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26"/>
  </p:notesMasterIdLst>
  <p:sldIdLst>
    <p:sldId id="883" r:id="rId2"/>
    <p:sldId id="911" r:id="rId3"/>
    <p:sldId id="913" r:id="rId4"/>
    <p:sldId id="914" r:id="rId5"/>
    <p:sldId id="918" r:id="rId6"/>
    <p:sldId id="915" r:id="rId7"/>
    <p:sldId id="916" r:id="rId8"/>
    <p:sldId id="917" r:id="rId9"/>
    <p:sldId id="984" r:id="rId10"/>
    <p:sldId id="963" r:id="rId11"/>
    <p:sldId id="919" r:id="rId12"/>
    <p:sldId id="920" r:id="rId13"/>
    <p:sldId id="921" r:id="rId14"/>
    <p:sldId id="922" r:id="rId15"/>
    <p:sldId id="923" r:id="rId16"/>
    <p:sldId id="924" r:id="rId17"/>
    <p:sldId id="926" r:id="rId18"/>
    <p:sldId id="969" r:id="rId19"/>
    <p:sldId id="928" r:id="rId20"/>
    <p:sldId id="929" r:id="rId21"/>
    <p:sldId id="930" r:id="rId22"/>
    <p:sldId id="931" r:id="rId23"/>
    <p:sldId id="932" r:id="rId24"/>
    <p:sldId id="933" r:id="rId25"/>
    <p:sldId id="934" r:id="rId26"/>
    <p:sldId id="935" r:id="rId27"/>
    <p:sldId id="936" r:id="rId28"/>
    <p:sldId id="937" r:id="rId29"/>
    <p:sldId id="995" r:id="rId30"/>
    <p:sldId id="939" r:id="rId31"/>
    <p:sldId id="940" r:id="rId32"/>
    <p:sldId id="941" r:id="rId33"/>
    <p:sldId id="903" r:id="rId34"/>
    <p:sldId id="904" r:id="rId35"/>
    <p:sldId id="942" r:id="rId36"/>
    <p:sldId id="943" r:id="rId37"/>
    <p:sldId id="944" r:id="rId38"/>
    <p:sldId id="945" r:id="rId39"/>
    <p:sldId id="279" r:id="rId40"/>
    <p:sldId id="946" r:id="rId41"/>
    <p:sldId id="947" r:id="rId42"/>
    <p:sldId id="907" r:id="rId43"/>
    <p:sldId id="948" r:id="rId44"/>
    <p:sldId id="949" r:id="rId45"/>
    <p:sldId id="950" r:id="rId46"/>
    <p:sldId id="283" r:id="rId47"/>
    <p:sldId id="257" r:id="rId48"/>
    <p:sldId id="256" r:id="rId49"/>
    <p:sldId id="258" r:id="rId50"/>
    <p:sldId id="259" r:id="rId51"/>
    <p:sldId id="260" r:id="rId52"/>
    <p:sldId id="261" r:id="rId53"/>
    <p:sldId id="885" r:id="rId54"/>
    <p:sldId id="262" r:id="rId55"/>
    <p:sldId id="886" r:id="rId56"/>
    <p:sldId id="275" r:id="rId57"/>
    <p:sldId id="276" r:id="rId58"/>
    <p:sldId id="888" r:id="rId59"/>
    <p:sldId id="263" r:id="rId60"/>
    <p:sldId id="964" r:id="rId61"/>
    <p:sldId id="277" r:id="rId62"/>
    <p:sldId id="889" r:id="rId63"/>
    <p:sldId id="890" r:id="rId64"/>
    <p:sldId id="891" r:id="rId65"/>
    <p:sldId id="264" r:id="rId66"/>
    <p:sldId id="966" r:id="rId67"/>
    <p:sldId id="967" r:id="rId68"/>
    <p:sldId id="970" r:id="rId69"/>
    <p:sldId id="892" r:id="rId70"/>
    <p:sldId id="893" r:id="rId71"/>
    <p:sldId id="265" r:id="rId72"/>
    <p:sldId id="266" r:id="rId73"/>
    <p:sldId id="960" r:id="rId74"/>
    <p:sldId id="961" r:id="rId75"/>
    <p:sldId id="267" r:id="rId76"/>
    <p:sldId id="268" r:id="rId77"/>
    <p:sldId id="269" r:id="rId78"/>
    <p:sldId id="271" r:id="rId79"/>
    <p:sldId id="894" r:id="rId80"/>
    <p:sldId id="962" r:id="rId81"/>
    <p:sldId id="965" r:id="rId82"/>
    <p:sldId id="896" r:id="rId83"/>
    <p:sldId id="278" r:id="rId84"/>
    <p:sldId id="272" r:id="rId85"/>
    <p:sldId id="897" r:id="rId86"/>
    <p:sldId id="280" r:id="rId87"/>
    <p:sldId id="898" r:id="rId88"/>
    <p:sldId id="900" r:id="rId89"/>
    <p:sldId id="899" r:id="rId90"/>
    <p:sldId id="996" r:id="rId91"/>
    <p:sldId id="997" r:id="rId92"/>
    <p:sldId id="273" r:id="rId93"/>
    <p:sldId id="286" r:id="rId94"/>
    <p:sldId id="908" r:id="rId95"/>
    <p:sldId id="951" r:id="rId96"/>
    <p:sldId id="952" r:id="rId97"/>
    <p:sldId id="282" r:id="rId98"/>
    <p:sldId id="901" r:id="rId99"/>
    <p:sldId id="902" r:id="rId100"/>
    <p:sldId id="287" r:id="rId101"/>
    <p:sldId id="905" r:id="rId102"/>
    <p:sldId id="288" r:id="rId103"/>
    <p:sldId id="906" r:id="rId104"/>
    <p:sldId id="909" r:id="rId105"/>
    <p:sldId id="910" r:id="rId106"/>
    <p:sldId id="285" r:id="rId107"/>
    <p:sldId id="953" r:id="rId108"/>
    <p:sldId id="986" r:id="rId109"/>
    <p:sldId id="987" r:id="rId110"/>
    <p:sldId id="988" r:id="rId111"/>
    <p:sldId id="989" r:id="rId112"/>
    <p:sldId id="990" r:id="rId113"/>
    <p:sldId id="991" r:id="rId114"/>
    <p:sldId id="992" r:id="rId115"/>
    <p:sldId id="993" r:id="rId116"/>
    <p:sldId id="999" r:id="rId117"/>
    <p:sldId id="1000" r:id="rId118"/>
    <p:sldId id="1001" r:id="rId119"/>
    <p:sldId id="1002" r:id="rId120"/>
    <p:sldId id="1003" r:id="rId121"/>
    <p:sldId id="1004" r:id="rId122"/>
    <p:sldId id="1005" r:id="rId123"/>
    <p:sldId id="1006" r:id="rId124"/>
    <p:sldId id="983" r:id="rId12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 roundtripDataSignature="AMtx7mjM2jHTVehr17bxxb1imBwyuQ61Qg==" r:id="rId1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jesh shriwastava" initials="" lastIdx="1" clrIdx="0"/>
  <p:cmAuthor id="1" name="VIKASH" initials="V"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0" autoAdjust="0"/>
    <p:restoredTop sz="94291" autoAdjust="0"/>
  </p:normalViewPr>
  <p:slideViewPr>
    <p:cSldViewPr snapToGrid="0">
      <p:cViewPr>
        <p:scale>
          <a:sx n="75" d="100"/>
          <a:sy n="75" d="100"/>
        </p:scale>
        <p:origin x="9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customschemas.google.com/relationships/presentationmetadata" Target="meta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F7E8F23-8A52-41C9-ACBF-76C813D90758}" type="datetimeFigureOut">
              <a:rPr lang="en-IN" smtClean="0"/>
              <a:t>31-03-2023</a:t>
            </a:fld>
            <a:endParaRPr lang="en-IN"/>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F813712-FC08-4550-864A-631262016BFB}" type="slidenum">
              <a:rPr lang="en-IN" smtClean="0"/>
              <a:t>‹#›</a:t>
            </a:fld>
            <a:endParaRPr lang="en-IN"/>
          </a:p>
        </p:txBody>
      </p:sp>
    </p:spTree>
    <p:extLst>
      <p:ext uri="{BB962C8B-B14F-4D97-AF65-F5344CB8AC3E}">
        <p14:creationId xmlns:p14="http://schemas.microsoft.com/office/powerpoint/2010/main" val="40935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677863" y="811213"/>
            <a:ext cx="5407025" cy="4056062"/>
          </a:xfrm>
          <a:ln/>
        </p:spPr>
      </p:sp>
      <p:sp>
        <p:nvSpPr>
          <p:cNvPr id="89091" name="Notes Placeholder 2"/>
          <p:cNvSpPr>
            <a:spLocks noGrp="1"/>
          </p:cNvSpPr>
          <p:nvPr>
            <p:ph type="body" idx="1"/>
          </p:nvPr>
        </p:nvSpPr>
        <p:spPr>
          <a:noFill/>
          <a:ln/>
        </p:spPr>
        <p:txBody>
          <a:bodyPr/>
          <a:lstStyle/>
          <a:p>
            <a:endParaRPr lang="en-IN" dirty="0"/>
          </a:p>
        </p:txBody>
      </p:sp>
      <p:sp>
        <p:nvSpPr>
          <p:cNvPr id="4" name="Footer Placeholder 3"/>
          <p:cNvSpPr>
            <a:spLocks noGrp="1"/>
          </p:cNvSpPr>
          <p:nvPr>
            <p:ph type="ftr" sz="quarter" idx="10"/>
          </p:nvPr>
        </p:nvSpPr>
        <p:spPr/>
        <p:txBody>
          <a:bodyPr/>
          <a:lstStyle/>
          <a:p>
            <a:r>
              <a:rPr lang="en-IN"/>
              <a:t>1</a:t>
            </a:r>
          </a:p>
        </p:txBody>
      </p:sp>
    </p:spTree>
    <p:extLst>
      <p:ext uri="{BB962C8B-B14F-4D97-AF65-F5344CB8AC3E}">
        <p14:creationId xmlns:p14="http://schemas.microsoft.com/office/powerpoint/2010/main" val="136966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111</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112</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113</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114</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115</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5</a:t>
            </a:fld>
            <a:endParaRPr lang="en-IN"/>
          </a:p>
        </p:txBody>
      </p:sp>
    </p:spTree>
    <p:extLst>
      <p:ext uri="{BB962C8B-B14F-4D97-AF65-F5344CB8AC3E}">
        <p14:creationId xmlns:p14="http://schemas.microsoft.com/office/powerpoint/2010/main" val="12726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59A55B8-7EFC-4834-8CCB-2046B1BE2932}" type="slidenum">
              <a:rPr lang="en-IN" smtClean="0"/>
              <a:t>9</a:t>
            </a:fld>
            <a:endParaRPr lang="en-IN"/>
          </a:p>
        </p:txBody>
      </p:sp>
    </p:spTree>
    <p:extLst>
      <p:ext uri="{BB962C8B-B14F-4D97-AF65-F5344CB8AC3E}">
        <p14:creationId xmlns:p14="http://schemas.microsoft.com/office/powerpoint/2010/main" val="83852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16</a:t>
            </a:fld>
            <a:endParaRPr lang="en-IN"/>
          </a:p>
        </p:txBody>
      </p:sp>
    </p:spTree>
    <p:extLst>
      <p:ext uri="{BB962C8B-B14F-4D97-AF65-F5344CB8AC3E}">
        <p14:creationId xmlns:p14="http://schemas.microsoft.com/office/powerpoint/2010/main" val="28093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FD853-C9C4-4F6C-9D30-E1E98AFC090D}" type="slidenum">
              <a:rPr lang="en-US" smtClean="0"/>
              <a:t>93</a:t>
            </a:fld>
            <a:endParaRPr lang="en-US"/>
          </a:p>
        </p:txBody>
      </p:sp>
    </p:spTree>
    <p:extLst>
      <p:ext uri="{BB962C8B-B14F-4D97-AF65-F5344CB8AC3E}">
        <p14:creationId xmlns:p14="http://schemas.microsoft.com/office/powerpoint/2010/main" val="25150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107</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108</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109</a:t>
            </a:fld>
            <a:endParaRPr lang="en-IN"/>
          </a:p>
        </p:txBody>
      </p:sp>
    </p:spTree>
    <p:extLst>
      <p:ext uri="{BB962C8B-B14F-4D97-AF65-F5344CB8AC3E}">
        <p14:creationId xmlns:p14="http://schemas.microsoft.com/office/powerpoint/2010/main" val="96031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813712-FC08-4550-864A-631262016BFB}" type="slidenum">
              <a:rPr lang="en-IN" smtClean="0"/>
              <a:t>110</a:t>
            </a:fld>
            <a:endParaRPr lang="en-IN"/>
          </a:p>
        </p:txBody>
      </p:sp>
    </p:spTree>
    <p:extLst>
      <p:ext uri="{BB962C8B-B14F-4D97-AF65-F5344CB8AC3E}">
        <p14:creationId xmlns:p14="http://schemas.microsoft.com/office/powerpoint/2010/main" val="9603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EF17-E6A5-4474-BC82-DF1E4FC655F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B347C4C-A306-4E7F-86D7-807254A9A7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B92866E-682B-40B8-9C27-1EF6956DB312}"/>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5" name="Footer Placeholder 4">
            <a:extLst>
              <a:ext uri="{FF2B5EF4-FFF2-40B4-BE49-F238E27FC236}">
                <a16:creationId xmlns:a16="http://schemas.microsoft.com/office/drawing/2014/main" id="{477E711F-1B3D-4F27-B831-8082D6927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EE89D6-83C2-4A2F-9E67-FB202D991D90}"/>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214861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12AC-C9B5-4013-A580-356C221B8C1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A9976E-9549-4586-9C43-545F235026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DE3A8B-5543-49BA-878D-13168FF46E56}"/>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5" name="Footer Placeholder 4">
            <a:extLst>
              <a:ext uri="{FF2B5EF4-FFF2-40B4-BE49-F238E27FC236}">
                <a16:creationId xmlns:a16="http://schemas.microsoft.com/office/drawing/2014/main" id="{E0254029-2DAB-44BD-8A4C-0BA4D7F88D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61B0C9-17A2-4B1A-9CF6-2888057D39AF}"/>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368045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76105-972B-4A58-A95B-ABEE3286F58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5595BB-7F3D-46CE-B243-984A286D99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CD1666-2168-487D-931D-965BB6CBD34B}"/>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5" name="Footer Placeholder 4">
            <a:extLst>
              <a:ext uri="{FF2B5EF4-FFF2-40B4-BE49-F238E27FC236}">
                <a16:creationId xmlns:a16="http://schemas.microsoft.com/office/drawing/2014/main" id="{CE0D9999-5C27-4C95-965B-52026E4EC9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5EB0F9-FB13-4F5B-8CC4-6F0C7BB558BF}"/>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386957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28C7-AFC3-4C45-B19F-90ECC3B1FC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45490ED-FF7F-452A-BFDA-93A69B5E6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4EBB64-A703-45EF-AAAD-F793A309445E}"/>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5" name="Footer Placeholder 4">
            <a:extLst>
              <a:ext uri="{FF2B5EF4-FFF2-40B4-BE49-F238E27FC236}">
                <a16:creationId xmlns:a16="http://schemas.microsoft.com/office/drawing/2014/main" id="{9C6214EE-FC20-4042-8614-14F4CA7C60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8B8060-8A2F-4CE3-8206-68A1B5A55B78}"/>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345850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8680-2DE7-426D-AA68-B89FF204AE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595E9F-7870-494C-B040-05582665A7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7257A-DB71-4455-B38E-90415960185E}"/>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5" name="Footer Placeholder 4">
            <a:extLst>
              <a:ext uri="{FF2B5EF4-FFF2-40B4-BE49-F238E27FC236}">
                <a16:creationId xmlns:a16="http://schemas.microsoft.com/office/drawing/2014/main" id="{F8E6CA43-B689-445B-9042-EB623A9C0D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CFED30-1FD9-42E3-BD72-E439E7C5177A}"/>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107548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6AE5-E780-4055-A0DE-F69F14D3DE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0AC9F6-1DA6-4F2B-9F7F-9F72430FA4E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47BB475-0477-48AC-9CF4-561FC36F6E4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7CA4534-273A-40A1-B876-8A0C3E4DF1A8}"/>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6" name="Footer Placeholder 5">
            <a:extLst>
              <a:ext uri="{FF2B5EF4-FFF2-40B4-BE49-F238E27FC236}">
                <a16:creationId xmlns:a16="http://schemas.microsoft.com/office/drawing/2014/main" id="{9B0F4299-EB71-4DF8-91B5-2FD79DB66F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4C9390-B737-466B-B9ED-82A00B456C2F}"/>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90866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256C-8734-4637-AC82-01F37864D21C}"/>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5EC0094-E359-46EC-B3AB-0AD0C6DC033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30BF8-4D49-420A-85E0-DC6CC2412C1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E595A26-D1E7-4C34-9C4E-054AD28964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99A97-D8DD-4500-BA6A-5165B9BC848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C9630F4-91B5-4FC5-BE14-B7FAFD307089}"/>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8" name="Footer Placeholder 7">
            <a:extLst>
              <a:ext uri="{FF2B5EF4-FFF2-40B4-BE49-F238E27FC236}">
                <a16:creationId xmlns:a16="http://schemas.microsoft.com/office/drawing/2014/main" id="{3828AAFF-4A66-4DEA-8A78-F0CBCE7BE90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113D092-EEC2-4111-9F8D-7448028F649F}"/>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273553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3CE5-3268-41FA-A123-B45B09E594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90A0022-3E01-476B-AA33-FA0607D1F7C9}"/>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4" name="Footer Placeholder 3">
            <a:extLst>
              <a:ext uri="{FF2B5EF4-FFF2-40B4-BE49-F238E27FC236}">
                <a16:creationId xmlns:a16="http://schemas.microsoft.com/office/drawing/2014/main" id="{25492810-25C0-498E-82B0-87B62B743E1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60BF74D-EABE-4CCA-B021-A167FFF490E0}"/>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321338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E5725-B19C-4356-9136-4DD778063B54}"/>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3" name="Footer Placeholder 2">
            <a:extLst>
              <a:ext uri="{FF2B5EF4-FFF2-40B4-BE49-F238E27FC236}">
                <a16:creationId xmlns:a16="http://schemas.microsoft.com/office/drawing/2014/main" id="{F8E90A99-E8FE-4E0F-9A8B-BA12A52E13E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7979E2-F23C-4242-B0B5-61DBC1D4C949}"/>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40027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8681-CAA9-46FA-9BD1-AFDC0D6093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D37E77-1410-4BA4-B2A8-4A2C6ED5A77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BD6991-DE4D-452E-A691-8145B6E9CB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402D5A-2EB5-4672-9F7C-ACDAEF83ADFA}"/>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6" name="Footer Placeholder 5">
            <a:extLst>
              <a:ext uri="{FF2B5EF4-FFF2-40B4-BE49-F238E27FC236}">
                <a16:creationId xmlns:a16="http://schemas.microsoft.com/office/drawing/2014/main" id="{E3CBC43C-9C2A-4484-B13C-F045BFDDDA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1B08422-C422-4C8A-9962-0B69DD88E34F}"/>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104282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DE38-948C-4D0E-AF5C-F64B56A35CC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8F44CF8-FBFB-4028-9998-B31F84F2B5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C638E8A5-DC5B-447C-A127-005741AD0A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9C93A5-9AE8-4A76-997F-AB0F7AA1053B}"/>
              </a:ext>
            </a:extLst>
          </p:cNvPr>
          <p:cNvSpPr>
            <a:spLocks noGrp="1"/>
          </p:cNvSpPr>
          <p:nvPr>
            <p:ph type="dt" sz="half" idx="10"/>
          </p:nvPr>
        </p:nvSpPr>
        <p:spPr/>
        <p:txBody>
          <a:bodyPr/>
          <a:lstStyle/>
          <a:p>
            <a:fld id="{08055438-EB38-4B12-8038-BC576729FE2B}" type="datetimeFigureOut">
              <a:rPr lang="en-IN" smtClean="0"/>
              <a:t>31-03-2023</a:t>
            </a:fld>
            <a:endParaRPr lang="en-IN"/>
          </a:p>
        </p:txBody>
      </p:sp>
      <p:sp>
        <p:nvSpPr>
          <p:cNvPr id="6" name="Footer Placeholder 5">
            <a:extLst>
              <a:ext uri="{FF2B5EF4-FFF2-40B4-BE49-F238E27FC236}">
                <a16:creationId xmlns:a16="http://schemas.microsoft.com/office/drawing/2014/main" id="{A7704DB1-C624-4E93-8E27-1D718E2124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053ADC-0300-48F4-AC54-3D9D8917EE78}"/>
              </a:ext>
            </a:extLst>
          </p:cNvPr>
          <p:cNvSpPr>
            <a:spLocks noGrp="1"/>
          </p:cNvSpPr>
          <p:nvPr>
            <p:ph type="sldNum" sz="quarter" idx="12"/>
          </p:nvPr>
        </p:nvSpPr>
        <p:spPr/>
        <p:txBody>
          <a:bodyPr/>
          <a:lstStyle/>
          <a:p>
            <a:fld id="{EC06F30C-8903-4F5A-9A42-FCC019AF02B5}" type="slidenum">
              <a:rPr lang="en-IN" smtClean="0"/>
              <a:t>‹#›</a:t>
            </a:fld>
            <a:endParaRPr lang="en-IN"/>
          </a:p>
        </p:txBody>
      </p:sp>
    </p:spTree>
    <p:extLst>
      <p:ext uri="{BB962C8B-B14F-4D97-AF65-F5344CB8AC3E}">
        <p14:creationId xmlns:p14="http://schemas.microsoft.com/office/powerpoint/2010/main" val="31004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D4C0-5F1D-4BE9-8762-2205186F6C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55D54C2-3D96-440A-B5BF-FF561FE847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BE1B70-39EF-4CB8-BCE5-180C1B192C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3/31/2023</a:t>
            </a:fld>
            <a:endParaRPr lang="en-US" dirty="0"/>
          </a:p>
        </p:txBody>
      </p:sp>
      <p:sp>
        <p:nvSpPr>
          <p:cNvPr id="5" name="Footer Placeholder 4">
            <a:extLst>
              <a:ext uri="{FF2B5EF4-FFF2-40B4-BE49-F238E27FC236}">
                <a16:creationId xmlns:a16="http://schemas.microsoft.com/office/drawing/2014/main" id="{B1EB262A-78B3-4737-A60D-A435DBEDAC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5BA8BA-EA05-4BD4-BADD-9C4E58E17F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
        <p:nvSpPr>
          <p:cNvPr id="7" name="TextBox 6">
            <a:extLst>
              <a:ext uri="{FF2B5EF4-FFF2-40B4-BE49-F238E27FC236}">
                <a16:creationId xmlns:a16="http://schemas.microsoft.com/office/drawing/2014/main" id="{4A5CAC5A-DEFF-4FBB-BD11-2DE2F5603171}"/>
              </a:ext>
            </a:extLst>
          </p:cNvPr>
          <p:cNvSpPr txBox="1"/>
          <p:nvPr/>
        </p:nvSpPr>
        <p:spPr>
          <a:xfrm>
            <a:off x="8369300" y="6515100"/>
            <a:ext cx="749300" cy="307777"/>
          </a:xfrm>
          <a:prstGeom prst="rect">
            <a:avLst/>
          </a:prstGeom>
          <a:noFill/>
        </p:spPr>
        <p:txBody>
          <a:bodyPr wrap="square" rtlCol="0">
            <a:spAutoFit/>
          </a:bodyPr>
          <a:lstStyle/>
          <a:p>
            <a:pPr algn="r"/>
            <a:fld id="{2A6E3A28-5376-4E44-B744-D5A6939A9CB7}" type="slidenum">
              <a:rPr lang="en-US" sz="1400" b="1" smtClean="0">
                <a:solidFill>
                  <a:srgbClr val="7030A0"/>
                </a:solidFill>
                <a:latin typeface="Times New Roman" pitchFamily="18" charset="0"/>
                <a:cs typeface="Times New Roman" pitchFamily="18" charset="0"/>
              </a:rPr>
              <a:pPr algn="r"/>
              <a:t>‹#›</a:t>
            </a:fld>
            <a:endParaRPr lang="en-US" sz="1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4692916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SHREE%20BAJRANG%20POWER%20KML.k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0"/>
          <p:cNvSpPr txBox="1">
            <a:spLocks noChangeArrowheads="1"/>
          </p:cNvSpPr>
          <p:nvPr/>
        </p:nvSpPr>
        <p:spPr bwMode="auto">
          <a:xfrm>
            <a:off x="351182" y="385579"/>
            <a:ext cx="8441635" cy="4567341"/>
          </a:xfrm>
          <a:prstGeom prst="rect">
            <a:avLst/>
          </a:prstGeom>
          <a:noFill/>
          <a:ln w="9525">
            <a:noFill/>
            <a:miter lim="800000"/>
            <a:headEnd/>
            <a:tailEnd/>
          </a:ln>
          <a:effectLst/>
        </p:spPr>
        <p:txBody>
          <a:bodyPr wrap="square">
            <a:spAutoFit/>
          </a:bodyPr>
          <a:lstStyle/>
          <a:p>
            <a:pPr algn="ctr">
              <a:lnSpc>
                <a:spcPts val="3300"/>
              </a:lnSpc>
              <a:defRPr/>
            </a:pPr>
            <a:r>
              <a:rPr lang="en-US" sz="32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WELCOME</a:t>
            </a:r>
          </a:p>
          <a:p>
            <a:pPr algn="ctr">
              <a:lnSpc>
                <a:spcPts val="3300"/>
              </a:lnSpc>
              <a:defRPr/>
            </a:pPr>
            <a:r>
              <a:rPr lang="en-US" sz="2800" b="1" dirty="0">
                <a:solidFill>
                  <a:srgbClr val="0070C0"/>
                </a:solidFill>
                <a:latin typeface="Times New Roman" pitchFamily="18" charset="0"/>
                <a:cs typeface="Times New Roman" pitchFamily="18" charset="0"/>
              </a:rPr>
              <a:t>Honorable Chairman &amp; Respected Members</a:t>
            </a:r>
          </a:p>
          <a:p>
            <a:pPr algn="ctr">
              <a:defRPr/>
            </a:pPr>
            <a:r>
              <a:rPr lang="en-US" b="1" dirty="0">
                <a:solidFill>
                  <a:srgbClr val="0070C0"/>
                </a:solidFill>
                <a:latin typeface="Times New Roman" pitchFamily="18" charset="0"/>
                <a:cs typeface="Times New Roman" pitchFamily="18" charset="0"/>
              </a:rPr>
              <a:t>of </a:t>
            </a:r>
          </a:p>
          <a:p>
            <a:pPr algn="ctr">
              <a:lnSpc>
                <a:spcPts val="3300"/>
              </a:lnSpc>
            </a:pPr>
            <a:r>
              <a:rPr lang="en-US" sz="2400" b="1" dirty="0">
                <a:solidFill>
                  <a:schemeClr val="accent6">
                    <a:lumMod val="75000"/>
                  </a:schemeClr>
                </a:solidFill>
                <a:latin typeface="Times New Roman" pitchFamily="18" charset="0"/>
                <a:cs typeface="Times New Roman" pitchFamily="18" charset="0"/>
              </a:rPr>
              <a:t>Expert Appraisal Committee, (Industry - I)</a:t>
            </a:r>
            <a:endParaRPr lang="en-IN" sz="2400" b="1" dirty="0">
              <a:solidFill>
                <a:schemeClr val="accent6">
                  <a:lumMod val="75000"/>
                </a:schemeClr>
              </a:solidFill>
              <a:latin typeface="Times New Roman" pitchFamily="18" charset="0"/>
              <a:cs typeface="Times New Roman" pitchFamily="18" charset="0"/>
            </a:endParaRPr>
          </a:p>
          <a:p>
            <a:pPr algn="ctr">
              <a:lnSpc>
                <a:spcPts val="3300"/>
              </a:lnSpc>
            </a:pPr>
            <a:r>
              <a:rPr lang="en-US" sz="2400" b="1" dirty="0">
                <a:solidFill>
                  <a:schemeClr val="accent6">
                    <a:lumMod val="75000"/>
                  </a:schemeClr>
                </a:solidFill>
                <a:latin typeface="Times New Roman" pitchFamily="18" charset="0"/>
                <a:cs typeface="Times New Roman" pitchFamily="18" charset="0"/>
              </a:rPr>
              <a:t>Ministry of Environment, Forests  &amp; Climate Change </a:t>
            </a:r>
          </a:p>
          <a:p>
            <a:pPr algn="ctr">
              <a:lnSpc>
                <a:spcPts val="3300"/>
              </a:lnSpc>
            </a:pPr>
            <a:r>
              <a:rPr lang="en-US" sz="2400" b="1" dirty="0">
                <a:solidFill>
                  <a:schemeClr val="accent6">
                    <a:lumMod val="75000"/>
                  </a:schemeClr>
                </a:solidFill>
                <a:latin typeface="Times New Roman" pitchFamily="18" charset="0"/>
                <a:cs typeface="Times New Roman" pitchFamily="18" charset="0"/>
              </a:rPr>
              <a:t>New Delhi</a:t>
            </a:r>
          </a:p>
          <a:p>
            <a:pPr algn="ctr">
              <a:lnSpc>
                <a:spcPts val="1000"/>
              </a:lnSpc>
            </a:pPr>
            <a:endParaRPr lang="en-US" sz="900" b="1" dirty="0">
              <a:latin typeface="Times New Roman" pitchFamily="18" charset="0"/>
              <a:cs typeface="Times New Roman" pitchFamily="18" charset="0"/>
            </a:endParaRPr>
          </a:p>
          <a:p>
            <a:pPr algn="ctr">
              <a:lnSpc>
                <a:spcPts val="3300"/>
              </a:lnSpc>
            </a:pPr>
            <a:r>
              <a:rPr lang="en-US" sz="2800" b="1" dirty="0">
                <a:solidFill>
                  <a:srgbClr val="C00000"/>
                </a:solidFill>
                <a:latin typeface="Times New Roman" pitchFamily="18" charset="0"/>
                <a:cs typeface="Times New Roman" pitchFamily="18" charset="0"/>
              </a:rPr>
              <a:t>Environmental Clearance </a:t>
            </a:r>
            <a:r>
              <a:rPr lang="en-US" sz="2800" b="1" dirty="0">
                <a:solidFill>
                  <a:srgbClr val="00B05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Presentation</a:t>
            </a:r>
          </a:p>
          <a:p>
            <a:pPr algn="ctr">
              <a:lnSpc>
                <a:spcPts val="3300"/>
              </a:lnSpc>
            </a:pPr>
            <a:r>
              <a:rPr lang="en-US" b="1" dirty="0">
                <a:solidFill>
                  <a:srgbClr val="00B050"/>
                </a:solidFill>
                <a:latin typeface="Times New Roman" pitchFamily="18" charset="0"/>
                <a:cs typeface="Times New Roman" pitchFamily="18" charset="0"/>
              </a:rPr>
              <a:t>OF</a:t>
            </a:r>
          </a:p>
          <a:p>
            <a:pPr algn="ctr"/>
            <a:r>
              <a:rPr lang="en-US" b="1" dirty="0">
                <a:solidFill>
                  <a:srgbClr val="002060"/>
                </a:solidFill>
                <a:latin typeface="Times New Roman" pitchFamily="18" charset="0"/>
                <a:cs typeface="Times New Roman" pitchFamily="18" charset="0"/>
              </a:rPr>
              <a:t>Proposed Expansion of  Integrated Steel Plant </a:t>
            </a:r>
          </a:p>
          <a:p>
            <a:pPr algn="ctr"/>
            <a:r>
              <a:rPr lang="en-US" b="1" dirty="0">
                <a:solidFill>
                  <a:srgbClr val="002060"/>
                </a:solidFill>
                <a:latin typeface="Times New Roman" pitchFamily="18" charset="0"/>
                <a:cs typeface="Times New Roman" pitchFamily="18" charset="0"/>
              </a:rPr>
              <a:t>At </a:t>
            </a:r>
          </a:p>
          <a:p>
            <a:pPr algn="ctr"/>
            <a:r>
              <a:rPr lang="en-IN" b="1" dirty="0">
                <a:solidFill>
                  <a:srgbClr val="002060"/>
                </a:solidFill>
                <a:latin typeface="Times New Roman" pitchFamily="18" charset="0"/>
                <a:cs typeface="Times New Roman" pitchFamily="18" charset="0"/>
              </a:rPr>
              <a:t>Village </a:t>
            </a:r>
            <a:r>
              <a:rPr lang="en-IN" b="1" dirty="0" err="1">
                <a:solidFill>
                  <a:srgbClr val="002060"/>
                </a:solidFill>
                <a:latin typeface="Times New Roman" pitchFamily="18" charset="0"/>
                <a:cs typeface="Times New Roman" pitchFamily="18" charset="0"/>
              </a:rPr>
              <a:t>Borjhara</a:t>
            </a:r>
            <a:r>
              <a:rPr lang="en-IN" b="1" dirty="0">
                <a:solidFill>
                  <a:srgbClr val="002060"/>
                </a:solidFill>
                <a:latin typeface="Times New Roman" pitchFamily="18" charset="0"/>
                <a:cs typeface="Times New Roman" pitchFamily="18" charset="0"/>
              </a:rPr>
              <a:t>, </a:t>
            </a:r>
            <a:r>
              <a:rPr lang="en-IN" b="1" dirty="0" err="1">
                <a:solidFill>
                  <a:srgbClr val="002060"/>
                </a:solidFill>
                <a:latin typeface="Times New Roman" pitchFamily="18" charset="0"/>
                <a:cs typeface="Times New Roman" pitchFamily="18" charset="0"/>
              </a:rPr>
              <a:t>Urla</a:t>
            </a:r>
            <a:r>
              <a:rPr lang="en-IN" b="1" dirty="0">
                <a:solidFill>
                  <a:srgbClr val="002060"/>
                </a:solidFill>
                <a:latin typeface="Times New Roman" pitchFamily="18" charset="0"/>
                <a:cs typeface="Times New Roman" pitchFamily="18" charset="0"/>
              </a:rPr>
              <a:t> </a:t>
            </a:r>
            <a:r>
              <a:rPr lang="en-IN" b="1" dirty="0" err="1">
                <a:solidFill>
                  <a:srgbClr val="002060"/>
                </a:solidFill>
                <a:latin typeface="Times New Roman" pitchFamily="18" charset="0"/>
                <a:cs typeface="Times New Roman" pitchFamily="18" charset="0"/>
              </a:rPr>
              <a:t>Guma</a:t>
            </a:r>
            <a:r>
              <a:rPr lang="en-IN" b="1" dirty="0">
                <a:solidFill>
                  <a:srgbClr val="002060"/>
                </a:solidFill>
                <a:latin typeface="Times New Roman" pitchFamily="18" charset="0"/>
                <a:cs typeface="Times New Roman" pitchFamily="18" charset="0"/>
              </a:rPr>
              <a:t> Road, </a:t>
            </a:r>
            <a:r>
              <a:rPr lang="en-IN" b="1" dirty="0" err="1">
                <a:solidFill>
                  <a:srgbClr val="002060"/>
                </a:solidFill>
                <a:latin typeface="Times New Roman" pitchFamily="18" charset="0"/>
                <a:cs typeface="Times New Roman" pitchFamily="18" charset="0"/>
              </a:rPr>
              <a:t>Urla</a:t>
            </a:r>
            <a:r>
              <a:rPr lang="en-IN" b="1" dirty="0">
                <a:solidFill>
                  <a:srgbClr val="002060"/>
                </a:solidFill>
                <a:latin typeface="Times New Roman" pitchFamily="18" charset="0"/>
                <a:cs typeface="Times New Roman" pitchFamily="18" charset="0"/>
              </a:rPr>
              <a:t>  Growth </a:t>
            </a:r>
            <a:r>
              <a:rPr lang="en-IN" b="1" dirty="0" err="1">
                <a:solidFill>
                  <a:srgbClr val="002060"/>
                </a:solidFill>
                <a:latin typeface="Times New Roman" pitchFamily="18" charset="0"/>
                <a:cs typeface="Times New Roman" pitchFamily="18" charset="0"/>
              </a:rPr>
              <a:t>Center</a:t>
            </a:r>
            <a:endParaRPr lang="en-IN" b="1" dirty="0">
              <a:solidFill>
                <a:srgbClr val="002060"/>
              </a:solidFill>
              <a:latin typeface="Times New Roman" pitchFamily="18" charset="0"/>
              <a:cs typeface="Times New Roman" pitchFamily="18" charset="0"/>
            </a:endParaRPr>
          </a:p>
          <a:p>
            <a:pPr algn="ctr">
              <a:lnSpc>
                <a:spcPct val="107000"/>
              </a:lnSpc>
              <a:spcAft>
                <a:spcPts val="800"/>
              </a:spcAft>
            </a:pPr>
            <a:r>
              <a:rPr lang="en-IN" b="1" dirty="0">
                <a:solidFill>
                  <a:srgbClr val="002060"/>
                </a:solidFill>
                <a:latin typeface="Times New Roman" pitchFamily="18" charset="0"/>
                <a:cs typeface="Times New Roman" pitchFamily="18" charset="0"/>
              </a:rPr>
              <a:t>Raipur (C.G.) </a:t>
            </a:r>
          </a:p>
        </p:txBody>
      </p:sp>
      <p:sp>
        <p:nvSpPr>
          <p:cNvPr id="3" name="Slide Number Placeholder 2">
            <a:extLst>
              <a:ext uri="{FF2B5EF4-FFF2-40B4-BE49-F238E27FC236}">
                <a16:creationId xmlns:a16="http://schemas.microsoft.com/office/drawing/2014/main" id="{755FB0ED-0D03-4E46-A222-78E0F485671B}"/>
              </a:ext>
            </a:extLst>
          </p:cNvPr>
          <p:cNvSpPr>
            <a:spLocks noGrp="1"/>
          </p:cNvSpPr>
          <p:nvPr>
            <p:ph type="sldNum" sz="quarter" idx="12"/>
          </p:nvPr>
        </p:nvSpPr>
        <p:spPr>
          <a:xfrm>
            <a:off x="3274578" y="5764535"/>
            <a:ext cx="7487477" cy="707886"/>
          </a:xfrm>
          <a:prstGeom prst="rect">
            <a:avLst/>
          </a:prstGeom>
        </p:spPr>
        <p:txBody>
          <a:bodyPr/>
          <a:lstStyle/>
          <a:p>
            <a:pPr algn="ctr"/>
            <a:r>
              <a:rPr lang="en-US" sz="1800" b="1" dirty="0">
                <a:solidFill>
                  <a:srgbClr val="00B050"/>
                </a:solidFill>
                <a:latin typeface="Times New Roman" pitchFamily="18" charset="0"/>
                <a:cs typeface="Times New Roman" pitchFamily="18" charset="0"/>
              </a:rPr>
              <a:t>ENVIRONMENT CONSULTANT</a:t>
            </a:r>
          </a:p>
          <a:p>
            <a:pPr algn="ctr"/>
            <a:r>
              <a:rPr lang="en-US" sz="1800" b="1" dirty="0">
                <a:solidFill>
                  <a:srgbClr val="00B050"/>
                </a:solidFill>
                <a:latin typeface="Times New Roman" pitchFamily="18" charset="0"/>
                <a:cs typeface="Times New Roman" pitchFamily="18" charset="0"/>
              </a:rPr>
              <a:t>Pollution and Ecology Control Services</a:t>
            </a:r>
          </a:p>
          <a:p>
            <a:pPr algn="ctr"/>
            <a:r>
              <a:rPr lang="en-IN" sz="1400" b="1" dirty="0">
                <a:solidFill>
                  <a:srgbClr val="00B050"/>
                </a:solidFill>
                <a:latin typeface="Times New Roman" pitchFamily="18" charset="0"/>
                <a:cs typeface="Times New Roman" pitchFamily="18" charset="0"/>
              </a:rPr>
              <a:t>NABET Accreditation no.: NABET/EIA/2023/SA 0165 </a:t>
            </a:r>
          </a:p>
          <a:p>
            <a:pPr algn="ctr"/>
            <a:r>
              <a:rPr lang="da-DK" sz="1400" b="1" dirty="0">
                <a:solidFill>
                  <a:srgbClr val="00B050"/>
                </a:solidFill>
                <a:latin typeface="Times New Roman" pitchFamily="18" charset="0"/>
                <a:cs typeface="Times New Roman" pitchFamily="18" charset="0"/>
              </a:rPr>
              <a:t>valid upto 10th April 2023</a:t>
            </a:r>
            <a:endParaRPr lang="en-IN" sz="1400" b="1" dirty="0">
              <a:solidFill>
                <a:srgbClr val="00B050"/>
              </a:solidFill>
              <a:latin typeface="Times New Roman" pitchFamily="18" charset="0"/>
              <a:cs typeface="Times New Roman" pitchFamily="18" charset="0"/>
            </a:endParaRPr>
          </a:p>
          <a:p>
            <a:pPr algn="ctr"/>
            <a:endParaRPr lang="en-US" sz="1800" b="1" dirty="0">
              <a:solidFill>
                <a:srgbClr val="00B05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9CFC37CF-9679-4AE8-B0AA-386025086A3A}"/>
              </a:ext>
            </a:extLst>
          </p:cNvPr>
          <p:cNvSpPr>
            <a:spLocks noChangeArrowheads="1"/>
          </p:cNvSpPr>
          <p:nvPr/>
        </p:nvSpPr>
        <p:spPr bwMode="auto">
          <a:xfrm>
            <a:off x="-668049" y="5596116"/>
            <a:ext cx="5875947" cy="1261884"/>
          </a:xfrm>
          <a:prstGeom prst="rect">
            <a:avLst/>
          </a:prstGeom>
          <a:noFill/>
          <a:ln w="9525">
            <a:noFill/>
            <a:miter lim="800000"/>
            <a:headEnd/>
            <a:tailEnd/>
          </a:ln>
          <a:effectLst/>
        </p:spPr>
        <p:txBody>
          <a:bodyPr wrap="square">
            <a:spAutoFit/>
          </a:bodyPr>
          <a:lstStyle/>
          <a:p>
            <a:pPr algn="ctr"/>
            <a:r>
              <a:rPr lang="en-US" sz="2000" b="1" dirty="0">
                <a:solidFill>
                  <a:srgbClr val="C00000"/>
                </a:solidFill>
                <a:latin typeface="Times New Roman" pitchFamily="18" charset="0"/>
                <a:cs typeface="Times New Roman" pitchFamily="18" charset="0"/>
              </a:rPr>
              <a:t>PROJECT  PROPONENT</a:t>
            </a:r>
          </a:p>
          <a:p>
            <a:pPr algn="ctr"/>
            <a:r>
              <a:rPr lang="en-US" sz="2000" b="1" dirty="0">
                <a:solidFill>
                  <a:srgbClr val="C00000"/>
                </a:solidFill>
                <a:latin typeface="Times New Roman" pitchFamily="18" charset="0"/>
                <a:cs typeface="Times New Roman" pitchFamily="18" charset="0"/>
              </a:rPr>
              <a:t>M/s. </a:t>
            </a:r>
            <a:r>
              <a:rPr lang="en-US" b="1" dirty="0">
                <a:solidFill>
                  <a:srgbClr val="C00000"/>
                </a:solidFill>
                <a:latin typeface="Times New Roman" pitchFamily="18" charset="0"/>
                <a:cs typeface="Times New Roman" pitchFamily="18" charset="0"/>
              </a:rPr>
              <a:t>Shri Bajrang Power and </a:t>
            </a:r>
            <a:r>
              <a:rPr lang="en-US" b="1" dirty="0" err="1">
                <a:solidFill>
                  <a:srgbClr val="C00000"/>
                </a:solidFill>
                <a:latin typeface="Times New Roman" pitchFamily="18" charset="0"/>
                <a:cs typeface="Times New Roman" pitchFamily="18" charset="0"/>
              </a:rPr>
              <a:t>Ispat</a:t>
            </a:r>
            <a:r>
              <a:rPr lang="en-US" b="1" dirty="0">
                <a:solidFill>
                  <a:srgbClr val="C00000"/>
                </a:solidFill>
                <a:latin typeface="Times New Roman" pitchFamily="18" charset="0"/>
                <a:cs typeface="Times New Roman" pitchFamily="18" charset="0"/>
              </a:rPr>
              <a:t> Limited</a:t>
            </a:r>
          </a:p>
          <a:p>
            <a:pPr algn="ctr"/>
            <a:r>
              <a:rPr lang="en-IN" b="1" dirty="0">
                <a:solidFill>
                  <a:srgbClr val="C00000"/>
                </a:solidFill>
                <a:latin typeface="Times New Roman" pitchFamily="18" charset="0"/>
                <a:cs typeface="Times New Roman" pitchFamily="18" charset="0"/>
              </a:rPr>
              <a:t>Raipur (C.G.) </a:t>
            </a:r>
          </a:p>
          <a:p>
            <a:pPr algn="ctr"/>
            <a:endParaRPr lang="en-US" b="1" dirty="0">
              <a:solidFill>
                <a:srgbClr val="C0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FAC68C70-2B32-EEA5-5D4A-410289C03FB3}"/>
              </a:ext>
            </a:extLst>
          </p:cNvPr>
          <p:cNvGraphicFramePr>
            <a:graphicFrameLocks noGrp="1"/>
          </p:cNvGraphicFramePr>
          <p:nvPr>
            <p:extLst>
              <p:ext uri="{D42A27DB-BD31-4B8C-83A1-F6EECF244321}">
                <p14:modId xmlns:p14="http://schemas.microsoft.com/office/powerpoint/2010/main" val="4239010273"/>
              </p:ext>
            </p:extLst>
          </p:nvPr>
        </p:nvGraphicFramePr>
        <p:xfrm>
          <a:off x="397565" y="310321"/>
          <a:ext cx="8229600" cy="370840"/>
        </p:xfrm>
        <a:graphic>
          <a:graphicData uri="http://schemas.openxmlformats.org/drawingml/2006/table">
            <a:tbl>
              <a:tblPr firstRow="1" bandRow="1">
                <a:tableStyleId>{5940675A-B579-460E-94D1-54222C63F5DA}</a:tableStyleId>
              </a:tblPr>
              <a:tblGrid>
                <a:gridCol w="2668364">
                  <a:extLst>
                    <a:ext uri="{9D8B030D-6E8A-4147-A177-3AD203B41FA5}">
                      <a16:colId xmlns:a16="http://schemas.microsoft.com/office/drawing/2014/main" val="2224176729"/>
                    </a:ext>
                  </a:extLst>
                </a:gridCol>
                <a:gridCol w="5561236">
                  <a:extLst>
                    <a:ext uri="{9D8B030D-6E8A-4147-A177-3AD203B41FA5}">
                      <a16:colId xmlns:a16="http://schemas.microsoft.com/office/drawing/2014/main" val="556769477"/>
                    </a:ext>
                  </a:extLst>
                </a:gridCol>
              </a:tblGrid>
              <a:tr h="370840">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3</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Details of Ferro Alloys to be manufactured is not clear.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graphicFrame>
        <p:nvGraphicFramePr>
          <p:cNvPr id="3" name="Table 4">
            <a:extLst>
              <a:ext uri="{FF2B5EF4-FFF2-40B4-BE49-F238E27FC236}">
                <a16:creationId xmlns:a16="http://schemas.microsoft.com/office/drawing/2014/main" id="{2191B726-090E-16DB-496D-599FB9ECA590}"/>
              </a:ext>
            </a:extLst>
          </p:cNvPr>
          <p:cNvGraphicFramePr>
            <a:graphicFrameLocks noGrp="1"/>
          </p:cNvGraphicFramePr>
          <p:nvPr>
            <p:extLst>
              <p:ext uri="{D42A27DB-BD31-4B8C-83A1-F6EECF244321}">
                <p14:modId xmlns:p14="http://schemas.microsoft.com/office/powerpoint/2010/main" val="1877948535"/>
              </p:ext>
            </p:extLst>
          </p:nvPr>
        </p:nvGraphicFramePr>
        <p:xfrm>
          <a:off x="345141" y="1045426"/>
          <a:ext cx="8453717" cy="3246120"/>
        </p:xfrm>
        <a:graphic>
          <a:graphicData uri="http://schemas.openxmlformats.org/drawingml/2006/table">
            <a:tbl>
              <a:tblPr firstRow="1" bandRow="1">
                <a:tableStyleId>{5940675A-B579-460E-94D1-54222C63F5DA}</a:tableStyleId>
              </a:tblPr>
              <a:tblGrid>
                <a:gridCol w="8453717">
                  <a:extLst>
                    <a:ext uri="{9D8B030D-6E8A-4147-A177-3AD203B41FA5}">
                      <a16:colId xmlns:a16="http://schemas.microsoft.com/office/drawing/2014/main" val="2224176729"/>
                    </a:ext>
                  </a:extLst>
                </a:gridCol>
              </a:tblGrid>
              <a:tr h="370840">
                <a:tc>
                  <a:txBody>
                    <a:bodyPr/>
                    <a:lstStyle/>
                    <a:p>
                      <a:pPr marL="0" algn="just"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It is proposed to expand  the manufacturing capacity   of  Existing furnaces 2 nos. of 4 MVA with  replacement  higher capacity transformer of 1x5 MVA and 1x6 MVA.</a:t>
                      </a:r>
                    </a:p>
                    <a:p>
                      <a:pPr marL="0" algn="just"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After  this modification the manufacturing of  ferro alloys  will be enhanced from 0.0144 MTPA (14,400 TPA)  to 0.0198 MTPA (19800 TPA).</a:t>
                      </a:r>
                    </a:p>
                    <a:p>
                      <a:pPr marL="0" algn="just"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The Manufacturing products  of ferro alloys will be either Ferro Manganese  or Silico Manganese.</a:t>
                      </a:r>
                    </a:p>
                    <a:p>
                      <a:pPr marL="0" algn="just"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Details are given in the next slide. </a:t>
                      </a:r>
                    </a:p>
                    <a:p>
                      <a:pPr marL="0" algn="just" defTabSz="914400" rtl="0" eaLnBrk="1" latinLnBrk="0" hangingPunct="1"/>
                      <a:endParaRPr lang="en-IN" sz="18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spTree>
    <p:extLst>
      <p:ext uri="{BB962C8B-B14F-4D97-AF65-F5344CB8AC3E}">
        <p14:creationId xmlns:p14="http://schemas.microsoft.com/office/powerpoint/2010/main" val="3987702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2934" y="0"/>
            <a:ext cx="3998788" cy="400110"/>
          </a:xfrm>
          <a:prstGeom prst="rect">
            <a:avLst/>
          </a:prstGeom>
        </p:spPr>
        <p:txBody>
          <a:bodyPr wrap="none">
            <a:spAutoFit/>
          </a:bodyPr>
          <a:lstStyle/>
          <a:p>
            <a:pPr algn="ctr"/>
            <a:r>
              <a:rPr lang="en-US" sz="2000" b="1" dirty="0">
                <a:solidFill>
                  <a:srgbClr val="C00000"/>
                </a:solidFill>
                <a:latin typeface="Times New Roman" pitchFamily="18" charset="0"/>
                <a:cs typeface="Times New Roman" pitchFamily="18" charset="0"/>
              </a:rPr>
              <a:t>POST PROJECT MONITORING </a:t>
            </a:r>
          </a:p>
        </p:txBody>
      </p:sp>
      <p:graphicFrame>
        <p:nvGraphicFramePr>
          <p:cNvPr id="4" name="Table 3">
            <a:extLst>
              <a:ext uri="{FF2B5EF4-FFF2-40B4-BE49-F238E27FC236}">
                <a16:creationId xmlns:a16="http://schemas.microsoft.com/office/drawing/2014/main" id="{00875998-A779-40A4-85DA-2CBB3D17F071}"/>
              </a:ext>
            </a:extLst>
          </p:cNvPr>
          <p:cNvGraphicFramePr>
            <a:graphicFrameLocks noGrp="1"/>
          </p:cNvGraphicFramePr>
          <p:nvPr>
            <p:extLst>
              <p:ext uri="{D42A27DB-BD31-4B8C-83A1-F6EECF244321}">
                <p14:modId xmlns:p14="http://schemas.microsoft.com/office/powerpoint/2010/main" val="311185688"/>
              </p:ext>
            </p:extLst>
          </p:nvPr>
        </p:nvGraphicFramePr>
        <p:xfrm>
          <a:off x="101600" y="398752"/>
          <a:ext cx="8810171" cy="6240592"/>
        </p:xfrm>
        <a:graphic>
          <a:graphicData uri="http://schemas.openxmlformats.org/drawingml/2006/table">
            <a:tbl>
              <a:tblPr firstRow="1" firstCol="1" bandRow="1">
                <a:tableStyleId>{5940675A-B579-460E-94D1-54222C63F5DA}</a:tableStyleId>
              </a:tblPr>
              <a:tblGrid>
                <a:gridCol w="592843">
                  <a:extLst>
                    <a:ext uri="{9D8B030D-6E8A-4147-A177-3AD203B41FA5}">
                      <a16:colId xmlns:a16="http://schemas.microsoft.com/office/drawing/2014/main" val="2552148106"/>
                    </a:ext>
                  </a:extLst>
                </a:gridCol>
                <a:gridCol w="3542241">
                  <a:extLst>
                    <a:ext uri="{9D8B030D-6E8A-4147-A177-3AD203B41FA5}">
                      <a16:colId xmlns:a16="http://schemas.microsoft.com/office/drawing/2014/main" val="778015190"/>
                    </a:ext>
                  </a:extLst>
                </a:gridCol>
                <a:gridCol w="2578869">
                  <a:extLst>
                    <a:ext uri="{9D8B030D-6E8A-4147-A177-3AD203B41FA5}">
                      <a16:colId xmlns:a16="http://schemas.microsoft.com/office/drawing/2014/main" val="89071338"/>
                    </a:ext>
                  </a:extLst>
                </a:gridCol>
                <a:gridCol w="2096218">
                  <a:extLst>
                    <a:ext uri="{9D8B030D-6E8A-4147-A177-3AD203B41FA5}">
                      <a16:colId xmlns:a16="http://schemas.microsoft.com/office/drawing/2014/main" val="3349922947"/>
                    </a:ext>
                  </a:extLst>
                </a:gridCol>
              </a:tblGrid>
              <a:tr h="146395">
                <a:tc>
                  <a:txBody>
                    <a:bodyPr/>
                    <a:lstStyle/>
                    <a:p>
                      <a:pPr algn="just">
                        <a:lnSpc>
                          <a:spcPct val="107000"/>
                        </a:lnSpc>
                        <a:spcAft>
                          <a:spcPts val="800"/>
                        </a:spcAft>
                      </a:pPr>
                      <a:r>
                        <a:rPr lang="en-IN" sz="1600" b="1" dirty="0">
                          <a:solidFill>
                            <a:srgbClr val="006600"/>
                          </a:solidFill>
                          <a:effectLst/>
                          <a:latin typeface="Times New Roman" pitchFamily="18" charset="0"/>
                          <a:cs typeface="Times New Roman" pitchFamily="18" charset="0"/>
                        </a:rPr>
                        <a:t>S. No.</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07000"/>
                        </a:lnSpc>
                        <a:spcAft>
                          <a:spcPts val="800"/>
                        </a:spcAft>
                      </a:pPr>
                      <a:r>
                        <a:rPr lang="en-IN" sz="1600" b="1" dirty="0">
                          <a:solidFill>
                            <a:srgbClr val="006600"/>
                          </a:solidFill>
                          <a:effectLst/>
                          <a:latin typeface="Times New Roman" pitchFamily="18" charset="0"/>
                          <a:cs typeface="Times New Roman" pitchFamily="18" charset="0"/>
                        </a:rPr>
                        <a:t>Monitoring Particulars</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b="1" dirty="0">
                          <a:solidFill>
                            <a:srgbClr val="006600"/>
                          </a:solidFill>
                          <a:effectLst/>
                          <a:latin typeface="Times New Roman" pitchFamily="18" charset="0"/>
                          <a:cs typeface="Times New Roman" pitchFamily="18" charset="0"/>
                        </a:rPr>
                        <a:t>Parameters to be Monitored</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b="1" dirty="0">
                          <a:solidFill>
                            <a:srgbClr val="006600"/>
                          </a:solidFill>
                          <a:effectLst/>
                          <a:latin typeface="Times New Roman" pitchFamily="18" charset="0"/>
                          <a:cs typeface="Times New Roman" pitchFamily="18" charset="0"/>
                        </a:rPr>
                        <a:t>Sampling Frequency</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7939386"/>
                  </a:ext>
                </a:extLst>
              </a:tr>
              <a:tr h="138494">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Stack Monitoring (Main Stack)</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Temp., Velocity, Flow rate, Particulate matter, SO</a:t>
                      </a:r>
                      <a:r>
                        <a:rPr lang="en-IN" sz="1600" baseline="-25000">
                          <a:solidFill>
                            <a:srgbClr val="002060"/>
                          </a:solidFill>
                          <a:effectLst/>
                          <a:latin typeface="Times New Roman" pitchFamily="18" charset="0"/>
                          <a:cs typeface="Times New Roman" pitchFamily="18" charset="0"/>
                        </a:rPr>
                        <a:t>2</a:t>
                      </a:r>
                      <a:r>
                        <a:rPr lang="en-IN" sz="1600">
                          <a:solidFill>
                            <a:srgbClr val="002060"/>
                          </a:solidFill>
                          <a:effectLst/>
                          <a:latin typeface="Times New Roman" pitchFamily="18" charset="0"/>
                          <a:cs typeface="Times New Roman" pitchFamily="18" charset="0"/>
                        </a:rPr>
                        <a:t>, NOx</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Online</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54351762"/>
                  </a:ext>
                </a:extLst>
              </a:tr>
              <a:tr h="134982">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2</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Performance analysis of Air Pollution Control Devices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Temp., Velocity, Flow rate, PM</a:t>
                      </a:r>
                      <a:r>
                        <a:rPr lang="en-IN" sz="1600" baseline="-25000" dirty="0">
                          <a:solidFill>
                            <a:srgbClr val="002060"/>
                          </a:solidFill>
                          <a:effectLst/>
                          <a:latin typeface="Times New Roman" pitchFamily="18" charset="0"/>
                          <a:cs typeface="Times New Roman" pitchFamily="18" charset="0"/>
                        </a:rPr>
                        <a:t>10</a:t>
                      </a:r>
                      <a:r>
                        <a:rPr lang="en-IN" sz="1600" dirty="0">
                          <a:solidFill>
                            <a:srgbClr val="002060"/>
                          </a:solidFill>
                          <a:effectLst/>
                          <a:latin typeface="Times New Roman" pitchFamily="18" charset="0"/>
                          <a:cs typeface="Times New Roman" pitchFamily="18" charset="0"/>
                        </a:rPr>
                        <a:t>, SO</a:t>
                      </a:r>
                      <a:r>
                        <a:rPr lang="en-IN" sz="1600" baseline="-25000" dirty="0">
                          <a:solidFill>
                            <a:srgbClr val="002060"/>
                          </a:solidFill>
                          <a:effectLst/>
                          <a:latin typeface="Times New Roman" pitchFamily="18" charset="0"/>
                          <a:cs typeface="Times New Roman" pitchFamily="18" charset="0"/>
                        </a:rPr>
                        <a:t>2</a:t>
                      </a:r>
                      <a:r>
                        <a:rPr lang="en-IN" sz="1600" dirty="0">
                          <a:solidFill>
                            <a:srgbClr val="002060"/>
                          </a:solidFill>
                          <a:effectLst/>
                          <a:latin typeface="Times New Roman" pitchFamily="18" charset="0"/>
                          <a:cs typeface="Times New Roman" pitchFamily="18" charset="0"/>
                        </a:rPr>
                        <a:t>,NOx</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Quarterly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76100726"/>
                  </a:ext>
                </a:extLst>
              </a:tr>
              <a:tr h="162198">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3</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CEMS PM analyser validation</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Temp., Velocity, Flow rate, Particulate matter</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Annual</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11548338"/>
                  </a:ext>
                </a:extLst>
              </a:tr>
              <a:tr h="1989065">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4</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0"/>
                        </a:spcAft>
                      </a:pPr>
                      <a:r>
                        <a:rPr lang="en-IN" sz="1600" dirty="0">
                          <a:solidFill>
                            <a:srgbClr val="002060"/>
                          </a:solidFill>
                          <a:effectLst/>
                          <a:latin typeface="Times New Roman" pitchFamily="18" charset="0"/>
                          <a:cs typeface="Times New Roman" pitchFamily="18" charset="0"/>
                        </a:rPr>
                        <a:t>Continuous Ambient Air Monitoring </a:t>
                      </a:r>
                    </a:p>
                    <a:p>
                      <a:pPr algn="just">
                        <a:lnSpc>
                          <a:spcPct val="107000"/>
                        </a:lnSpc>
                        <a:spcAft>
                          <a:spcPts val="0"/>
                        </a:spcAft>
                      </a:pPr>
                      <a:r>
                        <a:rPr lang="en-IN" sz="1600" dirty="0">
                          <a:solidFill>
                            <a:srgbClr val="002060"/>
                          </a:solidFill>
                          <a:effectLst/>
                          <a:latin typeface="Times New Roman" pitchFamily="18" charset="0"/>
                          <a:cs typeface="Times New Roman" pitchFamily="18" charset="0"/>
                        </a:rPr>
                        <a:t>four manual AAQ monitoring station will be replaced with  Continuous Ambient Air Quality Monitoring Stations (CAAQMS)</a:t>
                      </a:r>
                    </a:p>
                    <a:p>
                      <a:pPr algn="just">
                        <a:lnSpc>
                          <a:spcPct val="107000"/>
                        </a:lnSpc>
                        <a:spcAft>
                          <a:spcPts val="0"/>
                        </a:spcAft>
                      </a:pPr>
                      <a:r>
                        <a:rPr lang="en-IN" sz="1600" dirty="0">
                          <a:solidFill>
                            <a:srgbClr val="002060"/>
                          </a:solidFill>
                          <a:effectLst/>
                          <a:latin typeface="Times New Roman" pitchFamily="18" charset="0"/>
                          <a:cs typeface="Times New Roman" pitchFamily="18" charset="0"/>
                        </a:rPr>
                        <a:t>CAAQ1: Near Admin Building</a:t>
                      </a:r>
                    </a:p>
                    <a:p>
                      <a:pPr algn="just">
                        <a:lnSpc>
                          <a:spcPct val="107000"/>
                        </a:lnSpc>
                        <a:spcAft>
                          <a:spcPts val="0"/>
                        </a:spcAft>
                      </a:pPr>
                      <a:r>
                        <a:rPr lang="en-IN" sz="1600" dirty="0">
                          <a:solidFill>
                            <a:srgbClr val="002060"/>
                          </a:solidFill>
                          <a:effectLst/>
                          <a:latin typeface="Times New Roman" pitchFamily="18" charset="0"/>
                          <a:cs typeface="Times New Roman" pitchFamily="18" charset="0"/>
                        </a:rPr>
                        <a:t>CAAQ2: Near Main Gate</a:t>
                      </a:r>
                    </a:p>
                    <a:p>
                      <a:pPr algn="just">
                        <a:lnSpc>
                          <a:spcPct val="107000"/>
                        </a:lnSpc>
                        <a:spcAft>
                          <a:spcPts val="0"/>
                        </a:spcAft>
                      </a:pPr>
                      <a:r>
                        <a:rPr lang="en-IN" sz="1600" dirty="0">
                          <a:solidFill>
                            <a:srgbClr val="002060"/>
                          </a:solidFill>
                          <a:effectLst/>
                          <a:latin typeface="Times New Roman" pitchFamily="18" charset="0"/>
                          <a:cs typeface="Times New Roman" pitchFamily="18" charset="0"/>
                        </a:rPr>
                        <a:t>CAAQ3: Near Raw Material Yard</a:t>
                      </a:r>
                    </a:p>
                    <a:p>
                      <a:pPr algn="just">
                        <a:lnSpc>
                          <a:spcPct val="107000"/>
                        </a:lnSpc>
                        <a:spcAft>
                          <a:spcPts val="0"/>
                        </a:spcAft>
                      </a:pPr>
                      <a:r>
                        <a:rPr lang="en-IN" sz="1600" dirty="0">
                          <a:solidFill>
                            <a:srgbClr val="002060"/>
                          </a:solidFill>
                          <a:effectLst/>
                          <a:latin typeface="Times New Roman" pitchFamily="18" charset="0"/>
                          <a:cs typeface="Times New Roman" pitchFamily="18" charset="0"/>
                        </a:rPr>
                        <a:t>CAAQ4: Near Rolling mill</a:t>
                      </a:r>
                    </a:p>
                    <a:p>
                      <a:pPr algn="just">
                        <a:lnSpc>
                          <a:spcPct val="107000"/>
                        </a:lnSpc>
                        <a:spcAft>
                          <a:spcPts val="0"/>
                        </a:spcAft>
                      </a:pPr>
                      <a:endParaRPr lang="en-IN" sz="1600" dirty="0">
                        <a:solidFill>
                          <a:srgbClr val="002060"/>
                        </a:solidFill>
                        <a:effectLst/>
                        <a:latin typeface="Times New Roman" pitchFamily="18" charset="0"/>
                        <a:cs typeface="Times New Roman" pitchFamily="18" charset="0"/>
                      </a:endParaRPr>
                    </a:p>
                    <a:p>
                      <a:pPr marL="0" marR="0" indent="0" algn="just" defTabSz="914400" rtl="0" eaLnBrk="1" fontAlgn="auto" latinLnBrk="0" hangingPunct="1">
                        <a:lnSpc>
                          <a:spcPct val="107000"/>
                        </a:lnSpc>
                        <a:spcBef>
                          <a:spcPts val="0"/>
                        </a:spcBef>
                        <a:spcAft>
                          <a:spcPts val="0"/>
                        </a:spcAft>
                        <a:buClrTx/>
                        <a:buSzTx/>
                        <a:buFontTx/>
                        <a:buNone/>
                        <a:tabLst/>
                        <a:defRPr/>
                      </a:pPr>
                      <a:r>
                        <a:rPr lang="en-IN" sz="1600" kern="1200" dirty="0">
                          <a:solidFill>
                            <a:srgbClr val="002060"/>
                          </a:solidFill>
                          <a:effectLst/>
                          <a:latin typeface="Times New Roman" pitchFamily="18" charset="0"/>
                          <a:ea typeface="+mn-ea"/>
                          <a:cs typeface="Times New Roman" pitchFamily="18" charset="0"/>
                        </a:rPr>
                        <a:t>Two Locations will be outside the plant: for Manual Continuous Ambient Air Monitoring </a:t>
                      </a:r>
                    </a:p>
                    <a:p>
                      <a:pPr>
                        <a:lnSpc>
                          <a:spcPct val="107000"/>
                        </a:lnSpc>
                        <a:spcAft>
                          <a:spcPts val="0"/>
                        </a:spcAft>
                      </a:pPr>
                      <a:r>
                        <a:rPr lang="en-IN" sz="1600" dirty="0">
                          <a:solidFill>
                            <a:srgbClr val="002060"/>
                          </a:solidFill>
                          <a:effectLst/>
                          <a:latin typeface="Times New Roman" pitchFamily="18" charset="0"/>
                          <a:cs typeface="Times New Roman" pitchFamily="18" charset="0"/>
                        </a:rPr>
                        <a:t>A1: </a:t>
                      </a:r>
                      <a:r>
                        <a:rPr lang="en-IN" sz="1600" dirty="0" err="1">
                          <a:solidFill>
                            <a:srgbClr val="002060"/>
                          </a:solidFill>
                          <a:effectLst/>
                          <a:latin typeface="Times New Roman" pitchFamily="18" charset="0"/>
                          <a:cs typeface="Times New Roman" pitchFamily="18" charset="0"/>
                        </a:rPr>
                        <a:t>Urla</a:t>
                      </a:r>
                      <a:r>
                        <a:rPr lang="en-IN" sz="1600" dirty="0">
                          <a:solidFill>
                            <a:srgbClr val="002060"/>
                          </a:solidFill>
                          <a:effectLst/>
                          <a:latin typeface="Times New Roman" pitchFamily="18" charset="0"/>
                          <a:cs typeface="Times New Roman" pitchFamily="18" charset="0"/>
                        </a:rPr>
                        <a:t> Village</a:t>
                      </a:r>
                    </a:p>
                    <a:p>
                      <a:pPr>
                        <a:lnSpc>
                          <a:spcPct val="107000"/>
                        </a:lnSpc>
                        <a:spcAft>
                          <a:spcPts val="0"/>
                        </a:spcAft>
                      </a:pPr>
                      <a:r>
                        <a:rPr lang="en-IN" sz="1600" dirty="0">
                          <a:solidFill>
                            <a:srgbClr val="002060"/>
                          </a:solidFill>
                          <a:effectLst/>
                          <a:latin typeface="Times New Roman" pitchFamily="18" charset="0"/>
                          <a:cs typeface="Times New Roman" pitchFamily="18" charset="0"/>
                        </a:rPr>
                        <a:t>A2: </a:t>
                      </a:r>
                      <a:r>
                        <a:rPr lang="en-IN" sz="1600" dirty="0" err="1">
                          <a:solidFill>
                            <a:srgbClr val="002060"/>
                          </a:solidFill>
                          <a:effectLst/>
                          <a:latin typeface="Times New Roman" pitchFamily="18" charset="0"/>
                          <a:cs typeface="Times New Roman" pitchFamily="18" charset="0"/>
                        </a:rPr>
                        <a:t>Nawadih</a:t>
                      </a:r>
                      <a:r>
                        <a:rPr lang="en-IN" sz="1600" dirty="0">
                          <a:solidFill>
                            <a:srgbClr val="002060"/>
                          </a:solidFill>
                          <a:effectLst/>
                          <a:latin typeface="Times New Roman" pitchFamily="18" charset="0"/>
                          <a:cs typeface="Times New Roman" pitchFamily="18" charset="0"/>
                        </a:rPr>
                        <a:t> Village</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kern="1200" dirty="0">
                          <a:solidFill>
                            <a:srgbClr val="002060"/>
                          </a:solidFill>
                          <a:effectLst/>
                          <a:latin typeface="Times New Roman" pitchFamily="18" charset="0"/>
                          <a:ea typeface="+mn-ea"/>
                          <a:cs typeface="Times New Roman" pitchFamily="18" charset="0"/>
                        </a:rPr>
                        <a:t>PM10, PM2.5, SO2, </a:t>
                      </a:r>
                      <a:r>
                        <a:rPr lang="en-IN" sz="1600" kern="1200" dirty="0" err="1">
                          <a:solidFill>
                            <a:srgbClr val="002060"/>
                          </a:solidFill>
                          <a:effectLst/>
                          <a:latin typeface="Times New Roman" pitchFamily="18" charset="0"/>
                          <a:ea typeface="+mn-ea"/>
                          <a:cs typeface="Times New Roman" pitchFamily="18" charset="0"/>
                        </a:rPr>
                        <a:t>NOx</a:t>
                      </a:r>
                      <a:r>
                        <a:rPr lang="en-IN" sz="1600" kern="1200" dirty="0">
                          <a:solidFill>
                            <a:srgbClr val="002060"/>
                          </a:solidFill>
                          <a:effectLst/>
                          <a:latin typeface="Times New Roman" pitchFamily="18" charset="0"/>
                          <a:ea typeface="+mn-ea"/>
                          <a:cs typeface="Times New Roman" pitchFamily="18" charset="0"/>
                        </a:rPr>
                        <a:t>, CO</a:t>
                      </a: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kern="1200" dirty="0">
                          <a:solidFill>
                            <a:srgbClr val="002060"/>
                          </a:solidFill>
                          <a:effectLst/>
                          <a:latin typeface="Times New Roman" pitchFamily="18" charset="0"/>
                          <a:ea typeface="+mn-ea"/>
                          <a:cs typeface="Times New Roman" pitchFamily="18" charset="0"/>
                        </a:rPr>
                        <a:t>Online</a:t>
                      </a:r>
                    </a:p>
                    <a:p>
                      <a:pPr algn="ctr">
                        <a:lnSpc>
                          <a:spcPct val="107000"/>
                        </a:lnSpc>
                        <a:spcAft>
                          <a:spcPts val="800"/>
                        </a:spcAft>
                      </a:pPr>
                      <a:r>
                        <a:rPr lang="en-IN" sz="1600" kern="1200" dirty="0">
                          <a:solidFill>
                            <a:srgbClr val="002060"/>
                          </a:solidFill>
                          <a:effectLst/>
                          <a:latin typeface="Times New Roman" pitchFamily="18" charset="0"/>
                          <a:ea typeface="+mn-ea"/>
                          <a:cs typeface="Times New Roman" pitchFamily="18" charset="0"/>
                        </a:rPr>
                        <a:t>(</a:t>
                      </a:r>
                      <a:r>
                        <a:rPr lang="en-IN" sz="1800" kern="1200" dirty="0">
                          <a:solidFill>
                            <a:srgbClr val="002060"/>
                          </a:solidFill>
                          <a:latin typeface="Times New Roman" panose="02020603050405020304" pitchFamily="18" charset="0"/>
                          <a:ea typeface="+mn-ea"/>
                          <a:cs typeface="+mn-cs"/>
                        </a:rPr>
                        <a:t>One AAQMS Installed)</a:t>
                      </a:r>
                    </a:p>
                    <a:p>
                      <a:pPr algn="ctr">
                        <a:lnSpc>
                          <a:spcPct val="107000"/>
                        </a:lnSpc>
                        <a:spcAft>
                          <a:spcPts val="800"/>
                        </a:spcAft>
                      </a:pPr>
                      <a:endParaRPr lang="en-IN" sz="1600" kern="1200" dirty="0">
                        <a:solidFill>
                          <a:srgbClr val="002060"/>
                        </a:solidFill>
                        <a:effectLst/>
                        <a:latin typeface="Times New Roman" pitchFamily="18" charset="0"/>
                        <a:ea typeface="+mn-ea"/>
                        <a:cs typeface="Times New Roman" pitchFamily="18" charset="0"/>
                      </a:endParaRPr>
                    </a:p>
                    <a:p>
                      <a:pPr algn="ctr">
                        <a:lnSpc>
                          <a:spcPct val="107000"/>
                        </a:lnSpc>
                        <a:spcAft>
                          <a:spcPts val="800"/>
                        </a:spcAft>
                      </a:pPr>
                      <a:endParaRPr lang="en-IN" sz="1600" kern="1200" dirty="0">
                        <a:solidFill>
                          <a:srgbClr val="002060"/>
                        </a:solidFill>
                        <a:effectLst/>
                        <a:latin typeface="Times New Roman" pitchFamily="18" charset="0"/>
                        <a:ea typeface="+mn-ea"/>
                        <a:cs typeface="Times New Roman" pitchFamily="18" charset="0"/>
                      </a:endParaRPr>
                    </a:p>
                    <a:p>
                      <a:pPr algn="ctr">
                        <a:lnSpc>
                          <a:spcPct val="107000"/>
                        </a:lnSpc>
                        <a:spcAft>
                          <a:spcPts val="800"/>
                        </a:spcAft>
                      </a:pPr>
                      <a:endParaRPr lang="en-IN" sz="1600" kern="1200" dirty="0">
                        <a:solidFill>
                          <a:srgbClr val="002060"/>
                        </a:solidFill>
                        <a:effectLst/>
                        <a:latin typeface="Times New Roman" pitchFamily="18" charset="0"/>
                        <a:ea typeface="+mn-ea"/>
                        <a:cs typeface="Times New Roman" pitchFamily="18" charset="0"/>
                      </a:endParaRPr>
                    </a:p>
                    <a:p>
                      <a:pPr algn="ctr">
                        <a:lnSpc>
                          <a:spcPct val="107000"/>
                        </a:lnSpc>
                        <a:spcAft>
                          <a:spcPts val="800"/>
                        </a:spcAft>
                      </a:pPr>
                      <a:r>
                        <a:rPr lang="en-IN" sz="1600" kern="1200" dirty="0">
                          <a:solidFill>
                            <a:srgbClr val="002060"/>
                          </a:solidFill>
                          <a:effectLst/>
                          <a:latin typeface="Times New Roman" pitchFamily="18" charset="0"/>
                          <a:ea typeface="+mn-ea"/>
                          <a:cs typeface="Times New Roman" pitchFamily="18" charset="0"/>
                        </a:rPr>
                        <a:t>Twice in a week</a:t>
                      </a: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13644910"/>
                  </a:ext>
                </a:extLst>
              </a:tr>
              <a:tr h="239343">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5</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Fugitive Emissions /  Work zone monitoring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SPM, SO</a:t>
                      </a:r>
                      <a:r>
                        <a:rPr lang="en-IN" sz="1600" baseline="-25000">
                          <a:solidFill>
                            <a:srgbClr val="002060"/>
                          </a:solidFill>
                          <a:effectLst/>
                          <a:latin typeface="Times New Roman" pitchFamily="18" charset="0"/>
                          <a:cs typeface="Times New Roman" pitchFamily="18" charset="0"/>
                        </a:rPr>
                        <a:t>2</a:t>
                      </a:r>
                      <a:r>
                        <a:rPr lang="en-IN" sz="1600">
                          <a:solidFill>
                            <a:srgbClr val="002060"/>
                          </a:solidFill>
                          <a:effectLst/>
                          <a:latin typeface="Times New Roman" pitchFamily="18" charset="0"/>
                          <a:cs typeface="Times New Roman" pitchFamily="18" charset="0"/>
                        </a:rPr>
                        <a:t>, NOx, CO</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Twice in a month </a:t>
                      </a:r>
                    </a:p>
                    <a:p>
                      <a:pPr algn="ctr">
                        <a:lnSpc>
                          <a:spcPct val="107000"/>
                        </a:lnSpc>
                        <a:spcAft>
                          <a:spcPts val="800"/>
                        </a:spcAft>
                      </a:pPr>
                      <a:r>
                        <a:rPr lang="en-IN" sz="1600">
                          <a:solidFill>
                            <a:srgbClr val="002060"/>
                          </a:solidFill>
                          <a:effectLst/>
                          <a:latin typeface="Times New Roman" pitchFamily="18" charset="0"/>
                          <a:cs typeface="Times New Roman" pitchFamily="18" charset="0"/>
                        </a:rPr>
                        <a:t>(8 Hourly)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5276126"/>
                  </a:ext>
                </a:extLst>
              </a:tr>
              <a:tr h="13305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6</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Waste Water Quality (Influent &amp; effluent)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pH, BOD, COD, TSS, O &amp; G</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Quarterly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8986982"/>
                  </a:ext>
                </a:extLst>
              </a:tr>
            </a:tbl>
          </a:graphicData>
        </a:graphic>
      </p:graphicFrame>
    </p:spTree>
    <p:extLst>
      <p:ext uri="{BB962C8B-B14F-4D97-AF65-F5344CB8AC3E}">
        <p14:creationId xmlns:p14="http://schemas.microsoft.com/office/powerpoint/2010/main" val="22770387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E8EA79-D245-4D0D-B53D-EAFC23F6D487}"/>
              </a:ext>
            </a:extLst>
          </p:cNvPr>
          <p:cNvGraphicFramePr>
            <a:graphicFrameLocks noGrp="1"/>
          </p:cNvGraphicFramePr>
          <p:nvPr>
            <p:extLst>
              <p:ext uri="{D42A27DB-BD31-4B8C-83A1-F6EECF244321}">
                <p14:modId xmlns:p14="http://schemas.microsoft.com/office/powerpoint/2010/main" val="348844117"/>
              </p:ext>
            </p:extLst>
          </p:nvPr>
        </p:nvGraphicFramePr>
        <p:xfrm>
          <a:off x="416206" y="155161"/>
          <a:ext cx="8311588" cy="6491733"/>
        </p:xfrm>
        <a:graphic>
          <a:graphicData uri="http://schemas.openxmlformats.org/drawingml/2006/table">
            <a:tbl>
              <a:tblPr firstRow="1" firstCol="1" bandRow="1">
                <a:tableStyleId>{5940675A-B579-460E-94D1-54222C63F5DA}</a:tableStyleId>
              </a:tblPr>
              <a:tblGrid>
                <a:gridCol w="663294">
                  <a:extLst>
                    <a:ext uri="{9D8B030D-6E8A-4147-A177-3AD203B41FA5}">
                      <a16:colId xmlns:a16="http://schemas.microsoft.com/office/drawing/2014/main" val="2696562507"/>
                    </a:ext>
                  </a:extLst>
                </a:gridCol>
                <a:gridCol w="3051067">
                  <a:extLst>
                    <a:ext uri="{9D8B030D-6E8A-4147-A177-3AD203B41FA5}">
                      <a16:colId xmlns:a16="http://schemas.microsoft.com/office/drawing/2014/main" val="319894055"/>
                    </a:ext>
                  </a:extLst>
                </a:gridCol>
                <a:gridCol w="2508939">
                  <a:extLst>
                    <a:ext uri="{9D8B030D-6E8A-4147-A177-3AD203B41FA5}">
                      <a16:colId xmlns:a16="http://schemas.microsoft.com/office/drawing/2014/main" val="3939239733"/>
                    </a:ext>
                  </a:extLst>
                </a:gridCol>
                <a:gridCol w="2088288">
                  <a:extLst>
                    <a:ext uri="{9D8B030D-6E8A-4147-A177-3AD203B41FA5}">
                      <a16:colId xmlns:a16="http://schemas.microsoft.com/office/drawing/2014/main" val="1155049363"/>
                    </a:ext>
                  </a:extLst>
                </a:gridCol>
              </a:tblGrid>
              <a:tr h="831090">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7</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Ground Water </a:t>
                      </a:r>
                    </a:p>
                    <a:p>
                      <a:pPr>
                        <a:lnSpc>
                          <a:spcPct val="107000"/>
                        </a:lnSpc>
                        <a:spcAft>
                          <a:spcPts val="800"/>
                        </a:spcAft>
                      </a:pPr>
                      <a:r>
                        <a:rPr lang="en-IN" sz="1600" dirty="0">
                          <a:solidFill>
                            <a:srgbClr val="002060"/>
                          </a:solidFill>
                          <a:effectLst/>
                          <a:latin typeface="Times New Roman" pitchFamily="18" charset="0"/>
                          <a:cs typeface="Times New Roman" pitchFamily="18" charset="0"/>
                        </a:rPr>
                        <a:t>(1 Location in the plant and 7 locations around the plant)</a:t>
                      </a:r>
                    </a:p>
                    <a:p>
                      <a:pPr>
                        <a:lnSpc>
                          <a:spcPct val="107000"/>
                        </a:lnSpc>
                        <a:spcAft>
                          <a:spcPts val="800"/>
                        </a:spcAft>
                      </a:pPr>
                      <a:r>
                        <a:rPr lang="en-IN" sz="1600" dirty="0">
                          <a:solidFill>
                            <a:srgbClr val="002060"/>
                          </a:solidFill>
                          <a:effectLst/>
                          <a:latin typeface="Times New Roman" pitchFamily="18" charset="0"/>
                          <a:cs typeface="Times New Roman" pitchFamily="18" charset="0"/>
                        </a:rPr>
                        <a:t>Surface Water</a:t>
                      </a:r>
                    </a:p>
                    <a:p>
                      <a:pPr>
                        <a:lnSpc>
                          <a:spcPct val="107000"/>
                        </a:lnSpc>
                        <a:spcAft>
                          <a:spcPts val="800"/>
                        </a:spcAft>
                      </a:pPr>
                      <a:r>
                        <a:rPr lang="en-IN" sz="1600" dirty="0">
                          <a:solidFill>
                            <a:srgbClr val="002060"/>
                          </a:solidFill>
                          <a:effectLst/>
                          <a:latin typeface="Times New Roman" pitchFamily="18" charset="0"/>
                          <a:cs typeface="Times New Roman" pitchFamily="18" charset="0"/>
                        </a:rPr>
                        <a:t>1 location</a:t>
                      </a:r>
                    </a:p>
                    <a:p>
                      <a:pPr>
                        <a:lnSpc>
                          <a:spcPct val="107000"/>
                        </a:lnSpc>
                        <a:spcAft>
                          <a:spcPts val="800"/>
                        </a:spcAft>
                      </a:pPr>
                      <a:r>
                        <a:rPr lang="en-IN" sz="1600" dirty="0">
                          <a:solidFill>
                            <a:srgbClr val="002060"/>
                          </a:solidFill>
                          <a:effectLst/>
                          <a:latin typeface="Times New Roman" pitchFamily="18" charset="0"/>
                          <a:cs typeface="Times New Roman" pitchFamily="18" charset="0"/>
                        </a:rPr>
                        <a:t>SW1: </a:t>
                      </a:r>
                      <a:r>
                        <a:rPr lang="en-IN" sz="1600" dirty="0" err="1">
                          <a:solidFill>
                            <a:srgbClr val="002060"/>
                          </a:solidFill>
                          <a:effectLst/>
                          <a:latin typeface="Times New Roman" pitchFamily="18" charset="0"/>
                          <a:cs typeface="Times New Roman" pitchFamily="18" charset="0"/>
                        </a:rPr>
                        <a:t>Kharun</a:t>
                      </a:r>
                      <a:r>
                        <a:rPr lang="en-IN" sz="1600" dirty="0">
                          <a:solidFill>
                            <a:srgbClr val="002060"/>
                          </a:solidFill>
                          <a:effectLst/>
                          <a:latin typeface="Times New Roman" pitchFamily="18" charset="0"/>
                          <a:cs typeface="Times New Roman" pitchFamily="18" charset="0"/>
                        </a:rPr>
                        <a:t> River</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a:solidFill>
                            <a:srgbClr val="002060"/>
                          </a:solidFill>
                          <a:effectLst/>
                          <a:latin typeface="Times New Roman" pitchFamily="18" charset="0"/>
                          <a:cs typeface="Times New Roman" pitchFamily="18" charset="0"/>
                        </a:rPr>
                        <a:t>As per IS 10500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Quarterly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5300611"/>
                  </a:ext>
                </a:extLst>
              </a:tr>
              <a:tr h="13305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8</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Ambient Noise Monitoring (In and around the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Noise levels in dB(A) 24 hr continuous with one hr interval</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Quarterly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26094121"/>
                  </a:ext>
                </a:extLst>
              </a:tr>
              <a:tr h="239343">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9</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Soil Quality </a:t>
                      </a:r>
                    </a:p>
                    <a:p>
                      <a:pPr>
                        <a:lnSpc>
                          <a:spcPct val="107000"/>
                        </a:lnSpc>
                        <a:spcAft>
                          <a:spcPts val="800"/>
                        </a:spcAft>
                      </a:pPr>
                      <a:r>
                        <a:rPr lang="en-IN" sz="1600">
                          <a:solidFill>
                            <a:srgbClr val="002060"/>
                          </a:solidFill>
                          <a:effectLst/>
                          <a:latin typeface="Times New Roman" pitchFamily="18" charset="0"/>
                          <a:cs typeface="Times New Roman" pitchFamily="18" charset="0"/>
                        </a:rPr>
                        <a:t>(4 Location in and around the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dirty="0" err="1">
                          <a:solidFill>
                            <a:srgbClr val="002060"/>
                          </a:solidFill>
                          <a:effectLst/>
                          <a:latin typeface="Times New Roman" pitchFamily="18" charset="0"/>
                          <a:cs typeface="Times New Roman" pitchFamily="18" charset="0"/>
                        </a:rPr>
                        <a:t>Physico</a:t>
                      </a:r>
                      <a:r>
                        <a:rPr lang="en-IN" sz="1600" dirty="0">
                          <a:solidFill>
                            <a:srgbClr val="002060"/>
                          </a:solidFill>
                          <a:effectLst/>
                          <a:latin typeface="Times New Roman" pitchFamily="18" charset="0"/>
                          <a:cs typeface="Times New Roman" pitchFamily="18" charset="0"/>
                        </a:rPr>
                        <a:t>-chemical parameters and metals</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Pre and Post Monsoon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97817501"/>
                  </a:ext>
                </a:extLst>
              </a:tr>
              <a:tr h="138494">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10</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Sludge</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9">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As per Hazardous Waste Rules 2016</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Half Yearly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1569842"/>
                  </a:ext>
                </a:extLst>
              </a:tr>
              <a:tr h="138494">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11</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Char from Sponge Iron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85779636"/>
                  </a:ext>
                </a:extLst>
              </a:tr>
              <a:tr h="13300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12</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Slag from SMS</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88643214"/>
                  </a:ext>
                </a:extLst>
              </a:tr>
              <a:tr h="88013">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13</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Ash from Power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Half Yearly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8687919"/>
                  </a:ext>
                </a:extLst>
              </a:tr>
              <a:tr h="13300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14</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Dust from Bag Filters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4763497"/>
                  </a:ext>
                </a:extLst>
              </a:tr>
              <a:tr h="13300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15</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Phenolic Water</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41288108"/>
                  </a:ext>
                </a:extLst>
              </a:tr>
              <a:tr h="133007">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16</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spcAft>
                          <a:spcPts val="800"/>
                        </a:spcAft>
                      </a:pPr>
                      <a:r>
                        <a:rPr lang="en-IN" sz="1600">
                          <a:solidFill>
                            <a:srgbClr val="002060"/>
                          </a:solidFill>
                          <a:effectLst/>
                          <a:latin typeface="Times New Roman" pitchFamily="18" charset="0"/>
                          <a:cs typeface="Times New Roman" pitchFamily="18" charset="0"/>
                        </a:rPr>
                        <a:t>Tar</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Half Yearly</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63214569"/>
                  </a:ext>
                </a:extLst>
              </a:tr>
              <a:tr h="239343">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17</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0000"/>
                        </a:lnSpc>
                        <a:spcAft>
                          <a:spcPts val="0"/>
                        </a:spcAft>
                      </a:pPr>
                      <a:r>
                        <a:rPr lang="en-IN" sz="1600" dirty="0">
                          <a:solidFill>
                            <a:srgbClr val="002060"/>
                          </a:solidFill>
                          <a:effectLst/>
                          <a:latin typeface="Times New Roman" pitchFamily="18" charset="0"/>
                          <a:cs typeface="Times New Roman" pitchFamily="18" charset="0"/>
                        </a:rPr>
                        <a:t>Spent  Oil  and</a:t>
                      </a:r>
                    </a:p>
                    <a:p>
                      <a:pPr>
                        <a:lnSpc>
                          <a:spcPct val="100000"/>
                        </a:lnSpc>
                        <a:spcAft>
                          <a:spcPts val="0"/>
                        </a:spcAft>
                      </a:pPr>
                      <a:r>
                        <a:rPr lang="en-IN" sz="1600" dirty="0">
                          <a:solidFill>
                            <a:srgbClr val="002060"/>
                          </a:solidFill>
                          <a:effectLst/>
                          <a:latin typeface="Times New Roman" pitchFamily="18" charset="0"/>
                          <a:cs typeface="Times New Roman" pitchFamily="18" charset="0"/>
                        </a:rPr>
                        <a:t>Lubricants (From all units of the plant)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51740635"/>
                  </a:ext>
                </a:extLst>
              </a:tr>
              <a:tr h="413851">
                <a:tc>
                  <a:txBody>
                    <a:bodyPr/>
                    <a:lstStyle/>
                    <a:p>
                      <a:pPr algn="ctr">
                        <a:lnSpc>
                          <a:spcPct val="107000"/>
                        </a:lnSpc>
                        <a:spcAft>
                          <a:spcPts val="800"/>
                        </a:spcAft>
                      </a:pPr>
                      <a:r>
                        <a:rPr lang="en-IN" sz="1600">
                          <a:solidFill>
                            <a:srgbClr val="002060"/>
                          </a:solidFill>
                          <a:effectLst/>
                          <a:latin typeface="Times New Roman" pitchFamily="18" charset="0"/>
                          <a:cs typeface="Times New Roman" pitchFamily="18" charset="0"/>
                        </a:rPr>
                        <a:t>18</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0000"/>
                        </a:lnSpc>
                        <a:spcAft>
                          <a:spcPts val="0"/>
                        </a:spcAft>
                      </a:pPr>
                      <a:r>
                        <a:rPr lang="en-IN" sz="1600" dirty="0">
                          <a:solidFill>
                            <a:srgbClr val="002060"/>
                          </a:solidFill>
                          <a:effectLst/>
                          <a:latin typeface="Times New Roman" pitchFamily="18" charset="0"/>
                          <a:cs typeface="Times New Roman" pitchFamily="18" charset="0"/>
                        </a:rPr>
                        <a:t>Used</a:t>
                      </a:r>
                    </a:p>
                    <a:p>
                      <a:pPr>
                        <a:lnSpc>
                          <a:spcPct val="100000"/>
                        </a:lnSpc>
                        <a:spcAft>
                          <a:spcPts val="0"/>
                        </a:spcAft>
                      </a:pPr>
                      <a:r>
                        <a:rPr lang="en-IN" sz="1600" dirty="0">
                          <a:solidFill>
                            <a:srgbClr val="002060"/>
                          </a:solidFill>
                          <a:effectLst/>
                          <a:latin typeface="Times New Roman" pitchFamily="18" charset="0"/>
                          <a:cs typeface="Times New Roman" pitchFamily="18" charset="0"/>
                        </a:rPr>
                        <a:t>Batteries (Vehicles and</a:t>
                      </a:r>
                    </a:p>
                    <a:p>
                      <a:pPr>
                        <a:lnSpc>
                          <a:spcPct val="100000"/>
                        </a:lnSpc>
                        <a:spcAft>
                          <a:spcPts val="0"/>
                        </a:spcAft>
                      </a:pPr>
                      <a:r>
                        <a:rPr lang="en-IN" sz="1600" dirty="0">
                          <a:solidFill>
                            <a:srgbClr val="002060"/>
                          </a:solidFill>
                          <a:effectLst/>
                          <a:latin typeface="Times New Roman" pitchFamily="18" charset="0"/>
                          <a:cs typeface="Times New Roman" pitchFamily="18" charset="0"/>
                        </a:rPr>
                        <a:t>computers)</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a:txBody>
                    <a:bodyPr/>
                    <a:lstStyle/>
                    <a:p>
                      <a:pPr algn="ctr">
                        <a:lnSpc>
                          <a:spcPct val="107000"/>
                        </a:lnSpc>
                        <a:spcAft>
                          <a:spcPts val="800"/>
                        </a:spcAft>
                      </a:pPr>
                      <a:r>
                        <a:rPr lang="en-IN" sz="1600" dirty="0">
                          <a:solidFill>
                            <a:srgbClr val="002060"/>
                          </a:solidFill>
                          <a:effectLst/>
                          <a:latin typeface="Times New Roman" pitchFamily="18" charset="0"/>
                          <a:cs typeface="Times New Roman" pitchFamily="18" charset="0"/>
                        </a:rPr>
                        <a:t>Half Yearly</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659" marR="22659"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00753265"/>
                  </a:ext>
                </a:extLst>
              </a:tr>
            </a:tbl>
          </a:graphicData>
        </a:graphic>
      </p:graphicFrame>
    </p:spTree>
    <p:extLst>
      <p:ext uri="{BB962C8B-B14F-4D97-AF65-F5344CB8AC3E}">
        <p14:creationId xmlns:p14="http://schemas.microsoft.com/office/powerpoint/2010/main" val="34310010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725"/>
            <a:ext cx="9143999" cy="769441"/>
          </a:xfrm>
          <a:prstGeom prst="rect">
            <a:avLst/>
          </a:prstGeom>
        </p:spPr>
        <p:txBody>
          <a:bodyPr wrap="square">
            <a:spAutoFit/>
          </a:bodyPr>
          <a:lstStyle/>
          <a:p>
            <a:pPr algn="ctr"/>
            <a:r>
              <a:rPr lang="en-US" sz="2000" b="1" dirty="0">
                <a:solidFill>
                  <a:srgbClr val="C00000"/>
                </a:solidFill>
                <a:latin typeface="Times New Roman" pitchFamily="18" charset="0"/>
                <a:cs typeface="Times New Roman" pitchFamily="18" charset="0"/>
              </a:rPr>
              <a:t>RISK ASSESSMENT FINDINGS AND ITS MITIGATION </a:t>
            </a:r>
          </a:p>
          <a:p>
            <a:pPr algn="ctr"/>
            <a:endParaRPr lang="en-US" sz="2400" b="1"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11498389"/>
              </p:ext>
            </p:extLst>
          </p:nvPr>
        </p:nvGraphicFramePr>
        <p:xfrm>
          <a:off x="293296" y="717505"/>
          <a:ext cx="8617790" cy="5732145"/>
        </p:xfrm>
        <a:graphic>
          <a:graphicData uri="http://schemas.openxmlformats.org/drawingml/2006/table">
            <a:tbl>
              <a:tblPr firstRow="1" firstCol="1" bandRow="1">
                <a:tableStyleId>{5940675A-B579-460E-94D1-54222C63F5DA}</a:tableStyleId>
              </a:tblPr>
              <a:tblGrid>
                <a:gridCol w="517587">
                  <a:extLst>
                    <a:ext uri="{9D8B030D-6E8A-4147-A177-3AD203B41FA5}">
                      <a16:colId xmlns:a16="http://schemas.microsoft.com/office/drawing/2014/main" val="20000"/>
                    </a:ext>
                  </a:extLst>
                </a:gridCol>
                <a:gridCol w="1205971">
                  <a:extLst>
                    <a:ext uri="{9D8B030D-6E8A-4147-A177-3AD203B41FA5}">
                      <a16:colId xmlns:a16="http://schemas.microsoft.com/office/drawing/2014/main" val="20001"/>
                    </a:ext>
                  </a:extLst>
                </a:gridCol>
                <a:gridCol w="861779">
                  <a:extLst>
                    <a:ext uri="{9D8B030D-6E8A-4147-A177-3AD203B41FA5}">
                      <a16:colId xmlns:a16="http://schemas.microsoft.com/office/drawing/2014/main" val="20002"/>
                    </a:ext>
                  </a:extLst>
                </a:gridCol>
                <a:gridCol w="861779">
                  <a:extLst>
                    <a:ext uri="{9D8B030D-6E8A-4147-A177-3AD203B41FA5}">
                      <a16:colId xmlns:a16="http://schemas.microsoft.com/office/drawing/2014/main" val="20003"/>
                    </a:ext>
                  </a:extLst>
                </a:gridCol>
                <a:gridCol w="861779">
                  <a:extLst>
                    <a:ext uri="{9D8B030D-6E8A-4147-A177-3AD203B41FA5}">
                      <a16:colId xmlns:a16="http://schemas.microsoft.com/office/drawing/2014/main" val="20004"/>
                    </a:ext>
                  </a:extLst>
                </a:gridCol>
                <a:gridCol w="861779">
                  <a:extLst>
                    <a:ext uri="{9D8B030D-6E8A-4147-A177-3AD203B41FA5}">
                      <a16:colId xmlns:a16="http://schemas.microsoft.com/office/drawing/2014/main" val="20005"/>
                    </a:ext>
                  </a:extLst>
                </a:gridCol>
                <a:gridCol w="861779">
                  <a:extLst>
                    <a:ext uri="{9D8B030D-6E8A-4147-A177-3AD203B41FA5}">
                      <a16:colId xmlns:a16="http://schemas.microsoft.com/office/drawing/2014/main" val="20006"/>
                    </a:ext>
                  </a:extLst>
                </a:gridCol>
                <a:gridCol w="627142">
                  <a:extLst>
                    <a:ext uri="{9D8B030D-6E8A-4147-A177-3AD203B41FA5}">
                      <a16:colId xmlns:a16="http://schemas.microsoft.com/office/drawing/2014/main" val="20007"/>
                    </a:ext>
                  </a:extLst>
                </a:gridCol>
                <a:gridCol w="845388">
                  <a:extLst>
                    <a:ext uri="{9D8B030D-6E8A-4147-A177-3AD203B41FA5}">
                      <a16:colId xmlns:a16="http://schemas.microsoft.com/office/drawing/2014/main" val="20008"/>
                    </a:ext>
                  </a:extLst>
                </a:gridCol>
                <a:gridCol w="1112807">
                  <a:extLst>
                    <a:ext uri="{9D8B030D-6E8A-4147-A177-3AD203B41FA5}">
                      <a16:colId xmlns:a16="http://schemas.microsoft.com/office/drawing/2014/main" val="20009"/>
                    </a:ext>
                  </a:extLst>
                </a:gridCol>
              </a:tblGrid>
              <a:tr h="0">
                <a:tc rowSpan="2">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SL NO </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ACTIVITY CREATING HAZARD</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6">
                  <a:txBody>
                    <a:bodyPr/>
                    <a:lstStyle/>
                    <a:p>
                      <a:pPr marL="0" marR="0" algn="ctr">
                        <a:lnSpc>
                          <a:spcPct val="115000"/>
                        </a:lnSpc>
                        <a:spcBef>
                          <a:spcPts val="0"/>
                        </a:spcBef>
                        <a:spcAft>
                          <a:spcPts val="0"/>
                        </a:spcAft>
                        <a:tabLst>
                          <a:tab pos="1905000" algn="l"/>
                        </a:tabLst>
                      </a:pPr>
                      <a:r>
                        <a:rPr lang="en-IN" sz="1200" b="1" u="sng">
                          <a:solidFill>
                            <a:srgbClr val="006600"/>
                          </a:solidFill>
                          <a:effectLst/>
                          <a:latin typeface="Times New Roman" pitchFamily="18" charset="0"/>
                          <a:cs typeface="Times New Roman" pitchFamily="18" charset="0"/>
                        </a:rPr>
                        <a:t>Rank</a:t>
                      </a:r>
                      <a:endParaRPr lang="en-US" sz="1200" b="1">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b="1" dirty="0">
                        <a:solidFill>
                          <a:srgbClr val="006600"/>
                        </a:solidFill>
                        <a:latin typeface="Times New Roman" pitchFamily="18" charset="0"/>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 </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6514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Likelihood of occurrence (A)</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a:solidFill>
                            <a:srgbClr val="006600"/>
                          </a:solidFill>
                          <a:effectLst/>
                          <a:latin typeface="Times New Roman" pitchFamily="18" charset="0"/>
                          <a:cs typeface="Times New Roman" pitchFamily="18" charset="0"/>
                        </a:rPr>
                        <a:t>RANK</a:t>
                      </a:r>
                      <a:endParaRPr lang="en-US" sz="1200" b="1">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Likelihood of detection (B)</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RANK</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Severity of consequence ( C )</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RANK</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Risk potential</a:t>
                      </a:r>
                      <a:br>
                        <a:rPr lang="en-IN" sz="1200" b="1" dirty="0">
                          <a:solidFill>
                            <a:srgbClr val="006600"/>
                          </a:solidFill>
                          <a:effectLst/>
                          <a:latin typeface="Times New Roman" pitchFamily="18" charset="0"/>
                          <a:cs typeface="Times New Roman" pitchFamily="18" charset="0"/>
                        </a:rPr>
                      </a:br>
                      <a:r>
                        <a:rPr lang="en-IN" sz="1200" b="1" dirty="0">
                          <a:solidFill>
                            <a:srgbClr val="006600"/>
                          </a:solidFill>
                          <a:effectLst/>
                          <a:latin typeface="Times New Roman" pitchFamily="18" charset="0"/>
                          <a:cs typeface="Times New Roman" pitchFamily="18" charset="0"/>
                        </a:rPr>
                        <a:t> = (A+B)XC</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b="1" dirty="0">
                          <a:solidFill>
                            <a:srgbClr val="006600"/>
                          </a:solidFill>
                          <a:effectLst/>
                          <a:latin typeface="Times New Roman" pitchFamily="18" charset="0"/>
                          <a:cs typeface="Times New Roman" pitchFamily="18" charset="0"/>
                        </a:rPr>
                        <a:t>Preventive Measures</a:t>
                      </a:r>
                      <a:endParaRPr lang="en-US" sz="1200" b="1" dirty="0">
                        <a:solidFill>
                          <a:srgbClr val="0066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0">
                <a:tc gridSpan="9">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                        </a:t>
                      </a:r>
                      <a:r>
                        <a:rPr lang="en-IN" sz="1200" b="1" dirty="0">
                          <a:solidFill>
                            <a:srgbClr val="C00000"/>
                          </a:solidFill>
                          <a:effectLst/>
                          <a:latin typeface="Times New Roman" pitchFamily="18" charset="0"/>
                          <a:cs typeface="Times New Roman" pitchFamily="18" charset="0"/>
                        </a:rPr>
                        <a:t>Pellet Plant</a:t>
                      </a:r>
                      <a:endParaRPr lang="en-US" sz="12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65142">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1</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Cleaning of kiln cooler cleaning/inspection</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12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kern="1200" dirty="0">
                          <a:solidFill>
                            <a:srgbClr val="002060"/>
                          </a:solidFill>
                          <a:effectLst/>
                          <a:latin typeface="Times New Roman" pitchFamily="18" charset="0"/>
                          <a:ea typeface="+mn-ea"/>
                          <a:cs typeface="Times New Roman" pitchFamily="18" charset="0"/>
                        </a:rPr>
                        <a:t>Heat proof jacket are being used</a:t>
                      </a:r>
                      <a:endParaRPr lang="en-US" sz="1200" kern="1200" dirty="0">
                        <a:solidFill>
                          <a:srgbClr val="00206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117255">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ESP Cleaning Electrode Changing &amp; Ash Handling</a:t>
                      </a:r>
                      <a:endParaRPr lang="en-US" sz="120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4</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kern="1200" dirty="0">
                          <a:solidFill>
                            <a:srgbClr val="002060"/>
                          </a:solidFill>
                          <a:effectLst/>
                          <a:latin typeface="Times New Roman" pitchFamily="18" charset="0"/>
                          <a:ea typeface="+mn-ea"/>
                          <a:cs typeface="Times New Roman" pitchFamily="18" charset="0"/>
                        </a:rPr>
                        <a:t>Use of PPE like safety shoes, Boiler suit, helmets, gloves, aprons and goggles</a:t>
                      </a:r>
                      <a:endParaRPr lang="en-US" sz="1200" kern="1200" dirty="0">
                        <a:solidFill>
                          <a:srgbClr val="00206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0">
                <a:tc gridSpan="10">
                  <a:txBody>
                    <a:bodyPr/>
                    <a:lstStyle/>
                    <a:p>
                      <a:pPr marL="0" marR="0" algn="ctr">
                        <a:lnSpc>
                          <a:spcPct val="115000"/>
                        </a:lnSpc>
                        <a:spcBef>
                          <a:spcPts val="0"/>
                        </a:spcBef>
                        <a:spcAft>
                          <a:spcPts val="0"/>
                        </a:spcAft>
                        <a:tabLst>
                          <a:tab pos="1905000" algn="l"/>
                        </a:tabLst>
                      </a:pPr>
                      <a:r>
                        <a:rPr lang="en-IN" sz="1200" b="1" kern="1200" dirty="0">
                          <a:solidFill>
                            <a:srgbClr val="C00000"/>
                          </a:solidFill>
                          <a:effectLst/>
                          <a:latin typeface="Times New Roman" pitchFamily="18" charset="0"/>
                          <a:ea typeface="+mn-ea"/>
                          <a:cs typeface="Times New Roman" pitchFamily="18" charset="0"/>
                        </a:rPr>
                        <a:t>SID </a:t>
                      </a:r>
                      <a:endParaRPr lang="en-US" sz="1200" b="1" kern="1200" dirty="0">
                        <a:solidFill>
                          <a:srgbClr val="C0000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2114">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1</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Cleaning of cooler transfer chute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8</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72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kern="1200" dirty="0">
                          <a:solidFill>
                            <a:srgbClr val="002060"/>
                          </a:solidFill>
                          <a:effectLst/>
                          <a:latin typeface="Times New Roman" pitchFamily="18" charset="0"/>
                          <a:ea typeface="+mn-ea"/>
                          <a:cs typeface="Times New Roman" pitchFamily="18" charset="0"/>
                        </a:rPr>
                        <a:t>Heat proof jacket being used</a:t>
                      </a:r>
                      <a:endParaRPr lang="en-US" sz="1200" kern="1200" dirty="0">
                        <a:solidFill>
                          <a:srgbClr val="00206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117255">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Cleaning of dust settling chamber</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8</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72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Use of PPE like safety shoes, helmets, gloves, aprons and goggles</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52114">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Wet Scrapper Slurry Cleaning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64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Follow SOP</a:t>
                      </a:r>
                      <a:endParaRPr lang="en-US" sz="1200" dirty="0">
                        <a:solidFill>
                          <a:srgbClr val="002060"/>
                        </a:solidFill>
                        <a:effectLst/>
                        <a:latin typeface="Times New Roman" pitchFamily="18" charset="0"/>
                        <a:cs typeface="Times New Roman" pitchFamily="18" charset="0"/>
                      </a:endParaRPr>
                    </a:p>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Use of PPE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78170">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ABC &amp; DSC Cleaning</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1</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3</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Work permit </a:t>
                      </a:r>
                      <a:endParaRPr lang="en-US" sz="1200" dirty="0">
                        <a:solidFill>
                          <a:srgbClr val="002060"/>
                        </a:solidFill>
                        <a:effectLst/>
                        <a:latin typeface="Times New Roman" pitchFamily="18" charset="0"/>
                        <a:cs typeface="Times New Roman" pitchFamily="18" charset="0"/>
                      </a:endParaRPr>
                    </a:p>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SOP for process</a:t>
                      </a:r>
                      <a:endParaRPr lang="en-US" sz="1200" dirty="0">
                        <a:solidFill>
                          <a:srgbClr val="002060"/>
                        </a:solidFill>
                        <a:effectLst/>
                        <a:latin typeface="Times New Roman" pitchFamily="18" charset="0"/>
                        <a:cs typeface="Times New Roman" pitchFamily="18" charset="0"/>
                      </a:endParaRPr>
                    </a:p>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 Use of PPE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56873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90871616"/>
              </p:ext>
            </p:extLst>
          </p:nvPr>
        </p:nvGraphicFramePr>
        <p:xfrm>
          <a:off x="112619" y="65419"/>
          <a:ext cx="8879371" cy="6653449"/>
        </p:xfrm>
        <a:graphic>
          <a:graphicData uri="http://schemas.openxmlformats.org/drawingml/2006/table">
            <a:tbl>
              <a:tblPr firstRow="1" firstCol="1" bandRow="1">
                <a:tableStyleId>{5940675A-B579-460E-94D1-54222C63F5DA}</a:tableStyleId>
              </a:tblPr>
              <a:tblGrid>
                <a:gridCol w="432928">
                  <a:extLst>
                    <a:ext uri="{9D8B030D-6E8A-4147-A177-3AD203B41FA5}">
                      <a16:colId xmlns:a16="http://schemas.microsoft.com/office/drawing/2014/main" val="20000"/>
                    </a:ext>
                  </a:extLst>
                </a:gridCol>
                <a:gridCol w="2186321">
                  <a:extLst>
                    <a:ext uri="{9D8B030D-6E8A-4147-A177-3AD203B41FA5}">
                      <a16:colId xmlns:a16="http://schemas.microsoft.com/office/drawing/2014/main" val="20001"/>
                    </a:ext>
                  </a:extLst>
                </a:gridCol>
                <a:gridCol w="817645">
                  <a:extLst>
                    <a:ext uri="{9D8B030D-6E8A-4147-A177-3AD203B41FA5}">
                      <a16:colId xmlns:a16="http://schemas.microsoft.com/office/drawing/2014/main" val="20002"/>
                    </a:ext>
                  </a:extLst>
                </a:gridCol>
                <a:gridCol w="379913">
                  <a:extLst>
                    <a:ext uri="{9D8B030D-6E8A-4147-A177-3AD203B41FA5}">
                      <a16:colId xmlns:a16="http://schemas.microsoft.com/office/drawing/2014/main" val="20003"/>
                    </a:ext>
                  </a:extLst>
                </a:gridCol>
                <a:gridCol w="1007212">
                  <a:extLst>
                    <a:ext uri="{9D8B030D-6E8A-4147-A177-3AD203B41FA5}">
                      <a16:colId xmlns:a16="http://schemas.microsoft.com/office/drawing/2014/main" val="20004"/>
                    </a:ext>
                  </a:extLst>
                </a:gridCol>
                <a:gridCol w="503604">
                  <a:extLst>
                    <a:ext uri="{9D8B030D-6E8A-4147-A177-3AD203B41FA5}">
                      <a16:colId xmlns:a16="http://schemas.microsoft.com/office/drawing/2014/main" val="20005"/>
                    </a:ext>
                  </a:extLst>
                </a:gridCol>
                <a:gridCol w="887937">
                  <a:extLst>
                    <a:ext uri="{9D8B030D-6E8A-4147-A177-3AD203B41FA5}">
                      <a16:colId xmlns:a16="http://schemas.microsoft.com/office/drawing/2014/main" val="20006"/>
                    </a:ext>
                  </a:extLst>
                </a:gridCol>
                <a:gridCol w="463849">
                  <a:extLst>
                    <a:ext uri="{9D8B030D-6E8A-4147-A177-3AD203B41FA5}">
                      <a16:colId xmlns:a16="http://schemas.microsoft.com/office/drawing/2014/main" val="20007"/>
                    </a:ext>
                  </a:extLst>
                </a:gridCol>
                <a:gridCol w="424089">
                  <a:extLst>
                    <a:ext uri="{9D8B030D-6E8A-4147-A177-3AD203B41FA5}">
                      <a16:colId xmlns:a16="http://schemas.microsoft.com/office/drawing/2014/main" val="20008"/>
                    </a:ext>
                  </a:extLst>
                </a:gridCol>
                <a:gridCol w="1775873">
                  <a:extLst>
                    <a:ext uri="{9D8B030D-6E8A-4147-A177-3AD203B41FA5}">
                      <a16:colId xmlns:a16="http://schemas.microsoft.com/office/drawing/2014/main" val="20009"/>
                    </a:ext>
                  </a:extLst>
                </a:gridCol>
              </a:tblGrid>
              <a:tr h="205623">
                <a:tc gridSpan="10">
                  <a:txBody>
                    <a:bodyPr/>
                    <a:lstStyle/>
                    <a:p>
                      <a:pPr marL="0" marR="0" algn="ctr">
                        <a:lnSpc>
                          <a:spcPct val="111000"/>
                        </a:lnSpc>
                        <a:spcBef>
                          <a:spcPts val="0"/>
                        </a:spcBef>
                        <a:spcAft>
                          <a:spcPts val="0"/>
                        </a:spcAft>
                        <a:tabLst>
                          <a:tab pos="1905000" algn="l"/>
                        </a:tabLst>
                      </a:pPr>
                      <a:r>
                        <a:rPr lang="en-IN" sz="1200" b="1" dirty="0">
                          <a:solidFill>
                            <a:srgbClr val="C00000"/>
                          </a:solidFill>
                          <a:effectLst/>
                          <a:latin typeface="Times New Roman" pitchFamily="18" charset="0"/>
                          <a:cs typeface="Times New Roman" pitchFamily="18" charset="0"/>
                        </a:rPr>
                        <a:t>SMS</a:t>
                      </a:r>
                      <a:endParaRPr lang="en-US" sz="12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355">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1</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Burn injury due to overflow of hot material</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70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Use of PPE like safety shoes, helmets, gloves, aprons and goggles</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616870">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Burn injury due to broken of wire rope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70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err="1">
                          <a:solidFill>
                            <a:srgbClr val="002060"/>
                          </a:solidFill>
                          <a:effectLst/>
                          <a:latin typeface="Times New Roman" pitchFamily="18" charset="0"/>
                          <a:cs typeface="Times New Roman" pitchFamily="18" charset="0"/>
                        </a:rPr>
                        <a:t>Cordening</a:t>
                      </a:r>
                      <a:r>
                        <a:rPr lang="en-IN" sz="1200" dirty="0">
                          <a:solidFill>
                            <a:srgbClr val="002060"/>
                          </a:solidFill>
                          <a:effectLst/>
                          <a:latin typeface="Times New Roman" pitchFamily="18" charset="0"/>
                          <a:cs typeface="Times New Roman" pitchFamily="18" charset="0"/>
                        </a:rPr>
                        <a:t> of area with hooter arrangement during transportation</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1011602">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Fall of ladle  due to broken of hanger</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VERY 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70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err="1">
                          <a:solidFill>
                            <a:srgbClr val="002060"/>
                          </a:solidFill>
                          <a:effectLst/>
                          <a:latin typeface="Times New Roman" pitchFamily="18" charset="0"/>
                          <a:cs typeface="Times New Roman" pitchFamily="18" charset="0"/>
                        </a:rPr>
                        <a:t>Cordening</a:t>
                      </a:r>
                      <a:r>
                        <a:rPr lang="en-IN" sz="1200" dirty="0">
                          <a:solidFill>
                            <a:srgbClr val="002060"/>
                          </a:solidFill>
                          <a:effectLst/>
                          <a:latin typeface="Times New Roman" pitchFamily="18" charset="0"/>
                          <a:cs typeface="Times New Roman" pitchFamily="18" charset="0"/>
                        </a:rPr>
                        <a:t> of area with hooter arrangement during transportation</a:t>
                      </a:r>
                    </a:p>
                    <a:p>
                      <a:pPr marL="0" marR="0" algn="ctr">
                        <a:lnSpc>
                          <a:spcPct val="111000"/>
                        </a:lnSpc>
                        <a:spcBef>
                          <a:spcPts val="0"/>
                        </a:spcBef>
                        <a:spcAft>
                          <a:spcPts val="0"/>
                        </a:spcAft>
                      </a:pPr>
                      <a:r>
                        <a:rPr lang="en-US" sz="1200" kern="1200" dirty="0">
                          <a:solidFill>
                            <a:srgbClr val="002060"/>
                          </a:solidFill>
                          <a:effectLst/>
                          <a:latin typeface="Times New Roman" pitchFamily="18" charset="0"/>
                          <a:ea typeface="+mn-ea"/>
                          <a:cs typeface="Times New Roman" pitchFamily="18" charset="0"/>
                        </a:rPr>
                        <a:t>Regular checkup of wire rope by competent person</a:t>
                      </a: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600355">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Slip and fall due to accumulation of sponge iron on shop floor</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Use of PPE like safety shoes, helmets, gloves, aprons and goggles</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600355">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Falling of scrap  due to mishandling of scrap during charging of scrap to SMS</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48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Use of helmets and safety shoes</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805978">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SLIPING OF PERSONS DUE TO Spillage of material on the shop floor during charging of raw material through mobile equipment</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48</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Use of PPE like safety shoes, helmets, gloves, aprons and goggles</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600355">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7</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Electrical Flashing / shock during Air cleaning of furnace capacitors and switch gear</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60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Electrical isolation, </a:t>
                      </a:r>
                      <a:r>
                        <a:rPr lang="en-IN" sz="1200" kern="1200" dirty="0">
                          <a:solidFill>
                            <a:srgbClr val="002060"/>
                          </a:solidFill>
                          <a:effectLst/>
                          <a:latin typeface="Times New Roman" pitchFamily="18" charset="0"/>
                          <a:ea typeface="+mn-ea"/>
                          <a:cs typeface="Times New Roman" pitchFamily="18" charset="0"/>
                        </a:rPr>
                        <a:t>tagging, spot </a:t>
                      </a:r>
                      <a:r>
                        <a:rPr lang="en-IN" sz="1200" kern="1200" dirty="0" err="1">
                          <a:solidFill>
                            <a:srgbClr val="002060"/>
                          </a:solidFill>
                          <a:effectLst/>
                          <a:latin typeface="Times New Roman" pitchFamily="18" charset="0"/>
                          <a:ea typeface="+mn-ea"/>
                          <a:cs typeface="Times New Roman" pitchFamily="18" charset="0"/>
                        </a:rPr>
                        <a:t>earthing</a:t>
                      </a:r>
                      <a:endParaRPr lang="en-IN" sz="1200" kern="1200" dirty="0">
                        <a:solidFill>
                          <a:srgbClr val="002060"/>
                        </a:solidFill>
                        <a:effectLst/>
                        <a:latin typeface="Times New Roman" pitchFamily="18" charset="0"/>
                        <a:ea typeface="+mn-ea"/>
                        <a:cs typeface="Times New Roman" pitchFamily="18" charset="0"/>
                      </a:endParaRPr>
                    </a:p>
                    <a:p>
                      <a:pPr marL="0" marR="0" algn="ctr">
                        <a:lnSpc>
                          <a:spcPct val="111000"/>
                        </a:lnSpc>
                        <a:spcBef>
                          <a:spcPts val="0"/>
                        </a:spcBef>
                        <a:spcAft>
                          <a:spcPts val="0"/>
                        </a:spcAft>
                      </a:pPr>
                      <a:r>
                        <a:rPr lang="en-US" sz="1200" kern="1200" dirty="0">
                          <a:solidFill>
                            <a:srgbClr val="002060"/>
                          </a:solidFill>
                          <a:effectLst/>
                          <a:latin typeface="Times New Roman" pitchFamily="18" charset="0"/>
                          <a:ea typeface="+mn-ea"/>
                          <a:cs typeface="Times New Roman" pitchFamily="18" charset="0"/>
                        </a:rPr>
                        <a:t>Provide Rubber Sheet</a:t>
                      </a: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600355">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Electrical Shock during Checking of Capacitor bank</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VERY 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32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Rubber hand gloves and insulator tools</a:t>
                      </a:r>
                    </a:p>
                    <a:p>
                      <a:pPr marL="0" marR="0" indent="0" algn="ctr" defTabSz="914400" rtl="0" eaLnBrk="1" fontAlgn="auto" latinLnBrk="0" hangingPunct="1">
                        <a:lnSpc>
                          <a:spcPct val="111000"/>
                        </a:lnSpc>
                        <a:spcBef>
                          <a:spcPts val="0"/>
                        </a:spcBef>
                        <a:spcAft>
                          <a:spcPts val="0"/>
                        </a:spcAft>
                        <a:buClrTx/>
                        <a:buSzTx/>
                        <a:buFontTx/>
                        <a:buNone/>
                        <a:tabLst/>
                        <a:defRPr/>
                      </a:pPr>
                      <a:r>
                        <a:rPr lang="en-US" sz="1200" kern="1200" dirty="0">
                          <a:solidFill>
                            <a:srgbClr val="002060"/>
                          </a:solidFill>
                          <a:effectLst/>
                          <a:latin typeface="Times New Roman" pitchFamily="18" charset="0"/>
                          <a:ea typeface="+mn-ea"/>
                          <a:cs typeface="Times New Roman" pitchFamily="18" charset="0"/>
                        </a:rPr>
                        <a:t>Provide Rubber Sheet</a:t>
                      </a: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600355">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9</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Occurrence of static electricity/electric spark in the Mill Cellar Room</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VERY LOW </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VERY LOW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HIGH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60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Proper earthing to be ensured</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9"/>
                  </a:ext>
                </a:extLst>
              </a:tr>
              <a:tr h="411246">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Splashing of molten metal and slag</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Low </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VERY HIGH </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a:solidFill>
                            <a:srgbClr val="002060"/>
                          </a:solidFill>
                          <a:effectLst/>
                          <a:latin typeface="Times New Roman" pitchFamily="18" charset="0"/>
                          <a:cs typeface="Times New Roman" pitchFamily="18" charset="0"/>
                        </a:rPr>
                        <a:t>1</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HIGH</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10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30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200" dirty="0">
                          <a:solidFill>
                            <a:srgbClr val="002060"/>
                          </a:solidFill>
                          <a:effectLst/>
                          <a:latin typeface="Times New Roman" pitchFamily="18" charset="0"/>
                          <a:cs typeface="Times New Roman" pitchFamily="18" charset="0"/>
                        </a:rPr>
                        <a:t>Face shield, helmet, asbestos </a:t>
                      </a:r>
                      <a:r>
                        <a:rPr lang="en-IN" sz="1200" dirty="0" err="1">
                          <a:solidFill>
                            <a:srgbClr val="002060"/>
                          </a:solidFill>
                          <a:effectLst/>
                          <a:latin typeface="Times New Roman" pitchFamily="18" charset="0"/>
                          <a:cs typeface="Times New Roman" pitchFamily="18" charset="0"/>
                        </a:rPr>
                        <a:t>appron</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840708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2407728"/>
              </p:ext>
            </p:extLst>
          </p:nvPr>
        </p:nvGraphicFramePr>
        <p:xfrm>
          <a:off x="71340" y="95070"/>
          <a:ext cx="8902461" cy="6478785"/>
        </p:xfrm>
        <a:graphic>
          <a:graphicData uri="http://schemas.openxmlformats.org/drawingml/2006/table">
            <a:tbl>
              <a:tblPr firstRow="1" firstCol="1" bandRow="1">
                <a:tableStyleId>{5940675A-B579-460E-94D1-54222C63F5DA}</a:tableStyleId>
              </a:tblPr>
              <a:tblGrid>
                <a:gridCol w="392372">
                  <a:extLst>
                    <a:ext uri="{9D8B030D-6E8A-4147-A177-3AD203B41FA5}">
                      <a16:colId xmlns:a16="http://schemas.microsoft.com/office/drawing/2014/main" val="20000"/>
                    </a:ext>
                  </a:extLst>
                </a:gridCol>
                <a:gridCol w="2049049">
                  <a:extLst>
                    <a:ext uri="{9D8B030D-6E8A-4147-A177-3AD203B41FA5}">
                      <a16:colId xmlns:a16="http://schemas.microsoft.com/office/drawing/2014/main" val="20001"/>
                    </a:ext>
                  </a:extLst>
                </a:gridCol>
                <a:gridCol w="1119564">
                  <a:extLst>
                    <a:ext uri="{9D8B030D-6E8A-4147-A177-3AD203B41FA5}">
                      <a16:colId xmlns:a16="http://schemas.microsoft.com/office/drawing/2014/main" val="20002"/>
                    </a:ext>
                  </a:extLst>
                </a:gridCol>
                <a:gridCol w="476079">
                  <a:extLst>
                    <a:ext uri="{9D8B030D-6E8A-4147-A177-3AD203B41FA5}">
                      <a16:colId xmlns:a16="http://schemas.microsoft.com/office/drawing/2014/main" val="20003"/>
                    </a:ext>
                  </a:extLst>
                </a:gridCol>
                <a:gridCol w="810899">
                  <a:extLst>
                    <a:ext uri="{9D8B030D-6E8A-4147-A177-3AD203B41FA5}">
                      <a16:colId xmlns:a16="http://schemas.microsoft.com/office/drawing/2014/main" val="20004"/>
                    </a:ext>
                  </a:extLst>
                </a:gridCol>
                <a:gridCol w="493514">
                  <a:extLst>
                    <a:ext uri="{9D8B030D-6E8A-4147-A177-3AD203B41FA5}">
                      <a16:colId xmlns:a16="http://schemas.microsoft.com/office/drawing/2014/main" val="20005"/>
                    </a:ext>
                  </a:extLst>
                </a:gridCol>
                <a:gridCol w="890246">
                  <a:extLst>
                    <a:ext uri="{9D8B030D-6E8A-4147-A177-3AD203B41FA5}">
                      <a16:colId xmlns:a16="http://schemas.microsoft.com/office/drawing/2014/main" val="20006"/>
                    </a:ext>
                  </a:extLst>
                </a:gridCol>
                <a:gridCol w="394988">
                  <a:extLst>
                    <a:ext uri="{9D8B030D-6E8A-4147-A177-3AD203B41FA5}">
                      <a16:colId xmlns:a16="http://schemas.microsoft.com/office/drawing/2014/main" val="20007"/>
                    </a:ext>
                  </a:extLst>
                </a:gridCol>
                <a:gridCol w="401090">
                  <a:extLst>
                    <a:ext uri="{9D8B030D-6E8A-4147-A177-3AD203B41FA5}">
                      <a16:colId xmlns:a16="http://schemas.microsoft.com/office/drawing/2014/main" val="20008"/>
                    </a:ext>
                  </a:extLst>
                </a:gridCol>
                <a:gridCol w="1874660">
                  <a:extLst>
                    <a:ext uri="{9D8B030D-6E8A-4147-A177-3AD203B41FA5}">
                      <a16:colId xmlns:a16="http://schemas.microsoft.com/office/drawing/2014/main" val="20009"/>
                    </a:ext>
                  </a:extLst>
                </a:gridCol>
              </a:tblGrid>
              <a:tr h="171432">
                <a:tc gridSpan="10">
                  <a:txBody>
                    <a:bodyPr/>
                    <a:lstStyle/>
                    <a:p>
                      <a:pPr marL="0" marR="0" algn="ctr">
                        <a:lnSpc>
                          <a:spcPct val="111000"/>
                        </a:lnSpc>
                        <a:spcBef>
                          <a:spcPts val="0"/>
                        </a:spcBef>
                        <a:spcAft>
                          <a:spcPts val="0"/>
                        </a:spcAft>
                      </a:pPr>
                      <a:r>
                        <a:rPr lang="en-IN" sz="1100" b="1" dirty="0">
                          <a:solidFill>
                            <a:srgbClr val="C00000"/>
                          </a:solidFill>
                          <a:effectLst/>
                          <a:latin typeface="Times New Roman" pitchFamily="18" charset="0"/>
                          <a:cs typeface="Times New Roman" pitchFamily="18" charset="0"/>
                        </a:rPr>
                        <a:t>CAPTIVE POWER PLANT</a:t>
                      </a:r>
                      <a:endParaRPr lang="en-US" sz="11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0473">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Furnace oil transfer from tanker to storage tank</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1. Slip &amp; Fall</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2. Fire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HIGH</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To be transferred Mechanically and Use of PPE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916820">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Operation of Boiler</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1.EXPLOSION</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2.TUBE LEAKAGE</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3. BACKFIRE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LOW</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4</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60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Periodic NDT to know the thickness of pipe and replacement with thinned down pipes. Interlocking of ID fan running with LDO firing.</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357779">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Oil leakage from bearings &amp; oil line on main steam line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Shrouding of evaporator coil</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544126">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Chemical handling</a:t>
                      </a:r>
                      <a:br>
                        <a:rPr lang="en-IN" sz="1100">
                          <a:solidFill>
                            <a:srgbClr val="002060"/>
                          </a:solidFill>
                          <a:effectLst/>
                          <a:latin typeface="Times New Roman" pitchFamily="18" charset="0"/>
                          <a:cs typeface="Times New Roman" pitchFamily="18" charset="0"/>
                        </a:rPr>
                      </a:br>
                      <a:r>
                        <a:rPr lang="en-IN" sz="1100">
                          <a:solidFill>
                            <a:srgbClr val="002060"/>
                          </a:solidFill>
                          <a:effectLst/>
                          <a:latin typeface="Times New Roman" pitchFamily="18" charset="0"/>
                          <a:cs typeface="Times New Roman" pitchFamily="18" charset="0"/>
                        </a:rPr>
                        <a:t>1. ACID / ALKALI SPILLAGE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4</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MODERATE</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56</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Use of PPE like safety shoes, helmets, gloves, aprons and goggles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357779">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Generation of dust during ash unloading on trucks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VERY 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VERY 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LOW</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200" kern="1200" dirty="0">
                          <a:solidFill>
                            <a:srgbClr val="002060"/>
                          </a:solidFill>
                          <a:effectLst/>
                          <a:latin typeface="Times New Roman" pitchFamily="18" charset="0"/>
                          <a:ea typeface="+mn-ea"/>
                          <a:cs typeface="Times New Roman" pitchFamily="18" charset="0"/>
                        </a:rPr>
                        <a:t>Use of Dusk Mask &amp; PPE</a:t>
                      </a:r>
                      <a:endParaRPr lang="en-US" sz="1200" kern="1200" dirty="0">
                        <a:solidFill>
                          <a:srgbClr val="00206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357779">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Fall from height while working in the height</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HIGH</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60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Use of safety belt</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544126">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7</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Oil wastes/oil sludge handling</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High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Mode 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8</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32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Use of PPE like safety shoes, helmets, gloves, aprons and goggles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357779">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Collapsing of acid/ alkali storage tanks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Very 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High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2</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10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30</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Use of vacuum breaker</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544126">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9</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Leakages of steam line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dirty="0">
                          <a:solidFill>
                            <a:srgbClr val="002060"/>
                          </a:solidFill>
                          <a:effectLst/>
                          <a:latin typeface="Times New Roman" pitchFamily="18" charset="0"/>
                          <a:cs typeface="Times New Roman" pitchFamily="18" charset="0"/>
                        </a:rPr>
                        <a:t>32</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tabLst>
                          <a:tab pos="1905000" algn="l"/>
                        </a:tabLst>
                      </a:pPr>
                      <a:r>
                        <a:rPr lang="en-IN" sz="1100">
                          <a:solidFill>
                            <a:srgbClr val="002060"/>
                          </a:solidFill>
                          <a:effectLst/>
                          <a:latin typeface="Times New Roman" pitchFamily="18" charset="0"/>
                          <a:cs typeface="Times New Roman" pitchFamily="18" charset="0"/>
                        </a:rPr>
                        <a:t>NDT of steam line at regular intervals specially at bends and thermal insulation of pipeline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9"/>
                  </a:ext>
                </a:extLst>
              </a:tr>
              <a:tr h="171432">
                <a:tc gridSpan="10">
                  <a:txBody>
                    <a:bodyPr/>
                    <a:lstStyle/>
                    <a:p>
                      <a:pPr marL="0" marR="0" algn="ctr">
                        <a:lnSpc>
                          <a:spcPct val="111000"/>
                        </a:lnSpc>
                        <a:spcBef>
                          <a:spcPts val="0"/>
                        </a:spcBef>
                        <a:spcAft>
                          <a:spcPts val="0"/>
                        </a:spcAft>
                      </a:pPr>
                      <a:r>
                        <a:rPr lang="en-IN" sz="1100" b="1" dirty="0">
                          <a:solidFill>
                            <a:srgbClr val="C00000"/>
                          </a:solidFill>
                          <a:effectLst/>
                          <a:latin typeface="Times New Roman" pitchFamily="18" charset="0"/>
                          <a:cs typeface="Times New Roman" pitchFamily="18" charset="0"/>
                        </a:rPr>
                        <a:t>ROLLING MILL</a:t>
                      </a:r>
                      <a:endParaRPr lang="en-US" sz="11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57779">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1</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Fall of material during hot slab handling</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VERY 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HIGH</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10</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70</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Sling to be checked from time to time, Use of PPE</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1"/>
                  </a:ext>
                </a:extLst>
              </a:tr>
              <a:tr h="357779">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BODY PART in between slab/chain</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VERY 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MODERATE</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56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Use of Hand gloves, Stopper switch at short intervals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2"/>
                  </a:ext>
                </a:extLst>
              </a:tr>
              <a:tr h="171432">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Collision of hot wire during Shifting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very 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low</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6</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42</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To be mechanically handled</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3"/>
                  </a:ext>
                </a:extLst>
              </a:tr>
              <a:tr h="171432">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7</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Falling of objects from top </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3</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VERY LOW</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5</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8</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64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Use of helmet &amp; Safety Shoe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4"/>
                  </a:ext>
                </a:extLst>
              </a:tr>
              <a:tr h="357779">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8</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Un safe disposal of oily wastes of Rolling Mills</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High</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Low </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Moderate</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8</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a:solidFill>
                            <a:srgbClr val="002060"/>
                          </a:solidFill>
                          <a:effectLst/>
                          <a:latin typeface="Times New Roman" pitchFamily="18" charset="0"/>
                          <a:cs typeface="Times New Roman" pitchFamily="18" charset="0"/>
                        </a:rPr>
                        <a:t>64</a:t>
                      </a:r>
                      <a:endParaRPr lang="en-US" sz="11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1000"/>
                        </a:lnSpc>
                        <a:spcBef>
                          <a:spcPts val="0"/>
                        </a:spcBef>
                        <a:spcAft>
                          <a:spcPts val="0"/>
                        </a:spcAft>
                      </a:pPr>
                      <a:r>
                        <a:rPr lang="en-IN" sz="1100" dirty="0">
                          <a:solidFill>
                            <a:srgbClr val="002060"/>
                          </a:solidFill>
                          <a:effectLst/>
                          <a:latin typeface="Times New Roman" pitchFamily="18" charset="0"/>
                          <a:cs typeface="Times New Roman" pitchFamily="18" charset="0"/>
                        </a:rPr>
                        <a:t>To be collected in drums and capped</a:t>
                      </a:r>
                      <a:endParaRPr lang="en-US" sz="11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958988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1317216"/>
              </p:ext>
            </p:extLst>
          </p:nvPr>
        </p:nvGraphicFramePr>
        <p:xfrm>
          <a:off x="120774" y="193796"/>
          <a:ext cx="8850700" cy="6316980"/>
        </p:xfrm>
        <a:graphic>
          <a:graphicData uri="http://schemas.openxmlformats.org/drawingml/2006/table">
            <a:tbl>
              <a:tblPr firstRow="1" firstCol="1" bandRow="1">
                <a:tableStyleId>{5940675A-B579-460E-94D1-54222C63F5DA}</a:tableStyleId>
              </a:tblPr>
              <a:tblGrid>
                <a:gridCol w="293294">
                  <a:extLst>
                    <a:ext uri="{9D8B030D-6E8A-4147-A177-3AD203B41FA5}">
                      <a16:colId xmlns:a16="http://schemas.microsoft.com/office/drawing/2014/main" val="20000"/>
                    </a:ext>
                  </a:extLst>
                </a:gridCol>
                <a:gridCol w="2182483">
                  <a:extLst>
                    <a:ext uri="{9D8B030D-6E8A-4147-A177-3AD203B41FA5}">
                      <a16:colId xmlns:a16="http://schemas.microsoft.com/office/drawing/2014/main" val="20001"/>
                    </a:ext>
                  </a:extLst>
                </a:gridCol>
                <a:gridCol w="897147">
                  <a:extLst>
                    <a:ext uri="{9D8B030D-6E8A-4147-A177-3AD203B41FA5}">
                      <a16:colId xmlns:a16="http://schemas.microsoft.com/office/drawing/2014/main" val="20002"/>
                    </a:ext>
                  </a:extLst>
                </a:gridCol>
                <a:gridCol w="500332">
                  <a:extLst>
                    <a:ext uri="{9D8B030D-6E8A-4147-A177-3AD203B41FA5}">
                      <a16:colId xmlns:a16="http://schemas.microsoft.com/office/drawing/2014/main" val="20003"/>
                    </a:ext>
                  </a:extLst>
                </a:gridCol>
                <a:gridCol w="948906">
                  <a:extLst>
                    <a:ext uri="{9D8B030D-6E8A-4147-A177-3AD203B41FA5}">
                      <a16:colId xmlns:a16="http://schemas.microsoft.com/office/drawing/2014/main" val="20004"/>
                    </a:ext>
                  </a:extLst>
                </a:gridCol>
                <a:gridCol w="488258">
                  <a:extLst>
                    <a:ext uri="{9D8B030D-6E8A-4147-A177-3AD203B41FA5}">
                      <a16:colId xmlns:a16="http://schemas.microsoft.com/office/drawing/2014/main" val="20005"/>
                    </a:ext>
                  </a:extLst>
                </a:gridCol>
                <a:gridCol w="885070">
                  <a:extLst>
                    <a:ext uri="{9D8B030D-6E8A-4147-A177-3AD203B41FA5}">
                      <a16:colId xmlns:a16="http://schemas.microsoft.com/office/drawing/2014/main" val="20006"/>
                    </a:ext>
                  </a:extLst>
                </a:gridCol>
                <a:gridCol w="472725">
                  <a:extLst>
                    <a:ext uri="{9D8B030D-6E8A-4147-A177-3AD203B41FA5}">
                      <a16:colId xmlns:a16="http://schemas.microsoft.com/office/drawing/2014/main" val="20007"/>
                    </a:ext>
                  </a:extLst>
                </a:gridCol>
                <a:gridCol w="412345">
                  <a:extLst>
                    <a:ext uri="{9D8B030D-6E8A-4147-A177-3AD203B41FA5}">
                      <a16:colId xmlns:a16="http://schemas.microsoft.com/office/drawing/2014/main" val="20008"/>
                    </a:ext>
                  </a:extLst>
                </a:gridCol>
                <a:gridCol w="1770140">
                  <a:extLst>
                    <a:ext uri="{9D8B030D-6E8A-4147-A177-3AD203B41FA5}">
                      <a16:colId xmlns:a16="http://schemas.microsoft.com/office/drawing/2014/main" val="20009"/>
                    </a:ext>
                  </a:extLst>
                </a:gridCol>
              </a:tblGrid>
              <a:tr h="0">
                <a:tc gridSpan="10">
                  <a:txBody>
                    <a:bodyPr/>
                    <a:lstStyle/>
                    <a:p>
                      <a:pPr marL="0" marR="0" algn="ctr">
                        <a:lnSpc>
                          <a:spcPct val="115000"/>
                        </a:lnSpc>
                        <a:spcBef>
                          <a:spcPts val="0"/>
                        </a:spcBef>
                        <a:spcAft>
                          <a:spcPts val="0"/>
                        </a:spcAft>
                      </a:pPr>
                      <a:r>
                        <a:rPr lang="en-IN" sz="1200" b="1" dirty="0">
                          <a:solidFill>
                            <a:srgbClr val="C00000"/>
                          </a:solidFill>
                          <a:effectLst/>
                          <a:latin typeface="Times New Roman" pitchFamily="18" charset="0"/>
                          <a:cs typeface="Times New Roman" pitchFamily="18" charset="0"/>
                        </a:rPr>
                        <a:t>GASIFIER</a:t>
                      </a:r>
                      <a:endParaRPr lang="en-US" sz="12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312">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1</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contact with fire</a:t>
                      </a:r>
                      <a:endParaRPr lang="en-US" sz="1200"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Coal dust explosion due to loading unloading</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HIGH</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10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40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57150" marR="0" algn="just">
                        <a:lnSpc>
                          <a:spcPct val="115000"/>
                        </a:lnSpc>
                        <a:spcBef>
                          <a:spcPts val="0"/>
                        </a:spcBef>
                        <a:spcAft>
                          <a:spcPts val="0"/>
                        </a:spcAft>
                      </a:pPr>
                      <a:r>
                        <a:rPr lang="en-IN" sz="1200" dirty="0" err="1">
                          <a:solidFill>
                            <a:srgbClr val="002060"/>
                          </a:solidFill>
                          <a:effectLst/>
                          <a:latin typeface="Times New Roman" pitchFamily="18" charset="0"/>
                          <a:cs typeface="Times New Roman" pitchFamily="18" charset="0"/>
                        </a:rPr>
                        <a:t>Firefighting</a:t>
                      </a:r>
                      <a:r>
                        <a:rPr lang="en-IN" sz="1200" dirty="0">
                          <a:solidFill>
                            <a:srgbClr val="002060"/>
                          </a:solidFill>
                          <a:effectLst/>
                          <a:latin typeface="Times New Roman" pitchFamily="18" charset="0"/>
                          <a:cs typeface="Times New Roman" pitchFamily="18" charset="0"/>
                        </a:rPr>
                        <a:t> equipment’s </a:t>
                      </a:r>
                      <a:r>
                        <a:rPr lang="en-IN" sz="1200" kern="1200" dirty="0">
                          <a:solidFill>
                            <a:srgbClr val="002060"/>
                          </a:solidFill>
                          <a:effectLst/>
                          <a:latin typeface="Times New Roman" pitchFamily="18" charset="0"/>
                          <a:ea typeface="+mn-ea"/>
                          <a:cs typeface="Times New Roman" pitchFamily="18" charset="0"/>
                        </a:rPr>
                        <a:t>will be kept ready like extinguishers sand, buckets and fire hydrant ,Fire tender etc.</a:t>
                      </a:r>
                      <a:endParaRPr lang="en-US" sz="1200" kern="1200" dirty="0">
                        <a:solidFill>
                          <a:srgbClr val="002060"/>
                        </a:solidFill>
                        <a:effectLst/>
                        <a:latin typeface="Times New Roman" pitchFamily="18" charset="0"/>
                        <a:ea typeface="+mn-ea"/>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164696">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Exposure to CO and PM from manual feeding.</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8</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32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just">
                        <a:lnSpc>
                          <a:spcPct val="115000"/>
                        </a:lnSpc>
                        <a:spcBef>
                          <a:spcPts val="0"/>
                        </a:spcBef>
                        <a:spcAft>
                          <a:spcPts val="0"/>
                        </a:spcAft>
                        <a:tabLst>
                          <a:tab pos="457200" algn="l"/>
                        </a:tabLst>
                      </a:pPr>
                      <a:r>
                        <a:rPr lang="en-IN" sz="1200">
                          <a:solidFill>
                            <a:srgbClr val="002060"/>
                          </a:solidFill>
                          <a:effectLst/>
                          <a:latin typeface="Times New Roman" pitchFamily="18" charset="0"/>
                          <a:cs typeface="Times New Roman" pitchFamily="18" charset="0"/>
                        </a:rPr>
                        <a:t>PPE will be provide to the worker and operator.</a:t>
                      </a:r>
                      <a:endParaRPr lang="en-US" sz="1200">
                        <a:solidFill>
                          <a:srgbClr val="002060"/>
                        </a:solidFill>
                        <a:effectLst/>
                        <a:latin typeface="Times New Roman" pitchFamily="18" charset="0"/>
                        <a:cs typeface="Times New Roman" pitchFamily="18" charset="0"/>
                      </a:endParaRPr>
                    </a:p>
                    <a:p>
                      <a:pPr marL="0" marR="0" indent="0" algn="just">
                        <a:lnSpc>
                          <a:spcPct val="115000"/>
                        </a:lnSpc>
                        <a:spcBef>
                          <a:spcPts val="0"/>
                        </a:spcBef>
                        <a:spcAft>
                          <a:spcPts val="0"/>
                        </a:spcAft>
                        <a:tabLst>
                          <a:tab pos="457200" algn="l"/>
                        </a:tabLst>
                      </a:pPr>
                      <a:r>
                        <a:rPr lang="en-IN" sz="1200">
                          <a:solidFill>
                            <a:srgbClr val="002060"/>
                          </a:solidFill>
                          <a:effectLst/>
                          <a:latin typeface="Times New Roman" pitchFamily="18" charset="0"/>
                          <a:cs typeface="Times New Roman" pitchFamily="18" charset="0"/>
                        </a:rPr>
                        <a:t>Portable CO level monitoring instrument will be made available at site.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181359">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3</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just">
                        <a:lnSpc>
                          <a:spcPct val="115000"/>
                        </a:lnSpc>
                        <a:spcBef>
                          <a:spcPts val="0"/>
                        </a:spcBef>
                        <a:spcAft>
                          <a:spcPts val="0"/>
                        </a:spcAft>
                        <a:tabLst>
                          <a:tab pos="457200" algn="l"/>
                        </a:tabLst>
                      </a:pPr>
                      <a:r>
                        <a:rPr lang="en-IN" sz="1200" dirty="0" err="1">
                          <a:solidFill>
                            <a:srgbClr val="002060"/>
                          </a:solidFill>
                          <a:effectLst/>
                          <a:latin typeface="Times New Roman" pitchFamily="18" charset="0"/>
                          <a:cs typeface="Times New Roman" pitchFamily="18" charset="0"/>
                        </a:rPr>
                        <a:t>Gasifier</a:t>
                      </a:r>
                      <a:r>
                        <a:rPr lang="en-IN" sz="1200" dirty="0">
                          <a:solidFill>
                            <a:srgbClr val="002060"/>
                          </a:solidFill>
                          <a:effectLst/>
                          <a:latin typeface="Times New Roman" pitchFamily="18" charset="0"/>
                          <a:cs typeface="Times New Roman" pitchFamily="18" charset="0"/>
                        </a:rPr>
                        <a:t> Reactor Pressure </a:t>
                      </a:r>
                      <a:r>
                        <a:rPr lang="en-IN" sz="1200" dirty="0" err="1">
                          <a:solidFill>
                            <a:srgbClr val="002060"/>
                          </a:solidFill>
                          <a:effectLst/>
                          <a:latin typeface="Times New Roman" pitchFamily="18" charset="0"/>
                          <a:cs typeface="Times New Roman" pitchFamily="18" charset="0"/>
                        </a:rPr>
                        <a:t>buildups</a:t>
                      </a:r>
                      <a:endParaRPr lang="en-IN" sz="1200" dirty="0">
                        <a:solidFill>
                          <a:srgbClr val="002060"/>
                        </a:solidFill>
                        <a:effectLst/>
                        <a:latin typeface="Times New Roman" pitchFamily="18" charset="0"/>
                        <a:cs typeface="Times New Roman" pitchFamily="18" charset="0"/>
                      </a:endParaRPr>
                    </a:p>
                    <a:p>
                      <a:pPr marL="0" marR="0" indent="0" algn="just">
                        <a:lnSpc>
                          <a:spcPct val="115000"/>
                        </a:lnSpc>
                        <a:spcBef>
                          <a:spcPts val="0"/>
                        </a:spcBef>
                        <a:spcAft>
                          <a:spcPts val="0"/>
                        </a:spcAft>
                        <a:tabLst>
                          <a:tab pos="457200" algn="l"/>
                        </a:tabLst>
                      </a:pPr>
                      <a:r>
                        <a:rPr lang="en-IN" sz="1200" dirty="0">
                          <a:solidFill>
                            <a:srgbClr val="002060"/>
                          </a:solidFill>
                          <a:effectLst/>
                          <a:latin typeface="Times New Roman" pitchFamily="18" charset="0"/>
                          <a:cs typeface="Times New Roman" pitchFamily="18" charset="0"/>
                        </a:rPr>
                        <a:t>Flames through the </a:t>
                      </a:r>
                      <a:r>
                        <a:rPr lang="en-IN" sz="1200" dirty="0" err="1">
                          <a:solidFill>
                            <a:srgbClr val="002060"/>
                          </a:solidFill>
                          <a:effectLst/>
                          <a:latin typeface="Times New Roman" pitchFamily="18" charset="0"/>
                          <a:cs typeface="Times New Roman" pitchFamily="18" charset="0"/>
                        </a:rPr>
                        <a:t>gasifier</a:t>
                      </a:r>
                      <a:r>
                        <a:rPr lang="en-IN" sz="1200" dirty="0">
                          <a:solidFill>
                            <a:srgbClr val="002060"/>
                          </a:solidFill>
                          <a:effectLst/>
                          <a:latin typeface="Times New Roman" pitchFamily="18" charset="0"/>
                          <a:cs typeface="Times New Roman" pitchFamily="18" charset="0"/>
                        </a:rPr>
                        <a:t> reactor nozzles.</a:t>
                      </a:r>
                      <a:endParaRPr lang="en-US" sz="1200"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Gas leakages, air leakages into system</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cs typeface="Times New Roman" pitchFamily="18" charset="0"/>
                        </a:rPr>
                        <a:t>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2060"/>
                          </a:solidFill>
                          <a:effectLst/>
                          <a:latin typeface="Times New Roman" pitchFamily="18" charset="0"/>
                          <a:cs typeface="Times New Roman" pitchFamily="18" charset="0"/>
                        </a:rPr>
                        <a:t>40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just">
                        <a:lnSpc>
                          <a:spcPct val="115000"/>
                        </a:lnSpc>
                        <a:spcBef>
                          <a:spcPts val="0"/>
                        </a:spcBef>
                        <a:spcAft>
                          <a:spcPts val="0"/>
                        </a:spcAft>
                        <a:tabLst>
                          <a:tab pos="457200" algn="l"/>
                        </a:tabLst>
                      </a:pPr>
                      <a:r>
                        <a:rPr lang="en-IN" sz="1200" dirty="0">
                          <a:solidFill>
                            <a:srgbClr val="002060"/>
                          </a:solidFill>
                          <a:effectLst/>
                          <a:latin typeface="Times New Roman" pitchFamily="18" charset="0"/>
                          <a:cs typeface="Times New Roman" pitchFamily="18" charset="0"/>
                        </a:rPr>
                        <a:t>All the operation will be followed as per SOP</a:t>
                      </a:r>
                      <a:endParaRPr lang="en-US" sz="1200" dirty="0">
                        <a:solidFill>
                          <a:srgbClr val="002060"/>
                        </a:solidFill>
                        <a:effectLst/>
                        <a:latin typeface="Times New Roman" pitchFamily="18" charset="0"/>
                        <a:cs typeface="Times New Roman" pitchFamily="18" charset="0"/>
                      </a:endParaRPr>
                    </a:p>
                    <a:p>
                      <a:pPr marL="0" marR="0" indent="0" algn="just">
                        <a:lnSpc>
                          <a:spcPct val="115000"/>
                        </a:lnSpc>
                        <a:spcBef>
                          <a:spcPts val="0"/>
                        </a:spcBef>
                        <a:spcAft>
                          <a:spcPts val="0"/>
                        </a:spcAft>
                        <a:tabLst>
                          <a:tab pos="457200" algn="l"/>
                        </a:tabLst>
                      </a:pPr>
                      <a:r>
                        <a:rPr lang="en-IN" sz="1200" dirty="0">
                          <a:solidFill>
                            <a:srgbClr val="002060"/>
                          </a:solidFill>
                          <a:effectLst/>
                          <a:latin typeface="Times New Roman" pitchFamily="18" charset="0"/>
                          <a:cs typeface="Times New Roman" pitchFamily="18" charset="0"/>
                        </a:rPr>
                        <a:t>Fire fighting equipment’s are in place.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0">
                <a:tc gridSpan="10">
                  <a:txBody>
                    <a:bodyPr/>
                    <a:lstStyle/>
                    <a:p>
                      <a:pPr marL="0" marR="0" algn="ctr">
                        <a:lnSpc>
                          <a:spcPct val="115000"/>
                        </a:lnSpc>
                        <a:spcBef>
                          <a:spcPts val="0"/>
                        </a:spcBef>
                        <a:spcAft>
                          <a:spcPts val="0"/>
                        </a:spcAft>
                        <a:tabLst>
                          <a:tab pos="1905000" algn="l"/>
                        </a:tabLst>
                      </a:pPr>
                      <a:r>
                        <a:rPr lang="en-IN" sz="1200" b="1" dirty="0">
                          <a:solidFill>
                            <a:srgbClr val="C00000"/>
                          </a:solidFill>
                          <a:effectLst/>
                          <a:latin typeface="Times New Roman" pitchFamily="18" charset="0"/>
                          <a:cs typeface="Times New Roman" pitchFamily="18" charset="0"/>
                        </a:rPr>
                        <a:t>GENERAL HAZARDS OF PLANT</a:t>
                      </a:r>
                      <a:endParaRPr lang="en-US" sz="1200" b="1" dirty="0">
                        <a:solidFill>
                          <a:srgbClr val="C0000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4227">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1</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Electrical shock during maintenance / routine check up  of MCC</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3</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4</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70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Isolation &amp; preventive measures with use of PPE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78170">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2</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Short circuit &amp; flash over due to faulty insulation</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Isolation &amp; preventive measures with use of ppe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104227">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3</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Shock during maintenance of EOT cranes leading to fall from height</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HIGH</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10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60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Isolation &amp; preventive measures with use of PPE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91199">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Spillage of  oil during maintenance of transformers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MODERATE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Immediate removal of oil from floor</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39085">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5</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Use of defective tools </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8</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40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Proper check list before use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9"/>
                  </a:ext>
                </a:extLst>
              </a:tr>
              <a:tr h="65142">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Movement of faulty vehicles inside plant</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MODERATE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LOW</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6</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30</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Entry of vehicles with certificate</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0"/>
                  </a:ext>
                </a:extLst>
              </a:tr>
              <a:tr h="91199">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7</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Movement of CRANES under High tension line</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LOW</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HIGH</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a:solidFill>
                            <a:srgbClr val="002060"/>
                          </a:solidFill>
                          <a:effectLst/>
                          <a:latin typeface="Times New Roman" pitchFamily="18" charset="0"/>
                          <a:cs typeface="Times New Roman" pitchFamily="18" charset="0"/>
                        </a:rPr>
                        <a:t>2</a:t>
                      </a:r>
                      <a:endParaRPr lang="en-US" sz="120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HIGH</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10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40</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ctr">
                        <a:lnSpc>
                          <a:spcPct val="115000"/>
                        </a:lnSpc>
                        <a:spcBef>
                          <a:spcPts val="0"/>
                        </a:spcBef>
                        <a:spcAft>
                          <a:spcPts val="0"/>
                        </a:spcAft>
                        <a:tabLst>
                          <a:tab pos="1905000" algn="l"/>
                        </a:tabLst>
                      </a:pPr>
                      <a:r>
                        <a:rPr lang="en-IN" sz="1200" dirty="0">
                          <a:solidFill>
                            <a:srgbClr val="002060"/>
                          </a:solidFill>
                          <a:effectLst/>
                          <a:latin typeface="Times New Roman" pitchFamily="18" charset="0"/>
                          <a:cs typeface="Times New Roman" pitchFamily="18" charset="0"/>
                        </a:rPr>
                        <a:t>Proper supervision</a:t>
                      </a:r>
                      <a:endParaRPr lang="en-US" sz="1200" dirty="0">
                        <a:solidFill>
                          <a:srgbClr val="002060"/>
                        </a:solidFill>
                        <a:effectLst/>
                        <a:latin typeface="Times New Roman" pitchFamily="18" charset="0"/>
                        <a:ea typeface="Times New Roman"/>
                        <a:cs typeface="Times New Roman" pitchFamily="18" charset="0"/>
                      </a:endParaRPr>
                    </a:p>
                  </a:txBody>
                  <a:tcPr marL="4248" marR="4248"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499998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8886" y="-8280"/>
            <a:ext cx="4449168" cy="369332"/>
          </a:xfrm>
          <a:prstGeom prst="rect">
            <a:avLst/>
          </a:prstGeom>
        </p:spPr>
        <p:txBody>
          <a:bodyPr wrap="none">
            <a:spAutoFit/>
          </a:bodyPr>
          <a:lstStyle/>
          <a:p>
            <a:pPr algn="ctr"/>
            <a:r>
              <a:rPr lang="en-US" b="1" dirty="0">
                <a:solidFill>
                  <a:srgbClr val="C00000"/>
                </a:solidFill>
                <a:latin typeface="Times New Roman" pitchFamily="18" charset="0"/>
                <a:cs typeface="Times New Roman" pitchFamily="18" charset="0"/>
              </a:rPr>
              <a:t>ENERGY CONSERVATION MEASURES </a:t>
            </a:r>
          </a:p>
        </p:txBody>
      </p:sp>
      <p:sp>
        <p:nvSpPr>
          <p:cNvPr id="4" name="TextBox 3">
            <a:extLst>
              <a:ext uri="{FF2B5EF4-FFF2-40B4-BE49-F238E27FC236}">
                <a16:creationId xmlns:a16="http://schemas.microsoft.com/office/drawing/2014/main" id="{38BB9EC0-81AC-4C05-9404-C0C73091092D}"/>
              </a:ext>
            </a:extLst>
          </p:cNvPr>
          <p:cNvSpPr txBox="1"/>
          <p:nvPr/>
        </p:nvSpPr>
        <p:spPr>
          <a:xfrm>
            <a:off x="404190" y="251706"/>
            <a:ext cx="8739810" cy="709233"/>
          </a:xfrm>
          <a:prstGeom prst="rect">
            <a:avLst/>
          </a:prstGeom>
          <a:noFill/>
        </p:spPr>
        <p:txBody>
          <a:bodyPr wrap="square">
            <a:spAutoFit/>
          </a:bodyPr>
          <a:lstStyle/>
          <a:p>
            <a:pPr algn="just">
              <a:lnSpc>
                <a:spcPct val="115000"/>
              </a:lnSpc>
              <a:spcAft>
                <a:spcPts val="1000"/>
              </a:spcAft>
            </a:pPr>
            <a:r>
              <a:rPr lang="en-IN"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Details of energy efficiency improvement measures implemented, investment made and savings in energy achieved and progress made in implementation of other recommendations</a:t>
            </a:r>
            <a:endParaRPr lang="en-IN" sz="16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graphicFrame>
        <p:nvGraphicFramePr>
          <p:cNvPr id="5" name="Table 4">
            <a:extLst>
              <a:ext uri="{FF2B5EF4-FFF2-40B4-BE49-F238E27FC236}">
                <a16:creationId xmlns:a16="http://schemas.microsoft.com/office/drawing/2014/main" id="{A71C88F2-7E09-4629-9568-E4B00E693F26}"/>
              </a:ext>
            </a:extLst>
          </p:cNvPr>
          <p:cNvGraphicFramePr>
            <a:graphicFrameLocks noGrp="1"/>
          </p:cNvGraphicFramePr>
          <p:nvPr>
            <p:extLst>
              <p:ext uri="{D42A27DB-BD31-4B8C-83A1-F6EECF244321}">
                <p14:modId xmlns:p14="http://schemas.microsoft.com/office/powerpoint/2010/main" val="1329397942"/>
              </p:ext>
            </p:extLst>
          </p:nvPr>
        </p:nvGraphicFramePr>
        <p:xfrm>
          <a:off x="140677" y="937493"/>
          <a:ext cx="8708463" cy="5751389"/>
        </p:xfrm>
        <a:graphic>
          <a:graphicData uri="http://schemas.openxmlformats.org/drawingml/2006/table">
            <a:tbl>
              <a:tblPr firstRow="1" firstCol="1" bandRow="1">
                <a:tableStyleId>{5940675A-B579-460E-94D1-54222C63F5DA}</a:tableStyleId>
              </a:tblPr>
              <a:tblGrid>
                <a:gridCol w="465611">
                  <a:extLst>
                    <a:ext uri="{9D8B030D-6E8A-4147-A177-3AD203B41FA5}">
                      <a16:colId xmlns:a16="http://schemas.microsoft.com/office/drawing/2014/main" val="1771090852"/>
                    </a:ext>
                  </a:extLst>
                </a:gridCol>
                <a:gridCol w="2120348">
                  <a:extLst>
                    <a:ext uri="{9D8B030D-6E8A-4147-A177-3AD203B41FA5}">
                      <a16:colId xmlns:a16="http://schemas.microsoft.com/office/drawing/2014/main" val="1459604795"/>
                    </a:ext>
                  </a:extLst>
                </a:gridCol>
                <a:gridCol w="1060173">
                  <a:extLst>
                    <a:ext uri="{9D8B030D-6E8A-4147-A177-3AD203B41FA5}">
                      <a16:colId xmlns:a16="http://schemas.microsoft.com/office/drawing/2014/main" val="2238062587"/>
                    </a:ext>
                  </a:extLst>
                </a:gridCol>
                <a:gridCol w="768626">
                  <a:extLst>
                    <a:ext uri="{9D8B030D-6E8A-4147-A177-3AD203B41FA5}">
                      <a16:colId xmlns:a16="http://schemas.microsoft.com/office/drawing/2014/main" val="3116487305"/>
                    </a:ext>
                  </a:extLst>
                </a:gridCol>
                <a:gridCol w="901148">
                  <a:extLst>
                    <a:ext uri="{9D8B030D-6E8A-4147-A177-3AD203B41FA5}">
                      <a16:colId xmlns:a16="http://schemas.microsoft.com/office/drawing/2014/main" val="1618812836"/>
                    </a:ext>
                  </a:extLst>
                </a:gridCol>
                <a:gridCol w="742122">
                  <a:extLst>
                    <a:ext uri="{9D8B030D-6E8A-4147-A177-3AD203B41FA5}">
                      <a16:colId xmlns:a16="http://schemas.microsoft.com/office/drawing/2014/main" val="289463727"/>
                    </a:ext>
                  </a:extLst>
                </a:gridCol>
                <a:gridCol w="901148">
                  <a:extLst>
                    <a:ext uri="{9D8B030D-6E8A-4147-A177-3AD203B41FA5}">
                      <a16:colId xmlns:a16="http://schemas.microsoft.com/office/drawing/2014/main" val="396211277"/>
                    </a:ext>
                  </a:extLst>
                </a:gridCol>
                <a:gridCol w="954156">
                  <a:extLst>
                    <a:ext uri="{9D8B030D-6E8A-4147-A177-3AD203B41FA5}">
                      <a16:colId xmlns:a16="http://schemas.microsoft.com/office/drawing/2014/main" val="1244608395"/>
                    </a:ext>
                  </a:extLst>
                </a:gridCol>
                <a:gridCol w="795131">
                  <a:extLst>
                    <a:ext uri="{9D8B030D-6E8A-4147-A177-3AD203B41FA5}">
                      <a16:colId xmlns:a16="http://schemas.microsoft.com/office/drawing/2014/main" val="1865893467"/>
                    </a:ext>
                  </a:extLst>
                </a:gridCol>
              </a:tblGrid>
              <a:tr h="224864">
                <a:tc>
                  <a:txBody>
                    <a:bodyPr/>
                    <a:lstStyle/>
                    <a:p>
                      <a:pPr algn="l">
                        <a:lnSpc>
                          <a:spcPct val="115000"/>
                        </a:lnSpc>
                        <a:spcAft>
                          <a:spcPts val="1000"/>
                        </a:spcAft>
                      </a:pPr>
                      <a:r>
                        <a:rPr lang="en-IN" sz="1400" b="1" dirty="0">
                          <a:solidFill>
                            <a:srgbClr val="C00000"/>
                          </a:solidFill>
                          <a:effectLst/>
                          <a:latin typeface="Times New Roman" pitchFamily="18" charset="0"/>
                          <a:cs typeface="Times New Roman" pitchFamily="18" charset="0"/>
                        </a:rPr>
                        <a:t>A.</a:t>
                      </a:r>
                      <a:endParaRPr lang="en-IN" sz="140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8">
                  <a:txBody>
                    <a:bodyPr/>
                    <a:lstStyle/>
                    <a:p>
                      <a:pPr algn="l">
                        <a:lnSpc>
                          <a:spcPct val="115000"/>
                        </a:lnSpc>
                        <a:spcAft>
                          <a:spcPts val="1000"/>
                        </a:spcAft>
                      </a:pPr>
                      <a:r>
                        <a:rPr lang="en-IN" sz="1400" b="1" dirty="0">
                          <a:solidFill>
                            <a:srgbClr val="C00000"/>
                          </a:solidFill>
                          <a:effectLst/>
                          <a:latin typeface="Times New Roman" pitchFamily="18" charset="0"/>
                          <a:cs typeface="Times New Roman" pitchFamily="18" charset="0"/>
                        </a:rPr>
                        <a:t> Implemented: 2020-21</a:t>
                      </a:r>
                      <a:endParaRPr lang="en-IN" sz="140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93748718"/>
                  </a:ext>
                </a:extLst>
              </a:tr>
              <a:tr h="817056">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SI. No.</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Description of energy efficiency improvement measures</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Category</a:t>
                      </a:r>
                      <a:r>
                        <a:rPr lang="en-IN" sz="1400" b="1" baseline="30000" dirty="0">
                          <a:solidFill>
                            <a:srgbClr val="006600"/>
                          </a:solidFill>
                          <a:effectLst/>
                          <a:latin typeface="Times New Roman" pitchFamily="18" charset="0"/>
                          <a:cs typeface="Times New Roman" pitchFamily="18" charset="0"/>
                        </a:rPr>
                        <a:t>1</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Investment (Rupees </a:t>
                      </a:r>
                      <a:r>
                        <a:rPr lang="en-IN" sz="1400" b="1" dirty="0" err="1">
                          <a:solidFill>
                            <a:srgbClr val="006600"/>
                          </a:solidFill>
                          <a:effectLst/>
                          <a:latin typeface="Times New Roman" pitchFamily="18" charset="0"/>
                          <a:cs typeface="Times New Roman" pitchFamily="18" charset="0"/>
                        </a:rPr>
                        <a:t>Crores</a:t>
                      </a:r>
                      <a:r>
                        <a:rPr lang="en-IN" sz="1400" b="1" dirty="0">
                          <a:solidFill>
                            <a:srgbClr val="006600"/>
                          </a:solidFill>
                          <a:effectLst/>
                          <a:latin typeface="Times New Roman" pitchFamily="18" charset="0"/>
                          <a:cs typeface="Times New Roman" pitchFamily="18" charset="0"/>
                        </a:rPr>
                        <a:t>)</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Verified savings</a:t>
                      </a:r>
                      <a:r>
                        <a:rPr lang="en-IN" sz="1400" b="1" baseline="30000" dirty="0">
                          <a:solidFill>
                            <a:srgbClr val="006600"/>
                          </a:solidFill>
                          <a:effectLst/>
                          <a:latin typeface="Times New Roman" pitchFamily="18" charset="0"/>
                          <a:cs typeface="Times New Roman" pitchFamily="18" charset="0"/>
                        </a:rPr>
                        <a:t>2</a:t>
                      </a:r>
                      <a:r>
                        <a:rPr lang="en-IN" sz="1400" b="1" dirty="0">
                          <a:solidFill>
                            <a:srgbClr val="006600"/>
                          </a:solidFill>
                          <a:effectLst/>
                          <a:latin typeface="Times New Roman" pitchFamily="18" charset="0"/>
                          <a:cs typeface="Times New Roman" pitchFamily="18" charset="0"/>
                        </a:rPr>
                        <a:t>     (Lakh Rupees)</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Verified energy savings</a:t>
                      </a:r>
                      <a:br>
                        <a:rPr lang="en-IN" sz="1400" b="1" dirty="0">
                          <a:solidFill>
                            <a:srgbClr val="006600"/>
                          </a:solidFill>
                          <a:effectLst/>
                          <a:latin typeface="Times New Roman" pitchFamily="18" charset="0"/>
                          <a:cs typeface="Times New Roman" pitchFamily="18" charset="0"/>
                        </a:rPr>
                      </a:br>
                      <a:r>
                        <a:rPr lang="en-IN" sz="1400" b="1" dirty="0">
                          <a:solidFill>
                            <a:srgbClr val="006600"/>
                          </a:solidFill>
                          <a:effectLst/>
                          <a:latin typeface="Times New Roman" pitchFamily="18" charset="0"/>
                          <a:cs typeface="Times New Roman" pitchFamily="18" charset="0"/>
                        </a:rPr>
                        <a:t>(In Lakhs)</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Units</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Fuel</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6600"/>
                          </a:solidFill>
                          <a:effectLst/>
                          <a:latin typeface="Times New Roman" pitchFamily="18" charset="0"/>
                          <a:cs typeface="Times New Roman" pitchFamily="18" charset="0"/>
                        </a:rPr>
                        <a:t>Remarks</a:t>
                      </a:r>
                      <a:endParaRPr lang="en-IN" sz="14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8334" marR="48334"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21145143"/>
                  </a:ext>
                </a:extLst>
              </a:tr>
              <a:tr h="651556">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1</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dirty="0">
                          <a:solidFill>
                            <a:srgbClr val="002060"/>
                          </a:solidFill>
                          <a:effectLst/>
                          <a:latin typeface="Times New Roman" pitchFamily="18" charset="0"/>
                          <a:cs typeface="Times New Roman" pitchFamily="18" charset="0"/>
                        </a:rPr>
                        <a:t>VFD Installed at CWP - 2 </a:t>
                      </a:r>
                      <a:r>
                        <a:rPr lang="en-IN" sz="1400" dirty="0" err="1">
                          <a:solidFill>
                            <a:srgbClr val="002060"/>
                          </a:solidFill>
                          <a:effectLst/>
                          <a:latin typeface="Times New Roman" pitchFamily="18" charset="0"/>
                          <a:cs typeface="Times New Roman" pitchFamily="18" charset="0"/>
                        </a:rPr>
                        <a:t>Nos</a:t>
                      </a:r>
                      <a:r>
                        <a:rPr lang="en-IN" sz="1400" dirty="0">
                          <a:solidFill>
                            <a:srgbClr val="002060"/>
                          </a:solidFill>
                          <a:effectLst/>
                          <a:latin typeface="Times New Roman" pitchFamily="18" charset="0"/>
                          <a:cs typeface="Times New Roman" pitchFamily="18" charset="0"/>
                        </a:rPr>
                        <a:t> x 250 KW in Power Plant</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a:solidFill>
                            <a:srgbClr val="002060"/>
                          </a:solidFill>
                          <a:effectLst/>
                          <a:latin typeface="Times New Roman" pitchFamily="18" charset="0"/>
                          <a:cs typeface="Times New Roman" pitchFamily="18" charset="0"/>
                        </a:rPr>
                        <a:t>20. Electric Motors and Drives</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0.07</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31.81</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5.84</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Lakh KWh</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Electricity</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NA</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29845245"/>
                  </a:ext>
                </a:extLst>
              </a:tr>
              <a:tr h="802417">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dirty="0">
                          <a:solidFill>
                            <a:srgbClr val="002060"/>
                          </a:solidFill>
                          <a:effectLst/>
                          <a:latin typeface="Times New Roman" pitchFamily="18" charset="0"/>
                          <a:cs typeface="Times New Roman" pitchFamily="18" charset="0"/>
                        </a:rPr>
                        <a:t>VFD Installed at Cooler Discharge Belt - 2 Nos. x 30 KW </a:t>
                      </a:r>
                      <a:br>
                        <a:rPr lang="en-IN" sz="1400" dirty="0">
                          <a:solidFill>
                            <a:srgbClr val="002060"/>
                          </a:solidFill>
                          <a:effectLst/>
                          <a:latin typeface="Times New Roman" pitchFamily="18" charset="0"/>
                          <a:cs typeface="Times New Roman" pitchFamily="18" charset="0"/>
                        </a:rPr>
                      </a:br>
                      <a:r>
                        <a:rPr lang="en-IN" sz="1400" dirty="0">
                          <a:solidFill>
                            <a:srgbClr val="002060"/>
                          </a:solidFill>
                          <a:effectLst/>
                          <a:latin typeface="Times New Roman" pitchFamily="18" charset="0"/>
                          <a:cs typeface="Times New Roman" pitchFamily="18" charset="0"/>
                        </a:rPr>
                        <a:t>in SID Plant</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dirty="0">
                          <a:solidFill>
                            <a:srgbClr val="002060"/>
                          </a:solidFill>
                          <a:effectLst/>
                          <a:latin typeface="Times New Roman" pitchFamily="18" charset="0"/>
                          <a:cs typeface="Times New Roman" pitchFamily="18" charset="0"/>
                        </a:rPr>
                        <a:t>20. Electric Motors and Drives</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0.03</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3.77</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0.69</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Lakh KWh</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Electricity</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NA</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9308538"/>
                  </a:ext>
                </a:extLst>
              </a:tr>
              <a:tr h="1810056">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3</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dirty="0">
                          <a:solidFill>
                            <a:srgbClr val="002060"/>
                          </a:solidFill>
                          <a:effectLst/>
                          <a:latin typeface="Times New Roman" pitchFamily="18" charset="0"/>
                          <a:cs typeface="Times New Roman" pitchFamily="18" charset="0"/>
                        </a:rPr>
                        <a:t>Eliminated the use (Switched off) two </a:t>
                      </a:r>
                      <a:r>
                        <a:rPr lang="en-IN" sz="1400" dirty="0" err="1">
                          <a:solidFill>
                            <a:srgbClr val="002060"/>
                          </a:solidFill>
                          <a:effectLst/>
                          <a:latin typeface="Times New Roman" pitchFamily="18" charset="0"/>
                          <a:cs typeface="Times New Roman" pitchFamily="18" charset="0"/>
                        </a:rPr>
                        <a:t>nos</a:t>
                      </a:r>
                      <a:r>
                        <a:rPr lang="en-IN" sz="1400" dirty="0">
                          <a:solidFill>
                            <a:srgbClr val="002060"/>
                          </a:solidFill>
                          <a:effectLst/>
                          <a:latin typeface="Times New Roman" pitchFamily="18" charset="0"/>
                          <a:cs typeface="Times New Roman" pitchFamily="18" charset="0"/>
                        </a:rPr>
                        <a:t> of shell air fan  each from both the kilns -1 &amp; 2 (of capacity 11 KW x 2 Nos. + 22 KW x 2 Nos.) thorough process optimisation and modification .</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a:lnSpc>
                          <a:spcPct val="115000"/>
                        </a:lnSpc>
                        <a:spcAft>
                          <a:spcPts val="1000"/>
                        </a:spcAft>
                      </a:pPr>
                      <a:r>
                        <a:rPr lang="en-IN" sz="1400" dirty="0">
                          <a:solidFill>
                            <a:srgbClr val="002060"/>
                          </a:solidFill>
                          <a:effectLst/>
                          <a:latin typeface="Times New Roman" pitchFamily="18" charset="0"/>
                          <a:cs typeface="Times New Roman" pitchFamily="18" charset="0"/>
                        </a:rPr>
                        <a:t>17. Fans</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dirty="0">
                          <a:solidFill>
                            <a:srgbClr val="002060"/>
                          </a:solidFill>
                          <a:effectLst/>
                          <a:latin typeface="Times New Roman" pitchFamily="18" charset="0"/>
                          <a:cs typeface="Times New Roman" pitchFamily="18" charset="0"/>
                        </a:rPr>
                        <a:t> NIL </a:t>
                      </a:r>
                      <a:endParaRPr lang="en-IN" sz="1400"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1.55</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a:solidFill>
                            <a:srgbClr val="002060"/>
                          </a:solidFill>
                          <a:effectLst/>
                          <a:latin typeface="Times New Roman" pitchFamily="18" charset="0"/>
                          <a:cs typeface="Times New Roman" pitchFamily="18" charset="0"/>
                        </a:rPr>
                        <a:t>0.29</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Lakh KWh</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Electricity</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a:solidFill>
                            <a:srgbClr val="002060"/>
                          </a:solidFill>
                          <a:effectLst/>
                          <a:latin typeface="Times New Roman" pitchFamily="18" charset="0"/>
                          <a:cs typeface="Times New Roman" pitchFamily="18" charset="0"/>
                        </a:rPr>
                        <a:t>NA</a:t>
                      </a:r>
                      <a:endParaRPr lang="en-IN" sz="140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92624426"/>
                  </a:ext>
                </a:extLst>
              </a:tr>
              <a:tr h="320557">
                <a:tc gridSpan="3">
                  <a:txBody>
                    <a:bodyPr/>
                    <a:lstStyle/>
                    <a:p>
                      <a:pPr algn="ctr">
                        <a:lnSpc>
                          <a:spcPct val="115000"/>
                        </a:lnSpc>
                        <a:spcAft>
                          <a:spcPts val="1000"/>
                        </a:spcAft>
                      </a:pPr>
                      <a:r>
                        <a:rPr lang="en-IN" sz="1400" b="1" dirty="0">
                          <a:solidFill>
                            <a:srgbClr val="002060"/>
                          </a:solidFill>
                          <a:effectLst/>
                          <a:latin typeface="Times New Roman" pitchFamily="18" charset="0"/>
                          <a:cs typeface="Times New Roman" pitchFamily="18" charset="0"/>
                        </a:rPr>
                        <a:t>TOTAL</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r">
                        <a:lnSpc>
                          <a:spcPct val="115000"/>
                        </a:lnSpc>
                        <a:spcAft>
                          <a:spcPts val="1000"/>
                        </a:spcAft>
                      </a:pPr>
                      <a:r>
                        <a:rPr lang="en-IN" sz="1400" b="1">
                          <a:solidFill>
                            <a:srgbClr val="002060"/>
                          </a:solidFill>
                          <a:effectLst/>
                          <a:latin typeface="Times New Roman" pitchFamily="18" charset="0"/>
                          <a:cs typeface="Times New Roman" pitchFamily="18" charset="0"/>
                        </a:rPr>
                        <a:t>0.10</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b="1" dirty="0">
                          <a:solidFill>
                            <a:srgbClr val="002060"/>
                          </a:solidFill>
                          <a:effectLst/>
                          <a:latin typeface="Times New Roman" pitchFamily="18" charset="0"/>
                          <a:cs typeface="Times New Roman" pitchFamily="18" charset="0"/>
                        </a:rPr>
                        <a:t>37.13</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15000"/>
                        </a:lnSpc>
                        <a:spcAft>
                          <a:spcPts val="1000"/>
                        </a:spcAft>
                      </a:pPr>
                      <a:r>
                        <a:rPr lang="en-IN" sz="1400" b="1">
                          <a:solidFill>
                            <a:srgbClr val="002060"/>
                          </a:solidFill>
                          <a:effectLst/>
                          <a:latin typeface="Times New Roman" pitchFamily="18" charset="0"/>
                          <a:cs typeface="Times New Roman" pitchFamily="18" charset="0"/>
                        </a:rPr>
                        <a:t>6.81</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a:solidFill>
                            <a:srgbClr val="002060"/>
                          </a:solidFill>
                          <a:effectLst/>
                          <a:latin typeface="Times New Roman" pitchFamily="18" charset="0"/>
                          <a:cs typeface="Times New Roman" pitchFamily="18" charset="0"/>
                        </a:rPr>
                        <a:t>Lakh KWh</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a:solidFill>
                            <a:srgbClr val="002060"/>
                          </a:solidFill>
                          <a:effectLst/>
                          <a:latin typeface="Times New Roman" pitchFamily="18" charset="0"/>
                          <a:cs typeface="Times New Roman" pitchFamily="18" charset="0"/>
                        </a:rPr>
                        <a:t> </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a:solidFill>
                            <a:srgbClr val="002060"/>
                          </a:solidFill>
                          <a:effectLst/>
                          <a:latin typeface="Times New Roman" pitchFamily="18" charset="0"/>
                          <a:cs typeface="Times New Roman" pitchFamily="18" charset="0"/>
                        </a:rPr>
                        <a:t> </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05048191"/>
                  </a:ext>
                </a:extLst>
              </a:tr>
              <a:tr h="217369">
                <a:tc gridSpan="5">
                  <a:txBody>
                    <a:bodyPr/>
                    <a:lstStyle/>
                    <a:p>
                      <a:pPr algn="ctr">
                        <a:lnSpc>
                          <a:spcPct val="115000"/>
                        </a:lnSpc>
                        <a:spcAft>
                          <a:spcPts val="1000"/>
                        </a:spcAft>
                      </a:pPr>
                      <a:r>
                        <a:rPr lang="en-IN" sz="1400" b="1">
                          <a:solidFill>
                            <a:srgbClr val="002060"/>
                          </a:solidFill>
                          <a:effectLst/>
                          <a:latin typeface="Times New Roman" pitchFamily="18" charset="0"/>
                          <a:cs typeface="Times New Roman" pitchFamily="18" charset="0"/>
                        </a:rPr>
                        <a:t>TOTAL MTOE SAVING</a:t>
                      </a:r>
                      <a:endParaRPr lang="en-IN" sz="1400" b="1">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r">
                        <a:lnSpc>
                          <a:spcPct val="115000"/>
                        </a:lnSpc>
                        <a:spcAft>
                          <a:spcPts val="1000"/>
                        </a:spcAft>
                      </a:pPr>
                      <a:r>
                        <a:rPr lang="en-IN" sz="1400" b="1" dirty="0">
                          <a:solidFill>
                            <a:srgbClr val="002060"/>
                          </a:solidFill>
                          <a:effectLst/>
                          <a:latin typeface="Times New Roman" pitchFamily="18" charset="0"/>
                          <a:cs typeface="Times New Roman" pitchFamily="18" charset="0"/>
                        </a:rPr>
                        <a:t>58.59</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2060"/>
                          </a:solidFill>
                          <a:effectLst/>
                          <a:latin typeface="Times New Roman" pitchFamily="18" charset="0"/>
                          <a:cs typeface="Times New Roman" pitchFamily="18" charset="0"/>
                        </a:rPr>
                        <a:t>MTOE</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2060"/>
                          </a:solidFill>
                          <a:effectLst/>
                          <a:latin typeface="Times New Roman" pitchFamily="18" charset="0"/>
                          <a:cs typeface="Times New Roman" pitchFamily="18" charset="0"/>
                        </a:rPr>
                        <a:t> </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400" b="1" dirty="0">
                          <a:solidFill>
                            <a:srgbClr val="002060"/>
                          </a:solidFill>
                          <a:effectLst/>
                          <a:latin typeface="Times New Roman" pitchFamily="18" charset="0"/>
                          <a:cs typeface="Times New Roman" pitchFamily="18" charset="0"/>
                        </a:rPr>
                        <a:t> </a:t>
                      </a:r>
                      <a:endParaRPr lang="en-IN" sz="1400" b="1" dirty="0">
                        <a:solidFill>
                          <a:srgbClr val="002060"/>
                        </a:solidFill>
                        <a:effectLst/>
                        <a:latin typeface="Times New Roman" pitchFamily="18" charset="0"/>
                        <a:ea typeface="Times New Roman" panose="02020603050405020304" pitchFamily="18" charset="0"/>
                        <a:cs typeface="Times New Roman" pitchFamily="18" charset="0"/>
                      </a:endParaRPr>
                    </a:p>
                  </a:txBody>
                  <a:tcPr marL="48334" marR="48334"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42739625"/>
                  </a:ext>
                </a:extLst>
              </a:tr>
            </a:tbl>
          </a:graphicData>
        </a:graphic>
      </p:graphicFrame>
    </p:spTree>
    <p:extLst>
      <p:ext uri="{BB962C8B-B14F-4D97-AF65-F5344CB8AC3E}">
        <p14:creationId xmlns:p14="http://schemas.microsoft.com/office/powerpoint/2010/main" val="4493825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844"/>
            <a:ext cx="9077325" cy="873572"/>
          </a:xfrm>
          <a:prstGeom prst="rect">
            <a:avLst/>
          </a:prstGeom>
        </p:spPr>
        <p:txBody>
          <a:bodyPr wrap="square">
            <a:spAutoFit/>
          </a:bodyPr>
          <a:lstStyle/>
          <a:p>
            <a:pPr algn="ctr">
              <a:lnSpc>
                <a:spcPct val="150000"/>
              </a:lnSpc>
            </a:pPr>
            <a:r>
              <a:rPr lang="en-IN" b="1" dirty="0">
                <a:solidFill>
                  <a:srgbClr val="C00000"/>
                </a:solidFill>
                <a:latin typeface="Times New Roman" pitchFamily="18" charset="0"/>
                <a:cs typeface="Times New Roman" pitchFamily="18" charset="0"/>
              </a:rPr>
              <a:t>Compliance to OM of MOEF&amp;CC </a:t>
            </a:r>
            <a:r>
              <a:rPr lang="en-IN" b="1" dirty="0" err="1">
                <a:solidFill>
                  <a:srgbClr val="C00000"/>
                </a:solidFill>
                <a:latin typeface="Times New Roman" pitchFamily="18" charset="0"/>
                <a:cs typeface="Times New Roman" pitchFamily="18" charset="0"/>
              </a:rPr>
              <a:t>F.No</a:t>
            </a:r>
            <a:r>
              <a:rPr lang="en-IN" b="1" dirty="0">
                <a:solidFill>
                  <a:srgbClr val="C00000"/>
                </a:solidFill>
                <a:latin typeface="Times New Roman" pitchFamily="18" charset="0"/>
                <a:cs typeface="Times New Roman" pitchFamily="18" charset="0"/>
              </a:rPr>
              <a:t>. 22-23/2018-IA. II (PT) dated 31.10.2019 (as per </a:t>
            </a:r>
            <a:r>
              <a:rPr lang="en-IN" b="1" dirty="0" err="1">
                <a:solidFill>
                  <a:srgbClr val="C00000"/>
                </a:solidFill>
                <a:latin typeface="Times New Roman" pitchFamily="18" charset="0"/>
                <a:cs typeface="Times New Roman" pitchFamily="18" charset="0"/>
              </a:rPr>
              <a:t>Hon'ble</a:t>
            </a:r>
            <a:r>
              <a:rPr lang="en-IN" b="1" dirty="0">
                <a:solidFill>
                  <a:srgbClr val="C00000"/>
                </a:solidFill>
                <a:latin typeface="Times New Roman" pitchFamily="18" charset="0"/>
                <a:cs typeface="Times New Roman" pitchFamily="18" charset="0"/>
              </a:rPr>
              <a:t> NGT order dated 19.08.2019 (published on 23.08.2019) in O.A. No. 1038 2018)</a:t>
            </a:r>
            <a:endParaRPr lang="en-US" dirty="0">
              <a:solidFill>
                <a:srgbClr val="C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13311834"/>
              </p:ext>
            </p:extLst>
          </p:nvPr>
        </p:nvGraphicFramePr>
        <p:xfrm>
          <a:off x="320634" y="955703"/>
          <a:ext cx="8657111" cy="5584509"/>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835054">
                  <a:extLst>
                    <a:ext uri="{9D8B030D-6E8A-4147-A177-3AD203B41FA5}">
                      <a16:colId xmlns:a16="http://schemas.microsoft.com/office/drawing/2014/main" val="20001"/>
                    </a:ext>
                  </a:extLst>
                </a:gridCol>
                <a:gridCol w="4693901">
                  <a:extLst>
                    <a:ext uri="{9D8B030D-6E8A-4147-A177-3AD203B41FA5}">
                      <a16:colId xmlns:a16="http://schemas.microsoft.com/office/drawing/2014/main" val="20002"/>
                    </a:ext>
                  </a:extLst>
                </a:gridCol>
              </a:tblGrid>
              <a:tr h="243608">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09995">
                <a:tc gridSpan="3">
                  <a:txBody>
                    <a:bodyPr/>
                    <a:lstStyle/>
                    <a:p>
                      <a:pPr marL="0" marR="0">
                        <a:lnSpc>
                          <a:spcPct val="115000"/>
                        </a:lnSpc>
                        <a:spcBef>
                          <a:spcPts val="0"/>
                        </a:spcBef>
                        <a:spcAft>
                          <a:spcPts val="0"/>
                        </a:spcAft>
                      </a:pPr>
                      <a:r>
                        <a:rPr lang="en-IN" sz="1400" b="1" dirty="0">
                          <a:solidFill>
                            <a:srgbClr val="C00000"/>
                          </a:solidFill>
                          <a:effectLst/>
                          <a:latin typeface="Times New Roman" pitchFamily="18" charset="0"/>
                          <a:cs typeface="Times New Roman" pitchFamily="18" charset="0"/>
                        </a:rPr>
                        <a:t>Air</a:t>
                      </a:r>
                      <a:endParaRPr lang="en-US" sz="1400" b="1" dirty="0">
                        <a:solidFill>
                          <a:srgbClr val="C000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70672">
                <a:tc>
                  <a:txBody>
                    <a:bodyPr/>
                    <a:lstStyle/>
                    <a:p>
                      <a:pPr marL="0" marR="0" algn="ctr">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i.</a:t>
                      </a:r>
                      <a:endParaRPr lang="en-US" sz="1400" dirty="0">
                        <a:solidFill>
                          <a:srgbClr val="002060"/>
                        </a:solidFill>
                        <a:effectLst/>
                        <a:latin typeface="Times New Roman" pitchFamily="18" charset="0"/>
                        <a:ea typeface="Calibri"/>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cs typeface="Times New Roman" pitchFamily="18" charset="0"/>
                        </a:rPr>
                        <a:t>Stack emission levels should be stringent than the existing standards in terms of the identified critical pollutants. </a:t>
                      </a:r>
                      <a:endParaRPr lang="en-US" sz="1400" dirty="0">
                        <a:solidFill>
                          <a:srgbClr val="002060"/>
                        </a:solidFill>
                        <a:effectLst/>
                        <a:latin typeface="Times New Roman" pitchFamily="18" charset="0"/>
                        <a:ea typeface="Times New Roman"/>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Stack emission from all the stacks will be maintained within 30 mg/Nm</a:t>
                      </a:r>
                      <a:r>
                        <a:rPr lang="en-IN" sz="1400" baseline="30000" dirty="0">
                          <a:solidFill>
                            <a:srgbClr val="002060"/>
                          </a:solidFill>
                          <a:effectLst/>
                          <a:latin typeface="Times New Roman" pitchFamily="18" charset="0"/>
                          <a:cs typeface="Times New Roman" pitchFamily="18" charset="0"/>
                        </a:rPr>
                        <a:t>3</a:t>
                      </a:r>
                      <a:r>
                        <a:rPr lang="en-IN" sz="1400" dirty="0">
                          <a:solidFill>
                            <a:srgbClr val="002060"/>
                          </a:solidFill>
                          <a:effectLst/>
                          <a:latin typeface="Times New Roman" pitchFamily="18" charset="0"/>
                          <a:cs typeface="Times New Roman" pitchFamily="18" charset="0"/>
                        </a:rPr>
                        <a:t>.</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Sponge Iron Pant</a:t>
                      </a:r>
                      <a:r>
                        <a:rPr lang="en-IN" sz="1400" dirty="0">
                          <a:solidFill>
                            <a:srgbClr val="002060"/>
                          </a:solidFill>
                          <a:effectLst/>
                          <a:latin typeface="Times New Roman" pitchFamily="18" charset="0"/>
                          <a:cs typeface="Times New Roman" pitchFamily="18" charset="0"/>
                        </a:rPr>
                        <a:t>: 2 No. of ESPs (Existing 3 fields ESP) attached with common stack of height 80m.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spc="10" dirty="0">
                          <a:solidFill>
                            <a:srgbClr val="002060"/>
                          </a:solidFill>
                          <a:effectLst/>
                          <a:latin typeface="Times New Roman" pitchFamily="18" charset="0"/>
                          <a:cs typeface="Times New Roman" pitchFamily="18" charset="0"/>
                        </a:rPr>
                        <a:t>Steel Melting Shop</a:t>
                      </a:r>
                      <a:r>
                        <a:rPr lang="en-IN" sz="1400" spc="10"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Pulse jet type Bag filter</a:t>
                      </a:r>
                      <a:r>
                        <a:rPr lang="en-IN" sz="1400" spc="10" dirty="0">
                          <a:solidFill>
                            <a:srgbClr val="002060"/>
                          </a:solidFill>
                          <a:effectLst/>
                          <a:latin typeface="Times New Roman" pitchFamily="18" charset="0"/>
                          <a:cs typeface="Times New Roman" pitchFamily="18" charset="0"/>
                        </a:rPr>
                        <a:t> (2 No.)</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spc="-5" dirty="0">
                          <a:solidFill>
                            <a:srgbClr val="002060"/>
                          </a:solidFill>
                          <a:effectLst/>
                          <a:latin typeface="Times New Roman" pitchFamily="18" charset="0"/>
                          <a:cs typeface="Times New Roman" pitchFamily="18" charset="0"/>
                        </a:rPr>
                        <a:t>(S</a:t>
                      </a:r>
                      <a:r>
                        <a:rPr lang="en-IN" sz="1400" spc="10" dirty="0">
                          <a:solidFill>
                            <a:srgbClr val="002060"/>
                          </a:solidFill>
                          <a:effectLst/>
                          <a:latin typeface="Times New Roman" pitchFamily="18" charset="0"/>
                          <a:cs typeface="Times New Roman" pitchFamily="18" charset="0"/>
                        </a:rPr>
                        <a:t>M</a:t>
                      </a:r>
                      <a:r>
                        <a:rPr lang="en-IN" sz="1400" dirty="0">
                          <a:solidFill>
                            <a:srgbClr val="002060"/>
                          </a:solidFill>
                          <a:effectLst/>
                          <a:latin typeface="Times New Roman" pitchFamily="18" charset="0"/>
                          <a:cs typeface="Times New Roman" pitchFamily="18" charset="0"/>
                        </a:rPr>
                        <a:t>S</a:t>
                      </a:r>
                      <a:r>
                        <a:rPr lang="en-IN" sz="1400" spc="-2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I</a:t>
                      </a:r>
                      <a:r>
                        <a:rPr lang="en-IN" sz="1400" spc="5" dirty="0">
                          <a:solidFill>
                            <a:srgbClr val="002060"/>
                          </a:solidFill>
                          <a:effectLst/>
                          <a:latin typeface="Times New Roman" pitchFamily="18" charset="0"/>
                          <a:cs typeface="Times New Roman" pitchFamily="18" charset="0"/>
                        </a:rPr>
                        <a:t>n</a:t>
                      </a:r>
                      <a:r>
                        <a:rPr lang="en-IN" sz="1400" dirty="0">
                          <a:solidFill>
                            <a:srgbClr val="002060"/>
                          </a:solidFill>
                          <a:effectLst/>
                          <a:latin typeface="Times New Roman" pitchFamily="18" charset="0"/>
                          <a:cs typeface="Times New Roman" pitchFamily="18" charset="0"/>
                        </a:rPr>
                        <a:t>d</a:t>
                      </a:r>
                      <a:r>
                        <a:rPr lang="en-IN" sz="1400" spc="-5" dirty="0">
                          <a:solidFill>
                            <a:srgbClr val="002060"/>
                          </a:solidFill>
                          <a:effectLst/>
                          <a:latin typeface="Times New Roman" pitchFamily="18" charset="0"/>
                          <a:cs typeface="Times New Roman" pitchFamily="18" charset="0"/>
                        </a:rPr>
                        <a:t>u</a:t>
                      </a:r>
                      <a:r>
                        <a:rPr lang="en-IN" sz="1400" spc="5" dirty="0">
                          <a:solidFill>
                            <a:srgbClr val="002060"/>
                          </a:solidFill>
                          <a:effectLst/>
                          <a:latin typeface="Times New Roman" pitchFamily="18" charset="0"/>
                          <a:cs typeface="Times New Roman" pitchFamily="18" charset="0"/>
                        </a:rPr>
                        <a:t>c</a:t>
                      </a:r>
                      <a:r>
                        <a:rPr lang="en-IN" sz="1400" dirty="0">
                          <a:solidFill>
                            <a:srgbClr val="002060"/>
                          </a:solidFill>
                          <a:effectLst/>
                          <a:latin typeface="Times New Roman" pitchFamily="18" charset="0"/>
                          <a:cs typeface="Times New Roman" pitchFamily="18" charset="0"/>
                        </a:rPr>
                        <a:t>t</a:t>
                      </a:r>
                      <a:r>
                        <a:rPr lang="en-IN" sz="1400" spc="5" dirty="0">
                          <a:solidFill>
                            <a:srgbClr val="002060"/>
                          </a:solidFill>
                          <a:effectLst/>
                          <a:latin typeface="Times New Roman" pitchFamily="18" charset="0"/>
                          <a:cs typeface="Times New Roman" pitchFamily="18" charset="0"/>
                        </a:rPr>
                        <a:t>i</a:t>
                      </a:r>
                      <a:r>
                        <a:rPr lang="en-IN" sz="1400" dirty="0">
                          <a:solidFill>
                            <a:srgbClr val="002060"/>
                          </a:solidFill>
                          <a:effectLst/>
                          <a:latin typeface="Times New Roman" pitchFamily="18" charset="0"/>
                          <a:cs typeface="Times New Roman" pitchFamily="18" charset="0"/>
                        </a:rPr>
                        <a:t>on</a:t>
                      </a:r>
                      <a:r>
                        <a:rPr lang="en-IN" sz="1400" spc="-4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Fu</a:t>
                      </a:r>
                      <a:r>
                        <a:rPr lang="en-IN" sz="1400" spc="15" dirty="0">
                          <a:solidFill>
                            <a:srgbClr val="002060"/>
                          </a:solidFill>
                          <a:effectLst/>
                          <a:latin typeface="Times New Roman" pitchFamily="18" charset="0"/>
                          <a:cs typeface="Times New Roman" pitchFamily="18" charset="0"/>
                        </a:rPr>
                        <a:t>r</a:t>
                      </a:r>
                      <a:r>
                        <a:rPr lang="en-IN" sz="1400" dirty="0">
                          <a:solidFill>
                            <a:srgbClr val="002060"/>
                          </a:solidFill>
                          <a:effectLst/>
                          <a:latin typeface="Times New Roman" pitchFamily="18" charset="0"/>
                          <a:cs typeface="Times New Roman" pitchFamily="18" charset="0"/>
                        </a:rPr>
                        <a:t>n</a:t>
                      </a:r>
                      <a:r>
                        <a:rPr lang="en-IN" sz="1400" spc="-5" dirty="0">
                          <a:solidFill>
                            <a:srgbClr val="002060"/>
                          </a:solidFill>
                          <a:effectLst/>
                          <a:latin typeface="Times New Roman" pitchFamily="18" charset="0"/>
                          <a:cs typeface="Times New Roman" pitchFamily="18" charset="0"/>
                        </a:rPr>
                        <a:t>a</a:t>
                      </a:r>
                      <a:r>
                        <a:rPr lang="en-IN" sz="1400" spc="5" dirty="0">
                          <a:solidFill>
                            <a:srgbClr val="002060"/>
                          </a:solidFill>
                          <a:effectLst/>
                          <a:latin typeface="Times New Roman" pitchFamily="18" charset="0"/>
                          <a:cs typeface="Times New Roman" pitchFamily="18" charset="0"/>
                        </a:rPr>
                        <a:t>c</a:t>
                      </a:r>
                      <a:r>
                        <a:rPr lang="en-IN" sz="1400" dirty="0">
                          <a:solidFill>
                            <a:srgbClr val="002060"/>
                          </a:solidFill>
                          <a:effectLst/>
                          <a:latin typeface="Times New Roman" pitchFamily="18" charset="0"/>
                          <a:cs typeface="Times New Roman" pitchFamily="18" charset="0"/>
                        </a:rPr>
                        <a:t>e (15Tx2)</a:t>
                      </a:r>
                      <a:r>
                        <a:rPr lang="en-IN" sz="1400" spc="-3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I &amp; II: Stack height 30m and </a:t>
                      </a:r>
                      <a:r>
                        <a:rPr lang="en-IN" sz="1400" spc="-5" dirty="0">
                          <a:solidFill>
                            <a:srgbClr val="002060"/>
                          </a:solidFill>
                          <a:effectLst/>
                          <a:latin typeface="Times New Roman" pitchFamily="18" charset="0"/>
                          <a:cs typeface="Times New Roman" pitchFamily="18" charset="0"/>
                        </a:rPr>
                        <a:t>S</a:t>
                      </a:r>
                      <a:r>
                        <a:rPr lang="en-IN" sz="1400" spc="10" dirty="0">
                          <a:solidFill>
                            <a:srgbClr val="002060"/>
                          </a:solidFill>
                          <a:effectLst/>
                          <a:latin typeface="Times New Roman" pitchFamily="18" charset="0"/>
                          <a:cs typeface="Times New Roman" pitchFamily="18" charset="0"/>
                        </a:rPr>
                        <a:t>M</a:t>
                      </a:r>
                      <a:r>
                        <a:rPr lang="en-IN" sz="1400" dirty="0">
                          <a:solidFill>
                            <a:srgbClr val="002060"/>
                          </a:solidFill>
                          <a:effectLst/>
                          <a:latin typeface="Times New Roman" pitchFamily="18" charset="0"/>
                          <a:cs typeface="Times New Roman" pitchFamily="18" charset="0"/>
                        </a:rPr>
                        <a:t>S</a:t>
                      </a:r>
                      <a:r>
                        <a:rPr lang="en-IN" sz="1400" spc="-2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I</a:t>
                      </a:r>
                      <a:r>
                        <a:rPr lang="en-IN" sz="1400" spc="5" dirty="0">
                          <a:solidFill>
                            <a:srgbClr val="002060"/>
                          </a:solidFill>
                          <a:effectLst/>
                          <a:latin typeface="Times New Roman" pitchFamily="18" charset="0"/>
                          <a:cs typeface="Times New Roman" pitchFamily="18" charset="0"/>
                        </a:rPr>
                        <a:t>n</a:t>
                      </a:r>
                      <a:r>
                        <a:rPr lang="en-IN" sz="1400" dirty="0">
                          <a:solidFill>
                            <a:srgbClr val="002060"/>
                          </a:solidFill>
                          <a:effectLst/>
                          <a:latin typeface="Times New Roman" pitchFamily="18" charset="0"/>
                          <a:cs typeface="Times New Roman" pitchFamily="18" charset="0"/>
                        </a:rPr>
                        <a:t>d</a:t>
                      </a:r>
                      <a:r>
                        <a:rPr lang="en-IN" sz="1400" spc="-5" dirty="0">
                          <a:solidFill>
                            <a:srgbClr val="002060"/>
                          </a:solidFill>
                          <a:effectLst/>
                          <a:latin typeface="Times New Roman" pitchFamily="18" charset="0"/>
                          <a:cs typeface="Times New Roman" pitchFamily="18" charset="0"/>
                        </a:rPr>
                        <a:t>u</a:t>
                      </a:r>
                      <a:r>
                        <a:rPr lang="en-IN" sz="1400" spc="5" dirty="0">
                          <a:solidFill>
                            <a:srgbClr val="002060"/>
                          </a:solidFill>
                          <a:effectLst/>
                          <a:latin typeface="Times New Roman" pitchFamily="18" charset="0"/>
                          <a:cs typeface="Times New Roman" pitchFamily="18" charset="0"/>
                        </a:rPr>
                        <a:t>c</a:t>
                      </a:r>
                      <a:r>
                        <a:rPr lang="en-IN" sz="1400" dirty="0">
                          <a:solidFill>
                            <a:srgbClr val="002060"/>
                          </a:solidFill>
                          <a:effectLst/>
                          <a:latin typeface="Times New Roman" pitchFamily="18" charset="0"/>
                          <a:cs typeface="Times New Roman" pitchFamily="18" charset="0"/>
                        </a:rPr>
                        <a:t>t</a:t>
                      </a:r>
                      <a:r>
                        <a:rPr lang="en-IN" sz="1400" spc="5" dirty="0">
                          <a:solidFill>
                            <a:srgbClr val="002060"/>
                          </a:solidFill>
                          <a:effectLst/>
                          <a:latin typeface="Times New Roman" pitchFamily="18" charset="0"/>
                          <a:cs typeface="Times New Roman" pitchFamily="18" charset="0"/>
                        </a:rPr>
                        <a:t>i</a:t>
                      </a:r>
                      <a:r>
                        <a:rPr lang="en-IN" sz="1400" dirty="0">
                          <a:solidFill>
                            <a:srgbClr val="002060"/>
                          </a:solidFill>
                          <a:effectLst/>
                          <a:latin typeface="Times New Roman" pitchFamily="18" charset="0"/>
                          <a:cs typeface="Times New Roman" pitchFamily="18" charset="0"/>
                        </a:rPr>
                        <a:t>on</a:t>
                      </a:r>
                      <a:r>
                        <a:rPr lang="en-IN" sz="1400" spc="-4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Fu</a:t>
                      </a:r>
                      <a:r>
                        <a:rPr lang="en-IN" sz="1400" spc="15" dirty="0">
                          <a:solidFill>
                            <a:srgbClr val="002060"/>
                          </a:solidFill>
                          <a:effectLst/>
                          <a:latin typeface="Times New Roman" pitchFamily="18" charset="0"/>
                          <a:cs typeface="Times New Roman" pitchFamily="18" charset="0"/>
                        </a:rPr>
                        <a:t>r</a:t>
                      </a:r>
                      <a:r>
                        <a:rPr lang="en-IN" sz="1400" dirty="0">
                          <a:solidFill>
                            <a:srgbClr val="002060"/>
                          </a:solidFill>
                          <a:effectLst/>
                          <a:latin typeface="Times New Roman" pitchFamily="18" charset="0"/>
                          <a:cs typeface="Times New Roman" pitchFamily="18" charset="0"/>
                        </a:rPr>
                        <a:t>n</a:t>
                      </a:r>
                      <a:r>
                        <a:rPr lang="en-IN" sz="1400" spc="-5" dirty="0">
                          <a:solidFill>
                            <a:srgbClr val="002060"/>
                          </a:solidFill>
                          <a:effectLst/>
                          <a:latin typeface="Times New Roman" pitchFamily="18" charset="0"/>
                          <a:cs typeface="Times New Roman" pitchFamily="18" charset="0"/>
                        </a:rPr>
                        <a:t>a</a:t>
                      </a:r>
                      <a:r>
                        <a:rPr lang="en-IN" sz="1400" spc="5" dirty="0">
                          <a:solidFill>
                            <a:srgbClr val="002060"/>
                          </a:solidFill>
                          <a:effectLst/>
                          <a:latin typeface="Times New Roman" pitchFamily="18" charset="0"/>
                          <a:cs typeface="Times New Roman" pitchFamily="18" charset="0"/>
                        </a:rPr>
                        <a:t>c</a:t>
                      </a:r>
                      <a:r>
                        <a:rPr lang="en-IN" sz="1400" dirty="0">
                          <a:solidFill>
                            <a:srgbClr val="002060"/>
                          </a:solidFill>
                          <a:effectLst/>
                          <a:latin typeface="Times New Roman" pitchFamily="18" charset="0"/>
                          <a:cs typeface="Times New Roman" pitchFamily="18" charset="0"/>
                        </a:rPr>
                        <a:t>e (15Tx3)</a:t>
                      </a:r>
                      <a:r>
                        <a:rPr lang="en-IN" sz="1400" spc="-3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III IV &amp; V: Stack height 30m)</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Ferro Alloy Plant: </a:t>
                      </a:r>
                      <a:r>
                        <a:rPr lang="en-IN" sz="1400" dirty="0">
                          <a:solidFill>
                            <a:srgbClr val="002060"/>
                          </a:solidFill>
                          <a:effectLst/>
                          <a:latin typeface="Times New Roman" pitchFamily="18" charset="0"/>
                          <a:cs typeface="Times New Roman" pitchFamily="18" charset="0"/>
                        </a:rPr>
                        <a:t>Pulse jet type Bag Filter (2 no) with fourth hole fume extraction attached with stack of height 32m and 30m in furnace 1 and 2 respectively.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Power Plant: </a:t>
                      </a:r>
                      <a:r>
                        <a:rPr lang="en-IN" sz="1400" dirty="0">
                          <a:solidFill>
                            <a:srgbClr val="002060"/>
                          </a:solidFill>
                          <a:effectLst/>
                          <a:latin typeface="Times New Roman" pitchFamily="18" charset="0"/>
                          <a:cs typeface="Times New Roman" pitchFamily="18" charset="0"/>
                        </a:rPr>
                        <a:t>ESP (3 fields ESP) attached with stack of height 80m.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Coal </a:t>
                      </a:r>
                      <a:r>
                        <a:rPr lang="en-IN" sz="1400" b="1" dirty="0" err="1">
                          <a:solidFill>
                            <a:srgbClr val="002060"/>
                          </a:solidFill>
                          <a:effectLst/>
                          <a:latin typeface="Times New Roman" pitchFamily="18" charset="0"/>
                          <a:cs typeface="Times New Roman" pitchFamily="18" charset="0"/>
                        </a:rPr>
                        <a:t>Washery</a:t>
                      </a:r>
                      <a:r>
                        <a:rPr lang="en-IN" sz="1400" dirty="0">
                          <a:solidFill>
                            <a:srgbClr val="002060"/>
                          </a:solidFill>
                          <a:effectLst/>
                          <a:latin typeface="Times New Roman" pitchFamily="18" charset="0"/>
                          <a:cs typeface="Times New Roman" pitchFamily="18" charset="0"/>
                        </a:rPr>
                        <a:t>: Pulse jet type </a:t>
                      </a:r>
                      <a:r>
                        <a:rPr lang="en-IN" sz="1400" spc="-5" dirty="0">
                          <a:solidFill>
                            <a:srgbClr val="002060"/>
                          </a:solidFill>
                          <a:effectLst/>
                          <a:latin typeface="Times New Roman" pitchFamily="18" charset="0"/>
                          <a:cs typeface="Times New Roman" pitchFamily="18" charset="0"/>
                        </a:rPr>
                        <a:t>B</a:t>
                      </a:r>
                      <a:r>
                        <a:rPr lang="en-IN" sz="1400" dirty="0">
                          <a:solidFill>
                            <a:srgbClr val="002060"/>
                          </a:solidFill>
                          <a:effectLst/>
                          <a:latin typeface="Times New Roman" pitchFamily="18" charset="0"/>
                          <a:cs typeface="Times New Roman" pitchFamily="18" charset="0"/>
                        </a:rPr>
                        <a:t>ag</a:t>
                      </a:r>
                      <a:r>
                        <a:rPr lang="en-IN" sz="1400" spc="5" dirty="0">
                          <a:solidFill>
                            <a:srgbClr val="002060"/>
                          </a:solidFill>
                          <a:effectLst/>
                          <a:latin typeface="Times New Roman" pitchFamily="18" charset="0"/>
                          <a:cs typeface="Times New Roman" pitchFamily="18" charset="0"/>
                        </a:rPr>
                        <a:t> </a:t>
                      </a:r>
                      <a:r>
                        <a:rPr lang="en-IN" sz="1400" spc="15" dirty="0">
                          <a:solidFill>
                            <a:srgbClr val="002060"/>
                          </a:solidFill>
                          <a:effectLst/>
                          <a:latin typeface="Times New Roman" pitchFamily="18" charset="0"/>
                          <a:cs typeface="Times New Roman" pitchFamily="18" charset="0"/>
                        </a:rPr>
                        <a:t>f</a:t>
                      </a:r>
                      <a:r>
                        <a:rPr lang="en-IN" sz="1400" spc="-5" dirty="0">
                          <a:solidFill>
                            <a:srgbClr val="002060"/>
                          </a:solidFill>
                          <a:effectLst/>
                          <a:latin typeface="Times New Roman" pitchFamily="18" charset="0"/>
                          <a:cs typeface="Times New Roman" pitchFamily="18" charset="0"/>
                        </a:rPr>
                        <a:t>il</a:t>
                      </a:r>
                      <a:r>
                        <a:rPr lang="en-IN" sz="1400" spc="5" dirty="0">
                          <a:solidFill>
                            <a:srgbClr val="002060"/>
                          </a:solidFill>
                          <a:effectLst/>
                          <a:latin typeface="Times New Roman" pitchFamily="18" charset="0"/>
                          <a:cs typeface="Times New Roman" pitchFamily="18" charset="0"/>
                        </a:rPr>
                        <a:t>t</a:t>
                      </a:r>
                      <a:r>
                        <a:rPr lang="en-IN" sz="1400" dirty="0">
                          <a:solidFill>
                            <a:srgbClr val="002060"/>
                          </a:solidFill>
                          <a:effectLst/>
                          <a:latin typeface="Times New Roman" pitchFamily="18" charset="0"/>
                          <a:cs typeface="Times New Roman" pitchFamily="18" charset="0"/>
                        </a:rPr>
                        <a:t>ers (1 No.) attached with stack of height 30m.</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Pellet Plant</a:t>
                      </a:r>
                      <a:r>
                        <a:rPr lang="en-IN" sz="1400" dirty="0">
                          <a:solidFill>
                            <a:srgbClr val="002060"/>
                          </a:solidFill>
                          <a:effectLst/>
                          <a:latin typeface="Times New Roman" pitchFamily="18" charset="0"/>
                          <a:cs typeface="Times New Roman" pitchFamily="18" charset="0"/>
                        </a:rPr>
                        <a:t>: </a:t>
                      </a:r>
                      <a:r>
                        <a:rPr lang="en-IN" sz="1400" spc="10" dirty="0">
                          <a:solidFill>
                            <a:srgbClr val="002060"/>
                          </a:solidFill>
                          <a:effectLst/>
                          <a:latin typeface="Times New Roman" pitchFamily="18" charset="0"/>
                          <a:cs typeface="Times New Roman" pitchFamily="18" charset="0"/>
                        </a:rPr>
                        <a:t>T</a:t>
                      </a:r>
                      <a:r>
                        <a:rPr lang="en-IN" sz="1400" dirty="0">
                          <a:solidFill>
                            <a:srgbClr val="002060"/>
                          </a:solidFill>
                          <a:effectLst/>
                          <a:latin typeface="Times New Roman" pitchFamily="18" charset="0"/>
                          <a:cs typeface="Times New Roman" pitchFamily="18" charset="0"/>
                        </a:rPr>
                        <a:t>he </a:t>
                      </a:r>
                      <a:r>
                        <a:rPr lang="en-IN" sz="1400" spc="15" dirty="0">
                          <a:solidFill>
                            <a:srgbClr val="002060"/>
                          </a:solidFill>
                          <a:effectLst/>
                          <a:latin typeface="Times New Roman" pitchFamily="18" charset="0"/>
                          <a:cs typeface="Times New Roman" pitchFamily="18" charset="0"/>
                        </a:rPr>
                        <a:t>f</a:t>
                      </a:r>
                      <a:r>
                        <a:rPr lang="en-IN" sz="1400" spc="-5" dirty="0">
                          <a:solidFill>
                            <a:srgbClr val="002060"/>
                          </a:solidFill>
                          <a:effectLst/>
                          <a:latin typeface="Times New Roman" pitchFamily="18" charset="0"/>
                          <a:cs typeface="Times New Roman" pitchFamily="18" charset="0"/>
                        </a:rPr>
                        <a:t>l</a:t>
                      </a:r>
                      <a:r>
                        <a:rPr lang="en-IN" sz="1400" spc="-15" dirty="0">
                          <a:solidFill>
                            <a:srgbClr val="002060"/>
                          </a:solidFill>
                          <a:effectLst/>
                          <a:latin typeface="Times New Roman" pitchFamily="18" charset="0"/>
                          <a:cs typeface="Times New Roman" pitchFamily="18" charset="0"/>
                        </a:rPr>
                        <a:t>u</a:t>
                      </a:r>
                      <a:r>
                        <a:rPr lang="en-IN" sz="1400" dirty="0">
                          <a:solidFill>
                            <a:srgbClr val="002060"/>
                          </a:solidFill>
                          <a:effectLst/>
                          <a:latin typeface="Times New Roman" pitchFamily="18" charset="0"/>
                          <a:cs typeface="Times New Roman" pitchFamily="18" charset="0"/>
                        </a:rPr>
                        <a:t>e </a:t>
                      </a:r>
                      <a:r>
                        <a:rPr lang="en-IN" sz="1400" spc="10" dirty="0">
                          <a:solidFill>
                            <a:srgbClr val="002060"/>
                          </a:solidFill>
                          <a:effectLst/>
                          <a:latin typeface="Times New Roman" pitchFamily="18" charset="0"/>
                          <a:cs typeface="Times New Roman" pitchFamily="18" charset="0"/>
                        </a:rPr>
                        <a:t>g</a:t>
                      </a:r>
                      <a:r>
                        <a:rPr lang="en-IN" sz="1400" dirty="0">
                          <a:solidFill>
                            <a:srgbClr val="002060"/>
                          </a:solidFill>
                          <a:effectLst/>
                          <a:latin typeface="Times New Roman" pitchFamily="18" charset="0"/>
                          <a:cs typeface="Times New Roman" pitchFamily="18" charset="0"/>
                        </a:rPr>
                        <a:t>as</a:t>
                      </a:r>
                      <a:r>
                        <a:rPr lang="en-IN" sz="1400" spc="-5" dirty="0">
                          <a:solidFill>
                            <a:srgbClr val="002060"/>
                          </a:solidFill>
                          <a:effectLst/>
                          <a:latin typeface="Times New Roman" pitchFamily="18" charset="0"/>
                          <a:cs typeface="Times New Roman" pitchFamily="18" charset="0"/>
                        </a:rPr>
                        <a:t>e</a:t>
                      </a:r>
                      <a:r>
                        <a:rPr lang="en-IN" sz="1400" dirty="0">
                          <a:solidFill>
                            <a:srgbClr val="002060"/>
                          </a:solidFill>
                          <a:effectLst/>
                          <a:latin typeface="Times New Roman" pitchFamily="18" charset="0"/>
                          <a:cs typeface="Times New Roman" pitchFamily="18" charset="0"/>
                        </a:rPr>
                        <a:t>s </a:t>
                      </a:r>
                      <a:r>
                        <a:rPr lang="en-IN" sz="1400" spc="5" dirty="0">
                          <a:solidFill>
                            <a:srgbClr val="002060"/>
                          </a:solidFill>
                          <a:effectLst/>
                          <a:latin typeface="Times New Roman" pitchFamily="18" charset="0"/>
                          <a:cs typeface="Times New Roman" pitchFamily="18" charset="0"/>
                        </a:rPr>
                        <a:t>fr</a:t>
                      </a:r>
                      <a:r>
                        <a:rPr lang="en-IN" sz="1400" spc="-15" dirty="0">
                          <a:solidFill>
                            <a:srgbClr val="002060"/>
                          </a:solidFill>
                          <a:effectLst/>
                          <a:latin typeface="Times New Roman" pitchFamily="18" charset="0"/>
                          <a:cs typeface="Times New Roman" pitchFamily="18" charset="0"/>
                        </a:rPr>
                        <a:t>o</a:t>
                      </a:r>
                      <a:r>
                        <a:rPr lang="en-IN" sz="1400" dirty="0">
                          <a:solidFill>
                            <a:srgbClr val="002060"/>
                          </a:solidFill>
                          <a:effectLst/>
                          <a:latin typeface="Times New Roman" pitchFamily="18" charset="0"/>
                          <a:cs typeface="Times New Roman" pitchFamily="18" charset="0"/>
                        </a:rPr>
                        <a:t>m</a:t>
                      </a:r>
                      <a:r>
                        <a:rPr lang="en-IN" sz="1400" spc="1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t</a:t>
                      </a:r>
                      <a:r>
                        <a:rPr lang="en-IN" sz="1400" dirty="0">
                          <a:solidFill>
                            <a:srgbClr val="002060"/>
                          </a:solidFill>
                          <a:effectLst/>
                          <a:latin typeface="Times New Roman" pitchFamily="18" charset="0"/>
                          <a:cs typeface="Times New Roman" pitchFamily="18" charset="0"/>
                        </a:rPr>
                        <a:t>he</a:t>
                      </a:r>
                      <a:r>
                        <a:rPr lang="en-IN" sz="1400" spc="10"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induration furnace </a:t>
                      </a:r>
                      <a:r>
                        <a:rPr lang="en-IN" sz="1400" dirty="0">
                          <a:solidFill>
                            <a:srgbClr val="002060"/>
                          </a:solidFill>
                          <a:effectLst/>
                          <a:latin typeface="Times New Roman" pitchFamily="18" charset="0"/>
                          <a:cs typeface="Times New Roman" pitchFamily="18" charset="0"/>
                        </a:rPr>
                        <a:t>of</a:t>
                      </a:r>
                      <a:r>
                        <a:rPr lang="en-IN" sz="1400" spc="30"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p</a:t>
                      </a:r>
                      <a:r>
                        <a:rPr lang="en-IN" sz="1400" spc="-5" dirty="0">
                          <a:solidFill>
                            <a:srgbClr val="002060"/>
                          </a:solidFill>
                          <a:effectLst/>
                          <a:latin typeface="Times New Roman" pitchFamily="18" charset="0"/>
                          <a:cs typeface="Times New Roman" pitchFamily="18" charset="0"/>
                        </a:rPr>
                        <a:t>ell</a:t>
                      </a:r>
                      <a:r>
                        <a:rPr lang="en-IN" sz="1400" dirty="0">
                          <a:solidFill>
                            <a:srgbClr val="002060"/>
                          </a:solidFill>
                          <a:effectLst/>
                          <a:latin typeface="Times New Roman" pitchFamily="18" charset="0"/>
                          <a:cs typeface="Times New Roman" pitchFamily="18" charset="0"/>
                        </a:rPr>
                        <a:t>et</a:t>
                      </a:r>
                      <a:r>
                        <a:rPr lang="en-IN" sz="1400" spc="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p</a:t>
                      </a:r>
                      <a:r>
                        <a:rPr lang="en-IN" sz="1400" spc="-5" dirty="0">
                          <a:solidFill>
                            <a:srgbClr val="002060"/>
                          </a:solidFill>
                          <a:effectLst/>
                          <a:latin typeface="Times New Roman" pitchFamily="18" charset="0"/>
                          <a:cs typeface="Times New Roman" pitchFamily="18" charset="0"/>
                        </a:rPr>
                        <a:t>l</a:t>
                      </a:r>
                      <a:r>
                        <a:rPr lang="en-IN" sz="1400" dirty="0">
                          <a:solidFill>
                            <a:srgbClr val="002060"/>
                          </a:solidFill>
                          <a:effectLst/>
                          <a:latin typeface="Times New Roman" pitchFamily="18" charset="0"/>
                          <a:cs typeface="Times New Roman" pitchFamily="18" charset="0"/>
                        </a:rPr>
                        <a:t>a</a:t>
                      </a:r>
                      <a:r>
                        <a:rPr lang="en-IN" sz="1400" spc="-5" dirty="0">
                          <a:solidFill>
                            <a:srgbClr val="002060"/>
                          </a:solidFill>
                          <a:effectLst/>
                          <a:latin typeface="Times New Roman" pitchFamily="18" charset="0"/>
                          <a:cs typeface="Times New Roman" pitchFamily="18" charset="0"/>
                        </a:rPr>
                        <a:t>n</a:t>
                      </a:r>
                      <a:r>
                        <a:rPr lang="en-IN" sz="1400" dirty="0">
                          <a:solidFill>
                            <a:srgbClr val="002060"/>
                          </a:solidFill>
                          <a:effectLst/>
                          <a:latin typeface="Times New Roman" pitchFamily="18" charset="0"/>
                          <a:cs typeface="Times New Roman" pitchFamily="18" charset="0"/>
                        </a:rPr>
                        <a:t>t</a:t>
                      </a:r>
                      <a:r>
                        <a:rPr lang="en-IN" sz="1400" spc="30" dirty="0">
                          <a:solidFill>
                            <a:srgbClr val="002060"/>
                          </a:solidFill>
                          <a:effectLst/>
                          <a:latin typeface="Times New Roman" pitchFamily="18" charset="0"/>
                          <a:cs typeface="Times New Roman" pitchFamily="18" charset="0"/>
                        </a:rPr>
                        <a:t> </a:t>
                      </a:r>
                      <a:r>
                        <a:rPr lang="en-IN" sz="1400" spc="-15" dirty="0">
                          <a:solidFill>
                            <a:srgbClr val="002060"/>
                          </a:solidFill>
                          <a:effectLst/>
                          <a:latin typeface="Times New Roman" pitchFamily="18" charset="0"/>
                          <a:cs typeface="Times New Roman" pitchFamily="18" charset="0"/>
                        </a:rPr>
                        <a:t>w</a:t>
                      </a:r>
                      <a:r>
                        <a:rPr lang="en-IN" sz="1400" spc="-5" dirty="0">
                          <a:solidFill>
                            <a:srgbClr val="002060"/>
                          </a:solidFill>
                          <a:effectLst/>
                          <a:latin typeface="Times New Roman" pitchFamily="18" charset="0"/>
                          <a:cs typeface="Times New Roman" pitchFamily="18" charset="0"/>
                        </a:rPr>
                        <a:t>i</a:t>
                      </a:r>
                      <a:r>
                        <a:rPr lang="en-IN" sz="1400" spc="5" dirty="0">
                          <a:solidFill>
                            <a:srgbClr val="002060"/>
                          </a:solidFill>
                          <a:effectLst/>
                          <a:latin typeface="Times New Roman" pitchFamily="18" charset="0"/>
                          <a:cs typeface="Times New Roman" pitchFamily="18" charset="0"/>
                        </a:rPr>
                        <a:t>l</a:t>
                      </a:r>
                      <a:r>
                        <a:rPr lang="en-IN" sz="1400" dirty="0">
                          <a:solidFill>
                            <a:srgbClr val="002060"/>
                          </a:solidFill>
                          <a:effectLst/>
                          <a:latin typeface="Times New Roman" pitchFamily="18" charset="0"/>
                          <a:cs typeface="Times New Roman" pitchFamily="18" charset="0"/>
                        </a:rPr>
                        <a:t>l</a:t>
                      </a:r>
                      <a:r>
                        <a:rPr lang="en-IN" sz="1400" spc="10"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p</a:t>
                      </a:r>
                      <a:r>
                        <a:rPr lang="en-IN" sz="1400" spc="-5" dirty="0">
                          <a:solidFill>
                            <a:srgbClr val="002060"/>
                          </a:solidFill>
                          <a:effectLst/>
                          <a:latin typeface="Times New Roman" pitchFamily="18" charset="0"/>
                          <a:cs typeface="Times New Roman" pitchFamily="18" charset="0"/>
                        </a:rPr>
                        <a:t>a</a:t>
                      </a:r>
                      <a:r>
                        <a:rPr lang="en-IN" sz="1400" dirty="0">
                          <a:solidFill>
                            <a:srgbClr val="002060"/>
                          </a:solidFill>
                          <a:effectLst/>
                          <a:latin typeface="Times New Roman" pitchFamily="18" charset="0"/>
                          <a:cs typeface="Times New Roman" pitchFamily="18" charset="0"/>
                        </a:rPr>
                        <a:t>ss</a:t>
                      </a:r>
                      <a:r>
                        <a:rPr lang="en-IN" sz="1400" spc="1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t</a:t>
                      </a:r>
                      <a:r>
                        <a:rPr lang="en-IN" sz="1400" dirty="0">
                          <a:solidFill>
                            <a:srgbClr val="002060"/>
                          </a:solidFill>
                          <a:effectLst/>
                          <a:latin typeface="Times New Roman" pitchFamily="18" charset="0"/>
                          <a:cs typeface="Times New Roman" pitchFamily="18" charset="0"/>
                        </a:rPr>
                        <a:t>hrou</a:t>
                      </a:r>
                      <a:r>
                        <a:rPr lang="en-IN" sz="1400" spc="10" dirty="0">
                          <a:solidFill>
                            <a:srgbClr val="002060"/>
                          </a:solidFill>
                          <a:effectLst/>
                          <a:latin typeface="Times New Roman" pitchFamily="18" charset="0"/>
                          <a:cs typeface="Times New Roman" pitchFamily="18" charset="0"/>
                        </a:rPr>
                        <a:t>g</a:t>
                      </a:r>
                      <a:r>
                        <a:rPr lang="en-IN" sz="1400" dirty="0">
                          <a:solidFill>
                            <a:srgbClr val="002060"/>
                          </a:solidFill>
                          <a:effectLst/>
                          <a:latin typeface="Times New Roman" pitchFamily="18" charset="0"/>
                          <a:cs typeface="Times New Roman" pitchFamily="18" charset="0"/>
                        </a:rPr>
                        <a:t>h</a:t>
                      </a:r>
                      <a:r>
                        <a:rPr lang="en-IN" sz="1400" spc="1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ES</a:t>
                      </a:r>
                      <a:r>
                        <a:rPr lang="en-IN" sz="1400" dirty="0">
                          <a:solidFill>
                            <a:srgbClr val="002060"/>
                          </a:solidFill>
                          <a:effectLst/>
                          <a:latin typeface="Times New Roman" pitchFamily="18" charset="0"/>
                          <a:cs typeface="Times New Roman" pitchFamily="18" charset="0"/>
                        </a:rPr>
                        <a:t>P (4 fields ESP)</a:t>
                      </a:r>
                      <a:r>
                        <a:rPr lang="en-IN" sz="1400" spc="10"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a</a:t>
                      </a:r>
                      <a:r>
                        <a:rPr lang="en-IN" sz="1400" spc="-5" dirty="0">
                          <a:solidFill>
                            <a:srgbClr val="002060"/>
                          </a:solidFill>
                          <a:effectLst/>
                          <a:latin typeface="Times New Roman" pitchFamily="18" charset="0"/>
                          <a:cs typeface="Times New Roman" pitchFamily="18" charset="0"/>
                        </a:rPr>
                        <a:t>n</a:t>
                      </a:r>
                      <a:r>
                        <a:rPr lang="en-IN" sz="1400" dirty="0">
                          <a:solidFill>
                            <a:srgbClr val="002060"/>
                          </a:solidFill>
                          <a:effectLst/>
                          <a:latin typeface="Times New Roman" pitchFamily="18" charset="0"/>
                          <a:cs typeface="Times New Roman" pitchFamily="18" charset="0"/>
                        </a:rPr>
                        <a:t>d</a:t>
                      </a:r>
                      <a:r>
                        <a:rPr lang="en-IN" sz="1400" spc="2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o</a:t>
                      </a:r>
                      <a:r>
                        <a:rPr lang="en-IN" sz="1400" spc="-15" dirty="0">
                          <a:solidFill>
                            <a:srgbClr val="002060"/>
                          </a:solidFill>
                          <a:effectLst/>
                          <a:latin typeface="Times New Roman" pitchFamily="18" charset="0"/>
                          <a:cs typeface="Times New Roman" pitchFamily="18" charset="0"/>
                        </a:rPr>
                        <a:t>u</a:t>
                      </a:r>
                      <a:r>
                        <a:rPr lang="en-IN" sz="1400" spc="5" dirty="0">
                          <a:solidFill>
                            <a:srgbClr val="002060"/>
                          </a:solidFill>
                          <a:effectLst/>
                          <a:latin typeface="Times New Roman" pitchFamily="18" charset="0"/>
                          <a:cs typeface="Times New Roman" pitchFamily="18" charset="0"/>
                        </a:rPr>
                        <a:t>t</a:t>
                      </a:r>
                      <a:r>
                        <a:rPr lang="en-IN" sz="1400" spc="-5" dirty="0">
                          <a:solidFill>
                            <a:srgbClr val="002060"/>
                          </a:solidFill>
                          <a:effectLst/>
                          <a:latin typeface="Times New Roman" pitchFamily="18" charset="0"/>
                          <a:cs typeface="Times New Roman" pitchFamily="18" charset="0"/>
                        </a:rPr>
                        <a:t>l</a:t>
                      </a:r>
                      <a:r>
                        <a:rPr lang="en-IN" sz="1400" dirty="0">
                          <a:solidFill>
                            <a:srgbClr val="002060"/>
                          </a:solidFill>
                          <a:effectLst/>
                          <a:latin typeface="Times New Roman" pitchFamily="18" charset="0"/>
                          <a:cs typeface="Times New Roman" pitchFamily="18" charset="0"/>
                        </a:rPr>
                        <a:t>et</a:t>
                      </a:r>
                      <a:r>
                        <a:rPr lang="en-IN" sz="1400" spc="10" dirty="0">
                          <a:solidFill>
                            <a:srgbClr val="002060"/>
                          </a:solidFill>
                          <a:effectLst/>
                          <a:latin typeface="Times New Roman" pitchFamily="18" charset="0"/>
                          <a:cs typeface="Times New Roman" pitchFamily="18" charset="0"/>
                        </a:rPr>
                        <a:t> </a:t>
                      </a:r>
                      <a:r>
                        <a:rPr lang="en-IN" sz="1400" spc="-15" dirty="0">
                          <a:solidFill>
                            <a:srgbClr val="002060"/>
                          </a:solidFill>
                          <a:effectLst/>
                          <a:latin typeface="Times New Roman" pitchFamily="18" charset="0"/>
                          <a:cs typeface="Times New Roman" pitchFamily="18" charset="0"/>
                        </a:rPr>
                        <a:t>d</a:t>
                      </a:r>
                      <a:r>
                        <a:rPr lang="en-IN" sz="1400" dirty="0">
                          <a:solidFill>
                            <a:srgbClr val="002060"/>
                          </a:solidFill>
                          <a:effectLst/>
                          <a:latin typeface="Times New Roman" pitchFamily="18" charset="0"/>
                          <a:cs typeface="Times New Roman" pitchFamily="18" charset="0"/>
                        </a:rPr>
                        <a:t>ust</a:t>
                      </a:r>
                      <a:r>
                        <a:rPr lang="en-IN" sz="1400" spc="10"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emiss</a:t>
                      </a:r>
                      <a:r>
                        <a:rPr lang="en-IN" sz="1400" spc="-10" dirty="0">
                          <a:solidFill>
                            <a:srgbClr val="002060"/>
                          </a:solidFill>
                          <a:effectLst/>
                          <a:latin typeface="Times New Roman" pitchFamily="18" charset="0"/>
                          <a:cs typeface="Times New Roman" pitchFamily="18" charset="0"/>
                        </a:rPr>
                        <a:t>i</a:t>
                      </a:r>
                      <a:r>
                        <a:rPr lang="en-IN" sz="1400" dirty="0">
                          <a:solidFill>
                            <a:srgbClr val="002060"/>
                          </a:solidFill>
                          <a:effectLst/>
                          <a:latin typeface="Times New Roman" pitchFamily="18" charset="0"/>
                          <a:cs typeface="Times New Roman" pitchFamily="18" charset="0"/>
                        </a:rPr>
                        <a:t>on</a:t>
                      </a:r>
                      <a:r>
                        <a:rPr lang="en-IN" sz="1400" spc="5" dirty="0">
                          <a:solidFill>
                            <a:srgbClr val="002060"/>
                          </a:solidFill>
                          <a:effectLst/>
                          <a:latin typeface="Times New Roman" pitchFamily="18" charset="0"/>
                          <a:cs typeface="Times New Roman" pitchFamily="18" charset="0"/>
                        </a:rPr>
                        <a:t> </a:t>
                      </a:r>
                      <a:r>
                        <a:rPr lang="en-IN" sz="1400" spc="-15" dirty="0">
                          <a:solidFill>
                            <a:srgbClr val="002060"/>
                          </a:solidFill>
                          <a:effectLst/>
                          <a:latin typeface="Times New Roman" pitchFamily="18" charset="0"/>
                          <a:cs typeface="Times New Roman" pitchFamily="18" charset="0"/>
                        </a:rPr>
                        <a:t>w</a:t>
                      </a:r>
                      <a:r>
                        <a:rPr lang="en-IN" sz="1400" spc="-5" dirty="0">
                          <a:solidFill>
                            <a:srgbClr val="002060"/>
                          </a:solidFill>
                          <a:effectLst/>
                          <a:latin typeface="Times New Roman" pitchFamily="18" charset="0"/>
                          <a:cs typeface="Times New Roman" pitchFamily="18" charset="0"/>
                        </a:rPr>
                        <a:t>i</a:t>
                      </a:r>
                      <a:r>
                        <a:rPr lang="en-IN" sz="1400" spc="5" dirty="0">
                          <a:solidFill>
                            <a:srgbClr val="002060"/>
                          </a:solidFill>
                          <a:effectLst/>
                          <a:latin typeface="Times New Roman" pitchFamily="18" charset="0"/>
                          <a:cs typeface="Times New Roman" pitchFamily="18" charset="0"/>
                        </a:rPr>
                        <a:t>l</a:t>
                      </a:r>
                      <a:r>
                        <a:rPr lang="en-IN" sz="1400" dirty="0">
                          <a:solidFill>
                            <a:srgbClr val="002060"/>
                          </a:solidFill>
                          <a:effectLst/>
                          <a:latin typeface="Times New Roman" pitchFamily="18" charset="0"/>
                          <a:cs typeface="Times New Roman" pitchFamily="18" charset="0"/>
                        </a:rPr>
                        <a:t>l be</a:t>
                      </a:r>
                      <a:r>
                        <a:rPr lang="en-IN" sz="1400" spc="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l</a:t>
                      </a:r>
                      <a:r>
                        <a:rPr lang="en-IN" sz="1400" dirty="0">
                          <a:solidFill>
                            <a:srgbClr val="002060"/>
                          </a:solidFill>
                          <a:effectLst/>
                          <a:latin typeface="Times New Roman" pitchFamily="18" charset="0"/>
                          <a:cs typeface="Times New Roman" pitchFamily="18" charset="0"/>
                        </a:rPr>
                        <a:t>e</a:t>
                      </a:r>
                      <a:r>
                        <a:rPr lang="en-IN" sz="1400" spc="10" dirty="0">
                          <a:solidFill>
                            <a:srgbClr val="002060"/>
                          </a:solidFill>
                          <a:effectLst/>
                          <a:latin typeface="Times New Roman" pitchFamily="18" charset="0"/>
                          <a:cs typeface="Times New Roman" pitchFamily="18" charset="0"/>
                        </a:rPr>
                        <a:t>s</a:t>
                      </a:r>
                      <a:r>
                        <a:rPr lang="en-IN" sz="1400" dirty="0">
                          <a:solidFill>
                            <a:srgbClr val="002060"/>
                          </a:solidFill>
                          <a:effectLst/>
                          <a:latin typeface="Times New Roman" pitchFamily="18" charset="0"/>
                          <a:cs typeface="Times New Roman" pitchFamily="18" charset="0"/>
                        </a:rPr>
                        <a:t>s</a:t>
                      </a:r>
                      <a:r>
                        <a:rPr lang="en-IN" sz="1400" spc="25" dirty="0">
                          <a:solidFill>
                            <a:srgbClr val="002060"/>
                          </a:solidFill>
                          <a:effectLst/>
                          <a:latin typeface="Times New Roman" pitchFamily="18" charset="0"/>
                          <a:cs typeface="Times New Roman" pitchFamily="18" charset="0"/>
                        </a:rPr>
                        <a:t> </a:t>
                      </a:r>
                      <a:r>
                        <a:rPr lang="en-IN" sz="1400" spc="5" dirty="0">
                          <a:solidFill>
                            <a:srgbClr val="002060"/>
                          </a:solidFill>
                          <a:effectLst/>
                          <a:latin typeface="Times New Roman" pitchFamily="18" charset="0"/>
                          <a:cs typeface="Times New Roman" pitchFamily="18" charset="0"/>
                        </a:rPr>
                        <a:t>t</a:t>
                      </a:r>
                      <a:r>
                        <a:rPr lang="en-IN" sz="1400" dirty="0">
                          <a:solidFill>
                            <a:srgbClr val="002060"/>
                          </a:solidFill>
                          <a:effectLst/>
                          <a:latin typeface="Times New Roman" pitchFamily="18" charset="0"/>
                          <a:cs typeface="Times New Roman" pitchFamily="18" charset="0"/>
                        </a:rPr>
                        <a:t>h</a:t>
                      </a:r>
                      <a:r>
                        <a:rPr lang="en-IN" sz="1400" spc="-5" dirty="0">
                          <a:solidFill>
                            <a:srgbClr val="002060"/>
                          </a:solidFill>
                          <a:effectLst/>
                          <a:latin typeface="Times New Roman" pitchFamily="18" charset="0"/>
                          <a:cs typeface="Times New Roman" pitchFamily="18" charset="0"/>
                        </a:rPr>
                        <a:t>a</a:t>
                      </a:r>
                      <a:r>
                        <a:rPr lang="en-IN" sz="1400" dirty="0">
                          <a:solidFill>
                            <a:srgbClr val="002060"/>
                          </a:solidFill>
                          <a:effectLst/>
                          <a:latin typeface="Times New Roman" pitchFamily="18" charset="0"/>
                          <a:cs typeface="Times New Roman" pitchFamily="18" charset="0"/>
                        </a:rPr>
                        <a:t>n</a:t>
                      </a:r>
                      <a:r>
                        <a:rPr lang="en-IN" sz="1400" spc="5" dirty="0">
                          <a:solidFill>
                            <a:srgbClr val="002060"/>
                          </a:solidFill>
                          <a:effectLst/>
                          <a:latin typeface="Times New Roman" pitchFamily="18" charset="0"/>
                          <a:cs typeface="Times New Roman" pitchFamily="18" charset="0"/>
                        </a:rPr>
                        <a:t> </a:t>
                      </a:r>
                      <a:r>
                        <a:rPr lang="en-IN" sz="1400" dirty="0">
                          <a:solidFill>
                            <a:srgbClr val="002060"/>
                          </a:solidFill>
                          <a:effectLst/>
                          <a:latin typeface="Times New Roman" pitchFamily="18" charset="0"/>
                          <a:cs typeface="Times New Roman" pitchFamily="18" charset="0"/>
                        </a:rPr>
                        <a:t>30</a:t>
                      </a:r>
                      <a:r>
                        <a:rPr lang="en-IN" sz="1400" spc="5" dirty="0">
                          <a:solidFill>
                            <a:srgbClr val="002060"/>
                          </a:solidFill>
                          <a:effectLst/>
                          <a:latin typeface="Times New Roman" pitchFamily="18" charset="0"/>
                          <a:cs typeface="Times New Roman" pitchFamily="18" charset="0"/>
                        </a:rPr>
                        <a:t> </a:t>
                      </a:r>
                      <a:r>
                        <a:rPr lang="en-IN" sz="1400" spc="-10" dirty="0">
                          <a:solidFill>
                            <a:srgbClr val="002060"/>
                          </a:solidFill>
                          <a:effectLst/>
                          <a:latin typeface="Times New Roman" pitchFamily="18" charset="0"/>
                          <a:cs typeface="Times New Roman" pitchFamily="18" charset="0"/>
                        </a:rPr>
                        <a:t>m</a:t>
                      </a:r>
                      <a:r>
                        <a:rPr lang="en-IN" sz="1400" dirty="0">
                          <a:solidFill>
                            <a:srgbClr val="002060"/>
                          </a:solidFill>
                          <a:effectLst/>
                          <a:latin typeface="Times New Roman" pitchFamily="18" charset="0"/>
                          <a:cs typeface="Times New Roman" pitchFamily="18" charset="0"/>
                        </a:rPr>
                        <a:t>g/N</a:t>
                      </a:r>
                      <a:r>
                        <a:rPr lang="en-IN" sz="1400" spc="5" dirty="0">
                          <a:solidFill>
                            <a:srgbClr val="002060"/>
                          </a:solidFill>
                          <a:effectLst/>
                          <a:latin typeface="Times New Roman" pitchFamily="18" charset="0"/>
                          <a:cs typeface="Times New Roman" pitchFamily="18" charset="0"/>
                        </a:rPr>
                        <a:t>m</a:t>
                      </a:r>
                      <a:r>
                        <a:rPr lang="en-IN" sz="1400" spc="5" baseline="30000" dirty="0">
                          <a:solidFill>
                            <a:srgbClr val="002060"/>
                          </a:solidFill>
                          <a:effectLst/>
                          <a:latin typeface="Times New Roman" pitchFamily="18" charset="0"/>
                          <a:cs typeface="Times New Roman" pitchFamily="18" charset="0"/>
                        </a:rPr>
                        <a:t>3</a:t>
                      </a:r>
                      <a:r>
                        <a:rPr lang="en-IN" sz="1400" spc="5" dirty="0">
                          <a:solidFill>
                            <a:srgbClr val="002060"/>
                          </a:solidFill>
                          <a:effectLst/>
                          <a:latin typeface="Times New Roman" pitchFamily="18" charset="0"/>
                          <a:cs typeface="Times New Roman" pitchFamily="18" charset="0"/>
                        </a:rPr>
                        <a:t>. The height of the stack will be 50m.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Titanium Slag Plant: </a:t>
                      </a:r>
                      <a:r>
                        <a:rPr lang="en-IN" sz="1400" dirty="0">
                          <a:solidFill>
                            <a:srgbClr val="002060"/>
                          </a:solidFill>
                          <a:effectLst/>
                          <a:latin typeface="Times New Roman" pitchFamily="18" charset="0"/>
                          <a:cs typeface="Times New Roman" pitchFamily="18" charset="0"/>
                        </a:rPr>
                        <a:t>Pulse jet type Bag Filter (2 </a:t>
                      </a:r>
                      <a:r>
                        <a:rPr lang="en-IN" sz="1400" dirty="0" err="1">
                          <a:solidFill>
                            <a:srgbClr val="002060"/>
                          </a:solidFill>
                          <a:effectLst/>
                          <a:latin typeface="Times New Roman" pitchFamily="18" charset="0"/>
                          <a:cs typeface="Times New Roman" pitchFamily="18" charset="0"/>
                        </a:rPr>
                        <a:t>nos</a:t>
                      </a:r>
                      <a:r>
                        <a:rPr lang="en-IN" sz="1400" dirty="0">
                          <a:solidFill>
                            <a:srgbClr val="002060"/>
                          </a:solidFill>
                          <a:effectLst/>
                          <a:latin typeface="Times New Roman" pitchFamily="18" charset="0"/>
                          <a:cs typeface="Times New Roman" pitchFamily="18" charset="0"/>
                        </a:rPr>
                        <a:t>) with two stacks of height 36m each.</a:t>
                      </a:r>
                      <a:endParaRPr lang="en-US" sz="1400" dirty="0">
                        <a:solidFill>
                          <a:srgbClr val="002060"/>
                        </a:solidFill>
                        <a:effectLst/>
                        <a:latin typeface="Times New Roman" pitchFamily="18" charset="0"/>
                        <a:ea typeface="Calibri"/>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7365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6528538"/>
              </p:ext>
            </p:extLst>
          </p:nvPr>
        </p:nvGraphicFramePr>
        <p:xfrm>
          <a:off x="320634" y="828703"/>
          <a:ext cx="8657111" cy="5358766"/>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3040083">
                  <a:extLst>
                    <a:ext uri="{9D8B030D-6E8A-4147-A177-3AD203B41FA5}">
                      <a16:colId xmlns:a16="http://schemas.microsoft.com/office/drawing/2014/main" val="20001"/>
                    </a:ext>
                  </a:extLst>
                </a:gridCol>
                <a:gridCol w="4488872">
                  <a:extLst>
                    <a:ext uri="{9D8B030D-6E8A-4147-A177-3AD203B41FA5}">
                      <a16:colId xmlns:a16="http://schemas.microsoft.com/office/drawing/2014/main" val="20002"/>
                    </a:ext>
                  </a:extLst>
                </a:gridCol>
              </a:tblGrid>
              <a:tr h="243608">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p>
                    <a:p>
                      <a:pPr marL="0" marR="0" algn="ctr">
                        <a:lnSpc>
                          <a:spcPct val="115000"/>
                        </a:lnSpc>
                        <a:spcBef>
                          <a:spcPts val="0"/>
                        </a:spcBef>
                        <a:spcAft>
                          <a:spcPts val="0"/>
                        </a:spcAft>
                      </a:pP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827063">
                <a:tc>
                  <a:txBody>
                    <a:bodyPr/>
                    <a:lstStyle/>
                    <a:p>
                      <a:pPr marL="0" marR="0" algn="ctr">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ii.</a:t>
                      </a:r>
                      <a:endParaRPr lang="en-US" sz="1400" dirty="0">
                        <a:solidFill>
                          <a:srgbClr val="002060"/>
                        </a:solidFill>
                        <a:effectLst/>
                        <a:latin typeface="Times New Roman" pitchFamily="18" charset="0"/>
                        <a:cs typeface="Times New Roman" pitchFamily="18" charset="0"/>
                      </a:endParaRPr>
                    </a:p>
                    <a:p>
                      <a:pPr marL="0" marR="0" algn="ctr">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 </a:t>
                      </a:r>
                      <a:endParaRPr lang="en-US" sz="1400" dirty="0">
                        <a:solidFill>
                          <a:srgbClr val="002060"/>
                        </a:solidFill>
                        <a:effectLst/>
                        <a:latin typeface="Times New Roman" pitchFamily="18" charset="0"/>
                        <a:ea typeface="Calibri"/>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cs typeface="Times New Roman" pitchFamily="18" charset="0"/>
                        </a:rPr>
                        <a:t>CEMS may be installed in all large/medium red category industries (air polluting) and connected to SPCB and CPCB server.</a:t>
                      </a:r>
                      <a:endParaRPr lang="en-US" sz="1400" dirty="0">
                        <a:solidFill>
                          <a:srgbClr val="002060"/>
                        </a:solidFill>
                        <a:effectLst/>
                        <a:latin typeface="Times New Roman" pitchFamily="18" charset="0"/>
                        <a:ea typeface="Times New Roman"/>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CEMS has already been installed with following stacks in the existing Plant and proposed for the proposed project:</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Existing: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Sponge Iron Plant:</a:t>
                      </a:r>
                      <a:endParaRPr lang="en-US" sz="1400" b="1"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Kiln 1 and Kiln 2 : Common RCC Stack and Separate ESP with each kiln.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AFBC (Biomass Based): </a:t>
                      </a:r>
                      <a:r>
                        <a:rPr lang="en-IN" sz="1400" dirty="0">
                          <a:solidFill>
                            <a:srgbClr val="002060"/>
                          </a:solidFill>
                          <a:effectLst/>
                          <a:latin typeface="Times New Roman" pitchFamily="18" charset="0"/>
                          <a:cs typeface="Times New Roman" pitchFamily="18" charset="0"/>
                        </a:rPr>
                        <a:t>Common RCC Stack with Kiln and Separate ESP </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err="1">
                          <a:solidFill>
                            <a:srgbClr val="002060"/>
                          </a:solidFill>
                          <a:effectLst/>
                          <a:latin typeface="Times New Roman" pitchFamily="18" charset="0"/>
                          <a:cs typeface="Times New Roman" pitchFamily="18" charset="0"/>
                        </a:rPr>
                        <a:t>SMS</a:t>
                      </a:r>
                      <a:r>
                        <a:rPr lang="en-IN" sz="1400" dirty="0" err="1">
                          <a:solidFill>
                            <a:srgbClr val="002060"/>
                          </a:solidFill>
                          <a:effectLst/>
                          <a:latin typeface="Times New Roman" pitchFamily="18" charset="0"/>
                          <a:cs typeface="Times New Roman" pitchFamily="18" charset="0"/>
                        </a:rPr>
                        <a:t>:Stack</a:t>
                      </a:r>
                      <a:r>
                        <a:rPr lang="en-IN" sz="1400" dirty="0">
                          <a:solidFill>
                            <a:srgbClr val="002060"/>
                          </a:solidFill>
                          <a:effectLst/>
                          <a:latin typeface="Times New Roman" pitchFamily="18" charset="0"/>
                          <a:cs typeface="Times New Roman" pitchFamily="18" charset="0"/>
                        </a:rPr>
                        <a:t> connected with </a:t>
                      </a:r>
                      <a:r>
                        <a:rPr lang="en-IN" sz="1400" dirty="0" err="1">
                          <a:solidFill>
                            <a:srgbClr val="002060"/>
                          </a:solidFill>
                          <a:effectLst/>
                          <a:latin typeface="Times New Roman" pitchFamily="18" charset="0"/>
                          <a:cs typeface="Times New Roman" pitchFamily="18" charset="0"/>
                        </a:rPr>
                        <a:t>bagfilter</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Ferro Alloy Plant: </a:t>
                      </a:r>
                      <a:r>
                        <a:rPr lang="en-IN" sz="1400" dirty="0">
                          <a:solidFill>
                            <a:srgbClr val="002060"/>
                          </a:solidFill>
                          <a:effectLst/>
                          <a:latin typeface="Times New Roman" pitchFamily="18" charset="0"/>
                          <a:cs typeface="Times New Roman" pitchFamily="18" charset="0"/>
                        </a:rPr>
                        <a:t>Stack connected with </a:t>
                      </a:r>
                      <a:r>
                        <a:rPr lang="en-IN" sz="1400" dirty="0" err="1">
                          <a:solidFill>
                            <a:srgbClr val="002060"/>
                          </a:solidFill>
                          <a:effectLst/>
                          <a:latin typeface="Times New Roman" pitchFamily="18" charset="0"/>
                          <a:cs typeface="Times New Roman" pitchFamily="18" charset="0"/>
                        </a:rPr>
                        <a:t>bagfilter</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Proposed:-</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SMS: </a:t>
                      </a:r>
                      <a:r>
                        <a:rPr lang="en-IN" sz="1400" dirty="0">
                          <a:solidFill>
                            <a:srgbClr val="002060"/>
                          </a:solidFill>
                          <a:effectLst/>
                          <a:latin typeface="Times New Roman" pitchFamily="18" charset="0"/>
                          <a:cs typeface="Times New Roman" pitchFamily="18" charset="0"/>
                        </a:rPr>
                        <a:t>Stack connected with </a:t>
                      </a:r>
                      <a:r>
                        <a:rPr lang="en-IN" sz="1400" dirty="0" err="1">
                          <a:solidFill>
                            <a:srgbClr val="002060"/>
                          </a:solidFill>
                          <a:effectLst/>
                          <a:latin typeface="Times New Roman" pitchFamily="18" charset="0"/>
                          <a:cs typeface="Times New Roman" pitchFamily="18" charset="0"/>
                        </a:rPr>
                        <a:t>bagfilter</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Pellet Plant: Stack connected with ESP</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b="1" dirty="0">
                          <a:solidFill>
                            <a:srgbClr val="002060"/>
                          </a:solidFill>
                          <a:effectLst/>
                          <a:latin typeface="Times New Roman" pitchFamily="18" charset="0"/>
                          <a:cs typeface="Times New Roman" pitchFamily="18" charset="0"/>
                        </a:rPr>
                        <a:t>Titanium Slag: </a:t>
                      </a:r>
                      <a:r>
                        <a:rPr lang="en-IN" sz="1400" dirty="0">
                          <a:solidFill>
                            <a:srgbClr val="002060"/>
                          </a:solidFill>
                          <a:effectLst/>
                          <a:latin typeface="Times New Roman" pitchFamily="18" charset="0"/>
                          <a:cs typeface="Times New Roman" pitchFamily="18" charset="0"/>
                        </a:rPr>
                        <a:t>Stack connected with </a:t>
                      </a:r>
                      <a:r>
                        <a:rPr lang="en-IN" sz="1400" dirty="0" err="1">
                          <a:solidFill>
                            <a:srgbClr val="002060"/>
                          </a:solidFill>
                          <a:effectLst/>
                          <a:latin typeface="Times New Roman" pitchFamily="18" charset="0"/>
                          <a:cs typeface="Times New Roman" pitchFamily="18" charset="0"/>
                        </a:rPr>
                        <a:t>bagfilter</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After expansion there will be total 8 Nos. Opacity meters as OCEMS (4 Nos. existing + 4 No. proposed).</a:t>
                      </a:r>
                      <a:endParaRPr lang="en-US"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All the CEMS are being/will be connected with CECB server.</a:t>
                      </a:r>
                    </a:p>
                    <a:p>
                      <a:pPr marL="0" marR="0" algn="just">
                        <a:lnSpc>
                          <a:spcPct val="115000"/>
                        </a:lnSpc>
                        <a:spcBef>
                          <a:spcPts val="0"/>
                        </a:spcBef>
                        <a:spcAft>
                          <a:spcPts val="0"/>
                        </a:spcAft>
                      </a:pPr>
                      <a:endParaRPr lang="en-IN" sz="1400" dirty="0">
                        <a:solidFill>
                          <a:srgbClr val="002060"/>
                        </a:solidFill>
                        <a:effectLst/>
                        <a:latin typeface="Times New Roman" pitchFamily="18" charset="0"/>
                        <a:cs typeface="Times New Roman" pitchFamily="18" charset="0"/>
                      </a:endParaRPr>
                    </a:p>
                    <a:p>
                      <a:pPr marL="0" marR="0" algn="just">
                        <a:lnSpc>
                          <a:spcPct val="115000"/>
                        </a:lnSpc>
                        <a:spcBef>
                          <a:spcPts val="0"/>
                        </a:spcBef>
                        <a:spcAft>
                          <a:spcPts val="0"/>
                        </a:spcAft>
                      </a:pPr>
                      <a:r>
                        <a:rPr lang="en-IN" sz="1400" dirty="0">
                          <a:solidFill>
                            <a:srgbClr val="002060"/>
                          </a:solidFill>
                          <a:effectLst/>
                          <a:latin typeface="Times New Roman" pitchFamily="18" charset="0"/>
                          <a:cs typeface="Times New Roman" pitchFamily="18" charset="0"/>
                        </a:rPr>
                        <a:t> </a:t>
                      </a:r>
                      <a:endParaRPr lang="en-US" sz="1400" dirty="0">
                        <a:solidFill>
                          <a:srgbClr val="002060"/>
                        </a:solidFill>
                        <a:effectLst/>
                        <a:latin typeface="Times New Roman" pitchFamily="18" charset="0"/>
                        <a:ea typeface="Calibri"/>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80697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6005374"/>
              </p:ext>
            </p:extLst>
          </p:nvPr>
        </p:nvGraphicFramePr>
        <p:xfrm>
          <a:off x="308759" y="76935"/>
          <a:ext cx="8657111" cy="6733795"/>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505693">
                  <a:extLst>
                    <a:ext uri="{9D8B030D-6E8A-4147-A177-3AD203B41FA5}">
                      <a16:colId xmlns:a16="http://schemas.microsoft.com/office/drawing/2014/main" val="20001"/>
                    </a:ext>
                  </a:extLst>
                </a:gridCol>
                <a:gridCol w="5023262">
                  <a:extLst>
                    <a:ext uri="{9D8B030D-6E8A-4147-A177-3AD203B41FA5}">
                      <a16:colId xmlns:a16="http://schemas.microsoft.com/office/drawing/2014/main" val="20002"/>
                    </a:ext>
                  </a:extLst>
                </a:gridCol>
              </a:tblGrid>
              <a:tr h="243608">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827063">
                <a:tc>
                  <a:txBody>
                    <a:bodyPr/>
                    <a:lstStyle/>
                    <a:p>
                      <a:pPr marL="0" marR="0" algn="ctr">
                        <a:lnSpc>
                          <a:spcPct val="115000"/>
                        </a:lnSpc>
                        <a:spcBef>
                          <a:spcPts val="0"/>
                        </a:spcBef>
                        <a:spcAft>
                          <a:spcPts val="0"/>
                        </a:spcAft>
                      </a:pPr>
                      <a:r>
                        <a:rPr lang="en-IN" sz="1200" dirty="0">
                          <a:solidFill>
                            <a:srgbClr val="002060"/>
                          </a:solidFill>
                          <a:effectLst/>
                          <a:latin typeface="Times New Roman" pitchFamily="18" charset="0"/>
                          <a:ea typeface="Calibri"/>
                          <a:cs typeface="Times New Roman" pitchFamily="18" charset="0"/>
                        </a:rPr>
                        <a:t>iii.</a:t>
                      </a:r>
                      <a:endParaRPr lang="en-US" sz="1100" dirty="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200" dirty="0">
                          <a:solidFill>
                            <a:srgbClr val="002060"/>
                          </a:solidFill>
                          <a:effectLst/>
                          <a:latin typeface="Times New Roman" pitchFamily="18" charset="0"/>
                          <a:ea typeface="Times New Roman"/>
                          <a:cs typeface="Times New Roman" pitchFamily="18" charset="0"/>
                        </a:rPr>
                        <a:t>Effective fugitive emission control measures should be imposed in the process, transportation, packing etc.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r>
                        <a:rPr lang="en-IN" sz="1350" kern="1200" dirty="0">
                          <a:solidFill>
                            <a:srgbClr val="002060"/>
                          </a:solidFill>
                          <a:effectLst/>
                          <a:latin typeface="Times New Roman" pitchFamily="18" charset="0"/>
                          <a:ea typeface="+mn-ea"/>
                          <a:cs typeface="Times New Roman" pitchFamily="18" charset="0"/>
                        </a:rPr>
                        <a:t>All material transfer points are connected with Dust Extraction system attached with Bag filter.</a:t>
                      </a:r>
                      <a:endParaRPr lang="en-US" sz="1350" kern="1200" dirty="0">
                        <a:solidFill>
                          <a:srgbClr val="002060"/>
                        </a:solidFill>
                        <a:effectLst/>
                        <a:latin typeface="Times New Roman" pitchFamily="18" charset="0"/>
                        <a:ea typeface="+mn-ea"/>
                        <a:cs typeface="Times New Roman" pitchFamily="18" charset="0"/>
                      </a:endParaRPr>
                    </a:p>
                    <a:p>
                      <a:pPr lvl="0" algn="just"/>
                      <a:r>
                        <a:rPr lang="en-US" sz="1350" kern="1200" dirty="0">
                          <a:solidFill>
                            <a:srgbClr val="002060"/>
                          </a:solidFill>
                          <a:effectLst/>
                          <a:latin typeface="Times New Roman" pitchFamily="18" charset="0"/>
                          <a:ea typeface="+mn-ea"/>
                          <a:cs typeface="Times New Roman" pitchFamily="18" charset="0"/>
                        </a:rPr>
                        <a:t>Dust extraction measures with swivel hood, ID fan are provided at different loading, unloading and transfer points in the raw material handling section.</a:t>
                      </a:r>
                    </a:p>
                    <a:p>
                      <a:pPr lvl="0" algn="just"/>
                      <a:r>
                        <a:rPr lang="en-US" sz="1350" kern="1200" dirty="0">
                          <a:solidFill>
                            <a:srgbClr val="002060"/>
                          </a:solidFill>
                          <a:effectLst/>
                          <a:latin typeface="Times New Roman" pitchFamily="18" charset="0"/>
                          <a:ea typeface="+mn-ea"/>
                          <a:cs typeface="Times New Roman" pitchFamily="18" charset="0"/>
                        </a:rPr>
                        <a:t>Fumes and gases in DRI, IF, SAF and other sections are removed by Fume extraction system with bag house followed by stack.</a:t>
                      </a:r>
                    </a:p>
                    <a:p>
                      <a:pPr lvl="0" algn="just"/>
                      <a:r>
                        <a:rPr lang="en-US" sz="1350" kern="1200" dirty="0">
                          <a:solidFill>
                            <a:srgbClr val="002060"/>
                          </a:solidFill>
                          <a:effectLst/>
                          <a:latin typeface="Times New Roman" pitchFamily="18" charset="0"/>
                          <a:ea typeface="+mn-ea"/>
                          <a:cs typeface="Times New Roman" pitchFamily="18" charset="0"/>
                        </a:rPr>
                        <a:t>Adequate dust suppression system in the form of water sprinklers are provided at raw material yard, solid waste dump site and along the vehicular roads.</a:t>
                      </a:r>
                    </a:p>
                    <a:p>
                      <a:pPr lvl="0" algn="just"/>
                      <a:r>
                        <a:rPr lang="en-US" sz="1350" kern="1200" dirty="0">
                          <a:solidFill>
                            <a:srgbClr val="002060"/>
                          </a:solidFill>
                          <a:effectLst/>
                          <a:latin typeface="Times New Roman" pitchFamily="18" charset="0"/>
                          <a:ea typeface="+mn-ea"/>
                          <a:cs typeface="Times New Roman" pitchFamily="18" charset="0"/>
                        </a:rPr>
                        <a:t>Sufficient no. of movable as well as fixed water sprinklers have been installed at various locations of the plant area especially in Raw Material &amp; solid waste storage yard for dust suppression.</a:t>
                      </a:r>
                    </a:p>
                    <a:p>
                      <a:pPr lvl="0" algn="just"/>
                      <a:r>
                        <a:rPr lang="en-US" sz="1350" kern="1200" dirty="0">
                          <a:solidFill>
                            <a:srgbClr val="002060"/>
                          </a:solidFill>
                          <a:effectLst/>
                          <a:latin typeface="Times New Roman" pitchFamily="18" charset="0"/>
                          <a:ea typeface="+mn-ea"/>
                          <a:cs typeface="Times New Roman" pitchFamily="18" charset="0"/>
                        </a:rPr>
                        <a:t>Fugitive emissions are/will be suppressed by water sprinkling in dust prone areas. </a:t>
                      </a:r>
                    </a:p>
                    <a:p>
                      <a:pPr algn="just"/>
                      <a:r>
                        <a:rPr lang="en-US" sz="1350" b="1" kern="1200" dirty="0">
                          <a:solidFill>
                            <a:srgbClr val="002060"/>
                          </a:solidFill>
                          <a:effectLst/>
                          <a:latin typeface="Times New Roman" pitchFamily="18" charset="0"/>
                          <a:ea typeface="+mn-ea"/>
                          <a:cs typeface="Times New Roman" pitchFamily="18" charset="0"/>
                        </a:rPr>
                        <a:t>No. of sprinkler at present – 170</a:t>
                      </a:r>
                      <a:endParaRPr lang="en-US" sz="1350" kern="1200" dirty="0">
                        <a:solidFill>
                          <a:srgbClr val="002060"/>
                        </a:solidFill>
                        <a:effectLst/>
                        <a:latin typeface="Times New Roman" pitchFamily="18" charset="0"/>
                        <a:ea typeface="+mn-ea"/>
                        <a:cs typeface="Times New Roman" pitchFamily="18" charset="0"/>
                      </a:endParaRPr>
                    </a:p>
                    <a:p>
                      <a:pPr algn="just"/>
                      <a:r>
                        <a:rPr lang="en-US" sz="1350" b="1" kern="1200" dirty="0">
                          <a:solidFill>
                            <a:srgbClr val="002060"/>
                          </a:solidFill>
                          <a:effectLst/>
                          <a:latin typeface="Times New Roman" pitchFamily="18" charset="0"/>
                          <a:ea typeface="+mn-ea"/>
                          <a:cs typeface="Times New Roman" pitchFamily="18" charset="0"/>
                        </a:rPr>
                        <a:t>Proposed addition –80</a:t>
                      </a:r>
                      <a:endParaRPr lang="en-US" sz="1350" kern="1200" dirty="0">
                        <a:solidFill>
                          <a:srgbClr val="002060"/>
                        </a:solidFill>
                        <a:effectLst/>
                        <a:latin typeface="Times New Roman" pitchFamily="18" charset="0"/>
                        <a:ea typeface="+mn-ea"/>
                        <a:cs typeface="Times New Roman" pitchFamily="18" charset="0"/>
                      </a:endParaRPr>
                    </a:p>
                    <a:p>
                      <a:pPr algn="just"/>
                      <a:r>
                        <a:rPr lang="en-US" sz="1350" b="1" kern="1200" dirty="0">
                          <a:solidFill>
                            <a:srgbClr val="002060"/>
                          </a:solidFill>
                          <a:effectLst/>
                          <a:latin typeface="Times New Roman" pitchFamily="18" charset="0"/>
                          <a:ea typeface="+mn-ea"/>
                          <a:cs typeface="Times New Roman" pitchFamily="18" charset="0"/>
                        </a:rPr>
                        <a:t>Sprinklers Total no. of sprinklers after expansion- 250</a:t>
                      </a:r>
                      <a:endParaRPr lang="en-US" sz="1350" kern="1200" dirty="0">
                        <a:solidFill>
                          <a:srgbClr val="002060"/>
                        </a:solidFill>
                        <a:effectLst/>
                        <a:latin typeface="Times New Roman" pitchFamily="18" charset="0"/>
                        <a:ea typeface="+mn-ea"/>
                        <a:cs typeface="Times New Roman" pitchFamily="18" charset="0"/>
                      </a:endParaRPr>
                    </a:p>
                    <a:p>
                      <a:pPr algn="just"/>
                      <a:r>
                        <a:rPr lang="en-US" sz="1350" b="1" kern="1200" dirty="0" err="1">
                          <a:solidFill>
                            <a:srgbClr val="002060"/>
                          </a:solidFill>
                          <a:effectLst/>
                          <a:latin typeface="Times New Roman" pitchFamily="18" charset="0"/>
                          <a:ea typeface="+mn-ea"/>
                          <a:cs typeface="Times New Roman" pitchFamily="18" charset="0"/>
                        </a:rPr>
                        <a:t>Dedusting</a:t>
                      </a:r>
                      <a:r>
                        <a:rPr lang="en-US" sz="1350" b="1" kern="1200" dirty="0">
                          <a:solidFill>
                            <a:srgbClr val="002060"/>
                          </a:solidFill>
                          <a:effectLst/>
                          <a:latin typeface="Times New Roman" pitchFamily="18" charset="0"/>
                          <a:ea typeface="+mn-ea"/>
                          <a:cs typeface="Times New Roman" pitchFamily="18" charset="0"/>
                        </a:rPr>
                        <a:t> Stack details:</a:t>
                      </a:r>
                    </a:p>
                    <a:p>
                      <a:endParaRPr lang="en-US" sz="1350" b="1" kern="1200" dirty="0">
                        <a:solidFill>
                          <a:schemeClr val="tx1"/>
                        </a:solidFill>
                        <a:effectLst/>
                        <a:latin typeface="Times New Roman" pitchFamily="18" charset="0"/>
                        <a:ea typeface="+mn-ea"/>
                        <a:cs typeface="Times New Roman" pitchFamily="18" charset="0"/>
                      </a:endParaRPr>
                    </a:p>
                    <a:p>
                      <a:endParaRPr lang="en-US" sz="1350" b="1" kern="1200" dirty="0">
                        <a:solidFill>
                          <a:schemeClr val="tx1"/>
                        </a:solidFill>
                        <a:effectLst/>
                        <a:latin typeface="Times New Roman" pitchFamily="18" charset="0"/>
                        <a:ea typeface="+mn-ea"/>
                        <a:cs typeface="Times New Roman" pitchFamily="18" charset="0"/>
                      </a:endParaRPr>
                    </a:p>
                    <a:p>
                      <a:endParaRPr lang="en-US" sz="1350" b="1" kern="1200" dirty="0">
                        <a:solidFill>
                          <a:schemeClr val="tx1"/>
                        </a:solidFill>
                        <a:effectLst/>
                        <a:latin typeface="Times New Roman" pitchFamily="18" charset="0"/>
                        <a:ea typeface="+mn-ea"/>
                        <a:cs typeface="Times New Roman" pitchFamily="18" charset="0"/>
                      </a:endParaRPr>
                    </a:p>
                    <a:p>
                      <a:endParaRPr lang="en-US" sz="1350" b="1" kern="1200" dirty="0">
                        <a:solidFill>
                          <a:schemeClr val="tx1"/>
                        </a:solidFill>
                        <a:effectLst/>
                        <a:latin typeface="Times New Roman" pitchFamily="18" charset="0"/>
                        <a:ea typeface="+mn-ea"/>
                        <a:cs typeface="Times New Roman" pitchFamily="18" charset="0"/>
                      </a:endParaRPr>
                    </a:p>
                    <a:p>
                      <a:endParaRPr lang="en-US" sz="1350" b="1" kern="1200" dirty="0">
                        <a:solidFill>
                          <a:schemeClr val="tx1"/>
                        </a:solidFill>
                        <a:effectLst/>
                        <a:latin typeface="Times New Roman" pitchFamily="18" charset="0"/>
                        <a:ea typeface="+mn-ea"/>
                        <a:cs typeface="Times New Roman" pitchFamily="18" charset="0"/>
                      </a:endParaRPr>
                    </a:p>
                    <a:p>
                      <a:endParaRPr lang="en-US" sz="1350" b="1" kern="1200" dirty="0">
                        <a:solidFill>
                          <a:schemeClr val="tx1"/>
                        </a:solidFill>
                        <a:effectLst/>
                        <a:latin typeface="Times New Roman" pitchFamily="18" charset="0"/>
                        <a:ea typeface="+mn-ea"/>
                        <a:cs typeface="Times New Roman" pitchFamily="18" charset="0"/>
                      </a:endParaRPr>
                    </a:p>
                    <a:p>
                      <a:endParaRPr lang="en-US" sz="1350" kern="1200" dirty="0">
                        <a:solidFill>
                          <a:schemeClr val="tx1"/>
                        </a:solidFill>
                        <a:effectLst/>
                        <a:latin typeface="Times New Roman" pitchFamily="18" charset="0"/>
                        <a:ea typeface="+mn-ea"/>
                        <a:cs typeface="Times New Roman" pitchFamily="18" charset="0"/>
                      </a:endParaRPr>
                    </a:p>
                    <a:p>
                      <a:pPr marL="0" marR="0" algn="just">
                        <a:lnSpc>
                          <a:spcPct val="115000"/>
                        </a:lnSpc>
                        <a:spcBef>
                          <a:spcPts val="0"/>
                        </a:spcBef>
                        <a:spcAft>
                          <a:spcPts val="0"/>
                        </a:spcAft>
                      </a:pPr>
                      <a:endParaRPr lang="en-US" sz="1400" dirty="0">
                        <a:effectLst/>
                        <a:latin typeface="Times New Roman" pitchFamily="18" charset="0"/>
                        <a:ea typeface="Calibri"/>
                        <a:cs typeface="Times New Roman" pitchFamily="18" charset="0"/>
                      </a:endParaRPr>
                    </a:p>
                    <a:p>
                      <a:pPr marL="0" marR="0" algn="just">
                        <a:lnSpc>
                          <a:spcPct val="115000"/>
                        </a:lnSpc>
                        <a:spcBef>
                          <a:spcPts val="0"/>
                        </a:spcBef>
                        <a:spcAft>
                          <a:spcPts val="0"/>
                        </a:spcAft>
                      </a:pPr>
                      <a:endParaRPr lang="en-US" sz="1400" dirty="0">
                        <a:effectLst/>
                        <a:latin typeface="Times New Roman" pitchFamily="18" charset="0"/>
                        <a:ea typeface="Calibri"/>
                        <a:cs typeface="Times New Roman" pitchFamily="18" charset="0"/>
                      </a:endParaRPr>
                    </a:p>
                    <a:p>
                      <a:pPr marL="0" marR="0" algn="just">
                        <a:lnSpc>
                          <a:spcPct val="115000"/>
                        </a:lnSpc>
                        <a:spcBef>
                          <a:spcPts val="0"/>
                        </a:spcBef>
                        <a:spcAft>
                          <a:spcPts val="0"/>
                        </a:spcAft>
                      </a:pPr>
                      <a:endParaRPr lang="en-US" sz="1400" dirty="0">
                        <a:effectLst/>
                        <a:latin typeface="Times New Roman" pitchFamily="18" charset="0"/>
                        <a:ea typeface="Calibri"/>
                        <a:cs typeface="Times New Roman" pitchFamily="18" charset="0"/>
                      </a:endParaRPr>
                    </a:p>
                    <a:p>
                      <a:pPr marL="0" marR="0" algn="just">
                        <a:lnSpc>
                          <a:spcPct val="115000"/>
                        </a:lnSpc>
                        <a:spcBef>
                          <a:spcPts val="0"/>
                        </a:spcBef>
                        <a:spcAft>
                          <a:spcPts val="0"/>
                        </a:spcAft>
                      </a:pPr>
                      <a:endParaRPr lang="en-US" sz="1100" dirty="0">
                        <a:effectLst/>
                        <a:latin typeface="Times New Roman" pitchFamily="18" charset="0"/>
                        <a:ea typeface="Calibri"/>
                        <a:cs typeface="Times New Roman" pitchFamily="18" charset="0"/>
                      </a:endParaRPr>
                    </a:p>
                  </a:txBody>
                  <a:tcPr marL="39719" marR="3971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20010011"/>
              </p:ext>
            </p:extLst>
          </p:nvPr>
        </p:nvGraphicFramePr>
        <p:xfrm>
          <a:off x="4172191" y="4603333"/>
          <a:ext cx="4437413" cy="2025057"/>
        </p:xfrm>
        <a:graphic>
          <a:graphicData uri="http://schemas.openxmlformats.org/drawingml/2006/table">
            <a:tbl>
              <a:tblPr firstRow="1" bandRow="1">
                <a:tableStyleId>{5C22544A-7EE6-4342-B048-85BDC9FD1C3A}</a:tableStyleId>
              </a:tblPr>
              <a:tblGrid>
                <a:gridCol w="1919851">
                  <a:extLst>
                    <a:ext uri="{9D8B030D-6E8A-4147-A177-3AD203B41FA5}">
                      <a16:colId xmlns:a16="http://schemas.microsoft.com/office/drawing/2014/main" val="20000"/>
                    </a:ext>
                  </a:extLst>
                </a:gridCol>
                <a:gridCol w="1520041">
                  <a:extLst>
                    <a:ext uri="{9D8B030D-6E8A-4147-A177-3AD203B41FA5}">
                      <a16:colId xmlns:a16="http://schemas.microsoft.com/office/drawing/2014/main" val="20001"/>
                    </a:ext>
                  </a:extLst>
                </a:gridCol>
                <a:gridCol w="997521">
                  <a:extLst>
                    <a:ext uri="{9D8B030D-6E8A-4147-A177-3AD203B41FA5}">
                      <a16:colId xmlns:a16="http://schemas.microsoft.com/office/drawing/2014/main" val="20002"/>
                    </a:ext>
                  </a:extLst>
                </a:gridCol>
              </a:tblGrid>
              <a:tr h="382912">
                <a:tc>
                  <a:txBody>
                    <a:bodyPr/>
                    <a:lstStyle/>
                    <a:p>
                      <a:pPr marL="0" marR="0" algn="ctr">
                        <a:lnSpc>
                          <a:spcPct val="107000"/>
                        </a:lnSpc>
                        <a:spcBef>
                          <a:spcPts val="0"/>
                        </a:spcBef>
                        <a:spcAft>
                          <a:spcPts val="0"/>
                        </a:spcAft>
                      </a:pPr>
                      <a:r>
                        <a:rPr lang="en-IN" sz="1400" b="1" dirty="0">
                          <a:solidFill>
                            <a:srgbClr val="006600"/>
                          </a:solidFill>
                          <a:effectLst/>
                          <a:latin typeface="Times New Roman"/>
                          <a:ea typeface="Calibri"/>
                          <a:cs typeface="Mangal"/>
                        </a:rPr>
                        <a:t>Stack Attached </a:t>
                      </a:r>
                      <a:endParaRPr lang="en-US" sz="1400" dirty="0">
                        <a:solidFill>
                          <a:srgbClr val="00660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b="1" dirty="0">
                          <a:solidFill>
                            <a:srgbClr val="006600"/>
                          </a:solidFill>
                          <a:effectLst/>
                          <a:latin typeface="Times New Roman"/>
                          <a:ea typeface="Calibri"/>
                          <a:cs typeface="Mangal"/>
                        </a:rPr>
                        <a:t>Existing Height of Stack (in </a:t>
                      </a:r>
                      <a:r>
                        <a:rPr lang="en-IN" sz="1400" b="1" dirty="0" err="1">
                          <a:solidFill>
                            <a:srgbClr val="006600"/>
                          </a:solidFill>
                          <a:effectLst/>
                          <a:latin typeface="Times New Roman"/>
                          <a:ea typeface="Calibri"/>
                          <a:cs typeface="Mangal"/>
                        </a:rPr>
                        <a:t>mts</a:t>
                      </a:r>
                      <a:r>
                        <a:rPr lang="en-IN" sz="1400" b="1" dirty="0">
                          <a:solidFill>
                            <a:srgbClr val="006600"/>
                          </a:solidFill>
                          <a:effectLst/>
                          <a:latin typeface="Times New Roman"/>
                          <a:ea typeface="Calibri"/>
                          <a:cs typeface="Mangal"/>
                        </a:rPr>
                        <a:t>)</a:t>
                      </a:r>
                      <a:endParaRPr lang="en-US" sz="1400" dirty="0">
                        <a:solidFill>
                          <a:srgbClr val="00660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b="1" dirty="0">
                          <a:solidFill>
                            <a:srgbClr val="006600"/>
                          </a:solidFill>
                          <a:effectLst/>
                          <a:latin typeface="Times New Roman"/>
                          <a:ea typeface="Calibri"/>
                          <a:cs typeface="Mangal"/>
                        </a:rPr>
                        <a:t>No. of Bag Filter</a:t>
                      </a:r>
                      <a:endParaRPr lang="en-US" sz="1400" dirty="0">
                        <a:solidFill>
                          <a:srgbClr val="00660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248372">
                <a:tc>
                  <a:txBody>
                    <a:bodyPr/>
                    <a:lstStyle/>
                    <a:p>
                      <a:pPr marL="0" marR="0">
                        <a:lnSpc>
                          <a:spcPct val="107000"/>
                        </a:lnSpc>
                        <a:spcBef>
                          <a:spcPts val="0"/>
                        </a:spcBef>
                        <a:spcAft>
                          <a:spcPts val="0"/>
                        </a:spcAft>
                      </a:pPr>
                      <a:r>
                        <a:rPr lang="en-IN" sz="1400" dirty="0">
                          <a:solidFill>
                            <a:srgbClr val="002060"/>
                          </a:solidFill>
                          <a:effectLst/>
                          <a:latin typeface="Times New Roman"/>
                          <a:ea typeface="Calibri"/>
                          <a:cs typeface="Mangal"/>
                        </a:rPr>
                        <a:t>Stack 1 [SID (Bin Area)]</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30 meters</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02</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01881">
                <a:tc>
                  <a:txBody>
                    <a:bodyPr/>
                    <a:lstStyle/>
                    <a:p>
                      <a:pPr marL="0" marR="0">
                        <a:lnSpc>
                          <a:spcPct val="107000"/>
                        </a:lnSpc>
                        <a:spcBef>
                          <a:spcPts val="0"/>
                        </a:spcBef>
                        <a:spcAft>
                          <a:spcPts val="0"/>
                        </a:spcAft>
                      </a:pPr>
                      <a:r>
                        <a:rPr lang="en-IN" sz="1400" dirty="0">
                          <a:solidFill>
                            <a:srgbClr val="002060"/>
                          </a:solidFill>
                          <a:effectLst/>
                          <a:latin typeface="Times New Roman"/>
                          <a:ea typeface="Calibri"/>
                          <a:cs typeface="Mangal"/>
                        </a:rPr>
                        <a:t>Stack 2 (RMP Area) </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a:solidFill>
                            <a:srgbClr val="002060"/>
                          </a:solidFill>
                          <a:effectLst/>
                          <a:latin typeface="Times New Roman"/>
                          <a:ea typeface="Calibri"/>
                          <a:cs typeface="Mangal"/>
                        </a:rPr>
                        <a:t>30 meters</a:t>
                      </a:r>
                      <a:endParaRPr lang="en-US" sz="140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01</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82912">
                <a:tc>
                  <a:txBody>
                    <a:bodyPr/>
                    <a:lstStyle/>
                    <a:p>
                      <a:pPr marL="0" marR="0">
                        <a:lnSpc>
                          <a:spcPct val="107000"/>
                        </a:lnSpc>
                        <a:spcBef>
                          <a:spcPts val="0"/>
                        </a:spcBef>
                        <a:spcAft>
                          <a:spcPts val="0"/>
                        </a:spcAft>
                      </a:pPr>
                      <a:r>
                        <a:rPr lang="en-IN" sz="1400">
                          <a:solidFill>
                            <a:srgbClr val="002060"/>
                          </a:solidFill>
                          <a:effectLst/>
                          <a:latin typeface="Times New Roman"/>
                          <a:ea typeface="Calibri"/>
                          <a:cs typeface="Mangal"/>
                        </a:rPr>
                        <a:t>Stack 3 (Coal Handling Plant)</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a:solidFill>
                            <a:srgbClr val="002060"/>
                          </a:solidFill>
                          <a:effectLst/>
                          <a:latin typeface="Times New Roman"/>
                          <a:ea typeface="Calibri"/>
                          <a:cs typeface="Mangal"/>
                        </a:rPr>
                        <a:t>30 meters</a:t>
                      </a:r>
                      <a:endParaRPr lang="en-US" sz="140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01</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23664">
                <a:tc>
                  <a:txBody>
                    <a:bodyPr/>
                    <a:lstStyle/>
                    <a:p>
                      <a:pPr marL="0" marR="0">
                        <a:lnSpc>
                          <a:spcPct val="107000"/>
                        </a:lnSpc>
                        <a:spcBef>
                          <a:spcPts val="0"/>
                        </a:spcBef>
                        <a:spcAft>
                          <a:spcPts val="0"/>
                        </a:spcAft>
                      </a:pPr>
                      <a:r>
                        <a:rPr lang="en-IN" sz="1400">
                          <a:solidFill>
                            <a:srgbClr val="002060"/>
                          </a:solidFill>
                          <a:effectLst/>
                          <a:latin typeface="Times New Roman"/>
                          <a:ea typeface="Calibri"/>
                          <a:cs typeface="Mangal"/>
                        </a:rPr>
                        <a:t>Stack 4 (PSB Area) </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a:solidFill>
                            <a:srgbClr val="002060"/>
                          </a:solidFill>
                          <a:effectLst/>
                          <a:latin typeface="Times New Roman"/>
                          <a:ea typeface="Calibri"/>
                          <a:cs typeface="Mangal"/>
                        </a:rPr>
                        <a:t>30 meters</a:t>
                      </a:r>
                      <a:endParaRPr lang="en-US" sz="140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03</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82912">
                <a:tc>
                  <a:txBody>
                    <a:bodyPr/>
                    <a:lstStyle/>
                    <a:p>
                      <a:pPr marL="0" marR="0">
                        <a:lnSpc>
                          <a:spcPct val="107000"/>
                        </a:lnSpc>
                        <a:spcBef>
                          <a:spcPts val="0"/>
                        </a:spcBef>
                        <a:spcAft>
                          <a:spcPts val="0"/>
                        </a:spcAft>
                      </a:pPr>
                      <a:r>
                        <a:rPr lang="en-IN" sz="1400">
                          <a:solidFill>
                            <a:srgbClr val="002060"/>
                          </a:solidFill>
                          <a:effectLst/>
                          <a:latin typeface="Times New Roman"/>
                          <a:ea typeface="Calibri"/>
                          <a:cs typeface="Mangal"/>
                        </a:rPr>
                        <a:t>Stack 5 (Sponge Iron Loading  Point )</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a:solidFill>
                            <a:srgbClr val="002060"/>
                          </a:solidFill>
                          <a:effectLst/>
                          <a:latin typeface="Times New Roman"/>
                          <a:ea typeface="Calibri"/>
                          <a:cs typeface="Mangal"/>
                        </a:rPr>
                        <a:t>30 meters </a:t>
                      </a:r>
                      <a:endParaRPr lang="en-US" sz="140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IN" sz="1400" dirty="0">
                          <a:solidFill>
                            <a:srgbClr val="002060"/>
                          </a:solidFill>
                          <a:effectLst/>
                          <a:latin typeface="Times New Roman"/>
                          <a:ea typeface="Calibri"/>
                          <a:cs typeface="Mangal"/>
                        </a:rPr>
                        <a:t>01</a:t>
                      </a:r>
                      <a:endParaRPr lang="en-US" sz="1400" dirty="0">
                        <a:solidFill>
                          <a:srgbClr val="002060"/>
                        </a:solidFill>
                        <a:effectLst/>
                        <a:latin typeface="Calibri"/>
                        <a:ea typeface="Calibri"/>
                        <a:cs typeface="Mangal"/>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660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B6579DC0-8CD3-471D-AA4A-5C57DA590212}"/>
              </a:ext>
            </a:extLst>
          </p:cNvPr>
          <p:cNvGraphicFramePr>
            <a:graphicFrameLocks noGrp="1"/>
          </p:cNvGraphicFramePr>
          <p:nvPr>
            <p:extLst>
              <p:ext uri="{D42A27DB-BD31-4B8C-83A1-F6EECF244321}">
                <p14:modId xmlns:p14="http://schemas.microsoft.com/office/powerpoint/2010/main" val="1554162091"/>
              </p:ext>
            </p:extLst>
          </p:nvPr>
        </p:nvGraphicFramePr>
        <p:xfrm>
          <a:off x="397565" y="310321"/>
          <a:ext cx="8229600" cy="370840"/>
        </p:xfrm>
        <a:graphic>
          <a:graphicData uri="http://schemas.openxmlformats.org/drawingml/2006/table">
            <a:tbl>
              <a:tblPr firstRow="1" bandRow="1">
                <a:tableStyleId>{5940675A-B579-460E-94D1-54222C63F5DA}</a:tableStyleId>
              </a:tblPr>
              <a:tblGrid>
                <a:gridCol w="2668364">
                  <a:extLst>
                    <a:ext uri="{9D8B030D-6E8A-4147-A177-3AD203B41FA5}">
                      <a16:colId xmlns:a16="http://schemas.microsoft.com/office/drawing/2014/main" val="2224176729"/>
                    </a:ext>
                  </a:extLst>
                </a:gridCol>
                <a:gridCol w="5561236">
                  <a:extLst>
                    <a:ext uri="{9D8B030D-6E8A-4147-A177-3AD203B41FA5}">
                      <a16:colId xmlns:a16="http://schemas.microsoft.com/office/drawing/2014/main" val="556769477"/>
                    </a:ext>
                  </a:extLst>
                </a:gridCol>
              </a:tblGrid>
              <a:tr h="370840">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3</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Details of Ferro Alloys to be manufactured is not clear.</a:t>
                      </a:r>
                    </a:p>
                  </a:txBody>
                  <a:tcPr/>
                </a:tc>
                <a:extLst>
                  <a:ext uri="{0D108BD9-81ED-4DB2-BD59-A6C34878D82A}">
                    <a16:rowId xmlns:a16="http://schemas.microsoft.com/office/drawing/2014/main" val="4036463192"/>
                  </a:ext>
                </a:extLst>
              </a:tr>
            </a:tbl>
          </a:graphicData>
        </a:graphic>
      </p:graphicFrame>
      <p:sp>
        <p:nvSpPr>
          <p:cNvPr id="11" name="TextBox 10">
            <a:extLst>
              <a:ext uri="{FF2B5EF4-FFF2-40B4-BE49-F238E27FC236}">
                <a16:creationId xmlns:a16="http://schemas.microsoft.com/office/drawing/2014/main" id="{65D0FA84-7FBF-422C-B6AC-8ACD1C90A2F5}"/>
              </a:ext>
            </a:extLst>
          </p:cNvPr>
          <p:cNvSpPr txBox="1"/>
          <p:nvPr/>
        </p:nvSpPr>
        <p:spPr>
          <a:xfrm>
            <a:off x="580571" y="1107680"/>
            <a:ext cx="8098972" cy="400110"/>
          </a:xfrm>
          <a:prstGeom prst="rect">
            <a:avLst/>
          </a:prstGeom>
          <a:noFill/>
        </p:spPr>
        <p:txBody>
          <a:bodyPr wrap="square">
            <a:spAutoFit/>
          </a:bodyPr>
          <a:lstStyle/>
          <a:p>
            <a:pPr algn="ctr" defTabSz="914400"/>
            <a:r>
              <a:rPr lang="en-US" sz="2000" b="1" dirty="0">
                <a:solidFill>
                  <a:srgbClr val="C00000"/>
                </a:solidFill>
                <a:latin typeface="Times New Roman" pitchFamily="18" charset="0"/>
                <a:cs typeface="Times New Roman" pitchFamily="18" charset="0"/>
              </a:rPr>
              <a:t>SILICO MANGANESE – AFTER EXPANSION</a:t>
            </a:r>
            <a:endParaRPr lang="en-IN" sz="2000" b="1" dirty="0">
              <a:solidFill>
                <a:srgbClr val="C00000"/>
              </a:solidFill>
              <a:latin typeface="Times New Roman" pitchFamily="18" charset="0"/>
              <a:cs typeface="Times New Roman" pitchFamily="18" charset="0"/>
            </a:endParaRPr>
          </a:p>
        </p:txBody>
      </p:sp>
      <p:graphicFrame>
        <p:nvGraphicFramePr>
          <p:cNvPr id="12" name="Table 11">
            <a:extLst>
              <a:ext uri="{FF2B5EF4-FFF2-40B4-BE49-F238E27FC236}">
                <a16:creationId xmlns:a16="http://schemas.microsoft.com/office/drawing/2014/main" id="{154FF8E0-3C10-4479-BC97-B7B1BDC53CCE}"/>
              </a:ext>
            </a:extLst>
          </p:cNvPr>
          <p:cNvGraphicFramePr>
            <a:graphicFrameLocks noGrp="1"/>
          </p:cNvGraphicFramePr>
          <p:nvPr>
            <p:extLst>
              <p:ext uri="{D42A27DB-BD31-4B8C-83A1-F6EECF244321}">
                <p14:modId xmlns:p14="http://schemas.microsoft.com/office/powerpoint/2010/main" val="566288920"/>
              </p:ext>
            </p:extLst>
          </p:nvPr>
        </p:nvGraphicFramePr>
        <p:xfrm>
          <a:off x="409240" y="1625624"/>
          <a:ext cx="8441634" cy="4544960"/>
        </p:xfrm>
        <a:graphic>
          <a:graphicData uri="http://schemas.openxmlformats.org/drawingml/2006/table">
            <a:tbl>
              <a:tblPr firstRow="1" firstCol="1" bandRow="1">
                <a:tableStyleId>{5940675A-B579-460E-94D1-54222C63F5DA}</a:tableStyleId>
              </a:tblPr>
              <a:tblGrid>
                <a:gridCol w="737519">
                  <a:extLst>
                    <a:ext uri="{9D8B030D-6E8A-4147-A177-3AD203B41FA5}">
                      <a16:colId xmlns:a16="http://schemas.microsoft.com/office/drawing/2014/main" val="2806432282"/>
                    </a:ext>
                  </a:extLst>
                </a:gridCol>
                <a:gridCol w="2247131">
                  <a:extLst>
                    <a:ext uri="{9D8B030D-6E8A-4147-A177-3AD203B41FA5}">
                      <a16:colId xmlns:a16="http://schemas.microsoft.com/office/drawing/2014/main" val="3480937905"/>
                    </a:ext>
                  </a:extLst>
                </a:gridCol>
                <a:gridCol w="798431">
                  <a:extLst>
                    <a:ext uri="{9D8B030D-6E8A-4147-A177-3AD203B41FA5}">
                      <a16:colId xmlns:a16="http://schemas.microsoft.com/office/drawing/2014/main" val="4083206847"/>
                    </a:ext>
                  </a:extLst>
                </a:gridCol>
                <a:gridCol w="882389">
                  <a:extLst>
                    <a:ext uri="{9D8B030D-6E8A-4147-A177-3AD203B41FA5}">
                      <a16:colId xmlns:a16="http://schemas.microsoft.com/office/drawing/2014/main" val="3842977381"/>
                    </a:ext>
                  </a:extLst>
                </a:gridCol>
                <a:gridCol w="2082505">
                  <a:extLst>
                    <a:ext uri="{9D8B030D-6E8A-4147-A177-3AD203B41FA5}">
                      <a16:colId xmlns:a16="http://schemas.microsoft.com/office/drawing/2014/main" val="3765972656"/>
                    </a:ext>
                  </a:extLst>
                </a:gridCol>
                <a:gridCol w="808309">
                  <a:extLst>
                    <a:ext uri="{9D8B030D-6E8A-4147-A177-3AD203B41FA5}">
                      <a16:colId xmlns:a16="http://schemas.microsoft.com/office/drawing/2014/main" val="3154058455"/>
                    </a:ext>
                  </a:extLst>
                </a:gridCol>
                <a:gridCol w="885350">
                  <a:extLst>
                    <a:ext uri="{9D8B030D-6E8A-4147-A177-3AD203B41FA5}">
                      <a16:colId xmlns:a16="http://schemas.microsoft.com/office/drawing/2014/main" val="609922177"/>
                    </a:ext>
                  </a:extLst>
                </a:gridCol>
              </a:tblGrid>
              <a:tr h="305971">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S. No</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gridSpan="3">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INPUT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OUTPUT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84726425"/>
                  </a:ext>
                </a:extLst>
              </a:tr>
              <a:tr h="305971">
                <a:tc>
                  <a:txBody>
                    <a:bodyPr/>
                    <a:lstStyle/>
                    <a:p>
                      <a:pPr marL="0" algn="just" defTabSz="914400" rtl="0" eaLnBrk="1" latinLnBrk="0" hangingPunct="1">
                        <a:lnSpc>
                          <a:spcPct val="115000"/>
                        </a:lnSpc>
                        <a:spcAft>
                          <a:spcPts val="1000"/>
                        </a:spcAft>
                      </a:pPr>
                      <a:r>
                        <a:rPr lang="en-US" sz="2000" b="1" kern="1200">
                          <a:solidFill>
                            <a:srgbClr val="006600"/>
                          </a:solidFill>
                          <a:effectLst/>
                          <a:latin typeface="Times New Roman" pitchFamily="18" charset="0"/>
                          <a:ea typeface="+mn-ea"/>
                          <a:cs typeface="Times New Roman" pitchFamily="18" charset="0"/>
                        </a:rPr>
                        <a:t> </a:t>
                      </a:r>
                      <a:endParaRPr lang="en-IN" sz="2000" b="1" kern="120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 </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TPA</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 </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TPA</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94390593"/>
                  </a:ext>
                </a:extLst>
              </a:tr>
              <a:tr h="638590">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1.</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Manganese Ore</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35640</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1.8</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Silico Manganese</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19800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485435441"/>
                  </a:ext>
                </a:extLst>
              </a:tr>
              <a:tr h="63859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Coke</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3960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0.2</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Silico Manganese Slag</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23760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593801045"/>
                  </a:ext>
                </a:extLst>
              </a:tr>
              <a:tr h="63859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3.</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Coal</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8640</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0.436</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Gases &amp; Fumes</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26460</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1.336</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139395791"/>
                  </a:ext>
                </a:extLst>
              </a:tr>
              <a:tr h="63859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4.</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Dolomite</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1980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0.1</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 </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256288835"/>
                  </a:ext>
                </a:extLst>
              </a:tr>
              <a:tr h="63859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5.</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Ferro Manganese Slag</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19800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588664174"/>
                  </a:ext>
                </a:extLst>
              </a:tr>
              <a:tr h="638590">
                <a:tc gridSpan="2">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Total</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70020</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3.536</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Total</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70020</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3.536</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171790585"/>
                  </a:ext>
                </a:extLst>
              </a:tr>
            </a:tbl>
          </a:graphicData>
        </a:graphic>
      </p:graphicFrame>
    </p:spTree>
    <p:extLst>
      <p:ext uri="{BB962C8B-B14F-4D97-AF65-F5344CB8AC3E}">
        <p14:creationId xmlns:p14="http://schemas.microsoft.com/office/powerpoint/2010/main" val="14603034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7195662"/>
              </p:ext>
            </p:extLst>
          </p:nvPr>
        </p:nvGraphicFramePr>
        <p:xfrm>
          <a:off x="308759" y="350060"/>
          <a:ext cx="8657111" cy="6055616"/>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612571">
                  <a:extLst>
                    <a:ext uri="{9D8B030D-6E8A-4147-A177-3AD203B41FA5}">
                      <a16:colId xmlns:a16="http://schemas.microsoft.com/office/drawing/2014/main" val="20001"/>
                    </a:ext>
                  </a:extLst>
                </a:gridCol>
                <a:gridCol w="4916384">
                  <a:extLst>
                    <a:ext uri="{9D8B030D-6E8A-4147-A177-3AD203B41FA5}">
                      <a16:colId xmlns:a16="http://schemas.microsoft.com/office/drawing/2014/main" val="20002"/>
                    </a:ext>
                  </a:extLst>
                </a:gridCol>
              </a:tblGrid>
              <a:tr h="96853">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60602">
                <a:tc>
                  <a:txBody>
                    <a:bodyPr/>
                    <a:lstStyle/>
                    <a:p>
                      <a:pPr marL="0" marR="0" algn="ctr">
                        <a:lnSpc>
                          <a:spcPct val="115000"/>
                        </a:lnSpc>
                        <a:spcBef>
                          <a:spcPts val="0"/>
                        </a:spcBef>
                        <a:spcAft>
                          <a:spcPts val="0"/>
                        </a:spcAft>
                      </a:pPr>
                      <a:r>
                        <a:rPr lang="en-IN" sz="1400" dirty="0">
                          <a:solidFill>
                            <a:srgbClr val="002060"/>
                          </a:solidFill>
                          <a:effectLst/>
                          <a:latin typeface="Times New Roman" pitchFamily="18" charset="0"/>
                          <a:ea typeface="Calibri"/>
                          <a:cs typeface="Times New Roman" pitchFamily="18" charset="0"/>
                        </a:rPr>
                        <a:t>iv.</a:t>
                      </a:r>
                      <a:endParaRPr lang="en-US" sz="1400" dirty="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ea typeface="Times New Roman"/>
                          <a:cs typeface="Times New Roman" pitchFamily="18" charset="0"/>
                        </a:rPr>
                        <a:t>Transportation of materials by rail/ conveyor belt, wherever feasible.</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Symbol"/>
                        <a:buChar char=""/>
                      </a:pPr>
                      <a:r>
                        <a:rPr lang="en-US" sz="1400" dirty="0">
                          <a:solidFill>
                            <a:srgbClr val="002060"/>
                          </a:solidFill>
                          <a:effectLst/>
                          <a:latin typeface="Times New Roman" pitchFamily="18" charset="0"/>
                          <a:ea typeface="Times New Roman"/>
                          <a:cs typeface="Times New Roman" pitchFamily="18" charset="0"/>
                        </a:rPr>
                        <a:t>Transportation of Raw materials, fuel and finished products, solid waste like Fly Ash etc. are being transported in covered vehicles by Roads (Covered with Tarpaulin). Fly Ash is being transported in closed bulker also to cement plants. Dust extraction measures with swivel hood, ID fan are provided at different loading, unloading and transfer points in the raw material handling section. All the conveyor belts provided cover system to control fugitive emission.</a:t>
                      </a:r>
                    </a:p>
                    <a:p>
                      <a:pPr marL="342900" marR="0" lvl="0" indent="-342900" algn="just">
                        <a:lnSpc>
                          <a:spcPct val="115000"/>
                        </a:lnSpc>
                        <a:spcBef>
                          <a:spcPts val="0"/>
                        </a:spcBef>
                        <a:spcAft>
                          <a:spcPts val="0"/>
                        </a:spcAft>
                        <a:buFont typeface="Symbol"/>
                        <a:buChar char=""/>
                      </a:pPr>
                      <a:r>
                        <a:rPr lang="en-US" sz="1400" dirty="0">
                          <a:solidFill>
                            <a:srgbClr val="002060"/>
                          </a:solidFill>
                          <a:effectLst/>
                          <a:latin typeface="Times New Roman" pitchFamily="18" charset="0"/>
                          <a:ea typeface="Times New Roman"/>
                          <a:cs typeface="Times New Roman" pitchFamily="18" charset="0"/>
                        </a:rPr>
                        <a:t>Dedicated roads for vehicles carrying raw materials and products are existing.</a:t>
                      </a:r>
                    </a:p>
                    <a:p>
                      <a:pPr marL="342900" marR="0" lvl="0" indent="-342900" algn="just">
                        <a:lnSpc>
                          <a:spcPct val="115000"/>
                        </a:lnSpc>
                        <a:spcBef>
                          <a:spcPts val="0"/>
                        </a:spcBef>
                        <a:spcAft>
                          <a:spcPts val="0"/>
                        </a:spcAft>
                        <a:buFont typeface="Symbol"/>
                        <a:buChar char=""/>
                      </a:pPr>
                      <a:r>
                        <a:rPr lang="en-US" sz="1400" dirty="0">
                          <a:solidFill>
                            <a:srgbClr val="002060"/>
                          </a:solidFill>
                          <a:effectLst/>
                          <a:latin typeface="Times New Roman" pitchFamily="18" charset="0"/>
                          <a:ea typeface="Times New Roman"/>
                          <a:cs typeface="Times New Roman" pitchFamily="18" charset="0"/>
                        </a:rPr>
                        <a:t>1 No. of Mechanical Sweeping Machines has been deployed to clean the roads regularly to keep fugitive dust emission under control. Two No. of water tankers has also been deployed.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60602">
                <a:tc>
                  <a:txBody>
                    <a:bodyPr/>
                    <a:lstStyle/>
                    <a:p>
                      <a:pPr marL="0" marR="0" algn="ctr">
                        <a:lnSpc>
                          <a:spcPct val="115000"/>
                        </a:lnSpc>
                        <a:spcBef>
                          <a:spcPts val="0"/>
                        </a:spcBef>
                        <a:spcAft>
                          <a:spcPts val="0"/>
                        </a:spcAft>
                      </a:pPr>
                      <a:r>
                        <a:rPr lang="en-IN" sz="1400">
                          <a:solidFill>
                            <a:srgbClr val="002060"/>
                          </a:solidFill>
                          <a:effectLst/>
                          <a:latin typeface="Times New Roman" pitchFamily="18" charset="0"/>
                          <a:ea typeface="Calibri"/>
                          <a:cs typeface="Times New Roman" pitchFamily="18" charset="0"/>
                        </a:rPr>
                        <a:t>v.</a:t>
                      </a:r>
                      <a:endParaRPr lang="en-US" sz="140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pitchFamily="18" charset="0"/>
                          <a:ea typeface="Times New Roman"/>
                          <a:cs typeface="Times New Roman" pitchFamily="18" charset="0"/>
                        </a:rPr>
                        <a:t>Encourage use of cleaner fuels (pet coke/ furnace oil/ LSHS may be avoided).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00" dirty="0">
                          <a:solidFill>
                            <a:srgbClr val="002060"/>
                          </a:solidFill>
                          <a:effectLst/>
                          <a:latin typeface="Times New Roman" pitchFamily="18" charset="0"/>
                          <a:ea typeface="Calibri"/>
                          <a:cs typeface="Times New Roman" pitchFamily="18" charset="0"/>
                        </a:rPr>
                        <a:t>Not Applicable</a:t>
                      </a:r>
                      <a:endParaRPr lang="en-US" sz="1400" dirty="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60602">
                <a:tc>
                  <a:txBody>
                    <a:bodyPr/>
                    <a:lstStyle/>
                    <a:p>
                      <a:pPr marL="0" marR="0" algn="ctr">
                        <a:lnSpc>
                          <a:spcPct val="115000"/>
                        </a:lnSpc>
                        <a:spcBef>
                          <a:spcPts val="0"/>
                        </a:spcBef>
                        <a:spcAft>
                          <a:spcPts val="0"/>
                        </a:spcAft>
                      </a:pPr>
                      <a:r>
                        <a:rPr lang="en-IN" sz="1400">
                          <a:solidFill>
                            <a:srgbClr val="002060"/>
                          </a:solidFill>
                          <a:effectLst/>
                          <a:latin typeface="Times New Roman" pitchFamily="18" charset="0"/>
                          <a:ea typeface="Calibri"/>
                          <a:cs typeface="Times New Roman" pitchFamily="18" charset="0"/>
                        </a:rPr>
                        <a:t>vi.</a:t>
                      </a:r>
                      <a:endParaRPr lang="en-US" sz="140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pitchFamily="18" charset="0"/>
                          <a:ea typeface="Times New Roman"/>
                          <a:cs typeface="Times New Roman" pitchFamily="18" charset="0"/>
                        </a:rPr>
                        <a:t>Best Available Technology may be used. For example; usage of EAF/SAF/ IF in place of Cupola furnace. Usage of Supercritical technology in place of sub-critical technology.</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ea typeface="Times New Roman"/>
                          <a:cs typeface="Times New Roman" pitchFamily="18" charset="0"/>
                        </a:rPr>
                        <a:t>Induction Furnaces are being operated in our SMS Plant </a:t>
                      </a:r>
                    </a:p>
                    <a:p>
                      <a:pPr marL="0" marR="0" algn="just">
                        <a:lnSpc>
                          <a:spcPct val="115000"/>
                        </a:lnSpc>
                        <a:spcBef>
                          <a:spcPts val="0"/>
                        </a:spcBef>
                        <a:spcAft>
                          <a:spcPts val="0"/>
                        </a:spcAft>
                      </a:pPr>
                      <a:r>
                        <a:rPr lang="en-US" sz="1400" dirty="0">
                          <a:solidFill>
                            <a:srgbClr val="002060"/>
                          </a:solidFill>
                          <a:effectLst/>
                          <a:latin typeface="Times New Roman" pitchFamily="18" charset="0"/>
                          <a:ea typeface="Times New Roman"/>
                          <a:cs typeface="Times New Roman" pitchFamily="18" charset="0"/>
                        </a:rPr>
                        <a:t>Submerged Arc Furnaces are being operated in our Ferro Alloys Plant. </a:t>
                      </a:r>
                      <a:endParaRPr lang="en-US" sz="1400" dirty="0">
                        <a:solidFill>
                          <a:srgbClr val="002060"/>
                        </a:solidFill>
                        <a:effectLst/>
                        <a:latin typeface="Times New Roman" pitchFamily="18" charset="0"/>
                        <a:ea typeface="Calibri"/>
                        <a:cs typeface="Times New Roman" pitchFamily="18" charset="0"/>
                      </a:endParaRPr>
                    </a:p>
                    <a:p>
                      <a:pPr marL="0" marR="0" algn="just">
                        <a:lnSpc>
                          <a:spcPct val="115000"/>
                        </a:lnSpc>
                        <a:spcBef>
                          <a:spcPts val="0"/>
                        </a:spcBef>
                        <a:spcAft>
                          <a:spcPts val="0"/>
                        </a:spcAft>
                      </a:pPr>
                      <a:r>
                        <a:rPr lang="en-US" sz="1400" dirty="0">
                          <a:solidFill>
                            <a:srgbClr val="002060"/>
                          </a:solidFill>
                          <a:effectLst/>
                          <a:latin typeface="Times New Roman" pitchFamily="18" charset="0"/>
                          <a:ea typeface="Times New Roman"/>
                          <a:cs typeface="Times New Roman" pitchFamily="18" charset="0"/>
                        </a:rPr>
                        <a:t>Induction Furnace is being used for Billet production and Submerged Arc Furnace is being used for Ferro Alloys production which is best available proven technology.</a:t>
                      </a:r>
                      <a:endParaRPr lang="en-US" sz="1400" dirty="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97606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3730575"/>
              </p:ext>
            </p:extLst>
          </p:nvPr>
        </p:nvGraphicFramePr>
        <p:xfrm>
          <a:off x="106880" y="27785"/>
          <a:ext cx="8858991" cy="6751385"/>
        </p:xfrm>
        <a:graphic>
          <a:graphicData uri="http://schemas.openxmlformats.org/drawingml/2006/table">
            <a:tbl>
              <a:tblPr firstRow="1" firstCol="1" bandRow="1">
                <a:tableStyleId>{5940675A-B579-460E-94D1-54222C63F5DA}</a:tableStyleId>
              </a:tblPr>
              <a:tblGrid>
                <a:gridCol w="1104403">
                  <a:extLst>
                    <a:ext uri="{9D8B030D-6E8A-4147-A177-3AD203B41FA5}">
                      <a16:colId xmlns:a16="http://schemas.microsoft.com/office/drawing/2014/main" val="20000"/>
                    </a:ext>
                  </a:extLst>
                </a:gridCol>
                <a:gridCol w="2802577">
                  <a:extLst>
                    <a:ext uri="{9D8B030D-6E8A-4147-A177-3AD203B41FA5}">
                      <a16:colId xmlns:a16="http://schemas.microsoft.com/office/drawing/2014/main" val="20001"/>
                    </a:ext>
                  </a:extLst>
                </a:gridCol>
                <a:gridCol w="4952011">
                  <a:extLst>
                    <a:ext uri="{9D8B030D-6E8A-4147-A177-3AD203B41FA5}">
                      <a16:colId xmlns:a16="http://schemas.microsoft.com/office/drawing/2014/main" val="20002"/>
                    </a:ext>
                  </a:extLst>
                </a:gridCol>
              </a:tblGrid>
              <a:tr h="96853">
                <a:tc>
                  <a:txBody>
                    <a:bodyPr/>
                    <a:lstStyle/>
                    <a:p>
                      <a:pPr marL="0" marR="0" algn="ctr">
                        <a:lnSpc>
                          <a:spcPct val="100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60602">
                <a:tc>
                  <a:txBody>
                    <a:bodyPr/>
                    <a:lstStyle/>
                    <a:p>
                      <a:pPr marL="0" marR="0" algn="ctr">
                        <a:lnSpc>
                          <a:spcPct val="115000"/>
                        </a:lnSpc>
                        <a:spcBef>
                          <a:spcPts val="0"/>
                        </a:spcBef>
                        <a:spcAft>
                          <a:spcPts val="0"/>
                        </a:spcAft>
                      </a:pPr>
                      <a:r>
                        <a:rPr lang="en-IN" sz="1400" dirty="0">
                          <a:solidFill>
                            <a:srgbClr val="002060"/>
                          </a:solidFill>
                          <a:effectLst/>
                          <a:latin typeface="Times New Roman"/>
                          <a:ea typeface="Calibri"/>
                          <a:cs typeface="Mangal"/>
                        </a:rPr>
                        <a:t>vii.</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Increase of green belt cover by 40% of the total land area beyond the permissible requirement of 33%, Wherever feasible.</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SBPIL has already developed 33% of total land  as green belt. 10.49 ha. has been already developed under greenbelt &amp; plantation. An additional area of 2.5 ha will be developed under greenbelt &amp; plantation. Total green belt will cover about 12.99 ha. (Including outside plantation) more than 40% of total plant area of 31.8 ha. </a:t>
                      </a:r>
                      <a:endParaRPr lang="en-US" sz="1400" dirty="0">
                        <a:solidFill>
                          <a:srgbClr val="002060"/>
                        </a:solidFill>
                        <a:effectLst/>
                        <a:latin typeface="Calibri"/>
                        <a:ea typeface="Calibri"/>
                        <a:cs typeface="Mangal"/>
                      </a:endParaRP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We have Obtained a permission from Gram </a:t>
                      </a:r>
                      <a:r>
                        <a:rPr lang="en-US" sz="1400" dirty="0" err="1">
                          <a:solidFill>
                            <a:srgbClr val="002060"/>
                          </a:solidFill>
                          <a:effectLst/>
                          <a:latin typeface="Times New Roman"/>
                          <a:ea typeface="Times New Roman"/>
                          <a:cs typeface="Mangal"/>
                        </a:rPr>
                        <a:t>Panchayat</a:t>
                      </a:r>
                      <a:r>
                        <a:rPr lang="en-US" sz="1400" dirty="0">
                          <a:solidFill>
                            <a:srgbClr val="002060"/>
                          </a:solidFill>
                          <a:effectLst/>
                          <a:latin typeface="Times New Roman"/>
                          <a:ea typeface="Times New Roman"/>
                          <a:cs typeface="Mangal"/>
                        </a:rPr>
                        <a:t> </a:t>
                      </a:r>
                      <a:r>
                        <a:rPr lang="en-US" sz="1400" dirty="0" err="1">
                          <a:solidFill>
                            <a:srgbClr val="002060"/>
                          </a:solidFill>
                          <a:effectLst/>
                          <a:latin typeface="Times New Roman"/>
                          <a:ea typeface="Times New Roman"/>
                          <a:cs typeface="Mangal"/>
                        </a:rPr>
                        <a:t>Bendri</a:t>
                      </a:r>
                      <a:r>
                        <a:rPr lang="en-US" sz="1400" dirty="0">
                          <a:solidFill>
                            <a:srgbClr val="002060"/>
                          </a:solidFill>
                          <a:effectLst/>
                          <a:latin typeface="Times New Roman"/>
                          <a:ea typeface="Times New Roman"/>
                          <a:cs typeface="Mangal"/>
                        </a:rPr>
                        <a:t> for plantation on land around 2.5 ha. At a distance of 1.9  Km from plant vide letter no. GP 2021-22 dated 01.06.2021 and plantation of 3750 </a:t>
                      </a:r>
                      <a:r>
                        <a:rPr lang="en-US" sz="1400" dirty="0" err="1">
                          <a:solidFill>
                            <a:srgbClr val="002060"/>
                          </a:solidFill>
                          <a:effectLst/>
                          <a:latin typeface="Times New Roman"/>
                          <a:ea typeface="Times New Roman"/>
                          <a:cs typeface="Mangal"/>
                        </a:rPr>
                        <a:t>No.s</a:t>
                      </a:r>
                      <a:r>
                        <a:rPr lang="en-US" sz="1400" dirty="0">
                          <a:solidFill>
                            <a:srgbClr val="002060"/>
                          </a:solidFill>
                          <a:effectLst/>
                          <a:latin typeface="Times New Roman"/>
                          <a:ea typeface="Times New Roman"/>
                          <a:cs typeface="Mangal"/>
                        </a:rPr>
                        <a:t> of Trees already planted and balance 1850 plantation is in progress.</a:t>
                      </a:r>
                      <a:endParaRPr lang="en-US" sz="1400" dirty="0">
                        <a:solidFill>
                          <a:srgbClr val="002060"/>
                        </a:solidFill>
                        <a:effectLst/>
                        <a:latin typeface="Calibri"/>
                        <a:ea typeface="Calibri"/>
                        <a:cs typeface="Mangal"/>
                      </a:endParaRP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In addition to this SBPIL is developing a Garden named as (Krishna </a:t>
                      </a:r>
                      <a:r>
                        <a:rPr lang="en-US" sz="1400" dirty="0" err="1">
                          <a:solidFill>
                            <a:srgbClr val="002060"/>
                          </a:solidFill>
                          <a:effectLst/>
                          <a:latin typeface="Times New Roman"/>
                          <a:ea typeface="Times New Roman"/>
                          <a:cs typeface="Mangal"/>
                        </a:rPr>
                        <a:t>Kunj</a:t>
                      </a:r>
                      <a:r>
                        <a:rPr lang="en-US" sz="1400" dirty="0">
                          <a:solidFill>
                            <a:srgbClr val="002060"/>
                          </a:solidFill>
                          <a:effectLst/>
                          <a:latin typeface="Times New Roman"/>
                          <a:ea typeface="Times New Roman"/>
                          <a:cs typeface="Mangal"/>
                        </a:rPr>
                        <a:t>" near proposed plant area in 3 acres under CSR as per public hearing commitment where about 1200 trees of 22 species will be planted.</a:t>
                      </a: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An amount of </a:t>
                      </a:r>
                      <a:r>
                        <a:rPr lang="en-US" sz="1400" dirty="0" err="1">
                          <a:solidFill>
                            <a:srgbClr val="002060"/>
                          </a:solidFill>
                          <a:effectLst/>
                          <a:latin typeface="Times New Roman"/>
                          <a:ea typeface="Times New Roman"/>
                          <a:cs typeface="Mangal"/>
                        </a:rPr>
                        <a:t>Rs</a:t>
                      </a:r>
                      <a:r>
                        <a:rPr lang="en-US" sz="1400" dirty="0">
                          <a:solidFill>
                            <a:srgbClr val="002060"/>
                          </a:solidFill>
                          <a:effectLst/>
                          <a:latin typeface="Times New Roman"/>
                          <a:ea typeface="Times New Roman"/>
                          <a:cs typeface="Mangal"/>
                        </a:rPr>
                        <a:t>. 28.00 Lakhs is budgeted as capital cost along with recurring cost of </a:t>
                      </a:r>
                      <a:r>
                        <a:rPr lang="en-US" sz="1400" dirty="0" err="1">
                          <a:solidFill>
                            <a:srgbClr val="002060"/>
                          </a:solidFill>
                          <a:effectLst/>
                          <a:latin typeface="Times New Roman"/>
                          <a:ea typeface="Times New Roman"/>
                          <a:cs typeface="Mangal"/>
                        </a:rPr>
                        <a:t>Rs</a:t>
                      </a:r>
                      <a:r>
                        <a:rPr lang="en-US" sz="1400" dirty="0">
                          <a:solidFill>
                            <a:srgbClr val="002060"/>
                          </a:solidFill>
                          <a:effectLst/>
                          <a:latin typeface="Times New Roman"/>
                          <a:ea typeface="Times New Roman"/>
                          <a:cs typeface="Mangal"/>
                        </a:rPr>
                        <a:t> 7.00 lakhs.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60602">
                <a:tc>
                  <a:txBody>
                    <a:bodyPr/>
                    <a:lstStyle/>
                    <a:p>
                      <a:pPr marL="0" marR="0" algn="ctr">
                        <a:lnSpc>
                          <a:spcPct val="115000"/>
                        </a:lnSpc>
                        <a:spcBef>
                          <a:spcPts val="0"/>
                        </a:spcBef>
                        <a:spcAft>
                          <a:spcPts val="0"/>
                        </a:spcAft>
                      </a:pPr>
                      <a:r>
                        <a:rPr lang="en-IN" sz="1400">
                          <a:solidFill>
                            <a:srgbClr val="002060"/>
                          </a:solidFill>
                          <a:effectLst/>
                          <a:latin typeface="Times New Roman"/>
                          <a:ea typeface="Calibri"/>
                          <a:cs typeface="Mangal"/>
                        </a:rPr>
                        <a:t>viii.</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Stipulation of greenbelt outside the project premises such as avenue plantation, plantation in vacant areas, social forestry, etc.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Under greenbelt development program we have carried out plantation on outside roads, schools &amp; Gram Panchayat buildings and Muktidham of nearby villages. </a:t>
                      </a:r>
                    </a:p>
                    <a:p>
                      <a:pPr marL="0" marR="0" algn="just">
                        <a:lnSpc>
                          <a:spcPct val="115000"/>
                        </a:lnSpc>
                        <a:spcBef>
                          <a:spcPts val="0"/>
                        </a:spcBef>
                        <a:spcAft>
                          <a:spcPts val="0"/>
                        </a:spcAft>
                      </a:pPr>
                      <a:r>
                        <a:rPr lang="en-US" sz="1400">
                          <a:solidFill>
                            <a:srgbClr val="002060"/>
                          </a:solidFill>
                          <a:effectLst/>
                          <a:latin typeface="Times New Roman"/>
                          <a:ea typeface="Times New Roman"/>
                          <a:cs typeface="Mangal"/>
                        </a:rPr>
                        <a:t>SBPIL is developing a Garden named as (Krishna Kunj" near proposed plant area in 3 acres where 1200 trees will be planted.</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60602">
                <a:tc>
                  <a:txBody>
                    <a:bodyPr/>
                    <a:lstStyle/>
                    <a:p>
                      <a:pPr marL="0" marR="0" algn="ctr">
                        <a:lnSpc>
                          <a:spcPct val="115000"/>
                        </a:lnSpc>
                        <a:spcBef>
                          <a:spcPts val="0"/>
                        </a:spcBef>
                        <a:spcAft>
                          <a:spcPts val="0"/>
                        </a:spcAft>
                      </a:pPr>
                      <a:r>
                        <a:rPr lang="en-IN" sz="1400">
                          <a:solidFill>
                            <a:srgbClr val="002060"/>
                          </a:solidFill>
                          <a:effectLst/>
                          <a:latin typeface="Times New Roman"/>
                          <a:ea typeface="Calibri"/>
                          <a:cs typeface="Mangal"/>
                        </a:rPr>
                        <a:t>ix.</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Assessment of carrying capacity of transportation load on roads inside the industrial premises. If the roads required to be widened, shall be prescribed as a condition.</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Adequate Roads of proper size are present inside the plant premises further strengthening and widening of roads is in progress. Roads with their sizes are given in Plant layout.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02394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7213430"/>
              </p:ext>
            </p:extLst>
          </p:nvPr>
        </p:nvGraphicFramePr>
        <p:xfrm>
          <a:off x="95003" y="154321"/>
          <a:ext cx="8957623" cy="6586865"/>
        </p:xfrm>
        <a:graphic>
          <a:graphicData uri="http://schemas.openxmlformats.org/drawingml/2006/table">
            <a:tbl>
              <a:tblPr firstRow="1" firstCol="1" bandRow="1">
                <a:tableStyleId>{5940675A-B579-460E-94D1-54222C63F5DA}</a:tableStyleId>
              </a:tblPr>
              <a:tblGrid>
                <a:gridCol w="1084593">
                  <a:extLst>
                    <a:ext uri="{9D8B030D-6E8A-4147-A177-3AD203B41FA5}">
                      <a16:colId xmlns:a16="http://schemas.microsoft.com/office/drawing/2014/main" val="20000"/>
                    </a:ext>
                  </a:extLst>
                </a:gridCol>
                <a:gridCol w="3306193">
                  <a:extLst>
                    <a:ext uri="{9D8B030D-6E8A-4147-A177-3AD203B41FA5}">
                      <a16:colId xmlns:a16="http://schemas.microsoft.com/office/drawing/2014/main" val="20001"/>
                    </a:ext>
                  </a:extLst>
                </a:gridCol>
                <a:gridCol w="4566837">
                  <a:extLst>
                    <a:ext uri="{9D8B030D-6E8A-4147-A177-3AD203B41FA5}">
                      <a16:colId xmlns:a16="http://schemas.microsoft.com/office/drawing/2014/main" val="20002"/>
                    </a:ext>
                  </a:extLst>
                </a:gridCol>
              </a:tblGrid>
              <a:tr h="399425">
                <a:tc>
                  <a:txBody>
                    <a:bodyPr/>
                    <a:lstStyle/>
                    <a:p>
                      <a:pPr marL="0" marR="0" algn="ctr">
                        <a:lnSpc>
                          <a:spcPct val="100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67060">
                <a:tc gridSpan="3">
                  <a:txBody>
                    <a:bodyPr/>
                    <a:lstStyle/>
                    <a:p>
                      <a:pPr marL="0" marR="0" algn="just">
                        <a:lnSpc>
                          <a:spcPct val="100000"/>
                        </a:lnSpc>
                        <a:spcBef>
                          <a:spcPts val="0"/>
                        </a:spcBef>
                        <a:spcAft>
                          <a:spcPts val="0"/>
                        </a:spcAft>
                      </a:pPr>
                      <a:r>
                        <a:rPr lang="en-IN" sz="1400" b="1" dirty="0">
                          <a:solidFill>
                            <a:srgbClr val="C00000"/>
                          </a:solidFill>
                          <a:effectLst/>
                          <a:latin typeface="Times New Roman"/>
                          <a:ea typeface="Calibri"/>
                          <a:cs typeface="Mangal"/>
                        </a:rPr>
                        <a:t>Water Environment</a:t>
                      </a:r>
                      <a:endParaRPr lang="en-US" sz="1400" dirty="0">
                        <a:solidFill>
                          <a:srgbClr val="C0000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88619">
                <a:tc>
                  <a:txBody>
                    <a:bodyPr/>
                    <a:lstStyle/>
                    <a:p>
                      <a:pPr marL="0" marR="0" algn="ctr">
                        <a:lnSpc>
                          <a:spcPct val="100000"/>
                        </a:lnSpc>
                        <a:spcBef>
                          <a:spcPts val="0"/>
                        </a:spcBef>
                        <a:spcAft>
                          <a:spcPts val="0"/>
                        </a:spcAft>
                      </a:pPr>
                      <a:r>
                        <a:rPr lang="en-IN" sz="1400" dirty="0">
                          <a:solidFill>
                            <a:srgbClr val="002060"/>
                          </a:solidFill>
                          <a:effectLst/>
                          <a:latin typeface="Times New Roman"/>
                          <a:ea typeface="Calibri"/>
                          <a:cs typeface="Mangal"/>
                        </a:rPr>
                        <a:t>i.</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Reuse/recycle of treated wastewater, wherever feasible.</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Water is being used only for cooling purpose in re-circulating manner.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No any treated / untreated effluent is being discharged outside the factory premises.</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Plant discharge water after treatment is being used for plantation and dust suppression purposes.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Cooling Tower discharge water is being used for dust suppression purpose, inside the plant premises.</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4 KL/ day Phenolic water from coal </a:t>
                      </a:r>
                      <a:r>
                        <a:rPr lang="en-US" sz="1400" dirty="0" err="1">
                          <a:solidFill>
                            <a:srgbClr val="002060"/>
                          </a:solidFill>
                          <a:effectLst/>
                          <a:latin typeface="Times New Roman"/>
                          <a:ea typeface="Times New Roman"/>
                          <a:cs typeface="Mangal"/>
                        </a:rPr>
                        <a:t>gasifier</a:t>
                      </a:r>
                      <a:r>
                        <a:rPr lang="en-US" sz="1400" dirty="0">
                          <a:solidFill>
                            <a:srgbClr val="002060"/>
                          </a:solidFill>
                          <a:effectLst/>
                          <a:latin typeface="Times New Roman"/>
                          <a:ea typeface="Times New Roman"/>
                          <a:cs typeface="Mangal"/>
                        </a:rPr>
                        <a:t> will be sent to ABC of Sponge Iron Kiln</a:t>
                      </a:r>
                    </a:p>
                    <a:p>
                      <a:pPr marL="342900" marR="0" lvl="0" indent="-342900" algn="just">
                        <a:lnSpc>
                          <a:spcPct val="100000"/>
                        </a:lnSpc>
                        <a:spcBef>
                          <a:spcPts val="0"/>
                        </a:spcBef>
                        <a:spcAft>
                          <a:spcPts val="0"/>
                        </a:spcAft>
                        <a:buFont typeface="Symbol"/>
                        <a:buChar char=""/>
                        <a:tabLst>
                          <a:tab pos="381000" algn="l"/>
                        </a:tabLst>
                      </a:pPr>
                      <a:r>
                        <a:rPr lang="en-IN" sz="1400" dirty="0">
                          <a:solidFill>
                            <a:srgbClr val="002060"/>
                          </a:solidFill>
                          <a:effectLst/>
                          <a:latin typeface="Times New Roman"/>
                          <a:ea typeface="Calibri"/>
                          <a:cs typeface="Mangal"/>
                        </a:rPr>
                        <a:t>Domestic waste water is being treated in STP of capacity 30 KLD. Outside discharge of sewage is not envisaged. There will be zero discharge from the plant. T</a:t>
                      </a:r>
                      <a:r>
                        <a:rPr lang="en-IN" sz="1400" spc="-15" dirty="0">
                          <a:solidFill>
                            <a:srgbClr val="002060"/>
                          </a:solidFill>
                          <a:effectLst/>
                          <a:latin typeface="Times New Roman"/>
                          <a:ea typeface="Arial"/>
                          <a:cs typeface="Mangal"/>
                        </a:rPr>
                        <a:t>reated effluent will be utilized in greenbelt development.</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47037">
                <a:tc>
                  <a:txBody>
                    <a:bodyPr/>
                    <a:lstStyle/>
                    <a:p>
                      <a:pPr marL="0" marR="0" algn="ctr">
                        <a:lnSpc>
                          <a:spcPct val="100000"/>
                        </a:lnSpc>
                        <a:spcBef>
                          <a:spcPts val="0"/>
                        </a:spcBef>
                        <a:spcAft>
                          <a:spcPts val="0"/>
                        </a:spcAft>
                      </a:pPr>
                      <a:r>
                        <a:rPr lang="en-IN" sz="1400" dirty="0">
                          <a:solidFill>
                            <a:srgbClr val="002060"/>
                          </a:solidFill>
                          <a:effectLst/>
                          <a:latin typeface="Times New Roman"/>
                          <a:ea typeface="Calibri"/>
                          <a:cs typeface="Mangal"/>
                        </a:rPr>
                        <a:t>ii.</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Continuous monitoring of effluent quality/quantity in large and medium Red Category Industries (water polluting).</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The project will be based on Zero Liquid Discharge.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Continuous monitoring of effluent will be carried out to ensure no discharge outside the factory premises.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47037">
                <a:tc>
                  <a:txBody>
                    <a:bodyPr/>
                    <a:lstStyle/>
                    <a:p>
                      <a:pPr marL="0" marR="0" algn="ctr">
                        <a:lnSpc>
                          <a:spcPct val="100000"/>
                        </a:lnSpc>
                        <a:spcBef>
                          <a:spcPts val="0"/>
                        </a:spcBef>
                        <a:spcAft>
                          <a:spcPts val="0"/>
                        </a:spcAft>
                      </a:pPr>
                      <a:r>
                        <a:rPr lang="en-IN" sz="1400" dirty="0">
                          <a:solidFill>
                            <a:srgbClr val="002060"/>
                          </a:solidFill>
                          <a:effectLst/>
                          <a:latin typeface="Times New Roman"/>
                          <a:ea typeface="Calibri"/>
                          <a:cs typeface="Mangal"/>
                        </a:rPr>
                        <a:t>iii.</a:t>
                      </a:r>
                      <a:endParaRPr lang="en-US" sz="12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a:solidFill>
                            <a:srgbClr val="002060"/>
                          </a:solidFill>
                          <a:effectLst/>
                          <a:latin typeface="Times New Roman"/>
                          <a:ea typeface="Times New Roman"/>
                          <a:cs typeface="Mangal"/>
                        </a:rPr>
                        <a:t>A detailed water harvesting plan may be submitted by the project proponent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Rain water harvesting has been already developed in the existing plant to harvest the rain water to reduce the water consumption.</a:t>
                      </a:r>
                    </a:p>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At present 5 </a:t>
                      </a:r>
                      <a:r>
                        <a:rPr lang="en-US" sz="1400" dirty="0" err="1">
                          <a:solidFill>
                            <a:srgbClr val="002060"/>
                          </a:solidFill>
                          <a:effectLst/>
                          <a:latin typeface="Times New Roman"/>
                          <a:ea typeface="Times New Roman"/>
                          <a:cs typeface="Mangal"/>
                        </a:rPr>
                        <a:t>Nos</a:t>
                      </a:r>
                      <a:r>
                        <a:rPr lang="en-US" sz="1400" dirty="0">
                          <a:solidFill>
                            <a:srgbClr val="002060"/>
                          </a:solidFill>
                          <a:effectLst/>
                          <a:latin typeface="Times New Roman"/>
                          <a:ea typeface="Times New Roman"/>
                          <a:cs typeface="Mangal"/>
                        </a:rPr>
                        <a:t> of Rain Harvesting systems are installed in Plant premises.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47037">
                <a:tc>
                  <a:txBody>
                    <a:bodyPr/>
                    <a:lstStyle/>
                    <a:p>
                      <a:pPr marL="0" marR="0" algn="ctr">
                        <a:lnSpc>
                          <a:spcPct val="100000"/>
                        </a:lnSpc>
                        <a:spcBef>
                          <a:spcPts val="0"/>
                        </a:spcBef>
                        <a:spcAft>
                          <a:spcPts val="0"/>
                        </a:spcAft>
                      </a:pPr>
                      <a:r>
                        <a:rPr lang="en-IN" sz="1400" dirty="0">
                          <a:solidFill>
                            <a:srgbClr val="002060"/>
                          </a:solidFill>
                          <a:effectLst/>
                          <a:latin typeface="Times New Roman"/>
                          <a:ea typeface="Calibri"/>
                          <a:cs typeface="Mangal"/>
                        </a:rPr>
                        <a:t>iv.</a:t>
                      </a:r>
                      <a:endParaRPr lang="en-US" sz="12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Zero liquid discharge wherever techno - economically feasible.</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The project will be based on Zero Liquid Discharge.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Continuous monitoring of effluent will be carried out to ensure no discharge outside the factory premises.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47037">
                <a:tc>
                  <a:txBody>
                    <a:bodyPr/>
                    <a:lstStyle/>
                    <a:p>
                      <a:pPr marL="0" marR="0" algn="ctr">
                        <a:lnSpc>
                          <a:spcPct val="100000"/>
                        </a:lnSpc>
                        <a:spcBef>
                          <a:spcPts val="0"/>
                        </a:spcBef>
                        <a:spcAft>
                          <a:spcPts val="0"/>
                        </a:spcAft>
                      </a:pPr>
                      <a:r>
                        <a:rPr lang="en-IN" sz="1400">
                          <a:solidFill>
                            <a:srgbClr val="002060"/>
                          </a:solidFill>
                          <a:effectLst/>
                          <a:latin typeface="Times New Roman"/>
                          <a:ea typeface="Calibri"/>
                          <a:cs typeface="Mangal"/>
                        </a:rPr>
                        <a:t>v.</a:t>
                      </a:r>
                      <a:endParaRPr lang="en-US" sz="12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In case, domestic waste water generation is more than 10 KLD, the industry may install STP.</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The domestic water will be treated in STP of 30 KLD and reused for green belt development.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23030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9856540"/>
              </p:ext>
            </p:extLst>
          </p:nvPr>
        </p:nvGraphicFramePr>
        <p:xfrm>
          <a:off x="225634" y="94946"/>
          <a:ext cx="8657111" cy="6309108"/>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835054">
                  <a:extLst>
                    <a:ext uri="{9D8B030D-6E8A-4147-A177-3AD203B41FA5}">
                      <a16:colId xmlns:a16="http://schemas.microsoft.com/office/drawing/2014/main" val="20001"/>
                    </a:ext>
                  </a:extLst>
                </a:gridCol>
                <a:gridCol w="4693901">
                  <a:extLst>
                    <a:ext uri="{9D8B030D-6E8A-4147-A177-3AD203B41FA5}">
                      <a16:colId xmlns:a16="http://schemas.microsoft.com/office/drawing/2014/main" val="20002"/>
                    </a:ext>
                  </a:extLst>
                </a:gridCol>
              </a:tblGrid>
              <a:tr h="399425">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62827">
                <a:tc gridSpan="3">
                  <a:txBody>
                    <a:bodyPr/>
                    <a:lstStyle/>
                    <a:p>
                      <a:pPr marL="0" marR="0" algn="just">
                        <a:lnSpc>
                          <a:spcPct val="115000"/>
                        </a:lnSpc>
                        <a:spcBef>
                          <a:spcPts val="0"/>
                        </a:spcBef>
                        <a:spcAft>
                          <a:spcPts val="0"/>
                        </a:spcAft>
                      </a:pPr>
                      <a:r>
                        <a:rPr lang="en-IN" sz="1400" b="1" dirty="0">
                          <a:solidFill>
                            <a:srgbClr val="C00000"/>
                          </a:solidFill>
                          <a:effectLst/>
                          <a:latin typeface="Times New Roman"/>
                          <a:ea typeface="Calibri"/>
                          <a:cs typeface="Mangal"/>
                        </a:rPr>
                        <a:t>Land</a:t>
                      </a:r>
                      <a:endParaRPr lang="en-US" sz="1200" dirty="0">
                        <a:solidFill>
                          <a:srgbClr val="C0000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47037">
                <a:tc>
                  <a:txBody>
                    <a:bodyPr/>
                    <a:lstStyle/>
                    <a:p>
                      <a:pPr marL="0" marR="0" algn="ctr">
                        <a:lnSpc>
                          <a:spcPct val="115000"/>
                        </a:lnSpc>
                        <a:spcBef>
                          <a:spcPts val="0"/>
                        </a:spcBef>
                        <a:spcAft>
                          <a:spcPts val="0"/>
                        </a:spcAft>
                      </a:pPr>
                      <a:r>
                        <a:rPr lang="en-IN" sz="1400" dirty="0">
                          <a:solidFill>
                            <a:srgbClr val="002060"/>
                          </a:solidFill>
                          <a:effectLst/>
                          <a:latin typeface="Times New Roman"/>
                          <a:ea typeface="Calibri"/>
                          <a:cs typeface="Mangal"/>
                        </a:rPr>
                        <a:t>i.</a:t>
                      </a:r>
                      <a:endParaRPr lang="en-US" sz="12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Increase of green belt cover by 40% of the total land area beyond the permissible requirement of 33%,  wherever, feasible for new projects.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SBPIL has already developed 33% of total land  as green belt. 10.49 ha. has been already developed under greenbelt &amp; plantation.  An additional area of 2.5 ha will be developed under greenbelt &amp; plantation. Total green belt will cover about 12.99 ha. (Including outside plantation) more than 40% of total plant area of 31.8 ha. </a:t>
                      </a:r>
                      <a:endParaRPr lang="en-US" sz="1400" dirty="0">
                        <a:solidFill>
                          <a:srgbClr val="002060"/>
                        </a:solidFill>
                        <a:effectLst/>
                        <a:latin typeface="Calibri"/>
                        <a:ea typeface="Calibri"/>
                        <a:cs typeface="Mangal"/>
                      </a:endParaRP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 We have Obtained a permission from Gram </a:t>
                      </a:r>
                      <a:r>
                        <a:rPr lang="en-US" sz="1400" dirty="0" err="1">
                          <a:solidFill>
                            <a:srgbClr val="002060"/>
                          </a:solidFill>
                          <a:effectLst/>
                          <a:latin typeface="Times New Roman"/>
                          <a:ea typeface="Times New Roman"/>
                          <a:cs typeface="Mangal"/>
                        </a:rPr>
                        <a:t>Panchayat</a:t>
                      </a:r>
                      <a:r>
                        <a:rPr lang="en-US" sz="1400" dirty="0">
                          <a:solidFill>
                            <a:srgbClr val="002060"/>
                          </a:solidFill>
                          <a:effectLst/>
                          <a:latin typeface="Times New Roman"/>
                          <a:ea typeface="Times New Roman"/>
                          <a:cs typeface="Mangal"/>
                        </a:rPr>
                        <a:t> </a:t>
                      </a:r>
                      <a:r>
                        <a:rPr lang="en-US" sz="1400" dirty="0" err="1">
                          <a:solidFill>
                            <a:srgbClr val="002060"/>
                          </a:solidFill>
                          <a:effectLst/>
                          <a:latin typeface="Times New Roman"/>
                          <a:ea typeface="Times New Roman"/>
                          <a:cs typeface="Mangal"/>
                        </a:rPr>
                        <a:t>Bendri</a:t>
                      </a:r>
                      <a:r>
                        <a:rPr lang="en-US" sz="1400" dirty="0">
                          <a:solidFill>
                            <a:srgbClr val="002060"/>
                          </a:solidFill>
                          <a:effectLst/>
                          <a:latin typeface="Times New Roman"/>
                          <a:ea typeface="Times New Roman"/>
                          <a:cs typeface="Mangal"/>
                        </a:rPr>
                        <a:t> for plantation on land around 2.5 ha. At a distance of 1.9  Km from plant vide letter no. GP 2021-22 dated 01.06.2021 and plantation of 3750 </a:t>
                      </a:r>
                      <a:r>
                        <a:rPr lang="en-US" sz="1400" dirty="0" err="1">
                          <a:solidFill>
                            <a:srgbClr val="002060"/>
                          </a:solidFill>
                          <a:effectLst/>
                          <a:latin typeface="Times New Roman"/>
                          <a:ea typeface="Times New Roman"/>
                          <a:cs typeface="Mangal"/>
                        </a:rPr>
                        <a:t>No.s</a:t>
                      </a:r>
                      <a:r>
                        <a:rPr lang="en-US" sz="1400" dirty="0">
                          <a:solidFill>
                            <a:srgbClr val="002060"/>
                          </a:solidFill>
                          <a:effectLst/>
                          <a:latin typeface="Times New Roman"/>
                          <a:ea typeface="Times New Roman"/>
                          <a:cs typeface="Mangal"/>
                        </a:rPr>
                        <a:t> of Trees already planted and balance 1850 plantation is in progress.</a:t>
                      </a:r>
                      <a:endParaRPr lang="en-US" sz="1400" dirty="0">
                        <a:solidFill>
                          <a:srgbClr val="002060"/>
                        </a:solidFill>
                        <a:effectLst/>
                        <a:latin typeface="Calibri"/>
                        <a:ea typeface="Calibri"/>
                        <a:cs typeface="Mangal"/>
                      </a:endParaRP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 In addition to this SBPIL is developing a Garden named as (Krishna </a:t>
                      </a:r>
                      <a:r>
                        <a:rPr lang="en-US" sz="1400" dirty="0" err="1">
                          <a:solidFill>
                            <a:srgbClr val="002060"/>
                          </a:solidFill>
                          <a:effectLst/>
                          <a:latin typeface="Times New Roman"/>
                          <a:ea typeface="Times New Roman"/>
                          <a:cs typeface="Mangal"/>
                        </a:rPr>
                        <a:t>Kunj</a:t>
                      </a:r>
                      <a:r>
                        <a:rPr lang="en-US" sz="1400" dirty="0">
                          <a:solidFill>
                            <a:srgbClr val="002060"/>
                          </a:solidFill>
                          <a:effectLst/>
                          <a:latin typeface="Times New Roman"/>
                          <a:ea typeface="Times New Roman"/>
                          <a:cs typeface="Mangal"/>
                        </a:rPr>
                        <a:t>" near proposed plant area in 3 acres under CSR as per public hearing commitment where about 1200 trees of 22 species will be planted.</a:t>
                      </a:r>
                    </a:p>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An amount of </a:t>
                      </a:r>
                      <a:r>
                        <a:rPr lang="en-US" sz="1400" dirty="0" err="1">
                          <a:solidFill>
                            <a:srgbClr val="002060"/>
                          </a:solidFill>
                          <a:effectLst/>
                          <a:latin typeface="Times New Roman"/>
                          <a:ea typeface="Times New Roman"/>
                          <a:cs typeface="Mangal"/>
                        </a:rPr>
                        <a:t>Rs</a:t>
                      </a:r>
                      <a:r>
                        <a:rPr lang="en-US" sz="1400" dirty="0">
                          <a:solidFill>
                            <a:srgbClr val="002060"/>
                          </a:solidFill>
                          <a:effectLst/>
                          <a:latin typeface="Times New Roman"/>
                          <a:ea typeface="Times New Roman"/>
                          <a:cs typeface="Mangal"/>
                        </a:rPr>
                        <a:t>. 28.00 Lakhs is budgeted as capital cost along with recurring cost of </a:t>
                      </a:r>
                      <a:r>
                        <a:rPr lang="en-US" sz="1400" dirty="0" err="1">
                          <a:solidFill>
                            <a:srgbClr val="002060"/>
                          </a:solidFill>
                          <a:effectLst/>
                          <a:latin typeface="Times New Roman"/>
                          <a:ea typeface="Times New Roman"/>
                          <a:cs typeface="Mangal"/>
                        </a:rPr>
                        <a:t>Rs</a:t>
                      </a:r>
                      <a:r>
                        <a:rPr lang="en-US" sz="1400" dirty="0">
                          <a:solidFill>
                            <a:srgbClr val="002060"/>
                          </a:solidFill>
                          <a:effectLst/>
                          <a:latin typeface="Times New Roman"/>
                          <a:ea typeface="Times New Roman"/>
                          <a:cs typeface="Mangal"/>
                        </a:rPr>
                        <a:t> 7.00 lakhs.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47037">
                <a:tc>
                  <a:txBody>
                    <a:bodyPr/>
                    <a:lstStyle/>
                    <a:p>
                      <a:pPr marL="0" marR="0" algn="ctr">
                        <a:lnSpc>
                          <a:spcPct val="115000"/>
                        </a:lnSpc>
                        <a:spcBef>
                          <a:spcPts val="0"/>
                        </a:spcBef>
                        <a:spcAft>
                          <a:spcPts val="0"/>
                        </a:spcAft>
                      </a:pPr>
                      <a:r>
                        <a:rPr lang="en-IN" sz="1400" dirty="0">
                          <a:solidFill>
                            <a:srgbClr val="002060"/>
                          </a:solidFill>
                          <a:effectLst/>
                          <a:latin typeface="Times New Roman"/>
                          <a:ea typeface="Calibri"/>
                          <a:cs typeface="Mangal"/>
                        </a:rPr>
                        <a:t>ii.</a:t>
                      </a:r>
                      <a:endParaRPr lang="en-US" sz="1400" dirty="0">
                        <a:solidFill>
                          <a:srgbClr val="002060"/>
                        </a:solidFill>
                        <a:effectLst/>
                        <a:latin typeface="Calibri"/>
                        <a:ea typeface="Calibri"/>
                        <a:cs typeface="Mangal"/>
                      </a:endParaRPr>
                    </a:p>
                    <a:p>
                      <a:pPr marL="0" marR="0" algn="ctr">
                        <a:lnSpc>
                          <a:spcPct val="115000"/>
                        </a:lnSpc>
                        <a:spcBef>
                          <a:spcPts val="0"/>
                        </a:spcBef>
                        <a:spcAft>
                          <a:spcPts val="0"/>
                        </a:spcAft>
                      </a:pP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Stipulation of greenbelt outside the project premises such as avenue  plantation, plantation in vacant areas, </a:t>
                      </a:r>
                    </a:p>
                    <a:p>
                      <a:pPr marL="0" marR="0" algn="just">
                        <a:lnSpc>
                          <a:spcPct val="115000"/>
                        </a:lnSpc>
                        <a:spcBef>
                          <a:spcPts val="0"/>
                        </a:spcBef>
                        <a:spcAft>
                          <a:spcPts val="0"/>
                        </a:spcAft>
                        <a:tabLst>
                          <a:tab pos="457200" algn="l"/>
                        </a:tabLst>
                      </a:pPr>
                      <a:r>
                        <a:rPr lang="en-US" sz="1400">
                          <a:solidFill>
                            <a:srgbClr val="002060"/>
                          </a:solidFill>
                          <a:effectLst/>
                          <a:latin typeface="Times New Roman"/>
                          <a:ea typeface="Times New Roman"/>
                          <a:cs typeface="Mangal"/>
                        </a:rPr>
                        <a:t>social forestry, etc.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Under greenbelt development program we have carried out plantation on outside roads, schools &amp; Gram </a:t>
                      </a:r>
                      <a:r>
                        <a:rPr lang="en-US" sz="1400" dirty="0" err="1">
                          <a:solidFill>
                            <a:srgbClr val="002060"/>
                          </a:solidFill>
                          <a:effectLst/>
                          <a:latin typeface="Times New Roman"/>
                          <a:ea typeface="Times New Roman"/>
                          <a:cs typeface="Mangal"/>
                        </a:rPr>
                        <a:t>Panchayat</a:t>
                      </a:r>
                      <a:r>
                        <a:rPr lang="en-US" sz="1400" dirty="0">
                          <a:solidFill>
                            <a:srgbClr val="002060"/>
                          </a:solidFill>
                          <a:effectLst/>
                          <a:latin typeface="Times New Roman"/>
                          <a:ea typeface="Times New Roman"/>
                          <a:cs typeface="Mangal"/>
                        </a:rPr>
                        <a:t> buildings and </a:t>
                      </a:r>
                      <a:r>
                        <a:rPr lang="en-US" sz="1400" dirty="0" err="1">
                          <a:solidFill>
                            <a:srgbClr val="002060"/>
                          </a:solidFill>
                          <a:effectLst/>
                          <a:latin typeface="Times New Roman"/>
                          <a:ea typeface="Times New Roman"/>
                          <a:cs typeface="Mangal"/>
                        </a:rPr>
                        <a:t>Muktidham</a:t>
                      </a:r>
                      <a:r>
                        <a:rPr lang="en-US" sz="1400" dirty="0">
                          <a:solidFill>
                            <a:srgbClr val="002060"/>
                          </a:solidFill>
                          <a:effectLst/>
                          <a:latin typeface="Times New Roman"/>
                          <a:ea typeface="Times New Roman"/>
                          <a:cs typeface="Mangal"/>
                        </a:rPr>
                        <a:t> of nearby villages. </a:t>
                      </a:r>
                    </a:p>
                    <a:p>
                      <a:pPr marL="0" marR="0" algn="just">
                        <a:lnSpc>
                          <a:spcPct val="115000"/>
                        </a:lnSpc>
                        <a:spcBef>
                          <a:spcPts val="0"/>
                        </a:spcBef>
                        <a:spcAft>
                          <a:spcPts val="0"/>
                        </a:spcAft>
                      </a:pPr>
                      <a:r>
                        <a:rPr lang="en-US" sz="1400" dirty="0">
                          <a:solidFill>
                            <a:srgbClr val="002060"/>
                          </a:solidFill>
                          <a:effectLst/>
                          <a:latin typeface="Times New Roman"/>
                          <a:ea typeface="Times New Roman"/>
                          <a:cs typeface="Mangal"/>
                        </a:rPr>
                        <a:t>SBPIL is developing a Garden named as (Krishna </a:t>
                      </a:r>
                      <a:r>
                        <a:rPr lang="en-US" sz="1400" dirty="0" err="1">
                          <a:solidFill>
                            <a:srgbClr val="002060"/>
                          </a:solidFill>
                          <a:effectLst/>
                          <a:latin typeface="Times New Roman"/>
                          <a:ea typeface="Times New Roman"/>
                          <a:cs typeface="Mangal"/>
                        </a:rPr>
                        <a:t>Kunj</a:t>
                      </a:r>
                      <a:r>
                        <a:rPr lang="en-US" sz="1400" dirty="0">
                          <a:solidFill>
                            <a:srgbClr val="002060"/>
                          </a:solidFill>
                          <a:effectLst/>
                          <a:latin typeface="Times New Roman"/>
                          <a:ea typeface="Times New Roman"/>
                          <a:cs typeface="Mangal"/>
                        </a:rPr>
                        <a:t>" near proposed plant area in 3 acres where about 1200 trees will be planted.</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07723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2561767"/>
              </p:ext>
            </p:extLst>
          </p:nvPr>
        </p:nvGraphicFramePr>
        <p:xfrm>
          <a:off x="162134" y="94946"/>
          <a:ext cx="8657111" cy="6658547"/>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529441">
                  <a:extLst>
                    <a:ext uri="{9D8B030D-6E8A-4147-A177-3AD203B41FA5}">
                      <a16:colId xmlns:a16="http://schemas.microsoft.com/office/drawing/2014/main" val="20001"/>
                    </a:ext>
                  </a:extLst>
                </a:gridCol>
                <a:gridCol w="4999514">
                  <a:extLst>
                    <a:ext uri="{9D8B030D-6E8A-4147-A177-3AD203B41FA5}">
                      <a16:colId xmlns:a16="http://schemas.microsoft.com/office/drawing/2014/main" val="20002"/>
                    </a:ext>
                  </a:extLst>
                </a:gridCol>
              </a:tblGrid>
              <a:tr h="399425">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47037">
                <a:tc>
                  <a:txBody>
                    <a:bodyPr/>
                    <a:lstStyle/>
                    <a:p>
                      <a:pPr marL="0" marR="0" algn="ctr">
                        <a:lnSpc>
                          <a:spcPct val="100000"/>
                        </a:lnSpc>
                        <a:spcBef>
                          <a:spcPts val="0"/>
                        </a:spcBef>
                        <a:spcAft>
                          <a:spcPts val="0"/>
                        </a:spcAft>
                      </a:pPr>
                      <a:r>
                        <a:rPr lang="en-IN" sz="1400">
                          <a:solidFill>
                            <a:srgbClr val="002060"/>
                          </a:solidFill>
                          <a:effectLst/>
                          <a:latin typeface="Times New Roman"/>
                          <a:ea typeface="Calibri"/>
                          <a:cs typeface="Mangal"/>
                        </a:rPr>
                        <a:t>iii.</a:t>
                      </a:r>
                      <a:endParaRPr lang="en-US" sz="140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457200" algn="l"/>
                        </a:tabLst>
                      </a:pPr>
                      <a:r>
                        <a:rPr lang="en-US" sz="1400" dirty="0">
                          <a:solidFill>
                            <a:srgbClr val="002060"/>
                          </a:solidFill>
                          <a:effectLst/>
                          <a:latin typeface="Times New Roman"/>
                          <a:ea typeface="Times New Roman"/>
                          <a:cs typeface="Mangal"/>
                        </a:rPr>
                        <a:t>Dumping of waste (fly ash, slag, red mud, etc.) may be permitted only at designated locations approved by  SPCBs/ PCCs.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58,680 TPA of ash from power and 69,300 TPA of ash from SID is being sold to brick manufacturers/ Cement Plant.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66,000 TPA of generated Char/ </a:t>
                      </a:r>
                      <a:r>
                        <a:rPr lang="en-US" sz="1400" dirty="0" err="1">
                          <a:solidFill>
                            <a:srgbClr val="002060"/>
                          </a:solidFill>
                          <a:effectLst/>
                          <a:latin typeface="Times New Roman"/>
                          <a:ea typeface="Times New Roman"/>
                          <a:cs typeface="Mangal"/>
                        </a:rPr>
                        <a:t>Dolochar</a:t>
                      </a:r>
                      <a:r>
                        <a:rPr lang="en-US" sz="1400" dirty="0">
                          <a:solidFill>
                            <a:srgbClr val="002060"/>
                          </a:solidFill>
                          <a:effectLst/>
                          <a:latin typeface="Times New Roman"/>
                          <a:ea typeface="Times New Roman"/>
                          <a:cs typeface="Mangal"/>
                        </a:rPr>
                        <a:t> is used in 8 MW Biomass power plant and surplus supplied to 16 MW AFBC power plant at </a:t>
                      </a:r>
                      <a:r>
                        <a:rPr lang="en-US" sz="1400" dirty="0" err="1">
                          <a:solidFill>
                            <a:srgbClr val="002060"/>
                          </a:solidFill>
                          <a:effectLst/>
                          <a:latin typeface="Times New Roman"/>
                          <a:ea typeface="Times New Roman"/>
                          <a:cs typeface="Mangal"/>
                        </a:rPr>
                        <a:t>Gondwara</a:t>
                      </a:r>
                      <a:r>
                        <a:rPr lang="en-US" sz="1400" dirty="0">
                          <a:solidFill>
                            <a:srgbClr val="002060"/>
                          </a:solidFill>
                          <a:effectLst/>
                          <a:latin typeface="Times New Roman"/>
                          <a:ea typeface="Times New Roman"/>
                          <a:cs typeface="Mangal"/>
                        </a:rPr>
                        <a:t> plant of M/s. SBPIL unit.</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25,344 TPA of slag from SMS is being/will be sold to brick manufacturers in open market/Used in making man made sand.</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17,820 TPA slag generated from </a:t>
                      </a:r>
                      <a:r>
                        <a:rPr lang="en-US" sz="1400" dirty="0" err="1">
                          <a:solidFill>
                            <a:srgbClr val="002060"/>
                          </a:solidFill>
                          <a:effectLst/>
                          <a:latin typeface="Times New Roman"/>
                          <a:ea typeface="Times New Roman"/>
                          <a:cs typeface="Mangal"/>
                        </a:rPr>
                        <a:t>ferro</a:t>
                      </a:r>
                      <a:r>
                        <a:rPr lang="en-US" sz="1400" dirty="0">
                          <a:solidFill>
                            <a:srgbClr val="002060"/>
                          </a:solidFill>
                          <a:effectLst/>
                          <a:latin typeface="Times New Roman"/>
                          <a:ea typeface="Times New Roman"/>
                          <a:cs typeface="Mangal"/>
                        </a:rPr>
                        <a:t> manganese plant will be used in production of  </a:t>
                      </a:r>
                      <a:r>
                        <a:rPr lang="en-US" sz="1400" dirty="0" err="1">
                          <a:solidFill>
                            <a:srgbClr val="002060"/>
                          </a:solidFill>
                          <a:effectLst/>
                          <a:latin typeface="Times New Roman"/>
                          <a:ea typeface="Times New Roman"/>
                          <a:cs typeface="Mangal"/>
                        </a:rPr>
                        <a:t>SiMn</a:t>
                      </a:r>
                      <a:r>
                        <a:rPr lang="en-US" sz="1400" dirty="0">
                          <a:solidFill>
                            <a:srgbClr val="002060"/>
                          </a:solidFill>
                          <a:effectLst/>
                          <a:latin typeface="Times New Roman"/>
                          <a:ea typeface="Times New Roman"/>
                          <a:cs typeface="Mangal"/>
                        </a:rPr>
                        <a:t> and 23,760 of </a:t>
                      </a:r>
                      <a:r>
                        <a:rPr lang="en-US" sz="1400" dirty="0" err="1">
                          <a:solidFill>
                            <a:srgbClr val="002060"/>
                          </a:solidFill>
                          <a:effectLst/>
                          <a:latin typeface="Times New Roman"/>
                          <a:ea typeface="Times New Roman"/>
                          <a:cs typeface="Mangal"/>
                        </a:rPr>
                        <a:t>silico</a:t>
                      </a:r>
                      <a:r>
                        <a:rPr lang="en-US" sz="1400" dirty="0">
                          <a:solidFill>
                            <a:srgbClr val="002060"/>
                          </a:solidFill>
                          <a:effectLst/>
                          <a:latin typeface="Times New Roman"/>
                          <a:ea typeface="Times New Roman"/>
                          <a:cs typeface="Mangal"/>
                        </a:rPr>
                        <a:t> manganese slag will be used for backfilling of low-lying area/land leveling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2,40,000 TPA of reject coal generated from coal </a:t>
                      </a:r>
                      <a:r>
                        <a:rPr lang="en-US" sz="1400" dirty="0" err="1">
                          <a:solidFill>
                            <a:srgbClr val="002060"/>
                          </a:solidFill>
                          <a:effectLst/>
                          <a:latin typeface="Times New Roman"/>
                          <a:ea typeface="Times New Roman"/>
                          <a:cs typeface="Mangal"/>
                        </a:rPr>
                        <a:t>washery</a:t>
                      </a:r>
                      <a:r>
                        <a:rPr lang="en-US" sz="1400" dirty="0">
                          <a:solidFill>
                            <a:srgbClr val="002060"/>
                          </a:solidFill>
                          <a:effectLst/>
                          <a:latin typeface="Times New Roman"/>
                          <a:ea typeface="Times New Roman"/>
                          <a:cs typeface="Mangal"/>
                        </a:rPr>
                        <a:t> (100%) is used for captive consumption in 16 MW AFBC power plant at </a:t>
                      </a:r>
                      <a:r>
                        <a:rPr lang="en-US" sz="1400" dirty="0" err="1">
                          <a:solidFill>
                            <a:srgbClr val="002060"/>
                          </a:solidFill>
                          <a:effectLst/>
                          <a:latin typeface="Times New Roman"/>
                          <a:ea typeface="Times New Roman"/>
                          <a:cs typeface="Mangal"/>
                        </a:rPr>
                        <a:t>Gondwara</a:t>
                      </a:r>
                      <a:r>
                        <a:rPr lang="en-US" sz="1400" dirty="0">
                          <a:solidFill>
                            <a:srgbClr val="002060"/>
                          </a:solidFill>
                          <a:effectLst/>
                          <a:latin typeface="Times New Roman"/>
                          <a:ea typeface="Times New Roman"/>
                          <a:cs typeface="Mangal"/>
                        </a:rPr>
                        <a:t> plant of M/s. SBPIL unit.</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100% Mill scale is used for captive consumption in Ferro Alloys Plant as raw material.</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Miss-Roll and End Cuts (100%) are used in captive consumption in Steel Melting Shop as raw materials.</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The liquid steel produced is used to produce hot billet suitable for rerolling, thus online hot rerolling practice has been adopted.</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Generated waste heat is used in WHRB for generation of power.</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1,320 TPA of Tar generated from Coal </a:t>
                      </a:r>
                      <a:r>
                        <a:rPr lang="en-US" sz="1400" dirty="0" err="1">
                          <a:solidFill>
                            <a:srgbClr val="002060"/>
                          </a:solidFill>
                          <a:effectLst/>
                          <a:latin typeface="Times New Roman"/>
                          <a:ea typeface="Times New Roman"/>
                          <a:cs typeface="Mangal"/>
                        </a:rPr>
                        <a:t>Gasifier</a:t>
                      </a:r>
                      <a:r>
                        <a:rPr lang="en-US" sz="1400" dirty="0">
                          <a:solidFill>
                            <a:srgbClr val="002060"/>
                          </a:solidFill>
                          <a:effectLst/>
                          <a:latin typeface="Times New Roman"/>
                          <a:ea typeface="Times New Roman"/>
                          <a:cs typeface="Mangal"/>
                        </a:rPr>
                        <a:t> will be </a:t>
                      </a:r>
                      <a:r>
                        <a:rPr lang="en-US" sz="1400" dirty="0" err="1">
                          <a:solidFill>
                            <a:srgbClr val="002060"/>
                          </a:solidFill>
                          <a:effectLst/>
                          <a:latin typeface="Times New Roman"/>
                          <a:ea typeface="Times New Roman"/>
                          <a:cs typeface="Mangal"/>
                        </a:rPr>
                        <a:t>be</a:t>
                      </a:r>
                      <a:r>
                        <a:rPr lang="en-US" sz="1400" dirty="0">
                          <a:solidFill>
                            <a:srgbClr val="002060"/>
                          </a:solidFill>
                          <a:effectLst/>
                          <a:latin typeface="Times New Roman"/>
                          <a:ea typeface="Times New Roman"/>
                          <a:cs typeface="Mangal"/>
                        </a:rPr>
                        <a:t> used as supplementary fuel in pellet plant.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40,000 TPA </a:t>
                      </a:r>
                      <a:r>
                        <a:rPr lang="en-US" sz="1400" dirty="0" err="1">
                          <a:solidFill>
                            <a:srgbClr val="002060"/>
                          </a:solidFill>
                          <a:effectLst/>
                          <a:latin typeface="Times New Roman"/>
                          <a:ea typeface="Times New Roman"/>
                          <a:cs typeface="Mangal"/>
                        </a:rPr>
                        <a:t>pf</a:t>
                      </a:r>
                      <a:r>
                        <a:rPr lang="en-US" sz="1400" dirty="0">
                          <a:solidFill>
                            <a:srgbClr val="002060"/>
                          </a:solidFill>
                          <a:effectLst/>
                          <a:latin typeface="Times New Roman"/>
                          <a:ea typeface="Times New Roman"/>
                          <a:cs typeface="Mangal"/>
                        </a:rPr>
                        <a:t> Iron ore fines/slimes will be sold to Cement plants</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The Titanium Slag though produced in the form of slag is a marketable product raw material to Pig Iron Plant.   </a:t>
                      </a:r>
                    </a:p>
                    <a:p>
                      <a:pPr marL="342900" marR="0" lvl="0" indent="-342900" algn="just">
                        <a:lnSpc>
                          <a:spcPct val="100000"/>
                        </a:lnSpc>
                        <a:spcBef>
                          <a:spcPts val="0"/>
                        </a:spcBef>
                        <a:spcAft>
                          <a:spcPts val="0"/>
                        </a:spcAft>
                        <a:buFont typeface="Symbol"/>
                        <a:buChar char=""/>
                        <a:tabLst>
                          <a:tab pos="457200" algn="l"/>
                        </a:tabLst>
                      </a:pPr>
                      <a:r>
                        <a:rPr lang="en-US" sz="1400" dirty="0">
                          <a:solidFill>
                            <a:srgbClr val="002060"/>
                          </a:solidFill>
                          <a:effectLst/>
                          <a:latin typeface="Times New Roman"/>
                          <a:ea typeface="Times New Roman"/>
                          <a:cs typeface="Mangal"/>
                        </a:rPr>
                        <a:t>Pig iron which is a by-product of the plant also will be sold out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0393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2991311"/>
              </p:ext>
            </p:extLst>
          </p:nvPr>
        </p:nvGraphicFramePr>
        <p:xfrm>
          <a:off x="225634" y="237446"/>
          <a:ext cx="8657111" cy="4930469"/>
        </p:xfrm>
        <a:graphic>
          <a:graphicData uri="http://schemas.openxmlformats.org/drawingml/2006/table">
            <a:tbl>
              <a:tblPr firstRow="1" firstCol="1" bandRow="1">
                <a:tableStyleId>{5940675A-B579-460E-94D1-54222C63F5DA}</a:tableStyleId>
              </a:tblPr>
              <a:tblGrid>
                <a:gridCol w="1128156">
                  <a:extLst>
                    <a:ext uri="{9D8B030D-6E8A-4147-A177-3AD203B41FA5}">
                      <a16:colId xmlns:a16="http://schemas.microsoft.com/office/drawing/2014/main" val="20000"/>
                    </a:ext>
                  </a:extLst>
                </a:gridCol>
                <a:gridCol w="2731322">
                  <a:extLst>
                    <a:ext uri="{9D8B030D-6E8A-4147-A177-3AD203B41FA5}">
                      <a16:colId xmlns:a16="http://schemas.microsoft.com/office/drawing/2014/main" val="20001"/>
                    </a:ext>
                  </a:extLst>
                </a:gridCol>
                <a:gridCol w="4797633">
                  <a:extLst>
                    <a:ext uri="{9D8B030D-6E8A-4147-A177-3AD203B41FA5}">
                      <a16:colId xmlns:a16="http://schemas.microsoft.com/office/drawing/2014/main" val="20002"/>
                    </a:ext>
                  </a:extLst>
                </a:gridCol>
              </a:tblGrid>
              <a:tr h="399425">
                <a:tc>
                  <a:txBody>
                    <a:bodyPr/>
                    <a:lstStyle/>
                    <a:p>
                      <a:pPr marL="0" marR="0" algn="ctr">
                        <a:lnSpc>
                          <a:spcPct val="115000"/>
                        </a:lnSpc>
                        <a:spcBef>
                          <a:spcPts val="0"/>
                        </a:spcBef>
                        <a:spcAft>
                          <a:spcPts val="0"/>
                        </a:spcAft>
                        <a:tabLst>
                          <a:tab pos="0" algn="l"/>
                        </a:tabLst>
                      </a:pPr>
                      <a:r>
                        <a:rPr lang="en-IN" sz="1400" b="1" dirty="0">
                          <a:solidFill>
                            <a:srgbClr val="006600"/>
                          </a:solidFill>
                          <a:effectLst/>
                          <a:latin typeface="Times New Roman" pitchFamily="18" charset="0"/>
                          <a:cs typeface="Times New Roman" pitchFamily="18" charset="0"/>
                        </a:rPr>
                        <a:t>Environment</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Stipulated Conditions/Recommendations</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solidFill>
                            <a:srgbClr val="006600"/>
                          </a:solidFill>
                          <a:effectLst/>
                          <a:latin typeface="Times New Roman" pitchFamily="18" charset="0"/>
                          <a:cs typeface="Times New Roman" pitchFamily="18" charset="0"/>
                        </a:rPr>
                        <a:t>Measures to comply Recommendation</a:t>
                      </a:r>
                      <a:endParaRPr lang="en-US" sz="1400" b="1" dirty="0">
                        <a:solidFill>
                          <a:srgbClr val="006600"/>
                        </a:solidFill>
                        <a:effectLst/>
                        <a:latin typeface="Times New Roman" pitchFamily="18" charset="0"/>
                        <a:ea typeface="Calibri"/>
                        <a:cs typeface="Times New Roman" pitchFamily="18" charset="0"/>
                      </a:endParaRPr>
                    </a:p>
                  </a:txBody>
                  <a:tcPr marL="39719" marR="3971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47037">
                <a:tc>
                  <a:txBody>
                    <a:bodyPr/>
                    <a:lstStyle/>
                    <a:p>
                      <a:pPr marL="0" marR="0" algn="ctr">
                        <a:lnSpc>
                          <a:spcPct val="115000"/>
                        </a:lnSpc>
                        <a:spcBef>
                          <a:spcPts val="0"/>
                        </a:spcBef>
                        <a:spcAft>
                          <a:spcPts val="0"/>
                        </a:spcAft>
                      </a:pPr>
                      <a:r>
                        <a:rPr lang="en-IN" sz="1400" dirty="0">
                          <a:solidFill>
                            <a:srgbClr val="002060"/>
                          </a:solidFill>
                          <a:effectLst/>
                          <a:latin typeface="Times New Roman"/>
                          <a:ea typeface="Calibri"/>
                          <a:cs typeface="Mangal"/>
                        </a:rPr>
                        <a:t>iv.</a:t>
                      </a:r>
                      <a:endParaRPr lang="en-US" sz="1400" dirty="0">
                        <a:solidFill>
                          <a:srgbClr val="002060"/>
                        </a:solidFill>
                        <a:effectLst/>
                        <a:latin typeface="Calibri"/>
                        <a:ea typeface="Calibri"/>
                        <a:cs typeface="Mangal"/>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More stringent norms for management of hazardous waste. The waste generated should be preferably utilized in co-processing.</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a:ea typeface="Times New Roman"/>
                          <a:cs typeface="Mangal"/>
                        </a:rPr>
                        <a:t>Storage and handling of hazardous waste will be done as per provisions of Hazardous Waste Rules,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47037">
                <a:tc gridSpan="3">
                  <a:txBody>
                    <a:bodyPr/>
                    <a:lstStyle/>
                    <a:p>
                      <a:pPr marL="0" marR="0" algn="just">
                        <a:lnSpc>
                          <a:spcPct val="115000"/>
                        </a:lnSpc>
                        <a:spcBef>
                          <a:spcPts val="0"/>
                        </a:spcBef>
                        <a:spcAft>
                          <a:spcPts val="0"/>
                        </a:spcAft>
                      </a:pPr>
                      <a:r>
                        <a:rPr lang="en-IN" sz="1400" b="1" dirty="0">
                          <a:solidFill>
                            <a:srgbClr val="C00000"/>
                          </a:solidFill>
                          <a:effectLst/>
                          <a:latin typeface="Times New Roman" pitchFamily="18" charset="0"/>
                          <a:ea typeface="Calibri"/>
                          <a:cs typeface="Times New Roman" pitchFamily="18" charset="0"/>
                        </a:rPr>
                        <a:t>Other Condition (Additional)</a:t>
                      </a:r>
                      <a:endParaRPr lang="en-US" sz="1400" dirty="0">
                        <a:solidFill>
                          <a:srgbClr val="C0000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US"/>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47037">
                <a:tc>
                  <a:txBody>
                    <a:bodyPr/>
                    <a:lstStyle/>
                    <a:p>
                      <a:pPr marL="0" marR="0" algn="ctr">
                        <a:lnSpc>
                          <a:spcPct val="115000"/>
                        </a:lnSpc>
                        <a:spcBef>
                          <a:spcPts val="0"/>
                        </a:spcBef>
                        <a:spcAft>
                          <a:spcPts val="0"/>
                        </a:spcAft>
                      </a:pPr>
                      <a:r>
                        <a:rPr lang="en-IN" sz="1400">
                          <a:solidFill>
                            <a:srgbClr val="002060"/>
                          </a:solidFill>
                          <a:effectLst/>
                          <a:latin typeface="Times New Roman" pitchFamily="18" charset="0"/>
                          <a:ea typeface="Calibri"/>
                          <a:cs typeface="Times New Roman" pitchFamily="18" charset="0"/>
                        </a:rPr>
                        <a:t>i.</a:t>
                      </a:r>
                      <a:endParaRPr lang="en-US" sz="140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pitchFamily="18" charset="0"/>
                          <a:ea typeface="Times New Roman"/>
                          <a:cs typeface="Times New Roman" pitchFamily="18" charset="0"/>
                        </a:rPr>
                        <a:t>Monitoring of compliance of EC conditions may be submitted with third party audit every year.</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a:solidFill>
                            <a:srgbClr val="002060"/>
                          </a:solidFill>
                          <a:effectLst/>
                          <a:latin typeface="Times New Roman" pitchFamily="18" charset="0"/>
                          <a:ea typeface="Times New Roman"/>
                          <a:cs typeface="Times New Roman" pitchFamily="18" charset="0"/>
                        </a:rPr>
                        <a:t>Six Monthly Compliances are being sent to Regional office MOEFCC, Raipur every six months and are verified timely by officials.</a:t>
                      </a:r>
                    </a:p>
                    <a:p>
                      <a:pPr marL="0" marR="0" algn="just">
                        <a:lnSpc>
                          <a:spcPct val="115000"/>
                        </a:lnSpc>
                        <a:spcBef>
                          <a:spcPts val="0"/>
                        </a:spcBef>
                        <a:spcAft>
                          <a:spcPts val="0"/>
                        </a:spcAft>
                        <a:tabLst>
                          <a:tab pos="457200" algn="l"/>
                        </a:tabLst>
                      </a:pPr>
                      <a:r>
                        <a:rPr lang="en-US" sz="1400">
                          <a:solidFill>
                            <a:srgbClr val="002060"/>
                          </a:solidFill>
                          <a:effectLst/>
                          <a:latin typeface="Times New Roman" pitchFamily="18" charset="0"/>
                          <a:ea typeface="Times New Roman"/>
                          <a:cs typeface="Times New Roman" pitchFamily="18" charset="0"/>
                        </a:rPr>
                        <a:t>The third-party audit will be conducted every year.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47037">
                <a:tc>
                  <a:txBody>
                    <a:bodyPr/>
                    <a:lstStyle/>
                    <a:p>
                      <a:pPr marL="0" marR="0" algn="ctr">
                        <a:lnSpc>
                          <a:spcPct val="115000"/>
                        </a:lnSpc>
                        <a:spcBef>
                          <a:spcPts val="0"/>
                        </a:spcBef>
                        <a:spcAft>
                          <a:spcPts val="0"/>
                        </a:spcAft>
                      </a:pPr>
                      <a:r>
                        <a:rPr lang="en-IN" sz="1400" dirty="0">
                          <a:solidFill>
                            <a:srgbClr val="002060"/>
                          </a:solidFill>
                          <a:effectLst/>
                          <a:latin typeface="Times New Roman" pitchFamily="18" charset="0"/>
                          <a:ea typeface="Calibri"/>
                          <a:cs typeface="Times New Roman" pitchFamily="18" charset="0"/>
                        </a:rPr>
                        <a:t>ii.</a:t>
                      </a:r>
                      <a:endParaRPr lang="en-US" sz="1400" dirty="0">
                        <a:solidFill>
                          <a:srgbClr val="002060"/>
                        </a:solidFill>
                        <a:effectLst/>
                        <a:latin typeface="Times New Roman" pitchFamily="18" charset="0"/>
                        <a:ea typeface="Calibri"/>
                        <a:cs typeface="Times New Roman" pitchFamily="18" charset="0"/>
                      </a:endParaRPr>
                    </a:p>
                    <a:p>
                      <a:pPr marL="0" marR="0" algn="ctr">
                        <a:lnSpc>
                          <a:spcPct val="115000"/>
                        </a:lnSpc>
                        <a:spcBef>
                          <a:spcPts val="0"/>
                        </a:spcBef>
                        <a:spcAft>
                          <a:spcPts val="0"/>
                        </a:spcAft>
                      </a:pPr>
                      <a:endParaRPr lang="en-US" sz="1400" dirty="0">
                        <a:solidFill>
                          <a:srgbClr val="002060"/>
                        </a:solidFill>
                        <a:effectLst/>
                        <a:latin typeface="Times New Roman" pitchFamily="18" charset="0"/>
                        <a:ea typeface="Calibri"/>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ea typeface="Times New Roman"/>
                          <a:cs typeface="Times New Roman" pitchFamily="18" charset="0"/>
                        </a:rPr>
                        <a:t>The % of the CER may be at least 1.5 times the slabs given in the OM dated 01.05.2018 for SPA and 2 times for CPA in case of Environmental Clearance.</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400" dirty="0">
                          <a:solidFill>
                            <a:srgbClr val="002060"/>
                          </a:solidFill>
                          <a:effectLst/>
                          <a:latin typeface="Times New Roman" pitchFamily="18" charset="0"/>
                          <a:ea typeface="Times New Roman"/>
                          <a:cs typeface="Times New Roman" pitchFamily="18" charset="0"/>
                        </a:rPr>
                        <a:t>Corporate Environment Responsibility Budget towards capital expenditure in accordance to the MOEFCC's office Memorandum # </a:t>
                      </a:r>
                      <a:r>
                        <a:rPr lang="en-US" sz="1400" dirty="0" err="1">
                          <a:solidFill>
                            <a:srgbClr val="002060"/>
                          </a:solidFill>
                          <a:effectLst/>
                          <a:latin typeface="Times New Roman" pitchFamily="18" charset="0"/>
                          <a:ea typeface="Times New Roman"/>
                          <a:cs typeface="Times New Roman" pitchFamily="18" charset="0"/>
                        </a:rPr>
                        <a:t>F.No</a:t>
                      </a:r>
                      <a:r>
                        <a:rPr lang="en-US" sz="1400" dirty="0">
                          <a:solidFill>
                            <a:srgbClr val="002060"/>
                          </a:solidFill>
                          <a:effectLst/>
                          <a:latin typeface="Times New Roman" pitchFamily="18" charset="0"/>
                          <a:ea typeface="Times New Roman"/>
                          <a:cs typeface="Times New Roman" pitchFamily="18" charset="0"/>
                        </a:rPr>
                        <a:t>. 22-65/2017-IA-III dated 01.05.2018 is estimated to be about </a:t>
                      </a:r>
                      <a:r>
                        <a:rPr lang="en-US" sz="1400" dirty="0" err="1">
                          <a:solidFill>
                            <a:srgbClr val="002060"/>
                          </a:solidFill>
                          <a:effectLst/>
                          <a:latin typeface="Times New Roman" pitchFamily="18" charset="0"/>
                          <a:ea typeface="Times New Roman"/>
                          <a:cs typeface="Times New Roman" pitchFamily="18" charset="0"/>
                        </a:rPr>
                        <a:t>Rs</a:t>
                      </a:r>
                      <a:r>
                        <a:rPr lang="en-US" sz="1400" dirty="0">
                          <a:solidFill>
                            <a:srgbClr val="002060"/>
                          </a:solidFill>
                          <a:effectLst/>
                          <a:latin typeface="Times New Roman" pitchFamily="18" charset="0"/>
                          <a:ea typeface="Times New Roman"/>
                          <a:cs typeface="Times New Roman" pitchFamily="18" charset="0"/>
                        </a:rPr>
                        <a:t>. 1.64 </a:t>
                      </a:r>
                      <a:r>
                        <a:rPr lang="en-US" sz="1400" dirty="0" err="1">
                          <a:solidFill>
                            <a:srgbClr val="002060"/>
                          </a:solidFill>
                          <a:effectLst/>
                          <a:latin typeface="Times New Roman" pitchFamily="18" charset="0"/>
                          <a:ea typeface="Times New Roman"/>
                          <a:cs typeface="Times New Roman" pitchFamily="18" charset="0"/>
                        </a:rPr>
                        <a:t>Crores</a:t>
                      </a:r>
                      <a:r>
                        <a:rPr lang="en-US" sz="1400" dirty="0">
                          <a:solidFill>
                            <a:srgbClr val="002060"/>
                          </a:solidFill>
                          <a:effectLst/>
                          <a:latin typeface="Times New Roman" pitchFamily="18" charset="0"/>
                          <a:ea typeface="Times New Roman"/>
                          <a:cs typeface="Times New Roman" pitchFamily="18" charset="0"/>
                        </a:rPr>
                        <a:t>. Due to location of the project in Critically polluted areas, in compliance to OM of MOEFCC F. No. 22-23/2018-IA.II(PT) dated 31.10.2019, CER allocated is 2 x i.e., 2 times of estimated CER which is about </a:t>
                      </a:r>
                      <a:r>
                        <a:rPr lang="en-US" sz="1400" dirty="0" err="1">
                          <a:solidFill>
                            <a:srgbClr val="002060"/>
                          </a:solidFill>
                          <a:effectLst/>
                          <a:latin typeface="Times New Roman" pitchFamily="18" charset="0"/>
                          <a:ea typeface="Times New Roman"/>
                          <a:cs typeface="Times New Roman" pitchFamily="18" charset="0"/>
                        </a:rPr>
                        <a:t>Rs</a:t>
                      </a:r>
                      <a:r>
                        <a:rPr lang="en-US" sz="1400" dirty="0">
                          <a:solidFill>
                            <a:srgbClr val="002060"/>
                          </a:solidFill>
                          <a:effectLst/>
                          <a:latin typeface="Times New Roman" pitchFamily="18" charset="0"/>
                          <a:ea typeface="Times New Roman"/>
                          <a:cs typeface="Times New Roman" pitchFamily="18" charset="0"/>
                        </a:rPr>
                        <a:t>. 3.28 </a:t>
                      </a:r>
                      <a:r>
                        <a:rPr lang="en-US" sz="1400" dirty="0" err="1">
                          <a:solidFill>
                            <a:srgbClr val="002060"/>
                          </a:solidFill>
                          <a:effectLst/>
                          <a:latin typeface="Times New Roman" pitchFamily="18" charset="0"/>
                          <a:ea typeface="Times New Roman"/>
                          <a:cs typeface="Times New Roman" pitchFamily="18" charset="0"/>
                        </a:rPr>
                        <a:t>Crores</a:t>
                      </a:r>
                      <a:r>
                        <a:rPr lang="en-US" sz="1400" dirty="0">
                          <a:solidFill>
                            <a:srgbClr val="002060"/>
                          </a:solidFill>
                          <a:effectLst/>
                          <a:latin typeface="Times New Roman" pitchFamily="18" charset="0"/>
                          <a:ea typeface="Times New Roman"/>
                          <a:cs typeface="Times New Roman" pitchFamily="18" charset="0"/>
                        </a:rPr>
                        <a:t>. Further based on need of the villages in study area again the CER has been further increased to Rs. 3.82 Crores.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59034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117BF0-0161-4C3E-80CC-5F7D0ECC619B}"/>
              </a:ext>
            </a:extLst>
          </p:cNvPr>
          <p:cNvSpPr txBox="1"/>
          <p:nvPr/>
        </p:nvSpPr>
        <p:spPr>
          <a:xfrm>
            <a:off x="251790" y="722822"/>
            <a:ext cx="8700053" cy="5632311"/>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n-US" dirty="0">
                <a:solidFill>
                  <a:srgbClr val="002060"/>
                </a:solidFill>
                <a:effectLst/>
                <a:latin typeface="Times New Roman" panose="02020603050405020304" pitchFamily="18" charset="0"/>
                <a:ea typeface="Arial" panose="020B0604020202020204" pitchFamily="34" charset="0"/>
              </a:rPr>
              <a:t>M/s. Shri Bajrang Power &amp; </a:t>
            </a:r>
            <a:r>
              <a:rPr lang="en-US" dirty="0" err="1">
                <a:solidFill>
                  <a:srgbClr val="002060"/>
                </a:solidFill>
                <a:effectLst/>
                <a:latin typeface="Times New Roman" panose="02020603050405020304" pitchFamily="18" charset="0"/>
                <a:ea typeface="Arial" panose="020B0604020202020204" pitchFamily="34" charset="0"/>
              </a:rPr>
              <a:t>Ispat</a:t>
            </a:r>
            <a:r>
              <a:rPr lang="en-US" dirty="0">
                <a:solidFill>
                  <a:srgbClr val="002060"/>
                </a:solidFill>
                <a:effectLst/>
                <a:latin typeface="Times New Roman" panose="02020603050405020304" pitchFamily="18" charset="0"/>
                <a:ea typeface="Arial" panose="020B0604020202020204" pitchFamily="34" charset="0"/>
              </a:rPr>
              <a:t> Limited constructed Iron ore washery and observed to be operational during the visit of Regional Officer, IRO Chhattisgarh on request of M/s. Shri Bajrang Power and </a:t>
            </a:r>
            <a:r>
              <a:rPr lang="en-US" dirty="0" err="1">
                <a:solidFill>
                  <a:srgbClr val="002060"/>
                </a:solidFill>
                <a:effectLst/>
                <a:latin typeface="Times New Roman" panose="02020603050405020304" pitchFamily="18" charset="0"/>
                <a:ea typeface="Arial" panose="020B0604020202020204" pitchFamily="34" charset="0"/>
              </a:rPr>
              <a:t>Ispat</a:t>
            </a:r>
            <a:r>
              <a:rPr lang="en-US" dirty="0">
                <a:solidFill>
                  <a:srgbClr val="002060"/>
                </a:solidFill>
                <a:effectLst/>
                <a:latin typeface="Times New Roman" panose="02020603050405020304" pitchFamily="18" charset="0"/>
                <a:ea typeface="Arial" panose="020B0604020202020204" pitchFamily="34" charset="0"/>
              </a:rPr>
              <a:t> Ltd, Village </a:t>
            </a:r>
            <a:r>
              <a:rPr lang="en-US" dirty="0" err="1">
                <a:solidFill>
                  <a:srgbClr val="002060"/>
                </a:solidFill>
                <a:effectLst/>
                <a:latin typeface="Times New Roman" panose="02020603050405020304" pitchFamily="18" charset="0"/>
                <a:ea typeface="Arial" panose="020B0604020202020204" pitchFamily="34" charset="0"/>
              </a:rPr>
              <a:t>Borjhara</a:t>
            </a:r>
            <a:r>
              <a:rPr lang="en-US" dirty="0">
                <a:solidFill>
                  <a:srgbClr val="002060"/>
                </a:solidFill>
                <a:effectLst/>
                <a:latin typeface="Times New Roman" panose="02020603050405020304" pitchFamily="18" charset="0"/>
                <a:ea typeface="Arial" panose="020B0604020202020204" pitchFamily="34" charset="0"/>
              </a:rPr>
              <a:t>, </a:t>
            </a:r>
            <a:r>
              <a:rPr lang="en-US" dirty="0" err="1">
                <a:solidFill>
                  <a:srgbClr val="002060"/>
                </a:solidFill>
                <a:effectLst/>
                <a:latin typeface="Times New Roman" panose="02020603050405020304" pitchFamily="18" charset="0"/>
                <a:ea typeface="Arial" panose="020B0604020202020204" pitchFamily="34" charset="0"/>
              </a:rPr>
              <a:t>Urla</a:t>
            </a:r>
            <a:r>
              <a:rPr lang="en-US" dirty="0">
                <a:solidFill>
                  <a:srgbClr val="002060"/>
                </a:solidFill>
                <a:effectLst/>
                <a:latin typeface="Times New Roman" panose="02020603050405020304" pitchFamily="18" charset="0"/>
                <a:ea typeface="Arial" panose="020B0604020202020204" pitchFamily="34" charset="0"/>
              </a:rPr>
              <a:t> Industrial Area, Raipur, Chhattisgarh vide letter no.  SBPIL/</a:t>
            </a:r>
            <a:r>
              <a:rPr lang="en-US" dirty="0" err="1">
                <a:solidFill>
                  <a:srgbClr val="002060"/>
                </a:solidFill>
                <a:effectLst/>
                <a:latin typeface="Times New Roman" panose="02020603050405020304" pitchFamily="18" charset="0"/>
                <a:ea typeface="Arial" panose="020B0604020202020204" pitchFamily="34" charset="0"/>
              </a:rPr>
              <a:t>Borjhara</a:t>
            </a:r>
            <a:r>
              <a:rPr lang="en-US" dirty="0">
                <a:solidFill>
                  <a:srgbClr val="002060"/>
                </a:solidFill>
                <a:effectLst/>
                <a:latin typeface="Times New Roman" panose="02020603050405020304" pitchFamily="18" charset="0"/>
                <a:ea typeface="Arial" panose="020B0604020202020204" pitchFamily="34" charset="0"/>
              </a:rPr>
              <a:t>/Env/2022-23/725 dated 21/07/2022 and mentioned in the certified copy of compliance status report of EC stipulations vide letter no. EC-635/RON/2017-NGP/898 dated 26/08/2022 in accordance with </a:t>
            </a:r>
            <a:r>
              <a:rPr lang="en-US" dirty="0" err="1">
                <a:solidFill>
                  <a:srgbClr val="002060"/>
                </a:solidFill>
                <a:effectLst/>
                <a:latin typeface="Times New Roman" panose="02020603050405020304" pitchFamily="18" charset="0"/>
                <a:ea typeface="Arial" panose="020B0604020202020204" pitchFamily="34" charset="0"/>
              </a:rPr>
              <a:t>MoEF&amp;CC</a:t>
            </a:r>
            <a:r>
              <a:rPr lang="en-US" dirty="0">
                <a:solidFill>
                  <a:srgbClr val="002060"/>
                </a:solidFill>
                <a:effectLst/>
                <a:latin typeface="Times New Roman" panose="02020603050405020304" pitchFamily="18" charset="0"/>
                <a:ea typeface="Arial" panose="020B0604020202020204" pitchFamily="34" charset="0"/>
              </a:rPr>
              <a:t>, New Delhi circular No. F.no. IA-3-22/10/2022-IA.III (E177258) dated 08.06.2022. </a:t>
            </a:r>
          </a:p>
          <a:p>
            <a:pPr marL="285750" indent="-285750" algn="just">
              <a:lnSpc>
                <a:spcPct val="200000"/>
              </a:lnSpc>
              <a:buFont typeface="Arial" panose="020B0604020202020204" pitchFamily="34" charset="0"/>
              <a:buChar char="•"/>
            </a:pPr>
            <a:r>
              <a:rPr lang="en-US" dirty="0">
                <a:solidFill>
                  <a:srgbClr val="002060"/>
                </a:solidFill>
                <a:effectLst/>
                <a:latin typeface="Times New Roman" panose="02020603050405020304" pitchFamily="18" charset="0"/>
                <a:ea typeface="Arial" panose="020B0604020202020204" pitchFamily="34" charset="0"/>
              </a:rPr>
              <a:t>This construction of Iron Ore washery and its operation on trial basis for a period of 30 days without prior Environmental Clearance is under violation of </a:t>
            </a:r>
            <a:r>
              <a:rPr lang="en-US" dirty="0" err="1">
                <a:solidFill>
                  <a:srgbClr val="002060"/>
                </a:solidFill>
                <a:effectLst/>
                <a:latin typeface="Times New Roman" panose="02020603050405020304" pitchFamily="18" charset="0"/>
                <a:ea typeface="Arial" panose="020B0604020202020204" pitchFamily="34" charset="0"/>
              </a:rPr>
              <a:t>MoEF&amp;CC’s</a:t>
            </a:r>
            <a:r>
              <a:rPr lang="en-US" dirty="0">
                <a:solidFill>
                  <a:srgbClr val="002060"/>
                </a:solidFill>
                <a:effectLst/>
                <a:latin typeface="Times New Roman" panose="02020603050405020304" pitchFamily="18" charset="0"/>
                <a:ea typeface="Arial" panose="020B0604020202020204" pitchFamily="34" charset="0"/>
              </a:rPr>
              <a:t> EIA Notification 2006. </a:t>
            </a:r>
          </a:p>
        </p:txBody>
      </p:sp>
      <p:sp>
        <p:nvSpPr>
          <p:cNvPr id="2" name="Rectangle 1"/>
          <p:cNvSpPr/>
          <p:nvPr/>
        </p:nvSpPr>
        <p:spPr>
          <a:xfrm>
            <a:off x="0" y="0"/>
            <a:ext cx="9144000" cy="646331"/>
          </a:xfrm>
          <a:prstGeom prst="rect">
            <a:avLst/>
          </a:prstGeom>
        </p:spPr>
        <p:txBody>
          <a:bodyPr wrap="square">
            <a:spAutoFit/>
          </a:bodyPr>
          <a:lstStyle/>
          <a:p>
            <a:pPr algn="ctr"/>
            <a:r>
              <a:rPr lang="en-IN" b="1" dirty="0">
                <a:solidFill>
                  <a:srgbClr val="C00000"/>
                </a:solidFill>
              </a:rPr>
              <a:t>ASSESSMENT OF ECOLOGICAL DAMAGE, REMEDIATION PLAN, NATURAL AND COMMUNITY RESOURCE AUGMENTATION PLAN</a:t>
            </a:r>
            <a:endParaRPr lang="en-US" b="1" dirty="0">
              <a:solidFill>
                <a:srgbClr val="C00000"/>
              </a:solidFill>
            </a:endParaRPr>
          </a:p>
        </p:txBody>
      </p:sp>
    </p:spTree>
    <p:extLst>
      <p:ext uri="{BB962C8B-B14F-4D97-AF65-F5344CB8AC3E}">
        <p14:creationId xmlns:p14="http://schemas.microsoft.com/office/powerpoint/2010/main" val="11545152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67027F-154D-4018-87AC-C7997DC54247}"/>
              </a:ext>
            </a:extLst>
          </p:cNvPr>
          <p:cNvGraphicFramePr>
            <a:graphicFrameLocks noGrp="1"/>
          </p:cNvGraphicFramePr>
          <p:nvPr>
            <p:extLst>
              <p:ext uri="{D42A27DB-BD31-4B8C-83A1-F6EECF244321}">
                <p14:modId xmlns:p14="http://schemas.microsoft.com/office/powerpoint/2010/main" val="175719784"/>
              </p:ext>
            </p:extLst>
          </p:nvPr>
        </p:nvGraphicFramePr>
        <p:xfrm>
          <a:off x="282390" y="587182"/>
          <a:ext cx="8337370" cy="5992522"/>
        </p:xfrm>
        <a:graphic>
          <a:graphicData uri="http://schemas.openxmlformats.org/drawingml/2006/table">
            <a:tbl>
              <a:tblPr firstRow="1" firstCol="1" bandRow="1">
                <a:tableStyleId>{BC89EF96-8CEA-46FF-86C4-4CE0E7609802}</a:tableStyleId>
              </a:tblPr>
              <a:tblGrid>
                <a:gridCol w="622937">
                  <a:extLst>
                    <a:ext uri="{9D8B030D-6E8A-4147-A177-3AD203B41FA5}">
                      <a16:colId xmlns:a16="http://schemas.microsoft.com/office/drawing/2014/main" val="386817620"/>
                    </a:ext>
                  </a:extLst>
                </a:gridCol>
                <a:gridCol w="3767514">
                  <a:extLst>
                    <a:ext uri="{9D8B030D-6E8A-4147-A177-3AD203B41FA5}">
                      <a16:colId xmlns:a16="http://schemas.microsoft.com/office/drawing/2014/main" val="3359046086"/>
                    </a:ext>
                  </a:extLst>
                </a:gridCol>
                <a:gridCol w="3946919">
                  <a:extLst>
                    <a:ext uri="{9D8B030D-6E8A-4147-A177-3AD203B41FA5}">
                      <a16:colId xmlns:a16="http://schemas.microsoft.com/office/drawing/2014/main" val="264024441"/>
                    </a:ext>
                  </a:extLst>
                </a:gridCol>
              </a:tblGrid>
              <a:tr h="275386">
                <a:tc>
                  <a:txBody>
                    <a:bodyPr/>
                    <a:lstStyle/>
                    <a:p>
                      <a:pPr indent="0" algn="ctr">
                        <a:spcBef>
                          <a:spcPts val="150"/>
                        </a:spcBef>
                        <a:spcAft>
                          <a:spcPts val="150"/>
                        </a:spcAft>
                      </a:pPr>
                      <a:r>
                        <a:rPr lang="en-US" sz="1600" dirty="0">
                          <a:solidFill>
                            <a:srgbClr val="002060"/>
                          </a:solidFill>
                          <a:effectLst/>
                          <a:latin typeface="Times New Roman" pitchFamily="18" charset="0"/>
                          <a:cs typeface="Times New Roman" pitchFamily="18" charset="0"/>
                        </a:rPr>
                        <a:t>1</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b="0">
                          <a:solidFill>
                            <a:srgbClr val="002060"/>
                          </a:solidFill>
                          <a:effectLst/>
                          <a:latin typeface="Times New Roman" pitchFamily="18" charset="0"/>
                          <a:cs typeface="Times New Roman" pitchFamily="18" charset="0"/>
                        </a:rPr>
                        <a:t>Company Name</a:t>
                      </a:r>
                      <a:endParaRPr lang="en-IN" sz="1600" b="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b="0" dirty="0" err="1">
                          <a:solidFill>
                            <a:srgbClr val="002060"/>
                          </a:solidFill>
                          <a:effectLst/>
                          <a:latin typeface="Times New Roman" pitchFamily="18" charset="0"/>
                          <a:cs typeface="Times New Roman" pitchFamily="18" charset="0"/>
                        </a:rPr>
                        <a:t>Shri</a:t>
                      </a:r>
                      <a:r>
                        <a:rPr lang="en-US" sz="1600" b="0" dirty="0">
                          <a:solidFill>
                            <a:srgbClr val="002060"/>
                          </a:solidFill>
                          <a:effectLst/>
                          <a:latin typeface="Times New Roman" pitchFamily="18" charset="0"/>
                          <a:cs typeface="Times New Roman" pitchFamily="18" charset="0"/>
                        </a:rPr>
                        <a:t> </a:t>
                      </a:r>
                      <a:r>
                        <a:rPr lang="en-US" sz="1600" b="0" dirty="0" err="1">
                          <a:solidFill>
                            <a:srgbClr val="002060"/>
                          </a:solidFill>
                          <a:effectLst/>
                          <a:latin typeface="Times New Roman" pitchFamily="18" charset="0"/>
                          <a:cs typeface="Times New Roman" pitchFamily="18" charset="0"/>
                        </a:rPr>
                        <a:t>Bajrang</a:t>
                      </a:r>
                      <a:r>
                        <a:rPr lang="en-US" sz="1600" b="0" dirty="0">
                          <a:solidFill>
                            <a:srgbClr val="002060"/>
                          </a:solidFill>
                          <a:effectLst/>
                          <a:latin typeface="Times New Roman" pitchFamily="18" charset="0"/>
                          <a:cs typeface="Times New Roman" pitchFamily="18" charset="0"/>
                        </a:rPr>
                        <a:t> Power and </a:t>
                      </a:r>
                      <a:r>
                        <a:rPr lang="en-US" sz="1600" b="0" dirty="0" err="1">
                          <a:solidFill>
                            <a:srgbClr val="002060"/>
                          </a:solidFill>
                          <a:effectLst/>
                          <a:latin typeface="Times New Roman" pitchFamily="18" charset="0"/>
                          <a:cs typeface="Times New Roman" pitchFamily="18" charset="0"/>
                        </a:rPr>
                        <a:t>Ispat</a:t>
                      </a:r>
                      <a:r>
                        <a:rPr lang="en-US" sz="1600" b="0" dirty="0">
                          <a:solidFill>
                            <a:srgbClr val="002060"/>
                          </a:solidFill>
                          <a:effectLst/>
                          <a:latin typeface="Times New Roman" pitchFamily="18" charset="0"/>
                          <a:cs typeface="Times New Roman" pitchFamily="18" charset="0"/>
                        </a:rPr>
                        <a:t> Limited</a:t>
                      </a:r>
                      <a:endParaRPr lang="en-IN" sz="1600" b="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2197381385"/>
                  </a:ext>
                </a:extLst>
              </a:tr>
              <a:tr h="826158">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2</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Location</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err="1">
                          <a:solidFill>
                            <a:srgbClr val="002060"/>
                          </a:solidFill>
                          <a:effectLst/>
                          <a:latin typeface="Times New Roman" pitchFamily="18" charset="0"/>
                          <a:cs typeface="Times New Roman" pitchFamily="18" charset="0"/>
                        </a:rPr>
                        <a:t>Khasara</a:t>
                      </a:r>
                      <a:r>
                        <a:rPr lang="en-US" sz="1600" dirty="0">
                          <a:solidFill>
                            <a:srgbClr val="002060"/>
                          </a:solidFill>
                          <a:effectLst/>
                          <a:latin typeface="Times New Roman" pitchFamily="18" charset="0"/>
                          <a:cs typeface="Times New Roman" pitchFamily="18" charset="0"/>
                        </a:rPr>
                        <a:t> no. 173,174,175,176,177 and 178 at village </a:t>
                      </a:r>
                      <a:r>
                        <a:rPr lang="en-US" sz="1600" dirty="0" err="1">
                          <a:solidFill>
                            <a:srgbClr val="002060"/>
                          </a:solidFill>
                          <a:effectLst/>
                          <a:latin typeface="Times New Roman" pitchFamily="18" charset="0"/>
                          <a:cs typeface="Times New Roman" pitchFamily="18" charset="0"/>
                        </a:rPr>
                        <a:t>Borjhara</a:t>
                      </a:r>
                      <a:r>
                        <a:rPr lang="en-US" sz="1600" dirty="0">
                          <a:solidFill>
                            <a:srgbClr val="002060"/>
                          </a:solidFill>
                          <a:effectLst/>
                          <a:latin typeface="Times New Roman" pitchFamily="18" charset="0"/>
                          <a:cs typeface="Times New Roman" pitchFamily="18" charset="0"/>
                        </a:rPr>
                        <a:t> in </a:t>
                      </a:r>
                      <a:r>
                        <a:rPr lang="en-US" sz="1600" dirty="0" err="1">
                          <a:solidFill>
                            <a:srgbClr val="002060"/>
                          </a:solidFill>
                          <a:effectLst/>
                          <a:latin typeface="Times New Roman" pitchFamily="18" charset="0"/>
                          <a:cs typeface="Times New Roman" pitchFamily="18" charset="0"/>
                        </a:rPr>
                        <a:t>Urla</a:t>
                      </a:r>
                      <a:r>
                        <a:rPr lang="en-US" sz="1600" dirty="0">
                          <a:solidFill>
                            <a:srgbClr val="002060"/>
                          </a:solidFill>
                          <a:effectLst/>
                          <a:latin typeface="Times New Roman" pitchFamily="18" charset="0"/>
                          <a:cs typeface="Times New Roman" pitchFamily="18" charset="0"/>
                        </a:rPr>
                        <a:t> Industrial Complex, Raipur, Chhattisgarh</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1221549575"/>
                  </a:ext>
                </a:extLst>
              </a:tr>
              <a:tr h="1273660">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3</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Total Plant Area</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Land area for existing Project</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Land area for expansion</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Land area for Iron ore washery</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31.8 Ha. </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21.0 Ha.</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10.8 Ha</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0.38 Ha</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3143305032"/>
                  </a:ext>
                </a:extLst>
              </a:tr>
              <a:tr h="56558">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4</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Construction made (Prior EC)</a:t>
                      </a:r>
                      <a:endParaRPr lang="en-IN" sz="1600" dirty="0">
                        <a:solidFill>
                          <a:srgbClr val="002060"/>
                        </a:solidFill>
                        <a:effectLst/>
                        <a:latin typeface="Times New Roman" pitchFamily="18" charset="0"/>
                        <a:cs typeface="Times New Roman" pitchFamily="18" charset="0"/>
                      </a:endParaRPr>
                    </a:p>
                  </a:txBody>
                  <a:tcPr marL="37345" marR="37345" marT="0" marB="0"/>
                </a:tc>
                <a:tc>
                  <a:txBody>
                    <a:bodyPr/>
                    <a:lstStyle/>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Iron Ore Washery 0.4 MTPA</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503188127"/>
                  </a:ext>
                </a:extLst>
              </a:tr>
              <a:tr h="1273660">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5</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Construction Period</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Date of start construction </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Date of completion of construction</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No. of days of operation </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 </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01.04.2022</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30.06.2022</a:t>
                      </a:r>
                      <a:endParaRPr lang="en-IN" sz="160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a:solidFill>
                            <a:srgbClr val="002060"/>
                          </a:solidFill>
                          <a:effectLst/>
                          <a:latin typeface="Times New Roman" pitchFamily="18" charset="0"/>
                          <a:cs typeface="Times New Roman" pitchFamily="18" charset="0"/>
                        </a:rPr>
                        <a:t>30 days (July 2022)</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461214499"/>
                  </a:ext>
                </a:extLst>
              </a:tr>
              <a:tr h="940902">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6</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Actual working days</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Construction of Iron ore washery</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Trail operation : </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marL="274320"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marL="342900" lvl="0" indent="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90 days</a:t>
                      </a:r>
                      <a:endParaRPr lang="en-IN" sz="1600" dirty="0">
                        <a:solidFill>
                          <a:srgbClr val="002060"/>
                        </a:solidFill>
                        <a:effectLst/>
                        <a:latin typeface="Times New Roman" pitchFamily="18" charset="0"/>
                        <a:cs typeface="Times New Roman" pitchFamily="18" charset="0"/>
                      </a:endParaRPr>
                    </a:p>
                    <a:p>
                      <a:pPr marL="342900" lvl="0" indent="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30 days</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3084978344"/>
                  </a:ext>
                </a:extLst>
              </a:tr>
              <a:tr h="1158916">
                <a:tc>
                  <a:txBody>
                    <a:bodyPr/>
                    <a:lstStyle/>
                    <a:p>
                      <a:pPr indent="0" algn="ctr">
                        <a:spcBef>
                          <a:spcPts val="150"/>
                        </a:spcBef>
                        <a:spcAft>
                          <a:spcPts val="150"/>
                        </a:spcAft>
                      </a:pPr>
                      <a:r>
                        <a:rPr lang="en-US" sz="1600">
                          <a:solidFill>
                            <a:srgbClr val="002060"/>
                          </a:solidFill>
                          <a:effectLst/>
                          <a:latin typeface="Times New Roman" pitchFamily="18" charset="0"/>
                          <a:cs typeface="Times New Roman" pitchFamily="18" charset="0"/>
                        </a:rPr>
                        <a:t>7</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Number of workers engaged for construction</a:t>
                      </a:r>
                      <a:endParaRPr lang="en-IN" sz="1600" dirty="0">
                        <a:solidFill>
                          <a:srgbClr val="002060"/>
                        </a:solidFill>
                        <a:effectLst/>
                        <a:latin typeface="Times New Roman" pitchFamily="18" charset="0"/>
                        <a:cs typeface="Times New Roman" pitchFamily="18" charset="0"/>
                      </a:endParaRPr>
                    </a:p>
                    <a:p>
                      <a:pPr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Number of workers engaged during operation </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marL="342900" lvl="0" indent="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40 (civil + Engineering )</a:t>
                      </a:r>
                      <a:endParaRPr lang="en-IN" sz="1600" dirty="0">
                        <a:solidFill>
                          <a:srgbClr val="002060"/>
                        </a:solidFill>
                        <a:effectLst/>
                        <a:latin typeface="Times New Roman" pitchFamily="18" charset="0"/>
                        <a:cs typeface="Times New Roman" pitchFamily="18" charset="0"/>
                      </a:endParaRPr>
                    </a:p>
                    <a:p>
                      <a:pPr marL="274320" indent="0" algn="just">
                        <a:spcBef>
                          <a:spcPts val="150"/>
                        </a:spcBef>
                        <a:spcAft>
                          <a:spcPts val="15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marL="342900" lvl="0" indent="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10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1450512332"/>
                  </a:ext>
                </a:extLst>
              </a:tr>
            </a:tbl>
          </a:graphicData>
        </a:graphic>
      </p:graphicFrame>
      <p:sp>
        <p:nvSpPr>
          <p:cNvPr id="4" name="TextBox 3">
            <a:extLst>
              <a:ext uri="{FF2B5EF4-FFF2-40B4-BE49-F238E27FC236}">
                <a16:creationId xmlns:a16="http://schemas.microsoft.com/office/drawing/2014/main" id="{B7378942-9E28-45B3-B3B4-8AFA57275D3C}"/>
              </a:ext>
            </a:extLst>
          </p:cNvPr>
          <p:cNvSpPr txBox="1"/>
          <p:nvPr/>
        </p:nvSpPr>
        <p:spPr>
          <a:xfrm>
            <a:off x="1" y="0"/>
            <a:ext cx="9144000" cy="507831"/>
          </a:xfrm>
          <a:prstGeom prst="rect">
            <a:avLst/>
          </a:prstGeom>
        </p:spPr>
        <p:txBody>
          <a:bodyPr wrap="square">
            <a:spAutoFit/>
          </a:bodyPr>
          <a:lstStyle/>
          <a:p>
            <a:pPr algn="ctr">
              <a:lnSpc>
                <a:spcPct val="150000"/>
              </a:lnSpc>
            </a:pPr>
            <a:r>
              <a:rPr lang="en-US" b="1" dirty="0">
                <a:solidFill>
                  <a:srgbClr val="C00000"/>
                </a:solidFill>
              </a:rPr>
              <a:t>DETAILS REGARDING CONSTRUCTION WORK CARRIED OUT AND ITS OPERATION PRIOR EC </a:t>
            </a:r>
            <a:endParaRPr lang="en-IN" b="1" dirty="0">
              <a:solidFill>
                <a:srgbClr val="C00000"/>
              </a:solidFill>
            </a:endParaRPr>
          </a:p>
        </p:txBody>
      </p:sp>
    </p:spTree>
    <p:extLst>
      <p:ext uri="{BB962C8B-B14F-4D97-AF65-F5344CB8AC3E}">
        <p14:creationId xmlns:p14="http://schemas.microsoft.com/office/powerpoint/2010/main" val="24477359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A7B190-6DA5-404B-8D1C-6D62A3ED0E2B}"/>
              </a:ext>
            </a:extLst>
          </p:cNvPr>
          <p:cNvGraphicFramePr>
            <a:graphicFrameLocks noGrp="1"/>
          </p:cNvGraphicFramePr>
          <p:nvPr>
            <p:extLst>
              <p:ext uri="{D42A27DB-BD31-4B8C-83A1-F6EECF244321}">
                <p14:modId xmlns:p14="http://schemas.microsoft.com/office/powerpoint/2010/main" val="2052854723"/>
              </p:ext>
            </p:extLst>
          </p:nvPr>
        </p:nvGraphicFramePr>
        <p:xfrm>
          <a:off x="562389" y="328129"/>
          <a:ext cx="7945507" cy="5986898"/>
        </p:xfrm>
        <a:graphic>
          <a:graphicData uri="http://schemas.openxmlformats.org/drawingml/2006/table">
            <a:tbl>
              <a:tblPr firstRow="1" firstCol="1" bandRow="1">
                <a:tableStyleId>{BC89EF96-8CEA-46FF-86C4-4CE0E7609802}</a:tableStyleId>
              </a:tblPr>
              <a:tblGrid>
                <a:gridCol w="593658">
                  <a:extLst>
                    <a:ext uri="{9D8B030D-6E8A-4147-A177-3AD203B41FA5}">
                      <a16:colId xmlns:a16="http://schemas.microsoft.com/office/drawing/2014/main" val="1793207216"/>
                    </a:ext>
                  </a:extLst>
                </a:gridCol>
                <a:gridCol w="3590438">
                  <a:extLst>
                    <a:ext uri="{9D8B030D-6E8A-4147-A177-3AD203B41FA5}">
                      <a16:colId xmlns:a16="http://schemas.microsoft.com/office/drawing/2014/main" val="624159865"/>
                    </a:ext>
                  </a:extLst>
                </a:gridCol>
                <a:gridCol w="3761411">
                  <a:extLst>
                    <a:ext uri="{9D8B030D-6E8A-4147-A177-3AD203B41FA5}">
                      <a16:colId xmlns:a16="http://schemas.microsoft.com/office/drawing/2014/main" val="495789080"/>
                    </a:ext>
                  </a:extLst>
                </a:gridCol>
              </a:tblGrid>
              <a:tr h="1589571">
                <a:tc>
                  <a:txBody>
                    <a:bodyPr/>
                    <a:lstStyle/>
                    <a:p>
                      <a:pPr algn="ctr">
                        <a:spcBef>
                          <a:spcPts val="150"/>
                        </a:spcBef>
                        <a:spcAft>
                          <a:spcPts val="150"/>
                        </a:spcAft>
                      </a:pPr>
                      <a:r>
                        <a:rPr lang="en-US" sz="1600" b="0" dirty="0">
                          <a:solidFill>
                            <a:srgbClr val="002060"/>
                          </a:solidFill>
                          <a:effectLst/>
                          <a:latin typeface="Times New Roman" pitchFamily="18" charset="0"/>
                          <a:cs typeface="Times New Roman" pitchFamily="18" charset="0"/>
                        </a:rPr>
                        <a:t>8</a:t>
                      </a:r>
                      <a:endParaRPr lang="en-IN" sz="1600" b="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b="0" dirty="0">
                          <a:solidFill>
                            <a:srgbClr val="002060"/>
                          </a:solidFill>
                          <a:effectLst/>
                          <a:latin typeface="Times New Roman" pitchFamily="18" charset="0"/>
                          <a:cs typeface="Times New Roman" pitchFamily="18" charset="0"/>
                        </a:rPr>
                        <a:t>Water Required during construction and Domestic use (drinking)</a:t>
                      </a:r>
                      <a:endParaRPr lang="en-IN" sz="1600" b="0" dirty="0">
                        <a:solidFill>
                          <a:srgbClr val="002060"/>
                        </a:solidFill>
                        <a:effectLst/>
                        <a:latin typeface="Times New Roman" pitchFamily="18" charset="0"/>
                        <a:cs typeface="Times New Roman" pitchFamily="18" charset="0"/>
                      </a:endParaRPr>
                    </a:p>
                    <a:p>
                      <a:pPr algn="just">
                        <a:spcBef>
                          <a:spcPts val="150"/>
                        </a:spcBef>
                        <a:spcAft>
                          <a:spcPts val="150"/>
                        </a:spcAft>
                      </a:pPr>
                      <a:r>
                        <a:rPr lang="en-US" sz="1600" b="0" dirty="0">
                          <a:solidFill>
                            <a:srgbClr val="002060"/>
                          </a:solidFill>
                          <a:effectLst/>
                          <a:latin typeface="Times New Roman" pitchFamily="18" charset="0"/>
                          <a:cs typeface="Times New Roman" pitchFamily="18" charset="0"/>
                        </a:rPr>
                        <a:t>Drinking water during trial operation of Iron Ore washery (30 days)</a:t>
                      </a:r>
                      <a:endParaRPr lang="en-IN" sz="1600" b="0" dirty="0">
                        <a:solidFill>
                          <a:srgbClr val="002060"/>
                        </a:solidFill>
                        <a:effectLst/>
                        <a:latin typeface="Times New Roman" pitchFamily="18" charset="0"/>
                        <a:cs typeface="Times New Roman" pitchFamily="18" charset="0"/>
                      </a:endParaRPr>
                    </a:p>
                    <a:p>
                      <a:pPr algn="just">
                        <a:spcBef>
                          <a:spcPts val="150"/>
                        </a:spcBef>
                        <a:spcAft>
                          <a:spcPts val="150"/>
                        </a:spcAft>
                      </a:pPr>
                      <a:r>
                        <a:rPr lang="en-US" sz="1600" b="0" dirty="0">
                          <a:solidFill>
                            <a:srgbClr val="002060"/>
                          </a:solidFill>
                          <a:effectLst/>
                          <a:latin typeface="Times New Roman" pitchFamily="18" charset="0"/>
                          <a:cs typeface="Times New Roman" pitchFamily="18" charset="0"/>
                        </a:rPr>
                        <a:t>Make up water during operation</a:t>
                      </a:r>
                      <a:endParaRPr lang="en-IN" sz="1600" b="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marL="342900" lvl="0" indent="-342900" algn="just">
                        <a:spcBef>
                          <a:spcPts val="150"/>
                        </a:spcBef>
                        <a:spcAft>
                          <a:spcPts val="150"/>
                        </a:spcAft>
                        <a:buSzPts val="900"/>
                        <a:buFont typeface="Symbol" panose="05050102010706020507" pitchFamily="18" charset="2"/>
                        <a:buChar char=""/>
                      </a:pPr>
                      <a:r>
                        <a:rPr lang="en-US" sz="1600" b="0" dirty="0">
                          <a:solidFill>
                            <a:srgbClr val="002060"/>
                          </a:solidFill>
                          <a:effectLst/>
                          <a:latin typeface="Times New Roman" pitchFamily="18" charset="0"/>
                          <a:cs typeface="Times New Roman" pitchFamily="18" charset="0"/>
                        </a:rPr>
                        <a:t>Surface water for 90 days -150 m</a:t>
                      </a:r>
                      <a:r>
                        <a:rPr lang="en-US" sz="1600" b="0" baseline="30000" dirty="0">
                          <a:solidFill>
                            <a:srgbClr val="002060"/>
                          </a:solidFill>
                          <a:effectLst/>
                          <a:latin typeface="Times New Roman" pitchFamily="18" charset="0"/>
                          <a:cs typeface="Times New Roman" pitchFamily="18" charset="0"/>
                        </a:rPr>
                        <a:t>3</a:t>
                      </a:r>
                      <a:r>
                        <a:rPr lang="en-US" sz="1600" b="0" dirty="0">
                          <a:solidFill>
                            <a:srgbClr val="002060"/>
                          </a:solidFill>
                          <a:effectLst/>
                          <a:latin typeface="Times New Roman" pitchFamily="18" charset="0"/>
                          <a:cs typeface="Times New Roman" pitchFamily="18" charset="0"/>
                        </a:rPr>
                        <a:t> Drinking water – 25 KL</a:t>
                      </a:r>
                      <a:endParaRPr lang="en-IN" sz="1600" b="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b="0" dirty="0">
                          <a:solidFill>
                            <a:srgbClr val="002060"/>
                          </a:solidFill>
                          <a:effectLst/>
                          <a:latin typeface="Times New Roman" pitchFamily="18" charset="0"/>
                          <a:cs typeface="Times New Roman" pitchFamily="18" charset="0"/>
                        </a:rPr>
                        <a:t>12 KL</a:t>
                      </a:r>
                      <a:endParaRPr lang="en-IN" sz="1600" b="0" dirty="0">
                        <a:solidFill>
                          <a:srgbClr val="002060"/>
                        </a:solidFill>
                        <a:effectLst/>
                        <a:latin typeface="Times New Roman" pitchFamily="18" charset="0"/>
                        <a:cs typeface="Times New Roman" pitchFamily="18" charset="0"/>
                      </a:endParaRPr>
                    </a:p>
                    <a:p>
                      <a:pPr marL="274320" indent="-229235" algn="just">
                        <a:spcBef>
                          <a:spcPts val="150"/>
                        </a:spcBef>
                        <a:spcAft>
                          <a:spcPts val="150"/>
                        </a:spcAft>
                      </a:pPr>
                      <a:r>
                        <a:rPr lang="en-US" sz="1600" b="0" dirty="0">
                          <a:solidFill>
                            <a:srgbClr val="002060"/>
                          </a:solidFill>
                          <a:effectLst/>
                          <a:latin typeface="Times New Roman" pitchFamily="18" charset="0"/>
                          <a:cs typeface="Times New Roman" pitchFamily="18" charset="0"/>
                        </a:rPr>
                        <a:t> </a:t>
                      </a:r>
                      <a:endParaRPr lang="en-IN" sz="1600" b="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b="0" dirty="0">
                          <a:solidFill>
                            <a:srgbClr val="002060"/>
                          </a:solidFill>
                          <a:effectLst/>
                          <a:latin typeface="Times New Roman" pitchFamily="18" charset="0"/>
                          <a:cs typeface="Times New Roman" pitchFamily="18" charset="0"/>
                        </a:rPr>
                        <a:t>750 KL</a:t>
                      </a:r>
                      <a:endParaRPr lang="en-IN" sz="1600" b="0" dirty="0">
                        <a:solidFill>
                          <a:srgbClr val="002060"/>
                        </a:solidFill>
                        <a:effectLst/>
                        <a:latin typeface="Times New Roman" pitchFamily="18" charset="0"/>
                        <a:cs typeface="Times New Roman" pitchFamily="18" charset="0"/>
                      </a:endParaRPr>
                    </a:p>
                    <a:p>
                      <a:pPr marL="274320" indent="-229235" algn="just">
                        <a:spcBef>
                          <a:spcPts val="150"/>
                        </a:spcBef>
                        <a:spcAft>
                          <a:spcPts val="150"/>
                        </a:spcAft>
                      </a:pPr>
                      <a:r>
                        <a:rPr lang="en-US" sz="1600" b="0" dirty="0">
                          <a:solidFill>
                            <a:srgbClr val="002060"/>
                          </a:solidFill>
                          <a:effectLst/>
                          <a:latin typeface="Times New Roman" pitchFamily="18" charset="0"/>
                          <a:cs typeface="Times New Roman" pitchFamily="18" charset="0"/>
                        </a:rPr>
                        <a:t> </a:t>
                      </a:r>
                      <a:endParaRPr lang="en-IN" sz="1600" b="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2682472578"/>
                  </a:ext>
                </a:extLst>
              </a:tr>
              <a:tr h="1518246">
                <a:tc>
                  <a:txBody>
                    <a:bodyPr/>
                    <a:lstStyle/>
                    <a:p>
                      <a:pPr algn="ctr">
                        <a:spcBef>
                          <a:spcPts val="150"/>
                        </a:spcBef>
                        <a:spcAft>
                          <a:spcPts val="150"/>
                        </a:spcAft>
                      </a:pPr>
                      <a:r>
                        <a:rPr lang="en-US" sz="1600">
                          <a:solidFill>
                            <a:srgbClr val="002060"/>
                          </a:solidFill>
                          <a:effectLst/>
                          <a:latin typeface="Times New Roman" pitchFamily="18" charset="0"/>
                          <a:cs typeface="Times New Roman" pitchFamily="18" charset="0"/>
                        </a:rPr>
                        <a:t>9</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a:solidFill>
                            <a:srgbClr val="002060"/>
                          </a:solidFill>
                          <a:effectLst/>
                          <a:latin typeface="Times New Roman" pitchFamily="18" charset="0"/>
                          <a:cs typeface="Times New Roman" pitchFamily="18" charset="0"/>
                        </a:rPr>
                        <a:t>Materials used for construction</a:t>
                      </a:r>
                      <a:endParaRPr lang="en-IN" sz="160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Font typeface="+mj-lt"/>
                        <a:buAutoNum type="alphaLcPeriod"/>
                      </a:pPr>
                      <a:r>
                        <a:rPr lang="en-US" sz="1600">
                          <a:solidFill>
                            <a:srgbClr val="002060"/>
                          </a:solidFill>
                          <a:effectLst/>
                          <a:latin typeface="Times New Roman" pitchFamily="18" charset="0"/>
                          <a:cs typeface="Times New Roman" pitchFamily="18" charset="0"/>
                        </a:rPr>
                        <a:t>Steel</a:t>
                      </a:r>
                      <a:endParaRPr lang="en-IN" sz="160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Font typeface="+mj-lt"/>
                        <a:buAutoNum type="alphaLcPeriod"/>
                      </a:pPr>
                      <a:r>
                        <a:rPr lang="en-US" sz="1600">
                          <a:solidFill>
                            <a:srgbClr val="002060"/>
                          </a:solidFill>
                          <a:effectLst/>
                          <a:latin typeface="Times New Roman" pitchFamily="18" charset="0"/>
                          <a:cs typeface="Times New Roman" pitchFamily="18" charset="0"/>
                        </a:rPr>
                        <a:t>Cement </a:t>
                      </a:r>
                      <a:endParaRPr lang="en-IN" sz="160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Font typeface="+mj-lt"/>
                        <a:buAutoNum type="alphaLcPeriod"/>
                      </a:pPr>
                      <a:r>
                        <a:rPr lang="en-US" sz="1600">
                          <a:solidFill>
                            <a:srgbClr val="002060"/>
                          </a:solidFill>
                          <a:effectLst/>
                          <a:latin typeface="Times New Roman" pitchFamily="18" charset="0"/>
                          <a:cs typeface="Times New Roman" pitchFamily="18" charset="0"/>
                        </a:rPr>
                        <a:t>Sand</a:t>
                      </a:r>
                      <a:endParaRPr lang="en-IN" sz="160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Font typeface="+mj-lt"/>
                        <a:buAutoNum type="alphaLcPeriod"/>
                      </a:pPr>
                      <a:r>
                        <a:rPr lang="en-US" sz="1600">
                          <a:solidFill>
                            <a:srgbClr val="002060"/>
                          </a:solidFill>
                          <a:effectLst/>
                          <a:latin typeface="Times New Roman" pitchFamily="18" charset="0"/>
                          <a:cs typeface="Times New Roman" pitchFamily="18" charset="0"/>
                        </a:rPr>
                        <a:t>Gitti </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marL="274320" indent="-229235" algn="just">
                        <a:spcBef>
                          <a:spcPts val="150"/>
                        </a:spcBef>
                        <a:spcAft>
                          <a:spcPts val="15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90 MT (with equipment)</a:t>
                      </a:r>
                      <a:endParaRPr lang="en-IN" sz="160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30 MT (600 bags)</a:t>
                      </a:r>
                      <a:endParaRPr lang="en-IN" sz="160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50 MT</a:t>
                      </a:r>
                      <a:endParaRPr lang="en-IN" sz="160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pPr>
                      <a:r>
                        <a:rPr lang="en-US" sz="1600" dirty="0">
                          <a:solidFill>
                            <a:srgbClr val="002060"/>
                          </a:solidFill>
                          <a:effectLst/>
                          <a:latin typeface="Times New Roman" pitchFamily="18" charset="0"/>
                          <a:cs typeface="Times New Roman" pitchFamily="18" charset="0"/>
                        </a:rPr>
                        <a:t>150 MT</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extLst>
                  <a:ext uri="{0D108BD9-81ED-4DB2-BD59-A6C34878D82A}">
                    <a16:rowId xmlns:a16="http://schemas.microsoft.com/office/drawing/2014/main" val="1749937074"/>
                  </a:ext>
                </a:extLst>
              </a:tr>
              <a:tr h="889258">
                <a:tc>
                  <a:txBody>
                    <a:bodyPr/>
                    <a:lstStyle/>
                    <a:p>
                      <a:pPr algn="ctr">
                        <a:spcBef>
                          <a:spcPts val="150"/>
                        </a:spcBef>
                        <a:spcAft>
                          <a:spcPts val="150"/>
                        </a:spcAft>
                      </a:pPr>
                      <a:r>
                        <a:rPr lang="en-US" sz="1600">
                          <a:solidFill>
                            <a:srgbClr val="002060"/>
                          </a:solidFill>
                          <a:effectLst/>
                          <a:latin typeface="Times New Roman" pitchFamily="18" charset="0"/>
                          <a:cs typeface="Times New Roman" pitchFamily="18" charset="0"/>
                        </a:rPr>
                        <a:t>10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a:solidFill>
                            <a:srgbClr val="002060"/>
                          </a:solidFill>
                          <a:effectLst/>
                          <a:latin typeface="Times New Roman" pitchFamily="18" charset="0"/>
                          <a:cs typeface="Times New Roman" pitchFamily="18" charset="0"/>
                        </a:rPr>
                        <a:t>Production details from Iron Ore washery during operation period (30 days)</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marL="342900" lvl="0" indent="-342900" algn="just">
                        <a:spcBef>
                          <a:spcPts val="150"/>
                        </a:spcBef>
                        <a:spcAft>
                          <a:spcPts val="150"/>
                        </a:spcAft>
                        <a:buSzPts val="900"/>
                        <a:buFont typeface="Symbol" panose="05050102010706020507" pitchFamily="18" charset="2"/>
                        <a:buChar char=""/>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Iron Ore Feed – 6000 MT</a:t>
                      </a:r>
                      <a:endParaRPr lang="en-IN" sz="1600" dirty="0">
                        <a:solidFill>
                          <a:srgbClr val="002060"/>
                        </a:solidFill>
                        <a:effectLst/>
                        <a:latin typeface="Times New Roman" pitchFamily="18" charset="0"/>
                        <a:cs typeface="Times New Roman" pitchFamily="18" charset="0"/>
                      </a:endParaRPr>
                    </a:p>
                    <a:p>
                      <a:pPr marL="342900" lvl="0" indent="-342900" algn="just">
                        <a:spcBef>
                          <a:spcPts val="150"/>
                        </a:spcBef>
                        <a:spcAft>
                          <a:spcPts val="150"/>
                        </a:spcAft>
                        <a:buSzPts val="900"/>
                        <a:buFont typeface="Symbol" panose="05050102010706020507" pitchFamily="18" charset="2"/>
                        <a:buChar char=""/>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Product – 5000 MT</a:t>
                      </a:r>
                      <a:endParaRPr lang="en-IN" sz="1600" dirty="0">
                        <a:solidFill>
                          <a:srgbClr val="002060"/>
                        </a:solidFill>
                        <a:effectLst/>
                        <a:latin typeface="Times New Roman" pitchFamily="18" charset="0"/>
                        <a:cs typeface="Times New Roman" pitchFamily="18" charset="0"/>
                      </a:endParaRPr>
                    </a:p>
                    <a:p>
                      <a:pPr marL="274320"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txBody>
                  <a:tcPr marL="37345" marR="37345" marT="0" marB="0"/>
                </a:tc>
                <a:extLst>
                  <a:ext uri="{0D108BD9-81ED-4DB2-BD59-A6C34878D82A}">
                    <a16:rowId xmlns:a16="http://schemas.microsoft.com/office/drawing/2014/main" val="26369187"/>
                  </a:ext>
                </a:extLst>
              </a:tr>
              <a:tr h="503355">
                <a:tc>
                  <a:txBody>
                    <a:bodyPr/>
                    <a:lstStyle/>
                    <a:p>
                      <a:pPr algn="ctr">
                        <a:spcBef>
                          <a:spcPts val="150"/>
                        </a:spcBef>
                        <a:spcAft>
                          <a:spcPts val="150"/>
                        </a:spcAft>
                      </a:pPr>
                      <a:r>
                        <a:rPr lang="en-US" sz="1600" dirty="0">
                          <a:solidFill>
                            <a:srgbClr val="002060"/>
                          </a:solidFill>
                          <a:effectLst/>
                          <a:latin typeface="Times New Roman" pitchFamily="18" charset="0"/>
                          <a:cs typeface="Times New Roman" pitchFamily="18" charset="0"/>
                        </a:rPr>
                        <a:t>11</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dirty="0">
                          <a:solidFill>
                            <a:srgbClr val="002060"/>
                          </a:solidFill>
                          <a:effectLst/>
                          <a:latin typeface="Times New Roman" pitchFamily="18" charset="0"/>
                          <a:cs typeface="Times New Roman" pitchFamily="18" charset="0"/>
                        </a:rPr>
                        <a:t>Construction cost (Iron Ore washery)</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Rs. 2,64,16,273/ as per CA certificate</a:t>
                      </a:r>
                      <a:endParaRPr lang="en-IN" sz="1600" dirty="0">
                        <a:solidFill>
                          <a:srgbClr val="002060"/>
                        </a:solidFill>
                        <a:effectLst/>
                        <a:latin typeface="Times New Roman" pitchFamily="18" charset="0"/>
                        <a:cs typeface="Times New Roman" pitchFamily="18" charset="0"/>
                      </a:endParaRPr>
                    </a:p>
                  </a:txBody>
                  <a:tcPr marL="37345" marR="37345" marT="0" marB="0"/>
                </a:tc>
                <a:extLst>
                  <a:ext uri="{0D108BD9-81ED-4DB2-BD59-A6C34878D82A}">
                    <a16:rowId xmlns:a16="http://schemas.microsoft.com/office/drawing/2014/main" val="3992640868"/>
                  </a:ext>
                </a:extLst>
              </a:tr>
              <a:tr h="520541">
                <a:tc>
                  <a:txBody>
                    <a:bodyPr/>
                    <a:lstStyle/>
                    <a:p>
                      <a:pPr algn="ctr">
                        <a:spcBef>
                          <a:spcPts val="150"/>
                        </a:spcBef>
                        <a:spcAft>
                          <a:spcPts val="150"/>
                        </a:spcAft>
                      </a:pPr>
                      <a:r>
                        <a:rPr lang="en-US" sz="1600">
                          <a:solidFill>
                            <a:srgbClr val="002060"/>
                          </a:solidFill>
                          <a:effectLst/>
                          <a:latin typeface="Times New Roman" pitchFamily="18" charset="0"/>
                          <a:cs typeface="Times New Roman" pitchFamily="18" charset="0"/>
                        </a:rPr>
                        <a:t>12</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dirty="0">
                          <a:solidFill>
                            <a:srgbClr val="002060"/>
                          </a:solidFill>
                          <a:effectLst/>
                          <a:latin typeface="Times New Roman" pitchFamily="18" charset="0"/>
                          <a:cs typeface="Times New Roman" pitchFamily="18" charset="0"/>
                        </a:rPr>
                        <a:t>Turnover due to project</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Rs. 3 Crore for 5000 MT @ Rs. 6000 per Tone</a:t>
                      </a:r>
                      <a:endParaRPr lang="en-IN" sz="1600" dirty="0">
                        <a:solidFill>
                          <a:srgbClr val="002060"/>
                        </a:solidFill>
                        <a:effectLst/>
                        <a:latin typeface="Times New Roman" pitchFamily="18" charset="0"/>
                        <a:cs typeface="Times New Roman" pitchFamily="18" charset="0"/>
                      </a:endParaRPr>
                    </a:p>
                  </a:txBody>
                  <a:tcPr marL="37345" marR="37345" marT="0" marB="0"/>
                </a:tc>
                <a:extLst>
                  <a:ext uri="{0D108BD9-81ED-4DB2-BD59-A6C34878D82A}">
                    <a16:rowId xmlns:a16="http://schemas.microsoft.com/office/drawing/2014/main" val="4068492906"/>
                  </a:ext>
                </a:extLst>
              </a:tr>
              <a:tr h="889258">
                <a:tc>
                  <a:txBody>
                    <a:bodyPr/>
                    <a:lstStyle/>
                    <a:p>
                      <a:pPr algn="ctr">
                        <a:spcBef>
                          <a:spcPts val="150"/>
                        </a:spcBef>
                        <a:spcAft>
                          <a:spcPts val="150"/>
                        </a:spcAft>
                      </a:pPr>
                      <a:r>
                        <a:rPr lang="en-US" sz="1600">
                          <a:solidFill>
                            <a:srgbClr val="002060"/>
                          </a:solidFill>
                          <a:effectLst/>
                          <a:latin typeface="Times New Roman" pitchFamily="18" charset="0"/>
                          <a:cs typeface="Times New Roman" pitchFamily="18" charset="0"/>
                        </a:rPr>
                        <a:t>13</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pPr>
                      <a:r>
                        <a:rPr lang="en-US" sz="1600">
                          <a:solidFill>
                            <a:srgbClr val="002060"/>
                          </a:solidFill>
                          <a:effectLst/>
                          <a:latin typeface="Times New Roman" pitchFamily="18" charset="0"/>
                          <a:cs typeface="Times New Roman" pitchFamily="18" charset="0"/>
                        </a:rPr>
                        <a:t>Energy (operation + construction) </a:t>
                      </a:r>
                      <a:endParaRPr lang="en-IN" sz="1600">
                        <a:solidFill>
                          <a:srgbClr val="002060"/>
                        </a:solidFill>
                        <a:effectLst/>
                        <a:latin typeface="Times New Roman" pitchFamily="18" charset="0"/>
                        <a:cs typeface="Times New Roman" pitchFamily="18" charset="0"/>
                      </a:endParaRPr>
                    </a:p>
                    <a:p>
                      <a:pPr algn="just">
                        <a:spcBef>
                          <a:spcPts val="150"/>
                        </a:spcBef>
                        <a:spcAft>
                          <a:spcPts val="150"/>
                        </a:spcAft>
                      </a:pPr>
                      <a:r>
                        <a:rPr lang="en-US" sz="1600">
                          <a:solidFill>
                            <a:srgbClr val="002060"/>
                          </a:solidFill>
                          <a:effectLst/>
                          <a:latin typeface="Times New Roman" pitchFamily="18" charset="0"/>
                          <a:cs typeface="Times New Roman" pitchFamily="18" charset="0"/>
                        </a:rPr>
                        <a:t>Operation </a:t>
                      </a:r>
                      <a:endParaRPr lang="en-IN" sz="1600">
                        <a:solidFill>
                          <a:srgbClr val="002060"/>
                        </a:solidFill>
                        <a:effectLst/>
                        <a:latin typeface="Times New Roman" pitchFamily="18" charset="0"/>
                        <a:cs typeface="Times New Roman" pitchFamily="18" charset="0"/>
                      </a:endParaRPr>
                    </a:p>
                    <a:p>
                      <a:pPr algn="just">
                        <a:spcBef>
                          <a:spcPts val="150"/>
                        </a:spcBef>
                        <a:spcAft>
                          <a:spcPts val="150"/>
                        </a:spcAft>
                      </a:pPr>
                      <a:r>
                        <a:rPr lang="en-US" sz="1600">
                          <a:solidFill>
                            <a:srgbClr val="002060"/>
                          </a:solidFill>
                          <a:effectLst/>
                          <a:latin typeface="Times New Roman" pitchFamily="18" charset="0"/>
                          <a:cs typeface="Times New Roman" pitchFamily="18" charset="0"/>
                        </a:rPr>
                        <a:t>Construction</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37345" marR="37345" marT="0" marB="0"/>
                </a:tc>
                <a:tc>
                  <a:txBody>
                    <a:bodyPr/>
                    <a:lstStyle/>
                    <a:p>
                      <a:pPr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51000 units </a:t>
                      </a:r>
                      <a:endParaRPr lang="en-IN" sz="1600" dirty="0">
                        <a:solidFill>
                          <a:srgbClr val="002060"/>
                        </a:solidFill>
                        <a:effectLst/>
                        <a:latin typeface="Times New Roman" pitchFamily="18" charset="0"/>
                        <a:cs typeface="Times New Roman" pitchFamily="18" charset="0"/>
                      </a:endParaRPr>
                    </a:p>
                    <a:p>
                      <a:pPr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24000 units (Captive Power)</a:t>
                      </a:r>
                      <a:endParaRPr lang="en-IN" sz="1600" dirty="0">
                        <a:solidFill>
                          <a:srgbClr val="002060"/>
                        </a:solidFill>
                        <a:effectLst/>
                        <a:latin typeface="Times New Roman" pitchFamily="18" charset="0"/>
                        <a:cs typeface="Times New Roman" pitchFamily="18" charset="0"/>
                      </a:endParaRPr>
                    </a:p>
                    <a:p>
                      <a:pPr algn="just">
                        <a:spcBef>
                          <a:spcPts val="150"/>
                        </a:spcBef>
                        <a:spcAft>
                          <a:spcPts val="150"/>
                        </a:spcAft>
                        <a:tabLst>
                          <a:tab pos="457200" algn="l"/>
                          <a:tab pos="2400300" algn="l"/>
                          <a:tab pos="2743200" algn="l"/>
                        </a:tabLst>
                      </a:pPr>
                      <a:r>
                        <a:rPr lang="en-US" sz="1600" dirty="0">
                          <a:solidFill>
                            <a:srgbClr val="002060"/>
                          </a:solidFill>
                          <a:effectLst/>
                          <a:latin typeface="Times New Roman" pitchFamily="18" charset="0"/>
                          <a:cs typeface="Times New Roman" pitchFamily="18" charset="0"/>
                        </a:rPr>
                        <a:t>27000 units (Captive Power)</a:t>
                      </a:r>
                      <a:endParaRPr lang="en-IN" sz="1600" dirty="0">
                        <a:solidFill>
                          <a:srgbClr val="002060"/>
                        </a:solidFill>
                        <a:effectLst/>
                        <a:latin typeface="Times New Roman" pitchFamily="18" charset="0"/>
                        <a:cs typeface="Times New Roman" pitchFamily="18" charset="0"/>
                      </a:endParaRPr>
                    </a:p>
                  </a:txBody>
                  <a:tcPr marL="37345" marR="37345" marT="0" marB="0"/>
                </a:tc>
                <a:extLst>
                  <a:ext uri="{0D108BD9-81ED-4DB2-BD59-A6C34878D82A}">
                    <a16:rowId xmlns:a16="http://schemas.microsoft.com/office/drawing/2014/main" val="997387361"/>
                  </a:ext>
                </a:extLst>
              </a:tr>
            </a:tbl>
          </a:graphicData>
        </a:graphic>
      </p:graphicFrame>
    </p:spTree>
    <p:extLst>
      <p:ext uri="{BB962C8B-B14F-4D97-AF65-F5344CB8AC3E}">
        <p14:creationId xmlns:p14="http://schemas.microsoft.com/office/powerpoint/2010/main" val="35703690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596819-4DA3-4574-A5BE-B14FA9766E9C}"/>
              </a:ext>
            </a:extLst>
          </p:cNvPr>
          <p:cNvSpPr txBox="1"/>
          <p:nvPr/>
        </p:nvSpPr>
        <p:spPr>
          <a:xfrm>
            <a:off x="50800" y="12652"/>
            <a:ext cx="8812696" cy="707886"/>
          </a:xfrm>
          <a:prstGeom prst="rect">
            <a:avLst/>
          </a:prstGeom>
          <a:noFill/>
        </p:spPr>
        <p:txBody>
          <a:bodyPr wrap="square">
            <a:spAutoFit/>
          </a:bodyPr>
          <a:lstStyle/>
          <a:p>
            <a:pPr algn="ctr">
              <a:spcBef>
                <a:spcPts val="600"/>
              </a:spcBef>
              <a:spcAft>
                <a:spcPts val="600"/>
              </a:spcAft>
              <a:tabLst>
                <a:tab pos="457200" algn="l"/>
                <a:tab pos="1003935" algn="l"/>
              </a:tabLst>
            </a:pPr>
            <a:r>
              <a:rPr lang="en-US" sz="2000" b="1" dirty="0">
                <a:solidFill>
                  <a:srgbClr val="C00000"/>
                </a:solidFill>
                <a:latin typeface="Times New Roman" pitchFamily="18" charset="0"/>
                <a:cs typeface="Times New Roman" pitchFamily="18" charset="0"/>
              </a:rPr>
              <a:t>Total Damage and Remediation cost for Construction Activities carried out under Violation</a:t>
            </a:r>
            <a:endParaRPr lang="en-IN" sz="2000" b="1" dirty="0">
              <a:solidFill>
                <a:srgbClr val="C00000"/>
              </a:solidFill>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03C73016-12FF-424D-98A2-A3C7CA27E7B5}"/>
              </a:ext>
            </a:extLst>
          </p:cNvPr>
          <p:cNvGraphicFramePr>
            <a:graphicFrameLocks noGrp="1"/>
          </p:cNvGraphicFramePr>
          <p:nvPr>
            <p:extLst>
              <p:ext uri="{D42A27DB-BD31-4B8C-83A1-F6EECF244321}">
                <p14:modId xmlns:p14="http://schemas.microsoft.com/office/powerpoint/2010/main" val="1934694722"/>
              </p:ext>
            </p:extLst>
          </p:nvPr>
        </p:nvGraphicFramePr>
        <p:xfrm>
          <a:off x="516834" y="653862"/>
          <a:ext cx="8295860" cy="6065163"/>
        </p:xfrm>
        <a:graphic>
          <a:graphicData uri="http://schemas.openxmlformats.org/drawingml/2006/table">
            <a:tbl>
              <a:tblPr firstRow="1" firstCol="1" bandRow="1">
                <a:tableStyleId>{5940675A-B579-460E-94D1-54222C63F5DA}</a:tableStyleId>
              </a:tblPr>
              <a:tblGrid>
                <a:gridCol w="569094">
                  <a:extLst>
                    <a:ext uri="{9D8B030D-6E8A-4147-A177-3AD203B41FA5}">
                      <a16:colId xmlns:a16="http://schemas.microsoft.com/office/drawing/2014/main" val="2850059231"/>
                    </a:ext>
                  </a:extLst>
                </a:gridCol>
                <a:gridCol w="2425710">
                  <a:extLst>
                    <a:ext uri="{9D8B030D-6E8A-4147-A177-3AD203B41FA5}">
                      <a16:colId xmlns:a16="http://schemas.microsoft.com/office/drawing/2014/main" val="402267425"/>
                    </a:ext>
                  </a:extLst>
                </a:gridCol>
                <a:gridCol w="2507010">
                  <a:extLst>
                    <a:ext uri="{9D8B030D-6E8A-4147-A177-3AD203B41FA5}">
                      <a16:colId xmlns:a16="http://schemas.microsoft.com/office/drawing/2014/main" val="2308773525"/>
                    </a:ext>
                  </a:extLst>
                </a:gridCol>
                <a:gridCol w="2794046">
                  <a:extLst>
                    <a:ext uri="{9D8B030D-6E8A-4147-A177-3AD203B41FA5}">
                      <a16:colId xmlns:a16="http://schemas.microsoft.com/office/drawing/2014/main" val="3667510354"/>
                    </a:ext>
                  </a:extLst>
                </a:gridCol>
              </a:tblGrid>
              <a:tr h="345381">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Sr. No.</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65270" marR="6527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Environmental Component</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65270" marR="6527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Total Damage Cost (Rs.)</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65270" marR="6527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Total Remediation Plan Cost (Rs.)</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65270" marR="6527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31729981"/>
                  </a:ext>
                </a:extLst>
              </a:tr>
              <a:tr h="1295177">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Air Environment</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No damage cost as water sprinkling was there to suppress emitted dust during excavation for construction.</a:t>
                      </a:r>
                      <a:endParaRPr lang="en-IN" sz="140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Damage cost during operation phase due to fugitive emission = Rs. 52/-</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1,06,000/- for sprinklers and baricates</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35188800"/>
                  </a:ext>
                </a:extLst>
              </a:tr>
              <a:tr h="43628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Noise Environment</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Non-availability of PPEs</a:t>
                      </a:r>
                      <a:endParaRPr lang="en-IN" sz="140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Damage cost = Rs. 50,000/-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50,000/-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45351555"/>
                  </a:ext>
                </a:extLst>
              </a:tr>
              <a:tr h="69076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Water Environment</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1088718/- for water consumed during  construction and operation phase</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290 lakhs,  provisions made in EMP (240 lakhs) for STP/ETP and rainwater harvesting (50 lakhs +Rs.15000/-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78561592"/>
                  </a:ext>
                </a:extLst>
              </a:tr>
              <a:tr h="177744">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4</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Land Environment</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2520/-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30,000/-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263963834"/>
                  </a:ext>
                </a:extLst>
              </a:tr>
              <a:tr h="177744">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5</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Solid &amp; Hazardous waste</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17800/-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70,000/-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51079283"/>
                  </a:ext>
                </a:extLst>
              </a:tr>
              <a:tr h="69076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6</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Biological Environment</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Deficiate plantation and greenbelt in and around the plant ( 800 trees) Rs. 4,00,000/-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28,00,000 (28.0 lakhs) for plantation and green belt in and around the plant (provision in EMP)</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67792418"/>
                  </a:ext>
                </a:extLst>
              </a:tr>
              <a:tr h="51807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7</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Socio-economic Environment (occupational health)</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35,000/-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81042417"/>
                  </a:ext>
                </a:extLst>
              </a:tr>
              <a:tr h="177744">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8</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Energy Consumption</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1,53,000/-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Rs. 2,50,000/- solar system</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87704548"/>
                  </a:ext>
                </a:extLst>
              </a:tr>
              <a:tr h="86345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 </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Total</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err="1">
                          <a:solidFill>
                            <a:srgbClr val="002060"/>
                          </a:solidFill>
                          <a:effectLst/>
                          <a:latin typeface="Times New Roman" pitchFamily="18" charset="0"/>
                          <a:cs typeface="Times New Roman" pitchFamily="18" charset="0"/>
                        </a:rPr>
                        <a:t>Rs</a:t>
                      </a:r>
                      <a:r>
                        <a:rPr lang="en-US" sz="1400" dirty="0">
                          <a:solidFill>
                            <a:srgbClr val="002060"/>
                          </a:solidFill>
                          <a:effectLst/>
                          <a:latin typeface="Times New Roman" pitchFamily="18" charset="0"/>
                          <a:cs typeface="Times New Roman" pitchFamily="18" charset="0"/>
                        </a:rPr>
                        <a:t>. 1737090/- </a:t>
                      </a:r>
                      <a:endParaRPr lang="en-IN" sz="1400" dirty="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400" dirty="0" err="1">
                          <a:solidFill>
                            <a:srgbClr val="002060"/>
                          </a:solidFill>
                          <a:effectLst/>
                          <a:latin typeface="Times New Roman" pitchFamily="18" charset="0"/>
                          <a:cs typeface="Times New Roman" pitchFamily="18" charset="0"/>
                        </a:rPr>
                        <a:t>Rs</a:t>
                      </a:r>
                      <a:r>
                        <a:rPr lang="en-US" sz="1400" dirty="0">
                          <a:solidFill>
                            <a:srgbClr val="002060"/>
                          </a:solidFill>
                          <a:effectLst/>
                          <a:latin typeface="Times New Roman" pitchFamily="18" charset="0"/>
                          <a:cs typeface="Times New Roman" pitchFamily="18" charset="0"/>
                        </a:rPr>
                        <a:t>. 17.37 lakhs.</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Rs. 556000 +318 lakhs (provision for STP, ETP, RWH  and plantation and greenbelt in and around plant site (290+28=318 lakhs)</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65270" marR="6527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956792274"/>
                  </a:ext>
                </a:extLst>
              </a:tr>
            </a:tbl>
          </a:graphicData>
        </a:graphic>
      </p:graphicFrame>
    </p:spTree>
    <p:extLst>
      <p:ext uri="{BB962C8B-B14F-4D97-AF65-F5344CB8AC3E}">
        <p14:creationId xmlns:p14="http://schemas.microsoft.com/office/powerpoint/2010/main" val="60468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0861F4-9A22-44D5-BAFB-39AA7F61FBAB}"/>
              </a:ext>
            </a:extLst>
          </p:cNvPr>
          <p:cNvSpPr txBox="1"/>
          <p:nvPr/>
        </p:nvSpPr>
        <p:spPr>
          <a:xfrm>
            <a:off x="622852" y="0"/>
            <a:ext cx="7898296" cy="1035989"/>
          </a:xfrm>
          <a:prstGeom prst="rect">
            <a:avLst/>
          </a:prstGeom>
          <a:noFill/>
        </p:spPr>
        <p:txBody>
          <a:bodyPr wrap="square">
            <a:spAutoFit/>
          </a:bodyPr>
          <a:lstStyle/>
          <a:p>
            <a:pPr algn="ctr" defTabSz="914400">
              <a:lnSpc>
                <a:spcPct val="115000"/>
              </a:lnSpc>
              <a:spcBef>
                <a:spcPts val="1200"/>
              </a:spcBef>
              <a:spcAft>
                <a:spcPts val="1000"/>
              </a:spcAft>
            </a:pPr>
            <a:r>
              <a:rPr lang="en-US" sz="2400" b="1" dirty="0">
                <a:solidFill>
                  <a:srgbClr val="C00000"/>
                </a:solidFill>
                <a:latin typeface="Times New Roman" pitchFamily="18" charset="0"/>
                <a:cs typeface="Times New Roman" pitchFamily="18" charset="0"/>
              </a:rPr>
              <a:t>OR</a:t>
            </a:r>
            <a:endParaRPr lang="en-IN" sz="2400" b="1" dirty="0">
              <a:solidFill>
                <a:srgbClr val="C00000"/>
              </a:solidFill>
              <a:latin typeface="Times New Roman" pitchFamily="18" charset="0"/>
              <a:cs typeface="Times New Roman" pitchFamily="18" charset="0"/>
            </a:endParaRPr>
          </a:p>
          <a:p>
            <a:pPr algn="ctr" defTabSz="914400">
              <a:lnSpc>
                <a:spcPct val="115000"/>
              </a:lnSpc>
              <a:spcAft>
                <a:spcPts val="1000"/>
              </a:spcAft>
            </a:pPr>
            <a:r>
              <a:rPr lang="en-US" sz="2400" b="1" dirty="0">
                <a:solidFill>
                  <a:srgbClr val="C00000"/>
                </a:solidFill>
                <a:latin typeface="Times New Roman" pitchFamily="18" charset="0"/>
                <a:cs typeface="Times New Roman" pitchFamily="18" charset="0"/>
              </a:rPr>
              <a:t> FERRO MANGANESE– AFTER EXPANSION</a:t>
            </a:r>
            <a:endParaRPr lang="en-IN" sz="2400" b="1" dirty="0">
              <a:solidFill>
                <a:srgbClr val="C00000"/>
              </a:solidFill>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E7EBA03C-E7C8-4DAB-8560-316340771D4A}"/>
              </a:ext>
            </a:extLst>
          </p:cNvPr>
          <p:cNvGraphicFramePr>
            <a:graphicFrameLocks noGrp="1"/>
          </p:cNvGraphicFramePr>
          <p:nvPr>
            <p:extLst>
              <p:ext uri="{D42A27DB-BD31-4B8C-83A1-F6EECF244321}">
                <p14:modId xmlns:p14="http://schemas.microsoft.com/office/powerpoint/2010/main" val="1164582507"/>
              </p:ext>
            </p:extLst>
          </p:nvPr>
        </p:nvGraphicFramePr>
        <p:xfrm>
          <a:off x="479090" y="1283551"/>
          <a:ext cx="8331081" cy="2607250"/>
        </p:xfrm>
        <a:graphic>
          <a:graphicData uri="http://schemas.openxmlformats.org/drawingml/2006/table">
            <a:tbl>
              <a:tblPr firstRow="1" firstCol="1" bandRow="1">
                <a:tableStyleId>{5940675A-B579-460E-94D1-54222C63F5DA}</a:tableStyleId>
              </a:tblPr>
              <a:tblGrid>
                <a:gridCol w="720510">
                  <a:extLst>
                    <a:ext uri="{9D8B030D-6E8A-4147-A177-3AD203B41FA5}">
                      <a16:colId xmlns:a16="http://schemas.microsoft.com/office/drawing/2014/main" val="1311176444"/>
                    </a:ext>
                  </a:extLst>
                </a:gridCol>
                <a:gridCol w="2195306">
                  <a:extLst>
                    <a:ext uri="{9D8B030D-6E8A-4147-A177-3AD203B41FA5}">
                      <a16:colId xmlns:a16="http://schemas.microsoft.com/office/drawing/2014/main" val="745410818"/>
                    </a:ext>
                  </a:extLst>
                </a:gridCol>
                <a:gridCol w="780017">
                  <a:extLst>
                    <a:ext uri="{9D8B030D-6E8A-4147-A177-3AD203B41FA5}">
                      <a16:colId xmlns:a16="http://schemas.microsoft.com/office/drawing/2014/main" val="4006591778"/>
                    </a:ext>
                  </a:extLst>
                </a:gridCol>
                <a:gridCol w="862039">
                  <a:extLst>
                    <a:ext uri="{9D8B030D-6E8A-4147-A177-3AD203B41FA5}">
                      <a16:colId xmlns:a16="http://schemas.microsoft.com/office/drawing/2014/main" val="2863713712"/>
                    </a:ext>
                  </a:extLst>
                </a:gridCol>
                <a:gridCol w="2034478">
                  <a:extLst>
                    <a:ext uri="{9D8B030D-6E8A-4147-A177-3AD203B41FA5}">
                      <a16:colId xmlns:a16="http://schemas.microsoft.com/office/drawing/2014/main" val="3043206184"/>
                    </a:ext>
                  </a:extLst>
                </a:gridCol>
                <a:gridCol w="789667">
                  <a:extLst>
                    <a:ext uri="{9D8B030D-6E8A-4147-A177-3AD203B41FA5}">
                      <a16:colId xmlns:a16="http://schemas.microsoft.com/office/drawing/2014/main" val="3785043029"/>
                    </a:ext>
                  </a:extLst>
                </a:gridCol>
                <a:gridCol w="949064">
                  <a:extLst>
                    <a:ext uri="{9D8B030D-6E8A-4147-A177-3AD203B41FA5}">
                      <a16:colId xmlns:a16="http://schemas.microsoft.com/office/drawing/2014/main" val="650212157"/>
                    </a:ext>
                  </a:extLst>
                </a:gridCol>
              </a:tblGrid>
              <a:tr h="261620">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S. No</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gridSpan="3">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INPUT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OUTPUT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30812959"/>
                  </a:ext>
                </a:extLst>
              </a:tr>
              <a:tr h="0">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 </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 </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TPA</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 </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TPA</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6600"/>
                          </a:solidFill>
                          <a:effectLst/>
                          <a:latin typeface="Times New Roman" pitchFamily="18" charset="0"/>
                          <a:ea typeface="+mn-ea"/>
                          <a:cs typeface="Times New Roman" pitchFamily="18" charset="0"/>
                        </a:rPr>
                        <a:t>T/T</a:t>
                      </a:r>
                      <a:endParaRPr lang="en-IN" sz="20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197885078"/>
                  </a:ext>
                </a:extLst>
              </a:tr>
              <a:tr h="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Manganese Ore</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39600</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Ferro Manganese</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19800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28675169"/>
                  </a:ext>
                </a:extLst>
              </a:tr>
              <a:tr h="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Coke</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7425</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0.375</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Ferro Manganese Slag</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17820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0.9</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284765049"/>
                  </a:ext>
                </a:extLst>
              </a:tr>
              <a:tr h="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3.</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Coal</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4356</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0.22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Gases &amp; Fumes</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17721</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0.895</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01511551"/>
                  </a:ext>
                </a:extLst>
              </a:tr>
              <a:tr h="0">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4.</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Dolomite</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3960</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0.2</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a:solidFill>
                            <a:srgbClr val="002060"/>
                          </a:solidFill>
                          <a:effectLst/>
                          <a:latin typeface="Times New Roman" pitchFamily="18" charset="0"/>
                          <a:ea typeface="+mn-ea"/>
                          <a:cs typeface="Times New Roman" pitchFamily="18" charset="0"/>
                        </a:rPr>
                        <a:t> </a:t>
                      </a:r>
                      <a:endParaRPr lang="en-IN" sz="2000" kern="120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kern="1200" dirty="0">
                          <a:solidFill>
                            <a:srgbClr val="002060"/>
                          </a:solidFill>
                          <a:effectLst/>
                          <a:latin typeface="Times New Roman" pitchFamily="18" charset="0"/>
                          <a:ea typeface="+mn-ea"/>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112732960"/>
                  </a:ext>
                </a:extLst>
              </a:tr>
              <a:tr h="271195">
                <a:tc gridSpan="2">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Total</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70020</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55341</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2.795</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Total</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1000"/>
                        </a:spcAft>
                      </a:pPr>
                      <a:r>
                        <a:rPr lang="en-US" sz="2000" b="1" kern="1200" dirty="0">
                          <a:solidFill>
                            <a:srgbClr val="002060"/>
                          </a:solidFill>
                          <a:effectLst/>
                          <a:latin typeface="Times New Roman" pitchFamily="18" charset="0"/>
                          <a:ea typeface="+mn-ea"/>
                          <a:cs typeface="Times New Roman" pitchFamily="18" charset="0"/>
                        </a:rPr>
                        <a:t>55341</a:t>
                      </a:r>
                      <a:endParaRPr lang="en-IN" sz="2000" b="1" kern="1200" dirty="0">
                        <a:solidFill>
                          <a:srgbClr val="002060"/>
                        </a:solidFill>
                        <a:effectLst/>
                        <a:latin typeface="Times New Roman" pitchFamily="18" charset="0"/>
                        <a:ea typeface="+mn-ea"/>
                        <a:cs typeface="Times New Roman" pitchFamily="18" charset="0"/>
                      </a:endParaRPr>
                    </a:p>
                  </a:txBody>
                  <a:tcPr marL="68580" marR="68580" marT="0"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152988501"/>
                  </a:ext>
                </a:extLst>
              </a:tr>
            </a:tbl>
          </a:graphicData>
        </a:graphic>
      </p:graphicFrame>
    </p:spTree>
    <p:extLst>
      <p:ext uri="{BB962C8B-B14F-4D97-AF65-F5344CB8AC3E}">
        <p14:creationId xmlns:p14="http://schemas.microsoft.com/office/powerpoint/2010/main" val="32014395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3A1417-15B6-427C-94F7-65B9A40FA11B}"/>
              </a:ext>
            </a:extLst>
          </p:cNvPr>
          <p:cNvSpPr txBox="1"/>
          <p:nvPr/>
        </p:nvSpPr>
        <p:spPr>
          <a:xfrm>
            <a:off x="0" y="77162"/>
            <a:ext cx="9144000" cy="400110"/>
          </a:xfrm>
          <a:prstGeom prst="rect">
            <a:avLst/>
          </a:prstGeom>
          <a:noFill/>
        </p:spPr>
        <p:txBody>
          <a:bodyPr wrap="square">
            <a:spAutoFit/>
          </a:bodyPr>
          <a:lstStyle/>
          <a:p>
            <a:pPr algn="ctr">
              <a:spcBef>
                <a:spcPts val="600"/>
              </a:spcBef>
              <a:spcAft>
                <a:spcPts val="600"/>
              </a:spcAft>
              <a:tabLst>
                <a:tab pos="457200" algn="l"/>
                <a:tab pos="1003935" algn="l"/>
              </a:tabLst>
            </a:pPr>
            <a:r>
              <a:rPr lang="en-US" sz="2000" b="1" dirty="0">
                <a:solidFill>
                  <a:srgbClr val="C00000"/>
                </a:solidFill>
                <a:latin typeface="Times New Roman" pitchFamily="18" charset="0"/>
                <a:cs typeface="Times New Roman" pitchFamily="18" charset="0"/>
              </a:rPr>
              <a:t>Remediation Plan and </a:t>
            </a:r>
            <a:r>
              <a:rPr lang="en-US" sz="2000" b="1" dirty="0" err="1">
                <a:solidFill>
                  <a:srgbClr val="C00000"/>
                </a:solidFill>
                <a:latin typeface="Times New Roman" pitchFamily="18" charset="0"/>
                <a:cs typeface="Times New Roman" pitchFamily="18" charset="0"/>
              </a:rPr>
              <a:t>Budgetory</a:t>
            </a:r>
            <a:r>
              <a:rPr lang="en-US" sz="2000" b="1" dirty="0">
                <a:solidFill>
                  <a:srgbClr val="C00000"/>
                </a:solidFill>
                <a:latin typeface="Times New Roman" pitchFamily="18" charset="0"/>
                <a:cs typeface="Times New Roman" pitchFamily="18" charset="0"/>
              </a:rPr>
              <a:t> Provisions for 3 year</a:t>
            </a:r>
            <a:endParaRPr lang="en-IN" sz="2000" b="1" dirty="0">
              <a:solidFill>
                <a:srgbClr val="C000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id="{DC7124BC-209C-4984-9D34-AE200A1B6632}"/>
              </a:ext>
            </a:extLst>
          </p:cNvPr>
          <p:cNvGraphicFramePr>
            <a:graphicFrameLocks noGrp="1"/>
          </p:cNvGraphicFramePr>
          <p:nvPr>
            <p:extLst>
              <p:ext uri="{D42A27DB-BD31-4B8C-83A1-F6EECF244321}">
                <p14:modId xmlns:p14="http://schemas.microsoft.com/office/powerpoint/2010/main" val="2607051682"/>
              </p:ext>
            </p:extLst>
          </p:nvPr>
        </p:nvGraphicFramePr>
        <p:xfrm>
          <a:off x="248752" y="495300"/>
          <a:ext cx="8628547" cy="6091448"/>
        </p:xfrm>
        <a:graphic>
          <a:graphicData uri="http://schemas.openxmlformats.org/drawingml/2006/table">
            <a:tbl>
              <a:tblPr firstRow="1" firstCol="1" bandRow="1">
                <a:tableStyleId>{5940675A-B579-460E-94D1-54222C63F5DA}</a:tableStyleId>
              </a:tblPr>
              <a:tblGrid>
                <a:gridCol w="447734">
                  <a:extLst>
                    <a:ext uri="{9D8B030D-6E8A-4147-A177-3AD203B41FA5}">
                      <a16:colId xmlns:a16="http://schemas.microsoft.com/office/drawing/2014/main" val="1957152817"/>
                    </a:ext>
                  </a:extLst>
                </a:gridCol>
                <a:gridCol w="2029648">
                  <a:extLst>
                    <a:ext uri="{9D8B030D-6E8A-4147-A177-3AD203B41FA5}">
                      <a16:colId xmlns:a16="http://schemas.microsoft.com/office/drawing/2014/main" val="2167058889"/>
                    </a:ext>
                  </a:extLst>
                </a:gridCol>
                <a:gridCol w="2328891">
                  <a:extLst>
                    <a:ext uri="{9D8B030D-6E8A-4147-A177-3AD203B41FA5}">
                      <a16:colId xmlns:a16="http://schemas.microsoft.com/office/drawing/2014/main" val="1976823753"/>
                    </a:ext>
                  </a:extLst>
                </a:gridCol>
                <a:gridCol w="949771">
                  <a:extLst>
                    <a:ext uri="{9D8B030D-6E8A-4147-A177-3AD203B41FA5}">
                      <a16:colId xmlns:a16="http://schemas.microsoft.com/office/drawing/2014/main" val="83997949"/>
                    </a:ext>
                  </a:extLst>
                </a:gridCol>
                <a:gridCol w="997462">
                  <a:extLst>
                    <a:ext uri="{9D8B030D-6E8A-4147-A177-3AD203B41FA5}">
                      <a16:colId xmlns:a16="http://schemas.microsoft.com/office/drawing/2014/main" val="2140130524"/>
                    </a:ext>
                  </a:extLst>
                </a:gridCol>
                <a:gridCol w="744742">
                  <a:extLst>
                    <a:ext uri="{9D8B030D-6E8A-4147-A177-3AD203B41FA5}">
                      <a16:colId xmlns:a16="http://schemas.microsoft.com/office/drawing/2014/main" val="2565332751"/>
                    </a:ext>
                  </a:extLst>
                </a:gridCol>
                <a:gridCol w="1130299">
                  <a:extLst>
                    <a:ext uri="{9D8B030D-6E8A-4147-A177-3AD203B41FA5}">
                      <a16:colId xmlns:a16="http://schemas.microsoft.com/office/drawing/2014/main" val="3143868594"/>
                    </a:ext>
                  </a:extLst>
                </a:gridCol>
              </a:tblGrid>
              <a:tr h="188436">
                <a:tc rowSpan="2">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Sr. No.</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Environmental component</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Activities Proposed</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3">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Budgetary provision</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Total (in </a:t>
                      </a:r>
                      <a:r>
                        <a:rPr lang="en-US" sz="1300" b="1" dirty="0" err="1">
                          <a:solidFill>
                            <a:srgbClr val="006600"/>
                          </a:solidFill>
                          <a:effectLst/>
                          <a:latin typeface="Times New Roman" pitchFamily="18" charset="0"/>
                          <a:cs typeface="Times New Roman" pitchFamily="18" charset="0"/>
                        </a:rPr>
                        <a:t>Rs</a:t>
                      </a:r>
                      <a:r>
                        <a:rPr lang="en-US" sz="1300" b="1" dirty="0">
                          <a:solidFill>
                            <a:srgbClr val="006600"/>
                          </a:solidFill>
                          <a:effectLst/>
                          <a:latin typeface="Times New Roman" pitchFamily="18" charset="0"/>
                          <a:cs typeface="Times New Roman" pitchFamily="18" charset="0"/>
                        </a:rPr>
                        <a:t>.)</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10712830"/>
                  </a:ext>
                </a:extLst>
              </a:tr>
              <a:tr h="188436">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Bef>
                          <a:spcPts val="300"/>
                        </a:spcBef>
                        <a:spcAft>
                          <a:spcPts val="300"/>
                        </a:spcAft>
                        <a:tabLst>
                          <a:tab pos="457200" algn="l"/>
                          <a:tab pos="1003935" algn="l"/>
                        </a:tabLst>
                      </a:pPr>
                      <a:r>
                        <a:rPr lang="en-US" sz="1300" b="1">
                          <a:solidFill>
                            <a:srgbClr val="006600"/>
                          </a:solidFill>
                          <a:effectLst/>
                          <a:latin typeface="Times New Roman" pitchFamily="18" charset="0"/>
                          <a:cs typeface="Times New Roman" pitchFamily="18" charset="0"/>
                        </a:rPr>
                        <a:t>1</a:t>
                      </a:r>
                      <a:r>
                        <a:rPr lang="en-US" sz="1300" b="1" baseline="30000">
                          <a:solidFill>
                            <a:srgbClr val="006600"/>
                          </a:solidFill>
                          <a:effectLst/>
                          <a:latin typeface="Times New Roman" pitchFamily="18" charset="0"/>
                          <a:cs typeface="Times New Roman" pitchFamily="18" charset="0"/>
                        </a:rPr>
                        <a:t>st</a:t>
                      </a:r>
                      <a:r>
                        <a:rPr lang="en-US" sz="1300" b="1">
                          <a:solidFill>
                            <a:srgbClr val="006600"/>
                          </a:solidFill>
                          <a:effectLst/>
                          <a:latin typeface="Times New Roman" pitchFamily="18" charset="0"/>
                          <a:cs typeface="Times New Roman" pitchFamily="18" charset="0"/>
                        </a:rPr>
                        <a:t> Year</a:t>
                      </a:r>
                      <a:endParaRPr lang="en-IN" sz="1300" b="1">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2</a:t>
                      </a:r>
                      <a:r>
                        <a:rPr lang="en-US" sz="1300" b="1" baseline="30000" dirty="0">
                          <a:solidFill>
                            <a:srgbClr val="006600"/>
                          </a:solidFill>
                          <a:effectLst/>
                          <a:latin typeface="Times New Roman" pitchFamily="18" charset="0"/>
                          <a:cs typeface="Times New Roman" pitchFamily="18" charset="0"/>
                        </a:rPr>
                        <a:t>nd</a:t>
                      </a:r>
                      <a:r>
                        <a:rPr lang="en-US" sz="1300" b="1" dirty="0">
                          <a:solidFill>
                            <a:srgbClr val="006600"/>
                          </a:solidFill>
                          <a:effectLst/>
                          <a:latin typeface="Times New Roman" pitchFamily="18" charset="0"/>
                          <a:cs typeface="Times New Roman" pitchFamily="18" charset="0"/>
                        </a:rPr>
                        <a:t> Year</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b="1" dirty="0">
                          <a:solidFill>
                            <a:srgbClr val="006600"/>
                          </a:solidFill>
                          <a:effectLst/>
                          <a:latin typeface="Times New Roman" pitchFamily="18" charset="0"/>
                          <a:cs typeface="Times New Roman" pitchFamily="18" charset="0"/>
                        </a:rPr>
                        <a:t>3</a:t>
                      </a:r>
                      <a:r>
                        <a:rPr lang="en-US" sz="1300" b="1" baseline="30000" dirty="0">
                          <a:solidFill>
                            <a:srgbClr val="006600"/>
                          </a:solidFill>
                          <a:effectLst/>
                          <a:latin typeface="Times New Roman" pitchFamily="18" charset="0"/>
                          <a:cs typeface="Times New Roman" pitchFamily="18" charset="0"/>
                        </a:rPr>
                        <a:t>rd</a:t>
                      </a:r>
                      <a:r>
                        <a:rPr lang="en-US" sz="1300" b="1" dirty="0">
                          <a:solidFill>
                            <a:srgbClr val="006600"/>
                          </a:solidFill>
                          <a:effectLst/>
                          <a:latin typeface="Times New Roman" pitchFamily="18" charset="0"/>
                          <a:cs typeface="Times New Roman" pitchFamily="18" charset="0"/>
                        </a:rPr>
                        <a:t> Year</a:t>
                      </a:r>
                      <a:endParaRPr lang="en-IN" sz="1300" b="1" dirty="0">
                        <a:solidFill>
                          <a:srgbClr val="00660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464647339"/>
                  </a:ext>
                </a:extLst>
              </a:tr>
              <a:tr h="722338">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Air Environment</a:t>
                      </a:r>
                      <a:endParaRPr lang="en-IN" sz="130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a) Ambient Air</a:t>
                      </a:r>
                      <a:endParaRPr lang="en-IN" sz="130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b) Air Pollution</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342900" lvl="0" indent="-342900">
                        <a:spcBef>
                          <a:spcPts val="300"/>
                        </a:spcBef>
                        <a:spcAft>
                          <a:spcPts val="300"/>
                        </a:spcAft>
                        <a:buFont typeface="Symbol" panose="05050102010706020507" pitchFamily="18" charset="2"/>
                        <a:buChar char=""/>
                        <a:tabLst>
                          <a:tab pos="457200" algn="l"/>
                          <a:tab pos="1003935" algn="l"/>
                        </a:tabLst>
                      </a:pPr>
                      <a:r>
                        <a:rPr lang="en-US" sz="1300">
                          <a:solidFill>
                            <a:srgbClr val="002060"/>
                          </a:solidFill>
                          <a:effectLst/>
                          <a:latin typeface="Times New Roman" pitchFamily="18" charset="0"/>
                          <a:cs typeface="Times New Roman" pitchFamily="18" charset="0"/>
                        </a:rPr>
                        <a:t>Dust Suppression and water sprinkling.</a:t>
                      </a:r>
                      <a:endParaRPr lang="en-IN" sz="1300">
                        <a:solidFill>
                          <a:srgbClr val="002060"/>
                        </a:solidFill>
                        <a:effectLst/>
                        <a:latin typeface="Times New Roman" pitchFamily="18" charset="0"/>
                        <a:cs typeface="Times New Roman" pitchFamily="18" charset="0"/>
                      </a:endParaRPr>
                    </a:p>
                    <a:p>
                      <a:pPr marL="342900" lvl="0" indent="-342900">
                        <a:spcBef>
                          <a:spcPts val="300"/>
                        </a:spcBef>
                        <a:spcAft>
                          <a:spcPts val="300"/>
                        </a:spcAft>
                        <a:buFont typeface="Symbol" panose="05050102010706020507" pitchFamily="18" charset="2"/>
                        <a:buChar char=""/>
                        <a:tabLst>
                          <a:tab pos="457200" algn="l"/>
                          <a:tab pos="1003935" algn="l"/>
                        </a:tabLst>
                      </a:pPr>
                      <a:r>
                        <a:rPr lang="en-US" sz="1300">
                          <a:solidFill>
                            <a:srgbClr val="002060"/>
                          </a:solidFill>
                          <a:effectLst/>
                          <a:latin typeface="Times New Roman" pitchFamily="18" charset="0"/>
                          <a:cs typeface="Times New Roman" pitchFamily="18" charset="0"/>
                        </a:rPr>
                        <a:t>Provision of Barricates</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40,000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40,000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26,000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1,06,000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71141455"/>
                  </a:ext>
                </a:extLst>
              </a:tr>
              <a:tr h="376872">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Noise Environment</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Supply of personnel projective equipments</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    20,000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   50,000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9510362"/>
                  </a:ext>
                </a:extLst>
              </a:tr>
              <a:tr h="1099210">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3</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Water Environment</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342900" lvl="0" indent="-342900">
                        <a:spcBef>
                          <a:spcPts val="300"/>
                        </a:spcBef>
                        <a:spcAft>
                          <a:spcPts val="300"/>
                        </a:spcAft>
                        <a:buFont typeface="Symbol" panose="05050102010706020507" pitchFamily="18" charset="2"/>
                        <a:buChar char=""/>
                        <a:tabLst>
                          <a:tab pos="457200" algn="l"/>
                          <a:tab pos="1003935" algn="l"/>
                        </a:tabLst>
                      </a:pPr>
                      <a:r>
                        <a:rPr lang="en-US" sz="1300" dirty="0">
                          <a:solidFill>
                            <a:srgbClr val="002060"/>
                          </a:solidFill>
                          <a:effectLst/>
                          <a:latin typeface="Times New Roman" pitchFamily="18" charset="0"/>
                          <a:cs typeface="Times New Roman" pitchFamily="18" charset="0"/>
                        </a:rPr>
                        <a:t>STP and ETP</a:t>
                      </a:r>
                      <a:endParaRPr lang="en-IN" sz="1300" dirty="0">
                        <a:solidFill>
                          <a:srgbClr val="002060"/>
                        </a:solidFill>
                        <a:effectLst/>
                        <a:latin typeface="Times New Roman" pitchFamily="18" charset="0"/>
                        <a:cs typeface="Times New Roman" pitchFamily="18" charset="0"/>
                      </a:endParaRPr>
                    </a:p>
                    <a:p>
                      <a:pPr marL="342900" lvl="0" indent="-342900">
                        <a:spcBef>
                          <a:spcPts val="300"/>
                        </a:spcBef>
                        <a:spcAft>
                          <a:spcPts val="300"/>
                        </a:spcAft>
                        <a:buFont typeface="Symbol" panose="05050102010706020507" pitchFamily="18" charset="2"/>
                        <a:buChar char=""/>
                        <a:tabLst>
                          <a:tab pos="457200" algn="l"/>
                          <a:tab pos="1003935" algn="l"/>
                        </a:tabLst>
                      </a:pPr>
                      <a:r>
                        <a:rPr lang="en-US" sz="1300" dirty="0">
                          <a:solidFill>
                            <a:srgbClr val="002060"/>
                          </a:solidFill>
                          <a:effectLst/>
                          <a:latin typeface="Times New Roman" pitchFamily="18" charset="0"/>
                          <a:cs typeface="Times New Roman" pitchFamily="18" charset="0"/>
                        </a:rPr>
                        <a:t>Rain water harvesting structure</a:t>
                      </a:r>
                      <a:endParaRPr lang="en-IN" sz="1300" dirty="0">
                        <a:solidFill>
                          <a:srgbClr val="002060"/>
                        </a:solidFill>
                        <a:effectLst/>
                        <a:latin typeface="Times New Roman" pitchFamily="18" charset="0"/>
                        <a:cs typeface="Times New Roman" pitchFamily="18" charset="0"/>
                      </a:endParaRPr>
                    </a:p>
                    <a:p>
                      <a:pPr marL="182880" indent="-182880">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Provision in EMP for </a:t>
                      </a:r>
                      <a:r>
                        <a:rPr lang="en-US" sz="1300" dirty="0" err="1">
                          <a:solidFill>
                            <a:srgbClr val="002060"/>
                          </a:solidFill>
                          <a:effectLst/>
                          <a:latin typeface="Times New Roman" pitchFamily="18" charset="0"/>
                          <a:cs typeface="Times New Roman" pitchFamily="18" charset="0"/>
                        </a:rPr>
                        <a:t>Rs</a:t>
                      </a:r>
                      <a:r>
                        <a:rPr lang="en-US" sz="1300" dirty="0">
                          <a:solidFill>
                            <a:srgbClr val="002060"/>
                          </a:solidFill>
                          <a:effectLst/>
                          <a:latin typeface="Times New Roman" pitchFamily="18" charset="0"/>
                          <a:cs typeface="Times New Roman" pitchFamily="18" charset="0"/>
                        </a:rPr>
                        <a:t>. 290 lakhs + 15000 for toilets</a:t>
                      </a:r>
                      <a:endParaRPr lang="en-IN" sz="1300" dirty="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10,00,0000</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90,00,000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2,90,00,000 (Provision in EMP)</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61413941"/>
                  </a:ext>
                </a:extLst>
              </a:tr>
              <a:tr h="565308">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4</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Land Environment</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Leachate proof storage facility for productive soil and waste material</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30,000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8532513"/>
                  </a:ext>
                </a:extLst>
              </a:tr>
              <a:tr h="832259">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5</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Ecology</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G.B. and plantation in and around plant site </a:t>
                      </a:r>
                      <a:endParaRPr lang="en-IN" sz="1300" dirty="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Provision made in EMP for Rs. 28 lakhs</a:t>
                      </a:r>
                      <a:endParaRPr lang="en-IN" sz="1300" dirty="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800000</a:t>
                      </a:r>
                      <a:endParaRPr lang="en-IN" sz="1300" dirty="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28,00,000</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(Provision in EMP)</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77864091"/>
                  </a:ext>
                </a:extLst>
              </a:tr>
              <a:tr h="455387">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6</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Solid and hazardous waste</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342900" lvl="0" indent="-342900">
                        <a:spcBef>
                          <a:spcPts val="300"/>
                        </a:spcBef>
                        <a:spcAft>
                          <a:spcPts val="300"/>
                        </a:spcAft>
                        <a:buFont typeface="Symbol" panose="05050102010706020507" pitchFamily="18" charset="2"/>
                        <a:buChar char=""/>
                        <a:tabLst>
                          <a:tab pos="457200" algn="l"/>
                          <a:tab pos="1003935" algn="l"/>
                        </a:tabLst>
                      </a:pPr>
                      <a:r>
                        <a:rPr lang="en-US" sz="1300">
                          <a:solidFill>
                            <a:srgbClr val="002060"/>
                          </a:solidFill>
                          <a:effectLst/>
                          <a:latin typeface="Times New Roman" pitchFamily="18" charset="0"/>
                          <a:cs typeface="Times New Roman" pitchFamily="18" charset="0"/>
                        </a:rPr>
                        <a:t>Provision of coloured bins</a:t>
                      </a:r>
                      <a:endParaRPr lang="en-IN" sz="1300">
                        <a:solidFill>
                          <a:srgbClr val="002060"/>
                        </a:solidFill>
                        <a:effectLst/>
                        <a:latin typeface="Times New Roman" pitchFamily="18" charset="0"/>
                        <a:cs typeface="Times New Roman" pitchFamily="18" charset="0"/>
                      </a:endParaRPr>
                    </a:p>
                    <a:p>
                      <a:pPr marL="342900" lvl="0" indent="-342900">
                        <a:spcBef>
                          <a:spcPts val="300"/>
                        </a:spcBef>
                        <a:spcAft>
                          <a:spcPts val="300"/>
                        </a:spcAft>
                        <a:buFont typeface="Symbol" panose="05050102010706020507" pitchFamily="18" charset="2"/>
                        <a:buChar char=""/>
                        <a:tabLst>
                          <a:tab pos="457200" algn="l"/>
                          <a:tab pos="1003935" algn="l"/>
                        </a:tabLst>
                      </a:pPr>
                      <a:r>
                        <a:rPr lang="en-US" sz="1300">
                          <a:solidFill>
                            <a:srgbClr val="002060"/>
                          </a:solidFill>
                          <a:effectLst/>
                          <a:latin typeface="Times New Roman" pitchFamily="18" charset="0"/>
                          <a:cs typeface="Times New Roman" pitchFamily="18" charset="0"/>
                        </a:rPr>
                        <a:t>Provision of storage facility</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70,000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96097418"/>
                  </a:ext>
                </a:extLst>
              </a:tr>
              <a:tr h="376872">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7</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Socio-economic (occupational health)</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First aid kit and health check up</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35,000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63027625"/>
                  </a:ext>
                </a:extLst>
              </a:tr>
              <a:tr h="188436">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8</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Energy consumption</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Construction of Solar panels</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1,00,000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50,000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2,50,000</a:t>
                      </a:r>
                      <a:endParaRPr lang="en-IN" sz="130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67482585"/>
                  </a:ext>
                </a:extLst>
              </a:tr>
              <a:tr h="879368">
                <a:tc>
                  <a:txBody>
                    <a:bodyPr/>
                    <a:lstStyle/>
                    <a:p>
                      <a:pPr>
                        <a:spcBef>
                          <a:spcPts val="600"/>
                        </a:spcBef>
                        <a:spcAft>
                          <a:spcPts val="600"/>
                        </a:spcAft>
                      </a:pPr>
                      <a:r>
                        <a:rPr lang="en-US" sz="1300">
                          <a:solidFill>
                            <a:srgbClr val="002060"/>
                          </a:solidFill>
                          <a:effectLst/>
                          <a:latin typeface="Times New Roman" pitchFamily="18" charset="0"/>
                          <a:cs typeface="Times New Roman" pitchFamily="18" charset="0"/>
                        </a:rPr>
                        <a:t> </a:t>
                      </a:r>
                      <a:endParaRPr lang="en-IN" sz="1300">
                        <a:solidFill>
                          <a:srgbClr val="002060"/>
                        </a:solidFill>
                        <a:effectLst/>
                        <a:latin typeface="Times New Roman" panose="02020603050405020304" pitchFamily="18" charset="0"/>
                        <a:ea typeface="Calibri" panose="020F050202020403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82880" indent="-182880">
                        <a:spcBef>
                          <a:spcPts val="600"/>
                        </a:spcBef>
                        <a:spcAft>
                          <a:spcPts val="600"/>
                        </a:spcAft>
                      </a:pPr>
                      <a:r>
                        <a:rPr lang="en-US" sz="1300">
                          <a:solidFill>
                            <a:srgbClr val="002060"/>
                          </a:solidFill>
                          <a:effectLst/>
                          <a:latin typeface="Times New Roman" pitchFamily="18" charset="0"/>
                          <a:cs typeface="Times New Roman" pitchFamily="18" charset="0"/>
                        </a:rPr>
                        <a:t> </a:t>
                      </a:r>
                      <a:endParaRPr lang="en-IN" sz="1300">
                        <a:solidFill>
                          <a:srgbClr val="002060"/>
                        </a:solidFill>
                        <a:effectLst/>
                        <a:latin typeface="Times New Roman" panose="02020603050405020304"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TOTAL</a:t>
                      </a:r>
                      <a:endParaRPr lang="en-IN" sz="1300" b="1">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11000000</a:t>
                      </a:r>
                      <a:endParaRPr lang="en-IN" sz="1300" dirty="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2,40,000</a:t>
                      </a:r>
                      <a:endParaRPr lang="en-IN" sz="1300" b="1" dirty="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11000000</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              </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205000</a:t>
                      </a:r>
                      <a:endParaRPr lang="en-IN" sz="1300" b="1">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9800000</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 </a:t>
                      </a:r>
                      <a:endParaRPr lang="en-IN" sz="130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a:solidFill>
                            <a:srgbClr val="002060"/>
                          </a:solidFill>
                          <a:effectLst/>
                          <a:latin typeface="Times New Roman" pitchFamily="18" charset="0"/>
                          <a:cs typeface="Times New Roman" pitchFamily="18" charset="0"/>
                        </a:rPr>
                        <a:t>111000</a:t>
                      </a:r>
                      <a:endParaRPr lang="en-IN" sz="1300" b="1">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0"/>
                        </a:spcAft>
                        <a:tabLst>
                          <a:tab pos="457200" algn="l"/>
                          <a:tab pos="1003935" algn="l"/>
                        </a:tabLst>
                      </a:pPr>
                      <a:r>
                        <a:rPr lang="en-US" sz="1300" dirty="0">
                          <a:solidFill>
                            <a:srgbClr val="002060"/>
                          </a:solidFill>
                          <a:effectLst/>
                          <a:latin typeface="Times New Roman" pitchFamily="18" charset="0"/>
                          <a:cs typeface="Times New Roman" pitchFamily="18" charset="0"/>
                        </a:rPr>
                        <a:t>31800000</a:t>
                      </a:r>
                      <a:endParaRPr lang="en-IN" sz="1300" dirty="0">
                        <a:solidFill>
                          <a:srgbClr val="002060"/>
                        </a:solidFill>
                        <a:effectLst/>
                        <a:latin typeface="Times New Roman" pitchFamily="18" charset="0"/>
                        <a:cs typeface="Times New Roman" pitchFamily="18" charset="0"/>
                      </a:endParaRPr>
                    </a:p>
                    <a:p>
                      <a:pPr algn="ctr">
                        <a:spcBef>
                          <a:spcPts val="300"/>
                        </a:spcBef>
                        <a:spcAft>
                          <a:spcPts val="0"/>
                        </a:spcAft>
                        <a:tabLst>
                          <a:tab pos="457200" algn="l"/>
                          <a:tab pos="1003935" algn="l"/>
                        </a:tabLst>
                      </a:pPr>
                      <a:r>
                        <a:rPr lang="en-US" sz="1300" dirty="0">
                          <a:solidFill>
                            <a:srgbClr val="002060"/>
                          </a:solidFill>
                          <a:effectLst/>
                          <a:latin typeface="Times New Roman" pitchFamily="18" charset="0"/>
                          <a:cs typeface="Times New Roman" pitchFamily="18" charset="0"/>
                        </a:rPr>
                        <a:t>(Provision in EMP) </a:t>
                      </a:r>
                      <a:endParaRPr lang="en-IN" sz="1300" dirty="0">
                        <a:solidFill>
                          <a:srgbClr val="002060"/>
                        </a:solidFill>
                        <a:effectLst/>
                        <a:latin typeface="Times New Roman" pitchFamily="18" charset="0"/>
                        <a:cs typeface="Times New Roman" pitchFamily="18" charset="0"/>
                      </a:endParaRPr>
                    </a:p>
                    <a:p>
                      <a:pPr algn="ctr">
                        <a:spcBef>
                          <a:spcPts val="300"/>
                        </a:spcBef>
                        <a:spcAft>
                          <a:spcPts val="300"/>
                        </a:spcAft>
                        <a:tabLst>
                          <a:tab pos="457200" algn="l"/>
                          <a:tab pos="1003935" algn="l"/>
                        </a:tabLst>
                      </a:pPr>
                      <a:r>
                        <a:rPr lang="en-US" sz="1300" dirty="0">
                          <a:solidFill>
                            <a:srgbClr val="002060"/>
                          </a:solidFill>
                          <a:effectLst/>
                          <a:latin typeface="Times New Roman" pitchFamily="18" charset="0"/>
                          <a:cs typeface="Times New Roman" pitchFamily="18" charset="0"/>
                        </a:rPr>
                        <a:t>  556000</a:t>
                      </a:r>
                      <a:endParaRPr lang="en-IN" sz="1300" b="1" dirty="0">
                        <a:solidFill>
                          <a:srgbClr val="002060"/>
                        </a:solidFill>
                        <a:effectLst/>
                        <a:latin typeface="Times New Roman" pitchFamily="18" charset="0"/>
                        <a:ea typeface="Arial" panose="020B0604020202020204" pitchFamily="34" charset="0"/>
                        <a:cs typeface="Times New Roman" pitchFamily="18" charset="0"/>
                      </a:endParaRPr>
                    </a:p>
                  </a:txBody>
                  <a:tcPr marL="59635" marR="596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48299343"/>
                  </a:ext>
                </a:extLst>
              </a:tr>
            </a:tbl>
          </a:graphicData>
        </a:graphic>
      </p:graphicFrame>
    </p:spTree>
    <p:extLst>
      <p:ext uri="{BB962C8B-B14F-4D97-AF65-F5344CB8AC3E}">
        <p14:creationId xmlns:p14="http://schemas.microsoft.com/office/powerpoint/2010/main" val="29123442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6BDC4F-8EB7-49BC-8E6E-68DDBEBFDDC8}"/>
              </a:ext>
            </a:extLst>
          </p:cNvPr>
          <p:cNvSpPr txBox="1"/>
          <p:nvPr/>
        </p:nvSpPr>
        <p:spPr>
          <a:xfrm>
            <a:off x="2484783" y="83139"/>
            <a:ext cx="4572000" cy="400110"/>
          </a:xfrm>
          <a:prstGeom prst="rect">
            <a:avLst/>
          </a:prstGeom>
          <a:noFill/>
        </p:spPr>
        <p:txBody>
          <a:bodyPr wrap="square">
            <a:spAutoFit/>
          </a:bodyPr>
          <a:lstStyle/>
          <a:p>
            <a:pPr algn="ctr">
              <a:spcBef>
                <a:spcPts val="600"/>
              </a:spcBef>
              <a:spcAft>
                <a:spcPts val="600"/>
              </a:spcAft>
              <a:tabLst>
                <a:tab pos="457200" algn="l"/>
                <a:tab pos="1003935" algn="l"/>
              </a:tabLst>
            </a:pPr>
            <a:r>
              <a:rPr lang="en-US" sz="2000" b="1" dirty="0">
                <a:solidFill>
                  <a:srgbClr val="C00000"/>
                </a:solidFill>
                <a:latin typeface="Times New Roman" pitchFamily="18" charset="0"/>
                <a:cs typeface="Times New Roman" pitchFamily="18" charset="0"/>
              </a:rPr>
              <a:t>Natural Resources Augmentation Plan</a:t>
            </a:r>
            <a:endParaRPr lang="en-IN" sz="2000" b="1" dirty="0">
              <a:solidFill>
                <a:srgbClr val="C000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id="{A08E65BF-769A-4795-AEFA-F0716BF37233}"/>
              </a:ext>
            </a:extLst>
          </p:cNvPr>
          <p:cNvGraphicFramePr>
            <a:graphicFrameLocks noGrp="1"/>
          </p:cNvGraphicFramePr>
          <p:nvPr>
            <p:extLst>
              <p:ext uri="{D42A27DB-BD31-4B8C-83A1-F6EECF244321}">
                <p14:modId xmlns:p14="http://schemas.microsoft.com/office/powerpoint/2010/main" val="2454401220"/>
              </p:ext>
            </p:extLst>
          </p:nvPr>
        </p:nvGraphicFramePr>
        <p:xfrm>
          <a:off x="241575" y="681071"/>
          <a:ext cx="8435837" cy="5699409"/>
        </p:xfrm>
        <a:graphic>
          <a:graphicData uri="http://schemas.openxmlformats.org/drawingml/2006/table">
            <a:tbl>
              <a:tblPr firstRow="1" firstCol="1" bandRow="1">
                <a:tableStyleId>{5940675A-B579-460E-94D1-54222C63F5DA}</a:tableStyleId>
              </a:tblPr>
              <a:tblGrid>
                <a:gridCol w="929995">
                  <a:extLst>
                    <a:ext uri="{9D8B030D-6E8A-4147-A177-3AD203B41FA5}">
                      <a16:colId xmlns:a16="http://schemas.microsoft.com/office/drawing/2014/main" val="3185217924"/>
                    </a:ext>
                  </a:extLst>
                </a:gridCol>
                <a:gridCol w="3724642">
                  <a:extLst>
                    <a:ext uri="{9D8B030D-6E8A-4147-A177-3AD203B41FA5}">
                      <a16:colId xmlns:a16="http://schemas.microsoft.com/office/drawing/2014/main" val="2502598879"/>
                    </a:ext>
                  </a:extLst>
                </a:gridCol>
                <a:gridCol w="982471">
                  <a:extLst>
                    <a:ext uri="{9D8B030D-6E8A-4147-A177-3AD203B41FA5}">
                      <a16:colId xmlns:a16="http://schemas.microsoft.com/office/drawing/2014/main" val="128658335"/>
                    </a:ext>
                  </a:extLst>
                </a:gridCol>
                <a:gridCol w="982471">
                  <a:extLst>
                    <a:ext uri="{9D8B030D-6E8A-4147-A177-3AD203B41FA5}">
                      <a16:colId xmlns:a16="http://schemas.microsoft.com/office/drawing/2014/main" val="376790083"/>
                    </a:ext>
                  </a:extLst>
                </a:gridCol>
                <a:gridCol w="932326">
                  <a:extLst>
                    <a:ext uri="{9D8B030D-6E8A-4147-A177-3AD203B41FA5}">
                      <a16:colId xmlns:a16="http://schemas.microsoft.com/office/drawing/2014/main" val="1192503727"/>
                    </a:ext>
                  </a:extLst>
                </a:gridCol>
                <a:gridCol w="883932">
                  <a:extLst>
                    <a:ext uri="{9D8B030D-6E8A-4147-A177-3AD203B41FA5}">
                      <a16:colId xmlns:a16="http://schemas.microsoft.com/office/drawing/2014/main" val="4120573626"/>
                    </a:ext>
                  </a:extLst>
                </a:gridCol>
              </a:tblGrid>
              <a:tr h="354494">
                <a:tc rowSpan="2">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Sr. No.</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Activities Proposed</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3">
                  <a:txBody>
                    <a:bodyPr/>
                    <a:lstStyle/>
                    <a:p>
                      <a:pPr algn="ctr">
                        <a:spcBef>
                          <a:spcPts val="300"/>
                        </a:spcBef>
                        <a:spcAft>
                          <a:spcPts val="300"/>
                        </a:spcAft>
                        <a:tabLst>
                          <a:tab pos="457200" algn="l"/>
                          <a:tab pos="1003935" algn="l"/>
                        </a:tabLst>
                      </a:pPr>
                      <a:r>
                        <a:rPr lang="en-US" sz="1400" b="1">
                          <a:solidFill>
                            <a:srgbClr val="006600"/>
                          </a:solidFill>
                          <a:effectLst/>
                          <a:latin typeface="Times New Roman" pitchFamily="18" charset="0"/>
                          <a:cs typeface="Times New Roman" pitchFamily="18" charset="0"/>
                        </a:rPr>
                        <a:t>Yearwise Implementation and Budgetary provision in Rs.</a:t>
                      </a:r>
                      <a:endParaRPr lang="en-IN" sz="1400" b="1">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Total cost (Rs.)</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232391391"/>
                  </a:ext>
                </a:extLst>
              </a:tr>
              <a:tr h="177247">
                <a:tc vMerge="1">
                  <a:txBody>
                    <a:bodyPr/>
                    <a:lstStyle/>
                    <a:p>
                      <a:endParaRPr lang="en-IN"/>
                    </a:p>
                  </a:txBody>
                  <a:tcPr/>
                </a:tc>
                <a:tc vMerge="1">
                  <a:txBody>
                    <a:bodyPr/>
                    <a:lstStyle/>
                    <a:p>
                      <a:endParaRPr lang="en-IN"/>
                    </a:p>
                  </a:txBody>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1</a:t>
                      </a:r>
                      <a:r>
                        <a:rPr lang="en-US" sz="1400" b="1" baseline="30000" dirty="0">
                          <a:solidFill>
                            <a:srgbClr val="006600"/>
                          </a:solidFill>
                          <a:effectLst/>
                          <a:latin typeface="Times New Roman" pitchFamily="18" charset="0"/>
                          <a:cs typeface="Times New Roman" pitchFamily="18" charset="0"/>
                        </a:rPr>
                        <a:t>st</a:t>
                      </a:r>
                      <a:r>
                        <a:rPr lang="en-US" sz="1400" b="1" dirty="0">
                          <a:solidFill>
                            <a:srgbClr val="006600"/>
                          </a:solidFill>
                          <a:effectLst/>
                          <a:latin typeface="Times New Roman" pitchFamily="18" charset="0"/>
                          <a:cs typeface="Times New Roman" pitchFamily="18" charset="0"/>
                        </a:rPr>
                        <a:t> Year</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2</a:t>
                      </a:r>
                      <a:r>
                        <a:rPr lang="en-US" sz="1400" b="1" baseline="30000" dirty="0">
                          <a:solidFill>
                            <a:srgbClr val="006600"/>
                          </a:solidFill>
                          <a:effectLst/>
                          <a:latin typeface="Times New Roman" pitchFamily="18" charset="0"/>
                          <a:cs typeface="Times New Roman" pitchFamily="18" charset="0"/>
                        </a:rPr>
                        <a:t>nd</a:t>
                      </a:r>
                      <a:r>
                        <a:rPr lang="en-US" sz="1400" b="1" dirty="0">
                          <a:solidFill>
                            <a:srgbClr val="006600"/>
                          </a:solidFill>
                          <a:effectLst/>
                          <a:latin typeface="Times New Roman" pitchFamily="18" charset="0"/>
                          <a:cs typeface="Times New Roman" pitchFamily="18" charset="0"/>
                        </a:rPr>
                        <a:t> Year</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b="1" dirty="0">
                          <a:solidFill>
                            <a:srgbClr val="006600"/>
                          </a:solidFill>
                          <a:effectLst/>
                          <a:latin typeface="Times New Roman" pitchFamily="18" charset="0"/>
                          <a:cs typeface="Times New Roman" pitchFamily="18" charset="0"/>
                        </a:rPr>
                        <a:t>3</a:t>
                      </a:r>
                      <a:r>
                        <a:rPr lang="en-US" sz="1400" b="1" baseline="30000" dirty="0">
                          <a:solidFill>
                            <a:srgbClr val="006600"/>
                          </a:solidFill>
                          <a:effectLst/>
                          <a:latin typeface="Times New Roman" pitchFamily="18" charset="0"/>
                          <a:cs typeface="Times New Roman" pitchFamily="18" charset="0"/>
                        </a:rPr>
                        <a:t>rd</a:t>
                      </a:r>
                      <a:r>
                        <a:rPr lang="en-US" sz="1400" b="1" dirty="0">
                          <a:solidFill>
                            <a:srgbClr val="006600"/>
                          </a:solidFill>
                          <a:effectLst/>
                          <a:latin typeface="Times New Roman" pitchFamily="18" charset="0"/>
                          <a:cs typeface="Times New Roman" pitchFamily="18" charset="0"/>
                        </a:rPr>
                        <a:t> Year</a:t>
                      </a:r>
                      <a:endParaRPr lang="en-IN" sz="1400" b="1" dirty="0">
                        <a:solidFill>
                          <a:srgbClr val="00660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137570195"/>
                  </a:ext>
                </a:extLst>
              </a:tr>
              <a:tr h="708988">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Development of Greenery in the surrounding area and road side plantation (along the state highway abutting the project side (100 trees in the surrounding area and 100 trees roadside Total 200 trees with maintenance @ 500/- per tree, total cost Rs. 1,00,000/-)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50,000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25,000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1,00,000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12316152"/>
                  </a:ext>
                </a:extLst>
              </a:tr>
              <a:tr h="531741">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Provision of drinking water facilities through hand pumps/ </a:t>
                      </a:r>
                      <a:r>
                        <a:rPr lang="en-US" sz="1400" dirty="0" err="1">
                          <a:solidFill>
                            <a:srgbClr val="002060"/>
                          </a:solidFill>
                          <a:effectLst/>
                          <a:latin typeface="Times New Roman" pitchFamily="18" charset="0"/>
                          <a:cs typeface="Times New Roman" pitchFamily="18" charset="0"/>
                        </a:rPr>
                        <a:t>dugwells</a:t>
                      </a:r>
                      <a:r>
                        <a:rPr lang="en-US" sz="1400" dirty="0">
                          <a:solidFill>
                            <a:srgbClr val="002060"/>
                          </a:solidFill>
                          <a:effectLst/>
                          <a:latin typeface="Times New Roman" pitchFamily="18" charset="0"/>
                          <a:cs typeface="Times New Roman" pitchFamily="18" charset="0"/>
                        </a:rPr>
                        <a:t>/ </a:t>
                      </a:r>
                      <a:r>
                        <a:rPr lang="en-US" sz="1400" dirty="0" err="1">
                          <a:solidFill>
                            <a:srgbClr val="002060"/>
                          </a:solidFill>
                          <a:effectLst/>
                          <a:latin typeface="Times New Roman" pitchFamily="18" charset="0"/>
                          <a:cs typeface="Times New Roman" pitchFamily="18" charset="0"/>
                        </a:rPr>
                        <a:t>tubewells</a:t>
                      </a:r>
                      <a:r>
                        <a:rPr lang="en-US" sz="1400" dirty="0">
                          <a:solidFill>
                            <a:srgbClr val="002060"/>
                          </a:solidFill>
                          <a:effectLst/>
                          <a:latin typeface="Times New Roman" pitchFamily="18" charset="0"/>
                          <a:cs typeface="Times New Roman" pitchFamily="18" charset="0"/>
                        </a:rPr>
                        <a:t> (hand pump/ well per year in the nearby villages each year with maintenance) i.e. 3 </a:t>
                      </a:r>
                      <a:r>
                        <a:rPr lang="en-US" sz="1400" dirty="0" err="1">
                          <a:solidFill>
                            <a:srgbClr val="002060"/>
                          </a:solidFill>
                          <a:effectLst/>
                          <a:latin typeface="Times New Roman" pitchFamily="18" charset="0"/>
                          <a:cs typeface="Times New Roman" pitchFamily="18" charset="0"/>
                        </a:rPr>
                        <a:t>tubewells</a:t>
                      </a:r>
                      <a:r>
                        <a:rPr lang="en-US" sz="1400" dirty="0">
                          <a:solidFill>
                            <a:srgbClr val="002060"/>
                          </a:solidFill>
                          <a:effectLst/>
                          <a:latin typeface="Times New Roman" pitchFamily="18" charset="0"/>
                          <a:cs typeface="Times New Roman" pitchFamily="18" charset="0"/>
                        </a:rPr>
                        <a:t> per village in 2 villages</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90,000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96558777"/>
                  </a:ext>
                </a:extLst>
              </a:tr>
              <a:tr h="354494">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Repair and maintenance of roads in the nearby 3 villages with the help of gram panchayat considering one village each year</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25,000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75,000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99237541"/>
                  </a:ext>
                </a:extLst>
              </a:tr>
              <a:tr h="975009">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4</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Development of plantation in two villages along road side @100 trees in each villages.</a:t>
                      </a:r>
                      <a:endParaRPr lang="en-IN" sz="1400" dirty="0">
                        <a:solidFill>
                          <a:srgbClr val="002060"/>
                        </a:solidFill>
                        <a:effectLst/>
                        <a:latin typeface="Times New Roman" pitchFamily="18" charset="0"/>
                        <a:cs typeface="Times New Roman" pitchFamily="18" charset="0"/>
                      </a:endParaRPr>
                    </a:p>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Total number of trees 200@ Rs 300/- per tree. Total cost Rs. 60,000/-</a:t>
                      </a:r>
                      <a:endParaRPr lang="en-IN" sz="1400" dirty="0">
                        <a:solidFill>
                          <a:srgbClr val="002060"/>
                        </a:solidFill>
                        <a:effectLst/>
                        <a:latin typeface="Times New Roman" pitchFamily="18"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30,000 </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15,000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60,000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70758376"/>
                  </a:ext>
                </a:extLst>
              </a:tr>
              <a:tr h="457200">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5</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Provision of solar system with solar pan, poles, wiring and lamps etc. in two villages (Roadside)</a:t>
                      </a:r>
                      <a:endParaRPr lang="en-IN" sz="1400" dirty="0">
                        <a:solidFill>
                          <a:srgbClr val="002060"/>
                        </a:solidFill>
                        <a:effectLst/>
                        <a:latin typeface="Times New Roman" pitchFamily="18"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1,00,000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1,00,000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1,00,000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3,00,000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23854760"/>
                  </a:ext>
                </a:extLst>
              </a:tr>
              <a:tr h="354494">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6</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Construction of rainwater harvesting tanks 2 in each village in hospital/school for 2 villages</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4,00,000</a:t>
                      </a:r>
                      <a:endParaRPr lang="en-IN" sz="140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4,00,000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4,00,000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12,00,000</a:t>
                      </a:r>
                      <a:endParaRPr lang="en-IN" sz="1400"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16193267"/>
                  </a:ext>
                </a:extLst>
              </a:tr>
              <a:tr h="177247">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 </a:t>
                      </a:r>
                      <a:endParaRPr lang="en-IN" sz="1400" b="1">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TOTAL</a:t>
                      </a:r>
                      <a:endParaRPr lang="en-IN" sz="1400" b="1">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6,35,000</a:t>
                      </a:r>
                      <a:endParaRPr lang="en-IN" sz="1400" b="1">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5,95,000</a:t>
                      </a:r>
                      <a:endParaRPr lang="en-IN" sz="1400" b="1">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a:solidFill>
                            <a:srgbClr val="002060"/>
                          </a:solidFill>
                          <a:effectLst/>
                          <a:latin typeface="Times New Roman" pitchFamily="18" charset="0"/>
                          <a:cs typeface="Times New Roman" pitchFamily="18" charset="0"/>
                        </a:rPr>
                        <a:t>5,95,000</a:t>
                      </a:r>
                      <a:endParaRPr lang="en-IN" sz="1400" b="1">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400" dirty="0">
                          <a:solidFill>
                            <a:srgbClr val="002060"/>
                          </a:solidFill>
                          <a:effectLst/>
                          <a:latin typeface="Times New Roman" pitchFamily="18" charset="0"/>
                          <a:cs typeface="Times New Roman" pitchFamily="18" charset="0"/>
                        </a:rPr>
                        <a:t>18,25,000</a:t>
                      </a:r>
                      <a:endParaRPr lang="en-IN" sz="1400" b="1" dirty="0">
                        <a:solidFill>
                          <a:srgbClr val="002060"/>
                        </a:solidFill>
                        <a:effectLst/>
                        <a:latin typeface="Times New Roman" pitchFamily="18" charset="0"/>
                        <a:ea typeface="Arial" panose="020B0604020202020204" pitchFamily="34" charset="0"/>
                        <a:cs typeface="Times New Roman" pitchFamily="18" charset="0"/>
                      </a:endParaRPr>
                    </a:p>
                  </a:txBody>
                  <a:tcPr marL="58872" marR="58872"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2572858"/>
                  </a:ext>
                </a:extLst>
              </a:tr>
            </a:tbl>
          </a:graphicData>
        </a:graphic>
      </p:graphicFrame>
    </p:spTree>
    <p:extLst>
      <p:ext uri="{BB962C8B-B14F-4D97-AF65-F5344CB8AC3E}">
        <p14:creationId xmlns:p14="http://schemas.microsoft.com/office/powerpoint/2010/main" val="32739432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BDEF7-3834-4BFF-A618-CD3BF4470134}"/>
              </a:ext>
            </a:extLst>
          </p:cNvPr>
          <p:cNvSpPr txBox="1"/>
          <p:nvPr/>
        </p:nvSpPr>
        <p:spPr>
          <a:xfrm>
            <a:off x="1181100" y="39756"/>
            <a:ext cx="7353300" cy="461665"/>
          </a:xfrm>
          <a:prstGeom prst="rect">
            <a:avLst/>
          </a:prstGeom>
          <a:noFill/>
        </p:spPr>
        <p:txBody>
          <a:bodyPr wrap="square">
            <a:spAutoFit/>
          </a:bodyPr>
          <a:lstStyle/>
          <a:p>
            <a:pPr algn="ctr">
              <a:spcBef>
                <a:spcPts val="600"/>
              </a:spcBef>
              <a:spcAft>
                <a:spcPts val="600"/>
              </a:spcAft>
              <a:tabLst>
                <a:tab pos="457200" algn="l"/>
                <a:tab pos="1003935" algn="l"/>
              </a:tabLst>
            </a:pPr>
            <a:r>
              <a:rPr lang="en-US" sz="2400" b="1" dirty="0">
                <a:solidFill>
                  <a:srgbClr val="C00000"/>
                </a:solidFill>
                <a:latin typeface="Times New Roman" pitchFamily="18" charset="0"/>
                <a:cs typeface="Times New Roman" pitchFamily="18" charset="0"/>
              </a:rPr>
              <a:t>Community Welfare Augmentation Plan</a:t>
            </a:r>
            <a:endParaRPr lang="en-IN" sz="2400" b="1" dirty="0">
              <a:solidFill>
                <a:srgbClr val="C000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id="{177AD38F-CF96-4F4F-A588-90E18D6EF64D}"/>
              </a:ext>
            </a:extLst>
          </p:cNvPr>
          <p:cNvGraphicFramePr>
            <a:graphicFrameLocks noGrp="1"/>
          </p:cNvGraphicFramePr>
          <p:nvPr>
            <p:extLst>
              <p:ext uri="{D42A27DB-BD31-4B8C-83A1-F6EECF244321}">
                <p14:modId xmlns:p14="http://schemas.microsoft.com/office/powerpoint/2010/main" val="2802886006"/>
              </p:ext>
            </p:extLst>
          </p:nvPr>
        </p:nvGraphicFramePr>
        <p:xfrm>
          <a:off x="373572" y="621123"/>
          <a:ext cx="8174078" cy="5852160"/>
        </p:xfrm>
        <a:graphic>
          <a:graphicData uri="http://schemas.openxmlformats.org/drawingml/2006/table">
            <a:tbl>
              <a:tblPr firstRow="1" firstCol="1" bandRow="1">
                <a:tableStyleId>{5940675A-B579-460E-94D1-54222C63F5DA}</a:tableStyleId>
              </a:tblPr>
              <a:tblGrid>
                <a:gridCol w="1026546">
                  <a:extLst>
                    <a:ext uri="{9D8B030D-6E8A-4147-A177-3AD203B41FA5}">
                      <a16:colId xmlns:a16="http://schemas.microsoft.com/office/drawing/2014/main" val="3885434658"/>
                    </a:ext>
                  </a:extLst>
                </a:gridCol>
                <a:gridCol w="2944711">
                  <a:extLst>
                    <a:ext uri="{9D8B030D-6E8A-4147-A177-3AD203B41FA5}">
                      <a16:colId xmlns:a16="http://schemas.microsoft.com/office/drawing/2014/main" val="3576390046"/>
                    </a:ext>
                  </a:extLst>
                </a:gridCol>
                <a:gridCol w="1053896">
                  <a:extLst>
                    <a:ext uri="{9D8B030D-6E8A-4147-A177-3AD203B41FA5}">
                      <a16:colId xmlns:a16="http://schemas.microsoft.com/office/drawing/2014/main" val="3905276662"/>
                    </a:ext>
                  </a:extLst>
                </a:gridCol>
                <a:gridCol w="1053896">
                  <a:extLst>
                    <a:ext uri="{9D8B030D-6E8A-4147-A177-3AD203B41FA5}">
                      <a16:colId xmlns:a16="http://schemas.microsoft.com/office/drawing/2014/main" val="3724988088"/>
                    </a:ext>
                  </a:extLst>
                </a:gridCol>
                <a:gridCol w="1026546">
                  <a:extLst>
                    <a:ext uri="{9D8B030D-6E8A-4147-A177-3AD203B41FA5}">
                      <a16:colId xmlns:a16="http://schemas.microsoft.com/office/drawing/2014/main" val="436028095"/>
                    </a:ext>
                  </a:extLst>
                </a:gridCol>
                <a:gridCol w="1068483">
                  <a:extLst>
                    <a:ext uri="{9D8B030D-6E8A-4147-A177-3AD203B41FA5}">
                      <a16:colId xmlns:a16="http://schemas.microsoft.com/office/drawing/2014/main" val="1356034774"/>
                    </a:ext>
                  </a:extLst>
                </a:gridCol>
              </a:tblGrid>
              <a:tr h="404951">
                <a:tc rowSpan="2">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Sr. No.</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Activities Proposed</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3">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Year wise Implementation and Budgetary provision in </a:t>
                      </a:r>
                      <a:r>
                        <a:rPr lang="en-US" sz="1600" b="1" dirty="0" err="1">
                          <a:solidFill>
                            <a:srgbClr val="006600"/>
                          </a:solidFill>
                          <a:effectLst/>
                          <a:latin typeface="Times New Roman" pitchFamily="18" charset="0"/>
                          <a:cs typeface="Times New Roman" pitchFamily="18" charset="0"/>
                        </a:rPr>
                        <a:t>Rs</a:t>
                      </a:r>
                      <a:r>
                        <a:rPr lang="en-US" sz="1600" b="1" dirty="0">
                          <a:solidFill>
                            <a:srgbClr val="006600"/>
                          </a:solidFill>
                          <a:effectLst/>
                          <a:latin typeface="Times New Roman" pitchFamily="18" charset="0"/>
                          <a:cs typeface="Times New Roman" pitchFamily="18" charset="0"/>
                        </a:rPr>
                        <a:t>.</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Total cost (</a:t>
                      </a:r>
                      <a:r>
                        <a:rPr lang="en-US" sz="1600" b="1" dirty="0" err="1">
                          <a:solidFill>
                            <a:srgbClr val="006600"/>
                          </a:solidFill>
                          <a:effectLst/>
                          <a:latin typeface="Times New Roman" pitchFamily="18" charset="0"/>
                          <a:cs typeface="Times New Roman" pitchFamily="18" charset="0"/>
                        </a:rPr>
                        <a:t>Rs</a:t>
                      </a:r>
                      <a:r>
                        <a:rPr lang="en-US" sz="1600" b="1" dirty="0">
                          <a:solidFill>
                            <a:srgbClr val="006600"/>
                          </a:solidFill>
                          <a:effectLst/>
                          <a:latin typeface="Times New Roman" pitchFamily="18" charset="0"/>
                          <a:cs typeface="Times New Roman" pitchFamily="18" charset="0"/>
                        </a:rPr>
                        <a:t>.)</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3664410"/>
                  </a:ext>
                </a:extLst>
              </a:tr>
              <a:tr h="202475">
                <a:tc vMerge="1">
                  <a:txBody>
                    <a:bodyPr/>
                    <a:lstStyle/>
                    <a:p>
                      <a:endParaRPr lang="en-IN"/>
                    </a:p>
                  </a:txBody>
                  <a:tcPr/>
                </a:tc>
                <a:tc vMerge="1">
                  <a:txBody>
                    <a:bodyPr/>
                    <a:lstStyle/>
                    <a:p>
                      <a:endParaRPr lang="en-IN"/>
                    </a:p>
                  </a:txBody>
                  <a:tcPr/>
                </a:tc>
                <a:tc>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1</a:t>
                      </a:r>
                      <a:r>
                        <a:rPr lang="en-US" sz="1600" b="1" baseline="30000" dirty="0">
                          <a:solidFill>
                            <a:srgbClr val="006600"/>
                          </a:solidFill>
                          <a:effectLst/>
                          <a:latin typeface="Times New Roman" pitchFamily="18" charset="0"/>
                          <a:cs typeface="Times New Roman" pitchFamily="18" charset="0"/>
                        </a:rPr>
                        <a:t>st</a:t>
                      </a:r>
                      <a:r>
                        <a:rPr lang="en-US" sz="1600" b="1" dirty="0">
                          <a:solidFill>
                            <a:srgbClr val="006600"/>
                          </a:solidFill>
                          <a:effectLst/>
                          <a:latin typeface="Times New Roman" pitchFamily="18" charset="0"/>
                          <a:cs typeface="Times New Roman" pitchFamily="18" charset="0"/>
                        </a:rPr>
                        <a:t> Year</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2</a:t>
                      </a:r>
                      <a:r>
                        <a:rPr lang="en-US" sz="1600" b="1" baseline="30000" dirty="0">
                          <a:solidFill>
                            <a:srgbClr val="006600"/>
                          </a:solidFill>
                          <a:effectLst/>
                          <a:latin typeface="Times New Roman" pitchFamily="18" charset="0"/>
                          <a:cs typeface="Times New Roman" pitchFamily="18" charset="0"/>
                        </a:rPr>
                        <a:t>nd</a:t>
                      </a:r>
                      <a:r>
                        <a:rPr lang="en-US" sz="1600" b="1" dirty="0">
                          <a:solidFill>
                            <a:srgbClr val="006600"/>
                          </a:solidFill>
                          <a:effectLst/>
                          <a:latin typeface="Times New Roman" pitchFamily="18" charset="0"/>
                          <a:cs typeface="Times New Roman" pitchFamily="18" charset="0"/>
                        </a:rPr>
                        <a:t> Year</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b="1" dirty="0">
                          <a:solidFill>
                            <a:srgbClr val="006600"/>
                          </a:solidFill>
                          <a:effectLst/>
                          <a:latin typeface="Times New Roman" pitchFamily="18" charset="0"/>
                          <a:cs typeface="Times New Roman" pitchFamily="18" charset="0"/>
                        </a:rPr>
                        <a:t>3</a:t>
                      </a:r>
                      <a:r>
                        <a:rPr lang="en-US" sz="1600" b="1" baseline="30000" dirty="0">
                          <a:solidFill>
                            <a:srgbClr val="006600"/>
                          </a:solidFill>
                          <a:effectLst/>
                          <a:latin typeface="Times New Roman" pitchFamily="18" charset="0"/>
                          <a:cs typeface="Times New Roman" pitchFamily="18" charset="0"/>
                        </a:rPr>
                        <a:t>rd</a:t>
                      </a:r>
                      <a:r>
                        <a:rPr lang="en-US" sz="1600" b="1" dirty="0">
                          <a:solidFill>
                            <a:srgbClr val="006600"/>
                          </a:solidFill>
                          <a:effectLst/>
                          <a:latin typeface="Times New Roman" pitchFamily="18" charset="0"/>
                          <a:cs typeface="Times New Roman" pitchFamily="18" charset="0"/>
                        </a:rPr>
                        <a:t> Year</a:t>
                      </a:r>
                      <a:endParaRPr lang="en-IN" sz="16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899043285"/>
                  </a:ext>
                </a:extLst>
              </a:tr>
              <a:tr h="607426">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1.</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Development of drainage  facilities in 2 villages one in each village with the help of </a:t>
                      </a:r>
                      <a:r>
                        <a:rPr lang="en-US" sz="1600" dirty="0" err="1">
                          <a:solidFill>
                            <a:srgbClr val="002060"/>
                          </a:solidFill>
                          <a:effectLst/>
                          <a:latin typeface="Times New Roman" pitchFamily="18" charset="0"/>
                          <a:cs typeface="Times New Roman" pitchFamily="18" charset="0"/>
                        </a:rPr>
                        <a:t>Grampanchayat</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2,00,000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6,00,000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73217122"/>
                  </a:ext>
                </a:extLst>
              </a:tr>
              <a:tr h="607426">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Medical check-up camp in nearby areas for 2 villagers and supply of medicines (2 villages per year)</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50,000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50,000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50,000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1,50,000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56832271"/>
                  </a:ext>
                </a:extLst>
              </a:tr>
              <a:tr h="809902">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3</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Assistance in providing study materials, uniforms, books to the poor students (50 students) each year</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50,000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50,000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50,000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1,50,000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87141155"/>
                  </a:ext>
                </a:extLst>
              </a:tr>
              <a:tr h="1012378">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4</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Provision of construction of package type STP in 2 Schools of nearby villages (2) with operation and maintenance training to the school staff</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2,00,000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6,00,000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10992064"/>
                  </a:ext>
                </a:extLst>
              </a:tr>
              <a:tr h="202475">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5</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Provision mobile medical van 1 No. </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15,00,000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15,00,000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08071171"/>
                  </a:ext>
                </a:extLst>
              </a:tr>
              <a:tr h="404951">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6</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Provision of Ambulance for PHC (one)</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 </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7,00,000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7,00,000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65945104"/>
                  </a:ext>
                </a:extLst>
              </a:tr>
              <a:tr h="202475">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 </a:t>
                      </a:r>
                      <a:endParaRPr lang="en-IN" sz="1600" b="1">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TOTAL</a:t>
                      </a:r>
                      <a:endParaRPr lang="en-IN" sz="1600" b="1">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20,00,000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12,00,000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a:solidFill>
                            <a:srgbClr val="002060"/>
                          </a:solidFill>
                          <a:effectLst/>
                          <a:latin typeface="Times New Roman" pitchFamily="18" charset="0"/>
                          <a:cs typeface="Times New Roman" pitchFamily="18" charset="0"/>
                        </a:rPr>
                        <a:t>5,00,000</a:t>
                      </a:r>
                      <a:endParaRPr lang="en-IN" sz="16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600" dirty="0">
                          <a:solidFill>
                            <a:srgbClr val="002060"/>
                          </a:solidFill>
                          <a:effectLst/>
                          <a:latin typeface="Times New Roman" pitchFamily="18" charset="0"/>
                          <a:cs typeface="Times New Roman" pitchFamily="18" charset="0"/>
                        </a:rPr>
                        <a:t>37,00,000</a:t>
                      </a:r>
                      <a:endParaRPr lang="en-IN" sz="1600"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55250793"/>
                  </a:ext>
                </a:extLst>
              </a:tr>
            </a:tbl>
          </a:graphicData>
        </a:graphic>
      </p:graphicFrame>
    </p:spTree>
    <p:extLst>
      <p:ext uri="{BB962C8B-B14F-4D97-AF65-F5344CB8AC3E}">
        <p14:creationId xmlns:p14="http://schemas.microsoft.com/office/powerpoint/2010/main" val="2327454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5E126-8708-4120-BCCF-0A3338EC1D8B}"/>
              </a:ext>
            </a:extLst>
          </p:cNvPr>
          <p:cNvSpPr txBox="1"/>
          <p:nvPr/>
        </p:nvSpPr>
        <p:spPr>
          <a:xfrm>
            <a:off x="755375" y="227448"/>
            <a:ext cx="7739268" cy="830997"/>
          </a:xfrm>
          <a:prstGeom prst="rect">
            <a:avLst/>
          </a:prstGeom>
          <a:noFill/>
        </p:spPr>
        <p:txBody>
          <a:bodyPr wrap="square">
            <a:spAutoFit/>
          </a:bodyPr>
          <a:lstStyle/>
          <a:p>
            <a:pPr algn="ctr">
              <a:spcBef>
                <a:spcPts val="600"/>
              </a:spcBef>
              <a:spcAft>
                <a:spcPts val="600"/>
              </a:spcAft>
              <a:tabLst>
                <a:tab pos="457200" algn="l"/>
                <a:tab pos="1003935" algn="l"/>
              </a:tabLst>
            </a:pPr>
            <a:r>
              <a:rPr lang="en-US" sz="2400" b="1" dirty="0">
                <a:solidFill>
                  <a:srgbClr val="C00000"/>
                </a:solidFill>
                <a:latin typeface="Times New Roman" pitchFamily="18" charset="0"/>
                <a:cs typeface="Times New Roman" pitchFamily="18" charset="0"/>
              </a:rPr>
              <a:t>Summary of Remediation plan, Natural Resource and </a:t>
            </a:r>
            <a:br>
              <a:rPr lang="en-US" sz="2400" b="1" dirty="0">
                <a:solidFill>
                  <a:srgbClr val="C00000"/>
                </a:solidFill>
                <a:latin typeface="Times New Roman" pitchFamily="18" charset="0"/>
                <a:cs typeface="Times New Roman" pitchFamily="18" charset="0"/>
              </a:rPr>
            </a:br>
            <a:r>
              <a:rPr lang="en-US" sz="2400" b="1" dirty="0">
                <a:solidFill>
                  <a:srgbClr val="C00000"/>
                </a:solidFill>
                <a:latin typeface="Times New Roman" pitchFamily="18" charset="0"/>
                <a:cs typeface="Times New Roman" pitchFamily="18" charset="0"/>
              </a:rPr>
              <a:t>Community Augmentation Plan</a:t>
            </a:r>
            <a:endParaRPr lang="en-IN" sz="2400" b="1" dirty="0">
              <a:solidFill>
                <a:srgbClr val="C000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id="{24A7E863-9A7C-467A-A9F7-BDC82597CE2D}"/>
              </a:ext>
            </a:extLst>
          </p:cNvPr>
          <p:cNvGraphicFramePr>
            <a:graphicFrameLocks noGrp="1"/>
          </p:cNvGraphicFramePr>
          <p:nvPr>
            <p:extLst>
              <p:ext uri="{D42A27DB-BD31-4B8C-83A1-F6EECF244321}">
                <p14:modId xmlns:p14="http://schemas.microsoft.com/office/powerpoint/2010/main" val="2370639450"/>
              </p:ext>
            </p:extLst>
          </p:nvPr>
        </p:nvGraphicFramePr>
        <p:xfrm>
          <a:off x="876300" y="1292879"/>
          <a:ext cx="7537725" cy="2743200"/>
        </p:xfrm>
        <a:graphic>
          <a:graphicData uri="http://schemas.openxmlformats.org/drawingml/2006/table">
            <a:tbl>
              <a:tblPr firstRow="1" firstCol="1" bandRow="1">
                <a:tableStyleId>{5940675A-B579-460E-94D1-54222C63F5DA}</a:tableStyleId>
              </a:tblPr>
              <a:tblGrid>
                <a:gridCol w="1181100">
                  <a:extLst>
                    <a:ext uri="{9D8B030D-6E8A-4147-A177-3AD203B41FA5}">
                      <a16:colId xmlns:a16="http://schemas.microsoft.com/office/drawing/2014/main" val="2015140761"/>
                    </a:ext>
                  </a:extLst>
                </a:gridCol>
                <a:gridCol w="3843755">
                  <a:extLst>
                    <a:ext uri="{9D8B030D-6E8A-4147-A177-3AD203B41FA5}">
                      <a16:colId xmlns:a16="http://schemas.microsoft.com/office/drawing/2014/main" val="4253408340"/>
                    </a:ext>
                  </a:extLst>
                </a:gridCol>
                <a:gridCol w="2512870">
                  <a:extLst>
                    <a:ext uri="{9D8B030D-6E8A-4147-A177-3AD203B41FA5}">
                      <a16:colId xmlns:a16="http://schemas.microsoft.com/office/drawing/2014/main" val="4077075179"/>
                    </a:ext>
                  </a:extLst>
                </a:gridCol>
              </a:tblGrid>
              <a:tr h="0">
                <a:tc>
                  <a:txBody>
                    <a:bodyPr/>
                    <a:lstStyle/>
                    <a:p>
                      <a:pPr algn="ctr">
                        <a:spcBef>
                          <a:spcPts val="300"/>
                        </a:spcBef>
                        <a:spcAft>
                          <a:spcPts val="300"/>
                        </a:spcAft>
                        <a:tabLst>
                          <a:tab pos="457200" algn="l"/>
                          <a:tab pos="1003935" algn="l"/>
                        </a:tabLst>
                      </a:pPr>
                      <a:r>
                        <a:rPr lang="en-US" sz="1800" b="1" dirty="0">
                          <a:solidFill>
                            <a:srgbClr val="006600"/>
                          </a:solidFill>
                          <a:effectLst/>
                          <a:latin typeface="Times New Roman" pitchFamily="18" charset="0"/>
                          <a:cs typeface="Times New Roman" pitchFamily="18" charset="0"/>
                        </a:rPr>
                        <a:t>Sr. No.</a:t>
                      </a:r>
                      <a:endParaRPr lang="en-IN" sz="18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b="1" dirty="0">
                          <a:solidFill>
                            <a:srgbClr val="006600"/>
                          </a:solidFill>
                          <a:effectLst/>
                          <a:latin typeface="Times New Roman" pitchFamily="18" charset="0"/>
                          <a:cs typeface="Times New Roman" pitchFamily="18" charset="0"/>
                        </a:rPr>
                        <a:t>Activity Proposed</a:t>
                      </a:r>
                      <a:endParaRPr lang="en-IN" sz="18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b="1" dirty="0">
                          <a:solidFill>
                            <a:srgbClr val="006600"/>
                          </a:solidFill>
                          <a:effectLst/>
                          <a:latin typeface="Times New Roman" pitchFamily="18" charset="0"/>
                          <a:cs typeface="Times New Roman" pitchFamily="18" charset="0"/>
                        </a:rPr>
                        <a:t>Total (Rs.)</a:t>
                      </a:r>
                      <a:endParaRPr lang="en-IN" sz="1800" b="1" dirty="0">
                        <a:solidFill>
                          <a:srgbClr val="0066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18970475"/>
                  </a:ext>
                </a:extLst>
              </a:tr>
              <a:tr h="0">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1.</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Cost of damage / Remediation plan</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5,56,000 (excluding provisions of EMP cost of Rs. 318 lakhs) for STP, ETP, RWH and deficiate plantation in and around plant site</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81191265"/>
                  </a:ext>
                </a:extLst>
              </a:tr>
              <a:tr h="0">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2.</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Natural Resource Augmentation Plan</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Rs. 18,25,000/-</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1763549"/>
                  </a:ext>
                </a:extLst>
              </a:tr>
              <a:tr h="0">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3.</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Community Augmentation Plan</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Rs. 37,00,000/-</a:t>
                      </a:r>
                      <a:endParaRPr lang="en-IN" sz="180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12752828"/>
                  </a:ext>
                </a:extLst>
              </a:tr>
              <a:tr h="0">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 </a:t>
                      </a:r>
                      <a:endParaRPr lang="en-IN" sz="1800" b="1">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a:solidFill>
                            <a:srgbClr val="002060"/>
                          </a:solidFill>
                          <a:effectLst/>
                          <a:latin typeface="Times New Roman" pitchFamily="18" charset="0"/>
                          <a:cs typeface="Times New Roman" pitchFamily="18" charset="0"/>
                        </a:rPr>
                        <a:t>Total</a:t>
                      </a:r>
                      <a:endParaRPr lang="en-IN" sz="1800" b="1">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Bef>
                          <a:spcPts val="300"/>
                        </a:spcBef>
                        <a:spcAft>
                          <a:spcPts val="300"/>
                        </a:spcAft>
                        <a:tabLst>
                          <a:tab pos="457200" algn="l"/>
                          <a:tab pos="1003935" algn="l"/>
                        </a:tabLst>
                      </a:pPr>
                      <a:r>
                        <a:rPr lang="en-US" sz="1800" dirty="0">
                          <a:solidFill>
                            <a:srgbClr val="002060"/>
                          </a:solidFill>
                          <a:effectLst/>
                          <a:latin typeface="Times New Roman" pitchFamily="18" charset="0"/>
                          <a:cs typeface="Times New Roman" pitchFamily="18" charset="0"/>
                        </a:rPr>
                        <a:t>Rs. 60,81,000/- </a:t>
                      </a:r>
                      <a:endParaRPr lang="en-IN" sz="1800" b="1" dirty="0">
                        <a:solidFill>
                          <a:srgbClr val="00206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24575405"/>
                  </a:ext>
                </a:extLst>
              </a:tr>
            </a:tbl>
          </a:graphicData>
        </a:graphic>
      </p:graphicFrame>
    </p:spTree>
    <p:extLst>
      <p:ext uri="{BB962C8B-B14F-4D97-AF65-F5344CB8AC3E}">
        <p14:creationId xmlns:p14="http://schemas.microsoft.com/office/powerpoint/2010/main" val="41891278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48264"/>
            <a:ext cx="8534400" cy="3349956"/>
          </a:xfrm>
          <a:prstGeom prst="rect">
            <a:avLst/>
          </a:prstGeom>
          <a:noFill/>
        </p:spPr>
        <p:txBody>
          <a:bodyPr wrap="square" rtlCol="0">
            <a:spAutoFit/>
          </a:bodyPr>
          <a:lstStyle/>
          <a:p>
            <a:pPr algn="just">
              <a:lnSpc>
                <a:spcPct val="150000"/>
              </a:lnSpc>
            </a:pPr>
            <a:r>
              <a:rPr lang="en-US" sz="2400" dirty="0">
                <a:solidFill>
                  <a:srgbClr val="002060"/>
                </a:solidFill>
                <a:latin typeface="Times New Roman" pitchFamily="18" charset="0"/>
                <a:cs typeface="Times New Roman" pitchFamily="18" charset="0"/>
              </a:rPr>
              <a:t>In view of above we request Hon’ble EAC (Industry-I) Ministry of Environment, Forests  &amp; Climate Change, Government of India, New Delhi   to kindly grant </a:t>
            </a:r>
            <a:r>
              <a:rPr lang="en-US" sz="2400">
                <a:solidFill>
                  <a:srgbClr val="002060"/>
                </a:solidFill>
                <a:latin typeface="Times New Roman" pitchFamily="18" charset="0"/>
                <a:cs typeface="Times New Roman" pitchFamily="18" charset="0"/>
              </a:rPr>
              <a:t>Environmental Clearance to  </a:t>
            </a:r>
            <a:r>
              <a:rPr lang="en-US" sz="2400" dirty="0">
                <a:solidFill>
                  <a:srgbClr val="002060"/>
                </a:solidFill>
                <a:latin typeface="Times New Roman" pitchFamily="18" charset="0"/>
                <a:cs typeface="Times New Roman" pitchFamily="18" charset="0"/>
              </a:rPr>
              <a:t>M/s. Shri Bajrang Power &amp; </a:t>
            </a:r>
            <a:r>
              <a:rPr lang="en-US" sz="2400" dirty="0" err="1">
                <a:solidFill>
                  <a:srgbClr val="002060"/>
                </a:solidFill>
                <a:latin typeface="Times New Roman" pitchFamily="18" charset="0"/>
                <a:cs typeface="Times New Roman" pitchFamily="18" charset="0"/>
              </a:rPr>
              <a:t>Ispat</a:t>
            </a:r>
            <a:r>
              <a:rPr lang="en-US" sz="2400" dirty="0">
                <a:solidFill>
                  <a:srgbClr val="002060"/>
                </a:solidFill>
                <a:latin typeface="Times New Roman" pitchFamily="18" charset="0"/>
                <a:cs typeface="Times New Roman" pitchFamily="18" charset="0"/>
              </a:rPr>
              <a:t> Limited for expansion of Integrated Steel Plant at Village-</a:t>
            </a:r>
            <a:r>
              <a:rPr lang="en-US" sz="2400" dirty="0" err="1">
                <a:solidFill>
                  <a:srgbClr val="002060"/>
                </a:solidFill>
                <a:latin typeface="Times New Roman" pitchFamily="18" charset="0"/>
                <a:cs typeface="Times New Roman" pitchFamily="18" charset="0"/>
              </a:rPr>
              <a:t>Borjhara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Urla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Guma</a:t>
            </a:r>
            <a:r>
              <a:rPr lang="en-US" sz="2400" dirty="0">
                <a:solidFill>
                  <a:srgbClr val="002060"/>
                </a:solidFill>
                <a:latin typeface="Times New Roman" pitchFamily="18" charset="0"/>
                <a:cs typeface="Times New Roman" pitchFamily="18" charset="0"/>
              </a:rPr>
              <a:t> Road, </a:t>
            </a:r>
            <a:r>
              <a:rPr lang="en-US" sz="2400" dirty="0" err="1">
                <a:solidFill>
                  <a:srgbClr val="002060"/>
                </a:solidFill>
                <a:latin typeface="Times New Roman" pitchFamily="18" charset="0"/>
                <a:cs typeface="Times New Roman" pitchFamily="18" charset="0"/>
              </a:rPr>
              <a:t>Urla</a:t>
            </a:r>
            <a:r>
              <a:rPr lang="en-US" sz="2400" dirty="0">
                <a:solidFill>
                  <a:srgbClr val="002060"/>
                </a:solidFill>
                <a:latin typeface="Times New Roman" pitchFamily="18" charset="0"/>
                <a:cs typeface="Times New Roman" pitchFamily="18" charset="0"/>
              </a:rPr>
              <a:t> Growth Center, Raipur District, Chhattisgarh State</a:t>
            </a:r>
            <a:r>
              <a:rPr lang="en-IN" sz="2400" dirty="0">
                <a:solidFill>
                  <a:srgbClr val="002060"/>
                </a:solidFill>
                <a:latin typeface="Times New Roman" pitchFamily="18" charset="0"/>
                <a:cs typeface="Times New Roman" pitchFamily="18" charset="0"/>
              </a:rPr>
              <a:t>. </a:t>
            </a:r>
          </a:p>
        </p:txBody>
      </p:sp>
      <p:sp>
        <p:nvSpPr>
          <p:cNvPr id="4" name="TextBox 3"/>
          <p:cNvSpPr txBox="1"/>
          <p:nvPr/>
        </p:nvSpPr>
        <p:spPr>
          <a:xfrm>
            <a:off x="2667000" y="272534"/>
            <a:ext cx="3657600" cy="584775"/>
          </a:xfrm>
          <a:prstGeom prst="rect">
            <a:avLst/>
          </a:prstGeom>
          <a:noFill/>
        </p:spPr>
        <p:txBody>
          <a:bodyPr wrap="square" rtlCol="0">
            <a:spAutoFit/>
          </a:bodyPr>
          <a:lstStyle/>
          <a:p>
            <a:pPr algn="ctr"/>
            <a:r>
              <a:rPr lang="en-US" sz="3200" b="1" dirty="0">
                <a:solidFill>
                  <a:srgbClr val="007A37"/>
                </a:solidFill>
                <a:latin typeface="Times New Roman" pitchFamily="18" charset="0"/>
                <a:cs typeface="Times New Roman" pitchFamily="18" charset="0"/>
              </a:rPr>
              <a:t>Request</a:t>
            </a:r>
          </a:p>
        </p:txBody>
      </p:sp>
      <p:sp>
        <p:nvSpPr>
          <p:cNvPr id="5" name="TextBox 4"/>
          <p:cNvSpPr txBox="1"/>
          <p:nvPr/>
        </p:nvSpPr>
        <p:spPr>
          <a:xfrm>
            <a:off x="2929597" y="5563534"/>
            <a:ext cx="3657600" cy="923330"/>
          </a:xfrm>
          <a:prstGeom prst="rect">
            <a:avLst/>
          </a:prstGeom>
          <a:noFill/>
        </p:spPr>
        <p:txBody>
          <a:bodyPr wrap="square" rtlCol="0">
            <a:spAutoFit/>
          </a:bodyPr>
          <a:lstStyle/>
          <a:p>
            <a:pPr algn="ctr"/>
            <a:r>
              <a:rPr lang="en-US" sz="5400" b="1" dirty="0">
                <a:solidFill>
                  <a:srgbClr val="C00000"/>
                </a:solidFill>
                <a:latin typeface="Times New Roman" pitchFamily="18" charset="0"/>
                <a:cs typeface="Times New Roman" pitchFamily="18" charset="0"/>
              </a:rPr>
              <a:t>Thank You</a:t>
            </a:r>
          </a:p>
        </p:txBody>
      </p:sp>
    </p:spTree>
    <p:extLst>
      <p:ext uri="{BB962C8B-B14F-4D97-AF65-F5344CB8AC3E}">
        <p14:creationId xmlns:p14="http://schemas.microsoft.com/office/powerpoint/2010/main" val="282833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BF5C3DB-3FB2-445D-A6ED-065DA3CDB08E}"/>
              </a:ext>
            </a:extLst>
          </p:cNvPr>
          <p:cNvGraphicFramePr>
            <a:graphicFrameLocks noGrp="1"/>
          </p:cNvGraphicFramePr>
          <p:nvPr>
            <p:extLst>
              <p:ext uri="{D42A27DB-BD31-4B8C-83A1-F6EECF244321}">
                <p14:modId xmlns:p14="http://schemas.microsoft.com/office/powerpoint/2010/main" val="3044513485"/>
              </p:ext>
            </p:extLst>
          </p:nvPr>
        </p:nvGraphicFramePr>
        <p:xfrm>
          <a:off x="308754" y="310321"/>
          <a:ext cx="8484661" cy="2377440"/>
        </p:xfrm>
        <a:graphic>
          <a:graphicData uri="http://schemas.openxmlformats.org/drawingml/2006/table">
            <a:tbl>
              <a:tblPr firstRow="1" bandRow="1">
                <a:tableStyleId>{5940675A-B579-460E-94D1-54222C63F5DA}</a:tableStyleId>
              </a:tblPr>
              <a:tblGrid>
                <a:gridCol w="1876301">
                  <a:extLst>
                    <a:ext uri="{9D8B030D-6E8A-4147-A177-3AD203B41FA5}">
                      <a16:colId xmlns:a16="http://schemas.microsoft.com/office/drawing/2014/main" val="2224176729"/>
                    </a:ext>
                  </a:extLst>
                </a:gridCol>
                <a:gridCol w="6608360">
                  <a:extLst>
                    <a:ext uri="{9D8B030D-6E8A-4147-A177-3AD203B41FA5}">
                      <a16:colId xmlns:a16="http://schemas.microsoft.com/office/drawing/2014/main" val="556769477"/>
                    </a:ext>
                  </a:extLst>
                </a:gridCol>
              </a:tblGrid>
              <a:tr h="370840">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.4</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Action plan for </a:t>
                      </a:r>
                      <a:r>
                        <a:rPr lang="en-IN" sz="1800" b="1" kern="1200" dirty="0" err="1">
                          <a:solidFill>
                            <a:srgbClr val="006600"/>
                          </a:solidFill>
                          <a:effectLst/>
                          <a:latin typeface="Times New Roman" pitchFamily="18" charset="0"/>
                          <a:ea typeface="+mn-ea"/>
                          <a:cs typeface="Times New Roman" pitchFamily="18" charset="0"/>
                        </a:rPr>
                        <a:t>dolochar</a:t>
                      </a:r>
                      <a:r>
                        <a:rPr lang="en-IN" sz="1800" b="1" kern="1200" dirty="0">
                          <a:solidFill>
                            <a:srgbClr val="006600"/>
                          </a:solidFill>
                          <a:effectLst/>
                          <a:latin typeface="Times New Roman" pitchFamily="18" charset="0"/>
                          <a:ea typeface="+mn-ea"/>
                          <a:cs typeface="Times New Roman" pitchFamily="18" charset="0"/>
                        </a:rPr>
                        <a:t> utilization has not been furnished.</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kern="1200" dirty="0">
                          <a:solidFill>
                            <a:srgbClr val="002060"/>
                          </a:solidFill>
                          <a:effectLst/>
                          <a:latin typeface="Times New Roman" pitchFamily="18" charset="0"/>
                          <a:ea typeface="+mn-ea"/>
                          <a:cs typeface="Times New Roman" pitchFamily="18" charset="0"/>
                        </a:rPr>
                        <a:t>66,000 TPA of </a:t>
                      </a:r>
                      <a:r>
                        <a:rPr lang="en-IN" sz="1800" kern="1200" dirty="0" err="1">
                          <a:solidFill>
                            <a:srgbClr val="002060"/>
                          </a:solidFill>
                          <a:effectLst/>
                          <a:latin typeface="Times New Roman" pitchFamily="18" charset="0"/>
                          <a:ea typeface="+mn-ea"/>
                          <a:cs typeface="Times New Roman" pitchFamily="18" charset="0"/>
                        </a:rPr>
                        <a:t>Dolachar</a:t>
                      </a:r>
                      <a:r>
                        <a:rPr lang="en-IN" sz="1800" kern="1200" dirty="0">
                          <a:solidFill>
                            <a:srgbClr val="002060"/>
                          </a:solidFill>
                          <a:effectLst/>
                          <a:latin typeface="Times New Roman" pitchFamily="18" charset="0"/>
                          <a:ea typeface="+mn-ea"/>
                          <a:cs typeface="Times New Roman" pitchFamily="18" charset="0"/>
                        </a:rPr>
                        <a:t> is being generated from the existing Sponge Iron Plant, about 47850 TPA is being utilised  in 8 MW operational Biomass based power plant in same premises and   balance about 18150 TPA is being supplied to 16 MW AFBC power plant at </a:t>
                      </a:r>
                      <a:r>
                        <a:rPr lang="en-IN" sz="1800" kern="1200" dirty="0" err="1">
                          <a:solidFill>
                            <a:srgbClr val="002060"/>
                          </a:solidFill>
                          <a:effectLst/>
                          <a:latin typeface="Times New Roman" pitchFamily="18" charset="0"/>
                          <a:ea typeface="+mn-ea"/>
                          <a:cs typeface="Times New Roman" pitchFamily="18" charset="0"/>
                        </a:rPr>
                        <a:t>Gondwara</a:t>
                      </a:r>
                      <a:r>
                        <a:rPr lang="en-IN" sz="1800" kern="1200" dirty="0">
                          <a:solidFill>
                            <a:srgbClr val="002060"/>
                          </a:solidFill>
                          <a:effectLst/>
                          <a:latin typeface="Times New Roman" pitchFamily="18" charset="0"/>
                          <a:ea typeface="+mn-ea"/>
                          <a:cs typeface="Times New Roman" pitchFamily="18" charset="0"/>
                        </a:rPr>
                        <a:t> plant of M/s. SBPIL unit at a distance of 4 km by tarpaulin covered truck of   20 T.</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graphicFrame>
        <p:nvGraphicFramePr>
          <p:cNvPr id="7" name="Table 4">
            <a:extLst>
              <a:ext uri="{FF2B5EF4-FFF2-40B4-BE49-F238E27FC236}">
                <a16:creationId xmlns:a16="http://schemas.microsoft.com/office/drawing/2014/main" id="{898A76E0-94AF-4FEE-84ED-C70783944A30}"/>
              </a:ext>
            </a:extLst>
          </p:cNvPr>
          <p:cNvGraphicFramePr>
            <a:graphicFrameLocks noGrp="1"/>
          </p:cNvGraphicFramePr>
          <p:nvPr>
            <p:extLst>
              <p:ext uri="{D42A27DB-BD31-4B8C-83A1-F6EECF244321}">
                <p14:modId xmlns:p14="http://schemas.microsoft.com/office/powerpoint/2010/main" val="372482097"/>
              </p:ext>
            </p:extLst>
          </p:nvPr>
        </p:nvGraphicFramePr>
        <p:xfrm>
          <a:off x="320629" y="2715590"/>
          <a:ext cx="8472786" cy="3536125"/>
        </p:xfrm>
        <a:graphic>
          <a:graphicData uri="http://schemas.openxmlformats.org/drawingml/2006/table">
            <a:tbl>
              <a:tblPr firstRow="1" bandRow="1">
                <a:tableStyleId>{5940675A-B579-460E-94D1-54222C63F5DA}</a:tableStyleId>
              </a:tblPr>
              <a:tblGrid>
                <a:gridCol w="1864431">
                  <a:extLst>
                    <a:ext uri="{9D8B030D-6E8A-4147-A177-3AD203B41FA5}">
                      <a16:colId xmlns:a16="http://schemas.microsoft.com/office/drawing/2014/main" val="2224176729"/>
                    </a:ext>
                  </a:extLst>
                </a:gridCol>
                <a:gridCol w="6608355">
                  <a:extLst>
                    <a:ext uri="{9D8B030D-6E8A-4147-A177-3AD203B41FA5}">
                      <a16:colId xmlns:a16="http://schemas.microsoft.com/office/drawing/2014/main" val="556769477"/>
                    </a:ext>
                  </a:extLst>
                </a:gridCol>
              </a:tblGrid>
              <a:tr h="438207">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 5</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The proposed additional use of coal fines to be examined in view of the biomass status of the power plant and to ensure that complete utilization of </a:t>
                      </a:r>
                      <a:r>
                        <a:rPr lang="en-IN" sz="1800" b="1" kern="1200" dirty="0" err="1">
                          <a:solidFill>
                            <a:srgbClr val="006600"/>
                          </a:solidFill>
                          <a:effectLst/>
                          <a:latin typeface="Times New Roman" pitchFamily="18" charset="0"/>
                          <a:ea typeface="+mn-ea"/>
                          <a:cs typeface="Times New Roman" pitchFamily="18" charset="0"/>
                        </a:rPr>
                        <a:t>dolochar</a:t>
                      </a:r>
                      <a:r>
                        <a:rPr lang="en-IN" sz="1800" b="1" kern="1200" dirty="0">
                          <a:solidFill>
                            <a:srgbClr val="006600"/>
                          </a:solidFill>
                          <a:effectLst/>
                          <a:latin typeface="Times New Roman" pitchFamily="18" charset="0"/>
                          <a:ea typeface="+mn-ea"/>
                          <a:cs typeface="Times New Roman" pitchFamily="18" charset="0"/>
                        </a:rPr>
                        <a:t>.</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73660" algn="just" defTabSz="914400" rtl="0" eaLnBrk="1" latinLnBrk="0" hangingPunct="1">
                        <a:lnSpc>
                          <a:spcPct val="107000"/>
                        </a:lnSpc>
                      </a:pPr>
                      <a:r>
                        <a:rPr lang="en-US" sz="1800" kern="1200" dirty="0">
                          <a:solidFill>
                            <a:srgbClr val="002060"/>
                          </a:solidFill>
                          <a:effectLst/>
                          <a:latin typeface="Times New Roman" pitchFamily="18" charset="0"/>
                          <a:ea typeface="+mn-ea"/>
                          <a:cs typeface="Times New Roman" pitchFamily="18" charset="0"/>
                        </a:rPr>
                        <a:t>In the view of the observation of the Honorable EAC during the meeting and orders dated 16.03.2007, 12.12.2007 and 15.05.2012 by Industry &amp; Commerce Dept. Government of Chhattisgarh, the company has decided to withdraw the proposal of expansion of Sponge Iron Plant and Change in fuel mix in existing Captive Power Plant.</a:t>
                      </a:r>
                      <a:endParaRPr lang="en-IN" sz="1800" kern="1200" dirty="0">
                        <a:solidFill>
                          <a:srgbClr val="002060"/>
                        </a:solidFill>
                        <a:effectLst/>
                        <a:latin typeface="Times New Roman" pitchFamily="18" charset="0"/>
                        <a:ea typeface="+mn-ea"/>
                        <a:cs typeface="Times New Roman" pitchFamily="18" charset="0"/>
                      </a:endParaRPr>
                    </a:p>
                    <a:p>
                      <a:pPr marL="0" marR="73660" algn="just" defTabSz="914400" rtl="0" eaLnBrk="1" latinLnBrk="0" hangingPunct="1">
                        <a:lnSpc>
                          <a:spcPct val="107000"/>
                        </a:lnSpc>
                        <a:spcAft>
                          <a:spcPts val="800"/>
                        </a:spcAft>
                      </a:pPr>
                      <a:r>
                        <a:rPr lang="en-US" sz="1800" kern="1200" dirty="0">
                          <a:solidFill>
                            <a:srgbClr val="002060"/>
                          </a:solidFill>
                          <a:effectLst/>
                          <a:latin typeface="Times New Roman" pitchFamily="18" charset="0"/>
                          <a:ea typeface="+mn-ea"/>
                          <a:cs typeface="Times New Roman" pitchFamily="18" charset="0"/>
                        </a:rPr>
                        <a:t>100% utilization of </a:t>
                      </a:r>
                      <a:r>
                        <a:rPr lang="en-US" sz="1800" kern="1200" dirty="0" err="1">
                          <a:solidFill>
                            <a:srgbClr val="002060"/>
                          </a:solidFill>
                          <a:effectLst/>
                          <a:latin typeface="Times New Roman" pitchFamily="18" charset="0"/>
                          <a:ea typeface="+mn-ea"/>
                          <a:cs typeface="Times New Roman" pitchFamily="18" charset="0"/>
                        </a:rPr>
                        <a:t>Dolachar</a:t>
                      </a:r>
                      <a:r>
                        <a:rPr lang="en-US" sz="1800" kern="1200" dirty="0">
                          <a:solidFill>
                            <a:srgbClr val="002060"/>
                          </a:solidFill>
                          <a:effectLst/>
                          <a:latin typeface="Times New Roman" pitchFamily="18" charset="0"/>
                          <a:ea typeface="+mn-ea"/>
                          <a:cs typeface="Times New Roman" pitchFamily="18" charset="0"/>
                        </a:rPr>
                        <a:t> is being carried in the existing facility in same premises and sister concern situated at 4 km from the proposed site. </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41123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896BB8-C063-4AF3-81F9-F77EC51FB221}"/>
              </a:ext>
            </a:extLst>
          </p:cNvPr>
          <p:cNvSpPr txBox="1"/>
          <p:nvPr/>
        </p:nvSpPr>
        <p:spPr>
          <a:xfrm>
            <a:off x="0" y="73136"/>
            <a:ext cx="9144000" cy="461665"/>
          </a:xfrm>
          <a:prstGeom prst="rect">
            <a:avLst/>
          </a:prstGeom>
          <a:noFill/>
        </p:spPr>
        <p:txBody>
          <a:bodyPr wrap="square" rtlCol="0">
            <a:spAutoFit/>
          </a:bodyPr>
          <a:lstStyle/>
          <a:p>
            <a:pPr algn="ctr" defTabSz="914400"/>
            <a:r>
              <a:rPr lang="en-IN" sz="2400" b="1" dirty="0">
                <a:solidFill>
                  <a:srgbClr val="C00000"/>
                </a:solidFill>
                <a:latin typeface="Times New Roman" pitchFamily="18" charset="0"/>
                <a:cs typeface="Times New Roman" pitchFamily="18" charset="0"/>
              </a:rPr>
              <a:t>TRANSPORT ROUTE  FOR DOLOCHAR </a:t>
            </a:r>
          </a:p>
        </p:txBody>
      </p:sp>
      <p:pic>
        <p:nvPicPr>
          <p:cNvPr id="2" name="Picture 1">
            <a:extLst>
              <a:ext uri="{FF2B5EF4-FFF2-40B4-BE49-F238E27FC236}">
                <a16:creationId xmlns:a16="http://schemas.microsoft.com/office/drawing/2014/main" id="{87EE9FA3-C158-47DE-BABE-A60D7EDD1850}"/>
              </a:ext>
            </a:extLst>
          </p:cNvPr>
          <p:cNvPicPr>
            <a:picLocks noChangeAspect="1"/>
          </p:cNvPicPr>
          <p:nvPr/>
        </p:nvPicPr>
        <p:blipFill>
          <a:blip r:embed="rId2"/>
          <a:stretch>
            <a:fillRect/>
          </a:stretch>
        </p:blipFill>
        <p:spPr>
          <a:xfrm>
            <a:off x="330612" y="698540"/>
            <a:ext cx="8604354" cy="4903304"/>
          </a:xfrm>
          <a:prstGeom prst="rect">
            <a:avLst/>
          </a:prstGeom>
        </p:spPr>
      </p:pic>
      <p:sp>
        <p:nvSpPr>
          <p:cNvPr id="4" name="TextBox 3">
            <a:extLst>
              <a:ext uri="{FF2B5EF4-FFF2-40B4-BE49-F238E27FC236}">
                <a16:creationId xmlns:a16="http://schemas.microsoft.com/office/drawing/2014/main" id="{C2E47B16-0019-425B-997B-53BE24E354EE}"/>
              </a:ext>
            </a:extLst>
          </p:cNvPr>
          <p:cNvSpPr txBox="1"/>
          <p:nvPr/>
        </p:nvSpPr>
        <p:spPr>
          <a:xfrm>
            <a:off x="330612" y="5765583"/>
            <a:ext cx="8475763" cy="962058"/>
          </a:xfrm>
          <a:prstGeom prst="rect">
            <a:avLst/>
          </a:prstGeom>
          <a:noFill/>
        </p:spPr>
        <p:txBody>
          <a:bodyPr wrap="square" rtlCol="0">
            <a:spAutoFit/>
          </a:bodyPr>
          <a:lstStyle/>
          <a:p>
            <a:pPr algn="just">
              <a:lnSpc>
                <a:spcPct val="107000"/>
              </a:lnSpc>
              <a:spcAft>
                <a:spcPts val="0"/>
              </a:spcAft>
            </a:pPr>
            <a:r>
              <a:rPr lang="en-US" dirty="0">
                <a:solidFill>
                  <a:srgbClr val="002060"/>
                </a:solidFill>
              </a:rPr>
              <a:t>*</a:t>
            </a:r>
            <a:r>
              <a:rPr lang="en-US" i="1" dirty="0">
                <a:solidFill>
                  <a:srgbClr val="002060"/>
                </a:solidFill>
              </a:rPr>
              <a:t>Project site 1: Proposed project site at </a:t>
            </a:r>
            <a:r>
              <a:rPr lang="en-IN" sz="1800" i="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Village – </a:t>
            </a:r>
            <a:r>
              <a:rPr lang="en-IN" sz="1800" i="1"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Borjhara</a:t>
            </a:r>
            <a:r>
              <a:rPr lang="en-IN" sz="1800" i="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a:t>
            </a:r>
            <a:r>
              <a:rPr lang="en-IN" sz="1800" i="1"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Urla</a:t>
            </a:r>
            <a:r>
              <a:rPr lang="en-IN" sz="1800" i="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 </a:t>
            </a:r>
            <a:r>
              <a:rPr lang="en-IN" sz="1800" i="1"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Guma</a:t>
            </a:r>
            <a:r>
              <a:rPr lang="en-IN" sz="1800" i="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Road, </a:t>
            </a:r>
            <a:r>
              <a:rPr lang="en-IN" sz="1800" i="1" dirty="0" err="1">
                <a:solidFill>
                  <a:srgbClr val="002060"/>
                </a:solidFill>
                <a:effectLst/>
                <a:latin typeface="Times New Roman" panose="02020603050405020304" pitchFamily="18" charset="0"/>
                <a:ea typeface="Calibri" panose="020F0502020204030204" pitchFamily="34" charset="0"/>
              </a:rPr>
              <a:t>Urla</a:t>
            </a:r>
            <a:r>
              <a:rPr lang="en-IN" sz="1800" i="1" dirty="0">
                <a:solidFill>
                  <a:srgbClr val="002060"/>
                </a:solidFill>
                <a:effectLst/>
                <a:latin typeface="Times New Roman" panose="02020603050405020304" pitchFamily="18" charset="0"/>
                <a:ea typeface="Calibri" panose="020F0502020204030204" pitchFamily="34" charset="0"/>
              </a:rPr>
              <a:t> Growth Centre, District Raipur (C.G.).</a:t>
            </a:r>
          </a:p>
          <a:p>
            <a:pPr algn="just"/>
            <a:r>
              <a:rPr lang="en-US" i="1" dirty="0">
                <a:solidFill>
                  <a:srgbClr val="002060"/>
                </a:solidFill>
              </a:rPr>
              <a:t> Project site 2 : </a:t>
            </a:r>
            <a:r>
              <a:rPr lang="en-IN" i="1" spc="10" dirty="0">
                <a:solidFill>
                  <a:srgbClr val="002060"/>
                </a:solidFill>
                <a:latin typeface="Times New Roman" panose="02020603050405020304" pitchFamily="18" charset="0"/>
                <a:cs typeface="Mangal" panose="02040503050203030202" pitchFamily="18" charset="0"/>
              </a:rPr>
              <a:t>P</a:t>
            </a:r>
            <a:r>
              <a:rPr lang="en-IN" sz="1800" i="1" spc="10"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o</a:t>
            </a:r>
            <a:r>
              <a:rPr lang="en-IN" sz="1800" i="1" spc="-10"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w</a:t>
            </a:r>
            <a:r>
              <a:rPr lang="en-IN" sz="1800" i="1"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er</a:t>
            </a:r>
            <a:r>
              <a:rPr lang="en-IN" sz="1800" i="1" spc="4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 </a:t>
            </a:r>
            <a:r>
              <a:rPr lang="en-IN" sz="1800" i="1" spc="10"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p</a:t>
            </a:r>
            <a:r>
              <a:rPr lang="en-IN" sz="1800" i="1" spc="-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l</a:t>
            </a:r>
            <a:r>
              <a:rPr lang="en-IN" sz="1800" i="1"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a</a:t>
            </a:r>
            <a:r>
              <a:rPr lang="en-IN" sz="1800" i="1" spc="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n</a:t>
            </a:r>
            <a:r>
              <a:rPr lang="en-IN" sz="1800" i="1"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t </a:t>
            </a:r>
            <a:r>
              <a:rPr lang="en-IN" sz="1800" i="1" spc="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a:t>
            </a:r>
            <a:r>
              <a:rPr lang="en-IN" sz="1800" i="1" spc="5"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G</a:t>
            </a:r>
            <a:r>
              <a:rPr lang="en-IN" sz="1800" i="1"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o</a:t>
            </a:r>
            <a:r>
              <a:rPr lang="en-IN" sz="1800" i="1" spc="-5"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n</a:t>
            </a:r>
            <a:r>
              <a:rPr lang="en-IN" sz="1800" i="1" spc="10"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d</a:t>
            </a:r>
            <a:r>
              <a:rPr lang="en-IN" sz="1800" i="1" spc="-10"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w</a:t>
            </a:r>
            <a:r>
              <a:rPr lang="en-IN" sz="1800" i="1" dirty="0" err="1">
                <a:solidFill>
                  <a:srgbClr val="002060"/>
                </a:solidFill>
                <a:effectLst/>
                <a:latin typeface="Times New Roman" panose="02020603050405020304" pitchFamily="18" charset="0"/>
                <a:ea typeface="Arial" panose="020B0604020202020204" pitchFamily="34" charset="0"/>
                <a:cs typeface="Mangal" panose="02040503050203030202" pitchFamily="18" charset="0"/>
              </a:rPr>
              <a:t>ara</a:t>
            </a:r>
            <a:r>
              <a:rPr lang="en-IN" sz="1800" i="1" spc="-40"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 </a:t>
            </a:r>
            <a:r>
              <a:rPr lang="en-IN" sz="1800" i="1"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u</a:t>
            </a:r>
            <a:r>
              <a:rPr lang="en-IN" sz="1800" i="1" spc="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n</a:t>
            </a:r>
            <a:r>
              <a:rPr lang="en-IN" sz="1800" i="1" spc="-5"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i</a:t>
            </a:r>
            <a:r>
              <a:rPr lang="en-IN" sz="1800" i="1" dirty="0">
                <a:solidFill>
                  <a:srgbClr val="002060"/>
                </a:solidFill>
                <a:effectLst/>
                <a:latin typeface="Times New Roman" panose="02020603050405020304" pitchFamily="18" charset="0"/>
                <a:ea typeface="Arial" panose="020B0604020202020204" pitchFamily="34" charset="0"/>
                <a:cs typeface="Mangal" panose="02040503050203030202" pitchFamily="18" charset="0"/>
              </a:rPr>
              <a:t>t).</a:t>
            </a:r>
            <a:endParaRPr lang="en-IN" i="1" dirty="0">
              <a:solidFill>
                <a:srgbClr val="002060"/>
              </a:solidFill>
            </a:endParaRPr>
          </a:p>
        </p:txBody>
      </p:sp>
    </p:spTree>
    <p:extLst>
      <p:ext uri="{BB962C8B-B14F-4D97-AF65-F5344CB8AC3E}">
        <p14:creationId xmlns:p14="http://schemas.microsoft.com/office/powerpoint/2010/main" val="277506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FAE3548-9495-4A51-877E-A4A4FB237B99}"/>
              </a:ext>
            </a:extLst>
          </p:cNvPr>
          <p:cNvGraphicFramePr>
            <a:graphicFrameLocks noGrp="1"/>
          </p:cNvGraphicFramePr>
          <p:nvPr>
            <p:extLst>
              <p:ext uri="{D42A27DB-BD31-4B8C-83A1-F6EECF244321}">
                <p14:modId xmlns:p14="http://schemas.microsoft.com/office/powerpoint/2010/main" val="3789781749"/>
              </p:ext>
            </p:extLst>
          </p:nvPr>
        </p:nvGraphicFramePr>
        <p:xfrm>
          <a:off x="237505" y="316946"/>
          <a:ext cx="8654443" cy="3108960"/>
        </p:xfrm>
        <a:graphic>
          <a:graphicData uri="http://schemas.openxmlformats.org/drawingml/2006/table">
            <a:tbl>
              <a:tblPr firstRow="1" bandRow="1">
                <a:tableStyleId>{5940675A-B579-460E-94D1-54222C63F5DA}</a:tableStyleId>
              </a:tblPr>
              <a:tblGrid>
                <a:gridCol w="1888176">
                  <a:extLst>
                    <a:ext uri="{9D8B030D-6E8A-4147-A177-3AD203B41FA5}">
                      <a16:colId xmlns:a16="http://schemas.microsoft.com/office/drawing/2014/main" val="2224176729"/>
                    </a:ext>
                  </a:extLst>
                </a:gridCol>
                <a:gridCol w="6766267">
                  <a:extLst>
                    <a:ext uri="{9D8B030D-6E8A-4147-A177-3AD203B41FA5}">
                      <a16:colId xmlns:a16="http://schemas.microsoft.com/office/drawing/2014/main" val="556769477"/>
                    </a:ext>
                  </a:extLst>
                </a:gridCol>
              </a:tblGrid>
              <a:tr h="438207">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6</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Iron ore slimes @ 35-40 % moisture from U/F of thickener shall be dumped in tailing dump yard for sun drying. No filter press is proposed.</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No tailing pond for handling of slimes is proposed.  The slimes will be dewatered in the thickener and thickened tailings sludge will be dewatered in horizontal filter press. The overflow from the thickener will be collected into a process water tank and will be reused as make up water. </a:t>
                      </a:r>
                    </a:p>
                    <a:p>
                      <a:pPr marL="0" algn="just" defTabSz="914400" rtl="0" eaLnBrk="1" latinLnBrk="0" hangingPunct="1"/>
                      <a:r>
                        <a:rPr lang="en-US" sz="1800" kern="1200" dirty="0">
                          <a:solidFill>
                            <a:srgbClr val="002060"/>
                          </a:solidFill>
                          <a:effectLst/>
                          <a:latin typeface="Times New Roman" pitchFamily="18" charset="0"/>
                          <a:ea typeface="+mn-ea"/>
                          <a:cs typeface="Times New Roman" pitchFamily="18" charset="0"/>
                        </a:rPr>
                        <a:t>Tailing sludge contains 30 to 40 % moisture which gets reduced to around 15 to 20 % by installing the  filter press. The dewatered Tailings will be send to cement plant. </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graphicFrame>
        <p:nvGraphicFramePr>
          <p:cNvPr id="7" name="Table 4">
            <a:extLst>
              <a:ext uri="{FF2B5EF4-FFF2-40B4-BE49-F238E27FC236}">
                <a16:creationId xmlns:a16="http://schemas.microsoft.com/office/drawing/2014/main" id="{A4FDC9D6-80BD-433C-B1F0-48987F368F56}"/>
              </a:ext>
            </a:extLst>
          </p:cNvPr>
          <p:cNvGraphicFramePr>
            <a:graphicFrameLocks noGrp="1"/>
          </p:cNvGraphicFramePr>
          <p:nvPr>
            <p:extLst>
              <p:ext uri="{D42A27DB-BD31-4B8C-83A1-F6EECF244321}">
                <p14:modId xmlns:p14="http://schemas.microsoft.com/office/powerpoint/2010/main" val="1339972055"/>
              </p:ext>
            </p:extLst>
          </p:nvPr>
        </p:nvGraphicFramePr>
        <p:xfrm>
          <a:off x="213755" y="3528615"/>
          <a:ext cx="8678194" cy="1010920"/>
        </p:xfrm>
        <a:graphic>
          <a:graphicData uri="http://schemas.openxmlformats.org/drawingml/2006/table">
            <a:tbl>
              <a:tblPr firstRow="1" bandRow="1">
                <a:tableStyleId>{5940675A-B579-460E-94D1-54222C63F5DA}</a:tableStyleId>
              </a:tblPr>
              <a:tblGrid>
                <a:gridCol w="1911926">
                  <a:extLst>
                    <a:ext uri="{9D8B030D-6E8A-4147-A177-3AD203B41FA5}">
                      <a16:colId xmlns:a16="http://schemas.microsoft.com/office/drawing/2014/main" val="2224176729"/>
                    </a:ext>
                  </a:extLst>
                </a:gridCol>
                <a:gridCol w="6766268">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7</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Iron Ore slimes shall be sent to cement plant. There is no letter of comfort to this extent, available with PP.</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The MOU with Ultratech Cement is given in next slide.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175048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6FD13-E429-4DB9-A81F-095431B6604B}"/>
              </a:ext>
            </a:extLst>
          </p:cNvPr>
          <p:cNvSpPr txBox="1"/>
          <p:nvPr/>
        </p:nvSpPr>
        <p:spPr>
          <a:xfrm>
            <a:off x="5753686" y="45647"/>
            <a:ext cx="3390313" cy="830997"/>
          </a:xfrm>
          <a:prstGeom prst="rect">
            <a:avLst/>
          </a:prstGeom>
          <a:noFill/>
        </p:spPr>
        <p:txBody>
          <a:bodyPr wrap="square" rtlCol="0">
            <a:spAutoFit/>
          </a:bodyPr>
          <a:lstStyle/>
          <a:p>
            <a:pPr algn="ctr" defTabSz="914400"/>
            <a:r>
              <a:rPr lang="en-IN" sz="1600" b="1" dirty="0">
                <a:solidFill>
                  <a:srgbClr val="C00000"/>
                </a:solidFill>
                <a:latin typeface="Times New Roman" pitchFamily="18" charset="0"/>
                <a:cs typeface="Times New Roman" pitchFamily="18" charset="0"/>
              </a:rPr>
              <a:t>MOU WITH ULTRATECH CEMENT FOR UTILISATION OF TAILINGS </a:t>
            </a:r>
          </a:p>
        </p:txBody>
      </p:sp>
      <p:pic>
        <p:nvPicPr>
          <p:cNvPr id="2" name="Picture 1">
            <a:extLst>
              <a:ext uri="{FF2B5EF4-FFF2-40B4-BE49-F238E27FC236}">
                <a16:creationId xmlns:a16="http://schemas.microsoft.com/office/drawing/2014/main" id="{99363818-0E5F-4582-9109-194827EAB6B4}"/>
              </a:ext>
            </a:extLst>
          </p:cNvPr>
          <p:cNvPicPr>
            <a:picLocks noChangeAspect="1"/>
          </p:cNvPicPr>
          <p:nvPr/>
        </p:nvPicPr>
        <p:blipFill rotWithShape="1">
          <a:blip r:embed="rId3"/>
          <a:srcRect b="-5"/>
          <a:stretch/>
        </p:blipFill>
        <p:spPr>
          <a:xfrm>
            <a:off x="624626" y="209137"/>
            <a:ext cx="5002451" cy="64596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611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D00D06C-25E4-499A-BE26-FD0FA85E99F5}"/>
              </a:ext>
            </a:extLst>
          </p:cNvPr>
          <p:cNvGraphicFramePr>
            <a:graphicFrameLocks noGrp="1"/>
          </p:cNvGraphicFramePr>
          <p:nvPr>
            <p:extLst>
              <p:ext uri="{D42A27DB-BD31-4B8C-83A1-F6EECF244321}">
                <p14:modId xmlns:p14="http://schemas.microsoft.com/office/powerpoint/2010/main" val="851614358"/>
              </p:ext>
            </p:extLst>
          </p:nvPr>
        </p:nvGraphicFramePr>
        <p:xfrm>
          <a:off x="152399" y="213215"/>
          <a:ext cx="8773887" cy="2011680"/>
        </p:xfrm>
        <a:graphic>
          <a:graphicData uri="http://schemas.openxmlformats.org/drawingml/2006/table">
            <a:tbl>
              <a:tblPr firstRow="1" bandRow="1">
                <a:tableStyleId>{5940675A-B579-460E-94D1-54222C63F5DA}</a:tableStyleId>
              </a:tblPr>
              <a:tblGrid>
                <a:gridCol w="1937658">
                  <a:extLst>
                    <a:ext uri="{9D8B030D-6E8A-4147-A177-3AD203B41FA5}">
                      <a16:colId xmlns:a16="http://schemas.microsoft.com/office/drawing/2014/main" val="2224176729"/>
                    </a:ext>
                  </a:extLst>
                </a:gridCol>
                <a:gridCol w="6836229">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8</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Several non-compliances are observed in RO compliance letter of 23.3.2020. ATR has been sent after more than one year on 15.4.2021. ATR has not been verified by RO. Major NCs are related to poor housekeeping, incomplete green belt, inadequate RWH and environment laboratory.</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RO report is fully complied vide letter No. 5-23/2008(ENV)/-1057 dated 23</a:t>
                      </a:r>
                      <a:r>
                        <a:rPr lang="en-IN" sz="1800" kern="1200" baseline="30000" dirty="0">
                          <a:solidFill>
                            <a:srgbClr val="002060"/>
                          </a:solidFill>
                          <a:effectLst/>
                          <a:latin typeface="Times New Roman" pitchFamily="18" charset="0"/>
                          <a:ea typeface="+mn-ea"/>
                          <a:cs typeface="Times New Roman" pitchFamily="18" charset="0"/>
                        </a:rPr>
                        <a:t>rd</a:t>
                      </a:r>
                      <a:r>
                        <a:rPr lang="en-IN" sz="1800" kern="1200" dirty="0">
                          <a:solidFill>
                            <a:srgbClr val="002060"/>
                          </a:solidFill>
                          <a:effectLst/>
                          <a:latin typeface="Times New Roman" pitchFamily="18" charset="0"/>
                          <a:ea typeface="+mn-ea"/>
                          <a:cs typeface="Times New Roman" pitchFamily="18" charset="0"/>
                        </a:rPr>
                        <a:t> November 2022.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91506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593" y="509290"/>
            <a:ext cx="4621778" cy="369332"/>
          </a:xfrm>
          <a:prstGeom prst="rect">
            <a:avLst/>
          </a:prstGeom>
        </p:spPr>
        <p:txBody>
          <a:bodyPr wrap="none">
            <a:spAutoFit/>
          </a:bodyPr>
          <a:lstStyle/>
          <a:p>
            <a:r>
              <a:rPr lang="en-US" dirty="0">
                <a:solidFill>
                  <a:srgbClr val="002060"/>
                </a:solidFill>
                <a:latin typeface="Times New Roman" pitchFamily="18" charset="0"/>
                <a:cs typeface="Times New Roman" pitchFamily="18" charset="0"/>
              </a:rPr>
              <a:t>Certified report issued on 23</a:t>
            </a:r>
            <a:r>
              <a:rPr lang="en-US" baseline="30000" dirty="0">
                <a:solidFill>
                  <a:srgbClr val="002060"/>
                </a:solidFill>
                <a:latin typeface="Times New Roman" pitchFamily="18" charset="0"/>
                <a:cs typeface="Times New Roman" pitchFamily="18" charset="0"/>
              </a:rPr>
              <a:t>rd</a:t>
            </a:r>
            <a:r>
              <a:rPr lang="en-US" dirty="0">
                <a:solidFill>
                  <a:srgbClr val="002060"/>
                </a:solidFill>
                <a:latin typeface="Times New Roman" pitchFamily="18" charset="0"/>
                <a:cs typeface="Times New Roman" pitchFamily="18" charset="0"/>
              </a:rPr>
              <a:t> November 2022. </a:t>
            </a:r>
          </a:p>
        </p:txBody>
      </p:sp>
      <p:sp>
        <p:nvSpPr>
          <p:cNvPr id="5" name="Rectangle 4"/>
          <p:cNvSpPr/>
          <p:nvPr/>
        </p:nvSpPr>
        <p:spPr>
          <a:xfrm>
            <a:off x="0" y="47625"/>
            <a:ext cx="9067800" cy="461665"/>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COMPLIANCE STATUS OF CONDITIONS OF EC OF EXISTING UNIT </a:t>
            </a:r>
          </a:p>
        </p:txBody>
      </p:sp>
      <p:pic>
        <p:nvPicPr>
          <p:cNvPr id="2" name="Picture 1">
            <a:extLst>
              <a:ext uri="{FF2B5EF4-FFF2-40B4-BE49-F238E27FC236}">
                <a16:creationId xmlns:a16="http://schemas.microsoft.com/office/drawing/2014/main" id="{5233ED35-0BA2-482B-BAC9-188F07EF9B5B}"/>
              </a:ext>
            </a:extLst>
          </p:cNvPr>
          <p:cNvPicPr>
            <a:picLocks noChangeAspect="1"/>
          </p:cNvPicPr>
          <p:nvPr/>
        </p:nvPicPr>
        <p:blipFill>
          <a:blip r:embed="rId2"/>
          <a:stretch>
            <a:fillRect/>
          </a:stretch>
        </p:blipFill>
        <p:spPr>
          <a:xfrm>
            <a:off x="648673" y="970955"/>
            <a:ext cx="3885227" cy="5648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167998A-D6FA-40F3-85B4-ECBECAF60BD6}"/>
              </a:ext>
            </a:extLst>
          </p:cNvPr>
          <p:cNvPicPr>
            <a:picLocks noChangeAspect="1"/>
          </p:cNvPicPr>
          <p:nvPr/>
        </p:nvPicPr>
        <p:blipFill>
          <a:blip r:embed="rId3"/>
          <a:stretch>
            <a:fillRect/>
          </a:stretch>
        </p:blipFill>
        <p:spPr>
          <a:xfrm>
            <a:off x="4694510" y="1005233"/>
            <a:ext cx="3985258" cy="5613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5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0C22AC-EE25-460B-A877-BAC9B61B731B}"/>
              </a:ext>
            </a:extLst>
          </p:cNvPr>
          <p:cNvGraphicFramePr>
            <a:graphicFrameLocks noGrp="1"/>
          </p:cNvGraphicFramePr>
          <p:nvPr>
            <p:extLst>
              <p:ext uri="{D42A27DB-BD31-4B8C-83A1-F6EECF244321}">
                <p14:modId xmlns:p14="http://schemas.microsoft.com/office/powerpoint/2010/main" val="601661998"/>
              </p:ext>
            </p:extLst>
          </p:nvPr>
        </p:nvGraphicFramePr>
        <p:xfrm>
          <a:off x="152398" y="213216"/>
          <a:ext cx="8832575" cy="6413037"/>
        </p:xfrm>
        <a:graphic>
          <a:graphicData uri="http://schemas.openxmlformats.org/drawingml/2006/table">
            <a:tbl>
              <a:tblPr firstRow="1" bandRow="1">
                <a:tableStyleId>{5940675A-B579-460E-94D1-54222C63F5DA}</a:tableStyleId>
              </a:tblPr>
              <a:tblGrid>
                <a:gridCol w="1878283">
                  <a:extLst>
                    <a:ext uri="{9D8B030D-6E8A-4147-A177-3AD203B41FA5}">
                      <a16:colId xmlns:a16="http://schemas.microsoft.com/office/drawing/2014/main" val="2224176729"/>
                    </a:ext>
                  </a:extLst>
                </a:gridCol>
                <a:gridCol w="6954292">
                  <a:extLst>
                    <a:ext uri="{9D8B030D-6E8A-4147-A177-3AD203B41FA5}">
                      <a16:colId xmlns:a16="http://schemas.microsoft.com/office/drawing/2014/main" val="556769477"/>
                    </a:ext>
                  </a:extLst>
                </a:gridCol>
              </a:tblGrid>
              <a:tr h="861051">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9</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Incremental concentration of SO</a:t>
                      </a:r>
                      <a:r>
                        <a:rPr lang="en-IN" sz="1800" b="1" kern="1200" baseline="-25000" dirty="0">
                          <a:solidFill>
                            <a:srgbClr val="006600"/>
                          </a:solidFill>
                          <a:effectLst/>
                          <a:latin typeface="Times New Roman" pitchFamily="18" charset="0"/>
                          <a:ea typeface="+mn-ea"/>
                          <a:cs typeface="Times New Roman" pitchFamily="18" charset="0"/>
                        </a:rPr>
                        <a:t>2</a:t>
                      </a:r>
                      <a:r>
                        <a:rPr lang="en-IN" sz="1800" b="1" kern="1200" dirty="0">
                          <a:solidFill>
                            <a:srgbClr val="006600"/>
                          </a:solidFill>
                          <a:effectLst/>
                          <a:latin typeface="Times New Roman" pitchFamily="18" charset="0"/>
                          <a:ea typeface="+mn-ea"/>
                          <a:cs typeface="Times New Roman" pitchFamily="18" charset="0"/>
                        </a:rPr>
                        <a:t> is 12.8. </a:t>
                      </a:r>
                      <a:r>
                        <a:rPr lang="en-IN" sz="1800" b="1" kern="1200" dirty="0" err="1">
                          <a:solidFill>
                            <a:srgbClr val="006600"/>
                          </a:solidFill>
                          <a:effectLst/>
                          <a:latin typeface="Times New Roman" pitchFamily="18" charset="0"/>
                          <a:ea typeface="+mn-ea"/>
                          <a:cs typeface="Times New Roman" pitchFamily="18" charset="0"/>
                        </a:rPr>
                        <a:t>μg</a:t>
                      </a:r>
                      <a:r>
                        <a:rPr lang="en-IN" sz="1800" b="1" kern="1200" dirty="0">
                          <a:solidFill>
                            <a:srgbClr val="006600"/>
                          </a:solidFill>
                          <a:effectLst/>
                          <a:latin typeface="Times New Roman" pitchFamily="18" charset="0"/>
                          <a:ea typeface="+mn-ea"/>
                          <a:cs typeface="Times New Roman" pitchFamily="18" charset="0"/>
                        </a:rPr>
                        <a:t>/Nm</a:t>
                      </a:r>
                      <a:r>
                        <a:rPr lang="en-IN" sz="1800" b="1" kern="1200" baseline="30000" dirty="0">
                          <a:solidFill>
                            <a:srgbClr val="006600"/>
                          </a:solidFill>
                          <a:effectLst/>
                          <a:latin typeface="Times New Roman" pitchFamily="18" charset="0"/>
                          <a:ea typeface="+mn-ea"/>
                          <a:cs typeface="Times New Roman" pitchFamily="18" charset="0"/>
                        </a:rPr>
                        <a:t>3</a:t>
                      </a:r>
                      <a:r>
                        <a:rPr lang="en-IN" sz="1800" b="1" kern="1200" dirty="0">
                          <a:solidFill>
                            <a:srgbClr val="006600"/>
                          </a:solidFill>
                          <a:effectLst/>
                          <a:latin typeface="Times New Roman" pitchFamily="18" charset="0"/>
                          <a:ea typeface="+mn-ea"/>
                          <a:cs typeface="Times New Roman" pitchFamily="18" charset="0"/>
                        </a:rPr>
                        <a:t> which indicates almost 100 % increase in SO</a:t>
                      </a:r>
                      <a:r>
                        <a:rPr lang="en-IN" sz="1800" b="1" kern="1200" baseline="-25000" dirty="0">
                          <a:solidFill>
                            <a:srgbClr val="006600"/>
                          </a:solidFill>
                          <a:effectLst/>
                          <a:latin typeface="Times New Roman" pitchFamily="18" charset="0"/>
                          <a:ea typeface="+mn-ea"/>
                          <a:cs typeface="Times New Roman" pitchFamily="18" charset="0"/>
                        </a:rPr>
                        <a:t>2</a:t>
                      </a:r>
                      <a:r>
                        <a:rPr lang="en-IN" sz="1800" b="1" kern="1200" dirty="0">
                          <a:solidFill>
                            <a:srgbClr val="006600"/>
                          </a:solidFill>
                          <a:effectLst/>
                          <a:latin typeface="Times New Roman" pitchFamily="18" charset="0"/>
                          <a:ea typeface="+mn-ea"/>
                          <a:cs typeface="Times New Roman" pitchFamily="18" charset="0"/>
                        </a:rPr>
                        <a:t> levels in the study area. No details to minimize SO</a:t>
                      </a:r>
                      <a:r>
                        <a:rPr lang="en-IN" sz="1800" b="1" kern="1200" baseline="-25000" dirty="0">
                          <a:solidFill>
                            <a:srgbClr val="006600"/>
                          </a:solidFill>
                          <a:effectLst/>
                          <a:latin typeface="Times New Roman" pitchFamily="18" charset="0"/>
                          <a:ea typeface="+mn-ea"/>
                          <a:cs typeface="Times New Roman" pitchFamily="18" charset="0"/>
                        </a:rPr>
                        <a:t>2 </a:t>
                      </a:r>
                      <a:r>
                        <a:rPr lang="en-IN" sz="1800" b="1" kern="1200" dirty="0">
                          <a:solidFill>
                            <a:srgbClr val="006600"/>
                          </a:solidFill>
                          <a:effectLst/>
                          <a:latin typeface="Times New Roman" pitchFamily="18" charset="0"/>
                          <a:ea typeface="+mn-ea"/>
                          <a:cs typeface="Times New Roman" pitchFamily="18" charset="0"/>
                        </a:rPr>
                        <a:t>emissions have been given.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86105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OBSERVATION NO. 10</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There could be net increase in SO</a:t>
                      </a:r>
                      <a:r>
                        <a:rPr lang="en-IN" sz="1800" b="1" kern="1200" baseline="-25000" dirty="0">
                          <a:solidFill>
                            <a:srgbClr val="006600"/>
                          </a:solidFill>
                          <a:effectLst/>
                          <a:latin typeface="Times New Roman" pitchFamily="18" charset="0"/>
                          <a:ea typeface="+mn-ea"/>
                          <a:cs typeface="Times New Roman" pitchFamily="18" charset="0"/>
                        </a:rPr>
                        <a:t>2</a:t>
                      </a:r>
                      <a:r>
                        <a:rPr lang="en-IN" sz="1800" b="1" kern="1200" dirty="0">
                          <a:solidFill>
                            <a:srgbClr val="006600"/>
                          </a:solidFill>
                          <a:effectLst/>
                          <a:latin typeface="Times New Roman" pitchFamily="18" charset="0"/>
                          <a:ea typeface="+mn-ea"/>
                          <a:cs typeface="Times New Roman" pitchFamily="18" charset="0"/>
                        </a:rPr>
                        <a:t> emission due to high sulphur in imported coal. The chimney height shall be calculated considering the highest value of sulphur content in coal. No details are provided</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22917513"/>
                  </a:ext>
                </a:extLst>
              </a:tr>
              <a:tr h="4584237">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176213" indent="-176213" algn="just" defTabSz="914400" rtl="0" eaLnBrk="1" latinLnBrk="0" hangingPunct="1">
                        <a:lnSpc>
                          <a:spcPct val="115000"/>
                        </a:lnSpc>
                        <a:spcAft>
                          <a:spcPts val="800"/>
                        </a:spcAft>
                        <a:buFont typeface="Arial" panose="020B0604020202020204" pitchFamily="34" charset="0"/>
                        <a:buChar char="•"/>
                      </a:pPr>
                      <a:r>
                        <a:rPr lang="en-US" sz="1600" kern="1200" dirty="0">
                          <a:solidFill>
                            <a:srgbClr val="002060"/>
                          </a:solidFill>
                          <a:effectLst/>
                          <a:latin typeface="Times New Roman" pitchFamily="18" charset="0"/>
                          <a:ea typeface="+mn-ea"/>
                          <a:cs typeface="Times New Roman" pitchFamily="18" charset="0"/>
                        </a:rPr>
                        <a:t>In the previous proposal imported coal was considered with high </a:t>
                      </a:r>
                      <a:r>
                        <a:rPr lang="en-US" sz="1600" kern="1200" dirty="0" err="1">
                          <a:solidFill>
                            <a:srgbClr val="002060"/>
                          </a:solidFill>
                          <a:effectLst/>
                          <a:latin typeface="Times New Roman" pitchFamily="18" charset="0"/>
                          <a:ea typeface="+mn-ea"/>
                          <a:cs typeface="Times New Roman" pitchFamily="18" charset="0"/>
                        </a:rPr>
                        <a:t>sulphur</a:t>
                      </a:r>
                      <a:r>
                        <a:rPr lang="en-US" sz="1600" kern="1200" dirty="0">
                          <a:solidFill>
                            <a:srgbClr val="002060"/>
                          </a:solidFill>
                          <a:effectLst/>
                          <a:latin typeface="Times New Roman" pitchFamily="18" charset="0"/>
                          <a:ea typeface="+mn-ea"/>
                          <a:cs typeface="Times New Roman" pitchFamily="18" charset="0"/>
                        </a:rPr>
                        <a:t> content. The quality and quantity of coal will remain same in the present proposal, so there will not be any increase in the </a:t>
                      </a:r>
                      <a:r>
                        <a:rPr lang="en-US" sz="1600" kern="1200" dirty="0" err="1">
                          <a:solidFill>
                            <a:srgbClr val="002060"/>
                          </a:solidFill>
                          <a:effectLst/>
                          <a:latin typeface="Times New Roman" pitchFamily="18" charset="0"/>
                          <a:ea typeface="+mn-ea"/>
                          <a:cs typeface="Times New Roman" pitchFamily="18" charset="0"/>
                        </a:rPr>
                        <a:t>sulphur</a:t>
                      </a:r>
                      <a:r>
                        <a:rPr lang="en-US" sz="1600" kern="1200" dirty="0">
                          <a:solidFill>
                            <a:srgbClr val="002060"/>
                          </a:solidFill>
                          <a:effectLst/>
                          <a:latin typeface="Times New Roman" pitchFamily="18" charset="0"/>
                          <a:ea typeface="+mn-ea"/>
                          <a:cs typeface="Times New Roman" pitchFamily="18" charset="0"/>
                        </a:rPr>
                        <a:t> content for sponge iron plant and captive power plant.</a:t>
                      </a:r>
                      <a:endParaRPr lang="en-IN" sz="1600" kern="1200" dirty="0">
                        <a:solidFill>
                          <a:srgbClr val="002060"/>
                        </a:solidFill>
                        <a:effectLst/>
                        <a:latin typeface="Times New Roman" pitchFamily="18" charset="0"/>
                        <a:ea typeface="+mn-ea"/>
                        <a:cs typeface="Times New Roman" pitchFamily="18" charset="0"/>
                      </a:endParaRPr>
                    </a:p>
                    <a:p>
                      <a:pPr marL="176213" indent="-176213" algn="just" defTabSz="914400" rtl="0" eaLnBrk="1" latinLnBrk="0" hangingPunct="1">
                        <a:lnSpc>
                          <a:spcPct val="115000"/>
                        </a:lnSpc>
                        <a:spcAft>
                          <a:spcPts val="800"/>
                        </a:spcAft>
                        <a:buFont typeface="Arial" panose="020B0604020202020204" pitchFamily="34" charset="0"/>
                        <a:buChar char="•"/>
                      </a:pPr>
                      <a:r>
                        <a:rPr lang="en-US" sz="1600" kern="1200" dirty="0">
                          <a:solidFill>
                            <a:srgbClr val="002060"/>
                          </a:solidFill>
                          <a:effectLst/>
                          <a:latin typeface="Times New Roman" pitchFamily="18" charset="0"/>
                          <a:ea typeface="+mn-ea"/>
                          <a:cs typeface="Times New Roman" pitchFamily="18" charset="0"/>
                        </a:rPr>
                        <a:t>In the view of the observation of the Honorable EAC during the meeting and orders dated 16.03.2007, 12.12.2007 and 15.05.2012 by Industry &amp; Commerce Dept. Government of Chhattisgarh, the company has decided to withdraw the proposal of expansion of Sponge Iron Plant and Change in fuel mix in existing Captive Power Plant. No high </a:t>
                      </a:r>
                      <a:r>
                        <a:rPr lang="en-US" sz="1600" kern="1200" dirty="0" err="1">
                          <a:solidFill>
                            <a:srgbClr val="002060"/>
                          </a:solidFill>
                          <a:effectLst/>
                          <a:latin typeface="Times New Roman" pitchFamily="18" charset="0"/>
                          <a:ea typeface="+mn-ea"/>
                          <a:cs typeface="Times New Roman" pitchFamily="18" charset="0"/>
                        </a:rPr>
                        <a:t>sulphur</a:t>
                      </a:r>
                      <a:r>
                        <a:rPr lang="en-US" sz="1600" kern="1200" dirty="0">
                          <a:solidFill>
                            <a:srgbClr val="002060"/>
                          </a:solidFill>
                          <a:effectLst/>
                          <a:latin typeface="Times New Roman" pitchFamily="18" charset="0"/>
                          <a:ea typeface="+mn-ea"/>
                          <a:cs typeface="Times New Roman" pitchFamily="18" charset="0"/>
                        </a:rPr>
                        <a:t> content imported coal will be used.</a:t>
                      </a:r>
                    </a:p>
                    <a:p>
                      <a:pPr marL="176213" indent="-176213" algn="just" defTabSz="914400" rtl="0" eaLnBrk="1" latinLnBrk="0" hangingPunct="1">
                        <a:lnSpc>
                          <a:spcPct val="115000"/>
                        </a:lnSpc>
                        <a:spcAft>
                          <a:spcPts val="800"/>
                        </a:spcAft>
                        <a:buFont typeface="Arial" panose="020B0604020202020204" pitchFamily="34" charset="0"/>
                        <a:buChar char="•"/>
                      </a:pPr>
                      <a:r>
                        <a:rPr lang="en-IN" sz="1600" kern="1200" dirty="0">
                          <a:solidFill>
                            <a:srgbClr val="002060"/>
                          </a:solidFill>
                          <a:effectLst/>
                          <a:latin typeface="Times New Roman" pitchFamily="18" charset="0"/>
                          <a:ea typeface="+mn-ea"/>
                          <a:cs typeface="Times New Roman" pitchFamily="18" charset="0"/>
                        </a:rPr>
                        <a:t>For Proposed Pellet Plant as per calculation and considering 0.5% maximum sulphur content in coal used, the stack height comes to 40 m. The stack of 50 m. will be constructed.</a:t>
                      </a:r>
                    </a:p>
                    <a:p>
                      <a:pPr marL="176213" indent="-176213" algn="just" defTabSz="914400" rtl="0" eaLnBrk="1" latinLnBrk="0" hangingPunct="1">
                        <a:lnSpc>
                          <a:spcPct val="115000"/>
                        </a:lnSpc>
                        <a:spcAft>
                          <a:spcPts val="800"/>
                        </a:spcAft>
                        <a:buFont typeface="Arial" panose="020B0604020202020204" pitchFamily="34" charset="0"/>
                        <a:buChar char="•"/>
                      </a:pPr>
                      <a:r>
                        <a:rPr lang="en-US" sz="1600" kern="1200" dirty="0">
                          <a:solidFill>
                            <a:srgbClr val="002060"/>
                          </a:solidFill>
                          <a:effectLst/>
                          <a:latin typeface="Times New Roman" pitchFamily="18" charset="0"/>
                          <a:ea typeface="+mn-ea"/>
                          <a:cs typeface="Times New Roman" pitchFamily="18" charset="0"/>
                        </a:rPr>
                        <a:t>The air impact assessment model AERMOD has been re-run for the revised proposal and incremental concentration of SO2 is </a:t>
                      </a:r>
                      <a:r>
                        <a:rPr lang="en-US" sz="1600" b="1" i="1" kern="1200" dirty="0">
                          <a:solidFill>
                            <a:srgbClr val="002060"/>
                          </a:solidFill>
                          <a:effectLst/>
                          <a:latin typeface="Times New Roman" pitchFamily="18" charset="0"/>
                          <a:ea typeface="+mn-ea"/>
                          <a:cs typeface="Times New Roman" pitchFamily="18" charset="0"/>
                        </a:rPr>
                        <a:t>4.28 µg/m</a:t>
                      </a:r>
                      <a:r>
                        <a:rPr lang="en-US" sz="1600" b="1" i="1" kern="1200" baseline="30000" dirty="0">
                          <a:solidFill>
                            <a:srgbClr val="002060"/>
                          </a:solidFill>
                          <a:effectLst/>
                          <a:latin typeface="Times New Roman" pitchFamily="18" charset="0"/>
                          <a:ea typeface="+mn-ea"/>
                          <a:cs typeface="Times New Roman" pitchFamily="18" charset="0"/>
                        </a:rPr>
                        <a:t>3</a:t>
                      </a:r>
                      <a:r>
                        <a:rPr lang="en-US" sz="1600" b="1" i="1" kern="1200" dirty="0">
                          <a:solidFill>
                            <a:srgbClr val="002060"/>
                          </a:solidFill>
                          <a:effectLst/>
                          <a:latin typeface="Times New Roman" pitchFamily="18" charset="0"/>
                          <a:ea typeface="+mn-ea"/>
                          <a:cs typeface="Times New Roman" pitchFamily="18" charset="0"/>
                        </a:rPr>
                        <a:t>.</a:t>
                      </a:r>
                      <a:endParaRPr lang="en-IN" sz="1600" b="1" i="1"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150025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0BA92-9893-420B-A3D2-493E3A3C2DDF}"/>
              </a:ext>
            </a:extLst>
          </p:cNvPr>
          <p:cNvSpPr txBox="1"/>
          <p:nvPr/>
        </p:nvSpPr>
        <p:spPr>
          <a:xfrm>
            <a:off x="1654629" y="203196"/>
            <a:ext cx="6212113" cy="461665"/>
          </a:xfrm>
          <a:prstGeom prst="rect">
            <a:avLst/>
          </a:prstGeom>
          <a:noFill/>
        </p:spPr>
        <p:txBody>
          <a:bodyPr wrap="square" rtlCol="0">
            <a:spAutoFit/>
          </a:bodyPr>
          <a:lstStyle/>
          <a:p>
            <a:r>
              <a:rPr lang="en-IN" sz="2400" b="1" dirty="0">
                <a:solidFill>
                  <a:srgbClr val="C00000"/>
                </a:solidFill>
                <a:latin typeface="Times New Roman" pitchFamily="18" charset="0"/>
                <a:cs typeface="Times New Roman" pitchFamily="18" charset="0"/>
              </a:rPr>
              <a:t>BRIEF BACKGROUND OF THE PROJECT </a:t>
            </a:r>
          </a:p>
        </p:txBody>
      </p:sp>
      <p:sp>
        <p:nvSpPr>
          <p:cNvPr id="4" name="TextBox 3">
            <a:extLst>
              <a:ext uri="{FF2B5EF4-FFF2-40B4-BE49-F238E27FC236}">
                <a16:creationId xmlns:a16="http://schemas.microsoft.com/office/drawing/2014/main" id="{E4FA0AA6-CFC0-4FC3-B2A7-563CFFE80C32}"/>
              </a:ext>
            </a:extLst>
          </p:cNvPr>
          <p:cNvSpPr txBox="1"/>
          <p:nvPr/>
        </p:nvSpPr>
        <p:spPr>
          <a:xfrm>
            <a:off x="139148" y="871344"/>
            <a:ext cx="8865704" cy="511531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b="0" i="0" u="none" strike="noStrike" baseline="0" dirty="0">
                <a:solidFill>
                  <a:srgbClr val="002060"/>
                </a:solidFill>
                <a:latin typeface="Times New Roman" panose="02020603050405020304" pitchFamily="18" charset="0"/>
                <a:cs typeface="Times New Roman" panose="02020603050405020304" pitchFamily="18" charset="0"/>
              </a:rPr>
              <a:t>On </a:t>
            </a:r>
            <a:r>
              <a:rPr lang="en-IN" sz="2000" dirty="0">
                <a:solidFill>
                  <a:srgbClr val="002060"/>
                </a:solidFill>
                <a:effectLst/>
                <a:latin typeface="Times New Roman" panose="02020603050405020304" pitchFamily="18" charset="0"/>
                <a:ea typeface="Calibri" panose="020F0502020204030204" pitchFamily="34" charset="0"/>
              </a:rPr>
              <a:t>30</a:t>
            </a:r>
            <a:r>
              <a:rPr lang="en-IN" sz="2000" baseline="30000" dirty="0">
                <a:solidFill>
                  <a:srgbClr val="002060"/>
                </a:solidFill>
                <a:effectLst/>
                <a:latin typeface="Times New Roman" panose="02020603050405020304" pitchFamily="18" charset="0"/>
                <a:ea typeface="Calibri" panose="020F0502020204030204" pitchFamily="34" charset="0"/>
              </a:rPr>
              <a:t>th</a:t>
            </a:r>
            <a:r>
              <a:rPr lang="en-IN" sz="2000" dirty="0">
                <a:solidFill>
                  <a:srgbClr val="002060"/>
                </a:solidFill>
                <a:effectLst/>
                <a:latin typeface="Times New Roman" panose="02020603050405020304" pitchFamily="18" charset="0"/>
                <a:ea typeface="Calibri" panose="020F0502020204030204" pitchFamily="34" charset="0"/>
              </a:rPr>
              <a:t> April 2021</a:t>
            </a:r>
            <a:r>
              <a:rPr lang="en-US" sz="2000" b="0" i="0" u="none" strike="noStrike" baseline="0" dirty="0">
                <a:solidFill>
                  <a:srgbClr val="002060"/>
                </a:solidFill>
                <a:latin typeface="Times New Roman" panose="02020603050405020304" pitchFamily="18" charset="0"/>
                <a:cs typeface="Times New Roman" panose="02020603050405020304" pitchFamily="18" charset="0"/>
              </a:rPr>
              <a:t>, proposal for expansion project </a:t>
            </a:r>
            <a:r>
              <a:rPr lang="en-US" sz="2000" dirty="0">
                <a:solidFill>
                  <a:srgbClr val="002060"/>
                </a:solidFill>
                <a:latin typeface="Times New Roman" panose="02020603050405020304" pitchFamily="18" charset="0"/>
                <a:cs typeface="Times New Roman" panose="02020603050405020304" pitchFamily="18" charset="0"/>
              </a:rPr>
              <a:t>of Shri Bajrang Power and </a:t>
            </a:r>
            <a:r>
              <a:rPr lang="en-US" sz="2000" dirty="0" err="1">
                <a:solidFill>
                  <a:srgbClr val="002060"/>
                </a:solidFill>
                <a:latin typeface="Times New Roman" panose="02020603050405020304" pitchFamily="18" charset="0"/>
                <a:cs typeface="Times New Roman" panose="02020603050405020304" pitchFamily="18" charset="0"/>
              </a:rPr>
              <a:t>Ispat</a:t>
            </a:r>
            <a:r>
              <a:rPr lang="en-US" sz="2000" dirty="0">
                <a:solidFill>
                  <a:srgbClr val="002060"/>
                </a:solidFill>
                <a:latin typeface="Times New Roman" panose="02020603050405020304" pitchFamily="18" charset="0"/>
                <a:cs typeface="Times New Roman" panose="02020603050405020304" pitchFamily="18" charset="0"/>
              </a:rPr>
              <a:t> Limited </a:t>
            </a:r>
            <a:r>
              <a:rPr lang="en-US"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Borjhara</a:t>
            </a:r>
            <a:r>
              <a:rPr lang="en-US" sz="2000" dirty="0">
                <a:solidFill>
                  <a:srgbClr val="002060"/>
                </a:solidFill>
                <a:latin typeface="Times New Roman" panose="02020603050405020304" pitchFamily="18" charset="0"/>
                <a:cs typeface="Times New Roman" panose="02020603050405020304" pitchFamily="18" charset="0"/>
              </a:rPr>
              <a:t> </a:t>
            </a:r>
            <a:r>
              <a:rPr lang="en-US" sz="2000" b="0" i="0" u="none" strike="noStrike" baseline="0" dirty="0">
                <a:solidFill>
                  <a:srgbClr val="002060"/>
                </a:solidFill>
                <a:latin typeface="Times New Roman" panose="02020603050405020304" pitchFamily="18" charset="0"/>
                <a:cs typeface="Times New Roman" panose="02020603050405020304" pitchFamily="18" charset="0"/>
              </a:rPr>
              <a:t> was </a:t>
            </a:r>
            <a:r>
              <a:rPr lang="en-US" sz="2000" dirty="0">
                <a:solidFill>
                  <a:srgbClr val="002060"/>
                </a:solidFill>
                <a:latin typeface="Times New Roman" panose="02020603050405020304" pitchFamily="18" charset="0"/>
                <a:cs typeface="Times New Roman" panose="02020603050405020304" pitchFamily="18" charset="0"/>
              </a:rPr>
              <a:t>appraised by </a:t>
            </a:r>
            <a:r>
              <a:rPr lang="en-US" sz="2000" b="0" i="0" u="none" strike="noStrike" baseline="0" dirty="0">
                <a:solidFill>
                  <a:srgbClr val="002060"/>
                </a:solidFill>
                <a:latin typeface="Times New Roman" panose="02020603050405020304" pitchFamily="18" charset="0"/>
                <a:cs typeface="Times New Roman" panose="02020603050405020304" pitchFamily="18" charset="0"/>
              </a:rPr>
              <a:t> Honorable EAC (Industry-I).</a:t>
            </a:r>
          </a:p>
          <a:p>
            <a:pPr marL="285750" indent="-285750" algn="just">
              <a:lnSpc>
                <a:spcPct val="150000"/>
              </a:lnSpc>
              <a:buFont typeface="Arial" panose="020B0604020202020204" pitchFamily="34" charset="0"/>
              <a:buChar char="•"/>
            </a:pPr>
            <a:r>
              <a:rPr lang="en-US" sz="2000" b="0" i="0" u="none" strike="noStrike" baseline="0" dirty="0">
                <a:solidFill>
                  <a:srgbClr val="002060"/>
                </a:solidFill>
                <a:latin typeface="Times New Roman" panose="02020603050405020304" pitchFamily="18" charset="0"/>
                <a:cs typeface="Times New Roman" panose="02020603050405020304" pitchFamily="18" charset="0"/>
              </a:rPr>
              <a:t>In view of the observation of the EAC (Industry- I) and orders of Government of Chhattisgarh  banning certain Coal based projects, SBPIL has partially withdraw its proposal of </a:t>
            </a:r>
            <a:r>
              <a:rPr lang="en-IN" sz="2000" dirty="0">
                <a:solidFill>
                  <a:srgbClr val="002060"/>
                </a:solidFill>
                <a:effectLst/>
                <a:latin typeface="Times New Roman" panose="02020603050405020304" pitchFamily="18" charset="0"/>
                <a:ea typeface="Calibri" panose="020F0502020204030204" pitchFamily="34" charset="0"/>
              </a:rPr>
              <a:t>expansion of Sponge Iron Plant and Change in fuel mix in existing Captive Power Plant</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000" b="0" i="0" u="none" strike="noStrike" baseline="0" dirty="0">
                <a:solidFill>
                  <a:srgbClr val="002060"/>
                </a:solidFill>
                <a:latin typeface="Times New Roman" panose="02020603050405020304" pitchFamily="18" charset="0"/>
                <a:cs typeface="Times New Roman" panose="02020603050405020304" pitchFamily="18" charset="0"/>
              </a:rPr>
              <a:t>In compliance of the above mentioned </a:t>
            </a:r>
            <a:r>
              <a:rPr lang="en-US" sz="2000" dirty="0">
                <a:solidFill>
                  <a:srgbClr val="002060"/>
                </a:solidFill>
                <a:latin typeface="Times New Roman" panose="02020603050405020304" pitchFamily="18" charset="0"/>
                <a:cs typeface="Times New Roman" panose="02020603050405020304" pitchFamily="18" charset="0"/>
              </a:rPr>
              <a:t>meeting </a:t>
            </a:r>
            <a:r>
              <a:rPr lang="en-US" sz="2000" b="0" i="0" u="none" strike="noStrike" baseline="0" dirty="0">
                <a:solidFill>
                  <a:srgbClr val="002060"/>
                </a:solidFill>
                <a:latin typeface="Times New Roman" panose="02020603050405020304" pitchFamily="18" charset="0"/>
                <a:cs typeface="Times New Roman" panose="02020603050405020304" pitchFamily="18" charset="0"/>
              </a:rPr>
              <a:t>, we make this presentation before the Honorable  EAC (Industry- I) for grant of Environment Clearance on the basis of ADS.</a:t>
            </a:r>
          </a:p>
          <a:p>
            <a:pPr marL="285750" indent="-285750" algn="just">
              <a:lnSpc>
                <a:spcPct val="150000"/>
              </a:lnSpc>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The PP has changed the previous consultant and appointed PECS, Nagpur as new consultant </a:t>
            </a:r>
            <a:endParaRPr lang="en-IN"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82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A7C374-663D-4A89-8F0C-A51AF630B76B}"/>
              </a:ext>
            </a:extLst>
          </p:cNvPr>
          <p:cNvSpPr txBox="1"/>
          <p:nvPr/>
        </p:nvSpPr>
        <p:spPr>
          <a:xfrm>
            <a:off x="-20783" y="121334"/>
            <a:ext cx="9164783" cy="461665"/>
          </a:xfrm>
          <a:prstGeom prst="rect">
            <a:avLst/>
          </a:prstGeom>
          <a:noFill/>
        </p:spPr>
        <p:txBody>
          <a:bodyPr wrap="square">
            <a:spAutoFit/>
          </a:bodyPr>
          <a:lstStyle/>
          <a:p>
            <a:pPr algn="ctr"/>
            <a:r>
              <a:rPr lang="en-IN" sz="2400" b="1" dirty="0">
                <a:solidFill>
                  <a:srgbClr val="C00000"/>
                </a:solidFill>
                <a:latin typeface="Times New Roman" pitchFamily="18" charset="0"/>
                <a:cs typeface="Times New Roman" pitchFamily="18" charset="0"/>
              </a:rPr>
              <a:t>MAP SHOWING GLCS FOR SO</a:t>
            </a:r>
            <a:r>
              <a:rPr lang="en-IN" sz="2400" b="1" baseline="-25000" dirty="0">
                <a:solidFill>
                  <a:srgbClr val="C00000"/>
                </a:solidFill>
                <a:latin typeface="Times New Roman" pitchFamily="18" charset="0"/>
                <a:cs typeface="Times New Roman" pitchFamily="18" charset="0"/>
              </a:rPr>
              <a:t>2</a:t>
            </a:r>
            <a:r>
              <a:rPr lang="en-IN" sz="2400" b="1" dirty="0">
                <a:solidFill>
                  <a:srgbClr val="C00000"/>
                </a:solidFill>
                <a:latin typeface="Times New Roman" pitchFamily="18" charset="0"/>
                <a:cs typeface="Times New Roman" pitchFamily="18" charset="0"/>
              </a:rPr>
              <a:t> (PROPOSED + EXISTING)</a:t>
            </a:r>
          </a:p>
        </p:txBody>
      </p:sp>
      <p:graphicFrame>
        <p:nvGraphicFramePr>
          <p:cNvPr id="2" name="Table 1">
            <a:extLst>
              <a:ext uri="{FF2B5EF4-FFF2-40B4-BE49-F238E27FC236}">
                <a16:creationId xmlns:a16="http://schemas.microsoft.com/office/drawing/2014/main" id="{6D0D6FC4-FF74-4EFC-8216-1AF772F6799C}"/>
              </a:ext>
            </a:extLst>
          </p:cNvPr>
          <p:cNvGraphicFramePr>
            <a:graphicFrameLocks noGrp="1"/>
          </p:cNvGraphicFramePr>
          <p:nvPr>
            <p:extLst>
              <p:ext uri="{D42A27DB-BD31-4B8C-83A1-F6EECF244321}">
                <p14:modId xmlns:p14="http://schemas.microsoft.com/office/powerpoint/2010/main" val="1822774263"/>
              </p:ext>
            </p:extLst>
          </p:nvPr>
        </p:nvGraphicFramePr>
        <p:xfrm>
          <a:off x="5930293" y="731383"/>
          <a:ext cx="3014925" cy="1588885"/>
        </p:xfrm>
        <a:graphic>
          <a:graphicData uri="http://schemas.openxmlformats.org/drawingml/2006/table">
            <a:tbl>
              <a:tblPr>
                <a:tableStyleId>{5940675A-B579-460E-94D1-54222C63F5DA}</a:tableStyleId>
              </a:tblPr>
              <a:tblGrid>
                <a:gridCol w="969271">
                  <a:extLst>
                    <a:ext uri="{9D8B030D-6E8A-4147-A177-3AD203B41FA5}">
                      <a16:colId xmlns:a16="http://schemas.microsoft.com/office/drawing/2014/main" val="212687958"/>
                    </a:ext>
                  </a:extLst>
                </a:gridCol>
                <a:gridCol w="914400">
                  <a:extLst>
                    <a:ext uri="{9D8B030D-6E8A-4147-A177-3AD203B41FA5}">
                      <a16:colId xmlns:a16="http://schemas.microsoft.com/office/drawing/2014/main" val="206826612"/>
                    </a:ext>
                  </a:extLst>
                </a:gridCol>
                <a:gridCol w="1131254">
                  <a:extLst>
                    <a:ext uri="{9D8B030D-6E8A-4147-A177-3AD203B41FA5}">
                      <a16:colId xmlns:a16="http://schemas.microsoft.com/office/drawing/2014/main" val="57629324"/>
                    </a:ext>
                  </a:extLst>
                </a:gridCol>
              </a:tblGrid>
              <a:tr h="446496">
                <a:tc>
                  <a:txBody>
                    <a:bodyPr/>
                    <a:lstStyle/>
                    <a:p>
                      <a:pPr marL="0" algn="just" defTabSz="914400" rtl="0" eaLnBrk="1" latinLnBrk="0" hangingPunct="1">
                        <a:lnSpc>
                          <a:spcPct val="150000"/>
                        </a:lnSpc>
                      </a:pPr>
                      <a:r>
                        <a:rPr lang="en-US" sz="1400" b="1" kern="1200" dirty="0">
                          <a:solidFill>
                            <a:srgbClr val="006600"/>
                          </a:solidFill>
                          <a:effectLst/>
                          <a:latin typeface="Times New Roman" pitchFamily="18" charset="0"/>
                          <a:ea typeface="+mn-ea"/>
                          <a:cs typeface="Times New Roman" pitchFamily="18" charset="0"/>
                        </a:rPr>
                        <a:t>Particular</a:t>
                      </a:r>
                      <a:endParaRPr lang="en-IN" sz="14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lnSpc>
                          <a:spcPct val="150000"/>
                        </a:lnSpc>
                      </a:pPr>
                      <a:r>
                        <a:rPr lang="en-US" sz="1400" b="1" kern="1200" dirty="0">
                          <a:solidFill>
                            <a:srgbClr val="006600"/>
                          </a:solidFill>
                          <a:effectLst/>
                          <a:latin typeface="Times New Roman" pitchFamily="18" charset="0"/>
                          <a:ea typeface="+mn-ea"/>
                          <a:cs typeface="Times New Roman" pitchFamily="18" charset="0"/>
                        </a:rPr>
                        <a:t>Proposed </a:t>
                      </a:r>
                    </a:p>
                    <a:p>
                      <a:pPr marL="0" algn="just" defTabSz="914400" rtl="0" eaLnBrk="1" latinLnBrk="0" hangingPunct="1">
                        <a:lnSpc>
                          <a:spcPct val="150000"/>
                        </a:lnSpc>
                      </a:pPr>
                      <a:r>
                        <a:rPr lang="en-US" sz="1400" b="1" kern="1200" dirty="0">
                          <a:solidFill>
                            <a:srgbClr val="006600"/>
                          </a:solidFill>
                          <a:effectLst/>
                          <a:latin typeface="Times New Roman" pitchFamily="18" charset="0"/>
                          <a:ea typeface="+mn-ea"/>
                          <a:cs typeface="Times New Roman" pitchFamily="18" charset="0"/>
                        </a:rPr>
                        <a:t>(µg /m</a:t>
                      </a:r>
                      <a:r>
                        <a:rPr lang="en-US" sz="1400" b="1" kern="1200" baseline="30000" dirty="0">
                          <a:solidFill>
                            <a:srgbClr val="006600"/>
                          </a:solidFill>
                          <a:effectLst/>
                          <a:latin typeface="Times New Roman" pitchFamily="18" charset="0"/>
                          <a:ea typeface="+mn-ea"/>
                          <a:cs typeface="Times New Roman" pitchFamily="18" charset="0"/>
                        </a:rPr>
                        <a:t>3</a:t>
                      </a:r>
                      <a:r>
                        <a:rPr lang="en-US" sz="1400" b="1" kern="1200" dirty="0">
                          <a:solidFill>
                            <a:srgbClr val="006600"/>
                          </a:solidFill>
                          <a:effectLst/>
                          <a:latin typeface="Times New Roman" pitchFamily="18" charset="0"/>
                          <a:ea typeface="+mn-ea"/>
                          <a:cs typeface="Times New Roman" pitchFamily="18" charset="0"/>
                        </a:rPr>
                        <a:t>)</a:t>
                      </a:r>
                      <a:endParaRPr lang="en-IN" sz="14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b="1" kern="1200" dirty="0">
                          <a:solidFill>
                            <a:srgbClr val="006600"/>
                          </a:solidFill>
                          <a:effectLst/>
                          <a:latin typeface="Times New Roman" pitchFamily="18" charset="0"/>
                          <a:ea typeface="+mn-ea"/>
                          <a:cs typeface="Times New Roman" pitchFamily="18" charset="0"/>
                        </a:rPr>
                        <a:t>Cumulative</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b="1" kern="1200" dirty="0">
                          <a:solidFill>
                            <a:srgbClr val="006600"/>
                          </a:solidFill>
                          <a:effectLst/>
                          <a:latin typeface="Times New Roman" pitchFamily="18" charset="0"/>
                          <a:ea typeface="+mn-ea"/>
                          <a:cs typeface="Times New Roman" pitchFamily="18" charset="0"/>
                        </a:rPr>
                        <a:t>(µg /m</a:t>
                      </a:r>
                      <a:r>
                        <a:rPr lang="en-US" sz="1400" b="1" kern="1200" baseline="30000" dirty="0">
                          <a:solidFill>
                            <a:srgbClr val="006600"/>
                          </a:solidFill>
                          <a:effectLst/>
                          <a:latin typeface="Times New Roman" pitchFamily="18" charset="0"/>
                          <a:ea typeface="+mn-ea"/>
                          <a:cs typeface="Times New Roman" pitchFamily="18" charset="0"/>
                        </a:rPr>
                        <a:t>3</a:t>
                      </a:r>
                      <a:r>
                        <a:rPr lang="en-US" sz="1400" b="1" kern="1200" dirty="0">
                          <a:solidFill>
                            <a:srgbClr val="006600"/>
                          </a:solidFill>
                          <a:effectLst/>
                          <a:latin typeface="Times New Roman" pitchFamily="18" charset="0"/>
                          <a:ea typeface="+mn-ea"/>
                          <a:cs typeface="Times New Roman" pitchFamily="18" charset="0"/>
                        </a:rPr>
                        <a:t>)</a:t>
                      </a:r>
                      <a:endParaRPr lang="en-IN" sz="14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585461748"/>
                  </a:ext>
                </a:extLst>
              </a:tr>
              <a:tr h="385305">
                <a:tc>
                  <a:txBody>
                    <a:bodyPr/>
                    <a:lstStyle/>
                    <a:p>
                      <a:pPr marL="0" algn="just" defTabSz="914400" rtl="0" eaLnBrk="1" latinLnBrk="0" hangingPunct="1">
                        <a:lnSpc>
                          <a:spcPct val="150000"/>
                        </a:lnSpc>
                      </a:pPr>
                      <a:r>
                        <a:rPr lang="en-US" sz="1400" kern="1200" dirty="0">
                          <a:solidFill>
                            <a:srgbClr val="002060"/>
                          </a:solidFill>
                          <a:effectLst/>
                          <a:latin typeface="Times New Roman" pitchFamily="18" charset="0"/>
                          <a:ea typeface="+mn-ea"/>
                          <a:cs typeface="Times New Roman" pitchFamily="18" charset="0"/>
                        </a:rPr>
                        <a:t>GLC</a:t>
                      </a:r>
                      <a:r>
                        <a:rPr lang="en-IN" sz="1400" kern="1200" dirty="0">
                          <a:solidFill>
                            <a:srgbClr val="002060"/>
                          </a:solidFill>
                          <a:effectLst/>
                          <a:latin typeface="Times New Roman" pitchFamily="18" charset="0"/>
                          <a:ea typeface="+mn-ea"/>
                          <a:cs typeface="Times New Roman" pitchFamily="18" charset="0"/>
                        </a:rPr>
                        <a:t>  </a:t>
                      </a:r>
                      <a:r>
                        <a:rPr lang="en-IN" sz="1400" kern="1200" dirty="0" err="1">
                          <a:solidFill>
                            <a:srgbClr val="002060"/>
                          </a:solidFill>
                          <a:effectLst/>
                          <a:latin typeface="Times New Roman" pitchFamily="18" charset="0"/>
                          <a:ea typeface="+mn-ea"/>
                          <a:cs typeface="Times New Roman" pitchFamily="18" charset="0"/>
                        </a:rPr>
                        <a:t>SOx</a:t>
                      </a:r>
                      <a:endParaRPr lang="en-IN" sz="14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lnSpc>
                          <a:spcPct val="150000"/>
                        </a:lnSpc>
                      </a:pPr>
                      <a:r>
                        <a:rPr lang="en-IN" sz="1400" kern="1200" dirty="0">
                          <a:solidFill>
                            <a:srgbClr val="002060"/>
                          </a:solidFill>
                          <a:effectLst/>
                          <a:latin typeface="Times New Roman" pitchFamily="18" charset="0"/>
                          <a:ea typeface="+mn-ea"/>
                          <a:cs typeface="Times New Roman" pitchFamily="18" charset="0"/>
                        </a:rPr>
                        <a:t>2.43</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lnSpc>
                          <a:spcPct val="150000"/>
                        </a:lnSpc>
                      </a:pPr>
                      <a:r>
                        <a:rPr lang="en-US" sz="1400" kern="1200" dirty="0">
                          <a:solidFill>
                            <a:srgbClr val="002060"/>
                          </a:solidFill>
                          <a:effectLst/>
                          <a:latin typeface="Times New Roman" pitchFamily="18" charset="0"/>
                          <a:ea typeface="+mn-ea"/>
                          <a:cs typeface="Times New Roman" pitchFamily="18" charset="0"/>
                        </a:rPr>
                        <a:t>4.28</a:t>
                      </a:r>
                      <a:endParaRPr lang="en-IN" sz="14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43514449"/>
                  </a:ext>
                </a:extLst>
              </a:tr>
              <a:tr h="385305">
                <a:tc>
                  <a:txBody>
                    <a:bodyPr/>
                    <a:lstStyle/>
                    <a:p>
                      <a:pPr marL="0" algn="just" defTabSz="914400" rtl="0" eaLnBrk="1" latinLnBrk="0" hangingPunct="1">
                        <a:lnSpc>
                          <a:spcPct val="150000"/>
                        </a:lnSpc>
                      </a:pPr>
                      <a:r>
                        <a:rPr lang="en-US" sz="1400" kern="1200" dirty="0">
                          <a:solidFill>
                            <a:srgbClr val="002060"/>
                          </a:solidFill>
                          <a:effectLst/>
                          <a:latin typeface="Times New Roman" pitchFamily="18" charset="0"/>
                          <a:ea typeface="+mn-ea"/>
                          <a:cs typeface="Times New Roman" pitchFamily="18" charset="0"/>
                        </a:rPr>
                        <a:t>Distance/ Direction</a:t>
                      </a:r>
                      <a:endParaRPr lang="en-IN" sz="14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400" kern="1200" dirty="0">
                          <a:solidFill>
                            <a:srgbClr val="002060"/>
                          </a:solidFill>
                          <a:effectLst/>
                          <a:latin typeface="Times New Roman" pitchFamily="18" charset="0"/>
                          <a:ea typeface="+mn-ea"/>
                          <a:cs typeface="Times New Roman" pitchFamily="18" charset="0"/>
                        </a:rPr>
                        <a:t>900 m NE </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400" kern="1200" dirty="0">
                          <a:solidFill>
                            <a:srgbClr val="002060"/>
                          </a:solidFill>
                          <a:effectLst/>
                          <a:latin typeface="Times New Roman" pitchFamily="18" charset="0"/>
                          <a:ea typeface="+mn-ea"/>
                          <a:cs typeface="Times New Roman" pitchFamily="18" charset="0"/>
                        </a:rPr>
                        <a:t>1 Km NE</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197131465"/>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582999"/>
            <a:ext cx="4587834"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71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9759AC-CE4C-421D-8619-9DC7384CBE55}"/>
              </a:ext>
            </a:extLst>
          </p:cNvPr>
          <p:cNvGraphicFramePr>
            <a:graphicFrameLocks noGrp="1"/>
          </p:cNvGraphicFramePr>
          <p:nvPr>
            <p:extLst>
              <p:ext uri="{D42A27DB-BD31-4B8C-83A1-F6EECF244321}">
                <p14:modId xmlns:p14="http://schemas.microsoft.com/office/powerpoint/2010/main" val="672336451"/>
              </p:ext>
            </p:extLst>
          </p:nvPr>
        </p:nvGraphicFramePr>
        <p:xfrm>
          <a:off x="446431" y="594178"/>
          <a:ext cx="8251137" cy="4306713"/>
        </p:xfrm>
        <a:graphic>
          <a:graphicData uri="http://schemas.openxmlformats.org/drawingml/2006/table">
            <a:tbl>
              <a:tblPr>
                <a:tableStyleId>{5940675A-B579-460E-94D1-54222C63F5DA}</a:tableStyleId>
              </a:tblPr>
              <a:tblGrid>
                <a:gridCol w="1236212">
                  <a:extLst>
                    <a:ext uri="{9D8B030D-6E8A-4147-A177-3AD203B41FA5}">
                      <a16:colId xmlns:a16="http://schemas.microsoft.com/office/drawing/2014/main" val="1956945082"/>
                    </a:ext>
                  </a:extLst>
                </a:gridCol>
                <a:gridCol w="1416980">
                  <a:extLst>
                    <a:ext uri="{9D8B030D-6E8A-4147-A177-3AD203B41FA5}">
                      <a16:colId xmlns:a16="http://schemas.microsoft.com/office/drawing/2014/main" val="4095227341"/>
                    </a:ext>
                  </a:extLst>
                </a:gridCol>
                <a:gridCol w="1119589">
                  <a:extLst>
                    <a:ext uri="{9D8B030D-6E8A-4147-A177-3AD203B41FA5}">
                      <a16:colId xmlns:a16="http://schemas.microsoft.com/office/drawing/2014/main" val="928881589"/>
                    </a:ext>
                  </a:extLst>
                </a:gridCol>
                <a:gridCol w="1119589">
                  <a:extLst>
                    <a:ext uri="{9D8B030D-6E8A-4147-A177-3AD203B41FA5}">
                      <a16:colId xmlns:a16="http://schemas.microsoft.com/office/drawing/2014/main" val="2069139190"/>
                    </a:ext>
                  </a:extLst>
                </a:gridCol>
                <a:gridCol w="1119589">
                  <a:extLst>
                    <a:ext uri="{9D8B030D-6E8A-4147-A177-3AD203B41FA5}">
                      <a16:colId xmlns:a16="http://schemas.microsoft.com/office/drawing/2014/main" val="115662627"/>
                    </a:ext>
                  </a:extLst>
                </a:gridCol>
                <a:gridCol w="1119589">
                  <a:extLst>
                    <a:ext uri="{9D8B030D-6E8A-4147-A177-3AD203B41FA5}">
                      <a16:colId xmlns:a16="http://schemas.microsoft.com/office/drawing/2014/main" val="2697838202"/>
                    </a:ext>
                  </a:extLst>
                </a:gridCol>
                <a:gridCol w="1119589">
                  <a:extLst>
                    <a:ext uri="{9D8B030D-6E8A-4147-A177-3AD203B41FA5}">
                      <a16:colId xmlns:a16="http://schemas.microsoft.com/office/drawing/2014/main" val="993946658"/>
                    </a:ext>
                  </a:extLst>
                </a:gridCol>
              </a:tblGrid>
              <a:tr h="1349945">
                <a:tc>
                  <a:txBody>
                    <a:bodyPr/>
                    <a:lstStyle/>
                    <a:p>
                      <a:pPr algn="ctr" fontAlgn="b"/>
                      <a:r>
                        <a:rPr lang="en-IN" sz="2000" b="1" u="none" strike="noStrike" dirty="0">
                          <a:solidFill>
                            <a:srgbClr val="006600"/>
                          </a:solidFill>
                          <a:effectLst/>
                          <a:latin typeface="Times New Roman" pitchFamily="18" charset="0"/>
                          <a:cs typeface="Times New Roman" pitchFamily="18" charset="0"/>
                        </a:rPr>
                        <a:t>Fuel </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3">
                  <a:txBody>
                    <a:bodyPr/>
                    <a:lstStyle/>
                    <a:p>
                      <a:pPr algn="ctr" fontAlgn="b"/>
                      <a:r>
                        <a:rPr lang="en-IN" sz="2000" b="1" u="none" strike="noStrike" dirty="0">
                          <a:solidFill>
                            <a:srgbClr val="006600"/>
                          </a:solidFill>
                          <a:effectLst/>
                          <a:latin typeface="Times New Roman" pitchFamily="18" charset="0"/>
                          <a:cs typeface="Times New Roman" pitchFamily="18" charset="0"/>
                        </a:rPr>
                        <a:t>Feed Rate</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ctr" fontAlgn="b"/>
                      <a:r>
                        <a:rPr lang="en-IN" sz="2000" b="1" u="none" strike="noStrike" dirty="0">
                          <a:solidFill>
                            <a:srgbClr val="006600"/>
                          </a:solidFill>
                          <a:effectLst/>
                          <a:latin typeface="Times New Roman" pitchFamily="18" charset="0"/>
                          <a:cs typeface="Times New Roman" pitchFamily="18" charset="0"/>
                        </a:rPr>
                        <a:t>Sulphur %</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1" u="none" strike="noStrike" dirty="0">
                          <a:solidFill>
                            <a:srgbClr val="006600"/>
                          </a:solidFill>
                          <a:effectLst/>
                          <a:latin typeface="Times New Roman" pitchFamily="18" charset="0"/>
                          <a:cs typeface="Times New Roman" pitchFamily="18" charset="0"/>
                        </a:rPr>
                        <a:t>SO</a:t>
                      </a:r>
                      <a:r>
                        <a:rPr lang="en-IN" sz="2000" b="1" u="none" strike="noStrike" baseline="-25000" dirty="0">
                          <a:solidFill>
                            <a:srgbClr val="006600"/>
                          </a:solidFill>
                          <a:effectLst/>
                          <a:latin typeface="Times New Roman" pitchFamily="18" charset="0"/>
                          <a:cs typeface="Times New Roman" pitchFamily="18" charset="0"/>
                        </a:rPr>
                        <a:t>2</a:t>
                      </a:r>
                      <a:r>
                        <a:rPr lang="en-IN" sz="2000" b="1" u="none" strike="noStrike" dirty="0">
                          <a:solidFill>
                            <a:srgbClr val="006600"/>
                          </a:solidFill>
                          <a:effectLst/>
                          <a:latin typeface="Times New Roman" pitchFamily="18" charset="0"/>
                          <a:cs typeface="Times New Roman" pitchFamily="18" charset="0"/>
                        </a:rPr>
                        <a:t> Emission%</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1" u="none" strike="noStrike" dirty="0">
                          <a:solidFill>
                            <a:srgbClr val="006600"/>
                          </a:solidFill>
                          <a:effectLst/>
                          <a:latin typeface="Times New Roman" pitchFamily="18" charset="0"/>
                          <a:cs typeface="Times New Roman" pitchFamily="18" charset="0"/>
                        </a:rPr>
                        <a:t>SO</a:t>
                      </a:r>
                      <a:r>
                        <a:rPr lang="en-IN" sz="2000" b="1" u="none" strike="noStrike" baseline="-25000" dirty="0">
                          <a:solidFill>
                            <a:srgbClr val="006600"/>
                          </a:solidFill>
                          <a:effectLst/>
                          <a:latin typeface="Times New Roman" pitchFamily="18" charset="0"/>
                          <a:cs typeface="Times New Roman" pitchFamily="18" charset="0"/>
                        </a:rPr>
                        <a:t>2</a:t>
                      </a:r>
                      <a:r>
                        <a:rPr lang="en-IN" sz="2000" b="1" u="none" strike="noStrike" dirty="0">
                          <a:solidFill>
                            <a:srgbClr val="006600"/>
                          </a:solidFill>
                          <a:effectLst/>
                          <a:latin typeface="Times New Roman" pitchFamily="18" charset="0"/>
                          <a:cs typeface="Times New Roman" pitchFamily="18" charset="0"/>
                        </a:rPr>
                        <a:t> Emission</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062740680"/>
                  </a:ext>
                </a:extLst>
              </a:tr>
              <a:tr h="460278">
                <a:tc>
                  <a:txBody>
                    <a:bodyPr/>
                    <a:lstStyle/>
                    <a:p>
                      <a:pPr algn="ctr" fontAlgn="b"/>
                      <a:r>
                        <a:rPr lang="en-IN" sz="2000" u="none" strike="noStrike">
                          <a:solidFill>
                            <a:srgbClr val="006600"/>
                          </a:solidFill>
                          <a:effectLst/>
                          <a:latin typeface="Times New Roman" pitchFamily="18" charset="0"/>
                          <a:cs typeface="Times New Roman" pitchFamily="18" charset="0"/>
                        </a:rPr>
                        <a:t> </a:t>
                      </a:r>
                      <a:endParaRPr lang="en-IN" sz="2000" b="1" i="0" u="none" strike="noStrike">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dirty="0">
                          <a:solidFill>
                            <a:srgbClr val="006600"/>
                          </a:solidFill>
                          <a:effectLst/>
                          <a:latin typeface="Times New Roman" pitchFamily="18" charset="0"/>
                          <a:cs typeface="Times New Roman" pitchFamily="18" charset="0"/>
                        </a:rPr>
                        <a:t>TPA</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dirty="0">
                          <a:solidFill>
                            <a:srgbClr val="006600"/>
                          </a:solidFill>
                          <a:effectLst/>
                          <a:latin typeface="Times New Roman" pitchFamily="18" charset="0"/>
                          <a:cs typeface="Times New Roman" pitchFamily="18" charset="0"/>
                        </a:rPr>
                        <a:t>TPH</a:t>
                      </a:r>
                      <a:endParaRPr lang="en-IN" sz="2000" b="1" i="0" u="none" strike="noStrike" dirty="0">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dirty="0">
                          <a:solidFill>
                            <a:srgbClr val="006600"/>
                          </a:solidFill>
                          <a:effectLst/>
                          <a:latin typeface="Times New Roman" pitchFamily="18" charset="0"/>
                          <a:cs typeface="Times New Roman" pitchFamily="18" charset="0"/>
                        </a:rPr>
                        <a:t> Kg/</a:t>
                      </a:r>
                      <a:r>
                        <a:rPr lang="en-IN" sz="2000" u="none" strike="noStrike" dirty="0" err="1">
                          <a:solidFill>
                            <a:srgbClr val="006600"/>
                          </a:solidFill>
                          <a:effectLst/>
                          <a:latin typeface="Times New Roman" pitchFamily="18" charset="0"/>
                          <a:cs typeface="Times New Roman" pitchFamily="18" charset="0"/>
                        </a:rPr>
                        <a:t>Hr</a:t>
                      </a:r>
                      <a:endParaRPr lang="en-IN" sz="2000" b="0" i="0" u="none" strike="noStrike" dirty="0">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a:solidFill>
                            <a:srgbClr val="006600"/>
                          </a:solidFill>
                          <a:effectLst/>
                          <a:latin typeface="Times New Roman" pitchFamily="18" charset="0"/>
                          <a:cs typeface="Times New Roman" pitchFamily="18" charset="0"/>
                        </a:rPr>
                        <a:t> </a:t>
                      </a:r>
                      <a:endParaRPr lang="en-IN" sz="2000" b="1" i="0" u="none" strike="noStrike">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a:solidFill>
                            <a:srgbClr val="006600"/>
                          </a:solidFill>
                          <a:effectLst/>
                          <a:latin typeface="Times New Roman" pitchFamily="18" charset="0"/>
                          <a:cs typeface="Times New Roman" pitchFamily="18" charset="0"/>
                        </a:rPr>
                        <a:t> </a:t>
                      </a:r>
                      <a:endParaRPr lang="en-IN" sz="2000" b="1" i="0" u="none" strike="noStrike">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u="none" strike="noStrike">
                          <a:solidFill>
                            <a:srgbClr val="006600"/>
                          </a:solidFill>
                          <a:effectLst/>
                          <a:latin typeface="Times New Roman" pitchFamily="18" charset="0"/>
                          <a:cs typeface="Times New Roman" pitchFamily="18" charset="0"/>
                        </a:rPr>
                        <a:t> </a:t>
                      </a:r>
                      <a:endParaRPr lang="en-IN" sz="2000" b="1" i="0" u="none" strike="noStrike">
                        <a:solidFill>
                          <a:srgbClr val="00660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82336081"/>
                  </a:ext>
                </a:extLst>
              </a:tr>
              <a:tr h="905112">
                <a:tc>
                  <a:txBody>
                    <a:bodyPr/>
                    <a:lstStyle/>
                    <a:p>
                      <a:pPr algn="ctr" fontAlgn="b"/>
                      <a:r>
                        <a:rPr lang="en-IN" sz="2000" u="none" strike="noStrike" dirty="0">
                          <a:solidFill>
                            <a:srgbClr val="002060"/>
                          </a:solidFill>
                          <a:effectLst/>
                          <a:latin typeface="Times New Roman" pitchFamily="18" charset="0"/>
                          <a:cs typeface="Times New Roman" pitchFamily="18" charset="0"/>
                        </a:rPr>
                        <a:t>Coal</a:t>
                      </a:r>
                      <a:endParaRPr lang="en-IN" sz="2000" b="0" i="0" u="none" strike="noStrike" dirty="0">
                        <a:solidFill>
                          <a:srgbClr val="00206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     26,400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3.33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        3330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0.5</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1</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33.3</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399453422"/>
                  </a:ext>
                </a:extLst>
              </a:tr>
              <a:tr h="598118">
                <a:tc gridSpan="6">
                  <a:txBody>
                    <a:bodyPr/>
                    <a:lstStyle/>
                    <a:p>
                      <a:pPr algn="just" fontAlgn="b"/>
                      <a:r>
                        <a:rPr lang="en-IN" sz="2000" b="0" i="0" u="none" strike="noStrike" kern="1200" dirty="0">
                          <a:solidFill>
                            <a:srgbClr val="002060"/>
                          </a:solidFill>
                          <a:effectLst/>
                          <a:latin typeface="Times New Roman" pitchFamily="18" charset="0"/>
                          <a:ea typeface="+mn-ea"/>
                          <a:cs typeface="Times New Roman" pitchFamily="18" charset="0"/>
                        </a:rPr>
                        <a:t> Total SO</a:t>
                      </a:r>
                      <a:r>
                        <a:rPr lang="en-IN" sz="2000" b="0" i="0" u="none" strike="noStrike" kern="1200" baseline="-25000" dirty="0">
                          <a:solidFill>
                            <a:srgbClr val="002060"/>
                          </a:solidFill>
                          <a:effectLst/>
                          <a:latin typeface="Times New Roman" pitchFamily="18" charset="0"/>
                          <a:ea typeface="+mn-ea"/>
                          <a:cs typeface="Times New Roman" pitchFamily="18" charset="0"/>
                        </a:rPr>
                        <a:t>2</a:t>
                      </a:r>
                      <a:r>
                        <a:rPr lang="en-IN" sz="2000" b="0" i="0" u="none" strike="noStrike" kern="1200" dirty="0">
                          <a:solidFill>
                            <a:srgbClr val="002060"/>
                          </a:solidFill>
                          <a:effectLst/>
                          <a:latin typeface="Times New Roman" pitchFamily="18" charset="0"/>
                          <a:ea typeface="+mn-ea"/>
                          <a:cs typeface="Times New Roman" pitchFamily="18" charset="0"/>
                        </a:rPr>
                        <a:t> Emission In Kg/Hr. (Q)</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33.3</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711629784"/>
                  </a:ext>
                </a:extLst>
              </a:tr>
              <a:tr h="496630">
                <a:tc gridSpan="3">
                  <a:txBody>
                    <a:bodyPr/>
                    <a:lstStyle/>
                    <a:p>
                      <a:pPr algn="just" fontAlgn="b"/>
                      <a:r>
                        <a:rPr lang="en-US" sz="2000" b="0" i="0" u="none" strike="noStrike" kern="1200" dirty="0">
                          <a:solidFill>
                            <a:srgbClr val="002060"/>
                          </a:solidFill>
                          <a:effectLst/>
                          <a:latin typeface="Times New Roman" pitchFamily="18" charset="0"/>
                          <a:ea typeface="+mn-ea"/>
                          <a:cs typeface="Times New Roman" pitchFamily="18" charset="0"/>
                        </a:rPr>
                        <a:t> Stack Height (14xQ (0.3)) in Meter</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kern="1200" dirty="0">
                          <a:solidFill>
                            <a:srgbClr val="002060"/>
                          </a:solidFill>
                          <a:effectLst/>
                          <a:latin typeface="Times New Roman" pitchFamily="18" charset="0"/>
                          <a:ea typeface="+mn-ea"/>
                          <a:cs typeface="Times New Roman" pitchFamily="18" charset="0"/>
                        </a:rPr>
                        <a:t>40.09</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26496666"/>
                  </a:ext>
                </a:extLst>
              </a:tr>
              <a:tr h="496630">
                <a:tc gridSpan="3">
                  <a:txBody>
                    <a:bodyPr/>
                    <a:lstStyle/>
                    <a:p>
                      <a:pPr algn="just" fontAlgn="b"/>
                      <a:r>
                        <a:rPr lang="en-US" sz="2000" b="0" i="0" u="none" strike="noStrike" dirty="0">
                          <a:solidFill>
                            <a:srgbClr val="002060"/>
                          </a:solidFill>
                          <a:effectLst/>
                          <a:latin typeface="Times New Roman" pitchFamily="18" charset="0"/>
                          <a:cs typeface="Times New Roman" pitchFamily="18" charset="0"/>
                        </a:rPr>
                        <a:t> Proposed Stack Height in Meter</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ctr" fontAlgn="b"/>
                      <a:endParaRPr lang="en-IN" sz="2000" b="0" i="0" u="none" strike="noStrike" dirty="0">
                        <a:solidFill>
                          <a:srgbClr val="00206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endParaRPr lang="en-IN" sz="2000" b="0" i="0" u="none" strike="noStrike" dirty="0">
                        <a:solidFill>
                          <a:srgbClr val="00206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endParaRPr lang="en-IN" sz="2000" b="0" i="0" u="none" strike="noStrike" dirty="0">
                        <a:solidFill>
                          <a:srgbClr val="002060"/>
                        </a:solidFill>
                        <a:effectLst/>
                        <a:latin typeface="Times New Roman" pitchFamily="18" charset="0"/>
                        <a:cs typeface="Times New Roman" pitchFamily="18"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b"/>
                      <a:r>
                        <a:rPr lang="en-IN" sz="2000" b="0" i="0" u="none" strike="noStrike" dirty="0">
                          <a:solidFill>
                            <a:srgbClr val="002060"/>
                          </a:solidFill>
                          <a:effectLst/>
                          <a:latin typeface="Times New Roman" pitchFamily="18" charset="0"/>
                          <a:cs typeface="Times New Roman" pitchFamily="18" charset="0"/>
                        </a:rPr>
                        <a:t>50 m </a:t>
                      </a: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344734388"/>
                  </a:ext>
                </a:extLst>
              </a:tr>
            </a:tbl>
          </a:graphicData>
        </a:graphic>
      </p:graphicFrame>
      <p:sp>
        <p:nvSpPr>
          <p:cNvPr id="3" name="TextBox 2">
            <a:extLst>
              <a:ext uri="{FF2B5EF4-FFF2-40B4-BE49-F238E27FC236}">
                <a16:creationId xmlns:a16="http://schemas.microsoft.com/office/drawing/2014/main" id="{9DB0B85C-9BE6-4E38-B222-73B8F50BF34D}"/>
              </a:ext>
            </a:extLst>
          </p:cNvPr>
          <p:cNvSpPr txBox="1"/>
          <p:nvPr/>
        </p:nvSpPr>
        <p:spPr>
          <a:xfrm>
            <a:off x="0" y="19798"/>
            <a:ext cx="9144000" cy="461665"/>
          </a:xfrm>
          <a:prstGeom prst="rect">
            <a:avLst/>
          </a:prstGeom>
          <a:noFill/>
        </p:spPr>
        <p:txBody>
          <a:bodyPr wrap="square" rtlCol="0">
            <a:spAutoFit/>
          </a:bodyPr>
          <a:lstStyle/>
          <a:p>
            <a:pPr algn="ctr" defTabSz="914400"/>
            <a:r>
              <a:rPr lang="en-IN" sz="2400" b="1" dirty="0">
                <a:solidFill>
                  <a:srgbClr val="C00000"/>
                </a:solidFill>
                <a:latin typeface="Times New Roman" pitchFamily="18" charset="0"/>
                <a:cs typeface="Times New Roman" pitchFamily="18" charset="0"/>
              </a:rPr>
              <a:t>STACK HEIGHT CALCULATION FOR PELLET PLANT</a:t>
            </a:r>
          </a:p>
        </p:txBody>
      </p:sp>
    </p:spTree>
    <p:extLst>
      <p:ext uri="{BB962C8B-B14F-4D97-AF65-F5344CB8AC3E}">
        <p14:creationId xmlns:p14="http://schemas.microsoft.com/office/powerpoint/2010/main" val="59093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7A3A900B-06C5-41D3-A27D-67224CA91F20}"/>
              </a:ext>
            </a:extLst>
          </p:cNvPr>
          <p:cNvGraphicFramePr>
            <a:graphicFrameLocks noGrp="1"/>
          </p:cNvGraphicFramePr>
          <p:nvPr>
            <p:extLst>
              <p:ext uri="{D42A27DB-BD31-4B8C-83A1-F6EECF244321}">
                <p14:modId xmlns:p14="http://schemas.microsoft.com/office/powerpoint/2010/main" val="1545966508"/>
              </p:ext>
            </p:extLst>
          </p:nvPr>
        </p:nvGraphicFramePr>
        <p:xfrm>
          <a:off x="152399" y="149715"/>
          <a:ext cx="8762808" cy="640080"/>
        </p:xfrm>
        <a:graphic>
          <a:graphicData uri="http://schemas.openxmlformats.org/drawingml/2006/table">
            <a:tbl>
              <a:tblPr firstRow="1" bandRow="1">
                <a:tableStyleId>{5940675A-B579-460E-94D1-54222C63F5DA}</a:tableStyleId>
              </a:tblPr>
              <a:tblGrid>
                <a:gridCol w="1854531">
                  <a:extLst>
                    <a:ext uri="{9D8B030D-6E8A-4147-A177-3AD203B41FA5}">
                      <a16:colId xmlns:a16="http://schemas.microsoft.com/office/drawing/2014/main" val="2224176729"/>
                    </a:ext>
                  </a:extLst>
                </a:gridCol>
                <a:gridCol w="6908277">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11</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Scheme to treat phenolic water and tar sludge from coal gasifiers has not been given.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graphicFrame>
        <p:nvGraphicFramePr>
          <p:cNvPr id="3" name="Table 2">
            <a:extLst>
              <a:ext uri="{FF2B5EF4-FFF2-40B4-BE49-F238E27FC236}">
                <a16:creationId xmlns:a16="http://schemas.microsoft.com/office/drawing/2014/main" id="{760A4447-CFA4-44CA-8D6B-E3ACEDFA577E}"/>
              </a:ext>
            </a:extLst>
          </p:cNvPr>
          <p:cNvGraphicFramePr>
            <a:graphicFrameLocks noGrp="1"/>
          </p:cNvGraphicFramePr>
          <p:nvPr>
            <p:extLst>
              <p:ext uri="{D42A27DB-BD31-4B8C-83A1-F6EECF244321}">
                <p14:modId xmlns:p14="http://schemas.microsoft.com/office/powerpoint/2010/main" val="96818878"/>
              </p:ext>
            </p:extLst>
          </p:nvPr>
        </p:nvGraphicFramePr>
        <p:xfrm>
          <a:off x="152400" y="838111"/>
          <a:ext cx="8762808" cy="5837809"/>
        </p:xfrm>
        <a:graphic>
          <a:graphicData uri="http://schemas.openxmlformats.org/drawingml/2006/table">
            <a:tbl>
              <a:tblPr firstRow="1" firstCol="1" bandRow="1">
                <a:tableStyleId>{5940675A-B579-460E-94D1-54222C63F5DA}</a:tableStyleId>
              </a:tblPr>
              <a:tblGrid>
                <a:gridCol w="8762808">
                  <a:extLst>
                    <a:ext uri="{9D8B030D-6E8A-4147-A177-3AD203B41FA5}">
                      <a16:colId xmlns:a16="http://schemas.microsoft.com/office/drawing/2014/main" val="1765428202"/>
                    </a:ext>
                  </a:extLst>
                </a:gridCol>
              </a:tblGrid>
              <a:tr h="5101626">
                <a:tc>
                  <a:txBody>
                    <a:bodyPr/>
                    <a:lstStyle/>
                    <a:p>
                      <a:pPr marL="0" algn="just" defTabSz="914400" rtl="0" eaLnBrk="1" latinLnBrk="0" hangingPunct="1">
                        <a:lnSpc>
                          <a:spcPct val="115000"/>
                        </a:lnSpc>
                        <a:spcAft>
                          <a:spcPts val="800"/>
                        </a:spcAft>
                      </a:pPr>
                      <a:r>
                        <a:rPr lang="en-US" sz="1600" kern="1200" dirty="0">
                          <a:solidFill>
                            <a:srgbClr val="002060"/>
                          </a:solidFill>
                          <a:effectLst/>
                          <a:latin typeface="Times New Roman" pitchFamily="18" charset="0"/>
                          <a:ea typeface="+mn-ea"/>
                          <a:cs typeface="Times New Roman" pitchFamily="18" charset="0"/>
                        </a:rPr>
                        <a:t>COMPLIANCE : Action plan for collection and disposal of the generated Phenolic waste water from proposed  coal gasifier plant  as per SOP prescribed by CPCB in January 2017. </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10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Construction of a leak proof storage tank of capacity 30 KL with acid proof liner above the ground, contained with low raise bund wall &amp; floor with slope to collect spillage, if any, into collection pit, for storage of phenolic water in a safe manner. This storage tank shall be provided shed to avoid mixing of rain water during monsoon season.</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10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Generation of phenolic water shall not be exceed 4KLD. The maximum generation </a:t>
                      </a:r>
                      <a:r>
                        <a:rPr lang="en-US" sz="1600" kern="1200" dirty="0" err="1">
                          <a:solidFill>
                            <a:srgbClr val="002060"/>
                          </a:solidFill>
                          <a:effectLst/>
                          <a:latin typeface="Times New Roman" pitchFamily="18" charset="0"/>
                          <a:ea typeface="+mn-ea"/>
                          <a:cs typeface="Times New Roman" pitchFamily="18" charset="0"/>
                        </a:rPr>
                        <a:t>upto</a:t>
                      </a:r>
                      <a:r>
                        <a:rPr lang="en-US" sz="1600" kern="1200" dirty="0">
                          <a:solidFill>
                            <a:srgbClr val="002060"/>
                          </a:solidFill>
                          <a:effectLst/>
                          <a:latin typeface="Times New Roman" pitchFamily="18" charset="0"/>
                          <a:ea typeface="+mn-ea"/>
                          <a:cs typeface="Times New Roman" pitchFamily="18" charset="0"/>
                        </a:rPr>
                        <a:t> 8 KLD as per SOP prescribed by CPCB.</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10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 Arrangement will be made for transfer of phenolic water from the storage tank to ABC of sponge iron kiln through closed  pipeline and inject in to ABC through Nozzles.</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10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 Installation of water meters to measure quantity and feed rate of phenolic waste water to be inject into ABC.</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8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 We shall provide proper protective personal equipment like face mask, safety goggles, hand gloves, safety shoes etc. to concerned employees, those will involve in the same plant operation.</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8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This is a natural resource conservation technology, wherein phenolic waste water will be used in place of fresh water in the ABC of DRI Kiln of sponge iron plant for quenching and to regulate the temperature of Hot flue gas in accordance with inlet requirement waste heat recovery boiler.</a:t>
                      </a:r>
                      <a:endParaRPr lang="en-IN" sz="1600" kern="1200" dirty="0">
                        <a:solidFill>
                          <a:srgbClr val="002060"/>
                        </a:solidFill>
                        <a:effectLst/>
                        <a:latin typeface="Times New Roman" pitchFamily="18" charset="0"/>
                        <a:ea typeface="+mn-ea"/>
                        <a:cs typeface="Times New Roman" pitchFamily="18" charset="0"/>
                      </a:endParaRPr>
                    </a:p>
                    <a:p>
                      <a:pPr marL="119063" lvl="0" indent="-119063" algn="just" defTabSz="914400" rtl="0" eaLnBrk="1" latinLnBrk="0" hangingPunct="1">
                        <a:lnSpc>
                          <a:spcPct val="115000"/>
                        </a:lnSpc>
                        <a:spcAft>
                          <a:spcPts val="800"/>
                        </a:spcAft>
                        <a:buFont typeface="Symbol" panose="05050102010706020507" pitchFamily="18" charset="2"/>
                        <a:buChar char=""/>
                      </a:pPr>
                      <a:r>
                        <a:rPr lang="en-US" sz="1600" kern="1200" dirty="0">
                          <a:solidFill>
                            <a:srgbClr val="002060"/>
                          </a:solidFill>
                          <a:effectLst/>
                          <a:latin typeface="Times New Roman" pitchFamily="18" charset="0"/>
                          <a:ea typeface="+mn-ea"/>
                          <a:cs typeface="Times New Roman" pitchFamily="18" charset="0"/>
                        </a:rPr>
                        <a:t>Tar generated ( 4 Tons per day) will be used as supplementary fuel in pellet plant. </a:t>
                      </a:r>
                      <a:endParaRPr lang="en-IN" sz="1600" kern="1200" dirty="0">
                        <a:solidFill>
                          <a:srgbClr val="002060"/>
                        </a:solidFill>
                        <a:effectLst/>
                        <a:latin typeface="Times New Roman" pitchFamily="18" charset="0"/>
                        <a:ea typeface="+mn-ea"/>
                        <a:cs typeface="Times New Roman" pitchFamily="18" charset="0"/>
                      </a:endParaRPr>
                    </a:p>
                  </a:txBody>
                  <a:tcPr marL="62229" marR="6222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415089485"/>
                  </a:ext>
                </a:extLst>
              </a:tr>
            </a:tbl>
          </a:graphicData>
        </a:graphic>
      </p:graphicFrame>
    </p:spTree>
    <p:extLst>
      <p:ext uri="{BB962C8B-B14F-4D97-AF65-F5344CB8AC3E}">
        <p14:creationId xmlns:p14="http://schemas.microsoft.com/office/powerpoint/2010/main" val="427063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9D29B08-C737-458E-921F-3A3D0DB15A0D}"/>
              </a:ext>
            </a:extLst>
          </p:cNvPr>
          <p:cNvGraphicFramePr>
            <a:graphicFrameLocks noGrp="1"/>
          </p:cNvGraphicFramePr>
          <p:nvPr>
            <p:extLst>
              <p:ext uri="{D42A27DB-BD31-4B8C-83A1-F6EECF244321}">
                <p14:modId xmlns:p14="http://schemas.microsoft.com/office/powerpoint/2010/main" val="113352917"/>
              </p:ext>
            </p:extLst>
          </p:nvPr>
        </p:nvGraphicFramePr>
        <p:xfrm>
          <a:off x="170542" y="90332"/>
          <a:ext cx="8802915" cy="6470369"/>
        </p:xfrm>
        <a:graphic>
          <a:graphicData uri="http://schemas.openxmlformats.org/drawingml/2006/table">
            <a:tbl>
              <a:tblPr firstRow="1" bandRow="1">
                <a:tableStyleId>{5940675A-B579-460E-94D1-54222C63F5DA}</a:tableStyleId>
              </a:tblPr>
              <a:tblGrid>
                <a:gridCol w="1818905">
                  <a:extLst>
                    <a:ext uri="{9D8B030D-6E8A-4147-A177-3AD203B41FA5}">
                      <a16:colId xmlns:a16="http://schemas.microsoft.com/office/drawing/2014/main" val="2224176729"/>
                    </a:ext>
                  </a:extLst>
                </a:gridCol>
                <a:gridCol w="6984010">
                  <a:extLst>
                    <a:ext uri="{9D8B030D-6E8A-4147-A177-3AD203B41FA5}">
                      <a16:colId xmlns:a16="http://schemas.microsoft.com/office/drawing/2014/main" val="556769477"/>
                    </a:ext>
                  </a:extLst>
                </a:gridCol>
              </a:tblGrid>
              <a:tr h="609488">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12</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Additional TOR point No 3 to have 40 % green belt has not been complied with. Proposed green belt is only 33 %.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5830289">
                <a:tc>
                  <a:txBody>
                    <a:bodyPr/>
                    <a:lstStyle/>
                    <a:p>
                      <a:pPr marL="0" algn="just" defTabSz="914400" rtl="0" eaLnBrk="1" latinLnBrk="0" hangingPunct="1"/>
                      <a:r>
                        <a:rPr lang="en-US" sz="1800" kern="1200" dirty="0">
                          <a:solidFill>
                            <a:srgbClr val="002060"/>
                          </a:solidFill>
                          <a:effectLst/>
                          <a:latin typeface="Times New Roman" pitchFamily="18" charset="0"/>
                          <a:ea typeface="+mn-ea"/>
                          <a:cs typeface="Times New Roman" pitchFamily="18" charset="0"/>
                        </a:rPr>
                        <a:t>C</a:t>
                      </a:r>
                      <a:r>
                        <a:rPr lang="en-IN" sz="1800" kern="1200" dirty="0">
                          <a:solidFill>
                            <a:srgbClr val="002060"/>
                          </a:solidFill>
                          <a:effectLst/>
                          <a:latin typeface="Times New Roman" pitchFamily="18" charset="0"/>
                          <a:ea typeface="+mn-ea"/>
                          <a:cs typeface="Times New Roman" pitchFamily="18" charset="0"/>
                        </a:rPr>
                        <a:t>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68288" indent="-268288" algn="just" defTabSz="914400" rtl="0" eaLnBrk="1" latinLnBrk="0" hangingPunct="1">
                        <a:lnSpc>
                          <a:spcPct val="150000"/>
                        </a:lnSpc>
                        <a:buFont typeface="Arial" panose="020B0604020202020204" pitchFamily="34" charset="0"/>
                        <a:buChar char="•"/>
                      </a:pPr>
                      <a:r>
                        <a:rPr lang="en-IN" sz="1800" kern="1200" dirty="0">
                          <a:solidFill>
                            <a:srgbClr val="002060"/>
                          </a:solidFill>
                          <a:effectLst/>
                          <a:latin typeface="Times New Roman" pitchFamily="18" charset="0"/>
                          <a:ea typeface="+mn-ea"/>
                          <a:cs typeface="Times New Roman" pitchFamily="18" charset="0"/>
                        </a:rPr>
                        <a:t>About 33% is already developed as green belt. 10.49 ha. has been already developed under greenbelt &amp; plantation. </a:t>
                      </a:r>
                    </a:p>
                    <a:p>
                      <a:pPr marL="268288" indent="-268288" algn="just" defTabSz="914400" rtl="0" eaLnBrk="1" latinLnBrk="0" hangingPunct="1">
                        <a:lnSpc>
                          <a:spcPct val="150000"/>
                        </a:lnSpc>
                        <a:buFont typeface="Arial" panose="020B0604020202020204" pitchFamily="34" charset="0"/>
                        <a:buChar char="•"/>
                      </a:pPr>
                      <a:r>
                        <a:rPr lang="en-IN" sz="1800" kern="1200" dirty="0">
                          <a:solidFill>
                            <a:srgbClr val="002060"/>
                          </a:solidFill>
                          <a:effectLst/>
                          <a:latin typeface="Times New Roman" pitchFamily="18" charset="0"/>
                          <a:ea typeface="+mn-ea"/>
                          <a:cs typeface="Times New Roman" pitchFamily="18" charset="0"/>
                        </a:rPr>
                        <a:t>An additional area of 2.5 ha will be developed under greenbelt &amp; plantation. Total green belt will cover about 12.99 ha. (Including outside plantation) more than 40% of total plant area of 31.8 ha. </a:t>
                      </a:r>
                    </a:p>
                    <a:p>
                      <a:pPr marL="268288" indent="-268288" algn="just" defTabSz="914400" rtl="0" eaLnBrk="1" latinLnBrk="0" hangingPunct="1">
                        <a:lnSpc>
                          <a:spcPct val="150000"/>
                        </a:lnSpc>
                        <a:buFont typeface="Arial" panose="020B0604020202020204" pitchFamily="34" charset="0"/>
                        <a:buChar char="•"/>
                      </a:pPr>
                      <a:r>
                        <a:rPr lang="en-IN" sz="1800" kern="1200" dirty="0">
                          <a:solidFill>
                            <a:srgbClr val="002060"/>
                          </a:solidFill>
                          <a:effectLst/>
                          <a:latin typeface="Times New Roman" pitchFamily="18" charset="0"/>
                          <a:ea typeface="+mn-ea"/>
                          <a:cs typeface="Times New Roman" pitchFamily="18" charset="0"/>
                        </a:rPr>
                        <a:t> We have Obtained a permission from Gram Panchayat </a:t>
                      </a:r>
                      <a:r>
                        <a:rPr lang="en-IN" sz="1800" kern="1200" dirty="0" err="1">
                          <a:solidFill>
                            <a:srgbClr val="002060"/>
                          </a:solidFill>
                          <a:effectLst/>
                          <a:latin typeface="Times New Roman" pitchFamily="18" charset="0"/>
                          <a:ea typeface="+mn-ea"/>
                          <a:cs typeface="Times New Roman" pitchFamily="18" charset="0"/>
                        </a:rPr>
                        <a:t>Bendri</a:t>
                      </a:r>
                      <a:r>
                        <a:rPr lang="en-IN" sz="1800" kern="1200" dirty="0">
                          <a:solidFill>
                            <a:srgbClr val="002060"/>
                          </a:solidFill>
                          <a:effectLst/>
                          <a:latin typeface="Times New Roman" pitchFamily="18" charset="0"/>
                          <a:ea typeface="+mn-ea"/>
                          <a:cs typeface="Times New Roman" pitchFamily="18" charset="0"/>
                        </a:rPr>
                        <a:t> for plantation on land around 2.5 ha. At a distance of 1.9  Km from plant vide letter no. GP 2021-22 dated 01.06.2021 and plantation of 3750 </a:t>
                      </a:r>
                      <a:r>
                        <a:rPr lang="en-IN" sz="1800" kern="1200" dirty="0" err="1">
                          <a:solidFill>
                            <a:srgbClr val="002060"/>
                          </a:solidFill>
                          <a:effectLst/>
                          <a:latin typeface="Times New Roman" pitchFamily="18" charset="0"/>
                          <a:ea typeface="+mn-ea"/>
                          <a:cs typeface="Times New Roman" pitchFamily="18" charset="0"/>
                        </a:rPr>
                        <a:t>No.s</a:t>
                      </a:r>
                      <a:r>
                        <a:rPr lang="en-IN" sz="1800" kern="1200" dirty="0">
                          <a:solidFill>
                            <a:srgbClr val="002060"/>
                          </a:solidFill>
                          <a:effectLst/>
                          <a:latin typeface="Times New Roman" pitchFamily="18" charset="0"/>
                          <a:ea typeface="+mn-ea"/>
                          <a:cs typeface="Times New Roman" pitchFamily="18" charset="0"/>
                        </a:rPr>
                        <a:t> of Trees already planted and balance 1850 plantation is in progress.</a:t>
                      </a:r>
                    </a:p>
                    <a:p>
                      <a:pPr marL="268288" indent="-268288" algn="just" defTabSz="914400" rtl="0" eaLnBrk="1" latinLnBrk="0" hangingPunct="1">
                        <a:lnSpc>
                          <a:spcPct val="150000"/>
                        </a:lnSpc>
                        <a:buFont typeface="Arial" panose="020B0604020202020204" pitchFamily="34" charset="0"/>
                        <a:buChar char="•"/>
                      </a:pPr>
                      <a:r>
                        <a:rPr lang="en-US" sz="1800" kern="1200" dirty="0">
                          <a:solidFill>
                            <a:srgbClr val="002060"/>
                          </a:solidFill>
                          <a:effectLst/>
                          <a:latin typeface="Times New Roman" pitchFamily="18" charset="0"/>
                          <a:ea typeface="+mn-ea"/>
                          <a:cs typeface="Times New Roman" pitchFamily="18" charset="0"/>
                        </a:rPr>
                        <a:t> In addition to this SBPIL is developing a Garden named as (Krishna Kunj" near proposed plant area in 3 acres under CSR as per public hearing commitment where about 1200 trees of 22 species will be planted.</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378593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F6536-FF0B-4B8A-86A8-A9264E42596C}"/>
              </a:ext>
            </a:extLst>
          </p:cNvPr>
          <p:cNvPicPr>
            <a:picLocks noChangeAspect="1"/>
          </p:cNvPicPr>
          <p:nvPr/>
        </p:nvPicPr>
        <p:blipFill>
          <a:blip r:embed="rId2"/>
          <a:stretch>
            <a:fillRect/>
          </a:stretch>
        </p:blipFill>
        <p:spPr>
          <a:xfrm>
            <a:off x="2253348" y="198782"/>
            <a:ext cx="4637303" cy="6460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567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FBAEA6FA-7F5B-40FB-AF19-E31F13B1BE05}"/>
              </a:ext>
            </a:extLst>
          </p:cNvPr>
          <p:cNvGraphicFramePr>
            <a:graphicFrameLocks noGrp="1"/>
          </p:cNvGraphicFramePr>
          <p:nvPr>
            <p:extLst>
              <p:ext uri="{D42A27DB-BD31-4B8C-83A1-F6EECF244321}">
                <p14:modId xmlns:p14="http://schemas.microsoft.com/office/powerpoint/2010/main" val="2159225314"/>
              </p:ext>
            </p:extLst>
          </p:nvPr>
        </p:nvGraphicFramePr>
        <p:xfrm>
          <a:off x="247399" y="111615"/>
          <a:ext cx="8521147" cy="1188720"/>
        </p:xfrm>
        <a:graphic>
          <a:graphicData uri="http://schemas.openxmlformats.org/drawingml/2006/table">
            <a:tbl>
              <a:tblPr firstRow="1" bandRow="1">
                <a:tableStyleId>{5940675A-B579-460E-94D1-54222C63F5DA}</a:tableStyleId>
              </a:tblPr>
              <a:tblGrid>
                <a:gridCol w="1854531">
                  <a:extLst>
                    <a:ext uri="{9D8B030D-6E8A-4147-A177-3AD203B41FA5}">
                      <a16:colId xmlns:a16="http://schemas.microsoft.com/office/drawing/2014/main" val="2224176729"/>
                    </a:ext>
                  </a:extLst>
                </a:gridCol>
                <a:gridCol w="6666616">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13</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Cyclones are proposed for dedusting in coal gasifier unit which may not meet PM emissions less than 30 mg/Nm</a:t>
                      </a:r>
                      <a:r>
                        <a:rPr lang="en-IN" sz="1800" b="1" kern="1200" baseline="30000" dirty="0">
                          <a:solidFill>
                            <a:srgbClr val="006600"/>
                          </a:solidFill>
                          <a:effectLst/>
                          <a:latin typeface="Times New Roman" pitchFamily="18" charset="0"/>
                          <a:ea typeface="+mn-ea"/>
                          <a:cs typeface="Times New Roman" pitchFamily="18" charset="0"/>
                        </a:rPr>
                        <a:t>3</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Bag filters are proposed for the dedusting in coal gasifier unit which will meet PM emissions less than 30 mg/Nm</a:t>
                      </a:r>
                      <a:r>
                        <a:rPr lang="en-IN" sz="1800" kern="1200" baseline="30000" dirty="0">
                          <a:solidFill>
                            <a:srgbClr val="002060"/>
                          </a:solidFill>
                          <a:effectLst/>
                          <a:latin typeface="Times New Roman" pitchFamily="18" charset="0"/>
                          <a:ea typeface="+mn-ea"/>
                          <a:cs typeface="Times New Roman" pitchFamily="18" charset="0"/>
                        </a:rPr>
                        <a:t>3</a:t>
                      </a:r>
                      <a:r>
                        <a:rPr lang="en-IN" sz="1800" kern="1200" dirty="0">
                          <a:solidFill>
                            <a:srgbClr val="002060"/>
                          </a:solidFill>
                          <a:effectLst/>
                          <a:latin typeface="Times New Roman" pitchFamily="18" charset="0"/>
                          <a:ea typeface="+mn-ea"/>
                          <a:cs typeface="Times New Roman" pitchFamily="18" charset="0"/>
                        </a:rPr>
                        <a:t>.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50849593"/>
              </p:ext>
            </p:extLst>
          </p:nvPr>
        </p:nvGraphicFramePr>
        <p:xfrm>
          <a:off x="239872" y="1318270"/>
          <a:ext cx="8521147" cy="5111265"/>
        </p:xfrm>
        <a:graphic>
          <a:graphicData uri="http://schemas.openxmlformats.org/drawingml/2006/table">
            <a:tbl>
              <a:tblPr firstRow="1" firstCol="1" bandRow="1">
                <a:tableStyleId>{5940675A-B579-460E-94D1-54222C63F5DA}</a:tableStyleId>
              </a:tblPr>
              <a:tblGrid>
                <a:gridCol w="353894">
                  <a:extLst>
                    <a:ext uri="{9D8B030D-6E8A-4147-A177-3AD203B41FA5}">
                      <a16:colId xmlns:a16="http://schemas.microsoft.com/office/drawing/2014/main" val="20000"/>
                    </a:ext>
                  </a:extLst>
                </a:gridCol>
                <a:gridCol w="4619502">
                  <a:extLst>
                    <a:ext uri="{9D8B030D-6E8A-4147-A177-3AD203B41FA5}">
                      <a16:colId xmlns:a16="http://schemas.microsoft.com/office/drawing/2014/main" val="20001"/>
                    </a:ext>
                  </a:extLst>
                </a:gridCol>
                <a:gridCol w="3547751">
                  <a:extLst>
                    <a:ext uri="{9D8B030D-6E8A-4147-A177-3AD203B41FA5}">
                      <a16:colId xmlns:a16="http://schemas.microsoft.com/office/drawing/2014/main" val="20002"/>
                    </a:ext>
                  </a:extLst>
                </a:gridCol>
              </a:tblGrid>
              <a:tr h="154963">
                <a:tc gridSpan="3">
                  <a:txBody>
                    <a:bodyPr/>
                    <a:lstStyle/>
                    <a:p>
                      <a:pPr algn="ctr">
                        <a:lnSpc>
                          <a:spcPct val="115000"/>
                        </a:lnSpc>
                        <a:spcAft>
                          <a:spcPts val="0"/>
                        </a:spcAft>
                      </a:pPr>
                      <a:r>
                        <a:rPr lang="en-GB" sz="1300" b="1" dirty="0">
                          <a:solidFill>
                            <a:srgbClr val="006600"/>
                          </a:solidFill>
                          <a:effectLst/>
                          <a:latin typeface="Times New Roman" pitchFamily="18" charset="0"/>
                          <a:cs typeface="Times New Roman" pitchFamily="18" charset="0"/>
                        </a:rPr>
                        <a:t>Technical Data Requirement</a:t>
                      </a:r>
                      <a:endParaRPr lang="en-IN" sz="1300" b="1" dirty="0">
                        <a:solidFill>
                          <a:srgbClr val="00660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dirty="0"/>
                    </a:p>
                  </a:txBody>
                  <a:tcPr/>
                </a:tc>
                <a:tc hMerge="1">
                  <a:txBody>
                    <a:bodyPr/>
                    <a:lstStyle/>
                    <a:p>
                      <a:endParaRPr lang="en-IN"/>
                    </a:p>
                  </a:txBody>
                  <a:tcPr/>
                </a:tc>
                <a:extLst>
                  <a:ext uri="{0D108BD9-81ED-4DB2-BD59-A6C34878D82A}">
                    <a16:rowId xmlns:a16="http://schemas.microsoft.com/office/drawing/2014/main" val="10000"/>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Gas volume to handed (cubic meter)</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20,000 m</a:t>
                      </a:r>
                      <a:r>
                        <a:rPr lang="en-GB" sz="1300" baseline="30000" dirty="0">
                          <a:solidFill>
                            <a:srgbClr val="002060"/>
                          </a:solidFill>
                          <a:effectLst/>
                          <a:latin typeface="Times New Roman" pitchFamily="18" charset="0"/>
                          <a:cs typeface="Times New Roman" pitchFamily="18" charset="0"/>
                        </a:rPr>
                        <a:t>3</a:t>
                      </a:r>
                      <a:r>
                        <a:rPr lang="en-GB" sz="1300" dirty="0">
                          <a:solidFill>
                            <a:srgbClr val="002060"/>
                          </a:solidFill>
                          <a:effectLst/>
                          <a:latin typeface="Times New Roman" pitchFamily="18" charset="0"/>
                          <a:cs typeface="Times New Roman" pitchFamily="18" charset="0"/>
                        </a:rPr>
                        <a:t>/hr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Nature of dust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300">
                          <a:solidFill>
                            <a:srgbClr val="002060"/>
                          </a:solidFill>
                          <a:effectLst/>
                          <a:latin typeface="Times New Roman" pitchFamily="18" charset="0"/>
                          <a:cs typeface="Times New Roman" pitchFamily="18" charset="0"/>
                        </a:rPr>
                        <a:t>Coal</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8016">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Air to cloth ratio (air passes through the square ft of filter media)</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1.6 m</a:t>
                      </a:r>
                      <a:r>
                        <a:rPr lang="en-GB" sz="1300" baseline="30000">
                          <a:solidFill>
                            <a:srgbClr val="002060"/>
                          </a:solidFill>
                          <a:effectLst/>
                          <a:latin typeface="Times New Roman" pitchFamily="18" charset="0"/>
                          <a:cs typeface="Times New Roman" pitchFamily="18" charset="0"/>
                        </a:rPr>
                        <a:t>3</a:t>
                      </a:r>
                      <a:r>
                        <a:rPr lang="en-GB" sz="1300">
                          <a:solidFill>
                            <a:srgbClr val="002060"/>
                          </a:solidFill>
                          <a:effectLst/>
                          <a:latin typeface="Times New Roman" pitchFamily="18" charset="0"/>
                          <a:cs typeface="Times New Roman" pitchFamily="18" charset="0"/>
                        </a:rPr>
                        <a:t>/min/m</a:t>
                      </a:r>
                      <a:r>
                        <a:rPr lang="en-GB" sz="1300" baseline="30000">
                          <a:solidFill>
                            <a:srgbClr val="002060"/>
                          </a:solidFill>
                          <a:effectLst/>
                          <a:latin typeface="Times New Roman" pitchFamily="18" charset="0"/>
                          <a:cs typeface="Times New Roman" pitchFamily="18" charset="0"/>
                        </a:rPr>
                        <a:t>2</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Size of bag ( </a:t>
                      </a:r>
                      <a:r>
                        <a:rPr lang="en-GB" sz="1300" dirty="0" err="1">
                          <a:solidFill>
                            <a:srgbClr val="002060"/>
                          </a:solidFill>
                          <a:effectLst/>
                          <a:latin typeface="Times New Roman" pitchFamily="18" charset="0"/>
                          <a:cs typeface="Times New Roman" pitchFamily="18" charset="0"/>
                        </a:rPr>
                        <a:t>Dia</a:t>
                      </a:r>
                      <a:r>
                        <a:rPr lang="en-GB" sz="1300" dirty="0">
                          <a:solidFill>
                            <a:srgbClr val="002060"/>
                          </a:solidFill>
                          <a:effectLst/>
                          <a:latin typeface="Times New Roman" pitchFamily="18" charset="0"/>
                          <a:cs typeface="Times New Roman" pitchFamily="18" charset="0"/>
                        </a:rPr>
                        <a:t> x Length)</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150 x 3660 mm (D x L)</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No. of Bag Filter</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120 </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Max particulate emission rate – gm./M</a:t>
                      </a:r>
                      <a:r>
                        <a:rPr lang="en-GB" sz="1300" baseline="30000" dirty="0">
                          <a:solidFill>
                            <a:srgbClr val="002060"/>
                          </a:solidFill>
                          <a:effectLst/>
                          <a:latin typeface="Times New Roman" pitchFamily="18" charset="0"/>
                          <a:cs typeface="Times New Roman" pitchFamily="18" charset="0"/>
                        </a:rPr>
                        <a:t>3</a:t>
                      </a: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50 mg/Nm</a:t>
                      </a:r>
                      <a:r>
                        <a:rPr lang="en-GB" sz="1300" baseline="30000">
                          <a:solidFill>
                            <a:srgbClr val="002060"/>
                          </a:solidFill>
                          <a:effectLst/>
                          <a:latin typeface="Times New Roman" pitchFamily="18" charset="0"/>
                          <a:cs typeface="Times New Roman" pitchFamily="18" charset="0"/>
                        </a:rPr>
                        <a:t>3</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Max velocity in duct</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16.5 m/sec</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7414">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Interstitial Velocity (Upward movement of Air inside the filter bags)</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33.3 m/sec</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Bag filter unit size RAV (L x W x H)</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2400mm x 3000mm x 4000mm</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Capacity of huminity to with stand Pr.</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 </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Fan Capacity in m</a:t>
                      </a:r>
                      <a:r>
                        <a:rPr lang="en-GB" sz="1300" baseline="30000">
                          <a:solidFill>
                            <a:srgbClr val="002060"/>
                          </a:solidFill>
                          <a:effectLst/>
                          <a:latin typeface="Times New Roman" pitchFamily="18" charset="0"/>
                          <a:cs typeface="Times New Roman" pitchFamily="18" charset="0"/>
                        </a:rPr>
                        <a:t>3</a:t>
                      </a:r>
                      <a:r>
                        <a:rPr lang="en-GB" sz="1300">
                          <a:solidFill>
                            <a:srgbClr val="002060"/>
                          </a:solidFill>
                          <a:effectLst/>
                          <a:latin typeface="Times New Roman" pitchFamily="18" charset="0"/>
                          <a:cs typeface="Times New Roman" pitchFamily="18" charset="0"/>
                        </a:rPr>
                        <a:t>/hr</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20,000 m</a:t>
                      </a:r>
                      <a:r>
                        <a:rPr lang="en-GB" sz="1300" baseline="30000" dirty="0">
                          <a:solidFill>
                            <a:srgbClr val="002060"/>
                          </a:solidFill>
                          <a:effectLst/>
                          <a:latin typeface="Times New Roman" pitchFamily="18" charset="0"/>
                          <a:cs typeface="Times New Roman" pitchFamily="18" charset="0"/>
                        </a:rPr>
                        <a:t>3</a:t>
                      </a:r>
                      <a:r>
                        <a:rPr lang="en-GB" sz="1300" dirty="0">
                          <a:solidFill>
                            <a:srgbClr val="002060"/>
                          </a:solidFill>
                          <a:effectLst/>
                          <a:latin typeface="Times New Roman" pitchFamily="18" charset="0"/>
                          <a:cs typeface="Times New Roman" pitchFamily="18" charset="0"/>
                        </a:rPr>
                        <a:t>/hr</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Motor – make/HP/RPM</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Siemens-40hp-1450 RPM</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Fan inlet pressure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300 </a:t>
                      </a:r>
                      <a:r>
                        <a:rPr lang="en-GB" sz="1300" dirty="0" err="1">
                          <a:solidFill>
                            <a:srgbClr val="002060"/>
                          </a:solidFill>
                          <a:effectLst/>
                          <a:latin typeface="Times New Roman" pitchFamily="18" charset="0"/>
                          <a:cs typeface="Times New Roman" pitchFamily="18" charset="0"/>
                        </a:rPr>
                        <a:t>mmWG</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Dust level indicator in hopper</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25459">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RAV size, make, model, no. of gears</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200NB-Gearmotor 2.2kw-output=45(screw conveyor)</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563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Filter- type</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Non-woven, silicon treated, collar type Polyester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49382">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Type and size of purging valve</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Pulse jet double diaphragm-40 NB</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Stack height</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30 mtr</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2104">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Stack inner/outer dia</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ID – 1000mm, OD – 1016mm</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Inlet dia of duct</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600 mm</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a:solidFill>
                            <a:srgbClr val="002060"/>
                          </a:solidFill>
                          <a:effectLst/>
                          <a:latin typeface="Times New Roman" pitchFamily="18" charset="0"/>
                          <a:cs typeface="Times New Roman" pitchFamily="18" charset="0"/>
                        </a:rPr>
                        <a:t>Outlet dia of duct</a:t>
                      </a:r>
                      <a:endParaRPr lang="en-IN" sz="130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500 mm</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2901">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Designated capacity</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300" dirty="0">
                          <a:solidFill>
                            <a:srgbClr val="002060"/>
                          </a:solidFill>
                          <a:effectLst/>
                          <a:latin typeface="Times New Roman" pitchFamily="18" charset="0"/>
                          <a:cs typeface="Times New Roman" pitchFamily="18" charset="0"/>
                        </a:rPr>
                        <a:t> </a:t>
                      </a:r>
                      <a:endParaRPr lang="en-IN" sz="1300" dirty="0">
                        <a:solidFill>
                          <a:srgbClr val="002060"/>
                        </a:solidFill>
                        <a:effectLst/>
                        <a:latin typeface="Times New Roman" pitchFamily="18" charset="0"/>
                        <a:ea typeface="Calibri"/>
                        <a:cs typeface="Times New Roman" pitchFamily="18" charset="0"/>
                      </a:endParaRPr>
                    </a:p>
                  </a:txBody>
                  <a:tcPr marL="55518" marR="55518"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85062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9955183-4D9D-4BA4-8AE6-BDC11A9EC167}"/>
              </a:ext>
            </a:extLst>
          </p:cNvPr>
          <p:cNvGraphicFramePr>
            <a:graphicFrameLocks noGrp="1"/>
          </p:cNvGraphicFramePr>
          <p:nvPr>
            <p:extLst>
              <p:ext uri="{D42A27DB-BD31-4B8C-83A1-F6EECF244321}">
                <p14:modId xmlns:p14="http://schemas.microsoft.com/office/powerpoint/2010/main" val="2712147161"/>
              </p:ext>
            </p:extLst>
          </p:nvPr>
        </p:nvGraphicFramePr>
        <p:xfrm>
          <a:off x="152399" y="213215"/>
          <a:ext cx="8521147" cy="640080"/>
        </p:xfrm>
        <a:graphic>
          <a:graphicData uri="http://schemas.openxmlformats.org/drawingml/2006/table">
            <a:tbl>
              <a:tblPr firstRow="1" bandRow="1">
                <a:tableStyleId>{5940675A-B579-460E-94D1-54222C63F5DA}</a:tableStyleId>
              </a:tblPr>
              <a:tblGrid>
                <a:gridCol w="1830780">
                  <a:extLst>
                    <a:ext uri="{9D8B030D-6E8A-4147-A177-3AD203B41FA5}">
                      <a16:colId xmlns:a16="http://schemas.microsoft.com/office/drawing/2014/main" val="2224176729"/>
                    </a:ext>
                  </a:extLst>
                </a:gridCol>
                <a:gridCol w="6690367">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NO.14</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Process flow sheets have not been given for any product manufacturing in the EIA report.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sp>
        <p:nvSpPr>
          <p:cNvPr id="4" name="TextBox 3">
            <a:extLst>
              <a:ext uri="{FF2B5EF4-FFF2-40B4-BE49-F238E27FC236}">
                <a16:creationId xmlns:a16="http://schemas.microsoft.com/office/drawing/2014/main" id="{2CDC2272-CABB-4F0F-932E-5ED8A14C82CE}"/>
              </a:ext>
            </a:extLst>
          </p:cNvPr>
          <p:cNvSpPr txBox="1"/>
          <p:nvPr/>
        </p:nvSpPr>
        <p:spPr>
          <a:xfrm>
            <a:off x="152399" y="948545"/>
            <a:ext cx="9296400" cy="369332"/>
          </a:xfrm>
          <a:prstGeom prst="rect">
            <a:avLst/>
          </a:prstGeom>
          <a:noFill/>
        </p:spPr>
        <p:txBody>
          <a:bodyPr wrap="square">
            <a:spAutoFit/>
          </a:bodyPr>
          <a:lstStyle/>
          <a:p>
            <a:pPr marL="0" algn="just" rtl="0" eaLnBrk="1" fontAlgn="t" latinLnBrk="0" hangingPunct="1">
              <a:spcBef>
                <a:spcPts val="0"/>
              </a:spcBef>
              <a:spcAft>
                <a:spcPts val="0"/>
              </a:spcAft>
            </a:pPr>
            <a:r>
              <a:rPr lang="en-IN" sz="1600" b="1" i="0" u="none" strike="noStrike" kern="1200" dirty="0">
                <a:solidFill>
                  <a:srgbClr val="002060"/>
                </a:solidFill>
                <a:effectLst/>
                <a:latin typeface="Times New Roman" panose="02020603050405020304" pitchFamily="18" charset="0"/>
                <a:cs typeface="Times New Roman" panose="02020603050405020304" pitchFamily="18" charset="0"/>
              </a:rPr>
              <a:t>COMPLIANCE :All Process flow sheets has been included in  revised  EIA report</a:t>
            </a:r>
            <a:r>
              <a:rPr lang="en-IN" sz="1800" b="1" i="0" u="none" strike="noStrike" kern="1200" dirty="0">
                <a:solidFill>
                  <a:srgbClr val="002060"/>
                </a:solidFill>
                <a:effectLst/>
                <a:latin typeface="Times New Roman" panose="02020603050405020304" pitchFamily="18" charset="0"/>
                <a:cs typeface="Times New Roman" panose="02020603050405020304" pitchFamily="18" charset="0"/>
              </a:rPr>
              <a:t>.</a:t>
            </a:r>
            <a:endParaRPr lang="en-IN" sz="1800" b="0" i="0" u="none" strike="noStrike" dirty="0">
              <a:solidFill>
                <a:srgbClr val="002060"/>
              </a:solidFill>
              <a:effectLst/>
              <a:latin typeface="Arial" panose="020B0604020202020204"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6" name="Picture 2" descr="C:\Users\VIKASH\Downloads\FLOW CHART_page-0001.jpg">
            <a:extLst>
              <a:ext uri="{FF2B5EF4-FFF2-40B4-BE49-F238E27FC236}">
                <a16:creationId xmlns:a16="http://schemas.microsoft.com/office/drawing/2014/main" id="{8C249FA8-8C89-4F47-A97D-BF4DCB816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33" y="1344640"/>
            <a:ext cx="826121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4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7FA3E-F124-40A5-9045-630CDB85DFBF}"/>
              </a:ext>
            </a:extLst>
          </p:cNvPr>
          <p:cNvSpPr txBox="1"/>
          <p:nvPr/>
        </p:nvSpPr>
        <p:spPr>
          <a:xfrm>
            <a:off x="0" y="16934"/>
            <a:ext cx="9143999" cy="461665"/>
          </a:xfrm>
          <a:prstGeom prst="rect">
            <a:avLst/>
          </a:prstGeom>
          <a:noFill/>
        </p:spPr>
        <p:txBody>
          <a:bodyPr wrap="square">
            <a:spAutoFit/>
          </a:bodyPr>
          <a:lstStyle/>
          <a:p>
            <a:pPr algn="ctr" defTabSz="914400"/>
            <a:r>
              <a:rPr lang="en-US" sz="2400" b="1" dirty="0">
                <a:solidFill>
                  <a:srgbClr val="C00000"/>
                </a:solidFill>
                <a:latin typeface="Times New Roman" pitchFamily="18" charset="0"/>
                <a:cs typeface="Times New Roman" pitchFamily="18" charset="0"/>
              </a:rPr>
              <a:t>PROCESS FLOW DIAGRAM OF POWER GENERATION</a:t>
            </a:r>
            <a:endParaRPr lang="en-IN" sz="2400" b="1" dirty="0">
              <a:solidFill>
                <a:srgbClr val="C00000"/>
              </a:solidFill>
              <a:latin typeface="Times New Roman" pitchFamily="18" charset="0"/>
              <a:cs typeface="Times New Roman" pitchFamily="18" charset="0"/>
            </a:endParaRPr>
          </a:p>
        </p:txBody>
      </p:sp>
      <p:pic>
        <p:nvPicPr>
          <p:cNvPr id="4" name="Picture 3" descr="edit_001">
            <a:extLst>
              <a:ext uri="{FF2B5EF4-FFF2-40B4-BE49-F238E27FC236}">
                <a16:creationId xmlns:a16="http://schemas.microsoft.com/office/drawing/2014/main" id="{82C49D22-5C58-40A5-909B-9796C20934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71177" y="-866212"/>
            <a:ext cx="6001646" cy="8590423"/>
          </a:xfrm>
          <a:prstGeom prst="rect">
            <a:avLst/>
          </a:prstGeom>
          <a:noFill/>
          <a:ln>
            <a:noFill/>
          </a:ln>
        </p:spPr>
      </p:pic>
    </p:spTree>
    <p:extLst>
      <p:ext uri="{BB962C8B-B14F-4D97-AF65-F5344CB8AC3E}">
        <p14:creationId xmlns:p14="http://schemas.microsoft.com/office/powerpoint/2010/main" val="114326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E4114-B4A6-4310-8AB2-8BFB1F8CAD65}"/>
              </a:ext>
            </a:extLst>
          </p:cNvPr>
          <p:cNvPicPr>
            <a:picLocks noChangeAspect="1"/>
          </p:cNvPicPr>
          <p:nvPr/>
        </p:nvPicPr>
        <p:blipFill rotWithShape="1">
          <a:blip r:embed="rId2">
            <a:extLst>
              <a:ext uri="{28A0092B-C50C-407E-A947-70E740481C1C}">
                <a14:useLocalDpi xmlns:a14="http://schemas.microsoft.com/office/drawing/2010/main" val="0"/>
              </a:ext>
            </a:extLst>
          </a:blip>
          <a:srcRect b="-25"/>
          <a:stretch/>
        </p:blipFill>
        <p:spPr bwMode="auto">
          <a:xfrm>
            <a:off x="1325256" y="667236"/>
            <a:ext cx="6807161" cy="5663512"/>
          </a:xfrm>
          <a:prstGeom prst="rect">
            <a:avLst/>
          </a:prstGeom>
          <a:noFill/>
        </p:spPr>
      </p:pic>
      <p:sp>
        <p:nvSpPr>
          <p:cNvPr id="3" name="TextBox 2">
            <a:extLst>
              <a:ext uri="{FF2B5EF4-FFF2-40B4-BE49-F238E27FC236}">
                <a16:creationId xmlns:a16="http://schemas.microsoft.com/office/drawing/2014/main" id="{455DC458-8CFC-403F-8BD7-DB6B00A53BAE}"/>
              </a:ext>
            </a:extLst>
          </p:cNvPr>
          <p:cNvSpPr txBox="1"/>
          <p:nvPr/>
        </p:nvSpPr>
        <p:spPr>
          <a:xfrm>
            <a:off x="957943" y="73649"/>
            <a:ext cx="7939314" cy="535531"/>
          </a:xfrm>
          <a:prstGeom prst="rect">
            <a:avLst/>
          </a:prstGeom>
        </p:spPr>
        <p:txBody>
          <a:bodyPr wrap="square">
            <a:spAutoFit/>
          </a:bodyPr>
          <a:lstStyle/>
          <a:p>
            <a:pPr algn="ctr">
              <a:lnSpc>
                <a:spcPct val="120000"/>
              </a:lnSpc>
              <a:spcAft>
                <a:spcPts val="1000"/>
              </a:spcAft>
            </a:pPr>
            <a:r>
              <a:rPr lang="en-US" sz="2400" b="1" dirty="0">
                <a:solidFill>
                  <a:srgbClr val="C00000"/>
                </a:solidFill>
                <a:latin typeface="Times New Roman" pitchFamily="18" charset="0"/>
                <a:cs typeface="Times New Roman" pitchFamily="18" charset="0"/>
              </a:rPr>
              <a:t>PROCESS FLOW DIAGRAM OF SMS</a:t>
            </a:r>
            <a:endParaRPr lang="en-IN"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917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5DC458-8CFC-403F-8BD7-DB6B00A53BAE}"/>
              </a:ext>
            </a:extLst>
          </p:cNvPr>
          <p:cNvSpPr txBox="1"/>
          <p:nvPr/>
        </p:nvSpPr>
        <p:spPr>
          <a:xfrm>
            <a:off x="1979878" y="91476"/>
            <a:ext cx="5954486" cy="395749"/>
          </a:xfrm>
          <a:prstGeom prst="rect">
            <a:avLst/>
          </a:prstGeom>
        </p:spPr>
        <p:txBody>
          <a:bodyPr wrap="square">
            <a:spAutoFit/>
          </a:bodyPr>
          <a:lstStyle/>
          <a:p>
            <a:pPr algn="ctr">
              <a:lnSpc>
                <a:spcPct val="120000"/>
              </a:lnSpc>
              <a:spcAft>
                <a:spcPts val="750"/>
              </a:spcAft>
            </a:pPr>
            <a:r>
              <a:rPr lang="en-US" b="1" dirty="0">
                <a:solidFill>
                  <a:srgbClr val="C00000"/>
                </a:solidFill>
                <a:latin typeface="Times New Roman" pitchFamily="18" charset="0"/>
                <a:cs typeface="Times New Roman" pitchFamily="18" charset="0"/>
              </a:rPr>
              <a:t>PROCESS FLOW DIAGRAM OF FERRO ALLOYS </a:t>
            </a:r>
            <a:endParaRPr lang="en-IN" b="1" dirty="0">
              <a:solidFill>
                <a:srgbClr val="C00000"/>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79D4F5B0-6E40-489C-ADA7-EA4E0AF0A7C9}"/>
              </a:ext>
            </a:extLst>
          </p:cNvPr>
          <p:cNvPicPr>
            <a:picLocks noChangeAspect="1"/>
          </p:cNvPicPr>
          <p:nvPr/>
        </p:nvPicPr>
        <p:blipFill rotWithShape="1">
          <a:blip r:embed="rId2"/>
          <a:srcRect t="22"/>
          <a:stretch/>
        </p:blipFill>
        <p:spPr>
          <a:xfrm>
            <a:off x="1285174" y="670398"/>
            <a:ext cx="6748723" cy="5664141"/>
          </a:xfrm>
          <a:prstGeom prst="rect">
            <a:avLst/>
          </a:prstGeom>
        </p:spPr>
      </p:pic>
    </p:spTree>
    <p:extLst>
      <p:ext uri="{BB962C8B-B14F-4D97-AF65-F5344CB8AC3E}">
        <p14:creationId xmlns:p14="http://schemas.microsoft.com/office/powerpoint/2010/main" val="185898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B158194-3E41-45E0-895A-7FEA7B3A608B}"/>
              </a:ext>
            </a:extLst>
          </p:cNvPr>
          <p:cNvGraphicFramePr>
            <a:graphicFrameLocks noGrp="1"/>
          </p:cNvGraphicFramePr>
          <p:nvPr>
            <p:extLst>
              <p:ext uri="{D42A27DB-BD31-4B8C-83A1-F6EECF244321}">
                <p14:modId xmlns:p14="http://schemas.microsoft.com/office/powerpoint/2010/main" val="1906582213"/>
              </p:ext>
            </p:extLst>
          </p:nvPr>
        </p:nvGraphicFramePr>
        <p:xfrm>
          <a:off x="188259" y="270565"/>
          <a:ext cx="8794376" cy="6305804"/>
        </p:xfrm>
        <a:graphic>
          <a:graphicData uri="http://schemas.openxmlformats.org/drawingml/2006/table">
            <a:tbl>
              <a:tblPr firstRow="1" bandRow="1">
                <a:tableStyleId>{22838BEF-8BB2-4498-84A7-C5851F593DF1}</a:tableStyleId>
              </a:tblPr>
              <a:tblGrid>
                <a:gridCol w="2393576">
                  <a:extLst>
                    <a:ext uri="{9D8B030D-6E8A-4147-A177-3AD203B41FA5}">
                      <a16:colId xmlns:a16="http://schemas.microsoft.com/office/drawing/2014/main" val="2224176729"/>
                    </a:ext>
                  </a:extLst>
                </a:gridCol>
                <a:gridCol w="6400800">
                  <a:extLst>
                    <a:ext uri="{9D8B030D-6E8A-4147-A177-3AD203B41FA5}">
                      <a16:colId xmlns:a16="http://schemas.microsoft.com/office/drawing/2014/main" val="556769477"/>
                    </a:ext>
                  </a:extLst>
                </a:gridCol>
              </a:tblGrid>
              <a:tr h="370840">
                <a:tc>
                  <a:txBody>
                    <a:bodyPr/>
                    <a:lstStyle/>
                    <a:p>
                      <a:pPr marL="0" algn="l" defTabSz="685800" rtl="0" eaLnBrk="1" latinLnBrk="0" hangingPunct="1"/>
                      <a:r>
                        <a:rPr lang="en-IN" sz="1600" b="1" kern="1200" dirty="0">
                          <a:solidFill>
                            <a:srgbClr val="006600"/>
                          </a:solidFill>
                          <a:latin typeface="Times New Roman" pitchFamily="18" charset="0"/>
                          <a:ea typeface="+mn-ea"/>
                          <a:cs typeface="Times New Roman" pitchFamily="18" charset="0"/>
                        </a:rPr>
                        <a:t>OBSERVATION No.  1 </a:t>
                      </a:r>
                    </a:p>
                  </a:txBody>
                  <a:tcPr>
                    <a:solidFill>
                      <a:schemeClr val="bg1"/>
                    </a:solidFill>
                  </a:tcPr>
                </a:tc>
                <a:tc>
                  <a:txBody>
                    <a:bodyPr/>
                    <a:lstStyle/>
                    <a:p>
                      <a:pPr algn="just"/>
                      <a:r>
                        <a:rPr lang="en-IN" sz="1800" b="1" kern="1200" dirty="0">
                          <a:solidFill>
                            <a:srgbClr val="006600"/>
                          </a:solidFill>
                          <a:effectLst/>
                          <a:latin typeface="Times New Roman" pitchFamily="18" charset="0"/>
                          <a:cs typeface="Times New Roman" pitchFamily="18" charset="0"/>
                        </a:rPr>
                        <a:t>Proposed steel plant is located in a </a:t>
                      </a:r>
                      <a:r>
                        <a:rPr lang="en-IN" sz="1800" b="1" kern="1200" dirty="0" err="1">
                          <a:solidFill>
                            <a:srgbClr val="006600"/>
                          </a:solidFill>
                          <a:effectLst/>
                          <a:latin typeface="Times New Roman" pitchFamily="18" charset="0"/>
                          <a:cs typeface="Times New Roman" pitchFamily="18" charset="0"/>
                        </a:rPr>
                        <a:t>Urla</a:t>
                      </a:r>
                      <a:r>
                        <a:rPr lang="en-IN" sz="1800" b="1" kern="1200" dirty="0">
                          <a:solidFill>
                            <a:srgbClr val="006600"/>
                          </a:solidFill>
                          <a:effectLst/>
                          <a:latin typeface="Times New Roman" pitchFamily="18" charset="0"/>
                          <a:cs typeface="Times New Roman" pitchFamily="18" charset="0"/>
                        </a:rPr>
                        <a:t> Industrial</a:t>
                      </a:r>
                      <a:r>
                        <a:rPr lang="en-IN" sz="1800" b="1" kern="1200" baseline="0" dirty="0">
                          <a:solidFill>
                            <a:srgbClr val="006600"/>
                          </a:solidFill>
                          <a:effectLst/>
                          <a:latin typeface="Times New Roman" pitchFamily="18" charset="0"/>
                          <a:cs typeface="Times New Roman" pitchFamily="18" charset="0"/>
                        </a:rPr>
                        <a:t> </a:t>
                      </a:r>
                      <a:r>
                        <a:rPr lang="en-IN" sz="1800" b="1" kern="1200" dirty="0">
                          <a:solidFill>
                            <a:srgbClr val="006600"/>
                          </a:solidFill>
                          <a:effectLst/>
                          <a:latin typeface="Times New Roman" pitchFamily="18" charset="0"/>
                          <a:cs typeface="Times New Roman" pitchFamily="18" charset="0"/>
                        </a:rPr>
                        <a:t>area wherein the State Government of Chhattisgarh imposed ban on establishment of new sponge iron plant and coal-based power plant (Ref: 783/205/07 dated 16/03/2007) and ban on diversification (involving use of coal as fuel or raw material) of the existing industries</a:t>
                      </a:r>
                    </a:p>
                    <a:p>
                      <a:pPr algn="just"/>
                      <a:r>
                        <a:rPr lang="en-IN" sz="1800" b="1" kern="1200" dirty="0">
                          <a:solidFill>
                            <a:srgbClr val="006600"/>
                          </a:solidFill>
                          <a:effectLst/>
                          <a:latin typeface="Times New Roman" pitchFamily="18" charset="0"/>
                          <a:cs typeface="Times New Roman" pitchFamily="18" charset="0"/>
                        </a:rPr>
                        <a:t> [Ref: 3529/205/05/11/(E) dated 12/12/2007]. The provisions contained in the said notification neither considered by the proponent nor reflected in the EIA report.</a:t>
                      </a:r>
                      <a:endParaRPr lang="en-IN" b="1" dirty="0">
                        <a:solidFill>
                          <a:srgbClr val="006600"/>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4036463192"/>
                  </a:ext>
                </a:extLst>
              </a:tr>
              <a:tr h="370840">
                <a:tc>
                  <a:txBody>
                    <a:bodyPr/>
                    <a:lstStyle/>
                    <a:p>
                      <a:r>
                        <a:rPr lang="en-IN" sz="1800" kern="1200" dirty="0">
                          <a:solidFill>
                            <a:srgbClr val="002060"/>
                          </a:solidFill>
                          <a:effectLst/>
                          <a:latin typeface="Times New Roman" pitchFamily="18" charset="0"/>
                          <a:ea typeface="+mn-ea"/>
                          <a:cs typeface="Times New Roman" pitchFamily="18" charset="0"/>
                        </a:rPr>
                        <a:t>COMPLIANCE</a:t>
                      </a:r>
                    </a:p>
                  </a:txBody>
                  <a:tcPr>
                    <a:solidFill>
                      <a:schemeClr val="bg1"/>
                    </a:solidFill>
                  </a:tcPr>
                </a:tc>
                <a:tc>
                  <a:txBody>
                    <a:bodyPr/>
                    <a:lstStyle/>
                    <a:p>
                      <a:pPr algn="just">
                        <a:lnSpc>
                          <a:spcPct val="150000"/>
                        </a:lnSpc>
                      </a:pPr>
                      <a:r>
                        <a:rPr lang="en-IN" sz="1800" kern="1200" dirty="0">
                          <a:solidFill>
                            <a:srgbClr val="002060"/>
                          </a:solidFill>
                          <a:effectLst/>
                          <a:latin typeface="Times New Roman" pitchFamily="18" charset="0"/>
                          <a:cs typeface="Times New Roman" pitchFamily="18" charset="0"/>
                        </a:rPr>
                        <a:t>The proposal was considered in 35</a:t>
                      </a:r>
                      <a:r>
                        <a:rPr lang="en-IN" sz="1800" kern="1200" baseline="30000" dirty="0">
                          <a:solidFill>
                            <a:srgbClr val="002060"/>
                          </a:solidFill>
                          <a:effectLst/>
                          <a:latin typeface="Times New Roman" pitchFamily="18" charset="0"/>
                          <a:cs typeface="Times New Roman" pitchFamily="18" charset="0"/>
                        </a:rPr>
                        <a:t>th</a:t>
                      </a:r>
                      <a:r>
                        <a:rPr lang="en-IN" sz="1800" kern="1200" dirty="0">
                          <a:solidFill>
                            <a:srgbClr val="002060"/>
                          </a:solidFill>
                          <a:effectLst/>
                          <a:latin typeface="Times New Roman" pitchFamily="18" charset="0"/>
                          <a:cs typeface="Times New Roman" pitchFamily="18" charset="0"/>
                        </a:rPr>
                        <a:t> meeting of REAC (Industry I) held on 30</a:t>
                      </a:r>
                      <a:r>
                        <a:rPr lang="en-IN" sz="1800" kern="1200" baseline="30000" dirty="0">
                          <a:solidFill>
                            <a:srgbClr val="002060"/>
                          </a:solidFill>
                          <a:effectLst/>
                          <a:latin typeface="Times New Roman" pitchFamily="18" charset="0"/>
                          <a:cs typeface="Times New Roman" pitchFamily="18" charset="0"/>
                        </a:rPr>
                        <a:t>th</a:t>
                      </a:r>
                      <a:r>
                        <a:rPr lang="en-IN" sz="1800" kern="1200" dirty="0">
                          <a:solidFill>
                            <a:srgbClr val="002060"/>
                          </a:solidFill>
                          <a:effectLst/>
                          <a:latin typeface="Times New Roman" pitchFamily="18" charset="0"/>
                          <a:cs typeface="Times New Roman" pitchFamily="18" charset="0"/>
                        </a:rPr>
                        <a:t> April 2021 and returned in present form. In the view of the observation of the </a:t>
                      </a:r>
                      <a:r>
                        <a:rPr lang="en-IN" sz="1800" kern="1200" dirty="0" err="1">
                          <a:solidFill>
                            <a:srgbClr val="002060"/>
                          </a:solidFill>
                          <a:effectLst/>
                          <a:latin typeface="Times New Roman" pitchFamily="18" charset="0"/>
                          <a:cs typeface="Times New Roman" pitchFamily="18" charset="0"/>
                        </a:rPr>
                        <a:t>Honorable</a:t>
                      </a:r>
                      <a:r>
                        <a:rPr lang="en-IN" sz="1800" kern="1200" dirty="0">
                          <a:solidFill>
                            <a:srgbClr val="002060"/>
                          </a:solidFill>
                          <a:effectLst/>
                          <a:latin typeface="Times New Roman" pitchFamily="18" charset="0"/>
                          <a:cs typeface="Times New Roman" pitchFamily="18" charset="0"/>
                        </a:rPr>
                        <a:t> EAC during the meeting and orders dated 16.03.2007, 12.12.2007 and 15.05.2012 by Industry &amp; Commerce Dept. Government of Chhattisgarh, the company has decided to withdraw the proposal of expansion of Sponge Iron Plant and Change in fuel mix in existing Captive Power Plant. </a:t>
                      </a:r>
                    </a:p>
                    <a:p>
                      <a:pPr algn="just">
                        <a:lnSpc>
                          <a:spcPct val="150000"/>
                        </a:lnSpc>
                      </a:pPr>
                      <a:r>
                        <a:rPr lang="en-IN" sz="1800" kern="1200" dirty="0">
                          <a:solidFill>
                            <a:srgbClr val="002060"/>
                          </a:solidFill>
                          <a:effectLst/>
                          <a:latin typeface="Times New Roman" pitchFamily="18" charset="0"/>
                          <a:cs typeface="Times New Roman" pitchFamily="18" charset="0"/>
                        </a:rPr>
                        <a:t>The quality and quantity of coal will remain same in the present proposal. </a:t>
                      </a:r>
                      <a:endParaRPr lang="en-IN" dirty="0">
                        <a:solidFill>
                          <a:srgbClr val="002060"/>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2704068372"/>
                  </a:ext>
                </a:extLst>
              </a:tr>
            </a:tbl>
          </a:graphicData>
        </a:graphic>
      </p:graphicFrame>
    </p:spTree>
    <p:extLst>
      <p:ext uri="{BB962C8B-B14F-4D97-AF65-F5344CB8AC3E}">
        <p14:creationId xmlns:p14="http://schemas.microsoft.com/office/powerpoint/2010/main" val="175177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DC29FD-9BA5-4903-B97D-5E740DBD8547}"/>
              </a:ext>
            </a:extLst>
          </p:cNvPr>
          <p:cNvSpPr txBox="1"/>
          <p:nvPr/>
        </p:nvSpPr>
        <p:spPr>
          <a:xfrm>
            <a:off x="-152400" y="0"/>
            <a:ext cx="9144000" cy="496867"/>
          </a:xfrm>
          <a:prstGeom prst="rect">
            <a:avLst/>
          </a:prstGeom>
        </p:spPr>
        <p:txBody>
          <a:bodyPr wrap="square">
            <a:spAutoFit/>
          </a:bodyPr>
          <a:lstStyle>
            <a:defPPr>
              <a:defRPr lang="en-US"/>
            </a:defPPr>
            <a:lvl1pPr marL="457200" algn="ctr">
              <a:lnSpc>
                <a:spcPct val="120000"/>
              </a:lnSpc>
              <a:spcAft>
                <a:spcPts val="1000"/>
              </a:spcAft>
              <a:defRPr sz="1900" b="1">
                <a:solidFill>
                  <a:srgbClr val="0070C0"/>
                </a:solidFill>
                <a:latin typeface="Times New Roman" pitchFamily="18" charset="0"/>
                <a:cs typeface="Times New Roman" pitchFamily="18" charset="0"/>
              </a:defRPr>
            </a:lvl1pPr>
          </a:lstStyle>
          <a:p>
            <a:r>
              <a:rPr lang="en-US" sz="2400" dirty="0">
                <a:solidFill>
                  <a:srgbClr val="C00000"/>
                </a:solidFill>
              </a:rPr>
              <a:t>ROLLING MILL FLOW CHART</a:t>
            </a:r>
            <a:endParaRPr lang="en-IN" sz="2400" dirty="0">
              <a:solidFill>
                <a:srgbClr val="C00000"/>
              </a:solidFill>
            </a:endParaRPr>
          </a:p>
        </p:txBody>
      </p:sp>
      <p:pic>
        <p:nvPicPr>
          <p:cNvPr id="4" name="Picture 3">
            <a:extLst>
              <a:ext uri="{FF2B5EF4-FFF2-40B4-BE49-F238E27FC236}">
                <a16:creationId xmlns:a16="http://schemas.microsoft.com/office/drawing/2014/main" id="{14305184-9937-4557-82AC-79DF932D48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199" y="603132"/>
            <a:ext cx="4335392" cy="6008796"/>
          </a:xfrm>
          <a:prstGeom prst="rect">
            <a:avLst/>
          </a:prstGeom>
          <a:noFill/>
        </p:spPr>
      </p:pic>
    </p:spTree>
    <p:extLst>
      <p:ext uri="{BB962C8B-B14F-4D97-AF65-F5344CB8AC3E}">
        <p14:creationId xmlns:p14="http://schemas.microsoft.com/office/powerpoint/2010/main" val="286671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4E94D-3257-4BC4-974F-22252EC4A632}"/>
              </a:ext>
            </a:extLst>
          </p:cNvPr>
          <p:cNvSpPr txBox="1"/>
          <p:nvPr/>
        </p:nvSpPr>
        <p:spPr>
          <a:xfrm>
            <a:off x="1289251" y="0"/>
            <a:ext cx="6672470" cy="496867"/>
          </a:xfrm>
          <a:prstGeom prst="rect">
            <a:avLst/>
          </a:prstGeom>
        </p:spPr>
        <p:txBody>
          <a:bodyPr wrap="square">
            <a:spAutoFit/>
          </a:bodyPr>
          <a:lstStyle>
            <a:defPPr>
              <a:defRPr lang="en-US"/>
            </a:defPPr>
            <a:lvl1pPr marL="457200" algn="ctr">
              <a:lnSpc>
                <a:spcPct val="120000"/>
              </a:lnSpc>
              <a:spcAft>
                <a:spcPts val="1000"/>
              </a:spcAft>
              <a:defRPr sz="1900" b="1">
                <a:solidFill>
                  <a:srgbClr val="0070C0"/>
                </a:solidFill>
                <a:latin typeface="Times New Roman" pitchFamily="18" charset="0"/>
                <a:cs typeface="Times New Roman" pitchFamily="18" charset="0"/>
              </a:defRPr>
            </a:lvl1pPr>
          </a:lstStyle>
          <a:p>
            <a:pPr marL="0"/>
            <a:r>
              <a:rPr lang="en-US" sz="2400" dirty="0">
                <a:solidFill>
                  <a:srgbClr val="C00000"/>
                </a:solidFill>
              </a:rPr>
              <a:t>PROCESS FLOW DIAGRM OF BRICK PLANT</a:t>
            </a:r>
            <a:endParaRPr lang="en-IN" sz="2400" dirty="0">
              <a:solidFill>
                <a:srgbClr val="C00000"/>
              </a:solidFill>
            </a:endParaRPr>
          </a:p>
        </p:txBody>
      </p:sp>
      <p:pic>
        <p:nvPicPr>
          <p:cNvPr id="4" name="Picture 3"/>
          <p:cNvPicPr>
            <a:picLocks noChangeAspect="1" noChangeArrowheads="1"/>
          </p:cNvPicPr>
          <p:nvPr/>
        </p:nvPicPr>
        <p:blipFill>
          <a:blip r:embed="rId2"/>
          <a:srcRect/>
          <a:stretch>
            <a:fillRect/>
          </a:stretch>
        </p:blipFill>
        <p:spPr bwMode="auto">
          <a:xfrm>
            <a:off x="945078" y="600694"/>
            <a:ext cx="7162800" cy="5486400"/>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5461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C7219-9D5A-4015-8827-417DDFE371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41" y="941232"/>
            <a:ext cx="8361171" cy="5206349"/>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D38CFA2B-4B67-480D-B388-CBF8B64812D7}"/>
              </a:ext>
            </a:extLst>
          </p:cNvPr>
          <p:cNvSpPr txBox="1"/>
          <p:nvPr/>
        </p:nvSpPr>
        <p:spPr>
          <a:xfrm>
            <a:off x="0" y="80054"/>
            <a:ext cx="9143999" cy="496867"/>
          </a:xfrm>
          <a:prstGeom prst="rect">
            <a:avLst/>
          </a:prstGeom>
        </p:spPr>
        <p:txBody>
          <a:bodyPr wrap="square">
            <a:spAutoFit/>
          </a:bodyPr>
          <a:lstStyle>
            <a:defPPr>
              <a:defRPr lang="en-US"/>
            </a:defPPr>
            <a:lvl1pPr marL="457200" algn="ctr">
              <a:lnSpc>
                <a:spcPct val="120000"/>
              </a:lnSpc>
              <a:spcAft>
                <a:spcPts val="1000"/>
              </a:spcAft>
              <a:defRPr sz="1900" b="1">
                <a:solidFill>
                  <a:srgbClr val="0070C0"/>
                </a:solidFill>
                <a:latin typeface="Times New Roman" pitchFamily="18" charset="0"/>
                <a:cs typeface="Times New Roman" pitchFamily="18" charset="0"/>
              </a:defRPr>
            </a:lvl1pPr>
          </a:lstStyle>
          <a:p>
            <a:pPr marL="0"/>
            <a:r>
              <a:rPr lang="en-US" sz="2400" dirty="0">
                <a:solidFill>
                  <a:srgbClr val="C00000"/>
                </a:solidFill>
              </a:rPr>
              <a:t>PROCESS FLOW DIAGRAM OF COAL WASHERY </a:t>
            </a:r>
            <a:endParaRPr lang="en-IN" sz="2400" dirty="0">
              <a:solidFill>
                <a:srgbClr val="C00000"/>
              </a:solidFill>
            </a:endParaRPr>
          </a:p>
        </p:txBody>
      </p:sp>
    </p:spTree>
    <p:extLst>
      <p:ext uri="{BB962C8B-B14F-4D97-AF65-F5344CB8AC3E}">
        <p14:creationId xmlns:p14="http://schemas.microsoft.com/office/powerpoint/2010/main" val="231674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KASH\Downloads\AC5231b582_page-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
            <a:ext cx="7473950" cy="646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3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1B8B2-1099-4C2F-A6D0-0DBF92E3395C}"/>
              </a:ext>
            </a:extLst>
          </p:cNvPr>
          <p:cNvSpPr txBox="1"/>
          <p:nvPr/>
        </p:nvSpPr>
        <p:spPr>
          <a:xfrm>
            <a:off x="1" y="0"/>
            <a:ext cx="9143999" cy="535531"/>
          </a:xfrm>
          <a:prstGeom prst="rect">
            <a:avLst/>
          </a:prstGeom>
        </p:spPr>
        <p:txBody>
          <a:bodyPr wrap="square">
            <a:spAutoFit/>
          </a:bodyPr>
          <a:lstStyle>
            <a:defPPr>
              <a:defRPr lang="en-US"/>
            </a:defPPr>
            <a:lvl1pPr marL="457200" algn="ctr">
              <a:lnSpc>
                <a:spcPct val="120000"/>
              </a:lnSpc>
              <a:spcAft>
                <a:spcPts val="1000"/>
              </a:spcAft>
              <a:defRPr sz="1900" b="1">
                <a:solidFill>
                  <a:srgbClr val="0070C0"/>
                </a:solidFill>
                <a:latin typeface="Times New Roman" pitchFamily="18" charset="0"/>
                <a:cs typeface="Times New Roman" pitchFamily="18" charset="0"/>
              </a:defRPr>
            </a:lvl1pPr>
          </a:lstStyle>
          <a:p>
            <a:r>
              <a:rPr lang="en-US" sz="2400" dirty="0">
                <a:solidFill>
                  <a:srgbClr val="C00000"/>
                </a:solidFill>
              </a:rPr>
              <a:t>FLOW DIAGRAM FOR COAL GASIFIER 9000 NM</a:t>
            </a:r>
            <a:r>
              <a:rPr lang="en-US" sz="2400" baseline="30000" dirty="0">
                <a:solidFill>
                  <a:srgbClr val="C00000"/>
                </a:solidFill>
              </a:rPr>
              <a:t>3</a:t>
            </a:r>
            <a:r>
              <a:rPr lang="en-US" sz="2400" dirty="0">
                <a:solidFill>
                  <a:srgbClr val="C00000"/>
                </a:solidFill>
              </a:rPr>
              <a:t>/HR</a:t>
            </a:r>
            <a:endParaRPr lang="en-IN" sz="2400" dirty="0">
              <a:solidFill>
                <a:srgbClr val="C00000"/>
              </a:solidFill>
            </a:endParaRPr>
          </a:p>
        </p:txBody>
      </p:sp>
      <p:grpSp>
        <p:nvGrpSpPr>
          <p:cNvPr id="23" name="Group 22">
            <a:extLst>
              <a:ext uri="{FF2B5EF4-FFF2-40B4-BE49-F238E27FC236}">
                <a16:creationId xmlns:a16="http://schemas.microsoft.com/office/drawing/2014/main" id="{50952D45-FFA9-467D-A3CD-037A9D6E0B45}"/>
              </a:ext>
            </a:extLst>
          </p:cNvPr>
          <p:cNvGrpSpPr/>
          <p:nvPr/>
        </p:nvGrpSpPr>
        <p:grpSpPr>
          <a:xfrm>
            <a:off x="607081" y="990228"/>
            <a:ext cx="7869267" cy="4611751"/>
            <a:chOff x="1811406" y="1697935"/>
            <a:chExt cx="6385847" cy="3448050"/>
          </a:xfrm>
        </p:grpSpPr>
        <p:sp>
          <p:nvSpPr>
            <p:cNvPr id="4" name="Text Box 4">
              <a:extLst>
                <a:ext uri="{FF2B5EF4-FFF2-40B4-BE49-F238E27FC236}">
                  <a16:creationId xmlns:a16="http://schemas.microsoft.com/office/drawing/2014/main" id="{4923CC36-C76D-4922-88CB-95D6D1609F9D}"/>
                </a:ext>
              </a:extLst>
            </p:cNvPr>
            <p:cNvSpPr txBox="1">
              <a:spLocks noChangeArrowheads="1"/>
            </p:cNvSpPr>
            <p:nvPr/>
          </p:nvSpPr>
          <p:spPr bwMode="auto">
            <a:xfrm>
              <a:off x="3354456" y="1697935"/>
              <a:ext cx="1619250" cy="4953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Coal </a:t>
              </a:r>
              <a:endParaRPr kumimoji="0" lang="en-US" altLang="en-US" sz="105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3.33 TPH</a:t>
              </a:r>
              <a:endParaRPr kumimoji="0" lang="en-US" altLang="en-US" sz="2800" b="1" i="0" u="none" strike="noStrike" cap="none" normalizeH="0" baseline="0">
                <a:ln>
                  <a:noFill/>
                </a:ln>
                <a:solidFill>
                  <a:srgbClr val="002060"/>
                </a:solidFill>
                <a:effectLst/>
                <a:latin typeface="Times New Roman" pitchFamily="18" charset="0"/>
                <a:cs typeface="Times New Roman" pitchFamily="18" charset="0"/>
              </a:endParaRPr>
            </a:p>
          </p:txBody>
        </p:sp>
        <p:sp>
          <p:nvSpPr>
            <p:cNvPr id="5" name="Rectangle 5">
              <a:extLst>
                <a:ext uri="{FF2B5EF4-FFF2-40B4-BE49-F238E27FC236}">
                  <a16:creationId xmlns:a16="http://schemas.microsoft.com/office/drawing/2014/main" id="{1CCF450F-242A-4096-AEB5-2131FE2C9DAE}"/>
                </a:ext>
              </a:extLst>
            </p:cNvPr>
            <p:cNvSpPr>
              <a:spLocks noChangeArrowheads="1"/>
            </p:cNvSpPr>
            <p:nvPr/>
          </p:nvSpPr>
          <p:spPr bwMode="auto">
            <a:xfrm>
              <a:off x="3278256" y="2602810"/>
              <a:ext cx="1752600" cy="628650"/>
            </a:xfrm>
            <a:prstGeom prst="rect">
              <a:avLst/>
            </a:prstGeom>
            <a:solidFill>
              <a:srgbClr val="FFFFFF"/>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Coal </a:t>
              </a:r>
              <a:r>
                <a:rPr kumimoji="0" lang="en-US" altLang="en-US" sz="1600" b="1"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Gasifier</a:t>
              </a:r>
              <a:endParaRPr kumimoji="0" lang="en-US" altLang="en-US" sz="2800" b="1"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6" name="Straight Arrow Connector 3">
              <a:extLst>
                <a:ext uri="{FF2B5EF4-FFF2-40B4-BE49-F238E27FC236}">
                  <a16:creationId xmlns:a16="http://schemas.microsoft.com/office/drawing/2014/main" id="{16DB93A1-3FBE-47EF-ABBD-292F3813BD96}"/>
                </a:ext>
              </a:extLst>
            </p:cNvPr>
            <p:cNvSpPr>
              <a:spLocks noChangeShapeType="1"/>
            </p:cNvSpPr>
            <p:nvPr/>
          </p:nvSpPr>
          <p:spPr bwMode="auto">
            <a:xfrm>
              <a:off x="4154556" y="2193235"/>
              <a:ext cx="0" cy="409575"/>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7" name="Text Box 7">
              <a:extLst>
                <a:ext uri="{FF2B5EF4-FFF2-40B4-BE49-F238E27FC236}">
                  <a16:creationId xmlns:a16="http://schemas.microsoft.com/office/drawing/2014/main" id="{5137DAEA-D5CF-43A0-9003-1C28820A01C0}"/>
                </a:ext>
              </a:extLst>
            </p:cNvPr>
            <p:cNvSpPr txBox="1">
              <a:spLocks noChangeArrowheads="1"/>
            </p:cNvSpPr>
            <p:nvPr/>
          </p:nvSpPr>
          <p:spPr bwMode="auto">
            <a:xfrm>
              <a:off x="1811406" y="2726635"/>
              <a:ext cx="923925" cy="3048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Air</a:t>
              </a:r>
              <a:endParaRPr kumimoji="0" lang="en-US" altLang="en-US" sz="2800" b="1" i="0" u="none" strike="noStrike" cap="none" normalizeH="0" baseline="0">
                <a:ln>
                  <a:noFill/>
                </a:ln>
                <a:solidFill>
                  <a:srgbClr val="002060"/>
                </a:solidFill>
                <a:effectLst/>
                <a:latin typeface="Times New Roman" pitchFamily="18" charset="0"/>
                <a:cs typeface="Times New Roman" pitchFamily="18" charset="0"/>
              </a:endParaRPr>
            </a:p>
          </p:txBody>
        </p:sp>
        <p:sp>
          <p:nvSpPr>
            <p:cNvPr id="8" name="Straight Arrow Connector 6">
              <a:extLst>
                <a:ext uri="{FF2B5EF4-FFF2-40B4-BE49-F238E27FC236}">
                  <a16:creationId xmlns:a16="http://schemas.microsoft.com/office/drawing/2014/main" id="{3BD50E20-2C32-43C7-8BBC-01FDA49F25D7}"/>
                </a:ext>
              </a:extLst>
            </p:cNvPr>
            <p:cNvSpPr>
              <a:spLocks noChangeShapeType="1"/>
            </p:cNvSpPr>
            <p:nvPr/>
          </p:nvSpPr>
          <p:spPr bwMode="auto">
            <a:xfrm>
              <a:off x="2430531" y="2879035"/>
              <a:ext cx="847725" cy="0"/>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334578AF-8E36-4D2D-8A6C-B99A5923B8B1}"/>
                </a:ext>
              </a:extLst>
            </p:cNvPr>
            <p:cNvSpPr>
              <a:spLocks noChangeArrowheads="1"/>
            </p:cNvSpPr>
            <p:nvPr/>
          </p:nvSpPr>
          <p:spPr bwMode="auto">
            <a:xfrm>
              <a:off x="5381588" y="2486240"/>
              <a:ext cx="1222077" cy="349731"/>
            </a:xfrm>
            <a:prstGeom prst="rect">
              <a:avLst/>
            </a:prstGeom>
            <a:solidFill>
              <a:srgbClr val="FFFFFF"/>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itchFamily="18" charset="0"/>
                  <a:ea typeface="Times New Roman" pitchFamily="18" charset="0"/>
                  <a:cs typeface="Times New Roman" pitchFamily="18" charset="0"/>
                </a:rPr>
                <a:t>Tar 0.167 TPH</a:t>
              </a:r>
              <a:endParaRPr kumimoji="0" lang="en-US" altLang="en-US" sz="2800" b="1" i="0" u="none" strike="noStrike" cap="none" normalizeH="0" baseline="0">
                <a:ln>
                  <a:noFill/>
                </a:ln>
                <a:solidFill>
                  <a:srgbClr val="002060"/>
                </a:solidFill>
                <a:effectLst/>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F08F42DD-99F1-4637-84BF-A317A8002DD4}"/>
                </a:ext>
              </a:extLst>
            </p:cNvPr>
            <p:cNvSpPr>
              <a:spLocks noChangeArrowheads="1"/>
            </p:cNvSpPr>
            <p:nvPr/>
          </p:nvSpPr>
          <p:spPr bwMode="auto">
            <a:xfrm>
              <a:off x="5375477" y="2955680"/>
              <a:ext cx="1234298" cy="470596"/>
            </a:xfrm>
            <a:prstGeom prst="rect">
              <a:avLst/>
            </a:prstGeom>
            <a:solidFill>
              <a:srgbClr val="FFFFFF"/>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Phenolic Water 0.167 KLPH</a:t>
              </a:r>
              <a:endParaRPr kumimoji="0" lang="en-US" altLang="en-US" sz="2800" b="1"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1" name="Straight Arrow Connector 11">
              <a:extLst>
                <a:ext uri="{FF2B5EF4-FFF2-40B4-BE49-F238E27FC236}">
                  <a16:creationId xmlns:a16="http://schemas.microsoft.com/office/drawing/2014/main" id="{9A5F24C5-CA83-4EB9-9EB9-375796FFAC1D}"/>
                </a:ext>
              </a:extLst>
            </p:cNvPr>
            <p:cNvSpPr>
              <a:spLocks noChangeShapeType="1"/>
            </p:cNvSpPr>
            <p:nvPr/>
          </p:nvSpPr>
          <p:spPr bwMode="auto">
            <a:xfrm>
              <a:off x="6646314" y="2726635"/>
              <a:ext cx="209550" cy="0"/>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12" name="Straight Arrow Connector 12">
              <a:extLst>
                <a:ext uri="{FF2B5EF4-FFF2-40B4-BE49-F238E27FC236}">
                  <a16:creationId xmlns:a16="http://schemas.microsoft.com/office/drawing/2014/main" id="{816BC6B7-34F9-472F-BEF4-056691ECB557}"/>
                </a:ext>
              </a:extLst>
            </p:cNvPr>
            <p:cNvSpPr>
              <a:spLocks noChangeShapeType="1"/>
            </p:cNvSpPr>
            <p:nvPr/>
          </p:nvSpPr>
          <p:spPr bwMode="auto">
            <a:xfrm>
              <a:off x="6646314" y="3155260"/>
              <a:ext cx="209550" cy="0"/>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13" name="Text Box 13">
              <a:extLst>
                <a:ext uri="{FF2B5EF4-FFF2-40B4-BE49-F238E27FC236}">
                  <a16:creationId xmlns:a16="http://schemas.microsoft.com/office/drawing/2014/main" id="{F07AAD1F-5D4A-410A-BED4-AEB603840A07}"/>
                </a:ext>
              </a:extLst>
            </p:cNvPr>
            <p:cNvSpPr txBox="1">
              <a:spLocks noChangeArrowheads="1"/>
            </p:cNvSpPr>
            <p:nvPr/>
          </p:nvSpPr>
          <p:spPr bwMode="auto">
            <a:xfrm>
              <a:off x="6913014" y="2471751"/>
              <a:ext cx="115467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Used in Pellet Plant as Fuel</a:t>
              </a:r>
              <a:endParaRPr kumimoji="0" lang="en-US" altLang="en-US" sz="2800" b="1"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4" name="Text Box 14">
              <a:extLst>
                <a:ext uri="{FF2B5EF4-FFF2-40B4-BE49-F238E27FC236}">
                  <a16:creationId xmlns:a16="http://schemas.microsoft.com/office/drawing/2014/main" id="{5C753E1B-AF5F-48ED-BDE1-0816C82B80A3}"/>
                </a:ext>
              </a:extLst>
            </p:cNvPr>
            <p:cNvSpPr txBox="1">
              <a:spLocks noChangeArrowheads="1"/>
            </p:cNvSpPr>
            <p:nvPr/>
          </p:nvSpPr>
          <p:spPr bwMode="auto">
            <a:xfrm>
              <a:off x="6889457" y="3074489"/>
              <a:ext cx="130779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ABC Chamber</a:t>
              </a:r>
              <a:endParaRPr kumimoji="0" lang="en-US" altLang="en-US" sz="105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Of DRI Kiln</a:t>
              </a:r>
              <a:endParaRPr kumimoji="0" lang="en-US" altLang="en-US" sz="2800" b="1"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5" name="Straight Arrow Connector 15">
              <a:extLst>
                <a:ext uri="{FF2B5EF4-FFF2-40B4-BE49-F238E27FC236}">
                  <a16:creationId xmlns:a16="http://schemas.microsoft.com/office/drawing/2014/main" id="{10D1177F-D195-40F5-91FC-F906D4A3EA5C}"/>
                </a:ext>
              </a:extLst>
            </p:cNvPr>
            <p:cNvSpPr>
              <a:spLocks noChangeShapeType="1"/>
            </p:cNvSpPr>
            <p:nvPr/>
          </p:nvSpPr>
          <p:spPr bwMode="auto">
            <a:xfrm>
              <a:off x="4154556" y="3240985"/>
              <a:ext cx="0" cy="409575"/>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16" name="Text Box 16">
              <a:extLst>
                <a:ext uri="{FF2B5EF4-FFF2-40B4-BE49-F238E27FC236}">
                  <a16:creationId xmlns:a16="http://schemas.microsoft.com/office/drawing/2014/main" id="{FAE9EBE6-52D5-4801-BB04-D985C049DD0F}"/>
                </a:ext>
              </a:extLst>
            </p:cNvPr>
            <p:cNvSpPr txBox="1">
              <a:spLocks noChangeArrowheads="1"/>
            </p:cNvSpPr>
            <p:nvPr/>
          </p:nvSpPr>
          <p:spPr bwMode="auto">
            <a:xfrm>
              <a:off x="3354456" y="3650560"/>
              <a:ext cx="1619250" cy="4953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Producer Gas</a:t>
              </a:r>
              <a:endParaRPr kumimoji="0" lang="en-US" altLang="en-US" sz="105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9000 NM</a:t>
              </a:r>
              <a:r>
                <a:rPr kumimoji="0" lang="en-US" altLang="en-US" sz="1600" b="1"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altLang="en-US" sz="16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/HR</a:t>
              </a:r>
              <a:endParaRPr kumimoji="0" lang="en-US" altLang="en-US" sz="2800" b="1"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7" name="Rectangle 17">
              <a:extLst>
                <a:ext uri="{FF2B5EF4-FFF2-40B4-BE49-F238E27FC236}">
                  <a16:creationId xmlns:a16="http://schemas.microsoft.com/office/drawing/2014/main" id="{4EA8C904-F8E5-4840-BE8F-019E46933695}"/>
                </a:ext>
              </a:extLst>
            </p:cNvPr>
            <p:cNvSpPr>
              <a:spLocks noChangeArrowheads="1"/>
            </p:cNvSpPr>
            <p:nvPr/>
          </p:nvSpPr>
          <p:spPr bwMode="auto">
            <a:xfrm>
              <a:off x="3440181" y="4517335"/>
              <a:ext cx="1438275" cy="628650"/>
            </a:xfrm>
            <a:prstGeom prst="rect">
              <a:avLst/>
            </a:prstGeom>
            <a:solidFill>
              <a:srgbClr val="FFFFFF"/>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1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Pelletization Plant </a:t>
              </a:r>
            </a:p>
            <a:p>
              <a:pPr algn="ctr" defTabSz="914400" eaLnBrk="0" fontAlgn="base" hangingPunct="0">
                <a:spcBef>
                  <a:spcPct val="0"/>
                </a:spcBef>
                <a:spcAft>
                  <a:spcPct val="0"/>
                </a:spcAft>
              </a:pPr>
              <a:r>
                <a:rPr lang="en-US" altLang="en-US" sz="1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0.6 MTPA</a:t>
              </a:r>
            </a:p>
          </p:txBody>
        </p:sp>
        <p:sp>
          <p:nvSpPr>
            <p:cNvPr id="18" name="Straight Arrow Connector 18">
              <a:extLst>
                <a:ext uri="{FF2B5EF4-FFF2-40B4-BE49-F238E27FC236}">
                  <a16:creationId xmlns:a16="http://schemas.microsoft.com/office/drawing/2014/main" id="{35008621-23A8-4C01-B1C9-C959D8B09069}"/>
                </a:ext>
              </a:extLst>
            </p:cNvPr>
            <p:cNvSpPr>
              <a:spLocks noChangeShapeType="1"/>
            </p:cNvSpPr>
            <p:nvPr/>
          </p:nvSpPr>
          <p:spPr bwMode="auto">
            <a:xfrm>
              <a:off x="4154556" y="4079185"/>
              <a:ext cx="0" cy="409575"/>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19" name="Straight Arrow Connector 19">
              <a:extLst>
                <a:ext uri="{FF2B5EF4-FFF2-40B4-BE49-F238E27FC236}">
                  <a16:creationId xmlns:a16="http://schemas.microsoft.com/office/drawing/2014/main" id="{7713FF82-3D45-457F-A743-F9FD575A406E}"/>
                </a:ext>
              </a:extLst>
            </p:cNvPr>
            <p:cNvSpPr>
              <a:spLocks noChangeShapeType="1"/>
            </p:cNvSpPr>
            <p:nvPr/>
          </p:nvSpPr>
          <p:spPr bwMode="auto">
            <a:xfrm>
              <a:off x="5030856" y="2726635"/>
              <a:ext cx="371475" cy="0"/>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sp>
          <p:nvSpPr>
            <p:cNvPr id="20" name="Straight Arrow Connector 20">
              <a:extLst>
                <a:ext uri="{FF2B5EF4-FFF2-40B4-BE49-F238E27FC236}">
                  <a16:creationId xmlns:a16="http://schemas.microsoft.com/office/drawing/2014/main" id="{3363F426-1F2E-40AF-83B9-4C837FB35FF5}"/>
                </a:ext>
              </a:extLst>
            </p:cNvPr>
            <p:cNvSpPr>
              <a:spLocks noChangeShapeType="1"/>
            </p:cNvSpPr>
            <p:nvPr/>
          </p:nvSpPr>
          <p:spPr bwMode="auto">
            <a:xfrm>
              <a:off x="5030856" y="3117160"/>
              <a:ext cx="371475" cy="0"/>
            </a:xfrm>
            <a:prstGeom prst="straightConnector1">
              <a:avLst/>
            </a:prstGeom>
            <a:noFill/>
            <a:ln w="6350">
              <a:solidFill>
                <a:srgbClr val="7030A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2800" b="1">
                <a:solidFill>
                  <a:srgbClr val="002060"/>
                </a:solidFill>
                <a:latin typeface="Times New Roman" pitchFamily="18" charset="0"/>
                <a:cs typeface="Times New Roman" pitchFamily="18" charset="0"/>
              </a:endParaRPr>
            </a:p>
          </p:txBody>
        </p:sp>
      </p:grpSp>
      <p:sp>
        <p:nvSpPr>
          <p:cNvPr id="21" name="Rectangle 18">
            <a:extLst>
              <a:ext uri="{FF2B5EF4-FFF2-40B4-BE49-F238E27FC236}">
                <a16:creationId xmlns:a16="http://schemas.microsoft.com/office/drawing/2014/main" id="{B485D4BA-B370-4F67-91CA-F003C06762A9}"/>
              </a:ext>
            </a:extLst>
          </p:cNvPr>
          <p:cNvSpPr>
            <a:spLocks noChangeArrowheads="1"/>
          </p:cNvSpPr>
          <p:nvPr/>
        </p:nvSpPr>
        <p:spPr bwMode="auto">
          <a:xfrm>
            <a:off x="1563756" y="11264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2" name="Rectangle 28">
            <a:extLst>
              <a:ext uri="{FF2B5EF4-FFF2-40B4-BE49-F238E27FC236}">
                <a16:creationId xmlns:a16="http://schemas.microsoft.com/office/drawing/2014/main" id="{951EC296-105A-4FB2-AD72-3903F2A7DD14}"/>
              </a:ext>
            </a:extLst>
          </p:cNvPr>
          <p:cNvSpPr>
            <a:spLocks noChangeArrowheads="1"/>
          </p:cNvSpPr>
          <p:nvPr/>
        </p:nvSpPr>
        <p:spPr bwMode="auto">
          <a:xfrm>
            <a:off x="1563756" y="15836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80008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KASH\Downloads\iron ore washery_page-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2" y="62207"/>
            <a:ext cx="7023100" cy="65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47275-561B-45D7-B8B8-825BC20CAA58}"/>
              </a:ext>
            </a:extLst>
          </p:cNvPr>
          <p:cNvPicPr>
            <a:picLocks noChangeAspect="1"/>
          </p:cNvPicPr>
          <p:nvPr/>
        </p:nvPicPr>
        <p:blipFill rotWithShape="1">
          <a:blip r:embed="rId2">
            <a:extLst>
              <a:ext uri="{28A0092B-C50C-407E-A947-70E740481C1C}">
                <a14:useLocalDpi xmlns:a14="http://schemas.microsoft.com/office/drawing/2010/main" val="0"/>
              </a:ext>
            </a:extLst>
          </a:blip>
          <a:srcRect t="54"/>
          <a:stretch/>
        </p:blipFill>
        <p:spPr bwMode="auto">
          <a:xfrm>
            <a:off x="1706245" y="464457"/>
            <a:ext cx="5731510" cy="6249398"/>
          </a:xfrm>
          <a:prstGeom prst="rect">
            <a:avLst/>
          </a:prstGeom>
          <a:noFill/>
        </p:spPr>
      </p:pic>
      <p:sp>
        <p:nvSpPr>
          <p:cNvPr id="3" name="TextBox 2">
            <a:extLst>
              <a:ext uri="{FF2B5EF4-FFF2-40B4-BE49-F238E27FC236}">
                <a16:creationId xmlns:a16="http://schemas.microsoft.com/office/drawing/2014/main" id="{D3D7DDAC-0B8A-45ED-9F3B-704AA2F79FB6}"/>
              </a:ext>
            </a:extLst>
          </p:cNvPr>
          <p:cNvSpPr txBox="1"/>
          <p:nvPr/>
        </p:nvSpPr>
        <p:spPr>
          <a:xfrm>
            <a:off x="-30341" y="18664"/>
            <a:ext cx="9144000" cy="496867"/>
          </a:xfrm>
          <a:prstGeom prst="rect">
            <a:avLst/>
          </a:prstGeom>
        </p:spPr>
        <p:txBody>
          <a:bodyPr wrap="square">
            <a:spAutoFit/>
          </a:bodyPr>
          <a:lstStyle>
            <a:defPPr>
              <a:defRPr lang="en-US"/>
            </a:defPPr>
            <a:lvl1pPr marL="457200" algn="ctr">
              <a:lnSpc>
                <a:spcPct val="120000"/>
              </a:lnSpc>
              <a:spcAft>
                <a:spcPts val="1000"/>
              </a:spcAft>
              <a:defRPr sz="1900" b="1">
                <a:solidFill>
                  <a:srgbClr val="0070C0"/>
                </a:solidFill>
                <a:latin typeface="Times New Roman" pitchFamily="18" charset="0"/>
                <a:cs typeface="Times New Roman" pitchFamily="18" charset="0"/>
              </a:defRPr>
            </a:lvl1pPr>
          </a:lstStyle>
          <a:p>
            <a:r>
              <a:rPr lang="en-US" sz="2400" dirty="0">
                <a:solidFill>
                  <a:srgbClr val="C00000"/>
                </a:solidFill>
              </a:rPr>
              <a:t>PROCESS FLOW DIAGRAM FOR TITANIUM SLAG</a:t>
            </a:r>
            <a:endParaRPr lang="en-IN" sz="2400" dirty="0">
              <a:solidFill>
                <a:srgbClr val="C00000"/>
              </a:solidFill>
            </a:endParaRPr>
          </a:p>
        </p:txBody>
      </p:sp>
    </p:spTree>
    <p:extLst>
      <p:ext uri="{BB962C8B-B14F-4D97-AF65-F5344CB8AC3E}">
        <p14:creationId xmlns:p14="http://schemas.microsoft.com/office/powerpoint/2010/main" val="264236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4C28C4C-E80F-4C99-8523-E99FE2E3E4BD}"/>
              </a:ext>
            </a:extLst>
          </p:cNvPr>
          <p:cNvGraphicFramePr>
            <a:graphicFrameLocks noGrp="1"/>
          </p:cNvGraphicFramePr>
          <p:nvPr>
            <p:extLst>
              <p:ext uri="{D42A27DB-BD31-4B8C-83A1-F6EECF244321}">
                <p14:modId xmlns:p14="http://schemas.microsoft.com/office/powerpoint/2010/main" val="3222034523"/>
              </p:ext>
            </p:extLst>
          </p:nvPr>
        </p:nvGraphicFramePr>
        <p:xfrm>
          <a:off x="152399" y="213215"/>
          <a:ext cx="8672287" cy="640080"/>
        </p:xfrm>
        <a:graphic>
          <a:graphicData uri="http://schemas.openxmlformats.org/drawingml/2006/table">
            <a:tbl>
              <a:tblPr firstRow="1" bandRow="1">
                <a:tableStyleId>{5940675A-B579-460E-94D1-54222C63F5DA}</a:tableStyleId>
              </a:tblPr>
              <a:tblGrid>
                <a:gridCol w="1878282">
                  <a:extLst>
                    <a:ext uri="{9D8B030D-6E8A-4147-A177-3AD203B41FA5}">
                      <a16:colId xmlns:a16="http://schemas.microsoft.com/office/drawing/2014/main" val="2224176729"/>
                    </a:ext>
                  </a:extLst>
                </a:gridCol>
                <a:gridCol w="6794005">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15</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Criteria for selection of AAQ stations has not been given in EIA (page 142 of EIA report).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graphicFrame>
        <p:nvGraphicFramePr>
          <p:cNvPr id="3" name="Table 2">
            <a:extLst>
              <a:ext uri="{FF2B5EF4-FFF2-40B4-BE49-F238E27FC236}">
                <a16:creationId xmlns:a16="http://schemas.microsoft.com/office/drawing/2014/main" id="{30F2478D-336C-4ACD-A266-5CE58EC6B5AB}"/>
              </a:ext>
            </a:extLst>
          </p:cNvPr>
          <p:cNvGraphicFramePr>
            <a:graphicFrameLocks noGrp="1"/>
          </p:cNvGraphicFramePr>
          <p:nvPr>
            <p:extLst>
              <p:ext uri="{D42A27DB-BD31-4B8C-83A1-F6EECF244321}">
                <p14:modId xmlns:p14="http://schemas.microsoft.com/office/powerpoint/2010/main" val="1941040494"/>
              </p:ext>
            </p:extLst>
          </p:nvPr>
        </p:nvGraphicFramePr>
        <p:xfrm>
          <a:off x="311426" y="1561900"/>
          <a:ext cx="8521147" cy="4961875"/>
        </p:xfrm>
        <a:graphic>
          <a:graphicData uri="http://schemas.openxmlformats.org/drawingml/2006/table">
            <a:tbl>
              <a:tblPr firstRow="1" firstCol="1" bandRow="1">
                <a:tableStyleId>{5940675A-B579-460E-94D1-54222C63F5DA}</a:tableStyleId>
              </a:tblPr>
              <a:tblGrid>
                <a:gridCol w="941055">
                  <a:extLst>
                    <a:ext uri="{9D8B030D-6E8A-4147-A177-3AD203B41FA5}">
                      <a16:colId xmlns:a16="http://schemas.microsoft.com/office/drawing/2014/main" val="1833556839"/>
                    </a:ext>
                  </a:extLst>
                </a:gridCol>
                <a:gridCol w="1204208">
                  <a:extLst>
                    <a:ext uri="{9D8B030D-6E8A-4147-A177-3AD203B41FA5}">
                      <a16:colId xmlns:a16="http://schemas.microsoft.com/office/drawing/2014/main" val="598330398"/>
                    </a:ext>
                  </a:extLst>
                </a:gridCol>
                <a:gridCol w="1287051">
                  <a:extLst>
                    <a:ext uri="{9D8B030D-6E8A-4147-A177-3AD203B41FA5}">
                      <a16:colId xmlns:a16="http://schemas.microsoft.com/office/drawing/2014/main" val="3871067466"/>
                    </a:ext>
                  </a:extLst>
                </a:gridCol>
                <a:gridCol w="1364974">
                  <a:extLst>
                    <a:ext uri="{9D8B030D-6E8A-4147-A177-3AD203B41FA5}">
                      <a16:colId xmlns:a16="http://schemas.microsoft.com/office/drawing/2014/main" val="4020779178"/>
                    </a:ext>
                  </a:extLst>
                </a:gridCol>
                <a:gridCol w="1073426">
                  <a:extLst>
                    <a:ext uri="{9D8B030D-6E8A-4147-A177-3AD203B41FA5}">
                      <a16:colId xmlns:a16="http://schemas.microsoft.com/office/drawing/2014/main" val="3398722390"/>
                    </a:ext>
                  </a:extLst>
                </a:gridCol>
                <a:gridCol w="808383">
                  <a:extLst>
                    <a:ext uri="{9D8B030D-6E8A-4147-A177-3AD203B41FA5}">
                      <a16:colId xmlns:a16="http://schemas.microsoft.com/office/drawing/2014/main" val="177201192"/>
                    </a:ext>
                  </a:extLst>
                </a:gridCol>
                <a:gridCol w="1842050">
                  <a:extLst>
                    <a:ext uri="{9D8B030D-6E8A-4147-A177-3AD203B41FA5}">
                      <a16:colId xmlns:a16="http://schemas.microsoft.com/office/drawing/2014/main" val="1974020714"/>
                    </a:ext>
                  </a:extLst>
                </a:gridCol>
              </a:tblGrid>
              <a:tr h="437321">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Sample code</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Monitored locations</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Latitude</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Longitude</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Distance</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Direction</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anose="02020603050405020304" pitchFamily="18" charset="0"/>
                          <a:cs typeface="Times New Roman" panose="02020603050405020304" pitchFamily="18" charset="0"/>
                        </a:rPr>
                        <a:t>Site Selection Criteria </a:t>
                      </a:r>
                      <a:endParaRPr lang="en-IN" sz="14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66700087"/>
                  </a:ext>
                </a:extLst>
              </a:tr>
              <a:tr h="248309">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A1</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Project Site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21˚19'12.13"N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81˚35'04.61"E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 </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Represents project Site </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983014245"/>
                  </a:ext>
                </a:extLst>
              </a:tr>
              <a:tr h="631991">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A2</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err="1">
                          <a:solidFill>
                            <a:srgbClr val="002060"/>
                          </a:solidFill>
                          <a:effectLst/>
                          <a:latin typeface="Times New Roman" panose="02020603050405020304" pitchFamily="18" charset="0"/>
                          <a:cs typeface="Times New Roman" panose="02020603050405020304" pitchFamily="18" charset="0"/>
                        </a:rPr>
                        <a:t>Urla</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21˚18'55.89"N</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81˚36'31.59"E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1.0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ENE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Industrial area  within 2 km in upwind  direction </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900344610"/>
                  </a:ext>
                </a:extLst>
              </a:tr>
              <a:tr h="749718">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A3</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err="1">
                          <a:solidFill>
                            <a:srgbClr val="002060"/>
                          </a:solidFill>
                          <a:effectLst/>
                          <a:latin typeface="Times New Roman" panose="02020603050405020304" pitchFamily="18" charset="0"/>
                          <a:cs typeface="Times New Roman" panose="02020603050405020304" pitchFamily="18" charset="0"/>
                        </a:rPr>
                        <a:t>Tendua</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21˚17'25.85"N</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81˚34'13.89"E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SW</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Village within 5km in downwind direction </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960608109"/>
                  </a:ext>
                </a:extLst>
              </a:tr>
              <a:tr h="631991">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A4</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Guma</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21˚18'16.96"N</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81˚34'10.98"E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WSW</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Village  within 5km in downwind direction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209722815"/>
                  </a:ext>
                </a:extLst>
              </a:tr>
              <a:tr h="504096">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A5</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Kara</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21˚19'48.95"N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81˚34'39.03"E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NW</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Village in crosswind direction  within 5 Km </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65394004"/>
                  </a:ext>
                </a:extLst>
              </a:tr>
              <a:tr h="504096">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A6</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Nawadih</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21˚19'56.88"N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81˚36'05.01"E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NNE</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Location near the road within 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534269125"/>
                  </a:ext>
                </a:extLst>
              </a:tr>
              <a:tr h="631991">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A7</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Bendri</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21˚19'42.18"N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81˚35'04.07"E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2.5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NNW</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Major village in cross wind direction within 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02523700"/>
                  </a:ext>
                </a:extLst>
              </a:tr>
              <a:tr h="504096">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A8</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Borjhara</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21˚18'30.45"N</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81˚36'12.00"E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0.5 Km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lnSpc>
                          <a:spcPct val="115000"/>
                        </a:lnSpc>
                        <a:spcAft>
                          <a:spcPts val="1000"/>
                        </a:spcAft>
                      </a:pPr>
                      <a:r>
                        <a:rPr lang="en-US" sz="1400">
                          <a:solidFill>
                            <a:srgbClr val="002060"/>
                          </a:solidFill>
                          <a:effectLst/>
                          <a:latin typeface="Times New Roman" panose="02020603050405020304" pitchFamily="18" charset="0"/>
                          <a:cs typeface="Times New Roman" panose="02020603050405020304" pitchFamily="18" charset="0"/>
                        </a:rPr>
                        <a:t>E</a:t>
                      </a:r>
                      <a:endParaRPr lang="en-IN"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400" dirty="0">
                          <a:solidFill>
                            <a:srgbClr val="002060"/>
                          </a:solidFill>
                          <a:effectLst/>
                          <a:latin typeface="Times New Roman" panose="02020603050405020304" pitchFamily="18" charset="0"/>
                          <a:cs typeface="Times New Roman" panose="02020603050405020304" pitchFamily="18" charset="0"/>
                        </a:rPr>
                        <a:t>Village in 500 m in upwind direction </a:t>
                      </a:r>
                      <a:endParaRPr lang="en-IN"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9" marR="4248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61550059"/>
                  </a:ext>
                </a:extLst>
              </a:tr>
            </a:tbl>
          </a:graphicData>
        </a:graphic>
      </p:graphicFrame>
      <p:graphicFrame>
        <p:nvGraphicFramePr>
          <p:cNvPr id="4" name="Table 3">
            <a:extLst>
              <a:ext uri="{FF2B5EF4-FFF2-40B4-BE49-F238E27FC236}">
                <a16:creationId xmlns:a16="http://schemas.microsoft.com/office/drawing/2014/main" id="{8F7E705C-FEA2-A37D-1D83-2B6C00356A65}"/>
              </a:ext>
            </a:extLst>
          </p:cNvPr>
          <p:cNvGraphicFramePr>
            <a:graphicFrameLocks noGrp="1"/>
          </p:cNvGraphicFramePr>
          <p:nvPr>
            <p:extLst>
              <p:ext uri="{D42A27DB-BD31-4B8C-83A1-F6EECF244321}">
                <p14:modId xmlns:p14="http://schemas.microsoft.com/office/powerpoint/2010/main" val="2216521024"/>
              </p:ext>
            </p:extLst>
          </p:nvPr>
        </p:nvGraphicFramePr>
        <p:xfrm>
          <a:off x="160286" y="853295"/>
          <a:ext cx="8672287" cy="640080"/>
        </p:xfrm>
        <a:graphic>
          <a:graphicData uri="http://schemas.openxmlformats.org/drawingml/2006/table">
            <a:tbl>
              <a:tblPr firstRow="1" bandRow="1">
                <a:tableStyleId>{5940675A-B579-460E-94D1-54222C63F5DA}</a:tableStyleId>
              </a:tblPr>
              <a:tblGrid>
                <a:gridCol w="1870395">
                  <a:extLst>
                    <a:ext uri="{9D8B030D-6E8A-4147-A177-3AD203B41FA5}">
                      <a16:colId xmlns:a16="http://schemas.microsoft.com/office/drawing/2014/main" val="1969402959"/>
                    </a:ext>
                  </a:extLst>
                </a:gridCol>
                <a:gridCol w="6801892">
                  <a:extLst>
                    <a:ext uri="{9D8B030D-6E8A-4147-A177-3AD203B41FA5}">
                      <a16:colId xmlns:a16="http://schemas.microsoft.com/office/drawing/2014/main" val="4101371621"/>
                    </a:ext>
                  </a:extLst>
                </a:gridCol>
              </a:tblGrid>
              <a:tr h="369785">
                <a:tc>
                  <a:txBody>
                    <a:bodyPr/>
                    <a:lstStyle/>
                    <a:p>
                      <a:pPr marL="0" algn="just" defTabSz="914400" rtl="0" eaLnBrk="1" latinLnBrk="0" hangingPunct="1"/>
                      <a:r>
                        <a:rPr lang="en-US" sz="1800" b="1" kern="1200" dirty="0">
                          <a:solidFill>
                            <a:srgbClr val="002060"/>
                          </a:solidFill>
                          <a:effectLst/>
                          <a:latin typeface="Times New Roman" pitchFamily="18" charset="0"/>
                          <a:ea typeface="+mn-ea"/>
                          <a:cs typeface="Times New Roman" pitchFamily="18" charset="0"/>
                        </a:rPr>
                        <a:t>Compliance </a:t>
                      </a:r>
                      <a:endParaRPr lang="en-IN" sz="1800" b="1" kern="1200" dirty="0">
                        <a:solidFill>
                          <a:srgbClr val="002060"/>
                        </a:solidFill>
                        <a:effectLst/>
                        <a:latin typeface="Times New Roman" pitchFamily="18" charset="0"/>
                        <a:ea typeface="+mn-ea"/>
                        <a:cs typeface="Times New Roman"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2060"/>
                          </a:solidFill>
                          <a:effectLst/>
                          <a:latin typeface="Times New Roman" pitchFamily="18" charset="0"/>
                          <a:ea typeface="+mn-ea"/>
                          <a:cs typeface="Times New Roman" pitchFamily="18" charset="0"/>
                        </a:rPr>
                        <a:t>Criteria for selection of AAQ stations  has been  given in revised  EIA (page no.95 ).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531577992"/>
                  </a:ext>
                </a:extLst>
              </a:tr>
            </a:tbl>
          </a:graphicData>
        </a:graphic>
      </p:graphicFrame>
    </p:spTree>
    <p:extLst>
      <p:ext uri="{BB962C8B-B14F-4D97-AF65-F5344CB8AC3E}">
        <p14:creationId xmlns:p14="http://schemas.microsoft.com/office/powerpoint/2010/main" val="205922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DDB62D5-A2BD-4A07-B481-C03AE77382E9}"/>
              </a:ext>
            </a:extLst>
          </p:cNvPr>
          <p:cNvGraphicFramePr>
            <a:graphicFrameLocks noGrp="1"/>
          </p:cNvGraphicFramePr>
          <p:nvPr>
            <p:extLst>
              <p:ext uri="{D42A27DB-BD31-4B8C-83A1-F6EECF244321}">
                <p14:modId xmlns:p14="http://schemas.microsoft.com/office/powerpoint/2010/main" val="3705290778"/>
              </p:ext>
            </p:extLst>
          </p:nvPr>
        </p:nvGraphicFramePr>
        <p:xfrm>
          <a:off x="152399" y="213215"/>
          <a:ext cx="8521147" cy="640080"/>
        </p:xfrm>
        <a:graphic>
          <a:graphicData uri="http://schemas.openxmlformats.org/drawingml/2006/table">
            <a:tbl>
              <a:tblPr firstRow="1" bandRow="1">
                <a:tableStyleId>{5940675A-B579-460E-94D1-54222C63F5DA}</a:tableStyleId>
              </a:tblPr>
              <a:tblGrid>
                <a:gridCol w="1866406">
                  <a:extLst>
                    <a:ext uri="{9D8B030D-6E8A-4147-A177-3AD203B41FA5}">
                      <a16:colId xmlns:a16="http://schemas.microsoft.com/office/drawing/2014/main" val="2224176729"/>
                    </a:ext>
                  </a:extLst>
                </a:gridCol>
                <a:gridCol w="6654741">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16</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Surface water analysis does not indicate BOD, COD, Heavy Metals, Coliform in Table 3.11 Page 147 of EIA report.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sp>
        <p:nvSpPr>
          <p:cNvPr id="5" name="TextBox 4">
            <a:extLst>
              <a:ext uri="{FF2B5EF4-FFF2-40B4-BE49-F238E27FC236}">
                <a16:creationId xmlns:a16="http://schemas.microsoft.com/office/drawing/2014/main" id="{39310BFB-CF28-4300-B4B4-F7FF435047AE}"/>
              </a:ext>
            </a:extLst>
          </p:cNvPr>
          <p:cNvSpPr txBox="1"/>
          <p:nvPr/>
        </p:nvSpPr>
        <p:spPr>
          <a:xfrm>
            <a:off x="66675" y="1553984"/>
            <a:ext cx="8715375" cy="5304016"/>
          </a:xfrm>
          <a:prstGeom prst="rect">
            <a:avLst/>
          </a:prstGeom>
          <a:noFill/>
        </p:spPr>
        <p:txBody>
          <a:bodyPr wrap="square">
            <a:spAutoFit/>
          </a:bodyPr>
          <a:lstStyle/>
          <a:p>
            <a:pPr marL="800100" lvl="1" indent="-292100" algn="just">
              <a:lnSpc>
                <a:spcPct val="150000"/>
              </a:lnSpc>
              <a:buFont typeface="+mj-lt"/>
              <a:buAutoNum type="alphaUcPeriod"/>
            </a:pPr>
            <a:r>
              <a:rPr lang="en-US" b="1" spc="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Biochemical Oxygen Demand (BOD)  </a:t>
            </a:r>
            <a:endParaRPr lang="en-IN" sz="1600"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540385" algn="just">
              <a:lnSpc>
                <a:spcPct val="150000"/>
              </a:lnSpc>
              <a:spcAft>
                <a:spcPts val="1000"/>
              </a:spcAft>
              <a:tabLst>
                <a:tab pos="1371600" algn="l"/>
                <a:tab pos="1828800" algn="l"/>
                <a:tab pos="2286000" algn="l"/>
                <a:tab pos="2743200" algn="l"/>
                <a:tab pos="3200400" algn="l"/>
                <a:tab pos="3982720" algn="l"/>
              </a:tabLst>
            </a:pPr>
            <a:r>
              <a:rPr lang="en-US" sz="1800" spc="5"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The Surface water samples have BOD values ranging from &lt;3 to 4.2 mg/l. These results indicate very low organic pollution load</a:t>
            </a:r>
            <a:r>
              <a:rPr lang="en-US" sz="1800" spc="5" dirty="0">
                <a:solidFill>
                  <a:srgbClr val="006600"/>
                </a:solidFill>
                <a:effectLst/>
                <a:latin typeface="Times New Roman" panose="02020603050405020304" pitchFamily="18" charset="0"/>
                <a:ea typeface="Times New Roman" panose="02020603050405020304" pitchFamily="18" charset="0"/>
                <a:cs typeface="Mangal" panose="02040503050203030202" pitchFamily="18" charset="0"/>
              </a:rPr>
              <a:t>. </a:t>
            </a:r>
          </a:p>
          <a:p>
            <a:pPr marL="540385" algn="just">
              <a:lnSpc>
                <a:spcPct val="150000"/>
              </a:lnSpc>
              <a:spcAft>
                <a:spcPts val="1000"/>
              </a:spcAft>
              <a:tabLst>
                <a:tab pos="1371600" algn="l"/>
                <a:tab pos="1828800" algn="l"/>
                <a:tab pos="2286000" algn="l"/>
                <a:tab pos="2743200" algn="l"/>
                <a:tab pos="3200400" algn="l"/>
                <a:tab pos="3982720" algn="l"/>
              </a:tabLst>
            </a:pPr>
            <a:r>
              <a:rPr lang="en-US" b="1" spc="5" dirty="0">
                <a:solidFill>
                  <a:srgbClr val="C00000"/>
                </a:solidFill>
                <a:latin typeface="Times New Roman" panose="02020603050405020304" pitchFamily="18" charset="0"/>
                <a:ea typeface="Times New Roman" panose="02020603050405020304" pitchFamily="18" charset="0"/>
                <a:cs typeface="Mangal" panose="02040503050203030202" pitchFamily="18" charset="0"/>
              </a:rPr>
              <a:t>C. Chemical Oxygen Demand  (COD)</a:t>
            </a:r>
          </a:p>
          <a:p>
            <a:pPr marL="540385" algn="just">
              <a:lnSpc>
                <a:spcPct val="150000"/>
              </a:lnSpc>
              <a:spcAft>
                <a:spcPts val="1000"/>
              </a:spcAft>
              <a:tabLst>
                <a:tab pos="1371600" algn="l"/>
                <a:tab pos="1828800" algn="l"/>
                <a:tab pos="2286000" algn="l"/>
                <a:tab pos="2743200" algn="l"/>
                <a:tab pos="3200400" algn="l"/>
                <a:tab pos="3982720" algn="l"/>
              </a:tabLst>
            </a:pPr>
            <a:r>
              <a:rPr lang="en-US" sz="1800" spc="5"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The surface water samples have COD values ranging from 8 to 34 mg/l.</a:t>
            </a:r>
          </a:p>
          <a:p>
            <a:pPr lvl="0" algn="just">
              <a:lnSpc>
                <a:spcPct val="150000"/>
              </a:lnSpc>
              <a:tabLst>
                <a:tab pos="1371600" algn="l"/>
                <a:tab pos="1828800" algn="l"/>
                <a:tab pos="2286000" algn="l"/>
                <a:tab pos="2743200" algn="l"/>
                <a:tab pos="3200400" algn="l"/>
                <a:tab pos="3982720" algn="l"/>
              </a:tabLst>
            </a:pPr>
            <a:r>
              <a:rPr lang="en-GB"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800" b="1" spc="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Heavy Metals</a:t>
            </a:r>
            <a:endParaRPr lang="en-IN" sz="1800" spc="-25"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540385" algn="just">
              <a:lnSpc>
                <a:spcPct val="150000"/>
              </a:lnSpc>
              <a:spcAft>
                <a:spcPts val="1000"/>
              </a:spcAft>
              <a:tabLst>
                <a:tab pos="1371600" algn="l"/>
                <a:tab pos="1828800" algn="l"/>
                <a:tab pos="2286000" algn="l"/>
                <a:tab pos="2743200" algn="l"/>
                <a:tab pos="3200400" algn="l"/>
                <a:tab pos="3982720" algn="l"/>
              </a:tabLst>
            </a:pPr>
            <a:r>
              <a:rPr lang="en-US" sz="1800" spc="5"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Heavy metals, Boron and other trace elements in all water samples are either absent or wherever present were below their respective permissible limits. </a:t>
            </a:r>
          </a:p>
          <a:p>
            <a:pPr marL="540385" algn="just">
              <a:lnSpc>
                <a:spcPct val="150000"/>
              </a:lnSpc>
              <a:spcAft>
                <a:spcPts val="1000"/>
              </a:spcAft>
              <a:tabLst>
                <a:tab pos="1371600" algn="l"/>
                <a:tab pos="1828800" algn="l"/>
                <a:tab pos="2286000" algn="l"/>
                <a:tab pos="2743200" algn="l"/>
                <a:tab pos="3200400" algn="l"/>
                <a:tab pos="3982720" algn="l"/>
              </a:tabLst>
            </a:pPr>
            <a:r>
              <a:rPr lang="en-US" sz="1800" b="1" spc="5" dirty="0">
                <a:solidFill>
                  <a:srgbClr val="C00000"/>
                </a:solidFill>
                <a:effectLst/>
                <a:latin typeface="Times New Roman" panose="02020603050405020304" pitchFamily="18" charset="0"/>
                <a:ea typeface="Times New Roman" panose="02020603050405020304" pitchFamily="18" charset="0"/>
                <a:cs typeface="Mangal" panose="02040503050203030202" pitchFamily="18" charset="0"/>
              </a:rPr>
              <a:t>C. </a:t>
            </a:r>
            <a:r>
              <a:rPr lang="en-GB" sz="1800" b="1" spc="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Coliform</a:t>
            </a:r>
            <a:endParaRPr lang="en-US" sz="1800" spc="5" dirty="0">
              <a:solidFill>
                <a:srgbClr val="C00000"/>
              </a:solidFill>
              <a:effectLst/>
              <a:latin typeface="Times New Roman" panose="02020603050405020304" pitchFamily="18" charset="0"/>
              <a:ea typeface="Times New Roman" panose="02020603050405020304" pitchFamily="18" charset="0"/>
              <a:cs typeface="Mangal" panose="02040503050203030202" pitchFamily="18" charset="0"/>
            </a:endParaRPr>
          </a:p>
          <a:p>
            <a:pPr marL="540385" algn="just">
              <a:lnSpc>
                <a:spcPct val="150000"/>
              </a:lnSpc>
              <a:spcAft>
                <a:spcPts val="1000"/>
              </a:spcAft>
              <a:tabLst>
                <a:tab pos="1371600" algn="l"/>
                <a:tab pos="1828800" algn="l"/>
                <a:tab pos="2286000" algn="l"/>
                <a:tab pos="2743200" algn="l"/>
                <a:tab pos="3200400" algn="l"/>
                <a:tab pos="3982720" algn="l"/>
              </a:tabLst>
            </a:pPr>
            <a:r>
              <a:rPr lang="en-US" sz="1800" spc="5"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Surface water samples have Coliforms 70 to 300 MPN/100 ml.  Thus, the surface water samples are contaminated.  </a:t>
            </a:r>
          </a:p>
        </p:txBody>
      </p:sp>
      <p:graphicFrame>
        <p:nvGraphicFramePr>
          <p:cNvPr id="4" name="Table 4">
            <a:extLst>
              <a:ext uri="{FF2B5EF4-FFF2-40B4-BE49-F238E27FC236}">
                <a16:creationId xmlns:a16="http://schemas.microsoft.com/office/drawing/2014/main" id="{E8DA8EE1-C1EA-0D94-2F73-28284F9F08F5}"/>
              </a:ext>
            </a:extLst>
          </p:cNvPr>
          <p:cNvGraphicFramePr>
            <a:graphicFrameLocks noGrp="1"/>
          </p:cNvGraphicFramePr>
          <p:nvPr>
            <p:extLst>
              <p:ext uri="{D42A27DB-BD31-4B8C-83A1-F6EECF244321}">
                <p14:modId xmlns:p14="http://schemas.microsoft.com/office/powerpoint/2010/main" val="3950951052"/>
              </p:ext>
            </p:extLst>
          </p:nvPr>
        </p:nvGraphicFramePr>
        <p:xfrm>
          <a:off x="152399" y="853295"/>
          <a:ext cx="8521147" cy="640080"/>
        </p:xfrm>
        <a:graphic>
          <a:graphicData uri="http://schemas.openxmlformats.org/drawingml/2006/table">
            <a:tbl>
              <a:tblPr firstRow="1" bandRow="1">
                <a:tableStyleId>{5940675A-B579-460E-94D1-54222C63F5DA}</a:tableStyleId>
              </a:tblPr>
              <a:tblGrid>
                <a:gridCol w="1866406">
                  <a:extLst>
                    <a:ext uri="{9D8B030D-6E8A-4147-A177-3AD203B41FA5}">
                      <a16:colId xmlns:a16="http://schemas.microsoft.com/office/drawing/2014/main" val="2224176729"/>
                    </a:ext>
                  </a:extLst>
                </a:gridCol>
                <a:gridCol w="6654741">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2060"/>
                          </a:solidFill>
                          <a:effectLst/>
                          <a:latin typeface="Times New Roman" pitchFamily="18" charset="0"/>
                          <a:ea typeface="+mn-ea"/>
                          <a:cs typeface="Times New Roman" pitchFamily="18" charset="0"/>
                        </a:rPr>
                        <a:t>COMPLAINCE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2060"/>
                          </a:solidFill>
                          <a:effectLst/>
                          <a:latin typeface="Times New Roman" pitchFamily="18" charset="0"/>
                          <a:ea typeface="+mn-ea"/>
                          <a:cs typeface="Times New Roman" pitchFamily="18" charset="0"/>
                        </a:rPr>
                        <a:t>Surface water analysis does not indicate BOD, COD, Heavy Metals, Coliform  has been given in revised EIA report.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spTree>
    <p:extLst>
      <p:ext uri="{BB962C8B-B14F-4D97-AF65-F5344CB8AC3E}">
        <p14:creationId xmlns:p14="http://schemas.microsoft.com/office/powerpoint/2010/main" val="2480500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A574DE4D-DF0A-4A3D-A33D-1DBBEAD1494A}"/>
              </a:ext>
            </a:extLst>
          </p:cNvPr>
          <p:cNvGraphicFramePr>
            <a:graphicFrameLocks noGrp="1"/>
          </p:cNvGraphicFramePr>
          <p:nvPr>
            <p:extLst>
              <p:ext uri="{D42A27DB-BD31-4B8C-83A1-F6EECF244321}">
                <p14:modId xmlns:p14="http://schemas.microsoft.com/office/powerpoint/2010/main" val="358642715"/>
              </p:ext>
            </p:extLst>
          </p:nvPr>
        </p:nvGraphicFramePr>
        <p:xfrm>
          <a:off x="152399" y="86603"/>
          <a:ext cx="8910511" cy="640080"/>
        </p:xfrm>
        <a:graphic>
          <a:graphicData uri="http://schemas.openxmlformats.org/drawingml/2006/table">
            <a:tbl>
              <a:tblPr firstRow="1" bandRow="1">
                <a:tableStyleId>{5940675A-B579-460E-94D1-54222C63F5DA}</a:tableStyleId>
              </a:tblPr>
              <a:tblGrid>
                <a:gridCol w="1842656">
                  <a:extLst>
                    <a:ext uri="{9D8B030D-6E8A-4147-A177-3AD203B41FA5}">
                      <a16:colId xmlns:a16="http://schemas.microsoft.com/office/drawing/2014/main" val="2224176729"/>
                    </a:ext>
                  </a:extLst>
                </a:gridCol>
                <a:gridCol w="7067855">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17</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Action plan to address the issues raised during public hearing as per the </a:t>
                      </a:r>
                      <a:r>
                        <a:rPr lang="en-IN" sz="1800" b="1" kern="1200" dirty="0" err="1">
                          <a:solidFill>
                            <a:srgbClr val="006600"/>
                          </a:solidFill>
                          <a:effectLst/>
                          <a:latin typeface="Times New Roman" pitchFamily="18" charset="0"/>
                          <a:ea typeface="+mn-ea"/>
                          <a:cs typeface="Times New Roman" pitchFamily="18" charset="0"/>
                        </a:rPr>
                        <a:t>MoEF&amp;CC</a:t>
                      </a:r>
                      <a:r>
                        <a:rPr lang="en-IN" sz="1800" b="1" kern="1200" dirty="0">
                          <a:solidFill>
                            <a:srgbClr val="006600"/>
                          </a:solidFill>
                          <a:effectLst/>
                          <a:latin typeface="Times New Roman" pitchFamily="18" charset="0"/>
                          <a:ea typeface="+mn-ea"/>
                          <a:cs typeface="Times New Roman" pitchFamily="18" charset="0"/>
                        </a:rPr>
                        <a:t> O.M. dated 30/09/2020 has not been furnished.</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graphicFrame>
        <p:nvGraphicFramePr>
          <p:cNvPr id="3" name="Table 2">
            <a:extLst>
              <a:ext uri="{FF2B5EF4-FFF2-40B4-BE49-F238E27FC236}">
                <a16:creationId xmlns:a16="http://schemas.microsoft.com/office/drawing/2014/main" id="{99F2CF08-387D-4FC3-BAF0-B56D9D075BB2}"/>
              </a:ext>
            </a:extLst>
          </p:cNvPr>
          <p:cNvGraphicFramePr>
            <a:graphicFrameLocks noGrp="1"/>
          </p:cNvGraphicFramePr>
          <p:nvPr>
            <p:extLst>
              <p:ext uri="{D42A27DB-BD31-4B8C-83A1-F6EECF244321}">
                <p14:modId xmlns:p14="http://schemas.microsoft.com/office/powerpoint/2010/main" val="3942461249"/>
              </p:ext>
            </p:extLst>
          </p:nvPr>
        </p:nvGraphicFramePr>
        <p:xfrm>
          <a:off x="162239" y="1619443"/>
          <a:ext cx="8910511" cy="4841587"/>
        </p:xfrm>
        <a:graphic>
          <a:graphicData uri="http://schemas.openxmlformats.org/drawingml/2006/table">
            <a:tbl>
              <a:tblPr firstRow="1" firstCol="1" bandRow="1">
                <a:tableStyleId>{5940675A-B579-460E-94D1-54222C63F5DA}</a:tableStyleId>
              </a:tblPr>
              <a:tblGrid>
                <a:gridCol w="640678">
                  <a:extLst>
                    <a:ext uri="{9D8B030D-6E8A-4147-A177-3AD203B41FA5}">
                      <a16:colId xmlns:a16="http://schemas.microsoft.com/office/drawing/2014/main" val="2460221122"/>
                    </a:ext>
                  </a:extLst>
                </a:gridCol>
                <a:gridCol w="1012001">
                  <a:extLst>
                    <a:ext uri="{9D8B030D-6E8A-4147-A177-3AD203B41FA5}">
                      <a16:colId xmlns:a16="http://schemas.microsoft.com/office/drawing/2014/main" val="782820832"/>
                    </a:ext>
                  </a:extLst>
                </a:gridCol>
                <a:gridCol w="3099662">
                  <a:extLst>
                    <a:ext uri="{9D8B030D-6E8A-4147-A177-3AD203B41FA5}">
                      <a16:colId xmlns:a16="http://schemas.microsoft.com/office/drawing/2014/main" val="2306598379"/>
                    </a:ext>
                  </a:extLst>
                </a:gridCol>
                <a:gridCol w="2306782">
                  <a:extLst>
                    <a:ext uri="{9D8B030D-6E8A-4147-A177-3AD203B41FA5}">
                      <a16:colId xmlns:a16="http://schemas.microsoft.com/office/drawing/2014/main" val="3065634306"/>
                    </a:ext>
                  </a:extLst>
                </a:gridCol>
                <a:gridCol w="1851388">
                  <a:extLst>
                    <a:ext uri="{9D8B030D-6E8A-4147-A177-3AD203B41FA5}">
                      <a16:colId xmlns:a16="http://schemas.microsoft.com/office/drawing/2014/main" val="410370210"/>
                    </a:ext>
                  </a:extLst>
                </a:gridCol>
              </a:tblGrid>
              <a:tr h="304311">
                <a:tc>
                  <a:txBody>
                    <a:bodyPr/>
                    <a:lstStyle/>
                    <a:p>
                      <a:pPr algn="ctr">
                        <a:lnSpc>
                          <a:spcPct val="100000"/>
                        </a:lnSpc>
                        <a:spcBef>
                          <a:spcPts val="0"/>
                        </a:spcBef>
                        <a:spcAft>
                          <a:spcPts val="0"/>
                        </a:spcAft>
                      </a:pPr>
                      <a:r>
                        <a:rPr lang="en-IN" sz="1350" b="1" dirty="0" err="1">
                          <a:solidFill>
                            <a:srgbClr val="C00000"/>
                          </a:solidFill>
                          <a:effectLst/>
                          <a:latin typeface="Times New Roman" pitchFamily="18" charset="0"/>
                          <a:cs typeface="Times New Roman" pitchFamily="18" charset="0"/>
                        </a:rPr>
                        <a:t>S.No</a:t>
                      </a:r>
                      <a:endParaRPr lang="en-IN" sz="135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IN" sz="1350" b="1" dirty="0">
                          <a:solidFill>
                            <a:srgbClr val="C00000"/>
                          </a:solidFill>
                          <a:effectLst/>
                          <a:latin typeface="Times New Roman" pitchFamily="18" charset="0"/>
                          <a:cs typeface="Times New Roman" pitchFamily="18" charset="0"/>
                        </a:rPr>
                        <a:t>ISSUE</a:t>
                      </a:r>
                      <a:endParaRPr lang="en-IN" sz="135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IN" sz="1350" b="1" dirty="0">
                          <a:solidFill>
                            <a:srgbClr val="C00000"/>
                          </a:solidFill>
                          <a:effectLst/>
                          <a:latin typeface="Times New Roman" pitchFamily="18" charset="0"/>
                          <a:cs typeface="Times New Roman" pitchFamily="18" charset="0"/>
                        </a:rPr>
                        <a:t>RESPONSE</a:t>
                      </a:r>
                      <a:endParaRPr lang="en-IN" sz="135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IN" sz="1350" b="1" dirty="0">
                          <a:solidFill>
                            <a:srgbClr val="C00000"/>
                          </a:solidFill>
                          <a:effectLst/>
                          <a:latin typeface="Times New Roman" pitchFamily="18" charset="0"/>
                          <a:cs typeface="Times New Roman" pitchFamily="18" charset="0"/>
                        </a:rPr>
                        <a:t>ACTION PLAN</a:t>
                      </a:r>
                      <a:endParaRPr lang="en-IN" sz="135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IN" sz="1350" b="1" dirty="0">
                          <a:solidFill>
                            <a:srgbClr val="C00000"/>
                          </a:solidFill>
                          <a:effectLst/>
                          <a:latin typeface="Times New Roman" pitchFamily="18" charset="0"/>
                          <a:cs typeface="Times New Roman" pitchFamily="18" charset="0"/>
                        </a:rPr>
                        <a:t>BUDGET</a:t>
                      </a:r>
                      <a:endParaRPr lang="en-IN" sz="135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620635082"/>
                  </a:ext>
                </a:extLst>
              </a:tr>
              <a:tr h="1266253">
                <a:tc>
                  <a:txBody>
                    <a:bodyPr/>
                    <a:lstStyle/>
                    <a:p>
                      <a:pPr algn="ctr">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1</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kern="1200" spc="10" dirty="0">
                          <a:solidFill>
                            <a:srgbClr val="002060"/>
                          </a:solidFill>
                          <a:effectLst/>
                          <a:latin typeface="Times New Roman" pitchFamily="18" charset="0"/>
                          <a:cs typeface="Times New Roman" pitchFamily="18" charset="0"/>
                        </a:rPr>
                        <a:t>Employment to locals</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At present 750  peoples are employed in company out of which more than 80% are local people. In future after Installation of proposed expansion units 200 people will be employed and preference will be given to local people subject to the skill &amp; qualification of the candidate.</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After Installation of proposed expansion units manpower will be employed as per requirement time to time and subject to skill and qualification of candidate. However, preference will be given to local people.</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US" sz="1350" kern="1200" dirty="0">
                          <a:solidFill>
                            <a:srgbClr val="002060"/>
                          </a:solidFill>
                          <a:effectLst/>
                          <a:latin typeface="Times New Roman" pitchFamily="18" charset="0"/>
                          <a:ea typeface="+mn-ea"/>
                          <a:cs typeface="Times New Roman" pitchFamily="18" charset="0"/>
                        </a:rPr>
                        <a:t>The wages will be paid as per the state government policy. </a:t>
                      </a:r>
                      <a:endParaRPr lang="en-IN" sz="135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55983636"/>
                  </a:ext>
                </a:extLst>
              </a:tr>
              <a:tr h="619055">
                <a:tc>
                  <a:txBody>
                    <a:bodyPr/>
                    <a:lstStyle/>
                    <a:p>
                      <a:pPr algn="ctr">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2</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To develop local school as Smart School</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The Existing local school will be developed as a smart School.</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Company will develop a smart school in village </a:t>
                      </a:r>
                      <a:r>
                        <a:rPr lang="en-IN" sz="1350" dirty="0" err="1">
                          <a:solidFill>
                            <a:srgbClr val="002060"/>
                          </a:solidFill>
                          <a:effectLst/>
                          <a:latin typeface="Times New Roman" pitchFamily="18" charset="0"/>
                          <a:cs typeface="Times New Roman" pitchFamily="18" charset="0"/>
                        </a:rPr>
                        <a:t>Bendri</a:t>
                      </a:r>
                      <a:r>
                        <a:rPr lang="en-IN" sz="1350" dirty="0">
                          <a:solidFill>
                            <a:srgbClr val="002060"/>
                          </a:solidFill>
                          <a:effectLst/>
                          <a:latin typeface="Times New Roman" pitchFamily="18" charset="0"/>
                          <a:cs typeface="Times New Roman" pitchFamily="18" charset="0"/>
                        </a:rPr>
                        <a:t> with in a period of 1 Year.</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err="1">
                          <a:solidFill>
                            <a:srgbClr val="002060"/>
                          </a:solidFill>
                          <a:effectLst/>
                          <a:latin typeface="Times New Roman" pitchFamily="18" charset="0"/>
                          <a:cs typeface="Times New Roman" pitchFamily="18" charset="0"/>
                        </a:rPr>
                        <a:t>Rs</a:t>
                      </a:r>
                      <a:r>
                        <a:rPr lang="en-IN" sz="1350" dirty="0">
                          <a:solidFill>
                            <a:srgbClr val="002060"/>
                          </a:solidFill>
                          <a:effectLst/>
                          <a:latin typeface="Times New Roman" pitchFamily="18" charset="0"/>
                          <a:cs typeface="Times New Roman" pitchFamily="18" charset="0"/>
                        </a:rPr>
                        <a:t>. 5.0 Lakhs for smart school</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581828103"/>
                  </a:ext>
                </a:extLst>
              </a:tr>
              <a:tr h="754345">
                <a:tc>
                  <a:txBody>
                    <a:bodyPr/>
                    <a:lstStyle/>
                    <a:p>
                      <a:pPr algn="ctr">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3</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 To provide Vocational Training Institute</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Vocational training </a:t>
                      </a:r>
                      <a:r>
                        <a:rPr lang="en-IN" sz="1350" dirty="0" err="1">
                          <a:solidFill>
                            <a:srgbClr val="002060"/>
                          </a:solidFill>
                          <a:effectLst/>
                          <a:latin typeface="Times New Roman" pitchFamily="18" charset="0"/>
                          <a:cs typeface="Times New Roman" pitchFamily="18" charset="0"/>
                        </a:rPr>
                        <a:t>center</a:t>
                      </a:r>
                      <a:r>
                        <a:rPr lang="en-IN" sz="1350" dirty="0">
                          <a:solidFill>
                            <a:srgbClr val="002060"/>
                          </a:solidFill>
                          <a:effectLst/>
                          <a:latin typeface="Times New Roman" pitchFamily="18" charset="0"/>
                          <a:cs typeface="Times New Roman" pitchFamily="18" charset="0"/>
                        </a:rPr>
                        <a:t> in this area will be constructed where all the local people will be associated with technical education.</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within a period of one year upon allocation of suitable land from State Government</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Rs. 75.0 Lakhs as capital cost and Rs.25.0 lakhs as recurring cost for vocational training institute</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98193470"/>
                  </a:ext>
                </a:extLst>
              </a:tr>
              <a:tr h="1245436">
                <a:tc>
                  <a:txBody>
                    <a:bodyPr/>
                    <a:lstStyle/>
                    <a:p>
                      <a:pPr algn="ctr">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4</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a:solidFill>
                            <a:srgbClr val="002060"/>
                          </a:solidFill>
                          <a:effectLst/>
                          <a:latin typeface="Times New Roman" pitchFamily="18" charset="0"/>
                          <a:cs typeface="Times New Roman" pitchFamily="18" charset="0"/>
                        </a:rPr>
                        <a:t>To Develop a public garden</a:t>
                      </a:r>
                      <a:endParaRPr lang="en-IN" sz="135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Company will develop a garden in nearby village. </a:t>
                      </a:r>
                    </a:p>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 </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indent="0" algn="just" defTabSz="914400" rtl="0" eaLnBrk="1" latinLnBrk="0" hangingPunct="1">
                        <a:lnSpc>
                          <a:spcPct val="100000"/>
                        </a:lnSpc>
                        <a:spcBef>
                          <a:spcPts val="0"/>
                        </a:spcBef>
                        <a:spcAft>
                          <a:spcPts val="0"/>
                        </a:spcAft>
                        <a:buFont typeface="Arial" panose="020B0604020202020204" pitchFamily="34" charset="0"/>
                        <a:buNone/>
                      </a:pPr>
                      <a:r>
                        <a:rPr lang="en-US" sz="1350" kern="1200" dirty="0">
                          <a:solidFill>
                            <a:srgbClr val="002060"/>
                          </a:solidFill>
                          <a:effectLst/>
                          <a:latin typeface="Times New Roman" pitchFamily="18" charset="0"/>
                          <a:ea typeface="+mn-ea"/>
                          <a:cs typeface="Times New Roman" pitchFamily="18" charset="0"/>
                        </a:rPr>
                        <a:t>SBPIL is developing a Garden named as (Krishna Kunj" near proposed plant area in 3 acres where about 1200 trees of 22 species will be planted.</a:t>
                      </a:r>
                      <a:endParaRPr lang="en-IN" sz="135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00000"/>
                        </a:lnSpc>
                        <a:spcBef>
                          <a:spcPts val="0"/>
                        </a:spcBef>
                        <a:spcAft>
                          <a:spcPts val="0"/>
                        </a:spcAft>
                      </a:pPr>
                      <a:r>
                        <a:rPr lang="en-IN" sz="1350" dirty="0">
                          <a:solidFill>
                            <a:srgbClr val="002060"/>
                          </a:solidFill>
                          <a:effectLst/>
                          <a:latin typeface="Times New Roman" pitchFamily="18" charset="0"/>
                          <a:cs typeface="Times New Roman" pitchFamily="18" charset="0"/>
                        </a:rPr>
                        <a:t>Rs.20.0 lakhs for developing public garden</a:t>
                      </a:r>
                      <a:endParaRPr lang="en-IN" sz="135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40809365"/>
                  </a:ext>
                </a:extLst>
              </a:tr>
            </a:tbl>
          </a:graphicData>
        </a:graphic>
      </p:graphicFrame>
      <p:sp>
        <p:nvSpPr>
          <p:cNvPr id="5" name="TextBox 4">
            <a:extLst>
              <a:ext uri="{FF2B5EF4-FFF2-40B4-BE49-F238E27FC236}">
                <a16:creationId xmlns:a16="http://schemas.microsoft.com/office/drawing/2014/main" id="{10299393-F1B2-85BA-45D7-4AF03D5465D2}"/>
              </a:ext>
            </a:extLst>
          </p:cNvPr>
          <p:cNvSpPr txBox="1"/>
          <p:nvPr/>
        </p:nvSpPr>
        <p:spPr>
          <a:xfrm>
            <a:off x="35654" y="708749"/>
            <a:ext cx="9144000" cy="646331"/>
          </a:xfrm>
          <a:prstGeom prst="rect">
            <a:avLst/>
          </a:prstGeom>
          <a:noFill/>
        </p:spPr>
        <p:txBody>
          <a:bodyPr wrap="square">
            <a:spAutoFit/>
          </a:bodyPr>
          <a:lstStyle/>
          <a:p>
            <a:r>
              <a:rPr lang="en-IN" b="1" kern="1200" dirty="0">
                <a:solidFill>
                  <a:srgbClr val="002060"/>
                </a:solidFill>
                <a:effectLst/>
                <a:latin typeface="Times New Roman" pitchFamily="18" charset="0"/>
                <a:cs typeface="Times New Roman" pitchFamily="18" charset="0"/>
              </a:rPr>
              <a:t>COMPLIANCE  : Action plan to address the issues raised during public hearing  </a:t>
            </a:r>
            <a:r>
              <a:rPr lang="en-IN" b="1" dirty="0">
                <a:solidFill>
                  <a:srgbClr val="002060"/>
                </a:solidFill>
                <a:latin typeface="Times New Roman" pitchFamily="18" charset="0"/>
                <a:cs typeface="Times New Roman" pitchFamily="18" charset="0"/>
              </a:rPr>
              <a:t> has been given in revised EIA report.</a:t>
            </a:r>
            <a:endParaRPr lang="en-IN" dirty="0">
              <a:solidFill>
                <a:srgbClr val="002060"/>
              </a:solidFill>
            </a:endParaRPr>
          </a:p>
        </p:txBody>
      </p:sp>
    </p:spTree>
    <p:extLst>
      <p:ext uri="{BB962C8B-B14F-4D97-AF65-F5344CB8AC3E}">
        <p14:creationId xmlns:p14="http://schemas.microsoft.com/office/powerpoint/2010/main" val="52395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FB8BA75-C7E7-41B5-8F18-E0B72AA7903D}"/>
              </a:ext>
            </a:extLst>
          </p:cNvPr>
          <p:cNvGraphicFramePr>
            <a:graphicFrameLocks noGrp="1"/>
          </p:cNvGraphicFramePr>
          <p:nvPr>
            <p:extLst>
              <p:ext uri="{D42A27DB-BD31-4B8C-83A1-F6EECF244321}">
                <p14:modId xmlns:p14="http://schemas.microsoft.com/office/powerpoint/2010/main" val="3520918914"/>
              </p:ext>
            </p:extLst>
          </p:nvPr>
        </p:nvGraphicFramePr>
        <p:xfrm>
          <a:off x="238540" y="228600"/>
          <a:ext cx="8468140" cy="3699764"/>
        </p:xfrm>
        <a:graphic>
          <a:graphicData uri="http://schemas.openxmlformats.org/drawingml/2006/table">
            <a:tbl>
              <a:tblPr firstRow="1" bandRow="1">
                <a:tableStyleId>{5940675A-B579-460E-94D1-54222C63F5DA}</a:tableStyleId>
              </a:tblPr>
              <a:tblGrid>
                <a:gridCol w="1970088">
                  <a:extLst>
                    <a:ext uri="{9D8B030D-6E8A-4147-A177-3AD203B41FA5}">
                      <a16:colId xmlns:a16="http://schemas.microsoft.com/office/drawing/2014/main" val="2224176729"/>
                    </a:ext>
                  </a:extLst>
                </a:gridCol>
                <a:gridCol w="6498052">
                  <a:extLst>
                    <a:ext uri="{9D8B030D-6E8A-4147-A177-3AD203B41FA5}">
                      <a16:colId xmlns:a16="http://schemas.microsoft.com/office/drawing/2014/main" val="556769477"/>
                    </a:ext>
                  </a:extLst>
                </a:gridCol>
              </a:tblGrid>
              <a:tr h="370840">
                <a:tc>
                  <a:txBody>
                    <a:bodyPr/>
                    <a:lstStyle/>
                    <a:p>
                      <a:r>
                        <a:rPr lang="en-IN" sz="1800" b="1" kern="1200" dirty="0">
                          <a:solidFill>
                            <a:srgbClr val="006600"/>
                          </a:solidFill>
                          <a:effectLst/>
                          <a:latin typeface="Times New Roman" pitchFamily="18" charset="0"/>
                          <a:ea typeface="+mn-ea"/>
                          <a:cs typeface="Times New Roman" pitchFamily="18" charset="0"/>
                        </a:rPr>
                        <a:t>OBSERVATION No. 2</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18 trucks per hour of 20 T capacity shall be added to present traffic after expansion.</a:t>
                      </a:r>
                    </a:p>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Incremental SO</a:t>
                      </a:r>
                      <a:r>
                        <a:rPr lang="en-IN" sz="1800" b="1" kern="1200" baseline="-25000" dirty="0">
                          <a:solidFill>
                            <a:srgbClr val="006600"/>
                          </a:solidFill>
                          <a:effectLst/>
                          <a:latin typeface="Times New Roman" pitchFamily="18" charset="0"/>
                          <a:ea typeface="+mn-ea"/>
                          <a:cs typeface="Times New Roman" pitchFamily="18" charset="0"/>
                        </a:rPr>
                        <a:t>2</a:t>
                      </a:r>
                      <a:r>
                        <a:rPr lang="en-IN" sz="1800" b="1" kern="1200" dirty="0">
                          <a:solidFill>
                            <a:srgbClr val="006600"/>
                          </a:solidFill>
                          <a:effectLst/>
                          <a:latin typeface="Times New Roman" pitchFamily="18" charset="0"/>
                          <a:ea typeface="+mn-ea"/>
                          <a:cs typeface="Times New Roman" pitchFamily="18" charset="0"/>
                        </a:rPr>
                        <a:t> and NOx due to traffic has not been considered in AAQ modelling</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6463192"/>
                  </a:ext>
                </a:extLst>
              </a:tr>
              <a:tr h="370840">
                <a:tc>
                  <a:txBody>
                    <a:bodyPr/>
                    <a:lstStyle/>
                    <a:p>
                      <a:r>
                        <a:rPr lang="en-IN" sz="1800" kern="1200" dirty="0">
                          <a:solidFill>
                            <a:srgbClr val="002060"/>
                          </a:solidFill>
                          <a:effectLst/>
                          <a:latin typeface="Times New Roman" pitchFamily="18" charset="0"/>
                          <a:ea typeface="+mn-ea"/>
                          <a:cs typeface="Times New Roman" pitchFamily="18" charset="0"/>
                        </a:rPr>
                        <a:t>COMPLIANCE</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lnSpc>
                          <a:spcPct val="150000"/>
                        </a:lnSpc>
                      </a:pPr>
                      <a:r>
                        <a:rPr lang="en-IN" sz="1800" kern="1200" dirty="0">
                          <a:solidFill>
                            <a:srgbClr val="002060"/>
                          </a:solidFill>
                          <a:effectLst/>
                          <a:latin typeface="Times New Roman" pitchFamily="18" charset="0"/>
                          <a:ea typeface="+mn-ea"/>
                          <a:cs typeface="Times New Roman" pitchFamily="18" charset="0"/>
                        </a:rPr>
                        <a:t>After completion of expansion including operational plant maximum 110 to 120 trucks per day (9 to 11 trucks per hour) will move in and out for material transportation and for finished product and other allied work. AAQ Modelling for Incremental PM, SO</a:t>
                      </a:r>
                      <a:r>
                        <a:rPr lang="en-IN" sz="1800" kern="1200" baseline="-25000" dirty="0">
                          <a:solidFill>
                            <a:srgbClr val="002060"/>
                          </a:solidFill>
                          <a:effectLst/>
                          <a:latin typeface="Times New Roman" pitchFamily="18" charset="0"/>
                          <a:ea typeface="+mn-ea"/>
                          <a:cs typeface="Times New Roman" pitchFamily="18" charset="0"/>
                        </a:rPr>
                        <a:t>2</a:t>
                      </a:r>
                      <a:r>
                        <a:rPr lang="en-IN" sz="1800" kern="1200" dirty="0">
                          <a:solidFill>
                            <a:srgbClr val="002060"/>
                          </a:solidFill>
                          <a:effectLst/>
                          <a:latin typeface="Times New Roman" pitchFamily="18" charset="0"/>
                          <a:ea typeface="+mn-ea"/>
                          <a:cs typeface="Times New Roman" pitchFamily="18" charset="0"/>
                        </a:rPr>
                        <a:t> and NOx due to traffic within plant boundary of proposed expansion is given in </a:t>
                      </a:r>
                      <a:r>
                        <a:rPr lang="en-IN" sz="1800" b="1" i="1" kern="1200" dirty="0">
                          <a:solidFill>
                            <a:srgbClr val="002060"/>
                          </a:solidFill>
                          <a:effectLst/>
                          <a:latin typeface="Times New Roman" pitchFamily="18" charset="0"/>
                          <a:ea typeface="+mn-ea"/>
                          <a:cs typeface="Times New Roman" pitchFamily="18" charset="0"/>
                        </a:rPr>
                        <a:t>slide nos. 5-8.</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4068372"/>
                  </a:ext>
                </a:extLst>
              </a:tr>
            </a:tbl>
          </a:graphicData>
        </a:graphic>
      </p:graphicFrame>
      <p:sp>
        <p:nvSpPr>
          <p:cNvPr id="6" name="TextBox 5">
            <a:extLst>
              <a:ext uri="{FF2B5EF4-FFF2-40B4-BE49-F238E27FC236}">
                <a16:creationId xmlns:a16="http://schemas.microsoft.com/office/drawing/2014/main" id="{B15CA7DD-C17B-4862-9927-E80A6268CA65}"/>
              </a:ext>
            </a:extLst>
          </p:cNvPr>
          <p:cNvSpPr txBox="1"/>
          <p:nvPr/>
        </p:nvSpPr>
        <p:spPr>
          <a:xfrm>
            <a:off x="139149" y="4030355"/>
            <a:ext cx="8906377" cy="2535566"/>
          </a:xfrm>
          <a:prstGeom prst="rect">
            <a:avLst/>
          </a:prstGeom>
        </p:spPr>
        <p:txBody>
          <a:bodyPr wrap="square">
            <a:spAutoFit/>
          </a:bodyPr>
          <a:lstStyle/>
          <a:p>
            <a:pPr algn="just" defTabSz="914400">
              <a:lnSpc>
                <a:spcPct val="150000"/>
              </a:lnSpc>
              <a:spcBef>
                <a:spcPts val="600"/>
              </a:spcBef>
              <a:spcAft>
                <a:spcPts val="600"/>
              </a:spcAft>
            </a:pPr>
            <a:r>
              <a:rPr lang="en-US" dirty="0">
                <a:solidFill>
                  <a:srgbClr val="002060"/>
                </a:solidFill>
                <a:latin typeface="Times New Roman" pitchFamily="18" charset="0"/>
                <a:cs typeface="Times New Roman" pitchFamily="18" charset="0"/>
              </a:rPr>
              <a:t>The model simulations are done for the air pollutant arising due to the transportation. Ground Level Concentration (GLC) have been computed using hourly meteorological data. PM, </a:t>
            </a:r>
            <a:r>
              <a:rPr lang="en-US" dirty="0" err="1">
                <a:solidFill>
                  <a:srgbClr val="002060"/>
                </a:solidFill>
                <a:latin typeface="Times New Roman" pitchFamily="18" charset="0"/>
                <a:cs typeface="Times New Roman" pitchFamily="18" charset="0"/>
              </a:rPr>
              <a:t>SOx</a:t>
            </a:r>
            <a:r>
              <a:rPr lang="en-US" dirty="0">
                <a:solidFill>
                  <a:srgbClr val="002060"/>
                </a:solidFill>
                <a:latin typeface="Times New Roman" pitchFamily="18" charset="0"/>
                <a:cs typeface="Times New Roman" pitchFamily="18" charset="0"/>
              </a:rPr>
              <a:t> and NOx will be generated due to the transportation. Based on the number of trucks per hour, the expected emission rate due to various movement of trucks in this project is calculated. Prediction has been assessed based on 2007 standards of CPCB for trucks.  Two way movement of truck for raw material and finished product transportation are considered.</a:t>
            </a:r>
            <a:endParaRPr lang="en-IN"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94608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1B9875EC-4347-4E94-86BD-173352AEC13E}"/>
              </a:ext>
            </a:extLst>
          </p:cNvPr>
          <p:cNvGraphicFramePr>
            <a:graphicFrameLocks noGrp="1"/>
          </p:cNvGraphicFramePr>
          <p:nvPr>
            <p:extLst>
              <p:ext uri="{D42A27DB-BD31-4B8C-83A1-F6EECF244321}">
                <p14:modId xmlns:p14="http://schemas.microsoft.com/office/powerpoint/2010/main" val="1281508136"/>
              </p:ext>
            </p:extLst>
          </p:nvPr>
        </p:nvGraphicFramePr>
        <p:xfrm>
          <a:off x="326567" y="213215"/>
          <a:ext cx="8521147" cy="1744091"/>
        </p:xfrm>
        <a:graphic>
          <a:graphicData uri="http://schemas.openxmlformats.org/drawingml/2006/table">
            <a:tbl>
              <a:tblPr firstRow="1" bandRow="1">
                <a:tableStyleId>{5940675A-B579-460E-94D1-54222C63F5DA}</a:tableStyleId>
              </a:tblPr>
              <a:tblGrid>
                <a:gridCol w="1822867">
                  <a:extLst>
                    <a:ext uri="{9D8B030D-6E8A-4147-A177-3AD203B41FA5}">
                      <a16:colId xmlns:a16="http://schemas.microsoft.com/office/drawing/2014/main" val="2224176729"/>
                    </a:ext>
                  </a:extLst>
                </a:gridCol>
                <a:gridCol w="6698280">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18</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lnSpc>
                          <a:spcPct val="115000"/>
                        </a:lnSpc>
                        <a:spcAft>
                          <a:spcPts val="800"/>
                        </a:spcAft>
                      </a:pPr>
                      <a:r>
                        <a:rPr lang="en-US" sz="1800" b="1" kern="1200" dirty="0">
                          <a:solidFill>
                            <a:srgbClr val="006600"/>
                          </a:solidFill>
                          <a:effectLst/>
                          <a:latin typeface="Times New Roman" pitchFamily="18" charset="0"/>
                          <a:ea typeface="+mn-ea"/>
                          <a:cs typeface="Times New Roman" pitchFamily="18" charset="0"/>
                        </a:rPr>
                        <a:t>Certified compliance reports attached against point No 9 of Form 2 are not legible. One cannot make out anything from most of the pages of this large document of 205 pages.</a:t>
                      </a:r>
                      <a:endParaRPr lang="en-IN" sz="1800" b="1" kern="1200"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Legible </a:t>
                      </a:r>
                      <a:r>
                        <a:rPr lang="en-US" sz="1800" kern="1200" dirty="0">
                          <a:solidFill>
                            <a:srgbClr val="002060"/>
                          </a:solidFill>
                          <a:effectLst/>
                          <a:latin typeface="Times New Roman" pitchFamily="18" charset="0"/>
                          <a:ea typeface="+mn-ea"/>
                          <a:cs typeface="Times New Roman" pitchFamily="18" charset="0"/>
                        </a:rPr>
                        <a:t>Certified compliance reports attached against point No. 9 of Form has been uploaded and  enclosed in revised EIA report  and attached as additional document also</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1420610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A3321D0F-B0E1-46FE-8320-FCDC1AE73DE5}"/>
              </a:ext>
            </a:extLst>
          </p:cNvPr>
          <p:cNvGraphicFramePr>
            <a:graphicFrameLocks noGrp="1"/>
          </p:cNvGraphicFramePr>
          <p:nvPr>
            <p:extLst>
              <p:ext uri="{D42A27DB-BD31-4B8C-83A1-F6EECF244321}">
                <p14:modId xmlns:p14="http://schemas.microsoft.com/office/powerpoint/2010/main" val="205860335"/>
              </p:ext>
            </p:extLst>
          </p:nvPr>
        </p:nvGraphicFramePr>
        <p:xfrm>
          <a:off x="194734" y="145479"/>
          <a:ext cx="8521147" cy="640080"/>
        </p:xfrm>
        <a:graphic>
          <a:graphicData uri="http://schemas.openxmlformats.org/drawingml/2006/table">
            <a:tbl>
              <a:tblPr firstRow="1" bandRow="1">
                <a:tableStyleId>{5940675A-B579-460E-94D1-54222C63F5DA}</a:tableStyleId>
              </a:tblPr>
              <a:tblGrid>
                <a:gridCol w="1490871">
                  <a:extLst>
                    <a:ext uri="{9D8B030D-6E8A-4147-A177-3AD203B41FA5}">
                      <a16:colId xmlns:a16="http://schemas.microsoft.com/office/drawing/2014/main" val="2224176729"/>
                    </a:ext>
                  </a:extLst>
                </a:gridCol>
                <a:gridCol w="7030276">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19</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Copy of the PH proceedings given under section 7.1(1) of Form 2 is in Hindi. English translation of PH is not available.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pic>
        <p:nvPicPr>
          <p:cNvPr id="4" name="Picture 3">
            <a:extLst>
              <a:ext uri="{FF2B5EF4-FFF2-40B4-BE49-F238E27FC236}">
                <a16:creationId xmlns:a16="http://schemas.microsoft.com/office/drawing/2014/main" id="{691D05BE-5B26-4340-879A-60BD589A37DE}"/>
              </a:ext>
            </a:extLst>
          </p:cNvPr>
          <p:cNvPicPr>
            <a:picLocks noChangeAspect="1"/>
          </p:cNvPicPr>
          <p:nvPr/>
        </p:nvPicPr>
        <p:blipFill>
          <a:blip r:embed="rId2"/>
          <a:stretch>
            <a:fillRect/>
          </a:stretch>
        </p:blipFill>
        <p:spPr>
          <a:xfrm>
            <a:off x="286255" y="1179444"/>
            <a:ext cx="3898726" cy="553307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7B351BB5-3766-4495-9616-3C49119002DB}"/>
              </a:ext>
            </a:extLst>
          </p:cNvPr>
          <p:cNvPicPr>
            <a:picLocks noChangeAspect="1"/>
          </p:cNvPicPr>
          <p:nvPr/>
        </p:nvPicPr>
        <p:blipFill>
          <a:blip r:embed="rId3"/>
          <a:stretch>
            <a:fillRect/>
          </a:stretch>
        </p:blipFill>
        <p:spPr>
          <a:xfrm>
            <a:off x="4572001" y="1179444"/>
            <a:ext cx="4003142" cy="5533078"/>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3" name="Table 2">
            <a:extLst>
              <a:ext uri="{FF2B5EF4-FFF2-40B4-BE49-F238E27FC236}">
                <a16:creationId xmlns:a16="http://schemas.microsoft.com/office/drawing/2014/main" id="{A5711505-8362-A879-C801-1F15200E3821}"/>
              </a:ext>
            </a:extLst>
          </p:cNvPr>
          <p:cNvGraphicFramePr>
            <a:graphicFrameLocks noGrp="1"/>
          </p:cNvGraphicFramePr>
          <p:nvPr>
            <p:extLst>
              <p:ext uri="{D42A27DB-BD31-4B8C-83A1-F6EECF244321}">
                <p14:modId xmlns:p14="http://schemas.microsoft.com/office/powerpoint/2010/main" val="3004160123"/>
              </p:ext>
            </p:extLst>
          </p:nvPr>
        </p:nvGraphicFramePr>
        <p:xfrm>
          <a:off x="194734" y="785559"/>
          <a:ext cx="8521147" cy="370840"/>
        </p:xfrm>
        <a:graphic>
          <a:graphicData uri="http://schemas.openxmlformats.org/drawingml/2006/table">
            <a:tbl>
              <a:tblPr firstRow="1" bandRow="1">
                <a:tableStyleId>{5940675A-B579-460E-94D1-54222C63F5DA}</a:tableStyleId>
              </a:tblPr>
              <a:tblGrid>
                <a:gridCol w="1749883">
                  <a:extLst>
                    <a:ext uri="{9D8B030D-6E8A-4147-A177-3AD203B41FA5}">
                      <a16:colId xmlns:a16="http://schemas.microsoft.com/office/drawing/2014/main" val="3068676899"/>
                    </a:ext>
                  </a:extLst>
                </a:gridCol>
                <a:gridCol w="6771264">
                  <a:extLst>
                    <a:ext uri="{9D8B030D-6E8A-4147-A177-3AD203B41FA5}">
                      <a16:colId xmlns:a16="http://schemas.microsoft.com/office/drawing/2014/main" val="1637680045"/>
                    </a:ext>
                  </a:extLst>
                </a:gridCol>
              </a:tblGrid>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English translation of PH proceeding is attached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206446911"/>
                  </a:ext>
                </a:extLst>
              </a:tr>
            </a:tbl>
          </a:graphicData>
        </a:graphic>
      </p:graphicFrame>
    </p:spTree>
    <p:extLst>
      <p:ext uri="{BB962C8B-B14F-4D97-AF65-F5344CB8AC3E}">
        <p14:creationId xmlns:p14="http://schemas.microsoft.com/office/powerpoint/2010/main" val="408443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9B184-E2FB-4ABE-A209-F86C4A812AED}"/>
              </a:ext>
            </a:extLst>
          </p:cNvPr>
          <p:cNvPicPr>
            <a:picLocks noChangeAspect="1"/>
          </p:cNvPicPr>
          <p:nvPr/>
        </p:nvPicPr>
        <p:blipFill>
          <a:blip r:embed="rId2"/>
          <a:stretch>
            <a:fillRect/>
          </a:stretch>
        </p:blipFill>
        <p:spPr>
          <a:xfrm>
            <a:off x="355033" y="315410"/>
            <a:ext cx="4073204" cy="585414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294BAB0E-D224-4363-89BC-3C681C009D7B}"/>
              </a:ext>
            </a:extLst>
          </p:cNvPr>
          <p:cNvPicPr>
            <a:picLocks noChangeAspect="1"/>
          </p:cNvPicPr>
          <p:nvPr/>
        </p:nvPicPr>
        <p:blipFill>
          <a:blip r:embed="rId3"/>
          <a:stretch>
            <a:fillRect/>
          </a:stretch>
        </p:blipFill>
        <p:spPr>
          <a:xfrm>
            <a:off x="4826382" y="318049"/>
            <a:ext cx="3794546" cy="57845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432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0B70A-3B34-4253-AE96-64AA0A834A1B}"/>
              </a:ext>
            </a:extLst>
          </p:cNvPr>
          <p:cNvPicPr>
            <a:picLocks noChangeAspect="1"/>
          </p:cNvPicPr>
          <p:nvPr/>
        </p:nvPicPr>
        <p:blipFill>
          <a:blip r:embed="rId2"/>
          <a:stretch>
            <a:fillRect/>
          </a:stretch>
        </p:blipFill>
        <p:spPr>
          <a:xfrm>
            <a:off x="237504" y="344556"/>
            <a:ext cx="4175470" cy="565205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B7DB5F86-23F4-4610-9D7B-C7D0792FAF6C}"/>
              </a:ext>
            </a:extLst>
          </p:cNvPr>
          <p:cNvPicPr>
            <a:picLocks noChangeAspect="1"/>
          </p:cNvPicPr>
          <p:nvPr/>
        </p:nvPicPr>
        <p:blipFill>
          <a:blip r:embed="rId3"/>
          <a:stretch>
            <a:fillRect/>
          </a:stretch>
        </p:blipFill>
        <p:spPr>
          <a:xfrm>
            <a:off x="4731028" y="344556"/>
            <a:ext cx="4159219" cy="56520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1578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19949866-E239-4ED5-B52F-784857534AC0}"/>
              </a:ext>
            </a:extLst>
          </p:cNvPr>
          <p:cNvGraphicFramePr>
            <a:graphicFrameLocks noGrp="1"/>
          </p:cNvGraphicFramePr>
          <p:nvPr>
            <p:extLst>
              <p:ext uri="{D42A27DB-BD31-4B8C-83A1-F6EECF244321}">
                <p14:modId xmlns:p14="http://schemas.microsoft.com/office/powerpoint/2010/main" val="3474387694"/>
              </p:ext>
            </p:extLst>
          </p:nvPr>
        </p:nvGraphicFramePr>
        <p:xfrm>
          <a:off x="152399" y="137012"/>
          <a:ext cx="8521147" cy="640080"/>
        </p:xfrm>
        <a:graphic>
          <a:graphicData uri="http://schemas.openxmlformats.org/drawingml/2006/table">
            <a:tbl>
              <a:tblPr firstRow="1" bandRow="1">
                <a:tableStyleId>{5940675A-B579-460E-94D1-54222C63F5DA}</a:tableStyleId>
              </a:tblPr>
              <a:tblGrid>
                <a:gridCol w="1830780">
                  <a:extLst>
                    <a:ext uri="{9D8B030D-6E8A-4147-A177-3AD203B41FA5}">
                      <a16:colId xmlns:a16="http://schemas.microsoft.com/office/drawing/2014/main" val="2224176729"/>
                    </a:ext>
                  </a:extLst>
                </a:gridCol>
                <a:gridCol w="6690367">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20</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Details about titanium slag emission from furnace and radiation effects if any, by using ilmenite may be furnished.</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bl>
          </a:graphicData>
        </a:graphic>
      </p:graphicFrame>
      <p:sp>
        <p:nvSpPr>
          <p:cNvPr id="5" name="TextBox 4">
            <a:extLst>
              <a:ext uri="{FF2B5EF4-FFF2-40B4-BE49-F238E27FC236}">
                <a16:creationId xmlns:a16="http://schemas.microsoft.com/office/drawing/2014/main" id="{516D374B-410B-433C-895D-FFA4D84DEDD9}"/>
              </a:ext>
            </a:extLst>
          </p:cNvPr>
          <p:cNvSpPr txBox="1"/>
          <p:nvPr/>
        </p:nvSpPr>
        <p:spPr>
          <a:xfrm>
            <a:off x="5176630" y="1417781"/>
            <a:ext cx="3896139" cy="2308324"/>
          </a:xfrm>
          <a:prstGeom prst="rect">
            <a:avLst/>
          </a:prstGeom>
          <a:noFill/>
        </p:spPr>
        <p:txBody>
          <a:bodyPr wrap="square">
            <a:spAutoFit/>
          </a:bodyPr>
          <a:lstStyle/>
          <a:p>
            <a:pPr algn="l"/>
            <a:r>
              <a:rPr lang="en-US" b="0" i="0" dirty="0">
                <a:solidFill>
                  <a:srgbClr val="222222"/>
                </a:solidFill>
                <a:effectLst/>
                <a:latin typeface="Times New Roman" pitchFamily="18" charset="0"/>
                <a:cs typeface="Times New Roman" pitchFamily="18" charset="0"/>
              </a:rPr>
              <a:t>   </a:t>
            </a:r>
          </a:p>
          <a:p>
            <a:pPr algn="just"/>
            <a:r>
              <a:rPr lang="en-US" dirty="0">
                <a:solidFill>
                  <a:srgbClr val="002060"/>
                </a:solidFill>
                <a:latin typeface="Times New Roman" pitchFamily="18" charset="0"/>
                <a:cs typeface="Times New Roman" pitchFamily="18" charset="0"/>
              </a:rPr>
              <a:t>Radio activity material content                       </a:t>
            </a:r>
          </a:p>
          <a:p>
            <a:pPr algn="just"/>
            <a:r>
              <a:rPr lang="en-US" dirty="0">
                <a:solidFill>
                  <a:srgbClr val="002060"/>
                </a:solidFill>
                <a:latin typeface="Times New Roman" pitchFamily="18" charset="0"/>
                <a:cs typeface="Times New Roman" pitchFamily="18" charset="0"/>
              </a:rPr>
              <a:t>U  : 6ppm</a:t>
            </a:r>
          </a:p>
          <a:p>
            <a:pPr algn="just"/>
            <a:r>
              <a:rPr lang="en-US" dirty="0">
                <a:solidFill>
                  <a:srgbClr val="002060"/>
                </a:solidFill>
                <a:latin typeface="Times New Roman" pitchFamily="18" charset="0"/>
                <a:cs typeface="Times New Roman" pitchFamily="18" charset="0"/>
              </a:rPr>
              <a:t>Th : 43 ppm</a:t>
            </a:r>
          </a:p>
          <a:p>
            <a:pPr algn="just"/>
            <a:r>
              <a:rPr lang="en-US" dirty="0">
                <a:solidFill>
                  <a:srgbClr val="002060"/>
                </a:solidFill>
                <a:latin typeface="Times New Roman" pitchFamily="18" charset="0"/>
                <a:cs typeface="Times New Roman" pitchFamily="18" charset="0"/>
              </a:rPr>
              <a:t>The radioactivity levels at this level will be less than 0.3 </a:t>
            </a:r>
            <a:r>
              <a:rPr lang="en-US" dirty="0" err="1">
                <a:solidFill>
                  <a:srgbClr val="002060"/>
                </a:solidFill>
                <a:latin typeface="Times New Roman" pitchFamily="18" charset="0"/>
                <a:cs typeface="Times New Roman" pitchFamily="18" charset="0"/>
              </a:rPr>
              <a:t>Bq</a:t>
            </a:r>
            <a:r>
              <a:rPr lang="en-US" dirty="0">
                <a:solidFill>
                  <a:srgbClr val="002060"/>
                </a:solidFill>
                <a:latin typeface="Times New Roman" pitchFamily="18" charset="0"/>
                <a:cs typeface="Times New Roman" pitchFamily="18" charset="0"/>
              </a:rPr>
              <a:t> /gm which is very low</a:t>
            </a:r>
          </a:p>
        </p:txBody>
      </p:sp>
      <p:graphicFrame>
        <p:nvGraphicFramePr>
          <p:cNvPr id="6" name="Table 5">
            <a:extLst>
              <a:ext uri="{FF2B5EF4-FFF2-40B4-BE49-F238E27FC236}">
                <a16:creationId xmlns:a16="http://schemas.microsoft.com/office/drawing/2014/main" id="{2563CBAE-98F3-496E-A178-D8EC55AA756D}"/>
              </a:ext>
            </a:extLst>
          </p:cNvPr>
          <p:cNvGraphicFramePr>
            <a:graphicFrameLocks noGrp="1"/>
          </p:cNvGraphicFramePr>
          <p:nvPr>
            <p:extLst>
              <p:ext uri="{D42A27DB-BD31-4B8C-83A1-F6EECF244321}">
                <p14:modId xmlns:p14="http://schemas.microsoft.com/office/powerpoint/2010/main" val="3388126578"/>
              </p:ext>
            </p:extLst>
          </p:nvPr>
        </p:nvGraphicFramePr>
        <p:xfrm>
          <a:off x="223682" y="1729610"/>
          <a:ext cx="4722717" cy="4685538"/>
        </p:xfrm>
        <a:graphic>
          <a:graphicData uri="http://schemas.openxmlformats.org/drawingml/2006/table">
            <a:tbl>
              <a:tblPr firstRow="1" firstCol="1" bandRow="1">
                <a:tableStyleId>{5940675A-B579-460E-94D1-54222C63F5DA}</a:tableStyleId>
              </a:tblPr>
              <a:tblGrid>
                <a:gridCol w="3377956">
                  <a:extLst>
                    <a:ext uri="{9D8B030D-6E8A-4147-A177-3AD203B41FA5}">
                      <a16:colId xmlns:a16="http://schemas.microsoft.com/office/drawing/2014/main" val="3120593348"/>
                    </a:ext>
                  </a:extLst>
                </a:gridCol>
                <a:gridCol w="1344761">
                  <a:extLst>
                    <a:ext uri="{9D8B030D-6E8A-4147-A177-3AD203B41FA5}">
                      <a16:colId xmlns:a16="http://schemas.microsoft.com/office/drawing/2014/main" val="115870652"/>
                    </a:ext>
                  </a:extLst>
                </a:gridCol>
              </a:tblGrid>
              <a:tr h="184373">
                <a:tc gridSpan="2">
                  <a:txBody>
                    <a:bodyPr/>
                    <a:lstStyle/>
                    <a:p>
                      <a:pPr>
                        <a:lnSpc>
                          <a:spcPct val="107000"/>
                        </a:lnSpc>
                        <a:spcAft>
                          <a:spcPts val="800"/>
                        </a:spcAft>
                      </a:pPr>
                      <a:r>
                        <a:rPr lang="en-IN" sz="1400" dirty="0" err="1">
                          <a:solidFill>
                            <a:srgbClr val="002060"/>
                          </a:solidFill>
                          <a:effectLst/>
                          <a:latin typeface="Times New Roman" pitchFamily="18" charset="0"/>
                          <a:cs typeface="Times New Roman" pitchFamily="18" charset="0"/>
                        </a:rPr>
                        <a:t>Dedusting</a:t>
                      </a:r>
                      <a:r>
                        <a:rPr lang="en-IN" sz="1400" dirty="0">
                          <a:solidFill>
                            <a:srgbClr val="002060"/>
                          </a:solidFill>
                          <a:effectLst/>
                          <a:latin typeface="Times New Roman" pitchFamily="18" charset="0"/>
                          <a:cs typeface="Times New Roman" pitchFamily="18" charset="0"/>
                        </a:rPr>
                        <a:t> </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93968326"/>
                  </a:ext>
                </a:extLst>
              </a:tr>
              <a:tr h="184373">
                <a:tc gridSpan="2">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Flue gas from Arc Furnace</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108945659"/>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Temp of flue gas</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600-800 degC</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652080205"/>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Dust content</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23 g/m3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78923697"/>
                  </a:ext>
                </a:extLst>
              </a:tr>
              <a:tr h="98595">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Flow of gas</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89000 m3/h</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871717286"/>
                  </a:ext>
                </a:extLst>
              </a:tr>
              <a:tr h="52494">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Composition waste flue gas (Vol%)</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 </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63867115"/>
                  </a:ext>
                </a:extLst>
              </a:tr>
              <a:tr h="116460">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CO2</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9.24</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81607466"/>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N2</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76.28</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539548184"/>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O2</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13.43</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95131284"/>
                  </a:ext>
                </a:extLst>
              </a:tr>
              <a:tr h="0">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H2O</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0.97</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66438469"/>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SO2</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0.05</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15406639"/>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CO</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0.03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76968665"/>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Composition of collected dust (Vol%)</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 </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4366501"/>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TiO2</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38.6</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164139165"/>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Fe2O3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6.3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94503955"/>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FeO </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8.3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467967315"/>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MgO</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8.7</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871031141"/>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SiO2</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12.12</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895196460"/>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Al2O3</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7.42</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279976231"/>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MnO</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4.26</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237470981"/>
                  </a:ext>
                </a:extLst>
              </a:tr>
              <a:tr h="184373">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C</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a:solidFill>
                            <a:srgbClr val="002060"/>
                          </a:solidFill>
                          <a:effectLst/>
                          <a:latin typeface="Times New Roman" pitchFamily="18" charset="0"/>
                          <a:cs typeface="Times New Roman" pitchFamily="18" charset="0"/>
                        </a:rPr>
                        <a:t>9.86</a:t>
                      </a:r>
                      <a:endParaRPr lang="en-IN" sz="120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840903292"/>
                  </a:ext>
                </a:extLst>
              </a:tr>
              <a:tr h="184373">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Others</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400" dirty="0">
                          <a:solidFill>
                            <a:srgbClr val="002060"/>
                          </a:solidFill>
                          <a:effectLst/>
                          <a:latin typeface="Times New Roman" pitchFamily="18" charset="0"/>
                          <a:cs typeface="Times New Roman" pitchFamily="18" charset="0"/>
                        </a:rPr>
                        <a:t>4.44</a:t>
                      </a:r>
                      <a:endParaRPr lang="en-IN" sz="1200" dirty="0">
                        <a:solidFill>
                          <a:srgbClr val="002060"/>
                        </a:solidFill>
                        <a:effectLst/>
                        <a:latin typeface="Times New Roman" pitchFamily="18" charset="0"/>
                        <a:ea typeface="Calibri" panose="020F0502020204030204" pitchFamily="34" charset="0"/>
                        <a:cs typeface="Times New Roman" pitchFamily="18" charset="0"/>
                      </a:endParaRPr>
                    </a:p>
                  </a:txBody>
                  <a:tcPr marL="50105" marR="5010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28472333"/>
                  </a:ext>
                </a:extLst>
              </a:tr>
            </a:tbl>
          </a:graphicData>
        </a:graphic>
      </p:graphicFrame>
      <p:sp>
        <p:nvSpPr>
          <p:cNvPr id="8" name="TextBox 7">
            <a:extLst>
              <a:ext uri="{FF2B5EF4-FFF2-40B4-BE49-F238E27FC236}">
                <a16:creationId xmlns:a16="http://schemas.microsoft.com/office/drawing/2014/main" id="{66CDACF8-686C-4965-B207-8755B3B546A4}"/>
              </a:ext>
            </a:extLst>
          </p:cNvPr>
          <p:cNvSpPr txBox="1"/>
          <p:nvPr/>
        </p:nvSpPr>
        <p:spPr>
          <a:xfrm>
            <a:off x="299040" y="1258250"/>
            <a:ext cx="4572000" cy="400110"/>
          </a:xfrm>
          <a:prstGeom prst="rect">
            <a:avLst/>
          </a:prstGeom>
          <a:noFill/>
        </p:spPr>
        <p:txBody>
          <a:bodyPr wrap="square">
            <a:spAutoFit/>
          </a:bodyPr>
          <a:lstStyle/>
          <a:p>
            <a:r>
              <a:rPr lang="en-IN" sz="2000" b="1" dirty="0">
                <a:solidFill>
                  <a:srgbClr val="C00000"/>
                </a:solidFill>
                <a:latin typeface="Times New Roman" pitchFamily="18" charset="0"/>
                <a:cs typeface="Times New Roman" pitchFamily="18" charset="0"/>
              </a:rPr>
              <a:t>Dust Produced: </a:t>
            </a:r>
          </a:p>
        </p:txBody>
      </p:sp>
      <p:graphicFrame>
        <p:nvGraphicFramePr>
          <p:cNvPr id="7" name="Table 6">
            <a:extLst>
              <a:ext uri="{FF2B5EF4-FFF2-40B4-BE49-F238E27FC236}">
                <a16:creationId xmlns:a16="http://schemas.microsoft.com/office/drawing/2014/main" id="{436DDA0D-96D3-F3DA-2D83-657C3CE14246}"/>
              </a:ext>
            </a:extLst>
          </p:cNvPr>
          <p:cNvGraphicFramePr>
            <a:graphicFrameLocks noGrp="1"/>
          </p:cNvGraphicFramePr>
          <p:nvPr>
            <p:extLst>
              <p:ext uri="{D42A27DB-BD31-4B8C-83A1-F6EECF244321}">
                <p14:modId xmlns:p14="http://schemas.microsoft.com/office/powerpoint/2010/main" val="3676240692"/>
              </p:ext>
            </p:extLst>
          </p:nvPr>
        </p:nvGraphicFramePr>
        <p:xfrm>
          <a:off x="194734" y="785559"/>
          <a:ext cx="8521147" cy="548640"/>
        </p:xfrm>
        <a:graphic>
          <a:graphicData uri="http://schemas.openxmlformats.org/drawingml/2006/table">
            <a:tbl>
              <a:tblPr firstRow="1" bandRow="1">
                <a:tableStyleId>{5940675A-B579-460E-94D1-54222C63F5DA}</a:tableStyleId>
              </a:tblPr>
              <a:tblGrid>
                <a:gridCol w="1776570">
                  <a:extLst>
                    <a:ext uri="{9D8B030D-6E8A-4147-A177-3AD203B41FA5}">
                      <a16:colId xmlns:a16="http://schemas.microsoft.com/office/drawing/2014/main" val="3068676899"/>
                    </a:ext>
                  </a:extLst>
                </a:gridCol>
                <a:gridCol w="6744577">
                  <a:extLst>
                    <a:ext uri="{9D8B030D-6E8A-4147-A177-3AD203B41FA5}">
                      <a16:colId xmlns:a16="http://schemas.microsoft.com/office/drawing/2014/main" val="1637680045"/>
                    </a:ext>
                  </a:extLst>
                </a:gridCol>
              </a:tblGrid>
              <a:tr h="370840">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COMPLIANCE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 Details about titanium slag emission from furnace and radiation effects are as follows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206446911"/>
                  </a:ext>
                </a:extLst>
              </a:tr>
            </a:tbl>
          </a:graphicData>
        </a:graphic>
      </p:graphicFrame>
    </p:spTree>
    <p:extLst>
      <p:ext uri="{BB962C8B-B14F-4D97-AF65-F5344CB8AC3E}">
        <p14:creationId xmlns:p14="http://schemas.microsoft.com/office/powerpoint/2010/main" val="3180540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939B50-6C4A-4B11-947D-76823BF836D3}"/>
              </a:ext>
            </a:extLst>
          </p:cNvPr>
          <p:cNvGraphicFramePr>
            <a:graphicFrameLocks noGrp="1"/>
          </p:cNvGraphicFramePr>
          <p:nvPr>
            <p:extLst>
              <p:ext uri="{D42A27DB-BD31-4B8C-83A1-F6EECF244321}">
                <p14:modId xmlns:p14="http://schemas.microsoft.com/office/powerpoint/2010/main" val="1976182821"/>
              </p:ext>
            </p:extLst>
          </p:nvPr>
        </p:nvGraphicFramePr>
        <p:xfrm>
          <a:off x="333377" y="156145"/>
          <a:ext cx="8334787" cy="6439371"/>
        </p:xfrm>
        <a:graphic>
          <a:graphicData uri="http://schemas.openxmlformats.org/drawingml/2006/table">
            <a:tbl>
              <a:tblPr firstRow="1" firstCol="1" bandRow="1">
                <a:tableStyleId>{5940675A-B579-460E-94D1-54222C63F5DA}</a:tableStyleId>
              </a:tblPr>
              <a:tblGrid>
                <a:gridCol w="380998">
                  <a:extLst>
                    <a:ext uri="{9D8B030D-6E8A-4147-A177-3AD203B41FA5}">
                      <a16:colId xmlns:a16="http://schemas.microsoft.com/office/drawing/2014/main" val="2883303324"/>
                    </a:ext>
                  </a:extLst>
                </a:gridCol>
                <a:gridCol w="3981450">
                  <a:extLst>
                    <a:ext uri="{9D8B030D-6E8A-4147-A177-3AD203B41FA5}">
                      <a16:colId xmlns:a16="http://schemas.microsoft.com/office/drawing/2014/main" val="1220791198"/>
                    </a:ext>
                  </a:extLst>
                </a:gridCol>
                <a:gridCol w="3972339">
                  <a:extLst>
                    <a:ext uri="{9D8B030D-6E8A-4147-A177-3AD203B41FA5}">
                      <a16:colId xmlns:a16="http://schemas.microsoft.com/office/drawing/2014/main" val="369782399"/>
                    </a:ext>
                  </a:extLst>
                </a:gridCol>
              </a:tblGrid>
              <a:tr h="212904">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 </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Bulk density of collected gas</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2.3 g/cm3</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62578808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Size of collected dust (mm)</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322068944"/>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&gt;0.5</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0.23</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388898228"/>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0.5-0.315</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4.43</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17186864"/>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0.315-0.2</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5.82</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56585236"/>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0.2-0.16</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3.27</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626842107"/>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0.16-0.1</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2.29</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1661569"/>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0.1-0.05</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21.11</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68469972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0.05-0.045</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30.25</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547886282"/>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&lt;0.045</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32.6</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111075856"/>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B</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Waste gas during slag tapping</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877125662"/>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Temp of flue gas</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300 DegC</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55915324"/>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Dust content</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0.22 g/m3</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620442299"/>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Flow of gas</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35000 Nm3/h</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468230599"/>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slag out time</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20 min</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218458482"/>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V</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Composition of waste flue gas same around atmosphere</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87966350"/>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vi</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Composition of dust exhausted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08367878"/>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TiO2</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74</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185992514"/>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FeO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6</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729864268"/>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Others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20</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1384557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C</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Bag Filter</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2 Sets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610608215"/>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Flue gas flow</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89000+35000 m3/h</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24719266"/>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Filtering area</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1696 m2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80698029"/>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Gas speed</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0.9m/min</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142800171"/>
                  </a:ext>
                </a:extLst>
              </a:tr>
              <a:tr h="265155">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Material</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Glass </a:t>
                      </a:r>
                      <a:r>
                        <a:rPr lang="en-IN" sz="1350" dirty="0" err="1">
                          <a:solidFill>
                            <a:srgbClr val="002060"/>
                          </a:solidFill>
                          <a:effectLst/>
                          <a:latin typeface="Times New Roman" pitchFamily="18" charset="0"/>
                          <a:cs typeface="Times New Roman" pitchFamily="18" charset="0"/>
                        </a:rPr>
                        <a:t>fiber</a:t>
                      </a:r>
                      <a:r>
                        <a:rPr lang="en-IN" sz="1350" dirty="0">
                          <a:solidFill>
                            <a:srgbClr val="002060"/>
                          </a:solidFill>
                          <a:effectLst/>
                          <a:latin typeface="Times New Roman" pitchFamily="18" charset="0"/>
                          <a:cs typeface="Times New Roman" pitchFamily="18" charset="0"/>
                        </a:rPr>
                        <a:t> needle felt coated with Teflon (PTFE)</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9910732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working temp</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180 degC</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651505298"/>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Dedusting efficiency</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99%</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4621419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D</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Centrifugal fan</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855091721"/>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Capacity</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100000 m3/h</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6592676"/>
                  </a:ext>
                </a:extLst>
              </a:tr>
              <a:tr h="212904">
                <a:tc>
                  <a:txBody>
                    <a:bodyPr/>
                    <a:lstStyle/>
                    <a:p>
                      <a:pPr>
                        <a:lnSpc>
                          <a:spcPct val="107000"/>
                        </a:lnSpc>
                        <a:spcAft>
                          <a:spcPts val="800"/>
                        </a:spcAft>
                      </a:pPr>
                      <a:r>
                        <a:rPr lang="en-IN" sz="1350">
                          <a:solidFill>
                            <a:srgbClr val="002060"/>
                          </a:solidFill>
                          <a:effectLst/>
                          <a:latin typeface="Times New Roman" pitchFamily="18" charset="0"/>
                          <a:cs typeface="Times New Roman" pitchFamily="18" charset="0"/>
                        </a:rPr>
                        <a:t> </a:t>
                      </a:r>
                      <a:endParaRPr lang="en-IN" sz="135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Power of Motor </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7000"/>
                        </a:lnSpc>
                        <a:spcAft>
                          <a:spcPts val="800"/>
                        </a:spcAft>
                      </a:pPr>
                      <a:r>
                        <a:rPr lang="en-IN" sz="1350" dirty="0">
                          <a:solidFill>
                            <a:srgbClr val="002060"/>
                          </a:solidFill>
                          <a:effectLst/>
                          <a:latin typeface="Times New Roman" pitchFamily="18" charset="0"/>
                          <a:cs typeface="Times New Roman" pitchFamily="18" charset="0"/>
                        </a:rPr>
                        <a:t>160 KW </a:t>
                      </a:r>
                      <a:endParaRPr lang="en-IN" sz="1350" dirty="0">
                        <a:solidFill>
                          <a:srgbClr val="002060"/>
                        </a:solidFill>
                        <a:effectLst/>
                        <a:latin typeface="Times New Roman" pitchFamily="18" charset="0"/>
                        <a:ea typeface="Calibri" panose="020F0502020204030204" pitchFamily="34" charset="0"/>
                        <a:cs typeface="Times New Roman" pitchFamily="18" charset="0"/>
                      </a:endParaRPr>
                    </a:p>
                  </a:txBody>
                  <a:tcPr marL="49361" marR="493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213144060"/>
                  </a:ext>
                </a:extLst>
              </a:tr>
            </a:tbl>
          </a:graphicData>
        </a:graphic>
      </p:graphicFrame>
      <p:sp>
        <p:nvSpPr>
          <p:cNvPr id="3" name="Rectangle 1">
            <a:extLst>
              <a:ext uri="{FF2B5EF4-FFF2-40B4-BE49-F238E27FC236}">
                <a16:creationId xmlns:a16="http://schemas.microsoft.com/office/drawing/2014/main" id="{B27F20F2-2327-412A-9E89-0D0528E1A603}"/>
              </a:ext>
            </a:extLst>
          </p:cNvPr>
          <p:cNvSpPr>
            <a:spLocks noChangeArrowheads="1"/>
          </p:cNvSpPr>
          <p:nvPr/>
        </p:nvSpPr>
        <p:spPr bwMode="auto">
          <a:xfrm>
            <a:off x="1066938" y="3208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04985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431055B-3474-4E47-A308-4054A348D3D6}"/>
              </a:ext>
            </a:extLst>
          </p:cNvPr>
          <p:cNvGraphicFramePr>
            <a:graphicFrameLocks noGrp="1"/>
          </p:cNvGraphicFramePr>
          <p:nvPr>
            <p:extLst>
              <p:ext uri="{D42A27DB-BD31-4B8C-83A1-F6EECF244321}">
                <p14:modId xmlns:p14="http://schemas.microsoft.com/office/powerpoint/2010/main" val="3496258577"/>
              </p:ext>
            </p:extLst>
          </p:nvPr>
        </p:nvGraphicFramePr>
        <p:xfrm>
          <a:off x="239483" y="213215"/>
          <a:ext cx="8521147" cy="1010920"/>
        </p:xfrm>
        <a:graphic>
          <a:graphicData uri="http://schemas.openxmlformats.org/drawingml/2006/table">
            <a:tbl>
              <a:tblPr firstRow="1" bandRow="1">
                <a:tableStyleId>{5940675A-B579-460E-94D1-54222C63F5DA}</a:tableStyleId>
              </a:tblPr>
              <a:tblGrid>
                <a:gridCol w="1909951">
                  <a:extLst>
                    <a:ext uri="{9D8B030D-6E8A-4147-A177-3AD203B41FA5}">
                      <a16:colId xmlns:a16="http://schemas.microsoft.com/office/drawing/2014/main" val="2224176729"/>
                    </a:ext>
                  </a:extLst>
                </a:gridCol>
                <a:gridCol w="6611196">
                  <a:extLst>
                    <a:ext uri="{9D8B030D-6E8A-4147-A177-3AD203B41FA5}">
                      <a16:colId xmlns:a16="http://schemas.microsoft.com/office/drawing/2014/main" val="556769477"/>
                    </a:ext>
                  </a:extLst>
                </a:gridCol>
              </a:tblGrid>
              <a:tr h="369785">
                <a:tc>
                  <a:txBody>
                    <a:bodyPr/>
                    <a:lstStyle/>
                    <a:p>
                      <a:pPr marL="0" algn="just" defTabSz="914400" rtl="0" eaLnBrk="1" latinLnBrk="0" hangingPunct="1"/>
                      <a:r>
                        <a:rPr lang="en-IN" sz="1800" b="1" kern="1200" dirty="0">
                          <a:solidFill>
                            <a:srgbClr val="006600"/>
                          </a:solidFill>
                          <a:effectLst/>
                          <a:latin typeface="Times New Roman" pitchFamily="18" charset="0"/>
                          <a:ea typeface="+mn-ea"/>
                          <a:cs typeface="Times New Roman" pitchFamily="18" charset="0"/>
                        </a:rPr>
                        <a:t>OBSERVATION  NO. 21</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6600"/>
                          </a:solidFill>
                          <a:effectLst/>
                          <a:latin typeface="Times New Roman" pitchFamily="18" charset="0"/>
                          <a:ea typeface="+mn-ea"/>
                          <a:cs typeface="Times New Roman" pitchFamily="18" charset="0"/>
                        </a:rPr>
                        <a:t>Most of the sections in Form 2 have not been filled in properly and needs to revised in light of the aforesaid observations.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36463192"/>
                  </a:ext>
                </a:extLst>
              </a:tr>
              <a:tr h="370840">
                <a:tc>
                  <a:txBody>
                    <a:bodyPr/>
                    <a:lstStyle/>
                    <a:p>
                      <a:pPr marL="0" algn="just" defTabSz="914400" rtl="0" eaLnBrk="1" latinLnBrk="0" hangingPunct="1"/>
                      <a:r>
                        <a:rPr lang="en-US" sz="1800" kern="1200" dirty="0">
                          <a:solidFill>
                            <a:srgbClr val="002060"/>
                          </a:solidFill>
                          <a:effectLst/>
                          <a:latin typeface="Times New Roman" pitchFamily="18" charset="0"/>
                          <a:ea typeface="+mn-ea"/>
                          <a:cs typeface="Times New Roman" pitchFamily="18" charset="0"/>
                        </a:rPr>
                        <a:t>C</a:t>
                      </a:r>
                      <a:r>
                        <a:rPr lang="en-IN" sz="1800" kern="1200" dirty="0">
                          <a:solidFill>
                            <a:srgbClr val="002060"/>
                          </a:solidFill>
                          <a:effectLst/>
                          <a:latin typeface="Times New Roman" pitchFamily="18" charset="0"/>
                          <a:ea typeface="+mn-ea"/>
                          <a:cs typeface="Times New Roman" pitchFamily="18" charset="0"/>
                        </a:rPr>
                        <a:t>OMPLIANCE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just" defTabSz="914400" rtl="0" eaLnBrk="1" latinLnBrk="0" hangingPunct="1"/>
                      <a:r>
                        <a:rPr lang="en-IN" sz="1800" kern="1200" dirty="0">
                          <a:solidFill>
                            <a:srgbClr val="002060"/>
                          </a:solidFill>
                          <a:effectLst/>
                          <a:latin typeface="Times New Roman" pitchFamily="18" charset="0"/>
                          <a:ea typeface="+mn-ea"/>
                          <a:cs typeface="Times New Roman" pitchFamily="18" charset="0"/>
                        </a:rPr>
                        <a:t>Revised Form 2 has been  filled properly.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120824720"/>
                  </a:ext>
                </a:extLst>
              </a:tr>
            </a:tbl>
          </a:graphicData>
        </a:graphic>
      </p:graphicFrame>
    </p:spTree>
    <p:extLst>
      <p:ext uri="{BB962C8B-B14F-4D97-AF65-F5344CB8AC3E}">
        <p14:creationId xmlns:p14="http://schemas.microsoft.com/office/powerpoint/2010/main" val="124832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21" y="-47500"/>
            <a:ext cx="5080000" cy="535531"/>
          </a:xfrm>
          <a:prstGeom prst="rect">
            <a:avLst/>
          </a:prstGeom>
        </p:spPr>
        <p:txBody>
          <a:bodyPr wrap="square">
            <a:spAutoFit/>
          </a:bodyPr>
          <a:lstStyle/>
          <a:p>
            <a:pPr marL="457200" algn="ctr">
              <a:lnSpc>
                <a:spcPct val="120000"/>
              </a:lnSpc>
              <a:spcAft>
                <a:spcPts val="1000"/>
              </a:spcAft>
            </a:pPr>
            <a:r>
              <a:rPr lang="en-US" sz="2400" b="1" dirty="0">
                <a:solidFill>
                  <a:srgbClr val="C00000"/>
                </a:solidFill>
                <a:latin typeface="Times New Roman" pitchFamily="18" charset="0"/>
                <a:cs typeface="Times New Roman" pitchFamily="18" charset="0"/>
              </a:rPr>
              <a:t>BRIEF INFORMATION </a:t>
            </a:r>
          </a:p>
        </p:txBody>
      </p:sp>
      <p:graphicFrame>
        <p:nvGraphicFramePr>
          <p:cNvPr id="3" name="Table 2"/>
          <p:cNvGraphicFramePr>
            <a:graphicFrameLocks noGrp="1"/>
          </p:cNvGraphicFramePr>
          <p:nvPr>
            <p:extLst>
              <p:ext uri="{D42A27DB-BD31-4B8C-83A1-F6EECF244321}">
                <p14:modId xmlns:p14="http://schemas.microsoft.com/office/powerpoint/2010/main" val="532139817"/>
              </p:ext>
            </p:extLst>
          </p:nvPr>
        </p:nvGraphicFramePr>
        <p:xfrm>
          <a:off x="120649" y="416495"/>
          <a:ext cx="8896741" cy="6001261"/>
        </p:xfrm>
        <a:graphic>
          <a:graphicData uri="http://schemas.openxmlformats.org/drawingml/2006/table">
            <a:tbl>
              <a:tblPr firstRow="1" bandRow="1">
                <a:tableStyleId>{5940675A-B579-460E-94D1-54222C63F5DA}</a:tableStyleId>
              </a:tblPr>
              <a:tblGrid>
                <a:gridCol w="1035051">
                  <a:extLst>
                    <a:ext uri="{9D8B030D-6E8A-4147-A177-3AD203B41FA5}">
                      <a16:colId xmlns:a16="http://schemas.microsoft.com/office/drawing/2014/main" val="20000"/>
                    </a:ext>
                  </a:extLst>
                </a:gridCol>
                <a:gridCol w="4336860">
                  <a:extLst>
                    <a:ext uri="{9D8B030D-6E8A-4147-A177-3AD203B41FA5}">
                      <a16:colId xmlns:a16="http://schemas.microsoft.com/office/drawing/2014/main" val="20001"/>
                    </a:ext>
                  </a:extLst>
                </a:gridCol>
                <a:gridCol w="3524830">
                  <a:extLst>
                    <a:ext uri="{9D8B030D-6E8A-4147-A177-3AD203B41FA5}">
                      <a16:colId xmlns:a16="http://schemas.microsoft.com/office/drawing/2014/main" val="20002"/>
                    </a:ext>
                  </a:extLst>
                </a:gridCol>
              </a:tblGrid>
              <a:tr h="509781">
                <a:tc>
                  <a:txBody>
                    <a:bodyPr/>
                    <a:lstStyle/>
                    <a:p>
                      <a:pPr algn="ctr"/>
                      <a:r>
                        <a:rPr lang="en-US" sz="1800" b="1" dirty="0">
                          <a:solidFill>
                            <a:srgbClr val="006600"/>
                          </a:solidFill>
                          <a:latin typeface="Times New Roman" pitchFamily="18" charset="0"/>
                          <a:cs typeface="Times New Roman" pitchFamily="18" charset="0"/>
                        </a:rPr>
                        <a:t>SL. NO.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800" b="1" i="0" u="none" strike="noStrike" kern="1200" baseline="0" dirty="0">
                          <a:solidFill>
                            <a:srgbClr val="006600"/>
                          </a:solidFill>
                          <a:latin typeface="Times New Roman" pitchFamily="18" charset="0"/>
                          <a:ea typeface="+mn-ea"/>
                          <a:cs typeface="Times New Roman" pitchFamily="18" charset="0"/>
                        </a:rPr>
                        <a:t>PARTICULARS</a:t>
                      </a:r>
                      <a:endParaRPr lang="en-US" sz="18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800" b="1" i="0" u="none" strike="noStrike" kern="1200" baseline="0" dirty="0">
                          <a:solidFill>
                            <a:srgbClr val="006600"/>
                          </a:solidFill>
                          <a:latin typeface="Times New Roman" pitchFamily="18" charset="0"/>
                          <a:ea typeface="+mn-ea"/>
                          <a:cs typeface="Times New Roman" pitchFamily="18" charset="0"/>
                        </a:rPr>
                        <a:t>DETAILS </a:t>
                      </a:r>
                      <a:endParaRPr lang="en-US" sz="18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800" dirty="0">
                          <a:solidFill>
                            <a:srgbClr val="002060"/>
                          </a:solidFill>
                          <a:latin typeface="Times New Roman" pitchFamily="18" charset="0"/>
                          <a:cs typeface="Times New Roman" pitchFamily="18" charset="0"/>
                        </a:rPr>
                        <a:t>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DATE OF GRANT OF </a:t>
                      </a:r>
                      <a:r>
                        <a:rPr lang="en-US" sz="1800" b="0" i="0" u="none" strike="noStrike" kern="1200" baseline="0" dirty="0" err="1">
                          <a:solidFill>
                            <a:srgbClr val="002060"/>
                          </a:solidFill>
                          <a:latin typeface="Times New Roman" pitchFamily="18" charset="0"/>
                          <a:ea typeface="+mn-ea"/>
                          <a:cs typeface="Times New Roman" pitchFamily="18" charset="0"/>
                        </a:rPr>
                        <a:t>ToR</a:t>
                      </a:r>
                      <a:r>
                        <a:rPr lang="en-US" sz="1800" b="0" i="0" u="none" strike="noStrike" kern="1200" baseline="0" dirty="0">
                          <a:solidFill>
                            <a:srgbClr val="002060"/>
                          </a:solidFill>
                          <a:latin typeface="Times New Roman" pitchFamily="18" charset="0"/>
                          <a:ea typeface="+mn-ea"/>
                          <a:cs typeface="Times New Roman" pitchFamily="18" charset="0"/>
                        </a:rPr>
                        <a:t> </a:t>
                      </a:r>
                    </a:p>
                    <a:p>
                      <a:r>
                        <a:rPr lang="en-US" sz="1800" b="0" i="0" u="none" strike="noStrike" kern="1200" baseline="0" dirty="0">
                          <a:solidFill>
                            <a:srgbClr val="002060"/>
                          </a:solidFill>
                          <a:latin typeface="Times New Roman" pitchFamily="18" charset="0"/>
                          <a:ea typeface="+mn-ea"/>
                          <a:cs typeface="Times New Roman" pitchFamily="18" charset="0"/>
                        </a:rPr>
                        <a:t>AMENDMENT OF TOR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dirty="0">
                          <a:solidFill>
                            <a:srgbClr val="002060"/>
                          </a:solidFill>
                          <a:latin typeface="Times New Roman" pitchFamily="18" charset="0"/>
                          <a:cs typeface="Times New Roman" pitchFamily="18" charset="0"/>
                        </a:rPr>
                        <a:t>20</a:t>
                      </a:r>
                      <a:r>
                        <a:rPr lang="en-US" sz="1800" baseline="30000" dirty="0">
                          <a:solidFill>
                            <a:srgbClr val="002060"/>
                          </a:solidFill>
                          <a:latin typeface="Times New Roman" pitchFamily="18" charset="0"/>
                          <a:cs typeface="Times New Roman" pitchFamily="18" charset="0"/>
                        </a:rPr>
                        <a:t>th</a:t>
                      </a:r>
                      <a:r>
                        <a:rPr lang="en-US" sz="1800" dirty="0">
                          <a:solidFill>
                            <a:srgbClr val="002060"/>
                          </a:solidFill>
                          <a:latin typeface="Times New Roman" pitchFamily="18" charset="0"/>
                          <a:cs typeface="Times New Roman" pitchFamily="18" charset="0"/>
                        </a:rPr>
                        <a:t> October 2017 </a:t>
                      </a:r>
                    </a:p>
                    <a:p>
                      <a:r>
                        <a:rPr lang="en-US" sz="1800" dirty="0">
                          <a:solidFill>
                            <a:srgbClr val="002060"/>
                          </a:solidFill>
                          <a:latin typeface="Times New Roman" pitchFamily="18" charset="0"/>
                          <a:cs typeface="Times New Roman" pitchFamily="18" charset="0"/>
                        </a:rPr>
                        <a:t>9</a:t>
                      </a:r>
                      <a:r>
                        <a:rPr lang="en-US" sz="1800" baseline="30000" dirty="0">
                          <a:solidFill>
                            <a:srgbClr val="002060"/>
                          </a:solidFill>
                          <a:latin typeface="Times New Roman" pitchFamily="18" charset="0"/>
                          <a:cs typeface="Times New Roman" pitchFamily="18" charset="0"/>
                        </a:rPr>
                        <a:t>th</a:t>
                      </a:r>
                      <a:r>
                        <a:rPr lang="en-US" sz="1800" dirty="0">
                          <a:solidFill>
                            <a:srgbClr val="002060"/>
                          </a:solidFill>
                          <a:latin typeface="Times New Roman" pitchFamily="18" charset="0"/>
                          <a:cs typeface="Times New Roman" pitchFamily="18" charset="0"/>
                        </a:rPr>
                        <a:t> April 2020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1800" dirty="0">
                          <a:solidFill>
                            <a:srgbClr val="002060"/>
                          </a:solidFill>
                          <a:latin typeface="Times New Roman" pitchFamily="18" charset="0"/>
                          <a:cs typeface="Times New Roman" pitchFamily="18" charset="0"/>
                        </a:rPr>
                        <a:t>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BASELINE STUDY PERIOD </a:t>
                      </a:r>
                    </a:p>
                    <a:p>
                      <a:r>
                        <a:rPr lang="en-US" sz="1800" b="0" i="0" u="none" strike="noStrike" kern="1200" baseline="0" dirty="0">
                          <a:solidFill>
                            <a:srgbClr val="002060"/>
                          </a:solidFill>
                          <a:latin typeface="Times New Roman" pitchFamily="18" charset="0"/>
                          <a:ea typeface="+mn-ea"/>
                          <a:cs typeface="Times New Roman" pitchFamily="18" charset="0"/>
                        </a:rPr>
                        <a:t>Additional One Month Data (As per the </a:t>
                      </a:r>
                      <a:r>
                        <a:rPr lang="en-US" sz="1800" kern="1200" dirty="0">
                          <a:solidFill>
                            <a:srgbClr val="002060"/>
                          </a:solidFill>
                          <a:effectLst/>
                          <a:latin typeface="Times New Roman" pitchFamily="18" charset="0"/>
                          <a:ea typeface="+mn-ea"/>
                          <a:cs typeface="Times New Roman" pitchFamily="18" charset="0"/>
                        </a:rPr>
                        <a:t>direction of Honorable EAC (Industry­ I) meeting held during 30</a:t>
                      </a:r>
                      <a:r>
                        <a:rPr lang="en-US" sz="1800" kern="1200" baseline="30000" dirty="0">
                          <a:solidFill>
                            <a:srgbClr val="002060"/>
                          </a:solidFill>
                          <a:effectLst/>
                          <a:latin typeface="Times New Roman" pitchFamily="18" charset="0"/>
                          <a:ea typeface="+mn-ea"/>
                          <a:cs typeface="Times New Roman" pitchFamily="18" charset="0"/>
                        </a:rPr>
                        <a:t>th</a:t>
                      </a:r>
                      <a:r>
                        <a:rPr lang="en-US" sz="1800" kern="1200" dirty="0">
                          <a:solidFill>
                            <a:srgbClr val="002060"/>
                          </a:solidFill>
                          <a:effectLst/>
                          <a:latin typeface="Times New Roman" pitchFamily="18" charset="0"/>
                          <a:ea typeface="+mn-ea"/>
                          <a:cs typeface="Times New Roman" pitchFamily="18" charset="0"/>
                        </a:rPr>
                        <a:t> April 2021 </a:t>
                      </a:r>
                      <a:r>
                        <a:rPr lang="en-US" sz="1800" b="0" i="0" u="none" strike="noStrike" kern="1200" baseline="0" dirty="0">
                          <a:solidFill>
                            <a:srgbClr val="002060"/>
                          </a:solidFill>
                          <a:latin typeface="Times New Roman" pitchFamily="18" charset="0"/>
                          <a:ea typeface="+mn-ea"/>
                          <a:cs typeface="Times New Roman" pitchFamily="18" charset="0"/>
                        </a:rPr>
                        <a:t>)</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kern="1200" dirty="0">
                          <a:solidFill>
                            <a:srgbClr val="002060"/>
                          </a:solidFill>
                          <a:effectLst/>
                          <a:latin typeface="Times New Roman" pitchFamily="18" charset="0"/>
                          <a:ea typeface="+mn-ea"/>
                          <a:cs typeface="Times New Roman" pitchFamily="18" charset="0"/>
                        </a:rPr>
                        <a:t>October’ 18 to December’ 18</a:t>
                      </a:r>
                    </a:p>
                    <a:p>
                      <a:r>
                        <a:rPr lang="en-US" sz="1800" kern="1200" dirty="0">
                          <a:solidFill>
                            <a:srgbClr val="002060"/>
                          </a:solidFill>
                          <a:effectLst/>
                          <a:latin typeface="Times New Roman" pitchFamily="18" charset="0"/>
                          <a:ea typeface="+mn-ea"/>
                          <a:cs typeface="Times New Roman" pitchFamily="18" charset="0"/>
                        </a:rPr>
                        <a:t>Additional one month:5</a:t>
                      </a:r>
                      <a:r>
                        <a:rPr lang="en-US" sz="1800" kern="1200" baseline="30000" dirty="0">
                          <a:solidFill>
                            <a:srgbClr val="002060"/>
                          </a:solidFill>
                          <a:effectLst/>
                          <a:latin typeface="Times New Roman" pitchFamily="18" charset="0"/>
                          <a:ea typeface="+mn-ea"/>
                          <a:cs typeface="Times New Roman" pitchFamily="18" charset="0"/>
                        </a:rPr>
                        <a:t>th</a:t>
                      </a:r>
                      <a:r>
                        <a:rPr lang="en-US" sz="1800" kern="1200" dirty="0">
                          <a:solidFill>
                            <a:srgbClr val="002060"/>
                          </a:solidFill>
                          <a:effectLst/>
                          <a:latin typeface="Times New Roman" pitchFamily="18" charset="0"/>
                          <a:ea typeface="+mn-ea"/>
                          <a:cs typeface="Times New Roman" pitchFamily="18" charset="0"/>
                        </a:rPr>
                        <a:t> May to 5</a:t>
                      </a:r>
                      <a:r>
                        <a:rPr lang="en-US" sz="1800" kern="1200" baseline="30000" dirty="0">
                          <a:solidFill>
                            <a:srgbClr val="002060"/>
                          </a:solidFill>
                          <a:effectLst/>
                          <a:latin typeface="Times New Roman" pitchFamily="18" charset="0"/>
                          <a:ea typeface="+mn-ea"/>
                          <a:cs typeface="Times New Roman" pitchFamily="18" charset="0"/>
                        </a:rPr>
                        <a:t>th</a:t>
                      </a:r>
                      <a:r>
                        <a:rPr lang="en-US" sz="1800" kern="1200" dirty="0">
                          <a:solidFill>
                            <a:srgbClr val="002060"/>
                          </a:solidFill>
                          <a:effectLst/>
                          <a:latin typeface="Times New Roman" pitchFamily="18" charset="0"/>
                          <a:ea typeface="+mn-ea"/>
                          <a:cs typeface="Times New Roman" pitchFamily="18" charset="0"/>
                        </a:rPr>
                        <a:t> June 2021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800" dirty="0">
                          <a:solidFill>
                            <a:srgbClr val="002060"/>
                          </a:solidFill>
                          <a:latin typeface="Times New Roman" pitchFamily="18" charset="0"/>
                          <a:cs typeface="Times New Roman" pitchFamily="18" charset="0"/>
                        </a:rPr>
                        <a:t>3.</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DATE OF PUBLIC HEARING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dirty="0">
                          <a:solidFill>
                            <a:srgbClr val="002060"/>
                          </a:solidFill>
                          <a:latin typeface="Times New Roman" pitchFamily="18" charset="0"/>
                          <a:cs typeface="Times New Roman" pitchFamily="18" charset="0"/>
                        </a:rPr>
                        <a:t>21</a:t>
                      </a:r>
                      <a:r>
                        <a:rPr lang="en-US" sz="1800" baseline="30000" dirty="0">
                          <a:solidFill>
                            <a:srgbClr val="002060"/>
                          </a:solidFill>
                          <a:latin typeface="Times New Roman" pitchFamily="18" charset="0"/>
                          <a:cs typeface="Times New Roman" pitchFamily="18" charset="0"/>
                        </a:rPr>
                        <a:t>st</a:t>
                      </a:r>
                      <a:r>
                        <a:rPr lang="en-US" sz="1800" dirty="0">
                          <a:solidFill>
                            <a:srgbClr val="002060"/>
                          </a:solidFill>
                          <a:latin typeface="Times New Roman" pitchFamily="18" charset="0"/>
                          <a:cs typeface="Times New Roman" pitchFamily="18" charset="0"/>
                        </a:rPr>
                        <a:t>  December 2020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1800" dirty="0">
                          <a:solidFill>
                            <a:srgbClr val="002060"/>
                          </a:solidFill>
                          <a:latin typeface="Times New Roman" pitchFamily="18" charset="0"/>
                          <a:cs typeface="Times New Roman" pitchFamily="18" charset="0"/>
                        </a:rPr>
                        <a:t>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PROJECT COST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kern="1200" dirty="0">
                          <a:solidFill>
                            <a:srgbClr val="002060"/>
                          </a:solidFill>
                          <a:effectLst/>
                          <a:latin typeface="Times New Roman" pitchFamily="18" charset="0"/>
                          <a:ea typeface="+mn-ea"/>
                          <a:cs typeface="Times New Roman" pitchFamily="18" charset="0"/>
                        </a:rPr>
                        <a:t>Expansion cost : Rs. 186 Crores </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Existing Cost :  Rs. 350 Crore</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Total Cost : Rs. 536 Crore</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1800" dirty="0">
                          <a:solidFill>
                            <a:srgbClr val="002060"/>
                          </a:solidFill>
                          <a:latin typeface="Times New Roman" pitchFamily="18" charset="0"/>
                          <a:cs typeface="Times New Roman" pitchFamily="18" charset="0"/>
                        </a:rPr>
                        <a:t>5.</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EMP COST (CAPITAL AND RECURRING)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dirty="0">
                          <a:solidFill>
                            <a:srgbClr val="002060"/>
                          </a:solidFill>
                          <a:latin typeface="Times New Roman" pitchFamily="18" charset="0"/>
                          <a:cs typeface="Times New Roman" pitchFamily="18" charset="0"/>
                        </a:rPr>
                        <a:t>Proposed Capital : Rs</a:t>
                      </a:r>
                      <a:r>
                        <a:rPr lang="en-US" sz="1800" b="0" kern="1200" dirty="0">
                          <a:solidFill>
                            <a:srgbClr val="002060"/>
                          </a:solidFill>
                          <a:effectLst/>
                          <a:latin typeface="Times New Roman" pitchFamily="18" charset="0"/>
                          <a:ea typeface="+mn-ea"/>
                          <a:cs typeface="Times New Roman" pitchFamily="18" charset="0"/>
                        </a:rPr>
                        <a:t>1674.3 Lakhs </a:t>
                      </a:r>
                      <a:endParaRPr lang="en-US" sz="1800" b="0" dirty="0">
                        <a:solidFill>
                          <a:srgbClr val="002060"/>
                        </a:solidFill>
                        <a:latin typeface="Times New Roman" pitchFamily="18" charset="0"/>
                        <a:cs typeface="Times New Roman" pitchFamily="18" charset="0"/>
                      </a:endParaRPr>
                    </a:p>
                    <a:p>
                      <a:r>
                        <a:rPr lang="en-US" sz="1800" b="0" dirty="0">
                          <a:solidFill>
                            <a:srgbClr val="002060"/>
                          </a:solidFill>
                          <a:latin typeface="Times New Roman" pitchFamily="18" charset="0"/>
                          <a:cs typeface="Times New Roman" pitchFamily="18" charset="0"/>
                        </a:rPr>
                        <a:t>Recurring:  Rs </a:t>
                      </a:r>
                      <a:r>
                        <a:rPr lang="en-US" sz="1800" b="0" kern="1200" dirty="0">
                          <a:solidFill>
                            <a:srgbClr val="002060"/>
                          </a:solidFill>
                          <a:effectLst/>
                          <a:latin typeface="Times New Roman" pitchFamily="18" charset="0"/>
                          <a:ea typeface="+mn-ea"/>
                          <a:cs typeface="Times New Roman" pitchFamily="18" charset="0"/>
                        </a:rPr>
                        <a:t>61.75 Lakhs per annum</a:t>
                      </a:r>
                      <a:endParaRPr lang="en-US" sz="1800" b="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1800" dirty="0">
                          <a:solidFill>
                            <a:srgbClr val="002060"/>
                          </a:solidFill>
                          <a:latin typeface="Times New Roman" pitchFamily="18" charset="0"/>
                          <a:cs typeface="Times New Roman" pitchFamily="18" charset="0"/>
                        </a:rPr>
                        <a:t>6.</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MANPOWER DETAILS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kern="1200" dirty="0">
                          <a:solidFill>
                            <a:srgbClr val="002060"/>
                          </a:solidFill>
                          <a:effectLst/>
                          <a:latin typeface="Times New Roman" pitchFamily="18" charset="0"/>
                          <a:ea typeface="+mn-ea"/>
                          <a:cs typeface="Times New Roman" pitchFamily="18" charset="0"/>
                        </a:rPr>
                        <a:t>Admin Staff : 100 person</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Production Staff : 650 person</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Existing  manpower is 750 person</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Proposed Man Power : 200 person</a:t>
                      </a:r>
                      <a:endParaRPr lang="en-IN" sz="1800" kern="1200" dirty="0">
                        <a:solidFill>
                          <a:srgbClr val="002060"/>
                        </a:solidFill>
                        <a:effectLst/>
                        <a:latin typeface="Times New Roman" pitchFamily="18" charset="0"/>
                        <a:ea typeface="+mn-ea"/>
                        <a:cs typeface="Times New Roman" pitchFamily="18" charset="0"/>
                      </a:endParaRPr>
                    </a:p>
                    <a:p>
                      <a:r>
                        <a:rPr lang="en-US" sz="1800" kern="1200" dirty="0">
                          <a:solidFill>
                            <a:srgbClr val="002060"/>
                          </a:solidFill>
                          <a:effectLst/>
                          <a:latin typeface="Times New Roman" pitchFamily="18" charset="0"/>
                          <a:ea typeface="+mn-ea"/>
                          <a:cs typeface="Times New Roman" pitchFamily="18" charset="0"/>
                        </a:rPr>
                        <a:t>Total Man power `: 950 person.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5403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6BB7317-23A5-44D4-A698-ADDED1C61CD5}"/>
              </a:ext>
            </a:extLst>
          </p:cNvPr>
          <p:cNvGraphicFramePr>
            <a:graphicFrameLocks noGrp="1"/>
          </p:cNvGraphicFramePr>
          <p:nvPr>
            <p:extLst>
              <p:ext uri="{D42A27DB-BD31-4B8C-83A1-F6EECF244321}">
                <p14:modId xmlns:p14="http://schemas.microsoft.com/office/powerpoint/2010/main" val="2075305227"/>
              </p:ext>
            </p:extLst>
          </p:nvPr>
        </p:nvGraphicFramePr>
        <p:xfrm>
          <a:off x="307285" y="513660"/>
          <a:ext cx="8529430" cy="4114800"/>
        </p:xfrm>
        <a:graphic>
          <a:graphicData uri="http://schemas.openxmlformats.org/drawingml/2006/table">
            <a:tbl>
              <a:tblPr firstRow="1" bandRow="1">
                <a:tableStyleId>{5940675A-B579-460E-94D1-54222C63F5DA}</a:tableStyleId>
              </a:tblPr>
              <a:tblGrid>
                <a:gridCol w="876857">
                  <a:extLst>
                    <a:ext uri="{9D8B030D-6E8A-4147-A177-3AD203B41FA5}">
                      <a16:colId xmlns:a16="http://schemas.microsoft.com/office/drawing/2014/main" val="516836916"/>
                    </a:ext>
                  </a:extLst>
                </a:gridCol>
                <a:gridCol w="3745667">
                  <a:extLst>
                    <a:ext uri="{9D8B030D-6E8A-4147-A177-3AD203B41FA5}">
                      <a16:colId xmlns:a16="http://schemas.microsoft.com/office/drawing/2014/main" val="4221948871"/>
                    </a:ext>
                  </a:extLst>
                </a:gridCol>
                <a:gridCol w="3906906">
                  <a:extLst>
                    <a:ext uri="{9D8B030D-6E8A-4147-A177-3AD203B41FA5}">
                      <a16:colId xmlns:a16="http://schemas.microsoft.com/office/drawing/2014/main" val="2209332883"/>
                    </a:ext>
                  </a:extLst>
                </a:gridCol>
              </a:tblGrid>
              <a:tr h="370840">
                <a:tc>
                  <a:txBody>
                    <a:bodyPr/>
                    <a:lstStyle/>
                    <a:p>
                      <a:pPr algn="ctr"/>
                      <a:r>
                        <a:rPr lang="en-US" sz="1800" dirty="0">
                          <a:solidFill>
                            <a:srgbClr val="002060"/>
                          </a:solidFill>
                          <a:latin typeface="Times New Roman" pitchFamily="18" charset="0"/>
                          <a:cs typeface="Times New Roman" pitchFamily="18" charset="0"/>
                        </a:rPr>
                        <a:t>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DETAILS IF PROJECT FALLS UNDER THE </a:t>
                      </a:r>
                    </a:p>
                    <a:p>
                      <a:r>
                        <a:rPr lang="en-US" sz="1800" b="0" i="0" u="none" strike="noStrike" kern="1200" baseline="0" dirty="0">
                          <a:solidFill>
                            <a:srgbClr val="002060"/>
                          </a:solidFill>
                          <a:latin typeface="Times New Roman" pitchFamily="18" charset="0"/>
                          <a:ea typeface="+mn-ea"/>
                          <a:cs typeface="Times New Roman" pitchFamily="18" charset="0"/>
                        </a:rPr>
                        <a:t>PURVIEW OF </a:t>
                      </a:r>
                    </a:p>
                    <a:p>
                      <a:r>
                        <a:rPr lang="en-US" sz="1800" b="0" i="0" u="none" strike="noStrike" kern="1200" baseline="0" dirty="0">
                          <a:solidFill>
                            <a:srgbClr val="002060"/>
                          </a:solidFill>
                          <a:latin typeface="Times New Roman" pitchFamily="18" charset="0"/>
                          <a:ea typeface="+mn-ea"/>
                          <a:cs typeface="Times New Roman" pitchFamily="18" charset="0"/>
                        </a:rPr>
                        <a:t>A) FCA,1980 </a:t>
                      </a:r>
                    </a:p>
                    <a:p>
                      <a:r>
                        <a:rPr lang="en-US" sz="1800" b="0" i="0" u="none" strike="noStrike" kern="1200" baseline="0" dirty="0">
                          <a:solidFill>
                            <a:srgbClr val="002060"/>
                          </a:solidFill>
                          <a:latin typeface="Times New Roman" pitchFamily="18" charset="0"/>
                          <a:ea typeface="+mn-ea"/>
                          <a:cs typeface="Times New Roman" pitchFamily="18" charset="0"/>
                        </a:rPr>
                        <a:t>B) WLPA,1972 </a:t>
                      </a:r>
                    </a:p>
                    <a:p>
                      <a:r>
                        <a:rPr lang="en-US" sz="1800" b="0" i="0" u="none" strike="noStrike" kern="1200" baseline="0" dirty="0">
                          <a:solidFill>
                            <a:srgbClr val="002060"/>
                          </a:solidFill>
                          <a:latin typeface="Times New Roman" pitchFamily="18" charset="0"/>
                          <a:ea typeface="+mn-ea"/>
                          <a:cs typeface="Times New Roman" pitchFamily="18" charset="0"/>
                        </a:rPr>
                        <a:t>C) CRZ, 2011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dirty="0">
                          <a:solidFill>
                            <a:srgbClr val="002060"/>
                          </a:solidFill>
                          <a:latin typeface="Times New Roman" pitchFamily="18" charset="0"/>
                          <a:cs typeface="Times New Roman" pitchFamily="18" charset="0"/>
                        </a:rPr>
                        <a:t>None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84316519"/>
                  </a:ext>
                </a:extLst>
              </a:tr>
              <a:tr h="370840">
                <a:tc>
                  <a:txBody>
                    <a:bodyPr/>
                    <a:lstStyle/>
                    <a:p>
                      <a:pPr algn="ctr"/>
                      <a:r>
                        <a:rPr lang="en-US" sz="1800" dirty="0">
                          <a:solidFill>
                            <a:srgbClr val="002060"/>
                          </a:solidFill>
                          <a:latin typeface="Times New Roman" pitchFamily="18" charset="0"/>
                          <a:cs typeface="Times New Roman" pitchFamily="18" charset="0"/>
                        </a:rPr>
                        <a:t>8.</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CPA/SPA/ESA/ESZ, IF ANY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800" b="0" i="0" u="none" strike="noStrike" kern="1200" baseline="0" dirty="0">
                          <a:solidFill>
                            <a:srgbClr val="002060"/>
                          </a:solidFill>
                          <a:latin typeface="Times New Roman" pitchFamily="18" charset="0"/>
                          <a:ea typeface="+mn-ea"/>
                          <a:cs typeface="Times New Roman" pitchFamily="18" charset="0"/>
                        </a:rPr>
                        <a:t>The Project site is located in </a:t>
                      </a:r>
                      <a:r>
                        <a:rPr lang="en-IN" sz="1800" b="0" i="0" u="none" strike="noStrike" kern="1200" baseline="0" dirty="0" err="1">
                          <a:solidFill>
                            <a:srgbClr val="002060"/>
                          </a:solidFill>
                          <a:latin typeface="Times New Roman" pitchFamily="18" charset="0"/>
                          <a:ea typeface="+mn-ea"/>
                          <a:cs typeface="Times New Roman" pitchFamily="18" charset="0"/>
                        </a:rPr>
                        <a:t>Borjhara</a:t>
                      </a:r>
                      <a:r>
                        <a:rPr lang="en-IN" sz="1800" b="0" i="0" u="none" strike="noStrike" kern="1200" baseline="0" dirty="0">
                          <a:solidFill>
                            <a:srgbClr val="002060"/>
                          </a:solidFill>
                          <a:latin typeface="Times New Roman" pitchFamily="18" charset="0"/>
                          <a:ea typeface="+mn-ea"/>
                          <a:cs typeface="Times New Roman" pitchFamily="18" charset="0"/>
                        </a:rPr>
                        <a:t> extension of </a:t>
                      </a:r>
                      <a:r>
                        <a:rPr lang="en-IN" sz="1800" b="0" i="0" u="none" strike="noStrike" kern="1200" baseline="0" dirty="0" err="1">
                          <a:solidFill>
                            <a:srgbClr val="002060"/>
                          </a:solidFill>
                          <a:latin typeface="Times New Roman" pitchFamily="18" charset="0"/>
                          <a:ea typeface="+mn-ea"/>
                          <a:cs typeface="Times New Roman" pitchFamily="18" charset="0"/>
                        </a:rPr>
                        <a:t>Urla</a:t>
                      </a:r>
                      <a:r>
                        <a:rPr lang="en-IN" sz="1800" b="0" i="0" u="none" strike="noStrike" kern="1200" baseline="0" dirty="0">
                          <a:solidFill>
                            <a:srgbClr val="002060"/>
                          </a:solidFill>
                          <a:latin typeface="Times New Roman" pitchFamily="18" charset="0"/>
                          <a:ea typeface="+mn-ea"/>
                          <a:cs typeface="Times New Roman" pitchFamily="18" charset="0"/>
                        </a:rPr>
                        <a:t> Industrial Area which was declared as Critically Polluted Area vide NGT order dated 10.07.2019 and  lifting of abeyance of ministry’s OM is published  on 5</a:t>
                      </a:r>
                      <a:r>
                        <a:rPr lang="en-IN" sz="1800" b="0" i="0" u="none" strike="noStrike" kern="1200" baseline="30000" dirty="0">
                          <a:solidFill>
                            <a:srgbClr val="002060"/>
                          </a:solidFill>
                          <a:latin typeface="Times New Roman" pitchFamily="18" charset="0"/>
                          <a:ea typeface="+mn-ea"/>
                          <a:cs typeface="Times New Roman" pitchFamily="18" charset="0"/>
                        </a:rPr>
                        <a:t>th</a:t>
                      </a:r>
                      <a:r>
                        <a:rPr lang="en-IN" sz="1800" b="0" i="0" u="none" strike="noStrike" kern="1200" baseline="0" dirty="0">
                          <a:solidFill>
                            <a:srgbClr val="002060"/>
                          </a:solidFill>
                          <a:latin typeface="Times New Roman" pitchFamily="18" charset="0"/>
                          <a:ea typeface="+mn-ea"/>
                          <a:cs typeface="Times New Roman" pitchFamily="18" charset="0"/>
                        </a:rPr>
                        <a:t> July 2022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83332695"/>
                  </a:ext>
                </a:extLst>
              </a:tr>
              <a:tr h="370840">
                <a:tc>
                  <a:txBody>
                    <a:bodyPr/>
                    <a:lstStyle/>
                    <a:p>
                      <a:pPr algn="ctr"/>
                      <a:r>
                        <a:rPr lang="en-US" sz="1800" dirty="0">
                          <a:solidFill>
                            <a:srgbClr val="002060"/>
                          </a:solidFill>
                          <a:latin typeface="Times New Roman" pitchFamily="18" charset="0"/>
                          <a:cs typeface="Times New Roman" pitchFamily="18" charset="0"/>
                        </a:rPr>
                        <a:t>9.</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INTERLINKED PROJECT, IF ANY, WITH STATUS </a:t>
                      </a:r>
                      <a:endParaRPr lang="en-US" sz="18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dirty="0">
                          <a:solidFill>
                            <a:srgbClr val="002060"/>
                          </a:solidFill>
                          <a:latin typeface="Times New Roman" pitchFamily="18" charset="0"/>
                          <a:cs typeface="Times New Roman" pitchFamily="18" charset="0"/>
                        </a:rPr>
                        <a:t>None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91230844"/>
                  </a:ext>
                </a:extLst>
              </a:tr>
            </a:tbl>
          </a:graphicData>
        </a:graphic>
      </p:graphicFrame>
    </p:spTree>
    <p:extLst>
      <p:ext uri="{BB962C8B-B14F-4D97-AF65-F5344CB8AC3E}">
        <p14:creationId xmlns:p14="http://schemas.microsoft.com/office/powerpoint/2010/main" val="504330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2164" y="44728"/>
            <a:ext cx="2675989"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LOCATION MAP </a:t>
            </a:r>
          </a:p>
        </p:txBody>
      </p:sp>
      <p:pic>
        <p:nvPicPr>
          <p:cNvPr id="4" name="Picture 3">
            <a:extLst>
              <a:ext uri="{FF2B5EF4-FFF2-40B4-BE49-F238E27FC236}">
                <a16:creationId xmlns:a16="http://schemas.microsoft.com/office/drawing/2014/main" id="{88D4122D-A305-44D7-8586-43F4A909E9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52" y="634958"/>
            <a:ext cx="7604913" cy="5894829"/>
          </a:xfrm>
          <a:prstGeom prst="rect">
            <a:avLst/>
          </a:prstGeom>
          <a:noFill/>
        </p:spPr>
      </p:pic>
      <p:sp>
        <p:nvSpPr>
          <p:cNvPr id="2" name="TextBox 1">
            <a:extLst>
              <a:ext uri="{FF2B5EF4-FFF2-40B4-BE49-F238E27FC236}">
                <a16:creationId xmlns:a16="http://schemas.microsoft.com/office/drawing/2014/main" id="{4D523439-55CC-4AA2-A586-FDEF80286750}"/>
              </a:ext>
            </a:extLst>
          </p:cNvPr>
          <p:cNvSpPr txBox="1"/>
          <p:nvPr/>
        </p:nvSpPr>
        <p:spPr>
          <a:xfrm>
            <a:off x="967409" y="6336037"/>
            <a:ext cx="4458693" cy="369332"/>
          </a:xfrm>
          <a:prstGeom prst="rect">
            <a:avLst/>
          </a:prstGeom>
          <a:noFill/>
        </p:spPr>
        <p:txBody>
          <a:bodyPr wrap="square" rtlCol="0">
            <a:spAutoFit/>
          </a:bodyPr>
          <a:lstStyle/>
          <a:p>
            <a:r>
              <a:rPr lang="en-IN" dirty="0"/>
              <a:t>:  </a:t>
            </a:r>
          </a:p>
        </p:txBody>
      </p:sp>
    </p:spTree>
    <p:extLst>
      <p:ext uri="{BB962C8B-B14F-4D97-AF65-F5344CB8AC3E}">
        <p14:creationId xmlns:p14="http://schemas.microsoft.com/office/powerpoint/2010/main" val="252351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B22E21-E3F6-4341-8341-2D385E6EA48D}"/>
              </a:ext>
            </a:extLst>
          </p:cNvPr>
          <p:cNvSpPr txBox="1"/>
          <p:nvPr/>
        </p:nvSpPr>
        <p:spPr>
          <a:xfrm>
            <a:off x="238537" y="4100996"/>
            <a:ext cx="8613913" cy="458074"/>
          </a:xfrm>
          <a:prstGeom prst="rect">
            <a:avLst/>
          </a:prstGeom>
          <a:noFill/>
        </p:spPr>
        <p:txBody>
          <a:bodyPr wrap="square">
            <a:spAutoFit/>
          </a:bodyPr>
          <a:lstStyle/>
          <a:p>
            <a:pPr indent="575945" algn="ctr" defTabSz="914400">
              <a:lnSpc>
                <a:spcPct val="150000"/>
              </a:lnSpc>
              <a:spcBef>
                <a:spcPts val="600"/>
              </a:spcBef>
              <a:spcAft>
                <a:spcPts val="600"/>
              </a:spcAft>
            </a:pPr>
            <a:r>
              <a:rPr lang="en-US" b="1" dirty="0">
                <a:solidFill>
                  <a:srgbClr val="C00000"/>
                </a:solidFill>
                <a:latin typeface="Times New Roman" pitchFamily="18" charset="0"/>
                <a:cs typeface="Times New Roman" pitchFamily="18" charset="0"/>
              </a:rPr>
              <a:t>GLC due to the Movement of Trucks inside the plant premises</a:t>
            </a:r>
            <a:endParaRPr lang="en-IN" b="1" dirty="0">
              <a:solidFill>
                <a:srgbClr val="C00000"/>
              </a:solidFill>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09AAC8DC-C84F-4F4B-9DDA-3A244B5ECD68}"/>
              </a:ext>
            </a:extLst>
          </p:cNvPr>
          <p:cNvGraphicFramePr>
            <a:graphicFrameLocks noGrp="1"/>
          </p:cNvGraphicFramePr>
          <p:nvPr>
            <p:extLst>
              <p:ext uri="{D42A27DB-BD31-4B8C-83A1-F6EECF244321}">
                <p14:modId xmlns:p14="http://schemas.microsoft.com/office/powerpoint/2010/main" val="3925030781"/>
              </p:ext>
            </p:extLst>
          </p:nvPr>
        </p:nvGraphicFramePr>
        <p:xfrm>
          <a:off x="383996" y="4673404"/>
          <a:ext cx="8302487" cy="1729580"/>
        </p:xfrm>
        <a:graphic>
          <a:graphicData uri="http://schemas.openxmlformats.org/drawingml/2006/table">
            <a:tbl>
              <a:tblPr>
                <a:tableStyleId>{5940675A-B579-460E-94D1-54222C63F5DA}</a:tableStyleId>
              </a:tblPr>
              <a:tblGrid>
                <a:gridCol w="2174556">
                  <a:extLst>
                    <a:ext uri="{9D8B030D-6E8A-4147-A177-3AD203B41FA5}">
                      <a16:colId xmlns:a16="http://schemas.microsoft.com/office/drawing/2014/main" val="1881957740"/>
                    </a:ext>
                  </a:extLst>
                </a:gridCol>
                <a:gridCol w="2073961">
                  <a:extLst>
                    <a:ext uri="{9D8B030D-6E8A-4147-A177-3AD203B41FA5}">
                      <a16:colId xmlns:a16="http://schemas.microsoft.com/office/drawing/2014/main" val="1354347972"/>
                    </a:ext>
                  </a:extLst>
                </a:gridCol>
                <a:gridCol w="2075622">
                  <a:extLst>
                    <a:ext uri="{9D8B030D-6E8A-4147-A177-3AD203B41FA5}">
                      <a16:colId xmlns:a16="http://schemas.microsoft.com/office/drawing/2014/main" val="2572824249"/>
                    </a:ext>
                  </a:extLst>
                </a:gridCol>
                <a:gridCol w="1978348">
                  <a:extLst>
                    <a:ext uri="{9D8B030D-6E8A-4147-A177-3AD203B41FA5}">
                      <a16:colId xmlns:a16="http://schemas.microsoft.com/office/drawing/2014/main" val="1509335754"/>
                    </a:ext>
                  </a:extLst>
                </a:gridCol>
              </a:tblGrid>
              <a:tr h="642968">
                <a:tc gridSpan="4">
                  <a:txBody>
                    <a:bodyPr/>
                    <a:lstStyle/>
                    <a:p>
                      <a:pPr marL="0" algn="ctr" defTabSz="914400" rtl="0" eaLnBrk="1" latinLnBrk="0" hangingPunct="1">
                        <a:lnSpc>
                          <a:spcPct val="150000"/>
                        </a:lnSpc>
                      </a:pPr>
                      <a:r>
                        <a:rPr lang="en-US" sz="1800" b="1" kern="1200" dirty="0">
                          <a:solidFill>
                            <a:srgbClr val="006600"/>
                          </a:solidFill>
                          <a:effectLst/>
                          <a:latin typeface="Times New Roman" pitchFamily="18" charset="0"/>
                          <a:ea typeface="+mn-ea"/>
                          <a:cs typeface="Times New Roman" pitchFamily="18" charset="0"/>
                        </a:rPr>
                        <a:t>Maximum Incremental Levels (</a:t>
                      </a:r>
                      <a:r>
                        <a:rPr lang="en-US" sz="1800" b="1" kern="1200" dirty="0">
                          <a:solidFill>
                            <a:srgbClr val="006600"/>
                          </a:solidFill>
                          <a:effectLst/>
                          <a:latin typeface="Times New Roman" pitchFamily="18" charset="0"/>
                          <a:ea typeface="+mn-ea"/>
                          <a:cs typeface="Times New Roman" pitchFamily="18" charset="0"/>
                          <a:sym typeface="Symbol" panose="05050102010706020507" pitchFamily="18" charset="2"/>
                        </a:rPr>
                        <a:t>g</a:t>
                      </a:r>
                      <a:r>
                        <a:rPr lang="en-US" sz="1800" b="1" kern="1200" dirty="0">
                          <a:solidFill>
                            <a:srgbClr val="006600"/>
                          </a:solidFill>
                          <a:effectLst/>
                          <a:latin typeface="Times New Roman" pitchFamily="18" charset="0"/>
                          <a:ea typeface="+mn-ea"/>
                          <a:cs typeface="Times New Roman" pitchFamily="18" charset="0"/>
                        </a:rPr>
                        <a:t>/m</a:t>
                      </a:r>
                      <a:r>
                        <a:rPr lang="en-US" sz="1800" b="1" kern="1200" baseline="30000" dirty="0">
                          <a:solidFill>
                            <a:srgbClr val="006600"/>
                          </a:solidFill>
                          <a:effectLst/>
                          <a:latin typeface="Times New Roman" pitchFamily="18" charset="0"/>
                          <a:ea typeface="+mn-ea"/>
                          <a:cs typeface="Times New Roman" pitchFamily="18" charset="0"/>
                        </a:rPr>
                        <a:t>3</a:t>
                      </a:r>
                      <a:r>
                        <a:rPr lang="en-US" sz="1800" b="1" kern="1200" dirty="0">
                          <a:solidFill>
                            <a:srgbClr val="006600"/>
                          </a:solidFill>
                          <a:effectLst/>
                          <a:latin typeface="Times New Roman" pitchFamily="18" charset="0"/>
                          <a:ea typeface="+mn-ea"/>
                          <a:cs typeface="Times New Roman" pitchFamily="18" charset="0"/>
                        </a:rPr>
                        <a:t>)  </a:t>
                      </a:r>
                      <a:endParaRPr lang="en-IN" sz="18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95394329"/>
                  </a:ext>
                </a:extLst>
              </a:tr>
              <a:tr h="329810">
                <a:tc>
                  <a:txBody>
                    <a:bodyPr/>
                    <a:lstStyle/>
                    <a:p>
                      <a:pPr marL="0" algn="ctr" defTabSz="914400" rtl="0" eaLnBrk="1" latinLnBrk="0" hangingPunct="1">
                        <a:lnSpc>
                          <a:spcPct val="150000"/>
                        </a:lnSpc>
                      </a:pPr>
                      <a:r>
                        <a:rPr lang="en-US" sz="1800" b="1" kern="1200">
                          <a:solidFill>
                            <a:srgbClr val="006600"/>
                          </a:solidFill>
                          <a:effectLst/>
                          <a:latin typeface="Times New Roman" pitchFamily="18" charset="0"/>
                          <a:ea typeface="+mn-ea"/>
                          <a:cs typeface="Times New Roman" pitchFamily="18" charset="0"/>
                        </a:rPr>
                        <a:t> </a:t>
                      </a:r>
                      <a:endParaRPr lang="en-IN" sz="1800" b="1" kern="120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r>
                        <a:rPr lang="en-US" sz="1800" b="1" kern="1200" dirty="0">
                          <a:solidFill>
                            <a:srgbClr val="006600"/>
                          </a:solidFill>
                          <a:effectLst/>
                          <a:latin typeface="Times New Roman" pitchFamily="18" charset="0"/>
                          <a:ea typeface="+mn-ea"/>
                          <a:cs typeface="Times New Roman" pitchFamily="18" charset="0"/>
                        </a:rPr>
                        <a:t>PM</a:t>
                      </a:r>
                      <a:r>
                        <a:rPr lang="en-US" sz="1800" b="1" kern="1200" baseline="-25000" dirty="0">
                          <a:solidFill>
                            <a:srgbClr val="006600"/>
                          </a:solidFill>
                          <a:effectLst/>
                          <a:latin typeface="Times New Roman" pitchFamily="18" charset="0"/>
                          <a:ea typeface="+mn-ea"/>
                          <a:cs typeface="Times New Roman" pitchFamily="18" charset="0"/>
                        </a:rPr>
                        <a:t>10</a:t>
                      </a:r>
                      <a:endParaRPr lang="en-IN" sz="1800" b="1" kern="1200" baseline="-250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US" sz="1800" b="1" kern="1200" dirty="0" err="1">
                          <a:solidFill>
                            <a:srgbClr val="006600"/>
                          </a:solidFill>
                          <a:effectLst/>
                          <a:latin typeface="Times New Roman" pitchFamily="18" charset="0"/>
                          <a:ea typeface="+mn-ea"/>
                          <a:cs typeface="Times New Roman" pitchFamily="18" charset="0"/>
                        </a:rPr>
                        <a:t>SOx</a:t>
                      </a:r>
                      <a:endParaRPr lang="en-IN" sz="18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US" sz="1800" b="1" kern="1200" dirty="0" err="1">
                          <a:solidFill>
                            <a:srgbClr val="006600"/>
                          </a:solidFill>
                          <a:effectLst/>
                          <a:latin typeface="Times New Roman" pitchFamily="18" charset="0"/>
                          <a:ea typeface="+mn-ea"/>
                          <a:cs typeface="Times New Roman" pitchFamily="18" charset="0"/>
                        </a:rPr>
                        <a:t>NOx</a:t>
                      </a:r>
                      <a:endParaRPr lang="en-IN" sz="1800" b="1" kern="1200" dirty="0">
                        <a:solidFill>
                          <a:srgbClr val="00660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565491352"/>
                  </a:ext>
                </a:extLst>
              </a:tr>
              <a:tr h="329810">
                <a:tc>
                  <a:txBody>
                    <a:bodyPr/>
                    <a:lstStyle/>
                    <a:p>
                      <a:pPr marL="0" algn="ctr" defTabSz="914400" rtl="0" eaLnBrk="1" latinLnBrk="0" hangingPunct="1">
                        <a:lnSpc>
                          <a:spcPct val="150000"/>
                        </a:lnSpc>
                      </a:pPr>
                      <a:r>
                        <a:rPr lang="en-US" sz="1800" kern="1200">
                          <a:solidFill>
                            <a:srgbClr val="002060"/>
                          </a:solidFill>
                          <a:effectLst/>
                          <a:latin typeface="Times New Roman" pitchFamily="18" charset="0"/>
                          <a:ea typeface="+mn-ea"/>
                          <a:cs typeface="Times New Roman" pitchFamily="18" charset="0"/>
                        </a:rPr>
                        <a:t>Incremental GLC</a:t>
                      </a:r>
                      <a:endParaRPr lang="en-IN" sz="18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0.0038</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0.0008</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US" sz="1800" kern="1200" dirty="0">
                          <a:solidFill>
                            <a:srgbClr val="002060"/>
                          </a:solidFill>
                          <a:effectLst/>
                          <a:latin typeface="Times New Roman" pitchFamily="18" charset="0"/>
                          <a:ea typeface="+mn-ea"/>
                          <a:cs typeface="Times New Roman" pitchFamily="18" charset="0"/>
                        </a:rPr>
                        <a:t>0.002</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501910149"/>
                  </a:ext>
                </a:extLst>
              </a:tr>
              <a:tr h="329810">
                <a:tc>
                  <a:txBody>
                    <a:bodyPr/>
                    <a:lstStyle/>
                    <a:p>
                      <a:pPr marL="0" algn="ctr" defTabSz="914400" rtl="0" eaLnBrk="1" latinLnBrk="0" hangingPunct="1">
                        <a:lnSpc>
                          <a:spcPct val="150000"/>
                        </a:lnSpc>
                      </a:pPr>
                      <a:r>
                        <a:rPr lang="en-US" sz="1800" kern="1200">
                          <a:solidFill>
                            <a:srgbClr val="002060"/>
                          </a:solidFill>
                          <a:effectLst/>
                          <a:latin typeface="Times New Roman" pitchFamily="18" charset="0"/>
                          <a:ea typeface="+mn-ea"/>
                          <a:cs typeface="Times New Roman" pitchFamily="18" charset="0"/>
                        </a:rPr>
                        <a:t>Distance/Direction </a:t>
                      </a:r>
                      <a:endParaRPr lang="en-IN" sz="1800" kern="1200">
                        <a:solidFill>
                          <a:srgbClr val="002060"/>
                        </a:solidFill>
                        <a:effectLst/>
                        <a:latin typeface="Times New Roman" pitchFamily="18" charset="0"/>
                        <a:ea typeface="+mn-ea"/>
                        <a:cs typeface="Times New Roman" pitchFamily="18"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IN" sz="1800" kern="1200" dirty="0">
                          <a:solidFill>
                            <a:srgbClr val="002060"/>
                          </a:solidFill>
                          <a:effectLst/>
                          <a:latin typeface="Times New Roman" pitchFamily="18" charset="0"/>
                          <a:ea typeface="+mn-ea"/>
                          <a:cs typeface="Times New Roman" pitchFamily="18" charset="0"/>
                        </a:rPr>
                        <a:t>30m/NE</a:t>
                      </a: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IN" sz="1800" kern="1200" dirty="0">
                          <a:solidFill>
                            <a:srgbClr val="002060"/>
                          </a:solidFill>
                          <a:effectLst/>
                          <a:latin typeface="Times New Roman" pitchFamily="18" charset="0"/>
                          <a:ea typeface="+mn-ea"/>
                          <a:cs typeface="Times New Roman" pitchFamily="18" charset="0"/>
                        </a:rPr>
                        <a:t>30m/NE</a:t>
                      </a: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latinLnBrk="0" hangingPunct="1">
                        <a:lnSpc>
                          <a:spcPct val="150000"/>
                        </a:lnSpc>
                      </a:pPr>
                      <a:r>
                        <a:rPr lang="en-IN" sz="1800" kern="1200" dirty="0">
                          <a:solidFill>
                            <a:srgbClr val="002060"/>
                          </a:solidFill>
                          <a:effectLst/>
                          <a:latin typeface="Times New Roman" pitchFamily="18" charset="0"/>
                          <a:ea typeface="+mn-ea"/>
                          <a:cs typeface="Times New Roman" pitchFamily="18" charset="0"/>
                        </a:rPr>
                        <a:t>30m/NE</a:t>
                      </a:r>
                    </a:p>
                  </a:txBody>
                  <a:tcPr marL="68580" marR="6858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310214663"/>
                  </a:ext>
                </a:extLst>
              </a:tr>
            </a:tbl>
          </a:graphicData>
        </a:graphic>
      </p:graphicFrame>
      <p:graphicFrame>
        <p:nvGraphicFramePr>
          <p:cNvPr id="7" name="Table 6">
            <a:extLst>
              <a:ext uri="{FF2B5EF4-FFF2-40B4-BE49-F238E27FC236}">
                <a16:creationId xmlns:a16="http://schemas.microsoft.com/office/drawing/2014/main" id="{85DBFBDC-56CA-43DC-85DA-63F3BE0675F3}"/>
              </a:ext>
            </a:extLst>
          </p:cNvPr>
          <p:cNvGraphicFramePr>
            <a:graphicFrameLocks noGrp="1"/>
          </p:cNvGraphicFramePr>
          <p:nvPr>
            <p:extLst>
              <p:ext uri="{D42A27DB-BD31-4B8C-83A1-F6EECF244321}">
                <p14:modId xmlns:p14="http://schemas.microsoft.com/office/powerpoint/2010/main" val="3863659783"/>
              </p:ext>
            </p:extLst>
          </p:nvPr>
        </p:nvGraphicFramePr>
        <p:xfrm>
          <a:off x="311426" y="883083"/>
          <a:ext cx="8521147" cy="869404"/>
        </p:xfrm>
        <a:graphic>
          <a:graphicData uri="http://schemas.openxmlformats.org/drawingml/2006/table">
            <a:tbl>
              <a:tblPr>
                <a:tableStyleId>{5940675A-B579-460E-94D1-54222C63F5DA}</a:tableStyleId>
              </a:tblPr>
              <a:tblGrid>
                <a:gridCol w="2657131">
                  <a:extLst>
                    <a:ext uri="{9D8B030D-6E8A-4147-A177-3AD203B41FA5}">
                      <a16:colId xmlns:a16="http://schemas.microsoft.com/office/drawing/2014/main" val="4265755985"/>
                    </a:ext>
                  </a:extLst>
                </a:gridCol>
                <a:gridCol w="1954672">
                  <a:extLst>
                    <a:ext uri="{9D8B030D-6E8A-4147-A177-3AD203B41FA5}">
                      <a16:colId xmlns:a16="http://schemas.microsoft.com/office/drawing/2014/main" val="4174591827"/>
                    </a:ext>
                  </a:extLst>
                </a:gridCol>
                <a:gridCol w="1954672">
                  <a:extLst>
                    <a:ext uri="{9D8B030D-6E8A-4147-A177-3AD203B41FA5}">
                      <a16:colId xmlns:a16="http://schemas.microsoft.com/office/drawing/2014/main" val="2090418622"/>
                    </a:ext>
                  </a:extLst>
                </a:gridCol>
                <a:gridCol w="1954672">
                  <a:extLst>
                    <a:ext uri="{9D8B030D-6E8A-4147-A177-3AD203B41FA5}">
                      <a16:colId xmlns:a16="http://schemas.microsoft.com/office/drawing/2014/main" val="1626160339"/>
                    </a:ext>
                  </a:extLst>
                </a:gridCol>
              </a:tblGrid>
              <a:tr h="172408">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CPCB Norm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PM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a:solidFill>
                            <a:srgbClr val="006600"/>
                          </a:solidFill>
                          <a:effectLst/>
                          <a:latin typeface="Times New Roman" pitchFamily="18" charset="0"/>
                          <a:ea typeface="+mn-ea"/>
                          <a:cs typeface="Times New Roman" pitchFamily="18" charset="0"/>
                        </a:rPr>
                        <a:t>NOx</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SO</a:t>
                      </a:r>
                      <a:r>
                        <a:rPr lang="en-IN" sz="1800" kern="1200" baseline="-25000" dirty="0">
                          <a:solidFill>
                            <a:srgbClr val="006600"/>
                          </a:solidFill>
                          <a:effectLst/>
                          <a:latin typeface="Times New Roman" pitchFamily="18" charset="0"/>
                          <a:ea typeface="+mn-ea"/>
                          <a:cs typeface="Times New Roman" pitchFamily="18" charset="0"/>
                        </a:rPr>
                        <a:t>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293878102"/>
                  </a:ext>
                </a:extLst>
              </a:tr>
              <a:tr h="301714">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Year</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g/km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g/km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g/km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765220279"/>
                  </a:ext>
                </a:extLst>
              </a:tr>
              <a:tr h="172408">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2007</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a:solidFill>
                            <a:srgbClr val="002060"/>
                          </a:solidFill>
                          <a:effectLst/>
                          <a:latin typeface="Times New Roman" pitchFamily="18" charset="0"/>
                          <a:ea typeface="+mn-ea"/>
                          <a:cs typeface="Times New Roman" pitchFamily="18" charset="0"/>
                        </a:rPr>
                        <a:t>0.28</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a:solidFill>
                            <a:srgbClr val="002060"/>
                          </a:solidFill>
                          <a:effectLst/>
                          <a:latin typeface="Times New Roman" pitchFamily="18" charset="0"/>
                          <a:ea typeface="+mn-ea"/>
                          <a:cs typeface="Times New Roman" pitchFamily="18" charset="0"/>
                        </a:rPr>
                        <a:t>6.3</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1.42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861296322"/>
                  </a:ext>
                </a:extLst>
              </a:tr>
            </a:tbl>
          </a:graphicData>
        </a:graphic>
      </p:graphicFrame>
      <p:graphicFrame>
        <p:nvGraphicFramePr>
          <p:cNvPr id="8" name="Table 7">
            <a:extLst>
              <a:ext uri="{FF2B5EF4-FFF2-40B4-BE49-F238E27FC236}">
                <a16:creationId xmlns:a16="http://schemas.microsoft.com/office/drawing/2014/main" id="{FB47F0B9-1290-45C3-B2B7-C42D44FA85F5}"/>
              </a:ext>
            </a:extLst>
          </p:cNvPr>
          <p:cNvGraphicFramePr>
            <a:graphicFrameLocks noGrp="1"/>
          </p:cNvGraphicFramePr>
          <p:nvPr>
            <p:extLst>
              <p:ext uri="{D42A27DB-BD31-4B8C-83A1-F6EECF244321}">
                <p14:modId xmlns:p14="http://schemas.microsoft.com/office/powerpoint/2010/main" val="1526861037"/>
              </p:ext>
            </p:extLst>
          </p:nvPr>
        </p:nvGraphicFramePr>
        <p:xfrm>
          <a:off x="284922" y="2436287"/>
          <a:ext cx="8521144" cy="1693545"/>
        </p:xfrm>
        <a:graphic>
          <a:graphicData uri="http://schemas.openxmlformats.org/drawingml/2006/table">
            <a:tbl>
              <a:tblPr>
                <a:tableStyleId>{5940675A-B579-460E-94D1-54222C63F5DA}</a:tableStyleId>
              </a:tblPr>
              <a:tblGrid>
                <a:gridCol w="1514870">
                  <a:extLst>
                    <a:ext uri="{9D8B030D-6E8A-4147-A177-3AD203B41FA5}">
                      <a16:colId xmlns:a16="http://schemas.microsoft.com/office/drawing/2014/main" val="1977262755"/>
                    </a:ext>
                  </a:extLst>
                </a:gridCol>
                <a:gridCol w="1514870">
                  <a:extLst>
                    <a:ext uri="{9D8B030D-6E8A-4147-A177-3AD203B41FA5}">
                      <a16:colId xmlns:a16="http://schemas.microsoft.com/office/drawing/2014/main" val="2183885062"/>
                    </a:ext>
                  </a:extLst>
                </a:gridCol>
                <a:gridCol w="1988267">
                  <a:extLst>
                    <a:ext uri="{9D8B030D-6E8A-4147-A177-3AD203B41FA5}">
                      <a16:colId xmlns:a16="http://schemas.microsoft.com/office/drawing/2014/main" val="3054993003"/>
                    </a:ext>
                  </a:extLst>
                </a:gridCol>
                <a:gridCol w="1514870">
                  <a:extLst>
                    <a:ext uri="{9D8B030D-6E8A-4147-A177-3AD203B41FA5}">
                      <a16:colId xmlns:a16="http://schemas.microsoft.com/office/drawing/2014/main" val="75119732"/>
                    </a:ext>
                  </a:extLst>
                </a:gridCol>
                <a:gridCol w="1988267">
                  <a:extLst>
                    <a:ext uri="{9D8B030D-6E8A-4147-A177-3AD203B41FA5}">
                      <a16:colId xmlns:a16="http://schemas.microsoft.com/office/drawing/2014/main" val="60246555"/>
                    </a:ext>
                  </a:extLst>
                </a:gridCol>
              </a:tblGrid>
              <a:tr h="205019">
                <a:tc>
                  <a:txBody>
                    <a:bodyPr/>
                    <a:lstStyle/>
                    <a:p>
                      <a:pPr marL="0" algn="ctr" defTabSz="914400" rtl="0" eaLnBrk="1" fontAlgn="b" latinLnBrk="0" hangingPunct="1"/>
                      <a:endParaRPr lang="en-IN" sz="1800" kern="1200" dirty="0">
                        <a:solidFill>
                          <a:srgbClr val="006600"/>
                        </a:solidFill>
                        <a:effectLst/>
                        <a:latin typeface="Times New Roman" pitchFamily="18" charset="0"/>
                        <a:ea typeface="+mn-ea"/>
                        <a:cs typeface="Times New Roman" pitchFamily="18"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endParaRPr lang="en-IN" sz="1800" kern="1200" dirty="0">
                        <a:solidFill>
                          <a:srgbClr val="006600"/>
                        </a:solidFill>
                        <a:effectLst/>
                        <a:latin typeface="Times New Roman" pitchFamily="18" charset="0"/>
                        <a:ea typeface="+mn-ea"/>
                        <a:cs typeface="Times New Roman" pitchFamily="18"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PM</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a:solidFill>
                            <a:srgbClr val="006600"/>
                          </a:solidFill>
                          <a:effectLst/>
                          <a:latin typeface="Times New Roman" pitchFamily="18" charset="0"/>
                          <a:ea typeface="+mn-ea"/>
                          <a:cs typeface="Times New Roman" pitchFamily="18" charset="0"/>
                        </a:rPr>
                        <a:t>NOx</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SO</a:t>
                      </a:r>
                      <a:r>
                        <a:rPr lang="en-IN" sz="1800" kern="1200" baseline="-25000" dirty="0">
                          <a:solidFill>
                            <a:srgbClr val="006600"/>
                          </a:solidFill>
                          <a:effectLst/>
                          <a:latin typeface="Times New Roman" pitchFamily="18" charset="0"/>
                          <a:ea typeface="+mn-ea"/>
                          <a:cs typeface="Times New Roman" pitchFamily="18" charset="0"/>
                        </a:rPr>
                        <a:t>2</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674953760"/>
                  </a:ext>
                </a:extLst>
              </a:tr>
              <a:tr h="63361">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Max No of vehicles/hr</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Distance (km)</a:t>
                      </a: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gridSpan="3">
                  <a:txBody>
                    <a:bodyPr/>
                    <a:lstStyle/>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Emission  </a:t>
                      </a:r>
                    </a:p>
                    <a:p>
                      <a:pPr marL="0" algn="ctr" defTabSz="914400" rtl="0" eaLnBrk="1" fontAlgn="b" latinLnBrk="0" hangingPunct="1"/>
                      <a:r>
                        <a:rPr lang="en-IN" sz="1800" kern="1200" dirty="0">
                          <a:solidFill>
                            <a:srgbClr val="00660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hMerge="1">
                  <a:txBody>
                    <a:bodyPr/>
                    <a:lstStyle/>
                    <a:p>
                      <a:pPr marL="0" algn="ctr" defTabSz="914400" rtl="0" eaLnBrk="1" fontAlgn="b" latinLnBrk="0" hangingPunct="1"/>
                      <a:r>
                        <a:rPr lang="en-IN" sz="1800" kern="1200" dirty="0">
                          <a:solidFill>
                            <a:srgbClr val="0070C0"/>
                          </a:solidFill>
                          <a:effectLst/>
                          <a:latin typeface="Times New Roman" pitchFamily="18" charset="0"/>
                          <a:ea typeface="+mn-ea"/>
                          <a:cs typeface="Times New Roman" pitchFamily="18" charset="0"/>
                        </a:rPr>
                        <a:t> </a:t>
                      </a:r>
                    </a:p>
                  </a:txBody>
                  <a:tcPr marL="9525" marR="9525" marT="9525" marB="0" anchor="b"/>
                </a:tc>
                <a:tc hMerge="1">
                  <a:txBody>
                    <a:bodyPr/>
                    <a:lstStyle/>
                    <a:p>
                      <a:pPr marL="0" algn="ctr" defTabSz="914400" rtl="0" eaLnBrk="1" fontAlgn="b" latinLnBrk="0" hangingPunct="1"/>
                      <a:r>
                        <a:rPr lang="en-IN" sz="1800" kern="1200" dirty="0">
                          <a:solidFill>
                            <a:srgbClr val="0070C0"/>
                          </a:solidFill>
                          <a:effectLst/>
                          <a:latin typeface="Times New Roman" pitchFamily="18" charset="0"/>
                          <a:ea typeface="+mn-ea"/>
                          <a:cs typeface="Times New Roman" pitchFamily="18" charset="0"/>
                        </a:rPr>
                        <a:t> </a:t>
                      </a:r>
                    </a:p>
                  </a:txBody>
                  <a:tcPr marL="9525" marR="9525" marT="9525" marB="0" anchor="b"/>
                </a:tc>
                <a:extLst>
                  <a:ext uri="{0D108BD9-81ED-4DB2-BD59-A6C34878D82A}">
                    <a16:rowId xmlns:a16="http://schemas.microsoft.com/office/drawing/2014/main" val="2897969824"/>
                  </a:ext>
                </a:extLst>
              </a:tr>
              <a:tr h="205019">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11</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0.9 Km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endParaRPr lang="en-IN" sz="1800" kern="1200" dirty="0">
                        <a:solidFill>
                          <a:srgbClr val="002060"/>
                        </a:solidFill>
                        <a:effectLst/>
                        <a:latin typeface="Times New Roman" pitchFamily="18" charset="0"/>
                        <a:ea typeface="+mn-ea"/>
                        <a:cs typeface="Times New Roman" pitchFamily="18"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endParaRPr lang="en-IN" sz="1800" kern="1200" dirty="0">
                        <a:solidFill>
                          <a:srgbClr val="002060"/>
                        </a:solidFill>
                        <a:effectLst/>
                        <a:latin typeface="Times New Roman" pitchFamily="18" charset="0"/>
                        <a:ea typeface="+mn-ea"/>
                        <a:cs typeface="Times New Roman" pitchFamily="18"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endParaRPr lang="en-IN" sz="1800" kern="1200" dirty="0">
                        <a:solidFill>
                          <a:srgbClr val="002060"/>
                        </a:solidFill>
                        <a:effectLst/>
                        <a:latin typeface="Times New Roman" pitchFamily="18" charset="0"/>
                        <a:ea typeface="+mn-ea"/>
                        <a:cs typeface="Times New Roman" pitchFamily="18" charset="0"/>
                      </a:endParaRP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577370466"/>
                  </a:ext>
                </a:extLst>
              </a:tr>
              <a:tr h="205019">
                <a:tc>
                  <a:txBody>
                    <a:bodyPr/>
                    <a:lstStyle/>
                    <a:p>
                      <a:pPr marL="0" algn="ctr" defTabSz="914400" rtl="0" eaLnBrk="1" fontAlgn="b" latinLnBrk="0" hangingPunct="1"/>
                      <a:r>
                        <a:rPr lang="en-IN" sz="1800" kern="1200">
                          <a:solidFill>
                            <a:srgbClr val="00206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g</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2.772 g</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62.37g</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14.058g</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475351708"/>
                  </a:ext>
                </a:extLst>
              </a:tr>
              <a:tr h="205019">
                <a:tc>
                  <a:txBody>
                    <a:bodyPr/>
                    <a:lstStyle/>
                    <a:p>
                      <a:pPr marL="0" algn="ctr" defTabSz="914400" rtl="0" eaLnBrk="1" fontAlgn="b" latinLnBrk="0" hangingPunct="1"/>
                      <a:r>
                        <a:rPr lang="en-IN" sz="1800" kern="1200">
                          <a:solidFill>
                            <a:srgbClr val="002060"/>
                          </a:solidFill>
                          <a:effectLst/>
                          <a:latin typeface="Times New Roman" pitchFamily="18" charset="0"/>
                          <a:ea typeface="+mn-ea"/>
                          <a:cs typeface="Times New Roman" pitchFamily="18" charset="0"/>
                        </a:rPr>
                        <a:t> </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g/s</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0.000004375 g/s</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9.84E-05 g/s</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algn="ctr" defTabSz="914400" rtl="0" eaLnBrk="1" fontAlgn="b" latinLnBrk="0" hangingPunct="1"/>
                      <a:r>
                        <a:rPr lang="en-IN" sz="1800" kern="1200" dirty="0">
                          <a:solidFill>
                            <a:srgbClr val="002060"/>
                          </a:solidFill>
                          <a:effectLst/>
                          <a:latin typeface="Times New Roman" pitchFamily="18" charset="0"/>
                          <a:ea typeface="+mn-ea"/>
                          <a:cs typeface="Times New Roman" pitchFamily="18" charset="0"/>
                        </a:rPr>
                        <a:t>2.21875E-05 g/s</a:t>
                      </a:r>
                    </a:p>
                  </a:txBody>
                  <a:tcPr marL="9525" marR="9525" marT="9525" marB="0" anchor="b">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682036823"/>
                  </a:ext>
                </a:extLst>
              </a:tr>
            </a:tbl>
          </a:graphicData>
        </a:graphic>
      </p:graphicFrame>
      <p:sp>
        <p:nvSpPr>
          <p:cNvPr id="9" name="TextBox 8">
            <a:extLst>
              <a:ext uri="{FF2B5EF4-FFF2-40B4-BE49-F238E27FC236}">
                <a16:creationId xmlns:a16="http://schemas.microsoft.com/office/drawing/2014/main" id="{83FA0E2A-BF60-4D96-80E6-36862D3FE131}"/>
              </a:ext>
            </a:extLst>
          </p:cNvPr>
          <p:cNvSpPr txBox="1"/>
          <p:nvPr/>
        </p:nvSpPr>
        <p:spPr>
          <a:xfrm>
            <a:off x="3430009" y="1909721"/>
            <a:ext cx="1806905" cy="369332"/>
          </a:xfrm>
          <a:prstGeom prst="rect">
            <a:avLst/>
          </a:prstGeom>
        </p:spPr>
        <p:txBody>
          <a:bodyPr wrap="none" rtlCol="0">
            <a:spAutoFit/>
          </a:bodyPr>
          <a:lstStyle/>
          <a:p>
            <a:pPr algn="just" defTabSz="914400"/>
            <a:r>
              <a:rPr lang="en-IN" b="1" dirty="0">
                <a:solidFill>
                  <a:srgbClr val="C00000"/>
                </a:solidFill>
                <a:latin typeface="Times New Roman" pitchFamily="18" charset="0"/>
                <a:cs typeface="Times New Roman" pitchFamily="18" charset="0"/>
              </a:rPr>
              <a:t>Emission Rates  </a:t>
            </a:r>
          </a:p>
        </p:txBody>
      </p:sp>
      <p:sp>
        <p:nvSpPr>
          <p:cNvPr id="10" name="TextBox 9">
            <a:extLst>
              <a:ext uri="{FF2B5EF4-FFF2-40B4-BE49-F238E27FC236}">
                <a16:creationId xmlns:a16="http://schemas.microsoft.com/office/drawing/2014/main" id="{139A2B6C-583B-4B59-8304-7DEE67ABF839}"/>
              </a:ext>
            </a:extLst>
          </p:cNvPr>
          <p:cNvSpPr txBox="1"/>
          <p:nvPr/>
        </p:nvSpPr>
        <p:spPr>
          <a:xfrm>
            <a:off x="219076" y="38501"/>
            <a:ext cx="8355496" cy="461665"/>
          </a:xfrm>
          <a:prstGeom prst="rect">
            <a:avLst/>
          </a:prstGeom>
        </p:spPr>
        <p:txBody>
          <a:bodyPr wrap="square" rtlCol="0">
            <a:spAutoFit/>
          </a:bodyPr>
          <a:lstStyle/>
          <a:p>
            <a:pPr algn="ctr" defTabSz="914400"/>
            <a:r>
              <a:rPr lang="en-IN" sz="2400" b="1" dirty="0">
                <a:solidFill>
                  <a:srgbClr val="C00000"/>
                </a:solidFill>
                <a:latin typeface="Times New Roman" pitchFamily="18" charset="0"/>
                <a:cs typeface="Times New Roman" pitchFamily="18" charset="0"/>
              </a:rPr>
              <a:t>EMISSION RATE FOR TRAFFIC MODELLING</a:t>
            </a:r>
          </a:p>
        </p:txBody>
      </p:sp>
    </p:spTree>
    <p:extLst>
      <p:ext uri="{BB962C8B-B14F-4D97-AF65-F5344CB8AC3E}">
        <p14:creationId xmlns:p14="http://schemas.microsoft.com/office/powerpoint/2010/main" val="2077155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5"/>
            <a:ext cx="9144000"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hlinkClick r:id="rId2" action="ppaction://hlinkfile"/>
              </a:rPr>
              <a:t>LINK FOR KML FILE &amp; GOOGLE EARTH IMAGE </a:t>
            </a:r>
            <a:endParaRPr lang="en-US" sz="2000" b="1" dirty="0">
              <a:solidFill>
                <a:srgbClr val="C00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7F196C5-2E57-3A6B-534B-D2A192EA6ED6}"/>
              </a:ext>
            </a:extLst>
          </p:cNvPr>
          <p:cNvPicPr>
            <a:picLocks noChangeAspect="1"/>
          </p:cNvPicPr>
          <p:nvPr/>
        </p:nvPicPr>
        <p:blipFill>
          <a:blip r:embed="rId3"/>
          <a:stretch>
            <a:fillRect/>
          </a:stretch>
        </p:blipFill>
        <p:spPr>
          <a:xfrm>
            <a:off x="200913" y="1760466"/>
            <a:ext cx="8803387" cy="3700593"/>
          </a:xfrm>
          <a:prstGeom prst="rect">
            <a:avLst/>
          </a:prstGeom>
        </p:spPr>
      </p:pic>
      <p:cxnSp>
        <p:nvCxnSpPr>
          <p:cNvPr id="2050" name="AutoShape 2">
            <a:extLst>
              <a:ext uri="{FF2B5EF4-FFF2-40B4-BE49-F238E27FC236}">
                <a16:creationId xmlns:a16="http://schemas.microsoft.com/office/drawing/2014/main" id="{E7DFA34C-DC2F-D28C-E647-6A5B6AD97BE3}"/>
              </a:ext>
            </a:extLst>
          </p:cNvPr>
          <p:cNvCxnSpPr>
            <a:cxnSpLocks noChangeShapeType="1"/>
          </p:cNvCxnSpPr>
          <p:nvPr/>
        </p:nvCxnSpPr>
        <p:spPr bwMode="auto">
          <a:xfrm flipV="1">
            <a:off x="3557080" y="2942743"/>
            <a:ext cx="3724275" cy="590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09655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1" y="45968"/>
            <a:ext cx="9144000"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TOPOGRAPHICAL MAP </a:t>
            </a:r>
          </a:p>
        </p:txBody>
      </p:sp>
      <p:pic>
        <p:nvPicPr>
          <p:cNvPr id="3" name="Picture 2">
            <a:extLst>
              <a:ext uri="{FF2B5EF4-FFF2-40B4-BE49-F238E27FC236}">
                <a16:creationId xmlns:a16="http://schemas.microsoft.com/office/drawing/2014/main" id="{A252FB46-F290-49BC-97D4-B86C34657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4" y="680304"/>
            <a:ext cx="7893734" cy="5587973"/>
          </a:xfrm>
          <a:prstGeom prst="rect">
            <a:avLst/>
          </a:prstGeom>
        </p:spPr>
      </p:pic>
      <p:sp>
        <p:nvSpPr>
          <p:cNvPr id="4" name="TextBox 3">
            <a:extLst>
              <a:ext uri="{FF2B5EF4-FFF2-40B4-BE49-F238E27FC236}">
                <a16:creationId xmlns:a16="http://schemas.microsoft.com/office/drawing/2014/main" id="{0ECDAC3C-6C70-4628-A9B8-553AA4C59EFC}"/>
              </a:ext>
            </a:extLst>
          </p:cNvPr>
          <p:cNvSpPr txBox="1"/>
          <p:nvPr/>
        </p:nvSpPr>
        <p:spPr>
          <a:xfrm>
            <a:off x="397566" y="6390406"/>
            <a:ext cx="3360728" cy="369332"/>
          </a:xfrm>
          <a:prstGeom prst="rect">
            <a:avLst/>
          </a:prstGeom>
          <a:noFill/>
        </p:spPr>
        <p:txBody>
          <a:bodyPr wrap="none" rtlCol="0">
            <a:spAutoFit/>
          </a:bodyPr>
          <a:lstStyle/>
          <a:p>
            <a:r>
              <a:rPr lang="en-IN" dirty="0">
                <a:solidFill>
                  <a:srgbClr val="002060"/>
                </a:solidFill>
                <a:latin typeface="Times New Roman" pitchFamily="18" charset="0"/>
                <a:cs typeface="Times New Roman" pitchFamily="18" charset="0"/>
              </a:rPr>
              <a:t>Source: Survey of India Toposheet</a:t>
            </a:r>
          </a:p>
        </p:txBody>
      </p:sp>
    </p:spTree>
    <p:extLst>
      <p:ext uri="{BB962C8B-B14F-4D97-AF65-F5344CB8AC3E}">
        <p14:creationId xmlns:p14="http://schemas.microsoft.com/office/powerpoint/2010/main" val="2038674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3999"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LAND ALLOTTED/ACQUISTION STATUS </a:t>
            </a:r>
          </a:p>
        </p:txBody>
      </p:sp>
      <p:sp>
        <p:nvSpPr>
          <p:cNvPr id="4" name="TextBox 3">
            <a:extLst>
              <a:ext uri="{FF2B5EF4-FFF2-40B4-BE49-F238E27FC236}">
                <a16:creationId xmlns:a16="http://schemas.microsoft.com/office/drawing/2014/main" id="{CB5DF73C-55D4-4F14-9504-0C3AAB76DAB9}"/>
              </a:ext>
            </a:extLst>
          </p:cNvPr>
          <p:cNvSpPr txBox="1"/>
          <p:nvPr/>
        </p:nvSpPr>
        <p:spPr>
          <a:xfrm>
            <a:off x="-159026" y="691042"/>
            <a:ext cx="9051235" cy="5131341"/>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Proposed expansion will be done within the existing plant premises and additional area with in the plant site. </a:t>
            </a: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Present activities are covered under 21.0 Ha and </a:t>
            </a:r>
            <a:r>
              <a:rPr lang="it-IT"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for expansion additional area of 10.80 Ha available within the project site will be used.  </a:t>
            </a:r>
            <a:endPar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endParaRP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The total area is 31.8 ha in which 12.465 ha allotment is done by Chhattisgarh State Industrial Development Corporation (CSIDCL) and the balance 19.335 ha area is Private Purchased diverted for Industrial use.  </a:t>
            </a:r>
            <a:endParaRPr lang="en-IN" sz="16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Already about 10.49 ha i.e. ~33% of the total plant area (31.80 ha) is developed as green belt.. An additional area of 2.5 ha. will be developed under greenbelt &amp; plantation. </a:t>
            </a: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Total proposed green belt will cover about 12.99 ha (including outside plantation) more than 40% of total plant area of 31.8 ha.</a:t>
            </a:r>
            <a:endParaRPr lang="en-IN" sz="16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80858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6230DC-D9C3-43B5-AFAB-9138ED1A7EF5}"/>
              </a:ext>
            </a:extLst>
          </p:cNvPr>
          <p:cNvSpPr txBox="1"/>
          <p:nvPr/>
        </p:nvSpPr>
        <p:spPr>
          <a:xfrm>
            <a:off x="0" y="71134"/>
            <a:ext cx="9144000" cy="429413"/>
          </a:xfrm>
          <a:prstGeom prst="rect">
            <a:avLst/>
          </a:prstGeom>
        </p:spPr>
        <p:txBody>
          <a:bodyPr wrap="square">
            <a:spAutoFit/>
          </a:bodyPr>
          <a:lstStyle>
            <a:defPPr>
              <a:defRPr lang="en-US"/>
            </a:defPPr>
            <a:lvl1pPr marL="457200" algn="ctr">
              <a:lnSpc>
                <a:spcPct val="120000"/>
              </a:lnSpc>
              <a:spcAft>
                <a:spcPts val="1000"/>
              </a:spcAft>
              <a:defRPr sz="2000" b="1">
                <a:solidFill>
                  <a:srgbClr val="0070C0"/>
                </a:solidFill>
                <a:latin typeface="Times New Roman" pitchFamily="18" charset="0"/>
                <a:cs typeface="Times New Roman" pitchFamily="18" charset="0"/>
              </a:defRPr>
            </a:lvl1pPr>
          </a:lstStyle>
          <a:p>
            <a:r>
              <a:rPr lang="en-US" dirty="0">
                <a:solidFill>
                  <a:srgbClr val="C00000"/>
                </a:solidFill>
              </a:rPr>
              <a:t>PLANT AREA BREAK-UP</a:t>
            </a:r>
            <a:endParaRPr lang="en-IN"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903270"/>
              </p:ext>
            </p:extLst>
          </p:nvPr>
        </p:nvGraphicFramePr>
        <p:xfrm>
          <a:off x="576775" y="655375"/>
          <a:ext cx="7957625" cy="4605942"/>
        </p:xfrm>
        <a:graphic>
          <a:graphicData uri="http://schemas.openxmlformats.org/drawingml/2006/table">
            <a:tbl>
              <a:tblPr firstRow="1" firstCol="1" lastRow="1" lastCol="1" bandRow="1" bandCol="1">
                <a:tableStyleId>{5940675A-B579-460E-94D1-54222C63F5DA}</a:tableStyleId>
              </a:tblPr>
              <a:tblGrid>
                <a:gridCol w="993540">
                  <a:extLst>
                    <a:ext uri="{9D8B030D-6E8A-4147-A177-3AD203B41FA5}">
                      <a16:colId xmlns:a16="http://schemas.microsoft.com/office/drawing/2014/main" val="20000"/>
                    </a:ext>
                  </a:extLst>
                </a:gridCol>
                <a:gridCol w="5077057">
                  <a:extLst>
                    <a:ext uri="{9D8B030D-6E8A-4147-A177-3AD203B41FA5}">
                      <a16:colId xmlns:a16="http://schemas.microsoft.com/office/drawing/2014/main" val="20001"/>
                    </a:ext>
                  </a:extLst>
                </a:gridCol>
                <a:gridCol w="1887028">
                  <a:extLst>
                    <a:ext uri="{9D8B030D-6E8A-4147-A177-3AD203B41FA5}">
                      <a16:colId xmlns:a16="http://schemas.microsoft.com/office/drawing/2014/main" val="20002"/>
                    </a:ext>
                  </a:extLst>
                </a:gridCol>
              </a:tblGrid>
              <a:tr h="814303">
                <a:tc>
                  <a:txBody>
                    <a:bodyPr/>
                    <a:lstStyle/>
                    <a:p>
                      <a:pPr marR="173990" algn="r">
                        <a:spcBef>
                          <a:spcPts val="19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R="173990" algn="r">
                        <a:spcBef>
                          <a:spcPts val="190"/>
                        </a:spcBef>
                        <a:spcAft>
                          <a:spcPts val="0"/>
                        </a:spcAft>
                      </a:pPr>
                      <a:r>
                        <a:rPr lang="en-US" sz="1800" kern="1200" dirty="0">
                          <a:solidFill>
                            <a:srgbClr val="002060"/>
                          </a:solidFill>
                          <a:effectLst/>
                          <a:latin typeface="Times New Roman" pitchFamily="18" charset="0"/>
                          <a:ea typeface="+mn-ea"/>
                          <a:cs typeface="Times New Roman" pitchFamily="18" charset="0"/>
                        </a:rPr>
                        <a:t>1.</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115570">
                        <a:spcBef>
                          <a:spcPts val="475"/>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115570">
                        <a:spcBef>
                          <a:spcPts val="475"/>
                        </a:spcBef>
                        <a:spcAft>
                          <a:spcPts val="0"/>
                        </a:spcAft>
                      </a:pPr>
                      <a:r>
                        <a:rPr lang="en-US" sz="1800" kern="1200" dirty="0">
                          <a:solidFill>
                            <a:srgbClr val="002060"/>
                          </a:solidFill>
                          <a:effectLst/>
                          <a:latin typeface="Times New Roman" pitchFamily="18" charset="0"/>
                          <a:ea typeface="+mn-ea"/>
                          <a:cs typeface="Times New Roman" pitchFamily="18" charset="0"/>
                        </a:rPr>
                        <a:t>Existing Plant Built Area</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58775">
                        <a:spcBef>
                          <a:spcPts val="47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358775">
                        <a:spcBef>
                          <a:spcPts val="470"/>
                        </a:spcBef>
                        <a:spcAft>
                          <a:spcPts val="0"/>
                        </a:spcAft>
                      </a:pPr>
                      <a:r>
                        <a:rPr lang="en-US" sz="1800" kern="1200" dirty="0">
                          <a:solidFill>
                            <a:srgbClr val="002060"/>
                          </a:solidFill>
                          <a:effectLst/>
                          <a:latin typeface="Times New Roman" pitchFamily="18" charset="0"/>
                          <a:ea typeface="+mn-ea"/>
                          <a:cs typeface="Times New Roman" pitchFamily="18" charset="0"/>
                        </a:rPr>
                        <a:t>6.48</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14303">
                <a:tc>
                  <a:txBody>
                    <a:bodyPr/>
                    <a:lstStyle/>
                    <a:p>
                      <a:pPr marR="168275" algn="r">
                        <a:spcBef>
                          <a:spcPts val="19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R="168275" algn="r">
                        <a:spcBef>
                          <a:spcPts val="190"/>
                        </a:spcBef>
                        <a:spcAft>
                          <a:spcPts val="0"/>
                        </a:spcAft>
                      </a:pPr>
                      <a:r>
                        <a:rPr lang="en-US" sz="1800" kern="1200" dirty="0">
                          <a:solidFill>
                            <a:srgbClr val="002060"/>
                          </a:solidFill>
                          <a:effectLst/>
                          <a:latin typeface="Times New Roman" pitchFamily="18" charset="0"/>
                          <a:ea typeface="+mn-ea"/>
                          <a:cs typeface="Times New Roman" pitchFamily="18" charset="0"/>
                        </a:rPr>
                        <a:t>2.</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109220">
                        <a:spcBef>
                          <a:spcPts val="475"/>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109220">
                        <a:spcBef>
                          <a:spcPts val="475"/>
                        </a:spcBef>
                        <a:spcAft>
                          <a:spcPts val="0"/>
                        </a:spcAft>
                      </a:pPr>
                      <a:r>
                        <a:rPr lang="en-US" sz="1800" kern="1200" dirty="0">
                          <a:solidFill>
                            <a:srgbClr val="002060"/>
                          </a:solidFill>
                          <a:effectLst/>
                          <a:latin typeface="Times New Roman" pitchFamily="18" charset="0"/>
                          <a:ea typeface="+mn-ea"/>
                          <a:cs typeface="Times New Roman" pitchFamily="18" charset="0"/>
                        </a:rPr>
                        <a:t>Total Green Belt Area</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92430">
                        <a:spcBef>
                          <a:spcPts val="47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392430">
                        <a:spcBef>
                          <a:spcPts val="470"/>
                        </a:spcBef>
                        <a:spcAft>
                          <a:spcPts val="0"/>
                        </a:spcAft>
                      </a:pPr>
                      <a:r>
                        <a:rPr lang="en-US" sz="1800" kern="1200" dirty="0">
                          <a:solidFill>
                            <a:srgbClr val="002060"/>
                          </a:solidFill>
                          <a:effectLst/>
                          <a:latin typeface="Times New Roman" pitchFamily="18" charset="0"/>
                          <a:ea typeface="+mn-ea"/>
                          <a:cs typeface="Times New Roman" pitchFamily="18" charset="0"/>
                        </a:rPr>
                        <a:t>10.49</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814303">
                <a:tc>
                  <a:txBody>
                    <a:bodyPr/>
                    <a:lstStyle/>
                    <a:p>
                      <a:pPr marR="169545" algn="r">
                        <a:spcBef>
                          <a:spcPts val="18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R="169545" algn="r">
                        <a:spcBef>
                          <a:spcPts val="180"/>
                        </a:spcBef>
                        <a:spcAft>
                          <a:spcPts val="0"/>
                        </a:spcAft>
                      </a:pPr>
                      <a:r>
                        <a:rPr lang="en-US" sz="1800" kern="1200" dirty="0">
                          <a:solidFill>
                            <a:srgbClr val="002060"/>
                          </a:solidFill>
                          <a:effectLst/>
                          <a:latin typeface="Times New Roman" pitchFamily="18" charset="0"/>
                          <a:ea typeface="+mn-ea"/>
                          <a:cs typeface="Times New Roman" pitchFamily="18" charset="0"/>
                        </a:rPr>
                        <a:t>3.</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80010">
                        <a:spcBef>
                          <a:spcPts val="545"/>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80010">
                        <a:spcBef>
                          <a:spcPts val="545"/>
                        </a:spcBef>
                        <a:spcAft>
                          <a:spcPts val="0"/>
                        </a:spcAft>
                      </a:pPr>
                      <a:r>
                        <a:rPr lang="en-US" sz="1800" kern="1200" dirty="0">
                          <a:solidFill>
                            <a:srgbClr val="002060"/>
                          </a:solidFill>
                          <a:effectLst/>
                          <a:latin typeface="Times New Roman" pitchFamily="18" charset="0"/>
                          <a:ea typeface="+mn-ea"/>
                          <a:cs typeface="Times New Roman" pitchFamily="18" charset="0"/>
                        </a:rPr>
                        <a:t>Area Under Road and Parking </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54965">
                        <a:spcBef>
                          <a:spcPts val="47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354965">
                        <a:spcBef>
                          <a:spcPts val="470"/>
                        </a:spcBef>
                        <a:spcAft>
                          <a:spcPts val="0"/>
                        </a:spcAft>
                      </a:pPr>
                      <a:r>
                        <a:rPr lang="en-US" sz="1800" kern="1200" dirty="0">
                          <a:solidFill>
                            <a:srgbClr val="002060"/>
                          </a:solidFill>
                          <a:effectLst/>
                          <a:latin typeface="Times New Roman" pitchFamily="18" charset="0"/>
                          <a:ea typeface="+mn-ea"/>
                          <a:cs typeface="Times New Roman" pitchFamily="18" charset="0"/>
                        </a:rPr>
                        <a:t>3.10</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674365">
                <a:tc>
                  <a:txBody>
                    <a:bodyPr/>
                    <a:lstStyle/>
                    <a:p>
                      <a:pPr marR="167005" algn="r">
                        <a:spcBef>
                          <a:spcPts val="19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R="167005" algn="r">
                        <a:spcBef>
                          <a:spcPts val="190"/>
                        </a:spcBef>
                        <a:spcAft>
                          <a:spcPts val="0"/>
                        </a:spcAft>
                      </a:pPr>
                      <a:r>
                        <a:rPr lang="en-US" sz="1800" kern="1200" dirty="0">
                          <a:solidFill>
                            <a:srgbClr val="002060"/>
                          </a:solidFill>
                          <a:effectLst/>
                          <a:latin typeface="Times New Roman" pitchFamily="18" charset="0"/>
                          <a:ea typeface="+mn-ea"/>
                          <a:cs typeface="Times New Roman" pitchFamily="18" charset="0"/>
                        </a:rPr>
                        <a:t>4.</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82550">
                        <a:spcBef>
                          <a:spcPts val="545"/>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82550">
                        <a:spcBef>
                          <a:spcPts val="545"/>
                        </a:spcBef>
                        <a:spcAft>
                          <a:spcPts val="0"/>
                        </a:spcAft>
                      </a:pPr>
                      <a:r>
                        <a:rPr lang="en-US" sz="1800" kern="1200" dirty="0">
                          <a:solidFill>
                            <a:srgbClr val="002060"/>
                          </a:solidFill>
                          <a:effectLst/>
                          <a:latin typeface="Times New Roman" pitchFamily="18" charset="0"/>
                          <a:ea typeface="+mn-ea"/>
                          <a:cs typeface="Times New Roman" pitchFamily="18" charset="0"/>
                        </a:rPr>
                        <a:t>Proposed Area</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91795">
                        <a:spcBef>
                          <a:spcPts val="47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391795">
                        <a:spcBef>
                          <a:spcPts val="470"/>
                        </a:spcBef>
                        <a:spcAft>
                          <a:spcPts val="0"/>
                        </a:spcAft>
                      </a:pPr>
                      <a:r>
                        <a:rPr lang="en-US" sz="1800" kern="1200" dirty="0">
                          <a:solidFill>
                            <a:srgbClr val="002060"/>
                          </a:solidFill>
                          <a:effectLst/>
                          <a:latin typeface="Times New Roman" pitchFamily="18" charset="0"/>
                          <a:ea typeface="+mn-ea"/>
                          <a:cs typeface="Times New Roman" pitchFamily="18" charset="0"/>
                        </a:rPr>
                        <a:t>5.29</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814303">
                <a:tc>
                  <a:txBody>
                    <a:bodyPr/>
                    <a:lstStyle/>
                    <a:p>
                      <a:pPr marR="169545" algn="r">
                        <a:spcBef>
                          <a:spcPts val="18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R="169545" algn="r">
                        <a:spcBef>
                          <a:spcPts val="180"/>
                        </a:spcBef>
                        <a:spcAft>
                          <a:spcPts val="0"/>
                        </a:spcAft>
                      </a:pPr>
                      <a:r>
                        <a:rPr lang="en-US" sz="1800" kern="1200" dirty="0">
                          <a:solidFill>
                            <a:srgbClr val="002060"/>
                          </a:solidFill>
                          <a:effectLst/>
                          <a:latin typeface="Times New Roman" pitchFamily="18" charset="0"/>
                          <a:ea typeface="+mn-ea"/>
                          <a:cs typeface="Times New Roman" pitchFamily="18" charset="0"/>
                        </a:rPr>
                        <a:t>5.</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73660">
                        <a:spcBef>
                          <a:spcPts val="545"/>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73660">
                        <a:spcBef>
                          <a:spcPts val="545"/>
                        </a:spcBef>
                        <a:spcAft>
                          <a:spcPts val="0"/>
                        </a:spcAft>
                      </a:pPr>
                      <a:r>
                        <a:rPr lang="en-US" sz="1800" kern="1200" dirty="0">
                          <a:solidFill>
                            <a:srgbClr val="002060"/>
                          </a:solidFill>
                          <a:effectLst/>
                          <a:latin typeface="Times New Roman" pitchFamily="18" charset="0"/>
                          <a:ea typeface="+mn-ea"/>
                          <a:cs typeface="Times New Roman" pitchFamily="18" charset="0"/>
                        </a:rPr>
                        <a:t>Open Area</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91795">
                        <a:spcBef>
                          <a:spcPts val="470"/>
                        </a:spcBef>
                        <a:spcAft>
                          <a:spcPts val="0"/>
                        </a:spcAft>
                      </a:pPr>
                      <a:endParaRPr lang="en-US" sz="1800" kern="1200" dirty="0">
                        <a:solidFill>
                          <a:srgbClr val="002060"/>
                        </a:solidFill>
                        <a:effectLst/>
                        <a:latin typeface="Times New Roman" pitchFamily="18" charset="0"/>
                        <a:ea typeface="+mn-ea"/>
                        <a:cs typeface="Times New Roman" pitchFamily="18" charset="0"/>
                      </a:endParaRPr>
                    </a:p>
                    <a:p>
                      <a:pPr marL="391795">
                        <a:spcBef>
                          <a:spcPts val="470"/>
                        </a:spcBef>
                        <a:spcAft>
                          <a:spcPts val="0"/>
                        </a:spcAft>
                      </a:pPr>
                      <a:r>
                        <a:rPr lang="en-US" sz="1800" kern="1200" dirty="0">
                          <a:solidFill>
                            <a:srgbClr val="002060"/>
                          </a:solidFill>
                          <a:effectLst/>
                          <a:latin typeface="Times New Roman" pitchFamily="18" charset="0"/>
                          <a:ea typeface="+mn-ea"/>
                          <a:cs typeface="Times New Roman" pitchFamily="18" charset="0"/>
                        </a:rPr>
                        <a:t>6.44</a:t>
                      </a:r>
                      <a:endParaRPr lang="en-IN" sz="1800"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674365">
                <a:tc>
                  <a:txBody>
                    <a:bodyPr/>
                    <a:lstStyle/>
                    <a:p>
                      <a:pPr marR="169545" algn="r">
                        <a:spcBef>
                          <a:spcPts val="180"/>
                        </a:spcBef>
                        <a:spcAft>
                          <a:spcPts val="0"/>
                        </a:spcAft>
                      </a:pPr>
                      <a:r>
                        <a:rPr lang="en-US" sz="1800" kern="1200">
                          <a:solidFill>
                            <a:srgbClr val="002060"/>
                          </a:solidFill>
                          <a:effectLst/>
                          <a:latin typeface="Times New Roman" pitchFamily="18" charset="0"/>
                          <a:ea typeface="+mn-ea"/>
                          <a:cs typeface="Times New Roman" pitchFamily="18" charset="0"/>
                        </a:rPr>
                        <a:t> </a:t>
                      </a:r>
                      <a:endParaRPr lang="en-IN" sz="1800" kern="120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76835">
                        <a:spcBef>
                          <a:spcPts val="545"/>
                        </a:spcBef>
                        <a:spcAft>
                          <a:spcPts val="0"/>
                        </a:spcAft>
                      </a:pPr>
                      <a:endParaRPr lang="en-US" sz="1800" b="1" kern="1200" dirty="0">
                        <a:solidFill>
                          <a:srgbClr val="002060"/>
                        </a:solidFill>
                        <a:effectLst/>
                        <a:latin typeface="Times New Roman" pitchFamily="18" charset="0"/>
                        <a:ea typeface="+mn-ea"/>
                        <a:cs typeface="Times New Roman" pitchFamily="18" charset="0"/>
                      </a:endParaRPr>
                    </a:p>
                    <a:p>
                      <a:pPr marL="76835">
                        <a:spcBef>
                          <a:spcPts val="545"/>
                        </a:spcBef>
                        <a:spcAft>
                          <a:spcPts val="0"/>
                        </a:spcAft>
                      </a:pPr>
                      <a:r>
                        <a:rPr lang="en-US" sz="1800" b="1" kern="1200" dirty="0">
                          <a:solidFill>
                            <a:srgbClr val="002060"/>
                          </a:solidFill>
                          <a:effectLst/>
                          <a:latin typeface="Times New Roman" pitchFamily="18" charset="0"/>
                          <a:ea typeface="+mn-ea"/>
                          <a:cs typeface="Times New Roman" pitchFamily="18" charset="0"/>
                        </a:rPr>
                        <a:t>Total Plant Area</a:t>
                      </a:r>
                      <a:endParaRPr lang="en-IN" sz="1800" b="1"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92430">
                        <a:spcBef>
                          <a:spcPts val="470"/>
                        </a:spcBef>
                        <a:spcAft>
                          <a:spcPts val="0"/>
                        </a:spcAft>
                      </a:pPr>
                      <a:endParaRPr lang="en-US" sz="1800" b="1" kern="1200" dirty="0">
                        <a:solidFill>
                          <a:srgbClr val="002060"/>
                        </a:solidFill>
                        <a:effectLst/>
                        <a:latin typeface="Times New Roman" pitchFamily="18" charset="0"/>
                        <a:ea typeface="+mn-ea"/>
                        <a:cs typeface="Times New Roman" pitchFamily="18" charset="0"/>
                      </a:endParaRPr>
                    </a:p>
                    <a:p>
                      <a:pPr marL="392430">
                        <a:spcBef>
                          <a:spcPts val="470"/>
                        </a:spcBef>
                        <a:spcAft>
                          <a:spcPts val="0"/>
                        </a:spcAft>
                      </a:pPr>
                      <a:r>
                        <a:rPr lang="en-US" sz="1800" b="1" kern="1200" dirty="0">
                          <a:solidFill>
                            <a:srgbClr val="002060"/>
                          </a:solidFill>
                          <a:effectLst/>
                          <a:latin typeface="Times New Roman" pitchFamily="18" charset="0"/>
                          <a:ea typeface="+mn-ea"/>
                          <a:cs typeface="Times New Roman" pitchFamily="18" charset="0"/>
                        </a:rPr>
                        <a:t>31.80</a:t>
                      </a:r>
                      <a:endParaRPr lang="en-IN" sz="1800" b="1" kern="120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4789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1"/>
            <a:ext cx="9144000"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PREVIOUS EC DETAILS </a:t>
            </a:r>
          </a:p>
        </p:txBody>
      </p:sp>
      <p:graphicFrame>
        <p:nvGraphicFramePr>
          <p:cNvPr id="5" name="Table 4">
            <a:extLst>
              <a:ext uri="{FF2B5EF4-FFF2-40B4-BE49-F238E27FC236}">
                <a16:creationId xmlns:a16="http://schemas.microsoft.com/office/drawing/2014/main" id="{87180FC2-77CB-468A-99FD-4093140E2269}"/>
              </a:ext>
            </a:extLst>
          </p:cNvPr>
          <p:cNvGraphicFramePr>
            <a:graphicFrameLocks noGrp="1"/>
          </p:cNvGraphicFramePr>
          <p:nvPr>
            <p:extLst>
              <p:ext uri="{D42A27DB-BD31-4B8C-83A1-F6EECF244321}">
                <p14:modId xmlns:p14="http://schemas.microsoft.com/office/powerpoint/2010/main" val="773632558"/>
              </p:ext>
            </p:extLst>
          </p:nvPr>
        </p:nvGraphicFramePr>
        <p:xfrm>
          <a:off x="152400" y="435667"/>
          <a:ext cx="8758583" cy="5570634"/>
        </p:xfrm>
        <a:graphic>
          <a:graphicData uri="http://schemas.openxmlformats.org/drawingml/2006/table">
            <a:tbl>
              <a:tblPr firstRow="1" firstCol="1" bandRow="1">
                <a:tableStyleId>{5940675A-B579-460E-94D1-54222C63F5DA}</a:tableStyleId>
              </a:tblPr>
              <a:tblGrid>
                <a:gridCol w="2252346">
                  <a:extLst>
                    <a:ext uri="{9D8B030D-6E8A-4147-A177-3AD203B41FA5}">
                      <a16:colId xmlns:a16="http://schemas.microsoft.com/office/drawing/2014/main" val="2158411073"/>
                    </a:ext>
                  </a:extLst>
                </a:gridCol>
                <a:gridCol w="998883">
                  <a:extLst>
                    <a:ext uri="{9D8B030D-6E8A-4147-A177-3AD203B41FA5}">
                      <a16:colId xmlns:a16="http://schemas.microsoft.com/office/drawing/2014/main" val="1045078470"/>
                    </a:ext>
                  </a:extLst>
                </a:gridCol>
                <a:gridCol w="2289084">
                  <a:extLst>
                    <a:ext uri="{9D8B030D-6E8A-4147-A177-3AD203B41FA5}">
                      <a16:colId xmlns:a16="http://schemas.microsoft.com/office/drawing/2014/main" val="149627634"/>
                    </a:ext>
                  </a:extLst>
                </a:gridCol>
                <a:gridCol w="3218270">
                  <a:extLst>
                    <a:ext uri="{9D8B030D-6E8A-4147-A177-3AD203B41FA5}">
                      <a16:colId xmlns:a16="http://schemas.microsoft.com/office/drawing/2014/main" val="2633705181"/>
                    </a:ext>
                  </a:extLst>
                </a:gridCol>
              </a:tblGrid>
              <a:tr h="697289">
                <a:tc>
                  <a:txBody>
                    <a:bodyPr/>
                    <a:lstStyle/>
                    <a:p>
                      <a:pPr marL="228600" algn="just" fontAlgn="base"/>
                      <a:r>
                        <a:rPr lang="en-US" sz="1600" kern="1200" dirty="0">
                          <a:solidFill>
                            <a:srgbClr val="006600"/>
                          </a:solidFill>
                          <a:effectLst/>
                          <a:latin typeface="Times New Roman" pitchFamily="18" charset="0"/>
                          <a:cs typeface="Times New Roman" pitchFamily="18" charset="0"/>
                        </a:rPr>
                        <a:t> </a:t>
                      </a:r>
                      <a:r>
                        <a:rPr lang="en-US" sz="1600" b="1" kern="1200" dirty="0">
                          <a:solidFill>
                            <a:srgbClr val="006600"/>
                          </a:solidFill>
                          <a:effectLst/>
                          <a:latin typeface="Times New Roman" pitchFamily="18" charset="0"/>
                          <a:cs typeface="Times New Roman" pitchFamily="18" charset="0"/>
                        </a:rPr>
                        <a:t>Particulars</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600" b="1" kern="1200" dirty="0">
                          <a:solidFill>
                            <a:srgbClr val="006600"/>
                          </a:solidFill>
                          <a:effectLst/>
                          <a:latin typeface="Times New Roman" pitchFamily="18" charset="0"/>
                          <a:cs typeface="Times New Roman" pitchFamily="18" charset="0"/>
                        </a:rPr>
                        <a:t>Establishment </a:t>
                      </a:r>
                      <a:endParaRPr lang="en-IN" sz="1600" b="1" dirty="0">
                        <a:solidFill>
                          <a:srgbClr val="006600"/>
                        </a:solidFill>
                        <a:effectLst/>
                        <a:latin typeface="Times New Roman" pitchFamily="18" charset="0"/>
                        <a:cs typeface="Times New Roman" pitchFamily="18" charset="0"/>
                      </a:endParaRPr>
                    </a:p>
                    <a:p>
                      <a:pPr algn="ctr" fontAlgn="base"/>
                      <a:r>
                        <a:rPr lang="en-US" sz="1600" b="1" kern="1200" dirty="0">
                          <a:solidFill>
                            <a:srgbClr val="006600"/>
                          </a:solidFill>
                          <a:effectLst/>
                          <a:latin typeface="Times New Roman" pitchFamily="18" charset="0"/>
                          <a:cs typeface="Times New Roman" pitchFamily="18" charset="0"/>
                        </a:rPr>
                        <a:t>Year </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600" b="1" kern="1200" dirty="0">
                          <a:solidFill>
                            <a:srgbClr val="006600"/>
                          </a:solidFill>
                          <a:effectLst/>
                          <a:latin typeface="Times New Roman" pitchFamily="18" charset="0"/>
                          <a:cs typeface="Times New Roman" pitchFamily="18" charset="0"/>
                        </a:rPr>
                        <a:t>Statutory</a:t>
                      </a:r>
                      <a:endParaRPr lang="en-IN" sz="1600" b="1" dirty="0">
                        <a:solidFill>
                          <a:srgbClr val="006600"/>
                        </a:solidFill>
                        <a:effectLst/>
                        <a:latin typeface="Times New Roman" pitchFamily="18" charset="0"/>
                        <a:cs typeface="Times New Roman" pitchFamily="18" charset="0"/>
                      </a:endParaRPr>
                    </a:p>
                    <a:p>
                      <a:pPr algn="ctr" fontAlgn="base"/>
                      <a:r>
                        <a:rPr lang="en-US" sz="1600" b="1" kern="1200" dirty="0">
                          <a:solidFill>
                            <a:srgbClr val="006600"/>
                          </a:solidFill>
                          <a:effectLst/>
                          <a:latin typeface="Times New Roman" pitchFamily="18" charset="0"/>
                          <a:cs typeface="Times New Roman" pitchFamily="18" charset="0"/>
                        </a:rPr>
                        <a:t>Clearances obtained</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600" b="1" kern="1200" dirty="0">
                          <a:solidFill>
                            <a:srgbClr val="006600"/>
                          </a:solidFill>
                          <a:effectLst/>
                          <a:latin typeface="Times New Roman" pitchFamily="18" charset="0"/>
                          <a:cs typeface="Times New Roman" pitchFamily="18" charset="0"/>
                        </a:rPr>
                        <a:t>Consent from CECB </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51043834"/>
                  </a:ext>
                </a:extLst>
              </a:tr>
              <a:tr h="1861021">
                <a:tc>
                  <a:txBody>
                    <a:bodyPr/>
                    <a:lstStyle/>
                    <a:p>
                      <a:pPr algn="just" fontAlgn="base"/>
                      <a:r>
                        <a:rPr lang="en-US" sz="1600" kern="1200">
                          <a:solidFill>
                            <a:srgbClr val="002060"/>
                          </a:solidFill>
                          <a:effectLst/>
                          <a:latin typeface="Times New Roman" pitchFamily="18" charset="0"/>
                          <a:cs typeface="Times New Roman" pitchFamily="18" charset="0"/>
                        </a:rPr>
                        <a:t>2x350 TPD Sponge Iron Plants with 18 MW WHRB Power Plant</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600" kern="1200" dirty="0">
                          <a:solidFill>
                            <a:srgbClr val="002060"/>
                          </a:solidFill>
                          <a:effectLst/>
                          <a:latin typeface="Times New Roman" pitchFamily="18" charset="0"/>
                          <a:cs typeface="Times New Roman" pitchFamily="18" charset="0"/>
                        </a:rPr>
                        <a:t>2005</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fontAlgn="base"/>
                      <a:r>
                        <a:rPr lang="en-US" sz="1600" dirty="0">
                          <a:solidFill>
                            <a:srgbClr val="002060"/>
                          </a:solidFill>
                          <a:effectLst/>
                          <a:latin typeface="Times New Roman" pitchFamily="18" charset="0"/>
                          <a:cs typeface="Times New Roman" pitchFamily="18" charset="0"/>
                        </a:rPr>
                        <a:t>Consent for Establishment </a:t>
                      </a:r>
                      <a:endParaRPr lang="en-IN" sz="1600" dirty="0">
                        <a:solidFill>
                          <a:srgbClr val="002060"/>
                        </a:solidFill>
                        <a:effectLst/>
                        <a:latin typeface="Times New Roman" pitchFamily="18" charset="0"/>
                        <a:cs typeface="Times New Roman" pitchFamily="18" charset="0"/>
                      </a:endParaRPr>
                    </a:p>
                    <a:p>
                      <a:pPr algn="just" fontAlgn="base"/>
                      <a:r>
                        <a:rPr lang="en-US" sz="1600" dirty="0">
                          <a:solidFill>
                            <a:srgbClr val="002060"/>
                          </a:solidFill>
                          <a:effectLst/>
                          <a:latin typeface="Times New Roman" pitchFamily="18" charset="0"/>
                          <a:cs typeface="Times New Roman" pitchFamily="18" charset="0"/>
                        </a:rPr>
                        <a:t>From Chhattisgarh Environment Conservation Board (CECB)</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fontAlgn="base"/>
                      <a:r>
                        <a:rPr lang="en-IN" sz="1600" kern="1200" dirty="0">
                          <a:solidFill>
                            <a:srgbClr val="002060"/>
                          </a:solidFill>
                          <a:effectLst/>
                          <a:latin typeface="Times New Roman" pitchFamily="18" charset="0"/>
                          <a:ea typeface="+mn-ea"/>
                          <a:cs typeface="Times New Roman" pitchFamily="18" charset="0"/>
                        </a:rPr>
                        <a:t>Latest Renewal of Consent to Operate (for Both Air &amp; Water) is granted on  vide letter no. 8545/TS/CECB/2023 dated 07.03.2023 for SID (0.21 MTPA ) and WHRB based Power Plant (18 MW) valid from 07.03.2023 to 31.03.2024</a:t>
                      </a:r>
                      <a:r>
                        <a:rPr lang="en-US" sz="1600" kern="1200" dirty="0">
                          <a:solidFill>
                            <a:srgbClr val="002060"/>
                          </a:solidFill>
                          <a:effectLst/>
                          <a:latin typeface="Times New Roman" pitchFamily="18" charset="0"/>
                          <a:ea typeface="+mn-ea"/>
                          <a:cs typeface="Times New Roman" pitchFamily="18" charset="0"/>
                        </a:rPr>
                        <a:t>. </a:t>
                      </a:r>
                      <a:endParaRPr lang="en-IN" sz="1600" kern="1200" dirty="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3066784"/>
                  </a:ext>
                </a:extLst>
              </a:tr>
              <a:tr h="1271213">
                <a:tc rowSpan="2">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5 </a:t>
                      </a:r>
                      <a:r>
                        <a:rPr lang="en-US" sz="1600" kern="1200" dirty="0" err="1">
                          <a:solidFill>
                            <a:srgbClr val="002060"/>
                          </a:solidFill>
                          <a:effectLst/>
                          <a:latin typeface="Times New Roman" pitchFamily="18" charset="0"/>
                          <a:ea typeface="+mn-ea"/>
                          <a:cs typeface="Times New Roman" pitchFamily="18" charset="0"/>
                        </a:rPr>
                        <a:t>No.x</a:t>
                      </a:r>
                      <a:r>
                        <a:rPr lang="en-US" sz="1600" kern="1200" dirty="0">
                          <a:solidFill>
                            <a:srgbClr val="002060"/>
                          </a:solidFill>
                          <a:effectLst/>
                          <a:latin typeface="Times New Roman" pitchFamily="18" charset="0"/>
                          <a:ea typeface="+mn-ea"/>
                          <a:cs typeface="Times New Roman" pitchFamily="18" charset="0"/>
                        </a:rPr>
                        <a:t> 8 T Induction Furnace </a:t>
                      </a:r>
                      <a:endParaRPr lang="en-IN" sz="1600" kern="1200" dirty="0">
                        <a:solidFill>
                          <a:srgbClr val="002060"/>
                        </a:solidFill>
                        <a:effectLst/>
                        <a:latin typeface="Times New Roman" pitchFamily="18" charset="0"/>
                        <a:ea typeface="+mn-ea"/>
                        <a:cs typeface="Times New Roman" pitchFamily="18" charset="0"/>
                      </a:endParaRPr>
                    </a:p>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(CTE for change in configuration from 6 X 8 T to 3 X 15 T has been granted by CECB)</a:t>
                      </a:r>
                      <a:endParaRPr lang="en-IN" sz="1600" kern="1200" dirty="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600" kern="1200">
                          <a:solidFill>
                            <a:srgbClr val="002060"/>
                          </a:solidFill>
                          <a:effectLst/>
                          <a:latin typeface="Times New Roman" pitchFamily="18" charset="0"/>
                          <a:ea typeface="+mn-ea"/>
                          <a:cs typeface="Times New Roman" pitchFamily="18" charset="0"/>
                        </a:rPr>
                        <a:t>2006</a:t>
                      </a:r>
                      <a:endParaRPr lang="en-IN" sz="1600" kern="120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fontAlgn="base"/>
                      <a:r>
                        <a:rPr lang="en-US" sz="1600" kern="1200" dirty="0">
                          <a:solidFill>
                            <a:srgbClr val="002060"/>
                          </a:solidFill>
                          <a:effectLst/>
                          <a:latin typeface="Times New Roman" pitchFamily="18" charset="0"/>
                          <a:ea typeface="+mn-ea"/>
                          <a:cs typeface="Times New Roman" pitchFamily="18" charset="0"/>
                        </a:rPr>
                        <a:t>Establishment done in year 2006 From Chhattisgarh Environment Conservation Board (CECB)</a:t>
                      </a:r>
                      <a:endParaRPr lang="en-IN" sz="1600" kern="1200" dirty="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fontAlgn="base"/>
                      <a:r>
                        <a:rPr lang="en-US" sz="1600" kern="1200" dirty="0">
                          <a:solidFill>
                            <a:srgbClr val="002060"/>
                          </a:solidFill>
                          <a:effectLst/>
                          <a:latin typeface="Times New Roman" pitchFamily="18" charset="0"/>
                          <a:ea typeface="+mn-ea"/>
                          <a:cs typeface="Times New Roman" pitchFamily="18" charset="0"/>
                        </a:rPr>
                        <a:t> Latest Renewal of Consent to Operate (for both air &amp; water) is granted vide letter No. 4283/TS/CECB/2021dated 17/09/2021 for  </a:t>
                      </a:r>
                      <a:r>
                        <a:rPr lang="en-US" sz="1600" kern="1200" dirty="0" err="1">
                          <a:solidFill>
                            <a:srgbClr val="002060"/>
                          </a:solidFill>
                          <a:effectLst/>
                          <a:latin typeface="Times New Roman" pitchFamily="18" charset="0"/>
                          <a:ea typeface="+mn-ea"/>
                          <a:cs typeface="Times New Roman" pitchFamily="18" charset="0"/>
                        </a:rPr>
                        <a:t>for</a:t>
                      </a:r>
                      <a:r>
                        <a:rPr lang="en-US" sz="1600" kern="1200" dirty="0">
                          <a:solidFill>
                            <a:srgbClr val="002060"/>
                          </a:solidFill>
                          <a:effectLst/>
                          <a:latin typeface="Times New Roman" pitchFamily="18" charset="0"/>
                          <a:ea typeface="+mn-ea"/>
                          <a:cs typeface="Times New Roman" pitchFamily="18" charset="0"/>
                        </a:rPr>
                        <a:t> Steel Melting Shop 0.1296 MTPA valid from 01.09.2021 to 31.08.2022.  </a:t>
                      </a:r>
                    </a:p>
                    <a:p>
                      <a:pPr algn="just" fontAlgn="base"/>
                      <a:r>
                        <a:rPr lang="en-IN" sz="1600" kern="1200" dirty="0">
                          <a:solidFill>
                            <a:srgbClr val="002060"/>
                          </a:solidFill>
                          <a:effectLst/>
                          <a:latin typeface="Times New Roman" pitchFamily="18" charset="0"/>
                          <a:ea typeface="+mn-ea"/>
                          <a:cs typeface="Times New Roman" pitchFamily="18" charset="0"/>
                        </a:rPr>
                        <a:t>Applied for further renewal on 25.07.2022. </a:t>
                      </a: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41384315"/>
                  </a:ext>
                </a:extLst>
              </a:tr>
              <a:tr h="653579">
                <a:tc vMerge="1">
                  <a:txBody>
                    <a:bodyPr/>
                    <a:lstStyle/>
                    <a:p>
                      <a:endParaRPr lang="en-IN"/>
                    </a:p>
                  </a:txBody>
                  <a:tcPr/>
                </a:tc>
                <a:tc>
                  <a:txBody>
                    <a:bodyPr/>
                    <a:lstStyle/>
                    <a:p>
                      <a:pPr algn="ctr" fontAlgn="base"/>
                      <a:r>
                        <a:rPr lang="en-US" sz="1600" kern="1200" dirty="0">
                          <a:solidFill>
                            <a:srgbClr val="002060"/>
                          </a:solidFill>
                          <a:effectLst/>
                          <a:latin typeface="Times New Roman" pitchFamily="18" charset="0"/>
                          <a:ea typeface="+mn-ea"/>
                          <a:cs typeface="Times New Roman" pitchFamily="18" charset="0"/>
                        </a:rPr>
                        <a:t>2018</a:t>
                      </a:r>
                      <a:endParaRPr lang="en-IN" sz="1600" kern="1200" dirty="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fontAlgn="base"/>
                      <a:r>
                        <a:rPr lang="en-US" sz="1600" kern="1200" dirty="0">
                          <a:solidFill>
                            <a:srgbClr val="002060"/>
                          </a:solidFill>
                          <a:effectLst/>
                          <a:latin typeface="Times New Roman" pitchFamily="18" charset="0"/>
                          <a:ea typeface="+mn-ea"/>
                          <a:cs typeface="Times New Roman" pitchFamily="18" charset="0"/>
                        </a:rPr>
                        <a:t>Amendment in CTE was  obtained for change in configuration to 3 X 15 MT From Chhattisgarh Environment Conservation Board (CECB)</a:t>
                      </a:r>
                      <a:endParaRPr lang="en-IN" sz="1600" kern="1200" dirty="0">
                        <a:solidFill>
                          <a:srgbClr val="002060"/>
                        </a:solidFill>
                        <a:effectLst/>
                        <a:latin typeface="Times New Roman" pitchFamily="18" charset="0"/>
                        <a:ea typeface="+mn-ea"/>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333621553"/>
                  </a:ext>
                </a:extLst>
              </a:tr>
            </a:tbl>
          </a:graphicData>
        </a:graphic>
      </p:graphicFrame>
    </p:spTree>
    <p:extLst>
      <p:ext uri="{BB962C8B-B14F-4D97-AF65-F5344CB8AC3E}">
        <p14:creationId xmlns:p14="http://schemas.microsoft.com/office/powerpoint/2010/main" val="298547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2FE1D9-D139-4AE3-AC86-AF492755EC66}"/>
              </a:ext>
            </a:extLst>
          </p:cNvPr>
          <p:cNvGraphicFramePr>
            <a:graphicFrameLocks noGrp="1"/>
          </p:cNvGraphicFramePr>
          <p:nvPr>
            <p:extLst>
              <p:ext uri="{D42A27DB-BD31-4B8C-83A1-F6EECF244321}">
                <p14:modId xmlns:p14="http://schemas.microsoft.com/office/powerpoint/2010/main" val="720376677"/>
              </p:ext>
            </p:extLst>
          </p:nvPr>
        </p:nvGraphicFramePr>
        <p:xfrm>
          <a:off x="177800" y="685938"/>
          <a:ext cx="8693603" cy="4528439"/>
        </p:xfrm>
        <a:graphic>
          <a:graphicData uri="http://schemas.openxmlformats.org/drawingml/2006/table">
            <a:tbl>
              <a:tblPr firstRow="1" firstCol="1" bandRow="1">
                <a:tableStyleId>{5940675A-B579-460E-94D1-54222C63F5DA}</a:tableStyleId>
              </a:tblPr>
              <a:tblGrid>
                <a:gridCol w="2306055">
                  <a:extLst>
                    <a:ext uri="{9D8B030D-6E8A-4147-A177-3AD203B41FA5}">
                      <a16:colId xmlns:a16="http://schemas.microsoft.com/office/drawing/2014/main" val="1514475644"/>
                    </a:ext>
                  </a:extLst>
                </a:gridCol>
                <a:gridCol w="980661">
                  <a:extLst>
                    <a:ext uri="{9D8B030D-6E8A-4147-A177-3AD203B41FA5}">
                      <a16:colId xmlns:a16="http://schemas.microsoft.com/office/drawing/2014/main" val="3061967690"/>
                    </a:ext>
                  </a:extLst>
                </a:gridCol>
                <a:gridCol w="1656521">
                  <a:extLst>
                    <a:ext uri="{9D8B030D-6E8A-4147-A177-3AD203B41FA5}">
                      <a16:colId xmlns:a16="http://schemas.microsoft.com/office/drawing/2014/main" val="1589976815"/>
                    </a:ext>
                  </a:extLst>
                </a:gridCol>
                <a:gridCol w="3750366">
                  <a:extLst>
                    <a:ext uri="{9D8B030D-6E8A-4147-A177-3AD203B41FA5}">
                      <a16:colId xmlns:a16="http://schemas.microsoft.com/office/drawing/2014/main" val="2093016472"/>
                    </a:ext>
                  </a:extLst>
                </a:gridCol>
              </a:tblGrid>
              <a:tr h="221181">
                <a:tc>
                  <a:txBody>
                    <a:bodyPr/>
                    <a:lstStyle/>
                    <a:p>
                      <a:pPr algn="just" fontAlgn="base"/>
                      <a:r>
                        <a:rPr lang="en-US" sz="1800" kern="1200" dirty="0">
                          <a:solidFill>
                            <a:srgbClr val="002060"/>
                          </a:solidFill>
                          <a:effectLst/>
                          <a:latin typeface="Times New Roman" pitchFamily="18" charset="0"/>
                          <a:cs typeface="Times New Roman" pitchFamily="18" charset="0"/>
                        </a:rPr>
                        <a:t>2 x 4 MVA Ferro Alloys plant (SAF)</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800" kern="1200" dirty="0">
                          <a:solidFill>
                            <a:srgbClr val="002060"/>
                          </a:solidFill>
                          <a:effectLst/>
                          <a:latin typeface="Times New Roman" pitchFamily="18" charset="0"/>
                          <a:cs typeface="Times New Roman" pitchFamily="18" charset="0"/>
                        </a:rPr>
                        <a:t>2008</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fontAlgn="base"/>
                      <a:r>
                        <a:rPr lang="en-US" sz="1800" kern="1200" dirty="0">
                          <a:solidFill>
                            <a:srgbClr val="002060"/>
                          </a:solidFill>
                          <a:effectLst/>
                          <a:latin typeface="Times New Roman" pitchFamily="18" charset="0"/>
                          <a:cs typeface="Times New Roman" pitchFamily="18" charset="0"/>
                        </a:rPr>
                        <a:t>Environmental Clearance from MOEF &amp; CC  vide </a:t>
                      </a:r>
                      <a:endParaRPr lang="en-IN" sz="1800" dirty="0">
                        <a:solidFill>
                          <a:srgbClr val="002060"/>
                        </a:solidFill>
                        <a:effectLst/>
                        <a:latin typeface="Times New Roman" pitchFamily="18" charset="0"/>
                        <a:cs typeface="Times New Roman" pitchFamily="18" charset="0"/>
                      </a:endParaRPr>
                    </a:p>
                    <a:p>
                      <a:pPr algn="just" fontAlgn="base"/>
                      <a:r>
                        <a:rPr lang="en-US" sz="1800" kern="1200" dirty="0">
                          <a:solidFill>
                            <a:srgbClr val="002060"/>
                          </a:solidFill>
                          <a:effectLst/>
                          <a:latin typeface="Times New Roman" pitchFamily="18" charset="0"/>
                          <a:cs typeface="Times New Roman" pitchFamily="18" charset="0"/>
                        </a:rPr>
                        <a:t>J-11011/531/2007-IA.II (I) dated 17-01-2008</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fontAlgn="base"/>
                      <a:r>
                        <a:rPr lang="en-IN" sz="1800" kern="1200" dirty="0">
                          <a:solidFill>
                            <a:srgbClr val="002060"/>
                          </a:solidFill>
                          <a:effectLst/>
                          <a:latin typeface="Times New Roman" pitchFamily="18" charset="0"/>
                          <a:ea typeface="+mn-ea"/>
                          <a:cs typeface="Times New Roman" pitchFamily="18" charset="0"/>
                        </a:rPr>
                        <a:t>Latest Renewal of Consent to operate (for both air &amp; water) is granted vide letter No. 1041/TS/CECB/2022 dated 04.06.2021 for  Ferro alloys 14,400 MTPA and Biomass based Power Plant 8 MW valid from 31.05.2021 to 30.05.2023. </a:t>
                      </a: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07000954"/>
                  </a:ext>
                </a:extLst>
              </a:tr>
              <a:tr h="552952">
                <a:tc>
                  <a:txBody>
                    <a:bodyPr/>
                    <a:lstStyle/>
                    <a:p>
                      <a:pPr algn="just" fontAlgn="base"/>
                      <a:r>
                        <a:rPr lang="en-US" sz="1800" kern="1200" dirty="0">
                          <a:solidFill>
                            <a:srgbClr val="002060"/>
                          </a:solidFill>
                          <a:effectLst/>
                          <a:latin typeface="Times New Roman" pitchFamily="18" charset="0"/>
                          <a:cs typeface="Times New Roman" pitchFamily="18" charset="0"/>
                        </a:rPr>
                        <a:t>Captive Power Plant   (8 MW biomass based )</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kern="1200" dirty="0">
                          <a:solidFill>
                            <a:srgbClr val="002060"/>
                          </a:solidFill>
                          <a:effectLst/>
                          <a:latin typeface="Times New Roman" pitchFamily="18" charset="0"/>
                          <a:cs typeface="Times New Roman" pitchFamily="18" charset="0"/>
                        </a:rPr>
                        <a:t>2008</a:t>
                      </a:r>
                      <a:endParaRPr lang="en-IN" sz="1800" dirty="0">
                        <a:solidFill>
                          <a:srgbClr val="002060"/>
                        </a:solidFill>
                        <a:effectLst/>
                        <a:latin typeface="Times New Roman" pitchFamily="18" charset="0"/>
                        <a:ea typeface="Calibri" panose="020F0502020204030204" pitchFamily="34"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291292090"/>
                  </a:ext>
                </a:extLst>
              </a:tr>
              <a:tr h="224682">
                <a:tc>
                  <a:txBody>
                    <a:bodyPr/>
                    <a:lstStyle/>
                    <a:p>
                      <a:pPr algn="just" fontAlgn="base"/>
                      <a:r>
                        <a:rPr lang="en-US" sz="1800" kern="1200" dirty="0">
                          <a:solidFill>
                            <a:srgbClr val="002060"/>
                          </a:solidFill>
                          <a:effectLst/>
                          <a:latin typeface="Times New Roman" pitchFamily="18" charset="0"/>
                          <a:cs typeface="Times New Roman" pitchFamily="18" charset="0"/>
                        </a:rPr>
                        <a:t>0.6 MTPA Coal Washery </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ase"/>
                      <a:r>
                        <a:rPr lang="en-US" sz="1800" kern="1200" dirty="0">
                          <a:solidFill>
                            <a:srgbClr val="002060"/>
                          </a:solidFill>
                          <a:effectLst/>
                          <a:latin typeface="Times New Roman" pitchFamily="18" charset="0"/>
                          <a:cs typeface="Times New Roman" pitchFamily="18" charset="0"/>
                        </a:rPr>
                        <a:t>2012</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fontAlgn="base"/>
                      <a:r>
                        <a:rPr lang="en-US" sz="1800" kern="1200" dirty="0">
                          <a:solidFill>
                            <a:srgbClr val="002060"/>
                          </a:solidFill>
                          <a:effectLst/>
                          <a:latin typeface="Times New Roman" pitchFamily="18" charset="0"/>
                          <a:cs typeface="Times New Roman" pitchFamily="18" charset="0"/>
                        </a:rPr>
                        <a:t>J-11015/159/2009-IA.II (M) dated 28.1.2010</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a:lnSpc>
                          <a:spcPct val="115000"/>
                        </a:lnSpc>
                        <a:spcAft>
                          <a:spcPts val="1000"/>
                        </a:spcAft>
                      </a:pPr>
                      <a:r>
                        <a:rPr lang="en-US" sz="1800" dirty="0">
                          <a:solidFill>
                            <a:srgbClr val="002060"/>
                          </a:solidFill>
                          <a:effectLst/>
                          <a:latin typeface="Times New Roman" pitchFamily="18" charset="0"/>
                          <a:cs typeface="Times New Roman" pitchFamily="18" charset="0"/>
                        </a:rPr>
                        <a:t> </a:t>
                      </a:r>
                      <a:r>
                        <a:rPr lang="en-IN" sz="1800" kern="1200" dirty="0">
                          <a:solidFill>
                            <a:srgbClr val="002060"/>
                          </a:solidFill>
                          <a:effectLst/>
                          <a:latin typeface="Times New Roman" pitchFamily="18" charset="0"/>
                          <a:ea typeface="+mn-ea"/>
                          <a:cs typeface="Times New Roman" pitchFamily="18" charset="0"/>
                        </a:rPr>
                        <a:t>Latest Renewal of Consent to Operate (for air and water) is granted vide letter No. 6991/TS/CECB/2023 dated 03.01.2023 for   Coal washery          0.6 MTPA and Hot Re-rolling Mill Plant 0.12 MTPA valid from 01.01.2022 to 31.12.2023.</a:t>
                      </a: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82187761"/>
                  </a:ext>
                </a:extLst>
              </a:tr>
              <a:tr h="929607">
                <a:tc>
                  <a:txBody>
                    <a:bodyPr/>
                    <a:lstStyle/>
                    <a:p>
                      <a:pPr algn="just" fontAlgn="base"/>
                      <a:r>
                        <a:rPr lang="en-US" sz="1800" kern="1200" dirty="0">
                          <a:solidFill>
                            <a:srgbClr val="002060"/>
                          </a:solidFill>
                          <a:effectLst/>
                          <a:latin typeface="Times New Roman" pitchFamily="18" charset="0"/>
                          <a:cs typeface="Times New Roman" pitchFamily="18" charset="0"/>
                        </a:rPr>
                        <a:t>0.12 MTPA Rolling Mill </a:t>
                      </a:r>
                    </a:p>
                    <a:p>
                      <a:pPr algn="just" fontAlgn="base"/>
                      <a:r>
                        <a:rPr lang="en-US" sz="1600" kern="1200" dirty="0">
                          <a:solidFill>
                            <a:srgbClr val="002060"/>
                          </a:solidFill>
                          <a:effectLst/>
                          <a:latin typeface="Times New Roman" pitchFamily="18" charset="0"/>
                          <a:ea typeface="+mn-ea"/>
                          <a:cs typeface="Times New Roman" pitchFamily="18" charset="0"/>
                        </a:rPr>
                        <a:t>(EC granted for 0.15 MTPA)</a:t>
                      </a: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kern="1200">
                          <a:solidFill>
                            <a:srgbClr val="002060"/>
                          </a:solidFill>
                          <a:effectLst/>
                          <a:latin typeface="Times New Roman" pitchFamily="18" charset="0"/>
                          <a:cs typeface="Times New Roman" pitchFamily="18" charset="0"/>
                        </a:rPr>
                        <a:t>2012</a:t>
                      </a:r>
                      <a:endParaRPr lang="en-IN" sz="1800">
                        <a:solidFill>
                          <a:srgbClr val="002060"/>
                        </a:solidFill>
                        <a:effectLst/>
                        <a:latin typeface="Times New Roman" pitchFamily="18" charset="0"/>
                        <a:ea typeface="Calibri" panose="020F0502020204030204" pitchFamily="34" charset="0"/>
                        <a:cs typeface="Times New Roman" pitchFamily="18" charset="0"/>
                      </a:endParaRPr>
                    </a:p>
                  </a:txBody>
                  <a:tcPr marL="45015" marR="4501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800" kern="1200" dirty="0">
                          <a:solidFill>
                            <a:srgbClr val="002060"/>
                          </a:solidFill>
                          <a:effectLst/>
                          <a:latin typeface="Times New Roman" pitchFamily="18" charset="0"/>
                          <a:cs typeface="Times New Roman" pitchFamily="18" charset="0"/>
                        </a:rPr>
                        <a:t>J-11015/159/2009- IA.II (M) dated 26.8.2013</a:t>
                      </a:r>
                      <a:endParaRPr lang="en-IN" sz="1800" dirty="0">
                        <a:solidFill>
                          <a:srgbClr val="002060"/>
                        </a:solidFill>
                        <a:effectLst/>
                        <a:latin typeface="Times New Roman" pitchFamily="18" charset="0"/>
                        <a:ea typeface="Calibri" panose="020F0502020204030204" pitchFamily="34" charset="0"/>
                        <a:cs typeface="Times New Roman" pitchFamily="18" charset="0"/>
                      </a:endParaRPr>
                    </a:p>
                  </a:txBody>
                  <a:tcPr marL="45015" marR="4501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3546686822"/>
                  </a:ext>
                </a:extLst>
              </a:tr>
            </a:tbl>
          </a:graphicData>
        </a:graphic>
      </p:graphicFrame>
    </p:spTree>
    <p:extLst>
      <p:ext uri="{BB962C8B-B14F-4D97-AF65-F5344CB8AC3E}">
        <p14:creationId xmlns:p14="http://schemas.microsoft.com/office/powerpoint/2010/main" val="83666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7836699"/>
              </p:ext>
            </p:extLst>
          </p:nvPr>
        </p:nvGraphicFramePr>
        <p:xfrm>
          <a:off x="489527" y="632567"/>
          <a:ext cx="8275529" cy="5546559"/>
        </p:xfrm>
        <a:graphic>
          <a:graphicData uri="http://schemas.openxmlformats.org/drawingml/2006/table">
            <a:tbl>
              <a:tblPr firstRow="1" bandRow="1">
                <a:tableStyleId>{5940675A-B579-460E-94D1-54222C63F5DA}</a:tableStyleId>
              </a:tblPr>
              <a:tblGrid>
                <a:gridCol w="862034">
                  <a:extLst>
                    <a:ext uri="{9D8B030D-6E8A-4147-A177-3AD203B41FA5}">
                      <a16:colId xmlns:a16="http://schemas.microsoft.com/office/drawing/2014/main" val="20000"/>
                    </a:ext>
                  </a:extLst>
                </a:gridCol>
                <a:gridCol w="3000382">
                  <a:extLst>
                    <a:ext uri="{9D8B030D-6E8A-4147-A177-3AD203B41FA5}">
                      <a16:colId xmlns:a16="http://schemas.microsoft.com/office/drawing/2014/main" val="20001"/>
                    </a:ext>
                  </a:extLst>
                </a:gridCol>
                <a:gridCol w="4413113">
                  <a:extLst>
                    <a:ext uri="{9D8B030D-6E8A-4147-A177-3AD203B41FA5}">
                      <a16:colId xmlns:a16="http://schemas.microsoft.com/office/drawing/2014/main" val="20002"/>
                    </a:ext>
                  </a:extLst>
                </a:gridCol>
              </a:tblGrid>
              <a:tr h="847472">
                <a:tc>
                  <a:txBody>
                    <a:bodyPr/>
                    <a:lstStyle/>
                    <a:p>
                      <a:pPr algn="ctr"/>
                      <a:r>
                        <a:rPr lang="en-US" sz="1600" b="1" i="0" u="none" strike="noStrike" kern="1200" baseline="0" dirty="0">
                          <a:solidFill>
                            <a:srgbClr val="006600"/>
                          </a:solidFill>
                          <a:latin typeface="Times New Roman" panose="02020603050405020304" pitchFamily="18" charset="0"/>
                          <a:ea typeface="+mn-ea"/>
                          <a:cs typeface="Times New Roman" panose="02020603050405020304" pitchFamily="18" charset="0"/>
                        </a:rPr>
                        <a:t>SL. </a:t>
                      </a:r>
                      <a:endParaRPr lang="en-US" sz="1600" b="0" i="0" u="none" strike="noStrike" kern="1200" baseline="0" dirty="0">
                        <a:solidFill>
                          <a:srgbClr val="006600"/>
                        </a:solidFill>
                        <a:latin typeface="Times New Roman" panose="02020603050405020304" pitchFamily="18" charset="0"/>
                        <a:ea typeface="+mn-ea"/>
                        <a:cs typeface="Times New Roman" panose="02020603050405020304" pitchFamily="18" charset="0"/>
                      </a:endParaRPr>
                    </a:p>
                    <a:p>
                      <a:pPr algn="ctr"/>
                      <a:r>
                        <a:rPr lang="en-US" sz="1600" b="1" i="0" u="none" strike="noStrike" kern="1200" baseline="0" dirty="0">
                          <a:solidFill>
                            <a:srgbClr val="006600"/>
                          </a:solidFill>
                          <a:latin typeface="Times New Roman" panose="02020603050405020304" pitchFamily="18" charset="0"/>
                          <a:ea typeface="+mn-ea"/>
                          <a:cs typeface="Times New Roman" panose="02020603050405020304" pitchFamily="18" charset="0"/>
                        </a:rPr>
                        <a:t>NO. </a:t>
                      </a:r>
                      <a:endParaRPr lang="en-US" sz="1600" b="0" i="0" u="none" strike="noStrike" kern="1200" baseline="0" dirty="0">
                        <a:solidFill>
                          <a:srgbClr val="006600"/>
                        </a:solidFill>
                        <a:latin typeface="Times New Roman" panose="02020603050405020304" pitchFamily="18" charset="0"/>
                        <a:ea typeface="+mn-ea"/>
                        <a:cs typeface="Times New Roman" panose="02020603050405020304" pitchFamily="18" charset="0"/>
                      </a:endParaRPr>
                    </a:p>
                    <a:p>
                      <a:pPr algn="ctr"/>
                      <a:endParaRPr lang="en-US" sz="1600"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anose="02020603050405020304" pitchFamily="18" charset="0"/>
                          <a:ea typeface="+mn-ea"/>
                          <a:cs typeface="Times New Roman" panose="02020603050405020304" pitchFamily="18" charset="0"/>
                        </a:rPr>
                        <a:t>PARAMETERS</a:t>
                      </a:r>
                      <a:endParaRPr lang="en-US" sz="1600"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rgbClr val="006600"/>
                          </a:solidFill>
                          <a:latin typeface="Times New Roman" panose="02020603050405020304" pitchFamily="18" charset="0"/>
                          <a:ea typeface="+mn-ea"/>
                          <a:cs typeface="Times New Roman" panose="02020603050405020304" pitchFamily="18" charset="0"/>
                        </a:rPr>
                        <a:t>DETAILS </a:t>
                      </a:r>
                      <a:endParaRPr lang="en-US" sz="1600" dirty="0">
                        <a:solidFill>
                          <a:srgbClr val="006600"/>
                        </a:solidFill>
                        <a:latin typeface="Times New Roman" panose="02020603050405020304" pitchFamily="18" charset="0"/>
                        <a:cs typeface="Times New Roman" panose="02020603050405020304" pitchFamily="18" charset="0"/>
                      </a:endParaRPr>
                    </a:p>
                    <a:p>
                      <a:pPr algn="ctr"/>
                      <a:endParaRPr lang="en-US" sz="1600"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596369">
                <a:tc>
                  <a:txBody>
                    <a:bodyPr/>
                    <a:lstStyle/>
                    <a:p>
                      <a:pPr algn="ctr"/>
                      <a:r>
                        <a:rPr lang="en-US" sz="1600" dirty="0">
                          <a:solidFill>
                            <a:srgbClr val="002060"/>
                          </a:solidFill>
                          <a:latin typeface="Times New Roman" panose="02020603050405020304" pitchFamily="18" charset="0"/>
                          <a:cs typeface="Times New Roman" panose="02020603050405020304" pitchFamily="18" charset="0"/>
                        </a:rPr>
                        <a:t>a.</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Water body </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Kharun</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River  -  2.5 km -  NNW</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IN" sz="1600" kern="1200" dirty="0">
                          <a:solidFill>
                            <a:srgbClr val="002060"/>
                          </a:solidFill>
                          <a:effectLst/>
                          <a:latin typeface="Times New Roman" panose="02020603050405020304" pitchFamily="18" charset="0"/>
                          <a:ea typeface="+mn-ea"/>
                          <a:cs typeface="Times New Roman" panose="02020603050405020304" pitchFamily="18" charset="0"/>
                        </a:rPr>
                        <a:t>Distributary Nala -  Adjacent  W</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519273">
                <a:tc>
                  <a:txBody>
                    <a:bodyPr/>
                    <a:lstStyle/>
                    <a:p>
                      <a:pPr algn="ctr"/>
                      <a:r>
                        <a:rPr lang="en-US" sz="1600" dirty="0">
                          <a:solidFill>
                            <a:srgbClr val="002060"/>
                          </a:solidFill>
                          <a:latin typeface="Times New Roman" panose="02020603050405020304" pitchFamily="18" charset="0"/>
                          <a:cs typeface="Times New Roman" panose="02020603050405020304" pitchFamily="18" charset="0"/>
                        </a:rPr>
                        <a:t>b.</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Highway </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r>
                        <a:rPr lang="en-US"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NH-6 - Raipur – </a:t>
                      </a:r>
                      <a:r>
                        <a:rPr lang="en-US" sz="1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Bhilai</a:t>
                      </a:r>
                      <a:r>
                        <a:rPr lang="en-US"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Durg</a:t>
                      </a:r>
                      <a:r>
                        <a:rPr lang="en-US"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8.0 km – SW </a:t>
                      </a:r>
                      <a:endParaRPr lang="en-IN"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SH-2-connecting Raipur Road – 4.3 km – E,</a:t>
                      </a:r>
                      <a:endParaRPr lang="en-IN"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381885">
                <a:tc>
                  <a:txBody>
                    <a:bodyPr/>
                    <a:lstStyle/>
                    <a:p>
                      <a:pPr algn="ctr"/>
                      <a:r>
                        <a:rPr lang="en-US" sz="1600" dirty="0">
                          <a:solidFill>
                            <a:srgbClr val="002060"/>
                          </a:solidFill>
                          <a:latin typeface="Times New Roman" panose="02020603050405020304" pitchFamily="18" charset="0"/>
                          <a:cs typeface="Times New Roman" panose="02020603050405020304" pitchFamily="18" charset="0"/>
                        </a:rPr>
                        <a:t>c.</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Habitation </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err="1">
                          <a:solidFill>
                            <a:srgbClr val="002060"/>
                          </a:solidFill>
                          <a:effectLst/>
                          <a:latin typeface="Times New Roman" panose="02020603050405020304" pitchFamily="18" charset="0"/>
                          <a:ea typeface="+mn-ea"/>
                          <a:cs typeface="Times New Roman" panose="02020603050405020304" pitchFamily="18" charset="0"/>
                        </a:rPr>
                        <a:t>Urla</a:t>
                      </a:r>
                      <a:r>
                        <a:rPr lang="en-IN" sz="1600" kern="1200" dirty="0">
                          <a:solidFill>
                            <a:srgbClr val="002060"/>
                          </a:solidFill>
                          <a:effectLst/>
                          <a:latin typeface="Times New Roman" panose="02020603050405020304" pitchFamily="18" charset="0"/>
                          <a:ea typeface="+mn-ea"/>
                          <a:cs typeface="Times New Roman" panose="02020603050405020304" pitchFamily="18" charset="0"/>
                        </a:rPr>
                        <a:t> – 1.0 km – E</a:t>
                      </a:r>
                      <a:endParaRPr lang="en-US" sz="1600" kern="1200" dirty="0">
                        <a:solidFill>
                          <a:srgbClr val="002060"/>
                        </a:solidFill>
                        <a:effectLst/>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1349677">
                <a:tc>
                  <a:txBody>
                    <a:bodyPr/>
                    <a:lstStyle/>
                    <a:p>
                      <a:pPr algn="ctr"/>
                      <a:r>
                        <a:rPr lang="en-US" sz="1600" dirty="0">
                          <a:solidFill>
                            <a:srgbClr val="002060"/>
                          </a:solidFill>
                          <a:latin typeface="Times New Roman" panose="02020603050405020304" pitchFamily="18" charset="0"/>
                          <a:cs typeface="Times New Roman" panose="02020603050405020304" pitchFamily="18" charset="0"/>
                        </a:rPr>
                        <a:t>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National Park/Wildlife </a:t>
                      </a:r>
                    </a:p>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Sanctuary/Bio-sphere </a:t>
                      </a:r>
                    </a:p>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Reserve/Elephant corridor/ Tiger </a:t>
                      </a:r>
                    </a:p>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reserve/Eco-sensitive Zone/Eco </a:t>
                      </a:r>
                    </a:p>
                    <a:p>
                      <a:r>
                        <a:rPr lang="en-US" sz="16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sensitive Area </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anose="02020603050405020304" pitchFamily="18" charset="0"/>
                          <a:cs typeface="Times New Roman" panose="02020603050405020304" pitchFamily="18" charset="0"/>
                        </a:rPr>
                        <a:t>None within 10 Km</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1851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Times New Roman" panose="02020603050405020304" pitchFamily="18" charset="0"/>
                          <a:cs typeface="Times New Roman" panose="02020603050405020304" pitchFamily="18" charset="0"/>
                        </a:rPr>
                        <a:t>e.</a:t>
                      </a:r>
                    </a:p>
                    <a:p>
                      <a:pPr algn="ct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anose="02020603050405020304" pitchFamily="18" charset="0"/>
                          <a:ea typeface="+mn-ea"/>
                          <a:cs typeface="Times New Roman" panose="02020603050405020304" pitchFamily="18" charset="0"/>
                        </a:rPr>
                        <a:t>Nearest Industries </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kern="1200" dirty="0">
                          <a:solidFill>
                            <a:srgbClr val="002060"/>
                          </a:solidFill>
                          <a:effectLst/>
                          <a:latin typeface="Times New Roman" panose="02020603050405020304" pitchFamily="18" charset="0"/>
                          <a:ea typeface="+mn-ea"/>
                          <a:cs typeface="Times New Roman" panose="02020603050405020304" pitchFamily="18" charset="0"/>
                        </a:rPr>
                        <a:t>Shri Bajrang Alliance Limited (</a:t>
                      </a:r>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Agro</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Division) - 1.2 KM - NW </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US" sz="1600" kern="1200" dirty="0">
                          <a:solidFill>
                            <a:srgbClr val="002060"/>
                          </a:solidFill>
                          <a:effectLst/>
                          <a:latin typeface="Times New Roman" panose="02020603050405020304" pitchFamily="18" charset="0"/>
                          <a:ea typeface="+mn-ea"/>
                          <a:cs typeface="Times New Roman" panose="02020603050405020304" pitchFamily="18" charset="0"/>
                        </a:rPr>
                        <a:t>Sarthak </a:t>
                      </a:r>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Ispat</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Pvt. Ltd –1.4 km –SE</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Mahamaya</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Steel Industries Ltd – 1.8 km – SE</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Satyarth</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Steel &amp; Power Pvt. Ltd –  1.3 km –NW</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US" sz="1600" kern="1200" dirty="0">
                          <a:solidFill>
                            <a:srgbClr val="002060"/>
                          </a:solidFill>
                          <a:effectLst/>
                          <a:latin typeface="Times New Roman" panose="02020603050405020304" pitchFamily="18" charset="0"/>
                          <a:ea typeface="+mn-ea"/>
                          <a:cs typeface="Times New Roman" panose="02020603050405020304" pitchFamily="18" charset="0"/>
                        </a:rPr>
                        <a:t>M/s. Real </a:t>
                      </a:r>
                      <a:r>
                        <a:rPr lang="en-US" sz="1600" kern="1200" dirty="0" err="1">
                          <a:solidFill>
                            <a:srgbClr val="002060"/>
                          </a:solidFill>
                          <a:effectLst/>
                          <a:latin typeface="Times New Roman" panose="02020603050405020304" pitchFamily="18" charset="0"/>
                          <a:ea typeface="+mn-ea"/>
                          <a:cs typeface="Times New Roman" panose="02020603050405020304" pitchFamily="18" charset="0"/>
                        </a:rPr>
                        <a:t>Ispat</a:t>
                      </a:r>
                      <a:r>
                        <a:rPr lang="en-US" sz="1600" kern="1200" dirty="0">
                          <a:solidFill>
                            <a:srgbClr val="002060"/>
                          </a:solidFill>
                          <a:effectLst/>
                          <a:latin typeface="Times New Roman" panose="02020603050405020304" pitchFamily="18" charset="0"/>
                          <a:ea typeface="+mn-ea"/>
                          <a:cs typeface="Times New Roman" panose="02020603050405020304" pitchFamily="18" charset="0"/>
                        </a:rPr>
                        <a:t> &amp; Power Ltd – 1.7 km –NW</a:t>
                      </a:r>
                      <a:endParaRPr lang="en-IN" sz="1600" kern="1200" dirty="0">
                        <a:solidFill>
                          <a:srgbClr val="002060"/>
                        </a:solidFill>
                        <a:effectLst/>
                        <a:latin typeface="Times New Roman" panose="02020603050405020304" pitchFamily="18" charset="0"/>
                        <a:ea typeface="+mn-ea"/>
                        <a:cs typeface="Times New Roman" panose="02020603050405020304" pitchFamily="18" charset="0"/>
                      </a:endParaRPr>
                    </a:p>
                    <a:p>
                      <a:r>
                        <a:rPr lang="en-IN" sz="1600" kern="1200" dirty="0">
                          <a:solidFill>
                            <a:srgbClr val="002060"/>
                          </a:solidFill>
                          <a:effectLst/>
                          <a:latin typeface="Times New Roman" panose="02020603050405020304" pitchFamily="18" charset="0"/>
                          <a:ea typeface="+mn-ea"/>
                          <a:cs typeface="Times New Roman" panose="02020603050405020304" pitchFamily="18" charset="0"/>
                        </a:rPr>
                        <a:t>Prime </a:t>
                      </a:r>
                      <a:r>
                        <a:rPr lang="en-IN" sz="1600" kern="1200" dirty="0" err="1">
                          <a:solidFill>
                            <a:srgbClr val="002060"/>
                          </a:solidFill>
                          <a:effectLst/>
                          <a:latin typeface="Times New Roman" panose="02020603050405020304" pitchFamily="18" charset="0"/>
                          <a:ea typeface="+mn-ea"/>
                          <a:cs typeface="Times New Roman" panose="02020603050405020304" pitchFamily="18" charset="0"/>
                        </a:rPr>
                        <a:t>Ispat</a:t>
                      </a:r>
                      <a:r>
                        <a:rPr lang="en-IN" sz="1600" kern="1200" dirty="0">
                          <a:solidFill>
                            <a:srgbClr val="002060"/>
                          </a:solidFill>
                          <a:effectLst/>
                          <a:latin typeface="Times New Roman" panose="02020603050405020304" pitchFamily="18" charset="0"/>
                          <a:ea typeface="+mn-ea"/>
                          <a:cs typeface="Times New Roman" panose="02020603050405020304" pitchFamily="18" charset="0"/>
                        </a:rPr>
                        <a:t> Ltd – 3.3 km – WNW</a:t>
                      </a:r>
                      <a:endParaRPr lang="en-US"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Rectangle 1"/>
          <p:cNvSpPr/>
          <p:nvPr/>
        </p:nvSpPr>
        <p:spPr>
          <a:xfrm>
            <a:off x="0" y="28575"/>
            <a:ext cx="9143999"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ENVIRONMENTAL SITE SETTINGS </a:t>
            </a:r>
          </a:p>
        </p:txBody>
      </p:sp>
    </p:spTree>
    <p:extLst>
      <p:ext uri="{BB962C8B-B14F-4D97-AF65-F5344CB8AC3E}">
        <p14:creationId xmlns:p14="http://schemas.microsoft.com/office/powerpoint/2010/main" val="4096891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1" y="28575"/>
            <a:ext cx="8848036" cy="395749"/>
          </a:xfrm>
          <a:prstGeom prst="rect">
            <a:avLst/>
          </a:prstGeom>
        </p:spPr>
        <p:txBody>
          <a:bodyPr wrap="square">
            <a:spAutoFit/>
          </a:bodyPr>
          <a:lstStyle/>
          <a:p>
            <a:pPr marL="457200" algn="ctr">
              <a:lnSpc>
                <a:spcPct val="120000"/>
              </a:lnSpc>
              <a:spcAft>
                <a:spcPts val="1000"/>
              </a:spcAft>
            </a:pPr>
            <a:r>
              <a:rPr lang="en-US" b="1" dirty="0">
                <a:solidFill>
                  <a:srgbClr val="C00000"/>
                </a:solidFill>
                <a:latin typeface="Times New Roman" pitchFamily="18" charset="0"/>
                <a:cs typeface="Times New Roman" pitchFamily="18" charset="0"/>
              </a:rPr>
              <a:t>EXISTING &amp; PROPOSED UNIT CONFIGURATION WITH  CAPACITY IN TPA </a:t>
            </a:r>
          </a:p>
        </p:txBody>
      </p:sp>
      <p:graphicFrame>
        <p:nvGraphicFramePr>
          <p:cNvPr id="2" name="Table 1">
            <a:extLst>
              <a:ext uri="{FF2B5EF4-FFF2-40B4-BE49-F238E27FC236}">
                <a16:creationId xmlns:a16="http://schemas.microsoft.com/office/drawing/2014/main" id="{4B4FE897-B7F5-425E-A54D-FC62BA9BA026}"/>
              </a:ext>
            </a:extLst>
          </p:cNvPr>
          <p:cNvGraphicFramePr>
            <a:graphicFrameLocks noGrp="1"/>
          </p:cNvGraphicFramePr>
          <p:nvPr>
            <p:extLst>
              <p:ext uri="{D42A27DB-BD31-4B8C-83A1-F6EECF244321}">
                <p14:modId xmlns:p14="http://schemas.microsoft.com/office/powerpoint/2010/main" val="3143719858"/>
              </p:ext>
            </p:extLst>
          </p:nvPr>
        </p:nvGraphicFramePr>
        <p:xfrm>
          <a:off x="174170" y="655066"/>
          <a:ext cx="8673867" cy="5618988"/>
        </p:xfrm>
        <a:graphic>
          <a:graphicData uri="http://schemas.openxmlformats.org/drawingml/2006/table">
            <a:tbl>
              <a:tblPr firstRow="1" firstCol="1" bandRow="1">
                <a:tableStyleId>{5940675A-B579-460E-94D1-54222C63F5DA}</a:tableStyleId>
              </a:tblPr>
              <a:tblGrid>
                <a:gridCol w="1526279">
                  <a:extLst>
                    <a:ext uri="{9D8B030D-6E8A-4147-A177-3AD203B41FA5}">
                      <a16:colId xmlns:a16="http://schemas.microsoft.com/office/drawing/2014/main" val="2212684912"/>
                    </a:ext>
                  </a:extLst>
                </a:gridCol>
                <a:gridCol w="1400651">
                  <a:extLst>
                    <a:ext uri="{9D8B030D-6E8A-4147-A177-3AD203B41FA5}">
                      <a16:colId xmlns:a16="http://schemas.microsoft.com/office/drawing/2014/main" val="2788397379"/>
                    </a:ext>
                  </a:extLst>
                </a:gridCol>
                <a:gridCol w="1329370">
                  <a:extLst>
                    <a:ext uri="{9D8B030D-6E8A-4147-A177-3AD203B41FA5}">
                      <a16:colId xmlns:a16="http://schemas.microsoft.com/office/drawing/2014/main" val="2977150190"/>
                    </a:ext>
                  </a:extLst>
                </a:gridCol>
                <a:gridCol w="1499549">
                  <a:extLst>
                    <a:ext uri="{9D8B030D-6E8A-4147-A177-3AD203B41FA5}">
                      <a16:colId xmlns:a16="http://schemas.microsoft.com/office/drawing/2014/main" val="620550145"/>
                    </a:ext>
                  </a:extLst>
                </a:gridCol>
                <a:gridCol w="2918018">
                  <a:extLst>
                    <a:ext uri="{9D8B030D-6E8A-4147-A177-3AD203B41FA5}">
                      <a16:colId xmlns:a16="http://schemas.microsoft.com/office/drawing/2014/main" val="2392271146"/>
                    </a:ext>
                  </a:extLst>
                </a:gridCol>
              </a:tblGrid>
              <a:tr h="1141354">
                <a:tc>
                  <a:txBody>
                    <a:bodyPr/>
                    <a:lstStyle/>
                    <a:p>
                      <a:pPr>
                        <a:lnSpc>
                          <a:spcPct val="115000"/>
                        </a:lnSpc>
                        <a:spcAft>
                          <a:spcPts val="1000"/>
                        </a:spcAft>
                      </a:pPr>
                      <a:r>
                        <a:rPr lang="en-IN" sz="1600" b="1" dirty="0">
                          <a:solidFill>
                            <a:srgbClr val="006600"/>
                          </a:solidFill>
                          <a:effectLst/>
                          <a:latin typeface="Times New Roman" pitchFamily="18" charset="0"/>
                          <a:cs typeface="Times New Roman" pitchFamily="18" charset="0"/>
                        </a:rPr>
                        <a:t> </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Present Capacity</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Proposed expansion / new unit in Production Capacity</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Capacity </a:t>
                      </a:r>
                      <a:endParaRPr lang="en-IN" sz="16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After </a:t>
                      </a:r>
                      <a:endParaRPr lang="en-IN" sz="16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Expansion </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Proposed activities of Expansion </a:t>
                      </a:r>
                      <a:endParaRPr lang="en-IN" sz="16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92205286"/>
                  </a:ext>
                </a:extLst>
              </a:tr>
              <a:tr h="213430">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Sponge Iron Pant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2,10,000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NIL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2,10,000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No change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35301662"/>
                  </a:ext>
                </a:extLst>
              </a:tr>
              <a:tr h="1261427">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Captive Power Plant, MW</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26 MW</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18 WHRB + 8 MW Biomass &amp; </a:t>
                      </a:r>
                      <a:r>
                        <a:rPr lang="en-US" sz="1600" dirty="0" err="1">
                          <a:solidFill>
                            <a:srgbClr val="002060"/>
                          </a:solidFill>
                          <a:effectLst/>
                          <a:latin typeface="Times New Roman" pitchFamily="18" charset="0"/>
                          <a:cs typeface="Times New Roman" pitchFamily="18" charset="0"/>
                        </a:rPr>
                        <a:t>Dolachar</a:t>
                      </a:r>
                      <a:r>
                        <a:rPr lang="en-US" sz="1600" dirty="0">
                          <a:solidFill>
                            <a:srgbClr val="002060"/>
                          </a:solidFill>
                          <a:effectLst/>
                          <a:latin typeface="Times New Roman" pitchFamily="18" charset="0"/>
                          <a:cs typeface="Times New Roman" pitchFamily="18" charset="0"/>
                        </a:rPr>
                        <a:t> based CPP</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26 MW</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18 WHRB +              8 MW Biomass &amp; </a:t>
                      </a:r>
                      <a:r>
                        <a:rPr lang="en-US" sz="1600" dirty="0" err="1">
                          <a:solidFill>
                            <a:srgbClr val="002060"/>
                          </a:solidFill>
                          <a:effectLst/>
                          <a:latin typeface="Times New Roman" pitchFamily="18" charset="0"/>
                          <a:cs typeface="Times New Roman" pitchFamily="18" charset="0"/>
                        </a:rPr>
                        <a:t>Dolachar</a:t>
                      </a:r>
                      <a:r>
                        <a:rPr lang="en-US" sz="1600" dirty="0">
                          <a:solidFill>
                            <a:srgbClr val="002060"/>
                          </a:solidFill>
                          <a:effectLst/>
                          <a:latin typeface="Times New Roman" pitchFamily="18" charset="0"/>
                          <a:cs typeface="Times New Roman" pitchFamily="18" charset="0"/>
                        </a:rPr>
                        <a:t> based CPP</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No change in capacity &amp; No change in Fuel Mix.</a:t>
                      </a:r>
                      <a:endParaRPr lang="en-IN" sz="1600">
                        <a:solidFill>
                          <a:srgbClr val="002060"/>
                        </a:solidFill>
                        <a:effectLst/>
                        <a:latin typeface="Times New Roman" pitchFamily="18" charset="0"/>
                        <a:cs typeface="Times New Roman" pitchFamily="18" charset="0"/>
                      </a:endParaRPr>
                    </a:p>
                    <a:p>
                      <a:pPr algn="just">
                        <a:lnSpc>
                          <a:spcPct val="115000"/>
                        </a:lnSpc>
                        <a:spcAft>
                          <a:spcPts val="1000"/>
                        </a:spcAft>
                      </a:pPr>
                      <a:r>
                        <a:rPr lang="en-IN" sz="1600">
                          <a:solidFill>
                            <a:srgbClr val="002060"/>
                          </a:solidFill>
                          <a:effectLst/>
                          <a:latin typeface="Times New Roman" pitchFamily="18" charset="0"/>
                          <a:cs typeface="Times New Roman" pitchFamily="18" charset="0"/>
                        </a:rPr>
                        <a:t>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54139966"/>
                  </a:ext>
                </a:extLst>
              </a:tr>
              <a:tr h="1845462">
                <a:tc>
                  <a:txBody>
                    <a:bodyPr/>
                    <a:lstStyle/>
                    <a:p>
                      <a:pPr>
                        <a:lnSpc>
                          <a:spcPct val="115000"/>
                        </a:lnSpc>
                        <a:spcAft>
                          <a:spcPts val="1000"/>
                        </a:spcAft>
                      </a:pPr>
                      <a:r>
                        <a:rPr lang="en-US" sz="1600" kern="1200">
                          <a:solidFill>
                            <a:srgbClr val="002060"/>
                          </a:solidFill>
                          <a:effectLst/>
                          <a:latin typeface="Times New Roman" panose="02020603050405020304" pitchFamily="18" charset="0"/>
                          <a:cs typeface="Times New Roman" panose="02020603050405020304" pitchFamily="18" charset="0"/>
                        </a:rPr>
                        <a:t>Steel Melting Shop(SMS) </a:t>
                      </a:r>
                      <a:endParaRPr lang="en-IN" sz="1600" kern="1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kern="1200" dirty="0">
                          <a:solidFill>
                            <a:srgbClr val="002060"/>
                          </a:solidFill>
                          <a:effectLst/>
                          <a:latin typeface="Times New Roman" panose="02020603050405020304" pitchFamily="18" charset="0"/>
                          <a:cs typeface="Times New Roman" panose="02020603050405020304" pitchFamily="18" charset="0"/>
                        </a:rPr>
                        <a:t>1,29,600 TPA</a:t>
                      </a:r>
                    </a:p>
                    <a:p>
                      <a:pPr>
                        <a:lnSpc>
                          <a:spcPct val="115000"/>
                        </a:lnSpc>
                        <a:spcAft>
                          <a:spcPts val="1000"/>
                        </a:spcAft>
                      </a:pPr>
                      <a:r>
                        <a:rPr lang="en-US"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5x 8T</a:t>
                      </a:r>
                    </a:p>
                    <a:p>
                      <a:pPr>
                        <a:lnSpc>
                          <a:spcPct val="115000"/>
                        </a:lnSpc>
                        <a:spcAft>
                          <a:spcPts val="1000"/>
                        </a:spcAft>
                      </a:pPr>
                      <a:r>
                        <a:rPr lang="en-US" sz="1600" kern="1200" dirty="0">
                          <a:solidFill>
                            <a:srgbClr val="002060"/>
                          </a:solidFill>
                          <a:effectLst/>
                          <a:latin typeface="Times New Roman" panose="02020603050405020304" pitchFamily="18" charset="0"/>
                          <a:cs typeface="Times New Roman" panose="02020603050405020304" pitchFamily="18" charset="0"/>
                        </a:rPr>
                        <a:t>CTE for change in configuration from 6 X 8 T to 3 X 15 T has been granted by CECB)</a:t>
                      </a:r>
                      <a:endParaRPr lang="en-IN" sz="1600"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kern="1200" dirty="0">
                          <a:solidFill>
                            <a:srgbClr val="002060"/>
                          </a:solidFill>
                          <a:effectLst/>
                          <a:latin typeface="Times New Roman" panose="02020603050405020304" pitchFamily="18" charset="0"/>
                          <a:cs typeface="Times New Roman" panose="02020603050405020304" pitchFamily="18" charset="0"/>
                        </a:rPr>
                        <a:t>81,600 TPA</a:t>
                      </a:r>
                    </a:p>
                    <a:p>
                      <a:pPr>
                        <a:lnSpc>
                          <a:spcPct val="115000"/>
                        </a:lnSpc>
                        <a:spcAft>
                          <a:spcPts val="1000"/>
                        </a:spcAft>
                      </a:pPr>
                      <a:r>
                        <a:rPr lang="en-US"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2X15 T IF</a:t>
                      </a:r>
                      <a:endParaRPr lang="en-IN"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kern="1200" dirty="0">
                          <a:solidFill>
                            <a:srgbClr val="002060"/>
                          </a:solidFill>
                          <a:effectLst/>
                          <a:latin typeface="Times New Roman" panose="02020603050405020304" pitchFamily="18" charset="0"/>
                          <a:cs typeface="Times New Roman" panose="02020603050405020304" pitchFamily="18" charset="0"/>
                        </a:rPr>
                        <a:t>2,11,200 TPA</a:t>
                      </a:r>
                    </a:p>
                    <a:p>
                      <a:pPr>
                        <a:lnSpc>
                          <a:spcPct val="115000"/>
                        </a:lnSpc>
                        <a:spcAft>
                          <a:spcPts val="1000"/>
                        </a:spcAft>
                      </a:pPr>
                      <a:r>
                        <a:rPr lang="en-US"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5X15T IF</a:t>
                      </a:r>
                      <a:endParaRPr lang="en-IN"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anose="02020603050405020304" pitchFamily="18" charset="0"/>
                          <a:cs typeface="Times New Roman" panose="02020603050405020304" pitchFamily="18" charset="0"/>
                        </a:rPr>
                        <a:t>5 Nos. IF of 8T will be replaced by 3No.x15T and Two more induction furnaces of 15 T each along with continuous casting machine and LRF will be installed. Already permission obtained for establishment of 3 No.x15T.</a:t>
                      </a:r>
                      <a:endParaRPr lang="en-IN" sz="16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5923923"/>
                  </a:ext>
                </a:extLst>
              </a:tr>
            </a:tbl>
          </a:graphicData>
        </a:graphic>
      </p:graphicFrame>
    </p:spTree>
    <p:extLst>
      <p:ext uri="{BB962C8B-B14F-4D97-AF65-F5344CB8AC3E}">
        <p14:creationId xmlns:p14="http://schemas.microsoft.com/office/powerpoint/2010/main" val="466189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B15CA7-16DA-4667-ADE5-6652DADA1255}"/>
              </a:ext>
            </a:extLst>
          </p:cNvPr>
          <p:cNvGraphicFramePr>
            <a:graphicFrameLocks noGrp="1"/>
          </p:cNvGraphicFramePr>
          <p:nvPr>
            <p:extLst>
              <p:ext uri="{D42A27DB-BD31-4B8C-83A1-F6EECF244321}">
                <p14:modId xmlns:p14="http://schemas.microsoft.com/office/powerpoint/2010/main" val="4275212063"/>
              </p:ext>
            </p:extLst>
          </p:nvPr>
        </p:nvGraphicFramePr>
        <p:xfrm>
          <a:off x="334000" y="112948"/>
          <a:ext cx="8286750" cy="6560439"/>
        </p:xfrm>
        <a:graphic>
          <a:graphicData uri="http://schemas.openxmlformats.org/drawingml/2006/table">
            <a:tbl>
              <a:tblPr firstRow="1" firstCol="1" bandRow="1">
                <a:tableStyleId>{5940675A-B579-460E-94D1-54222C63F5DA}</a:tableStyleId>
              </a:tblPr>
              <a:tblGrid>
                <a:gridCol w="1458161">
                  <a:extLst>
                    <a:ext uri="{9D8B030D-6E8A-4147-A177-3AD203B41FA5}">
                      <a16:colId xmlns:a16="http://schemas.microsoft.com/office/drawing/2014/main" val="914965307"/>
                    </a:ext>
                  </a:extLst>
                </a:gridCol>
                <a:gridCol w="1338139">
                  <a:extLst>
                    <a:ext uri="{9D8B030D-6E8A-4147-A177-3AD203B41FA5}">
                      <a16:colId xmlns:a16="http://schemas.microsoft.com/office/drawing/2014/main" val="2596808249"/>
                    </a:ext>
                  </a:extLst>
                </a:gridCol>
                <a:gridCol w="1270040">
                  <a:extLst>
                    <a:ext uri="{9D8B030D-6E8A-4147-A177-3AD203B41FA5}">
                      <a16:colId xmlns:a16="http://schemas.microsoft.com/office/drawing/2014/main" val="2107930444"/>
                    </a:ext>
                  </a:extLst>
                </a:gridCol>
                <a:gridCol w="1299816">
                  <a:extLst>
                    <a:ext uri="{9D8B030D-6E8A-4147-A177-3AD203B41FA5}">
                      <a16:colId xmlns:a16="http://schemas.microsoft.com/office/drawing/2014/main" val="3637727004"/>
                    </a:ext>
                  </a:extLst>
                </a:gridCol>
                <a:gridCol w="2920594">
                  <a:extLst>
                    <a:ext uri="{9D8B030D-6E8A-4147-A177-3AD203B41FA5}">
                      <a16:colId xmlns:a16="http://schemas.microsoft.com/office/drawing/2014/main" val="3210445591"/>
                    </a:ext>
                  </a:extLst>
                </a:gridCol>
              </a:tblGrid>
              <a:tr h="515302">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Ferro Alloy Plant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14,400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5400 TPA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19,800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Existing Submerged Arc Furnace of 4 MVA – 2 Nos. will be replaced by higher capacity transformer 1X5 MVA and 1X6 MVA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515302">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Rolling Mill</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1,50,000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60,000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2,10,000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Optimization of production capacity of Rolling Mill by curtailing Idle running hours.</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61160018"/>
                  </a:ext>
                </a:extLst>
              </a:tr>
              <a:tr h="223031">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Coal Washery</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6,00,000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600">
                          <a:solidFill>
                            <a:srgbClr val="002060"/>
                          </a:solidFill>
                          <a:effectLst/>
                          <a:latin typeface="Times New Roman" pitchFamily="18" charset="0"/>
                          <a:cs typeface="Times New Roman" pitchFamily="18" charset="0"/>
                        </a:rPr>
                        <a:t>NIL</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6,00,000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No change in capacity.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85862403"/>
                  </a:ext>
                </a:extLst>
              </a:tr>
              <a:tr h="515302">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Pellet plant  with coal gasifier</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Nil</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6,00,000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6,00,000 TPA</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Pellet Plant  will be installed  with coal gasifier of                    9000 Nm</a:t>
                      </a:r>
                      <a:r>
                        <a:rPr lang="en-US" sz="1600" baseline="30000">
                          <a:solidFill>
                            <a:srgbClr val="002060"/>
                          </a:solidFill>
                          <a:effectLst/>
                          <a:latin typeface="Times New Roman" pitchFamily="18" charset="0"/>
                          <a:cs typeface="Times New Roman" pitchFamily="18" charset="0"/>
                        </a:rPr>
                        <a:t>3</a:t>
                      </a:r>
                      <a:r>
                        <a:rPr lang="en-US" sz="1600">
                          <a:solidFill>
                            <a:srgbClr val="002060"/>
                          </a:solidFill>
                          <a:effectLst/>
                          <a:latin typeface="Times New Roman" pitchFamily="18" charset="0"/>
                          <a:cs typeface="Times New Roman" pitchFamily="18" charset="0"/>
                        </a:rPr>
                        <a:t>/hr</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02037343"/>
                  </a:ext>
                </a:extLst>
              </a:tr>
              <a:tr h="1247164">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Iron Ore Washery Plant</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Nil</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4,00,000 TPA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4,00,000 TPA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2000"/>
                        </a:lnSpc>
                        <a:spcAft>
                          <a:spcPts val="0"/>
                        </a:spcAft>
                      </a:pPr>
                      <a:r>
                        <a:rPr lang="en-US" sz="1600" dirty="0">
                          <a:solidFill>
                            <a:srgbClr val="002060"/>
                          </a:solidFill>
                          <a:effectLst/>
                          <a:latin typeface="Times New Roman" pitchFamily="18" charset="0"/>
                          <a:cs typeface="Times New Roman" pitchFamily="18" charset="0"/>
                        </a:rPr>
                        <a:t>New unit</a:t>
                      </a:r>
                      <a:endParaRPr lang="en-IN" sz="1600" dirty="0">
                        <a:solidFill>
                          <a:srgbClr val="002060"/>
                        </a:solidFill>
                        <a:effectLst/>
                        <a:latin typeface="Times New Roman" pitchFamily="18" charset="0"/>
                        <a:cs typeface="Times New Roman" pitchFamily="18" charset="0"/>
                      </a:endParaRPr>
                    </a:p>
                    <a:p>
                      <a:pPr algn="just">
                        <a:lnSpc>
                          <a:spcPct val="112000"/>
                        </a:lnSpc>
                        <a:spcAft>
                          <a:spcPts val="0"/>
                        </a:spcAft>
                      </a:pPr>
                      <a:r>
                        <a:rPr lang="en-US" sz="1600" dirty="0">
                          <a:solidFill>
                            <a:srgbClr val="002060"/>
                          </a:solidFill>
                          <a:effectLst/>
                          <a:latin typeface="Times New Roman" pitchFamily="18" charset="0"/>
                          <a:cs typeface="Times New Roman" pitchFamily="18" charset="0"/>
                        </a:rPr>
                        <a:t>Ground Hopper.</a:t>
                      </a:r>
                      <a:endParaRPr lang="en-IN" sz="1600" dirty="0">
                        <a:solidFill>
                          <a:srgbClr val="002060"/>
                        </a:solidFill>
                        <a:effectLst/>
                        <a:latin typeface="Times New Roman" pitchFamily="18" charset="0"/>
                        <a:cs typeface="Times New Roman" pitchFamily="18" charset="0"/>
                      </a:endParaRPr>
                    </a:p>
                    <a:p>
                      <a:pPr algn="just">
                        <a:lnSpc>
                          <a:spcPct val="112000"/>
                        </a:lnSpc>
                        <a:spcAft>
                          <a:spcPts val="0"/>
                        </a:spcAft>
                      </a:pPr>
                      <a:r>
                        <a:rPr lang="en-US" sz="1600" dirty="0" err="1">
                          <a:solidFill>
                            <a:srgbClr val="002060"/>
                          </a:solidFill>
                          <a:effectLst/>
                          <a:latin typeface="Times New Roman" pitchFamily="18" charset="0"/>
                          <a:cs typeface="Times New Roman" pitchFamily="18" charset="0"/>
                        </a:rPr>
                        <a:t>Prograde</a:t>
                      </a:r>
                      <a:r>
                        <a:rPr lang="en-US" sz="1600" dirty="0">
                          <a:solidFill>
                            <a:srgbClr val="002060"/>
                          </a:solidFill>
                          <a:effectLst/>
                          <a:latin typeface="Times New Roman" pitchFamily="18" charset="0"/>
                          <a:cs typeface="Times New Roman" pitchFamily="18" charset="0"/>
                        </a:rPr>
                        <a:t> Triple Deck screen  – </a:t>
                      </a:r>
                      <a:endParaRPr lang="en-IN" sz="1600" dirty="0">
                        <a:solidFill>
                          <a:srgbClr val="002060"/>
                        </a:solidFill>
                        <a:effectLst/>
                        <a:latin typeface="Times New Roman" pitchFamily="18" charset="0"/>
                        <a:cs typeface="Times New Roman" pitchFamily="18" charset="0"/>
                      </a:endParaRPr>
                    </a:p>
                    <a:p>
                      <a:pPr algn="just">
                        <a:lnSpc>
                          <a:spcPct val="112000"/>
                        </a:lnSpc>
                        <a:spcAft>
                          <a:spcPts val="0"/>
                        </a:spcAft>
                      </a:pPr>
                      <a:r>
                        <a:rPr lang="en-US" sz="1600" dirty="0">
                          <a:solidFill>
                            <a:srgbClr val="002060"/>
                          </a:solidFill>
                          <a:effectLst/>
                          <a:latin typeface="Times New Roman" pitchFamily="18" charset="0"/>
                          <a:cs typeface="Times New Roman" pitchFamily="18" charset="0"/>
                        </a:rPr>
                        <a:t>Tailings Thickener followed by </a:t>
                      </a:r>
                      <a:endParaRPr lang="en-IN" sz="1600" dirty="0">
                        <a:solidFill>
                          <a:srgbClr val="002060"/>
                        </a:solidFill>
                        <a:effectLst/>
                        <a:latin typeface="Times New Roman" pitchFamily="18" charset="0"/>
                        <a:cs typeface="Times New Roman" pitchFamily="18" charset="0"/>
                      </a:endParaRPr>
                    </a:p>
                    <a:p>
                      <a:pPr algn="just">
                        <a:lnSpc>
                          <a:spcPct val="112000"/>
                        </a:lnSpc>
                        <a:spcAft>
                          <a:spcPts val="0"/>
                        </a:spcAft>
                      </a:pPr>
                      <a:r>
                        <a:rPr lang="en-US" sz="1600" dirty="0">
                          <a:solidFill>
                            <a:srgbClr val="002060"/>
                          </a:solidFill>
                          <a:effectLst/>
                          <a:latin typeface="Times New Roman" pitchFamily="18" charset="0"/>
                          <a:cs typeface="Times New Roman" pitchFamily="18" charset="0"/>
                        </a:rPr>
                        <a:t>Horizontal filter press. </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42315913"/>
                  </a:ext>
                </a:extLst>
              </a:tr>
              <a:tr h="1392592">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Titanium Slag Plant &amp; Pig Iron Plant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Nil</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36,000 TPA  &amp;</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20,000 TPA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36,000 TPA &amp;</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20,000 TPA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New unit 4 X 4.5 MVA Capacity. Submerged Arc Furnaces will be installed to produce Titanium slag @36000 TPA Along with installation of Pig Iron caster of 20,000 TPA capacity attached to Titanium Slag Plant.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361" marR="2936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67705411"/>
                  </a:ext>
                </a:extLst>
              </a:tr>
            </a:tbl>
          </a:graphicData>
        </a:graphic>
      </p:graphicFrame>
    </p:spTree>
    <p:extLst>
      <p:ext uri="{BB962C8B-B14F-4D97-AF65-F5344CB8AC3E}">
        <p14:creationId xmlns:p14="http://schemas.microsoft.com/office/powerpoint/2010/main" val="1700253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
            <a:ext cx="9143999" cy="496867"/>
          </a:xfrm>
          <a:prstGeom prst="rect">
            <a:avLst/>
          </a:prstGeom>
        </p:spPr>
        <p:txBody>
          <a:bodyPr wrap="square">
            <a:spAutoFit/>
          </a:bodyPr>
          <a:lstStyle/>
          <a:p>
            <a:pPr marL="457200" algn="ctr">
              <a:lnSpc>
                <a:spcPct val="120000"/>
              </a:lnSpc>
              <a:spcAft>
                <a:spcPts val="1000"/>
              </a:spcAft>
            </a:pPr>
            <a:r>
              <a:rPr lang="en-US" sz="2400" b="1" dirty="0">
                <a:solidFill>
                  <a:srgbClr val="C00000"/>
                </a:solidFill>
                <a:latin typeface="Times New Roman" pitchFamily="18" charset="0"/>
                <a:cs typeface="Times New Roman" pitchFamily="18" charset="0"/>
              </a:rPr>
              <a:t>PLANT LAY OUT </a:t>
            </a:r>
          </a:p>
        </p:txBody>
      </p:sp>
      <p:pic>
        <p:nvPicPr>
          <p:cNvPr id="5" name="Picture 4" descr="C:\Data\Bajrang Borjhara\Borjhara Layout New.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23" y="525442"/>
            <a:ext cx="8756448" cy="6157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463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813684-8119-4FDA-802B-23E179562202}"/>
              </a:ext>
            </a:extLst>
          </p:cNvPr>
          <p:cNvSpPr txBox="1"/>
          <p:nvPr/>
        </p:nvSpPr>
        <p:spPr>
          <a:xfrm>
            <a:off x="319314" y="0"/>
            <a:ext cx="8621485" cy="579967"/>
          </a:xfrm>
          <a:prstGeom prst="rect">
            <a:avLst/>
          </a:prstGeom>
          <a:noFill/>
        </p:spPr>
        <p:txBody>
          <a:bodyPr wrap="square">
            <a:spAutoFit/>
          </a:bodyPr>
          <a:lstStyle/>
          <a:p>
            <a:pPr algn="ctr" defTabSz="914400">
              <a:lnSpc>
                <a:spcPct val="150000"/>
              </a:lnSpc>
              <a:spcBef>
                <a:spcPts val="600"/>
              </a:spcBef>
              <a:spcAft>
                <a:spcPts val="600"/>
              </a:spcAft>
            </a:pPr>
            <a:r>
              <a:rPr lang="en-US" sz="2400" b="1" dirty="0">
                <a:solidFill>
                  <a:srgbClr val="C00000"/>
                </a:solidFill>
                <a:latin typeface="Times New Roman" pitchFamily="18" charset="0"/>
                <a:cs typeface="Times New Roman" pitchFamily="18" charset="0"/>
              </a:rPr>
              <a:t>PREDICTED GLCS OF PM DUE TO TRANSPORTATION </a:t>
            </a:r>
            <a:endParaRPr lang="en-IN" sz="2400" b="1" dirty="0">
              <a:solidFill>
                <a:srgbClr val="C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5B0B5-3322-43FB-86EF-F9B279ACD67F}"/>
              </a:ext>
            </a:extLst>
          </p:cNvPr>
          <p:cNvPicPr>
            <a:picLocks noChangeAspect="1"/>
          </p:cNvPicPr>
          <p:nvPr/>
        </p:nvPicPr>
        <p:blipFill rotWithShape="1">
          <a:blip r:embed="rId2">
            <a:extLst>
              <a:ext uri="{28A0092B-C50C-407E-A947-70E740481C1C}">
                <a14:useLocalDpi xmlns:a14="http://schemas.microsoft.com/office/drawing/2010/main" val="0"/>
              </a:ext>
            </a:extLst>
          </a:blip>
          <a:srcRect b="-78"/>
          <a:stretch/>
        </p:blipFill>
        <p:spPr bwMode="auto">
          <a:xfrm>
            <a:off x="1908313" y="725486"/>
            <a:ext cx="5365023" cy="5823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7311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
            <a:ext cx="9143999" cy="496867"/>
          </a:xfrm>
          <a:prstGeom prst="rect">
            <a:avLst/>
          </a:prstGeom>
        </p:spPr>
        <p:txBody>
          <a:bodyPr wrap="square">
            <a:spAutoFit/>
          </a:bodyPr>
          <a:lstStyle/>
          <a:p>
            <a:pPr algn="ctr">
              <a:lnSpc>
                <a:spcPct val="120000"/>
              </a:lnSpc>
              <a:spcAft>
                <a:spcPts val="1000"/>
              </a:spcAft>
            </a:pPr>
            <a:r>
              <a:rPr lang="en-US" sz="2400" b="1" dirty="0">
                <a:solidFill>
                  <a:srgbClr val="C00000"/>
                </a:solidFill>
                <a:latin typeface="Times New Roman" pitchFamily="18" charset="0"/>
                <a:cs typeface="Times New Roman" pitchFamily="18" charset="0"/>
              </a:rPr>
              <a:t>CONTOUR PLAN</a:t>
            </a:r>
          </a:p>
        </p:txBody>
      </p:sp>
      <p:pic>
        <p:nvPicPr>
          <p:cNvPr id="3" name="Picture 2">
            <a:extLst>
              <a:ext uri="{FF2B5EF4-FFF2-40B4-BE49-F238E27FC236}">
                <a16:creationId xmlns:a16="http://schemas.microsoft.com/office/drawing/2014/main" id="{4D1FAF84-8554-4670-B093-572EB1F351C2}"/>
              </a:ext>
            </a:extLst>
          </p:cNvPr>
          <p:cNvPicPr>
            <a:picLocks noChangeAspect="1"/>
          </p:cNvPicPr>
          <p:nvPr/>
        </p:nvPicPr>
        <p:blipFill rotWithShape="1">
          <a:blip r:embed="rId2"/>
          <a:srcRect r="38"/>
          <a:stretch/>
        </p:blipFill>
        <p:spPr>
          <a:xfrm>
            <a:off x="172433" y="525442"/>
            <a:ext cx="8564048" cy="5987900"/>
          </a:xfrm>
          <a:prstGeom prst="rect">
            <a:avLst/>
          </a:prstGeom>
        </p:spPr>
      </p:pic>
    </p:spTree>
    <p:extLst>
      <p:ext uri="{BB962C8B-B14F-4D97-AF65-F5344CB8AC3E}">
        <p14:creationId xmlns:p14="http://schemas.microsoft.com/office/powerpoint/2010/main" val="2104412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800"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RAW MATERIAL CONSUMPTION </a:t>
            </a:r>
          </a:p>
        </p:txBody>
      </p:sp>
      <p:graphicFrame>
        <p:nvGraphicFramePr>
          <p:cNvPr id="3" name="Table 2"/>
          <p:cNvGraphicFramePr>
            <a:graphicFrameLocks noGrp="1"/>
          </p:cNvGraphicFramePr>
          <p:nvPr>
            <p:extLst>
              <p:ext uri="{D42A27DB-BD31-4B8C-83A1-F6EECF244321}">
                <p14:modId xmlns:p14="http://schemas.microsoft.com/office/powerpoint/2010/main" val="900604858"/>
              </p:ext>
            </p:extLst>
          </p:nvPr>
        </p:nvGraphicFramePr>
        <p:xfrm>
          <a:off x="266700" y="596900"/>
          <a:ext cx="8724900" cy="3861839"/>
        </p:xfrm>
        <a:graphic>
          <a:graphicData uri="http://schemas.openxmlformats.org/drawingml/2006/table">
            <a:tbl>
              <a:tblPr firstRow="1" bandRow="1">
                <a:tableStyleId>{5940675A-B579-460E-94D1-54222C63F5DA}</a:tableStyleId>
              </a:tblPr>
              <a:tblGrid>
                <a:gridCol w="609599">
                  <a:extLst>
                    <a:ext uri="{9D8B030D-6E8A-4147-A177-3AD203B41FA5}">
                      <a16:colId xmlns:a16="http://schemas.microsoft.com/office/drawing/2014/main" val="20000"/>
                    </a:ext>
                  </a:extLst>
                </a:gridCol>
                <a:gridCol w="1346201">
                  <a:extLst>
                    <a:ext uri="{9D8B030D-6E8A-4147-A177-3AD203B41FA5}">
                      <a16:colId xmlns:a16="http://schemas.microsoft.com/office/drawing/2014/main" val="20001"/>
                    </a:ext>
                  </a:extLst>
                </a:gridCol>
                <a:gridCol w="1320799">
                  <a:extLst>
                    <a:ext uri="{9D8B030D-6E8A-4147-A177-3AD203B41FA5}">
                      <a16:colId xmlns:a16="http://schemas.microsoft.com/office/drawing/2014/main" val="20002"/>
                    </a:ext>
                  </a:extLst>
                </a:gridCol>
                <a:gridCol w="1333501">
                  <a:extLst>
                    <a:ext uri="{9D8B030D-6E8A-4147-A177-3AD203B41FA5}">
                      <a16:colId xmlns:a16="http://schemas.microsoft.com/office/drawing/2014/main" val="20003"/>
                    </a:ext>
                  </a:extLst>
                </a:gridCol>
                <a:gridCol w="1333499">
                  <a:extLst>
                    <a:ext uri="{9D8B030D-6E8A-4147-A177-3AD203B41FA5}">
                      <a16:colId xmlns:a16="http://schemas.microsoft.com/office/drawing/2014/main" val="20004"/>
                    </a:ext>
                  </a:extLst>
                </a:gridCol>
                <a:gridCol w="1478560">
                  <a:extLst>
                    <a:ext uri="{9D8B030D-6E8A-4147-A177-3AD203B41FA5}">
                      <a16:colId xmlns:a16="http://schemas.microsoft.com/office/drawing/2014/main" val="20005"/>
                    </a:ext>
                  </a:extLst>
                </a:gridCol>
                <a:gridCol w="1302741">
                  <a:extLst>
                    <a:ext uri="{9D8B030D-6E8A-4147-A177-3AD203B41FA5}">
                      <a16:colId xmlns:a16="http://schemas.microsoft.com/office/drawing/2014/main" val="20006"/>
                    </a:ext>
                  </a:extLst>
                </a:gridCol>
              </a:tblGrid>
              <a:tr h="638060">
                <a:tc>
                  <a:txBody>
                    <a:bodyPr/>
                    <a:lstStyle/>
                    <a:p>
                      <a:pPr algn="ctr"/>
                      <a:r>
                        <a:rPr lang="en-US" sz="1600" b="1" dirty="0">
                          <a:solidFill>
                            <a:srgbClr val="006600"/>
                          </a:solidFill>
                          <a:latin typeface="Times New Roman" pitchFamily="18" charset="0"/>
                          <a:cs typeface="Times New Roman" pitchFamily="18" charset="0"/>
                        </a:rPr>
                        <a:t>SL. NO.</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RAW MATERIAL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QUANTITY (TPA)</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SOURCE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DISTANCE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(W.R.T. PLANT)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MODE OF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TRANSPORT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REMARKS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1183640">
                <a:tc>
                  <a:txBody>
                    <a:bodyPr/>
                    <a:lstStyle/>
                    <a:p>
                      <a:r>
                        <a:rPr lang="en-US" sz="1600" dirty="0">
                          <a:solidFill>
                            <a:srgbClr val="002060"/>
                          </a:solidFill>
                          <a:latin typeface="Times New Roman" pitchFamily="18" charset="0"/>
                          <a:cs typeface="Times New Roman" pitchFamily="18" charset="0"/>
                        </a:rPr>
                        <a:t>1.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Iron  Ore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315000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Mines-  </a:t>
                      </a:r>
                      <a:r>
                        <a:rPr lang="en-IN" sz="1600" kern="1200" dirty="0" err="1">
                          <a:solidFill>
                            <a:srgbClr val="002060"/>
                          </a:solidFill>
                          <a:effectLst/>
                          <a:latin typeface="Times New Roman" pitchFamily="18" charset="0"/>
                          <a:ea typeface="+mn-ea"/>
                          <a:cs typeface="Times New Roman" pitchFamily="18" charset="0"/>
                        </a:rPr>
                        <a:t>Hahaladd</a:t>
                      </a:r>
                      <a:r>
                        <a:rPr lang="en-IN" sz="1600" kern="1200" dirty="0">
                          <a:solidFill>
                            <a:srgbClr val="002060"/>
                          </a:solidFill>
                          <a:effectLst/>
                          <a:latin typeface="Times New Roman" pitchFamily="18" charset="0"/>
                          <a:ea typeface="+mn-ea"/>
                          <a:cs typeface="Times New Roman" pitchFamily="18" charset="0"/>
                        </a:rPr>
                        <a:t>, NMDC, </a:t>
                      </a:r>
                      <a:r>
                        <a:rPr lang="en-IN" sz="1600" kern="1200" dirty="0" err="1">
                          <a:solidFill>
                            <a:srgbClr val="002060"/>
                          </a:solidFill>
                          <a:effectLst/>
                          <a:latin typeface="Times New Roman" pitchFamily="18" charset="0"/>
                          <a:ea typeface="+mn-ea"/>
                          <a:cs typeface="Times New Roman" pitchFamily="18" charset="0"/>
                        </a:rPr>
                        <a:t>Bailadila</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190 Km</a:t>
                      </a:r>
                    </a:p>
                    <a:p>
                      <a:r>
                        <a:rPr lang="en-IN" sz="1600" kern="1200" dirty="0">
                          <a:solidFill>
                            <a:srgbClr val="002060"/>
                          </a:solidFill>
                          <a:effectLst/>
                          <a:latin typeface="Times New Roman" pitchFamily="18" charset="0"/>
                          <a:ea typeface="+mn-ea"/>
                          <a:cs typeface="Times New Roman" pitchFamily="18" charset="0"/>
                        </a:rPr>
                        <a:t>420 Km</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b="1" kern="1200" dirty="0">
                          <a:solidFill>
                            <a:srgbClr val="002060"/>
                          </a:solidFill>
                          <a:effectLst/>
                          <a:latin typeface="Times New Roman" pitchFamily="18" charset="0"/>
                          <a:ea typeface="+mn-ea"/>
                          <a:cs typeface="Times New Roman" pitchFamily="18" charset="0"/>
                        </a:rPr>
                        <a:t>Rail/Road</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64605">
                <a:tc>
                  <a:txBody>
                    <a:bodyPr/>
                    <a:lstStyle/>
                    <a:p>
                      <a:r>
                        <a:rPr lang="en-US" sz="1600" dirty="0">
                          <a:solidFill>
                            <a:srgbClr val="002060"/>
                          </a:solidFill>
                          <a:latin typeface="Times New Roman" pitchFamily="18" charset="0"/>
                          <a:cs typeface="Times New Roman" pitchFamily="18" charset="0"/>
                        </a:rPr>
                        <a:t>2.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Times New Roman" pitchFamily="18" charset="0"/>
                          <a:ea typeface="+mn-ea"/>
                          <a:cs typeface="Times New Roman" pitchFamily="18" charset="0"/>
                        </a:rPr>
                        <a:t>Coal </a:t>
                      </a:r>
                      <a:endParaRPr lang="en-IN" sz="1600" kern="1200" dirty="0">
                        <a:solidFill>
                          <a:srgbClr val="002060"/>
                        </a:solidFill>
                        <a:effectLst/>
                        <a:latin typeface="Times New Roman" pitchFamily="18" charset="0"/>
                        <a:ea typeface="+mn-ea"/>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260440</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SECL </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250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Rail/Road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911514">
                <a:tc>
                  <a:txBody>
                    <a:bodyPr/>
                    <a:lstStyle/>
                    <a:p>
                      <a:r>
                        <a:rPr lang="en-US" sz="1600" dirty="0">
                          <a:solidFill>
                            <a:srgbClr val="002060"/>
                          </a:solidFill>
                          <a:latin typeface="Times New Roman" pitchFamily="18" charset="0"/>
                          <a:cs typeface="Times New Roman" pitchFamily="18" charset="0"/>
                        </a:rPr>
                        <a:t>3.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Dolomite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10380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Mines-Mandla, </a:t>
                      </a:r>
                      <a:r>
                        <a:rPr lang="en-IN" sz="1600" kern="1200" dirty="0" err="1">
                          <a:solidFill>
                            <a:srgbClr val="002060"/>
                          </a:solidFill>
                          <a:effectLst/>
                          <a:latin typeface="Times New Roman" pitchFamily="18" charset="0"/>
                          <a:ea typeface="+mn-ea"/>
                          <a:cs typeface="Times New Roman" pitchFamily="18" charset="0"/>
                        </a:rPr>
                        <a:t>Katni</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600" dirty="0">
                        <a:solidFill>
                          <a:srgbClr val="002060"/>
                        </a:solidFill>
                        <a:latin typeface="Times New Roman" pitchFamily="18" charset="0"/>
                        <a:cs typeface="Times New Roman" pitchFamily="18" charset="0"/>
                      </a:endParaRPr>
                    </a:p>
                    <a:p>
                      <a:r>
                        <a:rPr lang="en-US" sz="1600" dirty="0">
                          <a:solidFill>
                            <a:srgbClr val="002060"/>
                          </a:solidFill>
                          <a:latin typeface="Times New Roman" pitchFamily="18" charset="0"/>
                          <a:cs typeface="Times New Roman" pitchFamily="18" charset="0"/>
                        </a:rPr>
                        <a:t>200 Km </a:t>
                      </a:r>
                    </a:p>
                    <a:p>
                      <a:r>
                        <a:rPr lang="en-US" sz="1600" dirty="0">
                          <a:solidFill>
                            <a:srgbClr val="002060"/>
                          </a:solidFill>
                          <a:latin typeface="Times New Roman" pitchFamily="18" charset="0"/>
                          <a:cs typeface="Times New Roman" pitchFamily="18" charset="0"/>
                        </a:rPr>
                        <a:t>450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546607">
                <a:tc>
                  <a:txBody>
                    <a:bodyPr/>
                    <a:lstStyle/>
                    <a:p>
                      <a:r>
                        <a:rPr lang="en-US" sz="1600" dirty="0">
                          <a:solidFill>
                            <a:srgbClr val="002060"/>
                          </a:solidFill>
                          <a:latin typeface="Times New Roman" pitchFamily="18" charset="0"/>
                          <a:cs typeface="Times New Roman" pitchFamily="18" charset="0"/>
                        </a:rPr>
                        <a:t>4.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Rice Husk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600" kern="1200" dirty="0">
                          <a:solidFill>
                            <a:srgbClr val="002060"/>
                          </a:solidFill>
                          <a:effectLst/>
                          <a:latin typeface="Times New Roman" pitchFamily="18" charset="0"/>
                          <a:ea typeface="+mn-ea"/>
                          <a:cs typeface="Times New Roman" pitchFamily="18" charset="0"/>
                        </a:rPr>
                        <a:t> 125004</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Local Rice Mill</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5E7DDBD0-2CDA-472B-AFAA-4C0904A305D4}"/>
              </a:ext>
            </a:extLst>
          </p:cNvPr>
          <p:cNvSpPr txBox="1"/>
          <p:nvPr/>
        </p:nvSpPr>
        <p:spPr>
          <a:xfrm>
            <a:off x="314325" y="4487148"/>
            <a:ext cx="8753475" cy="1899494"/>
          </a:xfrm>
          <a:prstGeom prst="rect">
            <a:avLst/>
          </a:prstGeom>
          <a:noFill/>
        </p:spPr>
        <p:txBody>
          <a:bodyPr wrap="square">
            <a:spAutoFit/>
          </a:bodyPr>
          <a:lstStyle/>
          <a:p>
            <a:pPr algn="just">
              <a:lnSpc>
                <a:spcPct val="150000"/>
              </a:lnSpc>
            </a:pPr>
            <a:r>
              <a:rPr lang="en-IN" sz="1600" kern="12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Expansion of capacity of SID  has been dropped as per the</a:t>
            </a:r>
            <a:r>
              <a:rPr lang="en-US" sz="16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orders dated 16.03.2007, 12.12.2007 and 15.05.2012 of Industry &amp; Commerce Dept. Government of Chhattisgarh</a:t>
            </a:r>
            <a:endParaRPr lang="en-US" sz="1600" b="1" kern="1200" dirty="0">
              <a:solidFill>
                <a:srgbClr val="002060"/>
              </a:solidFill>
              <a:latin typeface="Times New Roman" panose="02020603050405020304" pitchFamily="18" charset="0"/>
              <a:ea typeface="Times New Roman" panose="02020603050405020304" pitchFamily="18" charset="0"/>
              <a:cs typeface="Mangal" panose="02040503050203030202" pitchFamily="18" charset="0"/>
            </a:endParaRPr>
          </a:p>
          <a:p>
            <a:pPr algn="just">
              <a:lnSpc>
                <a:spcPct val="150000"/>
              </a:lnSpc>
            </a:pPr>
            <a:r>
              <a:rPr lang="en-US" sz="1600" dirty="0">
                <a:solidFill>
                  <a:srgbClr val="002060"/>
                </a:solidFill>
                <a:latin typeface="Times New Roman" panose="02020603050405020304" pitchFamily="18" charset="0"/>
                <a:cs typeface="Mangal" panose="02040503050203030202" pitchFamily="18" charset="0"/>
              </a:rPr>
              <a:t>*** </a:t>
            </a:r>
            <a:r>
              <a:rPr lang="en-IN" sz="1600" dirty="0">
                <a:solidFill>
                  <a:srgbClr val="002060"/>
                </a:solidFill>
                <a:latin typeface="Times New Roman" panose="02020603050405020304" pitchFamily="18" charset="0"/>
                <a:cs typeface="Mangal" panose="02040503050203030202" pitchFamily="18" charset="0"/>
              </a:rPr>
              <a:t>No Change in coal quantity &amp; Quality in SID .Expansion is dropped in  SID unit as per above mentioned orders</a:t>
            </a:r>
            <a:r>
              <a:rPr lang="en-IN" sz="1600" dirty="0">
                <a:solidFill>
                  <a:srgbClr val="FF0000"/>
                </a:solidFill>
                <a:latin typeface="Times New Roman" panose="02020603050405020304" pitchFamily="18" charset="0"/>
                <a:cs typeface="Mangal" panose="02040503050203030202" pitchFamily="18" charset="0"/>
              </a:rPr>
              <a:t>.</a:t>
            </a:r>
          </a:p>
          <a:p>
            <a:pPr algn="just">
              <a:lnSpc>
                <a:spcPct val="150000"/>
              </a:lnSpc>
            </a:pPr>
            <a:r>
              <a:rPr lang="en-IN" sz="1600" kern="12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****Addition of coal fines is dropped in Biomass power plant as per the</a:t>
            </a:r>
            <a:r>
              <a:rPr lang="en-US" sz="16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above mentioned orders.</a:t>
            </a:r>
            <a:r>
              <a:rPr lang="en-US" sz="1600" kern="12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dirty="0">
              <a:solidFill>
                <a:srgbClr val="002060"/>
              </a:solidFill>
            </a:endParaRPr>
          </a:p>
        </p:txBody>
      </p:sp>
    </p:spTree>
    <p:extLst>
      <p:ext uri="{BB962C8B-B14F-4D97-AF65-F5344CB8AC3E}">
        <p14:creationId xmlns:p14="http://schemas.microsoft.com/office/powerpoint/2010/main" val="3027885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9286F6-1875-4F1F-8ECC-5DDDA1A09EB7}"/>
              </a:ext>
            </a:extLst>
          </p:cNvPr>
          <p:cNvGraphicFramePr>
            <a:graphicFrameLocks noGrp="1"/>
          </p:cNvGraphicFramePr>
          <p:nvPr>
            <p:extLst>
              <p:ext uri="{D42A27DB-BD31-4B8C-83A1-F6EECF244321}">
                <p14:modId xmlns:p14="http://schemas.microsoft.com/office/powerpoint/2010/main" val="2780357648"/>
              </p:ext>
            </p:extLst>
          </p:nvPr>
        </p:nvGraphicFramePr>
        <p:xfrm>
          <a:off x="266699" y="323849"/>
          <a:ext cx="8750301" cy="6223536"/>
        </p:xfrm>
        <a:graphic>
          <a:graphicData uri="http://schemas.openxmlformats.org/drawingml/2006/table">
            <a:tbl>
              <a:tblPr firstRow="1" bandRow="1">
                <a:tableStyleId>{5940675A-B579-460E-94D1-54222C63F5DA}</a:tableStyleId>
              </a:tblPr>
              <a:tblGrid>
                <a:gridCol w="619489">
                  <a:extLst>
                    <a:ext uri="{9D8B030D-6E8A-4147-A177-3AD203B41FA5}">
                      <a16:colId xmlns:a16="http://schemas.microsoft.com/office/drawing/2014/main" val="603157494"/>
                    </a:ext>
                  </a:extLst>
                </a:gridCol>
                <a:gridCol w="1499723">
                  <a:extLst>
                    <a:ext uri="{9D8B030D-6E8A-4147-A177-3AD203B41FA5}">
                      <a16:colId xmlns:a16="http://schemas.microsoft.com/office/drawing/2014/main" val="1736738348"/>
                    </a:ext>
                  </a:extLst>
                </a:gridCol>
                <a:gridCol w="1271689">
                  <a:extLst>
                    <a:ext uri="{9D8B030D-6E8A-4147-A177-3AD203B41FA5}">
                      <a16:colId xmlns:a16="http://schemas.microsoft.com/office/drawing/2014/main" val="2079819646"/>
                    </a:ext>
                  </a:extLst>
                </a:gridCol>
                <a:gridCol w="1816100">
                  <a:extLst>
                    <a:ext uri="{9D8B030D-6E8A-4147-A177-3AD203B41FA5}">
                      <a16:colId xmlns:a16="http://schemas.microsoft.com/office/drawing/2014/main" val="737991660"/>
                    </a:ext>
                  </a:extLst>
                </a:gridCol>
                <a:gridCol w="1247734">
                  <a:extLst>
                    <a:ext uri="{9D8B030D-6E8A-4147-A177-3AD203B41FA5}">
                      <a16:colId xmlns:a16="http://schemas.microsoft.com/office/drawing/2014/main" val="2906967521"/>
                    </a:ext>
                  </a:extLst>
                </a:gridCol>
                <a:gridCol w="974766">
                  <a:extLst>
                    <a:ext uri="{9D8B030D-6E8A-4147-A177-3AD203B41FA5}">
                      <a16:colId xmlns:a16="http://schemas.microsoft.com/office/drawing/2014/main" val="613427516"/>
                    </a:ext>
                  </a:extLst>
                </a:gridCol>
                <a:gridCol w="1320800">
                  <a:extLst>
                    <a:ext uri="{9D8B030D-6E8A-4147-A177-3AD203B41FA5}">
                      <a16:colId xmlns:a16="http://schemas.microsoft.com/office/drawing/2014/main" val="3861923217"/>
                    </a:ext>
                  </a:extLst>
                </a:gridCol>
              </a:tblGrid>
              <a:tr h="905167">
                <a:tc>
                  <a:txBody>
                    <a:bodyPr/>
                    <a:lstStyle/>
                    <a:p>
                      <a:pPr algn="ctr"/>
                      <a:r>
                        <a:rPr lang="en-US" sz="1600" b="1" dirty="0">
                          <a:solidFill>
                            <a:srgbClr val="006600"/>
                          </a:solidFill>
                          <a:latin typeface="Times New Roman" pitchFamily="18" charset="0"/>
                          <a:cs typeface="Times New Roman" pitchFamily="18" charset="0"/>
                        </a:rPr>
                        <a:t>SL. NO.</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RAW MATERIAL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QUANTITY (TPA)</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SOURCE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DISTANCE </a:t>
                      </a:r>
                    </a:p>
                    <a:p>
                      <a:pPr algn="ctr"/>
                      <a:r>
                        <a:rPr lang="en-US" sz="1600" b="1" i="0" u="none" strike="noStrike" kern="1200" baseline="0" dirty="0">
                          <a:solidFill>
                            <a:srgbClr val="006600"/>
                          </a:solidFill>
                          <a:latin typeface="Times New Roman" pitchFamily="18" charset="0"/>
                          <a:ea typeface="+mn-ea"/>
                          <a:cs typeface="Times New Roman" pitchFamily="18" charset="0"/>
                        </a:rPr>
                        <a:t>(W.R.T. PLANT)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MODE OF </a:t>
                      </a:r>
                    </a:p>
                    <a:p>
                      <a:pPr algn="ctr"/>
                      <a:r>
                        <a:rPr lang="en-US" sz="1600" b="1" i="0" u="none" strike="noStrike" kern="1200" baseline="0" dirty="0">
                          <a:solidFill>
                            <a:srgbClr val="006600"/>
                          </a:solidFill>
                          <a:latin typeface="Times New Roman" pitchFamily="18" charset="0"/>
                          <a:ea typeface="+mn-ea"/>
                          <a:cs typeface="Times New Roman" pitchFamily="18" charset="0"/>
                        </a:rPr>
                        <a:t>TRANSPORT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REMARKS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62555303"/>
                  </a:ext>
                </a:extLst>
              </a:tr>
              <a:tr h="631618">
                <a:tc>
                  <a:txBody>
                    <a:bodyPr/>
                    <a:lstStyle/>
                    <a:p>
                      <a:pPr algn="ctr"/>
                      <a:r>
                        <a:rPr lang="en-US" sz="1600" b="0" dirty="0">
                          <a:solidFill>
                            <a:srgbClr val="002060"/>
                          </a:solidFill>
                          <a:latin typeface="Times New Roman" pitchFamily="18" charset="0"/>
                          <a:cs typeface="Times New Roman" pitchFamily="18" charset="0"/>
                        </a:rPr>
                        <a:t>5.</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err="1">
                          <a:solidFill>
                            <a:srgbClr val="002060"/>
                          </a:solidFill>
                          <a:latin typeface="Times New Roman" pitchFamily="18" charset="0"/>
                          <a:cs typeface="Times New Roman" pitchFamily="18" charset="0"/>
                        </a:rPr>
                        <a:t>Dolochar</a:t>
                      </a:r>
                      <a:r>
                        <a:rPr lang="en-US" sz="1600" dirty="0">
                          <a:solidFill>
                            <a:srgbClr val="002060"/>
                          </a:solidFill>
                          <a:latin typeface="Times New Roman" pitchFamily="18" charset="0"/>
                          <a:cs typeface="Times New Roman" pitchFamily="18"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66000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Captive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08110440"/>
                  </a:ext>
                </a:extLst>
              </a:tr>
              <a:tr h="631618">
                <a:tc>
                  <a:txBody>
                    <a:bodyPr/>
                    <a:lstStyle/>
                    <a:p>
                      <a:pPr algn="ctr"/>
                      <a:r>
                        <a:rPr lang="en-US" sz="1600" b="0" dirty="0">
                          <a:solidFill>
                            <a:srgbClr val="002060"/>
                          </a:solidFill>
                          <a:latin typeface="Times New Roman" pitchFamily="18" charset="0"/>
                          <a:cs typeface="Times New Roman" pitchFamily="18" charset="0"/>
                        </a:rPr>
                        <a:t>6.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Sponge Iron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215388</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Captive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3270589"/>
                  </a:ext>
                </a:extLst>
              </a:tr>
              <a:tr h="2480662">
                <a:tc>
                  <a:txBody>
                    <a:bodyPr/>
                    <a:lstStyle/>
                    <a:p>
                      <a:pPr algn="ctr"/>
                      <a:r>
                        <a:rPr lang="en-US" sz="1600" b="0" dirty="0">
                          <a:solidFill>
                            <a:srgbClr val="002060"/>
                          </a:solidFill>
                          <a:latin typeface="Times New Roman" pitchFamily="18" charset="0"/>
                          <a:cs typeface="Times New Roman" pitchFamily="18" charset="0"/>
                        </a:rPr>
                        <a:t>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Pig Iron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8784</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600" kern="1200" dirty="0">
                          <a:solidFill>
                            <a:srgbClr val="002060"/>
                          </a:solidFill>
                          <a:effectLst/>
                          <a:latin typeface="Times New Roman" panose="02020603050405020304" pitchFamily="18" charset="0"/>
                          <a:ea typeface="Times New Roman" panose="02020603050405020304" pitchFamily="18" charset="0"/>
                          <a:cs typeface="Times New Roman" pitchFamily="18" charset="0"/>
                        </a:rPr>
                        <a:t>External procurement will not be there. </a:t>
                      </a:r>
                    </a:p>
                    <a:p>
                      <a:pPr algn="just">
                        <a:lnSpc>
                          <a:spcPct val="115000"/>
                        </a:lnSpc>
                        <a:spcAft>
                          <a:spcPts val="1000"/>
                        </a:spcAft>
                      </a:pPr>
                      <a:r>
                        <a:rPr lang="en-IN" sz="1600" kern="1200" dirty="0">
                          <a:solidFill>
                            <a:srgbClr val="002060"/>
                          </a:solidFill>
                          <a:effectLst/>
                          <a:latin typeface="Times New Roman" panose="02020603050405020304" pitchFamily="18" charset="0"/>
                          <a:ea typeface="Times New Roman" panose="02020603050405020304" pitchFamily="18" charset="0"/>
                          <a:cs typeface="Times New Roman" pitchFamily="18" charset="0"/>
                        </a:rPr>
                        <a:t>20,000 TPA will be produced of which 8784 TPA will be consumed and balance will be sold as product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36960997"/>
                  </a:ext>
                </a:extLst>
              </a:tr>
              <a:tr h="631618">
                <a:tc>
                  <a:txBody>
                    <a:bodyPr/>
                    <a:lstStyle/>
                    <a:p>
                      <a:pPr algn="ctr"/>
                      <a:r>
                        <a:rPr lang="en-US" sz="1600" b="0" dirty="0">
                          <a:solidFill>
                            <a:srgbClr val="002060"/>
                          </a:solidFill>
                          <a:latin typeface="Times New Roman" pitchFamily="18" charset="0"/>
                          <a:cs typeface="Times New Roman" pitchFamily="18" charset="0"/>
                        </a:rPr>
                        <a:t>8.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Scrap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22176</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Local Market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40-50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03312955"/>
                  </a:ext>
                </a:extLst>
              </a:tr>
              <a:tr h="633617">
                <a:tc>
                  <a:txBody>
                    <a:bodyPr/>
                    <a:lstStyle/>
                    <a:p>
                      <a:pPr algn="ctr"/>
                      <a:r>
                        <a:rPr lang="en-US" sz="1600" b="0" dirty="0">
                          <a:solidFill>
                            <a:srgbClr val="002060"/>
                          </a:solidFill>
                          <a:latin typeface="Times New Roman" pitchFamily="18" charset="0"/>
                          <a:cs typeface="Times New Roman" pitchFamily="18" charset="0"/>
                        </a:rPr>
                        <a:t>9.</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kern="1200" dirty="0">
                          <a:solidFill>
                            <a:srgbClr val="002060"/>
                          </a:solidFill>
                          <a:effectLst/>
                          <a:latin typeface="Times New Roman" pitchFamily="18" charset="0"/>
                          <a:ea typeface="+mn-ea"/>
                          <a:cs typeface="Times New Roman" pitchFamily="18" charset="0"/>
                        </a:rPr>
                        <a:t>Ferro &amp; Non Ferro Alloys</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2112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Captive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02831736"/>
                  </a:ext>
                </a:extLst>
              </a:tr>
            </a:tbl>
          </a:graphicData>
        </a:graphic>
      </p:graphicFrame>
    </p:spTree>
    <p:extLst>
      <p:ext uri="{BB962C8B-B14F-4D97-AF65-F5344CB8AC3E}">
        <p14:creationId xmlns:p14="http://schemas.microsoft.com/office/powerpoint/2010/main" val="2787826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D78C465-25E4-4CC8-9E34-A1B13653B095}"/>
              </a:ext>
            </a:extLst>
          </p:cNvPr>
          <p:cNvGraphicFramePr>
            <a:graphicFrameLocks noGrp="1"/>
          </p:cNvGraphicFramePr>
          <p:nvPr>
            <p:extLst>
              <p:ext uri="{D42A27DB-BD31-4B8C-83A1-F6EECF244321}">
                <p14:modId xmlns:p14="http://schemas.microsoft.com/office/powerpoint/2010/main" val="3054100303"/>
              </p:ext>
            </p:extLst>
          </p:nvPr>
        </p:nvGraphicFramePr>
        <p:xfrm>
          <a:off x="88899" y="476249"/>
          <a:ext cx="8966202" cy="5477797"/>
        </p:xfrm>
        <a:graphic>
          <a:graphicData uri="http://schemas.openxmlformats.org/drawingml/2006/table">
            <a:tbl>
              <a:tblPr firstRow="1" bandRow="1">
                <a:tableStyleId>{5940675A-B579-460E-94D1-54222C63F5DA}</a:tableStyleId>
              </a:tblPr>
              <a:tblGrid>
                <a:gridCol w="634775">
                  <a:extLst>
                    <a:ext uri="{9D8B030D-6E8A-4147-A177-3AD203B41FA5}">
                      <a16:colId xmlns:a16="http://schemas.microsoft.com/office/drawing/2014/main" val="603157494"/>
                    </a:ext>
                  </a:extLst>
                </a:gridCol>
                <a:gridCol w="1536726">
                  <a:extLst>
                    <a:ext uri="{9D8B030D-6E8A-4147-A177-3AD203B41FA5}">
                      <a16:colId xmlns:a16="http://schemas.microsoft.com/office/drawing/2014/main" val="1736738348"/>
                    </a:ext>
                  </a:extLst>
                </a:gridCol>
                <a:gridCol w="1300959">
                  <a:extLst>
                    <a:ext uri="{9D8B030D-6E8A-4147-A177-3AD203B41FA5}">
                      <a16:colId xmlns:a16="http://schemas.microsoft.com/office/drawing/2014/main" val="2079819646"/>
                    </a:ext>
                  </a:extLst>
                </a:gridCol>
                <a:gridCol w="1402527">
                  <a:extLst>
                    <a:ext uri="{9D8B030D-6E8A-4147-A177-3AD203B41FA5}">
                      <a16:colId xmlns:a16="http://schemas.microsoft.com/office/drawing/2014/main" val="737991660"/>
                    </a:ext>
                  </a:extLst>
                </a:gridCol>
                <a:gridCol w="1330036">
                  <a:extLst>
                    <a:ext uri="{9D8B030D-6E8A-4147-A177-3AD203B41FA5}">
                      <a16:colId xmlns:a16="http://schemas.microsoft.com/office/drawing/2014/main" val="2906967521"/>
                    </a:ext>
                  </a:extLst>
                </a:gridCol>
                <a:gridCol w="1484416">
                  <a:extLst>
                    <a:ext uri="{9D8B030D-6E8A-4147-A177-3AD203B41FA5}">
                      <a16:colId xmlns:a16="http://schemas.microsoft.com/office/drawing/2014/main" val="613427516"/>
                    </a:ext>
                  </a:extLst>
                </a:gridCol>
                <a:gridCol w="1276763">
                  <a:extLst>
                    <a:ext uri="{9D8B030D-6E8A-4147-A177-3AD203B41FA5}">
                      <a16:colId xmlns:a16="http://schemas.microsoft.com/office/drawing/2014/main" val="3861923217"/>
                    </a:ext>
                  </a:extLst>
                </a:gridCol>
              </a:tblGrid>
              <a:tr h="905167">
                <a:tc>
                  <a:txBody>
                    <a:bodyPr/>
                    <a:lstStyle/>
                    <a:p>
                      <a:pPr algn="ctr"/>
                      <a:r>
                        <a:rPr lang="en-US" sz="1600" b="1" dirty="0">
                          <a:solidFill>
                            <a:srgbClr val="006600"/>
                          </a:solidFill>
                          <a:latin typeface="Times New Roman" pitchFamily="18" charset="0"/>
                          <a:cs typeface="Times New Roman" pitchFamily="18" charset="0"/>
                        </a:rPr>
                        <a:t>SL. NO.</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RAW MATERIAL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QUANTITY (TPA)</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SOURCE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DISTANCE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(W.R.T. PLANT)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MODE OF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TRANSPORT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REMARKS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62555303"/>
                  </a:ext>
                </a:extLst>
              </a:tr>
              <a:tr h="631618">
                <a:tc>
                  <a:txBody>
                    <a:bodyPr/>
                    <a:lstStyle/>
                    <a:p>
                      <a:pPr algn="ctr"/>
                      <a:r>
                        <a:rPr lang="en-US" sz="1600" b="0" dirty="0">
                          <a:solidFill>
                            <a:srgbClr val="002060"/>
                          </a:solidFill>
                          <a:latin typeface="Times New Roman" pitchFamily="18" charset="0"/>
                          <a:cs typeface="Times New Roman" pitchFamily="18" charset="0"/>
                        </a:rPr>
                        <a:t>10.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Ferro Manganese Slag</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19800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Captive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08110440"/>
                  </a:ext>
                </a:extLst>
              </a:tr>
              <a:tr h="631618">
                <a:tc>
                  <a:txBody>
                    <a:bodyPr/>
                    <a:lstStyle/>
                    <a:p>
                      <a:pPr algn="ctr"/>
                      <a:r>
                        <a:rPr lang="en-US" sz="1600" b="0" dirty="0">
                          <a:solidFill>
                            <a:srgbClr val="002060"/>
                          </a:solidFill>
                          <a:latin typeface="Times New Roman" pitchFamily="18" charset="0"/>
                          <a:cs typeface="Times New Roman" pitchFamily="18" charset="0"/>
                        </a:rPr>
                        <a:t>11.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Coke </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21000</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Nagpur &amp; Jharkhand</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290 Km</a:t>
                      </a:r>
                    </a:p>
                    <a:p>
                      <a:pPr algn="just"/>
                      <a:r>
                        <a:rPr lang="en-IN" sz="1600" kern="1200" dirty="0">
                          <a:solidFill>
                            <a:srgbClr val="002060"/>
                          </a:solidFill>
                          <a:effectLst/>
                          <a:latin typeface="Times New Roman" pitchFamily="18" charset="0"/>
                          <a:ea typeface="+mn-ea"/>
                          <a:cs typeface="Times New Roman" pitchFamily="18" charset="0"/>
                        </a:rPr>
                        <a:t>644 Km</a:t>
                      </a:r>
                    </a:p>
                    <a:p>
                      <a:pPr algn="just"/>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kern="1200" dirty="0">
                          <a:solidFill>
                            <a:srgbClr val="002060"/>
                          </a:solidFill>
                          <a:effectLst/>
                          <a:latin typeface="Times New Roman" panose="02020603050405020304" pitchFamily="18" charset="0"/>
                          <a:cs typeface="Times New Roman" pitchFamily="18" charset="0"/>
                        </a:rPr>
                        <a:t>Rail/Road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3270589"/>
                  </a:ext>
                </a:extLst>
              </a:tr>
              <a:tr h="819151">
                <a:tc>
                  <a:txBody>
                    <a:bodyPr/>
                    <a:lstStyle/>
                    <a:p>
                      <a:pPr algn="ctr"/>
                      <a:r>
                        <a:rPr lang="en-US" sz="1600" b="0" dirty="0">
                          <a:solidFill>
                            <a:srgbClr val="002060"/>
                          </a:solidFill>
                          <a:latin typeface="Times New Roman" pitchFamily="18" charset="0"/>
                          <a:cs typeface="Times New Roman" pitchFamily="18" charset="0"/>
                        </a:rPr>
                        <a:t>12.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Iron Ore Fine/ Concentrate</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612000</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Mines-  </a:t>
                      </a:r>
                      <a:r>
                        <a:rPr lang="en-IN" sz="1600" kern="1200" dirty="0" err="1">
                          <a:solidFill>
                            <a:srgbClr val="002060"/>
                          </a:solidFill>
                          <a:effectLst/>
                          <a:latin typeface="Times New Roman" pitchFamily="18" charset="0"/>
                          <a:ea typeface="+mn-ea"/>
                          <a:cs typeface="Times New Roman" pitchFamily="18" charset="0"/>
                        </a:rPr>
                        <a:t>Hahaladdi</a:t>
                      </a:r>
                      <a:r>
                        <a:rPr lang="en-IN" sz="1600" kern="1200" dirty="0">
                          <a:solidFill>
                            <a:srgbClr val="002060"/>
                          </a:solidFill>
                          <a:effectLst/>
                          <a:latin typeface="Times New Roman" pitchFamily="18" charset="0"/>
                          <a:ea typeface="+mn-ea"/>
                          <a:cs typeface="Times New Roman" pitchFamily="18" charset="0"/>
                        </a:rPr>
                        <a:t>, Orissa</a:t>
                      </a:r>
                    </a:p>
                    <a:p>
                      <a:pPr algn="just"/>
                      <a:r>
                        <a:rPr lang="en-IN" sz="1600" kern="1200" dirty="0">
                          <a:solidFill>
                            <a:srgbClr val="002060"/>
                          </a:solidFill>
                          <a:effectLst/>
                          <a:latin typeface="Times New Roman" pitchFamily="18" charset="0"/>
                          <a:ea typeface="+mn-ea"/>
                          <a:cs typeface="Times New Roman" pitchFamily="18" charset="0"/>
                        </a:rPr>
                        <a:t>Own Plant at Tilda</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190 Km</a:t>
                      </a:r>
                    </a:p>
                    <a:p>
                      <a:pPr algn="just"/>
                      <a:r>
                        <a:rPr lang="en-IN" sz="1600" kern="1200" dirty="0">
                          <a:solidFill>
                            <a:srgbClr val="002060"/>
                          </a:solidFill>
                          <a:effectLst/>
                          <a:latin typeface="Times New Roman" pitchFamily="18" charset="0"/>
                          <a:ea typeface="+mn-ea"/>
                          <a:cs typeface="Times New Roman" pitchFamily="18" charset="0"/>
                        </a:rPr>
                        <a:t>600 Km</a:t>
                      </a:r>
                    </a:p>
                    <a:p>
                      <a:pPr algn="just"/>
                      <a:r>
                        <a:rPr lang="en-IN" sz="1600" kern="1200" dirty="0">
                          <a:solidFill>
                            <a:srgbClr val="002060"/>
                          </a:solidFill>
                          <a:effectLst/>
                          <a:latin typeface="Times New Roman" pitchFamily="18" charset="0"/>
                          <a:ea typeface="+mn-ea"/>
                          <a:cs typeface="Times New Roman" pitchFamily="18" charset="0"/>
                        </a:rPr>
                        <a:t>30 Km </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kern="1200" dirty="0">
                          <a:solidFill>
                            <a:srgbClr val="002060"/>
                          </a:solidFill>
                          <a:effectLst/>
                          <a:latin typeface="Times New Roman" panose="02020603050405020304" pitchFamily="18" charset="0"/>
                          <a:cs typeface="Times New Roman" pitchFamily="18" charset="0"/>
                        </a:rPr>
                        <a:t>Rail/Road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36960997"/>
                  </a:ext>
                </a:extLst>
              </a:tr>
              <a:tr h="631618">
                <a:tc>
                  <a:txBody>
                    <a:bodyPr/>
                    <a:lstStyle/>
                    <a:p>
                      <a:pPr algn="ctr"/>
                      <a:r>
                        <a:rPr lang="en-US" sz="1600" b="0" dirty="0">
                          <a:solidFill>
                            <a:srgbClr val="002060"/>
                          </a:solidFill>
                          <a:latin typeface="Times New Roman" pitchFamily="18" charset="0"/>
                          <a:cs typeface="Times New Roman" pitchFamily="18" charset="0"/>
                        </a:rPr>
                        <a:t>13.</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Limestone</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9000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err="1">
                          <a:solidFill>
                            <a:srgbClr val="002060"/>
                          </a:solidFill>
                          <a:latin typeface="Times New Roman" pitchFamily="18" charset="0"/>
                          <a:cs typeface="Times New Roman" pitchFamily="18" charset="0"/>
                        </a:rPr>
                        <a:t>Katni</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450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03312955"/>
                  </a:ext>
                </a:extLst>
              </a:tr>
              <a:tr h="633617">
                <a:tc>
                  <a:txBody>
                    <a:bodyPr/>
                    <a:lstStyle/>
                    <a:p>
                      <a:pPr algn="ctr"/>
                      <a:r>
                        <a:rPr lang="en-US" sz="1600" b="0" dirty="0">
                          <a:solidFill>
                            <a:srgbClr val="002060"/>
                          </a:solidFill>
                          <a:latin typeface="Times New Roman" pitchFamily="18" charset="0"/>
                          <a:cs typeface="Times New Roman" pitchFamily="18" charset="0"/>
                        </a:rPr>
                        <a:t>14.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Bentonite </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4800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Bhuj and local market</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1450 Km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kern="1200" dirty="0">
                          <a:solidFill>
                            <a:srgbClr val="002060"/>
                          </a:solidFill>
                          <a:effectLst/>
                          <a:latin typeface="Times New Roman" panose="02020603050405020304" pitchFamily="18" charset="0"/>
                          <a:cs typeface="Times New Roman" pitchFamily="18" charset="0"/>
                        </a:rPr>
                        <a:t>Rail/Road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02831736"/>
                  </a:ext>
                </a:extLst>
              </a:tr>
              <a:tr h="633617">
                <a:tc>
                  <a:txBody>
                    <a:bodyPr/>
                    <a:lstStyle/>
                    <a:p>
                      <a:pPr algn="ctr"/>
                      <a:r>
                        <a:rPr lang="en-US" sz="1600" b="0" dirty="0">
                          <a:solidFill>
                            <a:srgbClr val="002060"/>
                          </a:solidFill>
                          <a:latin typeface="Times New Roman" pitchFamily="18" charset="0"/>
                          <a:cs typeface="Times New Roman" pitchFamily="18" charset="0"/>
                        </a:rPr>
                        <a:t>15.</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600" kern="1200" dirty="0">
                          <a:solidFill>
                            <a:srgbClr val="002060"/>
                          </a:solidFill>
                          <a:effectLst/>
                          <a:latin typeface="Times New Roman" pitchFamily="18" charset="0"/>
                          <a:ea typeface="+mn-ea"/>
                          <a:cs typeface="Times New Roman" pitchFamily="18" charset="0"/>
                        </a:rPr>
                        <a:t>Coal  for Gasifier</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IN" sz="1600" kern="1200" dirty="0">
                          <a:solidFill>
                            <a:srgbClr val="002060"/>
                          </a:solidFill>
                          <a:effectLst/>
                          <a:latin typeface="Times New Roman" pitchFamily="18" charset="0"/>
                          <a:ea typeface="+mn-ea"/>
                          <a:cs typeface="Times New Roman" pitchFamily="18" charset="0"/>
                        </a:rPr>
                        <a:t>27000</a:t>
                      </a:r>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Times New Roman" pitchFamily="18" charset="0"/>
                          <a:cs typeface="Times New Roman" pitchFamily="18" charset="0"/>
                        </a:rPr>
                        <a:t>SECL</a:t>
                      </a:r>
                    </a:p>
                    <a:p>
                      <a:pPr algn="just"/>
                      <a:endParaRPr lang="en-US" sz="1600"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250 Km</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kern="1200" dirty="0">
                          <a:solidFill>
                            <a:srgbClr val="002060"/>
                          </a:solidFill>
                          <a:effectLst/>
                          <a:latin typeface="Times New Roman" panose="02020603050405020304" pitchFamily="18" charset="0"/>
                          <a:cs typeface="Times New Roman" pitchFamily="18" charset="0"/>
                        </a:rPr>
                        <a:t>Rail/Road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r>
                        <a:rPr lang="en-US" sz="1600"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26767064"/>
                  </a:ext>
                </a:extLst>
              </a:tr>
            </a:tbl>
          </a:graphicData>
        </a:graphic>
      </p:graphicFrame>
    </p:spTree>
    <p:extLst>
      <p:ext uri="{BB962C8B-B14F-4D97-AF65-F5344CB8AC3E}">
        <p14:creationId xmlns:p14="http://schemas.microsoft.com/office/powerpoint/2010/main" val="4254653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79629A-CD77-4F44-ABDD-C4FD083E0437}"/>
              </a:ext>
            </a:extLst>
          </p:cNvPr>
          <p:cNvGraphicFramePr>
            <a:graphicFrameLocks noGrp="1"/>
          </p:cNvGraphicFramePr>
          <p:nvPr>
            <p:extLst>
              <p:ext uri="{D42A27DB-BD31-4B8C-83A1-F6EECF244321}">
                <p14:modId xmlns:p14="http://schemas.microsoft.com/office/powerpoint/2010/main" val="3238229005"/>
              </p:ext>
            </p:extLst>
          </p:nvPr>
        </p:nvGraphicFramePr>
        <p:xfrm>
          <a:off x="91440" y="476249"/>
          <a:ext cx="8950960" cy="2987554"/>
        </p:xfrm>
        <a:graphic>
          <a:graphicData uri="http://schemas.openxmlformats.org/drawingml/2006/table">
            <a:tbl>
              <a:tblPr firstRow="1" bandRow="1">
                <a:tableStyleId>{5940675A-B579-460E-94D1-54222C63F5DA}</a:tableStyleId>
              </a:tblPr>
              <a:tblGrid>
                <a:gridCol w="633695">
                  <a:extLst>
                    <a:ext uri="{9D8B030D-6E8A-4147-A177-3AD203B41FA5}">
                      <a16:colId xmlns:a16="http://schemas.microsoft.com/office/drawing/2014/main" val="603157494"/>
                    </a:ext>
                  </a:extLst>
                </a:gridCol>
                <a:gridCol w="1534115">
                  <a:extLst>
                    <a:ext uri="{9D8B030D-6E8A-4147-A177-3AD203B41FA5}">
                      <a16:colId xmlns:a16="http://schemas.microsoft.com/office/drawing/2014/main" val="1736738348"/>
                    </a:ext>
                  </a:extLst>
                </a:gridCol>
                <a:gridCol w="1316718">
                  <a:extLst>
                    <a:ext uri="{9D8B030D-6E8A-4147-A177-3AD203B41FA5}">
                      <a16:colId xmlns:a16="http://schemas.microsoft.com/office/drawing/2014/main" val="2079819646"/>
                    </a:ext>
                  </a:extLst>
                </a:gridCol>
                <a:gridCol w="1483712">
                  <a:extLst>
                    <a:ext uri="{9D8B030D-6E8A-4147-A177-3AD203B41FA5}">
                      <a16:colId xmlns:a16="http://schemas.microsoft.com/office/drawing/2014/main" val="737991660"/>
                    </a:ext>
                  </a:extLst>
                </a:gridCol>
                <a:gridCol w="1259840">
                  <a:extLst>
                    <a:ext uri="{9D8B030D-6E8A-4147-A177-3AD203B41FA5}">
                      <a16:colId xmlns:a16="http://schemas.microsoft.com/office/drawing/2014/main" val="2906967521"/>
                    </a:ext>
                  </a:extLst>
                </a:gridCol>
                <a:gridCol w="1453425">
                  <a:extLst>
                    <a:ext uri="{9D8B030D-6E8A-4147-A177-3AD203B41FA5}">
                      <a16:colId xmlns:a16="http://schemas.microsoft.com/office/drawing/2014/main" val="613427516"/>
                    </a:ext>
                  </a:extLst>
                </a:gridCol>
                <a:gridCol w="1269455">
                  <a:extLst>
                    <a:ext uri="{9D8B030D-6E8A-4147-A177-3AD203B41FA5}">
                      <a16:colId xmlns:a16="http://schemas.microsoft.com/office/drawing/2014/main" val="3861923217"/>
                    </a:ext>
                  </a:extLst>
                </a:gridCol>
              </a:tblGrid>
              <a:tr h="905167">
                <a:tc>
                  <a:txBody>
                    <a:bodyPr/>
                    <a:lstStyle/>
                    <a:p>
                      <a:pPr algn="ctr"/>
                      <a:r>
                        <a:rPr lang="en-US" sz="1600" b="1" dirty="0">
                          <a:solidFill>
                            <a:srgbClr val="006600"/>
                          </a:solidFill>
                          <a:latin typeface="Times New Roman" pitchFamily="18" charset="0"/>
                          <a:cs typeface="Times New Roman" pitchFamily="18" charset="0"/>
                        </a:rPr>
                        <a:t>SL. NO.</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RAW MATERIAL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QUANTITY (TPA)</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SOURCE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DISTANCE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(W.R.T. PLANT)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MODE OF </a:t>
                      </a:r>
                      <a:endParaRPr lang="en-US" sz="1600" b="0" i="0" u="none" strike="noStrike" kern="1200" baseline="0" dirty="0">
                        <a:solidFill>
                          <a:srgbClr val="006600"/>
                        </a:solidFill>
                        <a:latin typeface="Times New Roman" pitchFamily="18" charset="0"/>
                        <a:ea typeface="+mn-ea"/>
                        <a:cs typeface="Times New Roman" pitchFamily="18" charset="0"/>
                      </a:endParaRPr>
                    </a:p>
                    <a:p>
                      <a:pPr algn="ctr"/>
                      <a:r>
                        <a:rPr lang="en-US" sz="1600" b="1" i="0" u="none" strike="noStrike" kern="1200" baseline="0" dirty="0">
                          <a:solidFill>
                            <a:srgbClr val="006600"/>
                          </a:solidFill>
                          <a:latin typeface="Times New Roman" pitchFamily="18" charset="0"/>
                          <a:ea typeface="+mn-ea"/>
                          <a:cs typeface="Times New Roman" pitchFamily="18" charset="0"/>
                        </a:rPr>
                        <a:t>TRANSPORT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b="1" i="0" u="none" strike="noStrike" kern="1200" baseline="0" dirty="0">
                          <a:solidFill>
                            <a:srgbClr val="006600"/>
                          </a:solidFill>
                          <a:latin typeface="Times New Roman" pitchFamily="18" charset="0"/>
                          <a:ea typeface="+mn-ea"/>
                          <a:cs typeface="Times New Roman" pitchFamily="18" charset="0"/>
                        </a:rPr>
                        <a:t>REMARKS </a:t>
                      </a:r>
                      <a:endParaRPr lang="en-US" sz="1600"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62555303"/>
                  </a:ext>
                </a:extLst>
              </a:tr>
              <a:tr h="631618">
                <a:tc>
                  <a:txBody>
                    <a:bodyPr/>
                    <a:lstStyle/>
                    <a:p>
                      <a:pPr algn="ctr"/>
                      <a:r>
                        <a:rPr lang="en-US" b="0" dirty="0">
                          <a:solidFill>
                            <a:srgbClr val="002060"/>
                          </a:solidFill>
                          <a:latin typeface="Times New Roman" pitchFamily="18" charset="0"/>
                          <a:cs typeface="Times New Roman" pitchFamily="18" charset="0"/>
                        </a:rPr>
                        <a:t>16.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Ilmenite</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a:solidFill>
                            <a:srgbClr val="002060"/>
                          </a:solidFill>
                          <a:effectLst/>
                          <a:latin typeface="Times New Roman" pitchFamily="18" charset="0"/>
                          <a:ea typeface="+mn-ea"/>
                          <a:cs typeface="Times New Roman" pitchFamily="18" charset="0"/>
                        </a:rPr>
                        <a:t>72,900</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a:solidFill>
                            <a:srgbClr val="002060"/>
                          </a:solidFill>
                          <a:effectLst/>
                          <a:latin typeface="Times New Roman" pitchFamily="18" charset="0"/>
                          <a:ea typeface="+mn-ea"/>
                          <a:cs typeface="Times New Roman" pitchFamily="18" charset="0"/>
                        </a:rPr>
                        <a:t>IREL &amp; Other Suppliers</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kern="1200">
                          <a:solidFill>
                            <a:srgbClr val="002060"/>
                          </a:solidFill>
                          <a:effectLst/>
                          <a:latin typeface="Times New Roman" pitchFamily="18" charset="0"/>
                          <a:ea typeface="+mn-ea"/>
                          <a:cs typeface="Times New Roman" pitchFamily="18" charset="0"/>
                        </a:rPr>
                        <a:t>600</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1600" kern="1200" dirty="0">
                          <a:solidFill>
                            <a:srgbClr val="002060"/>
                          </a:solidFill>
                          <a:effectLst/>
                          <a:latin typeface="Times New Roman" panose="02020603050405020304" pitchFamily="18" charset="0"/>
                          <a:cs typeface="Times New Roman" pitchFamily="18" charset="0"/>
                        </a:rPr>
                        <a:t>Rail/Road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08110440"/>
                  </a:ext>
                </a:extLst>
              </a:tr>
              <a:tr h="631618">
                <a:tc>
                  <a:txBody>
                    <a:bodyPr/>
                    <a:lstStyle/>
                    <a:p>
                      <a:pPr algn="ctr"/>
                      <a:r>
                        <a:rPr lang="en-US" b="0" dirty="0">
                          <a:solidFill>
                            <a:srgbClr val="002060"/>
                          </a:solidFill>
                          <a:latin typeface="Times New Roman" pitchFamily="18" charset="0"/>
                          <a:cs typeface="Times New Roman" pitchFamily="18" charset="0"/>
                        </a:rPr>
                        <a:t>17.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a:solidFill>
                            <a:srgbClr val="002060"/>
                          </a:solidFill>
                          <a:effectLst/>
                          <a:latin typeface="Times New Roman" pitchFamily="18" charset="0"/>
                          <a:ea typeface="+mn-ea"/>
                          <a:cs typeface="Times New Roman" pitchFamily="18" charset="0"/>
                        </a:rPr>
                        <a:t>Graphite</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900</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Imported/ Indigenous</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kern="1200">
                          <a:solidFill>
                            <a:srgbClr val="002060"/>
                          </a:solidFill>
                          <a:effectLst/>
                          <a:latin typeface="Times New Roman" pitchFamily="18" charset="0"/>
                          <a:ea typeface="+mn-ea"/>
                          <a:cs typeface="Times New Roman" pitchFamily="18" charset="0"/>
                        </a:rPr>
                        <a:t>500</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a:solidFill>
                            <a:srgbClr val="002060"/>
                          </a:solidFill>
                          <a:latin typeface="Times New Roman" pitchFamily="18" charset="0"/>
                          <a:cs typeface="Times New Roman" pitchFamily="18" charset="0"/>
                        </a:rPr>
                        <a:t>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3270589"/>
                  </a:ext>
                </a:extLst>
              </a:tr>
              <a:tr h="819151">
                <a:tc>
                  <a:txBody>
                    <a:bodyPr/>
                    <a:lstStyle/>
                    <a:p>
                      <a:pPr algn="ctr"/>
                      <a:r>
                        <a:rPr lang="en-US" b="0" dirty="0">
                          <a:solidFill>
                            <a:srgbClr val="002060"/>
                          </a:solidFill>
                          <a:latin typeface="Times New Roman" pitchFamily="18" charset="0"/>
                          <a:cs typeface="Times New Roman" pitchFamily="18" charset="0"/>
                        </a:rPr>
                        <a:t>18.</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Coke Titanium Slag</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12600</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Nagpur &amp; Jharkhand</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290</a:t>
                      </a:r>
                    </a:p>
                    <a:p>
                      <a:pPr algn="ctr">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644</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a:solidFill>
                            <a:srgbClr val="002060"/>
                          </a:solidFill>
                          <a:latin typeface="Times New Roman" pitchFamily="18" charset="0"/>
                          <a:cs typeface="Times New Roman" pitchFamily="18" charset="0"/>
                        </a:rPr>
                        <a:t>Road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a:solidFill>
                            <a:srgbClr val="002060"/>
                          </a:solidFill>
                          <a:latin typeface="Times New Roman" pitchFamily="18" charset="0"/>
                          <a:cs typeface="Times New Roman"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36960997"/>
                  </a:ext>
                </a:extLst>
              </a:tr>
            </a:tbl>
          </a:graphicData>
        </a:graphic>
      </p:graphicFrame>
    </p:spTree>
    <p:extLst>
      <p:ext uri="{BB962C8B-B14F-4D97-AF65-F5344CB8AC3E}">
        <p14:creationId xmlns:p14="http://schemas.microsoft.com/office/powerpoint/2010/main" val="3066683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64C1D0-C808-4A55-A74D-7DD3A29AE802}"/>
              </a:ext>
            </a:extLst>
          </p:cNvPr>
          <p:cNvSpPr txBox="1"/>
          <p:nvPr/>
        </p:nvSpPr>
        <p:spPr>
          <a:xfrm>
            <a:off x="653144" y="278296"/>
            <a:ext cx="4674152" cy="369332"/>
          </a:xfrm>
          <a:prstGeom prst="rect">
            <a:avLst/>
          </a:prstGeom>
          <a:noFill/>
        </p:spPr>
        <p:txBody>
          <a:bodyPr wrap="square">
            <a:spAutoFit/>
          </a:bodyPr>
          <a:lstStyle/>
          <a:p>
            <a:r>
              <a:rPr lang="en-US" b="1" dirty="0">
                <a:solidFill>
                  <a:srgbClr val="C00000"/>
                </a:solidFill>
                <a:latin typeface="Times New Roman" pitchFamily="18" charset="0"/>
                <a:cs typeface="Times New Roman" pitchFamily="18" charset="0"/>
              </a:rPr>
              <a:t>Power Requirement</a:t>
            </a:r>
            <a:endParaRPr lang="en-IN" b="1" dirty="0">
              <a:solidFill>
                <a:srgbClr val="C000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26A92764-2D17-43B2-83FC-22ECC3EC8259}"/>
              </a:ext>
            </a:extLst>
          </p:cNvPr>
          <p:cNvSpPr txBox="1"/>
          <p:nvPr/>
        </p:nvSpPr>
        <p:spPr>
          <a:xfrm>
            <a:off x="152400" y="647628"/>
            <a:ext cx="8642350" cy="2298065"/>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Presently the electric Power requirement is met from captive power plant having capacity of 26MW capacity in which 18MW power generated through WHRB and rest of 8MW generated through captive bio mass power plant. </a:t>
            </a:r>
            <a:endParaRPr lang="en-IN" sz="16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The additional power requirement after expansion shall be met by wheeling of power from other unit and/or</a:t>
            </a:r>
            <a:r>
              <a:rPr lang="en-US" sz="1600" dirty="0">
                <a:solidFill>
                  <a:srgbClr val="002060"/>
                </a:solidFill>
                <a:latin typeface="Times New Roman" panose="02020603050405020304" pitchFamily="18" charset="0"/>
                <a:cs typeface="Times New Roman" pitchFamily="18" charset="0"/>
              </a:rPr>
              <a:t> </a:t>
            </a:r>
            <a:r>
              <a:rPr lang="en-US" dirty="0">
                <a:solidFill>
                  <a:srgbClr val="002060"/>
                </a:solidFill>
                <a:latin typeface="Times New Roman" panose="02020603050405020304" pitchFamily="18" charset="0"/>
                <a:cs typeface="Mangal" panose="02040503050203030202" pitchFamily="18" charset="0"/>
              </a:rPr>
              <a:t>purchase</a:t>
            </a:r>
            <a:r>
              <a:rPr lang="en-US" sz="1600" dirty="0">
                <a:solidFill>
                  <a:srgbClr val="002060"/>
                </a:solidFill>
                <a:latin typeface="Times New Roman" panose="02020603050405020304" pitchFamily="18" charset="0"/>
                <a:cs typeface="Times New Roman" pitchFamily="18" charset="0"/>
              </a:rPr>
              <a:t> </a:t>
            </a: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from state electricity board</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9" name="TextBox 8">
            <a:extLst>
              <a:ext uri="{FF2B5EF4-FFF2-40B4-BE49-F238E27FC236}">
                <a16:creationId xmlns:a16="http://schemas.microsoft.com/office/drawing/2014/main" id="{35F2CE6F-B987-4846-8846-B8125EDF6E88}"/>
              </a:ext>
            </a:extLst>
          </p:cNvPr>
          <p:cNvSpPr txBox="1"/>
          <p:nvPr/>
        </p:nvSpPr>
        <p:spPr>
          <a:xfrm>
            <a:off x="152400" y="3238500"/>
            <a:ext cx="8610600" cy="2920287"/>
          </a:xfrm>
          <a:prstGeom prst="rect">
            <a:avLst/>
          </a:prstGeom>
          <a:noFill/>
        </p:spPr>
        <p:txBody>
          <a:bodyPr wrap="square">
            <a:spAutoFit/>
          </a:bodyPr>
          <a:lstStyle/>
          <a:p>
            <a:pPr marL="457200" algn="just">
              <a:lnSpc>
                <a:spcPct val="150000"/>
              </a:lnSpc>
              <a:spcAft>
                <a:spcPts val="1000"/>
              </a:spcAft>
            </a:pPr>
            <a:r>
              <a:rPr lang="en-US" b="1" dirty="0">
                <a:solidFill>
                  <a:srgbClr val="C00000"/>
                </a:solidFill>
                <a:latin typeface="Times New Roman" panose="02020603050405020304" pitchFamily="18" charset="0"/>
              </a:rPr>
              <a:t>Water Requirement </a:t>
            </a: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Present water consumption of the plant is 2442 m</a:t>
            </a:r>
            <a:r>
              <a:rPr lang="en-US" sz="1800" baseline="300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3</a:t>
            </a: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/day. The total water requirement after expansion will be about 3507 m</a:t>
            </a:r>
            <a:r>
              <a:rPr lang="en-US" sz="1800" baseline="300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3</a:t>
            </a: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/day. </a:t>
            </a: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This requirement will be met from River </a:t>
            </a:r>
            <a:r>
              <a:rPr lang="en-US" sz="1800" dirty="0" err="1">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Kharun</a:t>
            </a: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at intake point </a:t>
            </a:r>
            <a:r>
              <a:rPr lang="en-US" sz="16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21̊ 20’ 3.71” N</a:t>
            </a: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Latitude and 81̊ 35’ 6.81” E Longitude. </a:t>
            </a:r>
          </a:p>
          <a:p>
            <a:pPr marL="742950" indent="-285750" algn="just">
              <a:lnSpc>
                <a:spcPct val="150000"/>
              </a:lnSpc>
              <a:spcAft>
                <a:spcPts val="1000"/>
              </a:spcAft>
              <a:buFont typeface="Arial" panose="020B0604020202020204" pitchFamily="34" charset="0"/>
              <a:buChar char="•"/>
            </a:pPr>
            <a:r>
              <a:rPr lang="en-US"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For Domestic consumption 75 KLD ground water  permission granted by CGWA.</a:t>
            </a:r>
          </a:p>
        </p:txBody>
      </p:sp>
    </p:spTree>
    <p:extLst>
      <p:ext uri="{BB962C8B-B14F-4D97-AF65-F5344CB8AC3E}">
        <p14:creationId xmlns:p14="http://schemas.microsoft.com/office/powerpoint/2010/main" val="911317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A1EE8-1A87-4102-BCBC-A1ADC44490DC}"/>
              </a:ext>
            </a:extLst>
          </p:cNvPr>
          <p:cNvPicPr>
            <a:picLocks noChangeAspect="1"/>
          </p:cNvPicPr>
          <p:nvPr/>
        </p:nvPicPr>
        <p:blipFill>
          <a:blip r:embed="rId2"/>
          <a:stretch>
            <a:fillRect/>
          </a:stretch>
        </p:blipFill>
        <p:spPr>
          <a:xfrm>
            <a:off x="436223" y="576776"/>
            <a:ext cx="4090295" cy="5360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7A5ACD6F-96BC-4CCA-BC7E-8030CF38B188}"/>
              </a:ext>
            </a:extLst>
          </p:cNvPr>
          <p:cNvPicPr>
            <a:picLocks noChangeAspect="1"/>
          </p:cNvPicPr>
          <p:nvPr/>
        </p:nvPicPr>
        <p:blipFill>
          <a:blip r:embed="rId3"/>
          <a:stretch>
            <a:fillRect/>
          </a:stretch>
        </p:blipFill>
        <p:spPr>
          <a:xfrm>
            <a:off x="4825221" y="576776"/>
            <a:ext cx="4009168" cy="5360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F79E443-5CB5-4A2A-9A20-0A1A73BDB321}"/>
              </a:ext>
            </a:extLst>
          </p:cNvPr>
          <p:cNvSpPr txBox="1"/>
          <p:nvPr/>
        </p:nvSpPr>
        <p:spPr>
          <a:xfrm>
            <a:off x="0" y="0"/>
            <a:ext cx="9144000" cy="498663"/>
          </a:xfrm>
          <a:prstGeom prst="rect">
            <a:avLst/>
          </a:prstGeom>
          <a:noFill/>
        </p:spPr>
        <p:txBody>
          <a:bodyPr wrap="square">
            <a:spAutoFit/>
          </a:bodyPr>
          <a:lstStyle/>
          <a:p>
            <a:pPr marL="457200" algn="ctr">
              <a:lnSpc>
                <a:spcPct val="150000"/>
              </a:lnSpc>
              <a:spcAft>
                <a:spcPts val="1000"/>
              </a:spcAft>
            </a:pPr>
            <a:r>
              <a:rPr lang="en-US" sz="2000" b="1" dirty="0">
                <a:solidFill>
                  <a:srgbClr val="C00000"/>
                </a:solidFill>
                <a:latin typeface="Times New Roman" pitchFamily="18" charset="0"/>
                <a:cs typeface="Times New Roman" pitchFamily="18" charset="0"/>
              </a:rPr>
              <a:t>WATER AGREEMENT </a:t>
            </a:r>
            <a:endParaRPr lang="en-IN"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7069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F45E9-94C9-49F2-9CF4-E302FFC3582C}"/>
              </a:ext>
            </a:extLst>
          </p:cNvPr>
          <p:cNvPicPr>
            <a:picLocks noChangeAspect="1"/>
          </p:cNvPicPr>
          <p:nvPr/>
        </p:nvPicPr>
        <p:blipFill>
          <a:blip r:embed="rId2"/>
          <a:stretch>
            <a:fillRect/>
          </a:stretch>
        </p:blipFill>
        <p:spPr>
          <a:xfrm>
            <a:off x="2391508" y="246268"/>
            <a:ext cx="4726720" cy="6365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1197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0" y="154709"/>
            <a:ext cx="6003636" cy="654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20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E4D91-3FED-4C88-B5BA-67E3EE3EFC6D}"/>
              </a:ext>
            </a:extLst>
          </p:cNvPr>
          <p:cNvSpPr txBox="1"/>
          <p:nvPr/>
        </p:nvSpPr>
        <p:spPr>
          <a:xfrm>
            <a:off x="0" y="66796"/>
            <a:ext cx="9144000" cy="429413"/>
          </a:xfrm>
          <a:prstGeom prst="rect">
            <a:avLst/>
          </a:prstGeom>
        </p:spPr>
        <p:txBody>
          <a:bodyPr wrap="square">
            <a:spAutoFit/>
          </a:bodyPr>
          <a:lstStyle>
            <a:defPPr>
              <a:defRPr lang="en-US"/>
            </a:defPPr>
            <a:lvl1pPr marL="457200" algn="ctr">
              <a:lnSpc>
                <a:spcPct val="120000"/>
              </a:lnSpc>
              <a:spcAft>
                <a:spcPts val="1000"/>
              </a:spcAft>
              <a:defRPr sz="2000" b="1">
                <a:solidFill>
                  <a:srgbClr val="0070C0"/>
                </a:solidFill>
                <a:latin typeface="Times New Roman" pitchFamily="18" charset="0"/>
                <a:cs typeface="Times New Roman" pitchFamily="18" charset="0"/>
              </a:defRPr>
            </a:lvl1pPr>
          </a:lstStyle>
          <a:p>
            <a:r>
              <a:rPr lang="en-US" dirty="0">
                <a:solidFill>
                  <a:srgbClr val="C00000"/>
                </a:solidFill>
              </a:rPr>
              <a:t>TOTAL WATER REQUIREMENT AFTER EXPANSION</a:t>
            </a:r>
            <a:endParaRPr lang="en-IN" dirty="0">
              <a:solidFill>
                <a:srgbClr val="C00000"/>
              </a:solidFill>
            </a:endParaRPr>
          </a:p>
        </p:txBody>
      </p:sp>
      <p:graphicFrame>
        <p:nvGraphicFramePr>
          <p:cNvPr id="4" name="Table 3">
            <a:extLst>
              <a:ext uri="{FF2B5EF4-FFF2-40B4-BE49-F238E27FC236}">
                <a16:creationId xmlns:a16="http://schemas.microsoft.com/office/drawing/2014/main" id="{6B07C737-6BCA-4717-BD6B-0335A3AD0493}"/>
              </a:ext>
            </a:extLst>
          </p:cNvPr>
          <p:cNvGraphicFramePr>
            <a:graphicFrameLocks noGrp="1"/>
          </p:cNvGraphicFramePr>
          <p:nvPr>
            <p:extLst>
              <p:ext uri="{D42A27DB-BD31-4B8C-83A1-F6EECF244321}">
                <p14:modId xmlns:p14="http://schemas.microsoft.com/office/powerpoint/2010/main" val="3410667018"/>
              </p:ext>
            </p:extLst>
          </p:nvPr>
        </p:nvGraphicFramePr>
        <p:xfrm>
          <a:off x="355600" y="674817"/>
          <a:ext cx="8496299" cy="5556555"/>
        </p:xfrm>
        <a:graphic>
          <a:graphicData uri="http://schemas.openxmlformats.org/drawingml/2006/table">
            <a:tbl>
              <a:tblPr firstRow="1" firstCol="1" bandRow="1">
                <a:tableStyleId>{5940675A-B579-460E-94D1-54222C63F5DA}</a:tableStyleId>
              </a:tblPr>
              <a:tblGrid>
                <a:gridCol w="2427514">
                  <a:extLst>
                    <a:ext uri="{9D8B030D-6E8A-4147-A177-3AD203B41FA5}">
                      <a16:colId xmlns:a16="http://schemas.microsoft.com/office/drawing/2014/main" val="3807490809"/>
                    </a:ext>
                  </a:extLst>
                </a:gridCol>
                <a:gridCol w="1458686">
                  <a:extLst>
                    <a:ext uri="{9D8B030D-6E8A-4147-A177-3AD203B41FA5}">
                      <a16:colId xmlns:a16="http://schemas.microsoft.com/office/drawing/2014/main" val="3567269398"/>
                    </a:ext>
                  </a:extLst>
                </a:gridCol>
                <a:gridCol w="968828">
                  <a:extLst>
                    <a:ext uri="{9D8B030D-6E8A-4147-A177-3AD203B41FA5}">
                      <a16:colId xmlns:a16="http://schemas.microsoft.com/office/drawing/2014/main" val="3299312297"/>
                    </a:ext>
                  </a:extLst>
                </a:gridCol>
                <a:gridCol w="821872">
                  <a:extLst>
                    <a:ext uri="{9D8B030D-6E8A-4147-A177-3AD203B41FA5}">
                      <a16:colId xmlns:a16="http://schemas.microsoft.com/office/drawing/2014/main" val="2078753136"/>
                    </a:ext>
                  </a:extLst>
                </a:gridCol>
                <a:gridCol w="1162050">
                  <a:extLst>
                    <a:ext uri="{9D8B030D-6E8A-4147-A177-3AD203B41FA5}">
                      <a16:colId xmlns:a16="http://schemas.microsoft.com/office/drawing/2014/main" val="2943990404"/>
                    </a:ext>
                  </a:extLst>
                </a:gridCol>
                <a:gridCol w="876300">
                  <a:extLst>
                    <a:ext uri="{9D8B030D-6E8A-4147-A177-3AD203B41FA5}">
                      <a16:colId xmlns:a16="http://schemas.microsoft.com/office/drawing/2014/main" val="1441728802"/>
                    </a:ext>
                  </a:extLst>
                </a:gridCol>
                <a:gridCol w="781049">
                  <a:extLst>
                    <a:ext uri="{9D8B030D-6E8A-4147-A177-3AD203B41FA5}">
                      <a16:colId xmlns:a16="http://schemas.microsoft.com/office/drawing/2014/main" val="2187575419"/>
                    </a:ext>
                  </a:extLst>
                </a:gridCol>
              </a:tblGrid>
              <a:tr h="261250">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 </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3">
                  <a:txBody>
                    <a:bodyPr/>
                    <a:lstStyle/>
                    <a:p>
                      <a:r>
                        <a:rPr lang="en-US" sz="2000" b="1" spc="10" dirty="0">
                          <a:solidFill>
                            <a:srgbClr val="006600"/>
                          </a:solidFill>
                          <a:effectLst/>
                          <a:latin typeface="Times New Roman" pitchFamily="18" charset="0"/>
                          <a:cs typeface="Times New Roman" pitchFamily="18" charset="0"/>
                        </a:rPr>
                        <a:t>Existing  </a:t>
                      </a:r>
                      <a:endParaRPr lang="en-IN" sz="2400" b="1" dirty="0">
                        <a:solidFill>
                          <a:srgbClr val="006600"/>
                        </a:solidFill>
                        <a:latin typeface="Times New Roman"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pPr algn="ctr">
                        <a:lnSpc>
                          <a:spcPct val="100000"/>
                        </a:lnSpc>
                        <a:spcAft>
                          <a:spcPts val="0"/>
                        </a:spcAft>
                      </a:pPr>
                      <a:r>
                        <a:rPr lang="en-US" sz="1600" spc="10">
                          <a:effectLst/>
                        </a:rPr>
                        <a:t>After Expansion</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29932" marR="29932" marT="0" marB="0"/>
                </a:tc>
                <a:tc gridSpan="3">
                  <a:txBody>
                    <a:bodyPr/>
                    <a:lstStyle/>
                    <a:p>
                      <a:r>
                        <a:rPr lang="en-US" sz="2000" b="1" spc="10" dirty="0">
                          <a:solidFill>
                            <a:srgbClr val="006600"/>
                          </a:solidFill>
                          <a:effectLst/>
                          <a:latin typeface="Times New Roman" pitchFamily="18" charset="0"/>
                          <a:cs typeface="Times New Roman" pitchFamily="18" charset="0"/>
                        </a:rPr>
                        <a:t>After Expansion</a:t>
                      </a:r>
                      <a:endParaRPr lang="en-IN" sz="2400" b="1" dirty="0">
                        <a:solidFill>
                          <a:srgbClr val="006600"/>
                        </a:solidFill>
                        <a:latin typeface="Times New Roman"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86904493"/>
                  </a:ext>
                </a:extLst>
              </a:tr>
              <a:tr h="275066">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 </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Require-</a:t>
                      </a:r>
                      <a:r>
                        <a:rPr lang="en-US" sz="2000" b="1" spc="10" dirty="0" err="1">
                          <a:solidFill>
                            <a:srgbClr val="006600"/>
                          </a:solidFill>
                          <a:effectLst/>
                          <a:latin typeface="Times New Roman" pitchFamily="18" charset="0"/>
                          <a:cs typeface="Times New Roman" pitchFamily="18" charset="0"/>
                        </a:rPr>
                        <a:t>ment</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Loss</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Waste</a:t>
                      </a:r>
                      <a:endParaRPr lang="en-IN" sz="2000" b="1" dirty="0">
                        <a:solidFill>
                          <a:srgbClr val="006600"/>
                        </a:solidFill>
                        <a:effectLst/>
                        <a:latin typeface="Times New Roman" pitchFamily="18" charset="0"/>
                        <a:cs typeface="Times New Roman" pitchFamily="18" charset="0"/>
                      </a:endParaRPr>
                    </a:p>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water</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Require-</a:t>
                      </a:r>
                      <a:r>
                        <a:rPr lang="en-US" sz="2000" b="1" spc="10" dirty="0" err="1">
                          <a:solidFill>
                            <a:srgbClr val="006600"/>
                          </a:solidFill>
                          <a:effectLst/>
                          <a:latin typeface="Times New Roman" pitchFamily="18" charset="0"/>
                          <a:cs typeface="Times New Roman" pitchFamily="18" charset="0"/>
                        </a:rPr>
                        <a:t>ment</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Loss</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Waste</a:t>
                      </a:r>
                      <a:endParaRPr lang="en-IN" sz="2000" b="1" dirty="0">
                        <a:solidFill>
                          <a:srgbClr val="006600"/>
                        </a:solidFill>
                        <a:effectLst/>
                        <a:latin typeface="Times New Roman" pitchFamily="18" charset="0"/>
                        <a:cs typeface="Times New Roman" pitchFamily="18" charset="0"/>
                      </a:endParaRPr>
                    </a:p>
                    <a:p>
                      <a:pPr algn="ctr">
                        <a:lnSpc>
                          <a:spcPct val="100000"/>
                        </a:lnSpc>
                        <a:spcAft>
                          <a:spcPts val="0"/>
                        </a:spcAft>
                      </a:pPr>
                      <a:r>
                        <a:rPr lang="en-US" sz="2000" b="1" spc="10" dirty="0">
                          <a:solidFill>
                            <a:srgbClr val="006600"/>
                          </a:solidFill>
                          <a:effectLst/>
                          <a:latin typeface="Times New Roman" pitchFamily="18" charset="0"/>
                          <a:cs typeface="Times New Roman" pitchFamily="18" charset="0"/>
                        </a:rPr>
                        <a:t>Water</a:t>
                      </a:r>
                      <a:endParaRPr lang="en-IN" sz="20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91450220"/>
                  </a:ext>
                </a:extLst>
              </a:tr>
              <a:tr h="193117">
                <a:tc gridSpan="4">
                  <a:txBody>
                    <a:bodyPr/>
                    <a:lstStyle/>
                    <a:p>
                      <a:pPr>
                        <a:lnSpc>
                          <a:spcPct val="100000"/>
                        </a:lnSpc>
                        <a:spcAft>
                          <a:spcPts val="0"/>
                        </a:spcAft>
                      </a:pPr>
                      <a:r>
                        <a:rPr lang="en-US" sz="2000" b="1" spc="10" dirty="0">
                          <a:solidFill>
                            <a:srgbClr val="C00000"/>
                          </a:solidFill>
                          <a:effectLst/>
                          <a:latin typeface="Times New Roman" pitchFamily="18" charset="0"/>
                          <a:cs typeface="Times New Roman" pitchFamily="18" charset="0"/>
                        </a:rPr>
                        <a:t>Existing Plant</a:t>
                      </a:r>
                      <a:endParaRPr lang="en-IN" sz="200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pPr algn="ctr">
                        <a:lnSpc>
                          <a:spcPct val="100000"/>
                        </a:lnSpc>
                        <a:spcAft>
                          <a:spcPts val="0"/>
                        </a:spcAft>
                      </a:pPr>
                      <a:r>
                        <a:rPr lang="en-US" sz="1600" spc="10">
                          <a:effectLst/>
                        </a:rPr>
                        <a:t> </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29932" marR="29932" marT="0" marB="0"/>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 </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 </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 </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56221673"/>
                  </a:ext>
                </a:extLst>
              </a:tr>
              <a:tr h="712023">
                <a:tc>
                  <a:txBody>
                    <a:bodyPr/>
                    <a:lstStyle/>
                    <a:p>
                      <a:pPr>
                        <a:lnSpc>
                          <a:spcPct val="100000"/>
                        </a:lnSpc>
                        <a:spcAft>
                          <a:spcPts val="0"/>
                        </a:spcAft>
                      </a:pPr>
                      <a:r>
                        <a:rPr lang="en-US" sz="2000" spc="-5">
                          <a:solidFill>
                            <a:srgbClr val="002060"/>
                          </a:solidFill>
                          <a:effectLst/>
                          <a:latin typeface="Times New Roman" pitchFamily="18" charset="0"/>
                          <a:cs typeface="Times New Roman" pitchFamily="18" charset="0"/>
                        </a:rPr>
                        <a:t>S</a:t>
                      </a:r>
                      <a:r>
                        <a:rPr lang="en-US" sz="2000">
                          <a:solidFill>
                            <a:srgbClr val="002060"/>
                          </a:solidFill>
                          <a:effectLst/>
                          <a:latin typeface="Times New Roman" pitchFamily="18" charset="0"/>
                          <a:cs typeface="Times New Roman" pitchFamily="18" charset="0"/>
                        </a:rPr>
                        <a:t>p</a:t>
                      </a:r>
                      <a:r>
                        <a:rPr lang="en-US" sz="2000" spc="5">
                          <a:solidFill>
                            <a:srgbClr val="002060"/>
                          </a:solidFill>
                          <a:effectLst/>
                          <a:latin typeface="Times New Roman" pitchFamily="18" charset="0"/>
                          <a:cs typeface="Times New Roman" pitchFamily="18" charset="0"/>
                        </a:rPr>
                        <a:t>o</a:t>
                      </a:r>
                      <a:r>
                        <a:rPr lang="en-US" sz="2000">
                          <a:solidFill>
                            <a:srgbClr val="002060"/>
                          </a:solidFill>
                          <a:effectLst/>
                          <a:latin typeface="Times New Roman" pitchFamily="18" charset="0"/>
                          <a:cs typeface="Times New Roman" pitchFamily="18" charset="0"/>
                        </a:rPr>
                        <a:t>n</a:t>
                      </a:r>
                      <a:r>
                        <a:rPr lang="en-US" sz="2000" spc="-5">
                          <a:solidFill>
                            <a:srgbClr val="002060"/>
                          </a:solidFill>
                          <a:effectLst/>
                          <a:latin typeface="Times New Roman" pitchFamily="18" charset="0"/>
                          <a:cs typeface="Times New Roman" pitchFamily="18" charset="0"/>
                        </a:rPr>
                        <a:t>g</a:t>
                      </a:r>
                      <a:r>
                        <a:rPr lang="en-US" sz="2000">
                          <a:solidFill>
                            <a:srgbClr val="002060"/>
                          </a:solidFill>
                          <a:effectLst/>
                          <a:latin typeface="Times New Roman" pitchFamily="18" charset="0"/>
                          <a:cs typeface="Times New Roman" pitchFamily="18" charset="0"/>
                        </a:rPr>
                        <a:t>e  </a:t>
                      </a:r>
                      <a:r>
                        <a:rPr lang="en-US" sz="2000" spc="40">
                          <a:solidFill>
                            <a:srgbClr val="002060"/>
                          </a:solidFill>
                          <a:effectLst/>
                          <a:latin typeface="Times New Roman" pitchFamily="18" charset="0"/>
                          <a:cs typeface="Times New Roman" pitchFamily="18" charset="0"/>
                        </a:rPr>
                        <a:t> </a:t>
                      </a:r>
                      <a:r>
                        <a:rPr lang="en-US" sz="2000">
                          <a:solidFill>
                            <a:srgbClr val="002060"/>
                          </a:solidFill>
                          <a:effectLst/>
                          <a:latin typeface="Times New Roman" pitchFamily="18" charset="0"/>
                          <a:cs typeface="Times New Roman" pitchFamily="18" charset="0"/>
                        </a:rPr>
                        <a:t>Ir</a:t>
                      </a:r>
                      <a:r>
                        <a:rPr lang="en-US" sz="2000" spc="10">
                          <a:solidFill>
                            <a:srgbClr val="002060"/>
                          </a:solidFill>
                          <a:effectLst/>
                          <a:latin typeface="Times New Roman" pitchFamily="18" charset="0"/>
                          <a:cs typeface="Times New Roman" pitchFamily="18" charset="0"/>
                        </a:rPr>
                        <a:t>o</a:t>
                      </a:r>
                      <a:r>
                        <a:rPr lang="en-US" sz="2000">
                          <a:solidFill>
                            <a:srgbClr val="002060"/>
                          </a:solidFill>
                          <a:effectLst/>
                          <a:latin typeface="Times New Roman" pitchFamily="18" charset="0"/>
                          <a:cs typeface="Times New Roman" pitchFamily="18" charset="0"/>
                        </a:rPr>
                        <a:t>n  </a:t>
                      </a:r>
                      <a:r>
                        <a:rPr lang="en-US" sz="2000" spc="60">
                          <a:solidFill>
                            <a:srgbClr val="002060"/>
                          </a:solidFill>
                          <a:effectLst/>
                          <a:latin typeface="Times New Roman" pitchFamily="18" charset="0"/>
                          <a:cs typeface="Times New Roman" pitchFamily="18" charset="0"/>
                        </a:rPr>
                        <a:t> </a:t>
                      </a:r>
                      <a:r>
                        <a:rPr lang="en-US" sz="2000" spc="5">
                          <a:solidFill>
                            <a:srgbClr val="002060"/>
                          </a:solidFill>
                          <a:effectLst/>
                          <a:latin typeface="Times New Roman" pitchFamily="18" charset="0"/>
                          <a:cs typeface="Times New Roman" pitchFamily="18" charset="0"/>
                        </a:rPr>
                        <a:t>P</a:t>
                      </a:r>
                      <a:r>
                        <a:rPr lang="en-US" sz="2000" spc="-5">
                          <a:solidFill>
                            <a:srgbClr val="002060"/>
                          </a:solidFill>
                          <a:effectLst/>
                          <a:latin typeface="Times New Roman" pitchFamily="18" charset="0"/>
                          <a:cs typeface="Times New Roman" pitchFamily="18" charset="0"/>
                        </a:rPr>
                        <a:t>l</a:t>
                      </a:r>
                      <a:r>
                        <a:rPr lang="en-US" sz="2000">
                          <a:solidFill>
                            <a:srgbClr val="002060"/>
                          </a:solidFill>
                          <a:effectLst/>
                          <a:latin typeface="Times New Roman" pitchFamily="18" charset="0"/>
                          <a:cs typeface="Times New Roman" pitchFamily="18" charset="0"/>
                        </a:rPr>
                        <a:t>a</a:t>
                      </a:r>
                      <a:r>
                        <a:rPr lang="en-US" sz="2000" spc="5">
                          <a:solidFill>
                            <a:srgbClr val="002060"/>
                          </a:solidFill>
                          <a:effectLst/>
                          <a:latin typeface="Times New Roman" pitchFamily="18" charset="0"/>
                          <a:cs typeface="Times New Roman" pitchFamily="18" charset="0"/>
                        </a:rPr>
                        <a:t>n</a:t>
                      </a:r>
                      <a:r>
                        <a:rPr lang="en-US" sz="2000">
                          <a:solidFill>
                            <a:srgbClr val="002060"/>
                          </a:solidFill>
                          <a:effectLst/>
                          <a:latin typeface="Times New Roman" pitchFamily="18" charset="0"/>
                          <a:cs typeface="Times New Roman" pitchFamily="18" charset="0"/>
                        </a:rPr>
                        <a:t>t  </a:t>
                      </a:r>
                      <a:r>
                        <a:rPr lang="en-US" sz="2000" spc="50">
                          <a:solidFill>
                            <a:srgbClr val="002060"/>
                          </a:solidFill>
                          <a:effectLst/>
                          <a:latin typeface="Times New Roman" pitchFamily="18" charset="0"/>
                          <a:cs typeface="Times New Roman" pitchFamily="18" charset="0"/>
                        </a:rPr>
                        <a:t> </a:t>
                      </a:r>
                      <a:r>
                        <a:rPr lang="en-US" sz="2000" spc="5">
                          <a:solidFill>
                            <a:srgbClr val="002060"/>
                          </a:solidFill>
                          <a:effectLst/>
                          <a:latin typeface="Times New Roman" pitchFamily="18" charset="0"/>
                          <a:cs typeface="Times New Roman" pitchFamily="18" charset="0"/>
                        </a:rPr>
                        <a:t>(</a:t>
                      </a:r>
                      <a:r>
                        <a:rPr lang="en-US" sz="2000">
                          <a:solidFill>
                            <a:srgbClr val="002060"/>
                          </a:solidFill>
                          <a:effectLst/>
                          <a:latin typeface="Times New Roman" pitchFamily="18" charset="0"/>
                          <a:cs typeface="Times New Roman" pitchFamily="18" charset="0"/>
                        </a:rPr>
                        <a:t>M</a:t>
                      </a:r>
                      <a:r>
                        <a:rPr lang="en-US" sz="2000" spc="10">
                          <a:solidFill>
                            <a:srgbClr val="002060"/>
                          </a:solidFill>
                          <a:effectLst/>
                          <a:latin typeface="Times New Roman" pitchFamily="18" charset="0"/>
                          <a:cs typeface="Times New Roman" pitchFamily="18" charset="0"/>
                        </a:rPr>
                        <a:t>a</a:t>
                      </a:r>
                      <a:r>
                        <a:rPr lang="en-US" sz="2000" spc="15">
                          <a:solidFill>
                            <a:srgbClr val="002060"/>
                          </a:solidFill>
                          <a:effectLst/>
                          <a:latin typeface="Times New Roman" pitchFamily="18" charset="0"/>
                          <a:cs typeface="Times New Roman" pitchFamily="18" charset="0"/>
                        </a:rPr>
                        <a:t>k</a:t>
                      </a:r>
                      <a:r>
                        <a:rPr lang="en-US" sz="2000">
                          <a:solidFill>
                            <a:srgbClr val="002060"/>
                          </a:solidFill>
                          <a:effectLst/>
                          <a:latin typeface="Times New Roman" pitchFamily="18" charset="0"/>
                          <a:cs typeface="Times New Roman" pitchFamily="18" charset="0"/>
                        </a:rPr>
                        <a:t>e  </a:t>
                      </a:r>
                      <a:r>
                        <a:rPr lang="en-US" sz="2000" spc="45">
                          <a:solidFill>
                            <a:srgbClr val="002060"/>
                          </a:solidFill>
                          <a:effectLst/>
                          <a:latin typeface="Times New Roman" pitchFamily="18" charset="0"/>
                          <a:cs typeface="Times New Roman" pitchFamily="18" charset="0"/>
                        </a:rPr>
                        <a:t> </a:t>
                      </a:r>
                      <a:r>
                        <a:rPr lang="en-US" sz="2000">
                          <a:solidFill>
                            <a:srgbClr val="002060"/>
                          </a:solidFill>
                          <a:effectLst/>
                          <a:latin typeface="Times New Roman" pitchFamily="18" charset="0"/>
                          <a:cs typeface="Times New Roman" pitchFamily="18" charset="0"/>
                        </a:rPr>
                        <a:t>up wat</a:t>
                      </a:r>
                      <a:r>
                        <a:rPr lang="en-US" sz="2000" spc="-5">
                          <a:solidFill>
                            <a:srgbClr val="002060"/>
                          </a:solidFill>
                          <a:effectLst/>
                          <a:latin typeface="Times New Roman" pitchFamily="18" charset="0"/>
                          <a:cs typeface="Times New Roman" pitchFamily="18" charset="0"/>
                        </a:rPr>
                        <a:t>e</a:t>
                      </a:r>
                      <a:r>
                        <a:rPr lang="en-US" sz="2000" spc="5">
                          <a:solidFill>
                            <a:srgbClr val="002060"/>
                          </a:solidFill>
                          <a:effectLst/>
                          <a:latin typeface="Times New Roman" pitchFamily="18" charset="0"/>
                          <a:cs typeface="Times New Roman" pitchFamily="18" charset="0"/>
                        </a:rPr>
                        <a:t>r</a:t>
                      </a:r>
                      <a:r>
                        <a:rPr lang="en-US" sz="200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200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200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200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200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32411274"/>
                  </a:ext>
                </a:extLst>
              </a:tr>
              <a:tr h="628650">
                <a:tc>
                  <a:txBody>
                    <a:bodyPr/>
                    <a:lstStyle/>
                    <a:p>
                      <a:pPr>
                        <a:lnSpc>
                          <a:spcPct val="100000"/>
                        </a:lnSpc>
                        <a:spcAft>
                          <a:spcPts val="0"/>
                        </a:spcAft>
                      </a:pPr>
                      <a:r>
                        <a:rPr lang="en-US" sz="2000" spc="-5">
                          <a:solidFill>
                            <a:srgbClr val="002060"/>
                          </a:solidFill>
                          <a:effectLst/>
                          <a:latin typeface="Times New Roman" pitchFamily="18" charset="0"/>
                          <a:cs typeface="Times New Roman" pitchFamily="18" charset="0"/>
                        </a:rPr>
                        <a:t>P</a:t>
                      </a:r>
                      <a:r>
                        <a:rPr lang="en-US" sz="2000" spc="10">
                          <a:solidFill>
                            <a:srgbClr val="002060"/>
                          </a:solidFill>
                          <a:effectLst/>
                          <a:latin typeface="Times New Roman" pitchFamily="18" charset="0"/>
                          <a:cs typeface="Times New Roman" pitchFamily="18" charset="0"/>
                        </a:rPr>
                        <a:t>o</a:t>
                      </a:r>
                      <a:r>
                        <a:rPr lang="en-US" sz="2000" spc="-10">
                          <a:solidFill>
                            <a:srgbClr val="002060"/>
                          </a:solidFill>
                          <a:effectLst/>
                          <a:latin typeface="Times New Roman" pitchFamily="18" charset="0"/>
                          <a:cs typeface="Times New Roman" pitchFamily="18" charset="0"/>
                        </a:rPr>
                        <a:t>w</a:t>
                      </a:r>
                      <a:r>
                        <a:rPr lang="en-US" sz="2000">
                          <a:solidFill>
                            <a:srgbClr val="002060"/>
                          </a:solidFill>
                          <a:effectLst/>
                          <a:latin typeface="Times New Roman" pitchFamily="18" charset="0"/>
                          <a:cs typeface="Times New Roman" pitchFamily="18" charset="0"/>
                        </a:rPr>
                        <a:t>er</a:t>
                      </a:r>
                      <a:r>
                        <a:rPr lang="en-US" sz="2000" spc="-20">
                          <a:solidFill>
                            <a:srgbClr val="002060"/>
                          </a:solidFill>
                          <a:effectLst/>
                          <a:latin typeface="Times New Roman" pitchFamily="18" charset="0"/>
                          <a:cs typeface="Times New Roman" pitchFamily="18" charset="0"/>
                        </a:rPr>
                        <a:t> </a:t>
                      </a:r>
                      <a:r>
                        <a:rPr lang="en-US" sz="2000">
                          <a:solidFill>
                            <a:srgbClr val="002060"/>
                          </a:solidFill>
                          <a:effectLst/>
                          <a:latin typeface="Times New Roman" pitchFamily="18" charset="0"/>
                          <a:cs typeface="Times New Roman" pitchFamily="18" charset="0"/>
                        </a:rPr>
                        <a:t>p</a:t>
                      </a:r>
                      <a:r>
                        <a:rPr lang="en-US" sz="2000" spc="5">
                          <a:solidFill>
                            <a:srgbClr val="002060"/>
                          </a:solidFill>
                          <a:effectLst/>
                          <a:latin typeface="Times New Roman" pitchFamily="18" charset="0"/>
                          <a:cs typeface="Times New Roman" pitchFamily="18" charset="0"/>
                        </a:rPr>
                        <a:t>l</a:t>
                      </a:r>
                      <a:r>
                        <a:rPr lang="en-US" sz="2000">
                          <a:solidFill>
                            <a:srgbClr val="002060"/>
                          </a:solidFill>
                          <a:effectLst/>
                          <a:latin typeface="Times New Roman" pitchFamily="18" charset="0"/>
                          <a:cs typeface="Times New Roman" pitchFamily="18" charset="0"/>
                        </a:rPr>
                        <a:t>a</a:t>
                      </a:r>
                      <a:r>
                        <a:rPr lang="en-US" sz="2000" spc="-5">
                          <a:solidFill>
                            <a:srgbClr val="002060"/>
                          </a:solidFill>
                          <a:effectLst/>
                          <a:latin typeface="Times New Roman" pitchFamily="18" charset="0"/>
                          <a:cs typeface="Times New Roman" pitchFamily="18" charset="0"/>
                        </a:rPr>
                        <a:t>n</a:t>
                      </a:r>
                      <a:r>
                        <a:rPr lang="en-US" sz="2000">
                          <a:solidFill>
                            <a:srgbClr val="002060"/>
                          </a:solidFill>
                          <a:effectLst/>
                          <a:latin typeface="Times New Roman" pitchFamily="18" charset="0"/>
                          <a:cs typeface="Times New Roman" pitchFamily="18" charset="0"/>
                        </a:rPr>
                        <a:t>t</a:t>
                      </a:r>
                      <a:r>
                        <a:rPr lang="en-US" sz="2000" spc="-20">
                          <a:solidFill>
                            <a:srgbClr val="002060"/>
                          </a:solidFill>
                          <a:effectLst/>
                          <a:latin typeface="Times New Roman" pitchFamily="18" charset="0"/>
                          <a:cs typeface="Times New Roman" pitchFamily="18" charset="0"/>
                        </a:rPr>
                        <a:t> </a:t>
                      </a:r>
                      <a:r>
                        <a:rPr lang="en-US" sz="2000" spc="20">
                          <a:solidFill>
                            <a:srgbClr val="002060"/>
                          </a:solidFill>
                          <a:effectLst/>
                          <a:latin typeface="Times New Roman" pitchFamily="18" charset="0"/>
                          <a:cs typeface="Times New Roman" pitchFamily="18" charset="0"/>
                        </a:rPr>
                        <a:t>m</a:t>
                      </a:r>
                      <a:r>
                        <a:rPr lang="en-US" sz="2000">
                          <a:solidFill>
                            <a:srgbClr val="002060"/>
                          </a:solidFill>
                          <a:effectLst/>
                          <a:latin typeface="Times New Roman" pitchFamily="18" charset="0"/>
                          <a:cs typeface="Times New Roman" pitchFamily="18" charset="0"/>
                        </a:rPr>
                        <a:t>a</a:t>
                      </a:r>
                      <a:r>
                        <a:rPr lang="en-US" sz="2000" spc="15">
                          <a:solidFill>
                            <a:srgbClr val="002060"/>
                          </a:solidFill>
                          <a:effectLst/>
                          <a:latin typeface="Times New Roman" pitchFamily="18" charset="0"/>
                          <a:cs typeface="Times New Roman" pitchFamily="18" charset="0"/>
                        </a:rPr>
                        <a:t>k</a:t>
                      </a:r>
                      <a:r>
                        <a:rPr lang="en-US" sz="2000">
                          <a:solidFill>
                            <a:srgbClr val="002060"/>
                          </a:solidFill>
                          <a:effectLst/>
                          <a:latin typeface="Times New Roman" pitchFamily="18" charset="0"/>
                          <a:cs typeface="Times New Roman" pitchFamily="18" charset="0"/>
                        </a:rPr>
                        <a:t>e</a:t>
                      </a:r>
                      <a:r>
                        <a:rPr lang="en-US" sz="2000" spc="-25">
                          <a:solidFill>
                            <a:srgbClr val="002060"/>
                          </a:solidFill>
                          <a:effectLst/>
                          <a:latin typeface="Times New Roman" pitchFamily="18" charset="0"/>
                          <a:cs typeface="Times New Roman" pitchFamily="18" charset="0"/>
                        </a:rPr>
                        <a:t> </a:t>
                      </a:r>
                      <a:r>
                        <a:rPr lang="en-US" sz="2000" spc="-5">
                          <a:solidFill>
                            <a:srgbClr val="002060"/>
                          </a:solidFill>
                          <a:effectLst/>
                          <a:latin typeface="Times New Roman" pitchFamily="18" charset="0"/>
                          <a:cs typeface="Times New Roman" pitchFamily="18" charset="0"/>
                        </a:rPr>
                        <a:t>u</a:t>
                      </a:r>
                      <a:r>
                        <a:rPr lang="en-US" sz="2000">
                          <a:solidFill>
                            <a:srgbClr val="002060"/>
                          </a:solidFill>
                          <a:effectLst/>
                          <a:latin typeface="Times New Roman" pitchFamily="18" charset="0"/>
                          <a:cs typeface="Times New Roman" pitchFamily="18" charset="0"/>
                        </a:rPr>
                        <a:t>p</a:t>
                      </a:r>
                      <a:r>
                        <a:rPr lang="en-US" sz="2000" spc="-10">
                          <a:solidFill>
                            <a:srgbClr val="002060"/>
                          </a:solidFill>
                          <a:effectLst/>
                          <a:latin typeface="Times New Roman" pitchFamily="18" charset="0"/>
                          <a:cs typeface="Times New Roman" pitchFamily="18" charset="0"/>
                        </a:rPr>
                        <a:t> </a:t>
                      </a:r>
                      <a:r>
                        <a:rPr lang="en-US" sz="2000">
                          <a:solidFill>
                            <a:srgbClr val="002060"/>
                          </a:solidFill>
                          <a:effectLst/>
                          <a:latin typeface="Times New Roman" pitchFamily="18" charset="0"/>
                          <a:cs typeface="Times New Roman" pitchFamily="18" charset="0"/>
                        </a:rPr>
                        <a:t>w</a:t>
                      </a:r>
                      <a:r>
                        <a:rPr lang="en-US" sz="2000" spc="-5">
                          <a:solidFill>
                            <a:srgbClr val="002060"/>
                          </a:solidFill>
                          <a:effectLst/>
                          <a:latin typeface="Times New Roman" pitchFamily="18" charset="0"/>
                          <a:cs typeface="Times New Roman" pitchFamily="18" charset="0"/>
                        </a:rPr>
                        <a:t>a</a:t>
                      </a:r>
                      <a:r>
                        <a:rPr lang="en-US" sz="2000">
                          <a:solidFill>
                            <a:srgbClr val="002060"/>
                          </a:solidFill>
                          <a:effectLst/>
                          <a:latin typeface="Times New Roman" pitchFamily="18" charset="0"/>
                          <a:cs typeface="Times New Roman" pitchFamily="18" charset="0"/>
                        </a:rPr>
                        <a:t>ter</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1863</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1796</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67</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1863</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1796</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67</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54164444"/>
                  </a:ext>
                </a:extLst>
              </a:tr>
              <a:tr h="266700">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De</a:t>
                      </a:r>
                      <a:r>
                        <a:rPr lang="en-US" sz="2000" spc="5">
                          <a:solidFill>
                            <a:srgbClr val="002060"/>
                          </a:solidFill>
                          <a:effectLst/>
                          <a:latin typeface="Times New Roman" pitchFamily="18" charset="0"/>
                          <a:cs typeface="Times New Roman" pitchFamily="18" charset="0"/>
                        </a:rPr>
                        <a:t>-</a:t>
                      </a:r>
                      <a:r>
                        <a:rPr lang="en-US" sz="2000" spc="20">
                          <a:solidFill>
                            <a:srgbClr val="002060"/>
                          </a:solidFill>
                          <a:effectLst/>
                          <a:latin typeface="Times New Roman" pitchFamily="18" charset="0"/>
                          <a:cs typeface="Times New Roman" pitchFamily="18" charset="0"/>
                        </a:rPr>
                        <a:t>m</a:t>
                      </a:r>
                      <a:r>
                        <a:rPr lang="en-US" sz="2000" spc="-5">
                          <a:solidFill>
                            <a:srgbClr val="002060"/>
                          </a:solidFill>
                          <a:effectLst/>
                          <a:latin typeface="Times New Roman" pitchFamily="18" charset="0"/>
                          <a:cs typeface="Times New Roman" pitchFamily="18" charset="0"/>
                        </a:rPr>
                        <a:t>i</a:t>
                      </a:r>
                      <a:r>
                        <a:rPr lang="en-US" sz="2000">
                          <a:solidFill>
                            <a:srgbClr val="002060"/>
                          </a:solidFill>
                          <a:effectLst/>
                          <a:latin typeface="Times New Roman" pitchFamily="18" charset="0"/>
                          <a:cs typeface="Times New Roman" pitchFamily="18" charset="0"/>
                        </a:rPr>
                        <a:t>n</a:t>
                      </a:r>
                      <a:r>
                        <a:rPr lang="en-US" sz="2000" spc="-5">
                          <a:solidFill>
                            <a:srgbClr val="002060"/>
                          </a:solidFill>
                          <a:effectLst/>
                          <a:latin typeface="Times New Roman" pitchFamily="18" charset="0"/>
                          <a:cs typeface="Times New Roman" pitchFamily="18" charset="0"/>
                        </a:rPr>
                        <a:t>e</a:t>
                      </a:r>
                      <a:r>
                        <a:rPr lang="en-US" sz="2000" spc="5">
                          <a:solidFill>
                            <a:srgbClr val="002060"/>
                          </a:solidFill>
                          <a:effectLst/>
                          <a:latin typeface="Times New Roman" pitchFamily="18" charset="0"/>
                          <a:cs typeface="Times New Roman" pitchFamily="18" charset="0"/>
                        </a:rPr>
                        <a:t>r</a:t>
                      </a:r>
                      <a:r>
                        <a:rPr lang="en-US" sz="2000">
                          <a:solidFill>
                            <a:srgbClr val="002060"/>
                          </a:solidFill>
                          <a:effectLst/>
                          <a:latin typeface="Times New Roman" pitchFamily="18" charset="0"/>
                          <a:cs typeface="Times New Roman" pitchFamily="18" charset="0"/>
                        </a:rPr>
                        <a:t>a</a:t>
                      </a:r>
                      <a:r>
                        <a:rPr lang="en-US" sz="2000" spc="-5">
                          <a:solidFill>
                            <a:srgbClr val="002060"/>
                          </a:solidFill>
                          <a:effectLst/>
                          <a:latin typeface="Times New Roman" pitchFamily="18" charset="0"/>
                          <a:cs typeface="Times New Roman" pitchFamily="18" charset="0"/>
                        </a:rPr>
                        <a:t>l</a:t>
                      </a:r>
                      <a:r>
                        <a:rPr lang="en-US" sz="2000" spc="5">
                          <a:solidFill>
                            <a:srgbClr val="002060"/>
                          </a:solidFill>
                          <a:effectLst/>
                          <a:latin typeface="Times New Roman" pitchFamily="18" charset="0"/>
                          <a:cs typeface="Times New Roman" pitchFamily="18" charset="0"/>
                        </a:rPr>
                        <a:t>i</a:t>
                      </a:r>
                      <a:r>
                        <a:rPr lang="en-US" sz="2000" spc="-5">
                          <a:solidFill>
                            <a:srgbClr val="002060"/>
                          </a:solidFill>
                          <a:effectLst/>
                          <a:latin typeface="Times New Roman" pitchFamily="18" charset="0"/>
                          <a:cs typeface="Times New Roman" pitchFamily="18" charset="0"/>
                        </a:rPr>
                        <a:t>z</a:t>
                      </a:r>
                      <a:r>
                        <a:rPr lang="en-US" sz="2000">
                          <a:solidFill>
                            <a:srgbClr val="002060"/>
                          </a:solidFill>
                          <a:effectLst/>
                          <a:latin typeface="Times New Roman" pitchFamily="18" charset="0"/>
                          <a:cs typeface="Times New Roman" pitchFamily="18" charset="0"/>
                        </a:rPr>
                        <a:t>ed</a:t>
                      </a:r>
                      <a:r>
                        <a:rPr lang="en-US" sz="2000" spc="-50">
                          <a:solidFill>
                            <a:srgbClr val="002060"/>
                          </a:solidFill>
                          <a:effectLst/>
                          <a:latin typeface="Times New Roman" pitchFamily="18" charset="0"/>
                          <a:cs typeface="Times New Roman" pitchFamily="18" charset="0"/>
                        </a:rPr>
                        <a:t> </a:t>
                      </a:r>
                      <a:r>
                        <a:rPr lang="en-US" sz="2000" spc="-10">
                          <a:solidFill>
                            <a:srgbClr val="002060"/>
                          </a:solidFill>
                          <a:effectLst/>
                          <a:latin typeface="Times New Roman" pitchFamily="18" charset="0"/>
                          <a:cs typeface="Times New Roman" pitchFamily="18" charset="0"/>
                        </a:rPr>
                        <a:t>w</a:t>
                      </a:r>
                      <a:r>
                        <a:rPr lang="en-US" sz="2000">
                          <a:solidFill>
                            <a:srgbClr val="002060"/>
                          </a:solidFill>
                          <a:effectLst/>
                          <a:latin typeface="Times New Roman" pitchFamily="18" charset="0"/>
                          <a:cs typeface="Times New Roman" pitchFamily="18" charset="0"/>
                        </a:rPr>
                        <a:t>a</a:t>
                      </a:r>
                      <a:r>
                        <a:rPr lang="en-US" sz="2000" spc="10">
                          <a:solidFill>
                            <a:srgbClr val="002060"/>
                          </a:solidFill>
                          <a:effectLst/>
                          <a:latin typeface="Times New Roman" pitchFamily="18" charset="0"/>
                          <a:cs typeface="Times New Roman" pitchFamily="18" charset="0"/>
                        </a:rPr>
                        <a:t>t</a:t>
                      </a:r>
                      <a:r>
                        <a:rPr lang="en-US" sz="2000">
                          <a:solidFill>
                            <a:srgbClr val="002060"/>
                          </a:solidFill>
                          <a:effectLst/>
                          <a:latin typeface="Times New Roman" pitchFamily="18" charset="0"/>
                          <a:cs typeface="Times New Roman" pitchFamily="18" charset="0"/>
                        </a:rPr>
                        <a:t>er</a:t>
                      </a:r>
                      <a:r>
                        <a:rPr lang="en-US" sz="2000" spc="-25">
                          <a:solidFill>
                            <a:srgbClr val="002060"/>
                          </a:solidFill>
                          <a:effectLst/>
                          <a:latin typeface="Times New Roman" pitchFamily="18" charset="0"/>
                          <a:cs typeface="Times New Roman" pitchFamily="18" charset="0"/>
                        </a:rPr>
                        <a:t> </a:t>
                      </a:r>
                      <a:r>
                        <a:rPr lang="en-US" sz="2000" spc="10">
                          <a:solidFill>
                            <a:srgbClr val="002060"/>
                          </a:solidFill>
                          <a:effectLst/>
                          <a:latin typeface="Times New Roman" pitchFamily="18" charset="0"/>
                          <a:cs typeface="Times New Roman" pitchFamily="18" charset="0"/>
                        </a:rPr>
                        <a:t>f</a:t>
                      </a:r>
                      <a:r>
                        <a:rPr lang="en-US" sz="2000">
                          <a:solidFill>
                            <a:srgbClr val="002060"/>
                          </a:solidFill>
                          <a:effectLst/>
                          <a:latin typeface="Times New Roman" pitchFamily="18" charset="0"/>
                          <a:cs typeface="Times New Roman" pitchFamily="18" charset="0"/>
                        </a:rPr>
                        <a:t>or</a:t>
                      </a:r>
                      <a:r>
                        <a:rPr lang="en-US" sz="2000" spc="-10">
                          <a:solidFill>
                            <a:srgbClr val="002060"/>
                          </a:solidFill>
                          <a:effectLst/>
                          <a:latin typeface="Times New Roman" pitchFamily="18" charset="0"/>
                          <a:cs typeface="Times New Roman" pitchFamily="18" charset="0"/>
                        </a:rPr>
                        <a:t> </a:t>
                      </a:r>
                      <a:r>
                        <a:rPr lang="en-US" sz="2000">
                          <a:solidFill>
                            <a:srgbClr val="002060"/>
                          </a:solidFill>
                          <a:effectLst/>
                          <a:latin typeface="Times New Roman" pitchFamily="18" charset="0"/>
                          <a:cs typeface="Times New Roman" pitchFamily="18" charset="0"/>
                        </a:rPr>
                        <a:t>bo</a:t>
                      </a:r>
                      <a:r>
                        <a:rPr lang="en-US" sz="2000" spc="-5">
                          <a:solidFill>
                            <a:srgbClr val="002060"/>
                          </a:solidFill>
                          <a:effectLst/>
                          <a:latin typeface="Times New Roman" pitchFamily="18" charset="0"/>
                          <a:cs typeface="Times New Roman" pitchFamily="18" charset="0"/>
                        </a:rPr>
                        <a:t>i</a:t>
                      </a:r>
                      <a:r>
                        <a:rPr lang="en-US" sz="2000" spc="5">
                          <a:solidFill>
                            <a:srgbClr val="002060"/>
                          </a:solidFill>
                          <a:effectLst/>
                          <a:latin typeface="Times New Roman" pitchFamily="18" charset="0"/>
                          <a:cs typeface="Times New Roman" pitchFamily="18" charset="0"/>
                        </a:rPr>
                        <a:t>l</a:t>
                      </a:r>
                      <a:r>
                        <a:rPr lang="en-US" sz="2000">
                          <a:solidFill>
                            <a:srgbClr val="002060"/>
                          </a:solidFill>
                          <a:effectLst/>
                          <a:latin typeface="Times New Roman" pitchFamily="18" charset="0"/>
                          <a:cs typeface="Times New Roman" pitchFamily="18" charset="0"/>
                        </a:rPr>
                        <a:t>er</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100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94</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06</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100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94</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06</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32706218"/>
                  </a:ext>
                </a:extLst>
              </a:tr>
              <a:tr h="388620">
                <a:tc>
                  <a:txBody>
                    <a:bodyPr/>
                    <a:lstStyle/>
                    <a:p>
                      <a:pPr>
                        <a:lnSpc>
                          <a:spcPct val="100000"/>
                        </a:lnSpc>
                        <a:spcAft>
                          <a:spcPts val="0"/>
                        </a:spcAft>
                      </a:pPr>
                      <a:r>
                        <a:rPr lang="en-US" sz="2000" spc="-5">
                          <a:solidFill>
                            <a:srgbClr val="002060"/>
                          </a:solidFill>
                          <a:effectLst/>
                          <a:latin typeface="Times New Roman" pitchFamily="18" charset="0"/>
                          <a:cs typeface="Times New Roman" pitchFamily="18" charset="0"/>
                        </a:rPr>
                        <a:t>S</a:t>
                      </a:r>
                      <a:r>
                        <a:rPr lang="en-US" sz="2000" spc="10">
                          <a:solidFill>
                            <a:srgbClr val="002060"/>
                          </a:solidFill>
                          <a:effectLst/>
                          <a:latin typeface="Times New Roman" pitchFamily="18" charset="0"/>
                          <a:cs typeface="Times New Roman" pitchFamily="18" charset="0"/>
                        </a:rPr>
                        <a:t>M</a:t>
                      </a:r>
                      <a:r>
                        <a:rPr lang="en-US" sz="2000">
                          <a:solidFill>
                            <a:srgbClr val="002060"/>
                          </a:solidFill>
                          <a:effectLst/>
                          <a:latin typeface="Times New Roman" pitchFamily="18" charset="0"/>
                          <a:cs typeface="Times New Roman" pitchFamily="18" charset="0"/>
                        </a:rPr>
                        <a:t>S</a:t>
                      </a:r>
                      <a:r>
                        <a:rPr lang="en-US" sz="2000" spc="-25">
                          <a:solidFill>
                            <a:srgbClr val="002060"/>
                          </a:solidFill>
                          <a:effectLst/>
                          <a:latin typeface="Times New Roman" pitchFamily="18" charset="0"/>
                          <a:cs typeface="Times New Roman" pitchFamily="18" charset="0"/>
                        </a:rPr>
                        <a:t> </a:t>
                      </a:r>
                      <a:r>
                        <a:rPr lang="en-US" sz="2000" spc="20">
                          <a:solidFill>
                            <a:srgbClr val="002060"/>
                          </a:solidFill>
                          <a:effectLst/>
                          <a:latin typeface="Times New Roman" pitchFamily="18" charset="0"/>
                          <a:cs typeface="Times New Roman" pitchFamily="18" charset="0"/>
                        </a:rPr>
                        <a:t>m</a:t>
                      </a:r>
                      <a:r>
                        <a:rPr lang="en-US" sz="2000" spc="-15">
                          <a:solidFill>
                            <a:srgbClr val="002060"/>
                          </a:solidFill>
                          <a:effectLst/>
                          <a:latin typeface="Times New Roman" pitchFamily="18" charset="0"/>
                          <a:cs typeface="Times New Roman" pitchFamily="18" charset="0"/>
                        </a:rPr>
                        <a:t>a</a:t>
                      </a:r>
                      <a:r>
                        <a:rPr lang="en-US" sz="2000" spc="15">
                          <a:solidFill>
                            <a:srgbClr val="002060"/>
                          </a:solidFill>
                          <a:effectLst/>
                          <a:latin typeface="Times New Roman" pitchFamily="18" charset="0"/>
                          <a:cs typeface="Times New Roman" pitchFamily="18" charset="0"/>
                        </a:rPr>
                        <a:t>k</a:t>
                      </a:r>
                      <a:r>
                        <a:rPr lang="en-US" sz="2000">
                          <a:solidFill>
                            <a:srgbClr val="002060"/>
                          </a:solidFill>
                          <a:effectLst/>
                          <a:latin typeface="Times New Roman" pitchFamily="18" charset="0"/>
                          <a:cs typeface="Times New Roman" pitchFamily="18" charset="0"/>
                        </a:rPr>
                        <a:t>e</a:t>
                      </a:r>
                      <a:r>
                        <a:rPr lang="en-US" sz="2000" spc="-5">
                          <a:solidFill>
                            <a:srgbClr val="002060"/>
                          </a:solidFill>
                          <a:effectLst/>
                          <a:latin typeface="Times New Roman" pitchFamily="18" charset="0"/>
                          <a:cs typeface="Times New Roman" pitchFamily="18" charset="0"/>
                        </a:rPr>
                        <a:t>u</a:t>
                      </a:r>
                      <a:r>
                        <a:rPr lang="en-US" sz="2000">
                          <a:solidFill>
                            <a:srgbClr val="002060"/>
                          </a:solidFill>
                          <a:effectLst/>
                          <a:latin typeface="Times New Roman" pitchFamily="18" charset="0"/>
                          <a:cs typeface="Times New Roman" pitchFamily="18" charset="0"/>
                        </a:rPr>
                        <a:t>p</a:t>
                      </a:r>
                      <a:r>
                        <a:rPr lang="en-US" sz="2000" spc="-30">
                          <a:solidFill>
                            <a:srgbClr val="002060"/>
                          </a:solidFill>
                          <a:effectLst/>
                          <a:latin typeface="Times New Roman" pitchFamily="18" charset="0"/>
                          <a:cs typeface="Times New Roman" pitchFamily="18" charset="0"/>
                        </a:rPr>
                        <a:t> </a:t>
                      </a:r>
                      <a:r>
                        <a:rPr lang="en-US" sz="2000" spc="-10">
                          <a:solidFill>
                            <a:srgbClr val="002060"/>
                          </a:solidFill>
                          <a:effectLst/>
                          <a:latin typeface="Times New Roman" pitchFamily="18" charset="0"/>
                          <a:cs typeface="Times New Roman" pitchFamily="18" charset="0"/>
                        </a:rPr>
                        <a:t>w</a:t>
                      </a:r>
                      <a:r>
                        <a:rPr lang="en-US" sz="2000">
                          <a:solidFill>
                            <a:srgbClr val="002060"/>
                          </a:solidFill>
                          <a:effectLst/>
                          <a:latin typeface="Times New Roman" pitchFamily="18" charset="0"/>
                          <a:cs typeface="Times New Roman" pitchFamily="18" charset="0"/>
                        </a:rPr>
                        <a:t>at</a:t>
                      </a:r>
                      <a:r>
                        <a:rPr lang="en-US" sz="2000" spc="-5">
                          <a:solidFill>
                            <a:srgbClr val="002060"/>
                          </a:solidFill>
                          <a:effectLst/>
                          <a:latin typeface="Times New Roman" pitchFamily="18" charset="0"/>
                          <a:cs typeface="Times New Roman" pitchFamily="18" charset="0"/>
                        </a:rPr>
                        <a:t>e</a:t>
                      </a:r>
                      <a:r>
                        <a:rPr lang="en-US" sz="2000">
                          <a:solidFill>
                            <a:srgbClr val="002060"/>
                          </a:solidFill>
                          <a:effectLst/>
                          <a:latin typeface="Times New Roman" pitchFamily="18" charset="0"/>
                          <a:cs typeface="Times New Roman" pitchFamily="18" charset="0"/>
                        </a:rPr>
                        <a:t>r</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80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80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130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130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12319825"/>
                  </a:ext>
                </a:extLst>
              </a:tr>
              <a:tr h="476250">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Fer</a:t>
                      </a:r>
                      <a:r>
                        <a:rPr lang="en-US" sz="2000" spc="5">
                          <a:solidFill>
                            <a:srgbClr val="002060"/>
                          </a:solidFill>
                          <a:effectLst/>
                          <a:latin typeface="Times New Roman" pitchFamily="18" charset="0"/>
                          <a:cs typeface="Times New Roman" pitchFamily="18" charset="0"/>
                        </a:rPr>
                        <a:t>r</a:t>
                      </a:r>
                      <a:r>
                        <a:rPr lang="en-US" sz="2000">
                          <a:solidFill>
                            <a:srgbClr val="002060"/>
                          </a:solidFill>
                          <a:effectLst/>
                          <a:latin typeface="Times New Roman" pitchFamily="18" charset="0"/>
                          <a:cs typeface="Times New Roman" pitchFamily="18" charset="0"/>
                        </a:rPr>
                        <a:t>o</a:t>
                      </a:r>
                      <a:r>
                        <a:rPr lang="en-US" sz="2000" spc="-25">
                          <a:solidFill>
                            <a:srgbClr val="002060"/>
                          </a:solidFill>
                          <a:effectLst/>
                          <a:latin typeface="Times New Roman" pitchFamily="18" charset="0"/>
                          <a:cs typeface="Times New Roman" pitchFamily="18" charset="0"/>
                        </a:rPr>
                        <a:t> </a:t>
                      </a:r>
                      <a:r>
                        <a:rPr lang="en-US" sz="2000" spc="-5">
                          <a:solidFill>
                            <a:srgbClr val="002060"/>
                          </a:solidFill>
                          <a:effectLst/>
                          <a:latin typeface="Times New Roman" pitchFamily="18" charset="0"/>
                          <a:cs typeface="Times New Roman" pitchFamily="18" charset="0"/>
                        </a:rPr>
                        <a:t>A</a:t>
                      </a:r>
                      <a:r>
                        <a:rPr lang="en-US" sz="2000" spc="5">
                          <a:solidFill>
                            <a:srgbClr val="002060"/>
                          </a:solidFill>
                          <a:effectLst/>
                          <a:latin typeface="Times New Roman" pitchFamily="18" charset="0"/>
                          <a:cs typeface="Times New Roman" pitchFamily="18" charset="0"/>
                        </a:rPr>
                        <a:t>l</a:t>
                      </a:r>
                      <a:r>
                        <a:rPr lang="en-US" sz="2000" spc="-5">
                          <a:solidFill>
                            <a:srgbClr val="002060"/>
                          </a:solidFill>
                          <a:effectLst/>
                          <a:latin typeface="Times New Roman" pitchFamily="18" charset="0"/>
                          <a:cs typeface="Times New Roman" pitchFamily="18" charset="0"/>
                        </a:rPr>
                        <a:t>l</a:t>
                      </a:r>
                      <a:r>
                        <a:rPr lang="en-US" sz="2000" spc="20">
                          <a:solidFill>
                            <a:srgbClr val="002060"/>
                          </a:solidFill>
                          <a:effectLst/>
                          <a:latin typeface="Times New Roman" pitchFamily="18" charset="0"/>
                          <a:cs typeface="Times New Roman" pitchFamily="18" charset="0"/>
                        </a:rPr>
                        <a:t>o</a:t>
                      </a:r>
                      <a:r>
                        <a:rPr lang="en-US" sz="2000" spc="-20">
                          <a:solidFill>
                            <a:srgbClr val="002060"/>
                          </a:solidFill>
                          <a:effectLst/>
                          <a:latin typeface="Times New Roman" pitchFamily="18" charset="0"/>
                          <a:cs typeface="Times New Roman" pitchFamily="18" charset="0"/>
                        </a:rPr>
                        <a:t>y</a:t>
                      </a:r>
                      <a:r>
                        <a:rPr lang="en-US" sz="2000">
                          <a:solidFill>
                            <a:srgbClr val="002060"/>
                          </a:solidFill>
                          <a:effectLst/>
                          <a:latin typeface="Times New Roman" pitchFamily="18" charset="0"/>
                          <a:cs typeface="Times New Roman" pitchFamily="18" charset="0"/>
                        </a:rPr>
                        <a:t>s</a:t>
                      </a:r>
                      <a:r>
                        <a:rPr lang="en-US" sz="2000" spc="-20">
                          <a:solidFill>
                            <a:srgbClr val="002060"/>
                          </a:solidFill>
                          <a:effectLst/>
                          <a:latin typeface="Times New Roman" pitchFamily="18" charset="0"/>
                          <a:cs typeface="Times New Roman" pitchFamily="18" charset="0"/>
                        </a:rPr>
                        <a:t> </a:t>
                      </a:r>
                      <a:r>
                        <a:rPr lang="en-US" sz="2000" spc="20">
                          <a:solidFill>
                            <a:srgbClr val="002060"/>
                          </a:solidFill>
                          <a:effectLst/>
                          <a:latin typeface="Times New Roman" pitchFamily="18" charset="0"/>
                          <a:cs typeface="Times New Roman" pitchFamily="18" charset="0"/>
                        </a:rPr>
                        <a:t>m</a:t>
                      </a:r>
                      <a:r>
                        <a:rPr lang="en-US" sz="2000" spc="-15">
                          <a:solidFill>
                            <a:srgbClr val="002060"/>
                          </a:solidFill>
                          <a:effectLst/>
                          <a:latin typeface="Times New Roman" pitchFamily="18" charset="0"/>
                          <a:cs typeface="Times New Roman" pitchFamily="18" charset="0"/>
                        </a:rPr>
                        <a:t>a</a:t>
                      </a:r>
                      <a:r>
                        <a:rPr lang="en-US" sz="2000" spc="15">
                          <a:solidFill>
                            <a:srgbClr val="002060"/>
                          </a:solidFill>
                          <a:effectLst/>
                          <a:latin typeface="Times New Roman" pitchFamily="18" charset="0"/>
                          <a:cs typeface="Times New Roman" pitchFamily="18" charset="0"/>
                        </a:rPr>
                        <a:t>k</a:t>
                      </a:r>
                      <a:r>
                        <a:rPr lang="en-US" sz="2000">
                          <a:solidFill>
                            <a:srgbClr val="002060"/>
                          </a:solidFill>
                          <a:effectLst/>
                          <a:latin typeface="Times New Roman" pitchFamily="18" charset="0"/>
                          <a:cs typeface="Times New Roman" pitchFamily="18" charset="0"/>
                        </a:rPr>
                        <a:t>e</a:t>
                      </a:r>
                      <a:r>
                        <a:rPr lang="en-US" sz="2000" spc="-25">
                          <a:solidFill>
                            <a:srgbClr val="002060"/>
                          </a:solidFill>
                          <a:effectLst/>
                          <a:latin typeface="Times New Roman" pitchFamily="18" charset="0"/>
                          <a:cs typeface="Times New Roman" pitchFamily="18" charset="0"/>
                        </a:rPr>
                        <a:t> </a:t>
                      </a:r>
                      <a:r>
                        <a:rPr lang="en-US" sz="2000" spc="-5">
                          <a:solidFill>
                            <a:srgbClr val="002060"/>
                          </a:solidFill>
                          <a:effectLst/>
                          <a:latin typeface="Times New Roman" pitchFamily="18" charset="0"/>
                          <a:cs typeface="Times New Roman" pitchFamily="18" charset="0"/>
                        </a:rPr>
                        <a:t>u</a:t>
                      </a:r>
                      <a:r>
                        <a:rPr lang="en-US" sz="2000">
                          <a:solidFill>
                            <a:srgbClr val="002060"/>
                          </a:solidFill>
                          <a:effectLst/>
                          <a:latin typeface="Times New Roman" pitchFamily="18" charset="0"/>
                          <a:cs typeface="Times New Roman" pitchFamily="18" charset="0"/>
                        </a:rPr>
                        <a:t>p</a:t>
                      </a:r>
                      <a:r>
                        <a:rPr lang="en-US" sz="2000" spc="-5">
                          <a:solidFill>
                            <a:srgbClr val="002060"/>
                          </a:solidFill>
                          <a:effectLst/>
                          <a:latin typeface="Times New Roman" pitchFamily="18" charset="0"/>
                          <a:cs typeface="Times New Roman" pitchFamily="18" charset="0"/>
                        </a:rPr>
                        <a:t> </a:t>
                      </a:r>
                      <a:r>
                        <a:rPr lang="en-US" sz="2000" spc="-10">
                          <a:solidFill>
                            <a:srgbClr val="002060"/>
                          </a:solidFill>
                          <a:effectLst/>
                          <a:latin typeface="Times New Roman" pitchFamily="18" charset="0"/>
                          <a:cs typeface="Times New Roman" pitchFamily="18" charset="0"/>
                        </a:rPr>
                        <a:t>w</a:t>
                      </a:r>
                      <a:r>
                        <a:rPr lang="en-US" sz="2000">
                          <a:solidFill>
                            <a:srgbClr val="002060"/>
                          </a:solidFill>
                          <a:effectLst/>
                          <a:latin typeface="Times New Roman" pitchFamily="18" charset="0"/>
                          <a:cs typeface="Times New Roman" pitchFamily="18" charset="0"/>
                        </a:rPr>
                        <a:t>a</a:t>
                      </a:r>
                      <a:r>
                        <a:rPr lang="en-US" sz="2000" spc="10">
                          <a:solidFill>
                            <a:srgbClr val="002060"/>
                          </a:solidFill>
                          <a:effectLst/>
                          <a:latin typeface="Times New Roman" pitchFamily="18" charset="0"/>
                          <a:cs typeface="Times New Roman" pitchFamily="18" charset="0"/>
                        </a:rPr>
                        <a:t>t</a:t>
                      </a:r>
                      <a:r>
                        <a:rPr lang="en-US" sz="2000">
                          <a:solidFill>
                            <a:srgbClr val="002060"/>
                          </a:solidFill>
                          <a:effectLst/>
                          <a:latin typeface="Times New Roman" pitchFamily="18" charset="0"/>
                          <a:cs typeface="Times New Roman" pitchFamily="18" charset="0"/>
                        </a:rPr>
                        <a:t>er</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32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32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44</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44</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20748038"/>
                  </a:ext>
                </a:extLst>
              </a:tr>
              <a:tr h="381000">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Ro</a:t>
                      </a:r>
                      <a:r>
                        <a:rPr lang="en-US" sz="2000" spc="5">
                          <a:solidFill>
                            <a:srgbClr val="002060"/>
                          </a:solidFill>
                          <a:effectLst/>
                          <a:latin typeface="Times New Roman" pitchFamily="18" charset="0"/>
                          <a:cs typeface="Times New Roman" pitchFamily="18" charset="0"/>
                        </a:rPr>
                        <a:t>l</a:t>
                      </a:r>
                      <a:r>
                        <a:rPr lang="en-US" sz="2000" spc="-5">
                          <a:solidFill>
                            <a:srgbClr val="002060"/>
                          </a:solidFill>
                          <a:effectLst/>
                          <a:latin typeface="Times New Roman" pitchFamily="18" charset="0"/>
                          <a:cs typeface="Times New Roman" pitchFamily="18" charset="0"/>
                        </a:rPr>
                        <a:t>li</a:t>
                      </a:r>
                      <a:r>
                        <a:rPr lang="en-US" sz="2000" spc="10">
                          <a:solidFill>
                            <a:srgbClr val="002060"/>
                          </a:solidFill>
                          <a:effectLst/>
                          <a:latin typeface="Times New Roman" pitchFamily="18" charset="0"/>
                          <a:cs typeface="Times New Roman" pitchFamily="18" charset="0"/>
                        </a:rPr>
                        <a:t>n</a:t>
                      </a:r>
                      <a:r>
                        <a:rPr lang="en-US" sz="2000">
                          <a:solidFill>
                            <a:srgbClr val="002060"/>
                          </a:solidFill>
                          <a:effectLst/>
                          <a:latin typeface="Times New Roman" pitchFamily="18" charset="0"/>
                          <a:cs typeface="Times New Roman" pitchFamily="18" charset="0"/>
                        </a:rPr>
                        <a:t>g</a:t>
                      </a:r>
                      <a:r>
                        <a:rPr lang="en-US" sz="2000" spc="-30">
                          <a:solidFill>
                            <a:srgbClr val="002060"/>
                          </a:solidFill>
                          <a:effectLst/>
                          <a:latin typeface="Times New Roman" pitchFamily="18" charset="0"/>
                          <a:cs typeface="Times New Roman" pitchFamily="18" charset="0"/>
                        </a:rPr>
                        <a:t> </a:t>
                      </a:r>
                      <a:r>
                        <a:rPr lang="en-US" sz="2000" spc="20">
                          <a:solidFill>
                            <a:srgbClr val="002060"/>
                          </a:solidFill>
                          <a:effectLst/>
                          <a:latin typeface="Times New Roman" pitchFamily="18" charset="0"/>
                          <a:cs typeface="Times New Roman" pitchFamily="18" charset="0"/>
                        </a:rPr>
                        <a:t>m</a:t>
                      </a:r>
                      <a:r>
                        <a:rPr lang="en-US" sz="2000" spc="-5">
                          <a:solidFill>
                            <a:srgbClr val="002060"/>
                          </a:solidFill>
                          <a:effectLst/>
                          <a:latin typeface="Times New Roman" pitchFamily="18" charset="0"/>
                          <a:cs typeface="Times New Roman" pitchFamily="18" charset="0"/>
                        </a:rPr>
                        <a:t>il</a:t>
                      </a:r>
                      <a:r>
                        <a:rPr lang="en-US" sz="2000">
                          <a:solidFill>
                            <a:srgbClr val="002060"/>
                          </a:solidFill>
                          <a:effectLst/>
                          <a:latin typeface="Times New Roman" pitchFamily="18" charset="0"/>
                          <a:cs typeface="Times New Roman" pitchFamily="18" charset="0"/>
                        </a:rPr>
                        <a:t>l</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45</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45</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79</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79</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3214104"/>
                  </a:ext>
                </a:extLst>
              </a:tr>
              <a:tr h="247650">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Coal washery</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02</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28647622"/>
                  </a:ext>
                </a:extLst>
              </a:tr>
              <a:tr h="285750">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Fly Ash bricks</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50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50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50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50</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65299318"/>
                  </a:ext>
                </a:extLst>
              </a:tr>
              <a:tr h="398262">
                <a:tc>
                  <a:txBody>
                    <a:bodyPr/>
                    <a:lstStyle/>
                    <a:p>
                      <a:pPr>
                        <a:lnSpc>
                          <a:spcPct val="100000"/>
                        </a:lnSpc>
                        <a:spcAft>
                          <a:spcPts val="0"/>
                        </a:spcAft>
                      </a:pPr>
                      <a:r>
                        <a:rPr lang="en-US" sz="2000">
                          <a:solidFill>
                            <a:srgbClr val="002060"/>
                          </a:solidFill>
                          <a:effectLst/>
                          <a:latin typeface="Times New Roman" pitchFamily="18" charset="0"/>
                          <a:cs typeface="Times New Roman" pitchFamily="18" charset="0"/>
                        </a:rPr>
                        <a:t>Do</a:t>
                      </a:r>
                      <a:r>
                        <a:rPr lang="en-US" sz="2000" spc="20">
                          <a:solidFill>
                            <a:srgbClr val="002060"/>
                          </a:solidFill>
                          <a:effectLst/>
                          <a:latin typeface="Times New Roman" pitchFamily="18" charset="0"/>
                          <a:cs typeface="Times New Roman" pitchFamily="18" charset="0"/>
                        </a:rPr>
                        <a:t>m</a:t>
                      </a:r>
                      <a:r>
                        <a:rPr lang="en-US" sz="2000">
                          <a:solidFill>
                            <a:srgbClr val="002060"/>
                          </a:solidFill>
                          <a:effectLst/>
                          <a:latin typeface="Times New Roman" pitchFamily="18" charset="0"/>
                          <a:cs typeface="Times New Roman" pitchFamily="18" charset="0"/>
                        </a:rPr>
                        <a:t>e</a:t>
                      </a:r>
                      <a:r>
                        <a:rPr lang="en-US" sz="2000" spc="5">
                          <a:solidFill>
                            <a:srgbClr val="002060"/>
                          </a:solidFill>
                          <a:effectLst/>
                          <a:latin typeface="Times New Roman" pitchFamily="18" charset="0"/>
                          <a:cs typeface="Times New Roman" pitchFamily="18" charset="0"/>
                        </a:rPr>
                        <a:t>s</a:t>
                      </a:r>
                      <a:r>
                        <a:rPr lang="en-US" sz="2000">
                          <a:solidFill>
                            <a:srgbClr val="002060"/>
                          </a:solidFill>
                          <a:effectLst/>
                          <a:latin typeface="Times New Roman" pitchFamily="18" charset="0"/>
                          <a:cs typeface="Times New Roman" pitchFamily="18" charset="0"/>
                        </a:rPr>
                        <a:t>t</a:t>
                      </a:r>
                      <a:r>
                        <a:rPr lang="en-US" sz="2000" spc="-5">
                          <a:solidFill>
                            <a:srgbClr val="002060"/>
                          </a:solidFill>
                          <a:effectLst/>
                          <a:latin typeface="Times New Roman" pitchFamily="18" charset="0"/>
                          <a:cs typeface="Times New Roman" pitchFamily="18" charset="0"/>
                        </a:rPr>
                        <a:t>i</a:t>
                      </a:r>
                      <a:r>
                        <a:rPr lang="en-US" sz="2000">
                          <a:solidFill>
                            <a:srgbClr val="002060"/>
                          </a:solidFill>
                          <a:effectLst/>
                          <a:latin typeface="Times New Roman" pitchFamily="18" charset="0"/>
                          <a:cs typeface="Times New Roman" pitchFamily="18" charset="0"/>
                        </a:rPr>
                        <a:t>c</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70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50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20</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75</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a:solidFill>
                            <a:srgbClr val="002060"/>
                          </a:solidFill>
                          <a:effectLst/>
                          <a:latin typeface="Times New Roman" pitchFamily="18" charset="0"/>
                          <a:cs typeface="Times New Roman" pitchFamily="18" charset="0"/>
                        </a:rPr>
                        <a:t>53</a:t>
                      </a:r>
                      <a:endParaRPr lang="en-IN" sz="200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2000" spc="10" dirty="0">
                          <a:solidFill>
                            <a:srgbClr val="002060"/>
                          </a:solidFill>
                          <a:effectLst/>
                          <a:latin typeface="Times New Roman" pitchFamily="18" charset="0"/>
                          <a:cs typeface="Times New Roman" pitchFamily="18" charset="0"/>
                        </a:rPr>
                        <a:t>22</a:t>
                      </a:r>
                      <a:endParaRPr lang="en-IN" sz="2000" dirty="0">
                        <a:solidFill>
                          <a:srgbClr val="002060"/>
                        </a:solidFill>
                        <a:effectLst/>
                        <a:latin typeface="Times New Roman" pitchFamily="18" charset="0"/>
                        <a:ea typeface="Times New Roman" panose="02020603050405020304" pitchFamily="18" charset="0"/>
                        <a:cs typeface="Times New Roman" pitchFamily="18" charset="0"/>
                      </a:endParaRPr>
                    </a:p>
                  </a:txBody>
                  <a:tcPr marL="29932" marR="29932"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60195620"/>
                  </a:ext>
                </a:extLst>
              </a:tr>
            </a:tbl>
          </a:graphicData>
        </a:graphic>
      </p:graphicFrame>
    </p:spTree>
    <p:extLst>
      <p:ext uri="{BB962C8B-B14F-4D97-AF65-F5344CB8AC3E}">
        <p14:creationId xmlns:p14="http://schemas.microsoft.com/office/powerpoint/2010/main" val="400393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8883E8-3F64-424D-8300-9468D3895CC7}"/>
              </a:ext>
            </a:extLst>
          </p:cNvPr>
          <p:cNvSpPr txBox="1"/>
          <p:nvPr/>
        </p:nvSpPr>
        <p:spPr>
          <a:xfrm>
            <a:off x="1" y="-30364"/>
            <a:ext cx="9144000" cy="646331"/>
          </a:xfrm>
          <a:prstGeom prst="rect">
            <a:avLst/>
          </a:prstGeom>
          <a:noFill/>
        </p:spPr>
        <p:txBody>
          <a:bodyPr wrap="square">
            <a:spAutoFit/>
          </a:bodyPr>
          <a:lstStyle/>
          <a:p>
            <a:pPr indent="575945" algn="ctr" defTabSz="914400">
              <a:lnSpc>
                <a:spcPct val="150000"/>
              </a:lnSpc>
              <a:spcBef>
                <a:spcPts val="600"/>
              </a:spcBef>
              <a:spcAft>
                <a:spcPts val="600"/>
              </a:spcAft>
            </a:pPr>
            <a:r>
              <a:rPr lang="en-US" sz="2400" b="1" dirty="0">
                <a:solidFill>
                  <a:srgbClr val="C00000"/>
                </a:solidFill>
                <a:latin typeface="Times New Roman" pitchFamily="18" charset="0"/>
                <a:cs typeface="Times New Roman" pitchFamily="18" charset="0"/>
              </a:rPr>
              <a:t>PREDICTED GLCS OF </a:t>
            </a:r>
            <a:r>
              <a:rPr lang="en-US" sz="2400" b="1" dirty="0" err="1">
                <a:solidFill>
                  <a:srgbClr val="C00000"/>
                </a:solidFill>
                <a:latin typeface="Times New Roman" pitchFamily="18" charset="0"/>
                <a:cs typeface="Times New Roman" pitchFamily="18" charset="0"/>
              </a:rPr>
              <a:t>SOx</a:t>
            </a:r>
            <a:r>
              <a:rPr lang="en-US" sz="2400" b="1" dirty="0">
                <a:solidFill>
                  <a:srgbClr val="C00000"/>
                </a:solidFill>
                <a:latin typeface="Times New Roman" pitchFamily="18" charset="0"/>
                <a:cs typeface="Times New Roman" pitchFamily="18" charset="0"/>
              </a:rPr>
              <a:t> DUE TO TRANSPORTATION </a:t>
            </a:r>
            <a:endParaRPr lang="en-IN" sz="2400" b="1" dirty="0">
              <a:solidFill>
                <a:srgbClr val="C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01B7D24A-B798-4939-8BE4-9F06FAE6B5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244" y="551215"/>
            <a:ext cx="5731510" cy="6096635"/>
          </a:xfrm>
          <a:prstGeom prst="rect">
            <a:avLst/>
          </a:prstGeom>
          <a:noFill/>
          <a:ln>
            <a:noFill/>
          </a:ln>
        </p:spPr>
      </p:pic>
    </p:spTree>
    <p:extLst>
      <p:ext uri="{BB962C8B-B14F-4D97-AF65-F5344CB8AC3E}">
        <p14:creationId xmlns:p14="http://schemas.microsoft.com/office/powerpoint/2010/main" val="3050378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D6CDA12-D13E-408C-B911-242FB118DE2A}"/>
              </a:ext>
            </a:extLst>
          </p:cNvPr>
          <p:cNvGraphicFramePr>
            <a:graphicFrameLocks noGrp="1"/>
          </p:cNvGraphicFramePr>
          <p:nvPr>
            <p:extLst>
              <p:ext uri="{D42A27DB-BD31-4B8C-83A1-F6EECF244321}">
                <p14:modId xmlns:p14="http://schemas.microsoft.com/office/powerpoint/2010/main" val="1165788915"/>
              </p:ext>
            </p:extLst>
          </p:nvPr>
        </p:nvGraphicFramePr>
        <p:xfrm>
          <a:off x="525143" y="291590"/>
          <a:ext cx="8136254" cy="5533756"/>
        </p:xfrm>
        <a:graphic>
          <a:graphicData uri="http://schemas.openxmlformats.org/drawingml/2006/table">
            <a:tbl>
              <a:tblPr firstRow="1" firstCol="1" bandRow="1">
                <a:tableStyleId>{5940675A-B579-460E-94D1-54222C63F5DA}</a:tableStyleId>
              </a:tblPr>
              <a:tblGrid>
                <a:gridCol w="1532257">
                  <a:extLst>
                    <a:ext uri="{9D8B030D-6E8A-4147-A177-3AD203B41FA5}">
                      <a16:colId xmlns:a16="http://schemas.microsoft.com/office/drawing/2014/main" val="3483182181"/>
                    </a:ext>
                  </a:extLst>
                </a:gridCol>
                <a:gridCol w="1066800">
                  <a:extLst>
                    <a:ext uri="{9D8B030D-6E8A-4147-A177-3AD203B41FA5}">
                      <a16:colId xmlns:a16="http://schemas.microsoft.com/office/drawing/2014/main" val="1203368372"/>
                    </a:ext>
                  </a:extLst>
                </a:gridCol>
                <a:gridCol w="887909">
                  <a:extLst>
                    <a:ext uri="{9D8B030D-6E8A-4147-A177-3AD203B41FA5}">
                      <a16:colId xmlns:a16="http://schemas.microsoft.com/office/drawing/2014/main" val="873159449"/>
                    </a:ext>
                  </a:extLst>
                </a:gridCol>
                <a:gridCol w="1162322">
                  <a:extLst>
                    <a:ext uri="{9D8B030D-6E8A-4147-A177-3AD203B41FA5}">
                      <a16:colId xmlns:a16="http://schemas.microsoft.com/office/drawing/2014/main" val="2595342683"/>
                    </a:ext>
                  </a:extLst>
                </a:gridCol>
                <a:gridCol w="1162322">
                  <a:extLst>
                    <a:ext uri="{9D8B030D-6E8A-4147-A177-3AD203B41FA5}">
                      <a16:colId xmlns:a16="http://schemas.microsoft.com/office/drawing/2014/main" val="2851679288"/>
                    </a:ext>
                  </a:extLst>
                </a:gridCol>
                <a:gridCol w="1162322">
                  <a:extLst>
                    <a:ext uri="{9D8B030D-6E8A-4147-A177-3AD203B41FA5}">
                      <a16:colId xmlns:a16="http://schemas.microsoft.com/office/drawing/2014/main" val="3037631959"/>
                    </a:ext>
                  </a:extLst>
                </a:gridCol>
                <a:gridCol w="1162322">
                  <a:extLst>
                    <a:ext uri="{9D8B030D-6E8A-4147-A177-3AD203B41FA5}">
                      <a16:colId xmlns:a16="http://schemas.microsoft.com/office/drawing/2014/main" val="3875681455"/>
                    </a:ext>
                  </a:extLst>
                </a:gridCol>
              </a:tblGrid>
              <a:tr h="288643">
                <a:tc gridSpan="5">
                  <a:txBody>
                    <a:bodyPr/>
                    <a:lstStyle/>
                    <a:p>
                      <a:pPr>
                        <a:lnSpc>
                          <a:spcPct val="115000"/>
                        </a:lnSpc>
                        <a:spcAft>
                          <a:spcPts val="1000"/>
                        </a:spcAft>
                      </a:pPr>
                      <a:r>
                        <a:rPr lang="en-US" sz="1800" b="1" spc="10" dirty="0">
                          <a:solidFill>
                            <a:srgbClr val="C00000"/>
                          </a:solidFill>
                          <a:effectLst/>
                          <a:latin typeface="Times New Roman" panose="02020603050405020304" pitchFamily="18" charset="0"/>
                          <a:cs typeface="Times New Roman" panose="02020603050405020304" pitchFamily="18" charset="0"/>
                        </a:rPr>
                        <a:t>Proposed Plant</a:t>
                      </a:r>
                      <a:endParaRPr lang="en-IN"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lnL w="12700" cap="flat" cmpd="sng" algn="ctr">
                      <a:solidFill>
                        <a:srgbClr val="0070C0"/>
                      </a:solidFill>
                      <a:prstDash val="solid"/>
                      <a:round/>
                      <a:headEnd type="none" w="med" len="med"/>
                      <a:tailEnd type="none" w="med" len="med"/>
                    </a:lnL>
                  </a:tcPr>
                </a:tc>
                <a:tc hMerge="1">
                  <a:txBody>
                    <a:bodyPr/>
                    <a:lstStyle/>
                    <a:p>
                      <a:endParaRPr lang="en-IN"/>
                    </a:p>
                  </a:txBody>
                  <a:tcPr>
                    <a:lnL w="12700" cap="flat" cmpd="sng" algn="ctr">
                      <a:solidFill>
                        <a:srgbClr val="0070C0"/>
                      </a:solidFill>
                      <a:prstDash val="solid"/>
                      <a:round/>
                      <a:headEnd type="none" w="med" len="med"/>
                      <a:tailEnd type="none" w="med" len="med"/>
                    </a:lnL>
                  </a:tcPr>
                </a:tc>
                <a:tc hMerge="1">
                  <a:txBody>
                    <a:bodyPr/>
                    <a:lstStyle/>
                    <a:p>
                      <a:endParaRPr lang="en-IN"/>
                    </a:p>
                  </a:txBody>
                  <a:tcPr/>
                </a:tc>
                <a:tc hMerge="1">
                  <a:txBody>
                    <a:bodyPr/>
                    <a:lstStyle/>
                    <a:p>
                      <a:endParaRPr lang="en-IN"/>
                    </a:p>
                  </a:txBody>
                  <a:tcPr/>
                </a:tc>
                <a:tc>
                  <a:txBody>
                    <a:bodyPr/>
                    <a:lstStyle/>
                    <a:p>
                      <a:pPr>
                        <a:lnSpc>
                          <a:spcPct val="115000"/>
                        </a:lnSpc>
                        <a:spcAft>
                          <a:spcPts val="1000"/>
                        </a:spcAft>
                      </a:pPr>
                      <a:r>
                        <a:rPr lang="en-US" sz="1800" spc="10">
                          <a:effectLst/>
                          <a:latin typeface="Times New Roman" panose="02020603050405020304" pitchFamily="18" charset="0"/>
                          <a:cs typeface="Times New Roman" panose="02020603050405020304" pitchFamily="18" charset="0"/>
                        </a:rPr>
                        <a:t>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800" spc="10">
                          <a:effectLst/>
                          <a:latin typeface="Times New Roman" panose="02020603050405020304" pitchFamily="18" charset="0"/>
                          <a:cs typeface="Times New Roman" panose="02020603050405020304" pitchFamily="18" charset="0"/>
                        </a:rPr>
                        <a:t>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75544841"/>
                  </a:ext>
                </a:extLst>
              </a:tr>
              <a:tr h="595344">
                <a:tc>
                  <a:txBody>
                    <a:bodyPr/>
                    <a:lstStyle/>
                    <a:p>
                      <a:pPr algn="ctr">
                        <a:lnSpc>
                          <a:spcPct val="115000"/>
                        </a:lnSpc>
                        <a:spcAft>
                          <a:spcPts val="1000"/>
                        </a:spcAft>
                      </a:pPr>
                      <a:r>
                        <a:rPr lang="en-US" sz="1800" b="1" spc="1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Require-</a:t>
                      </a:r>
                      <a:r>
                        <a:rPr lang="en-US" sz="1800" b="1" spc="10" dirty="0" err="1">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ment</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Loss</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Waste</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water</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Require-ment</a:t>
                      </a:r>
                      <a:endParaRPr lang="en-IN" sz="180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Loss</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Waste</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800" b="1" spc="10" dirty="0">
                          <a:solidFill>
                            <a:srgbClr val="006600"/>
                          </a:solidFill>
                          <a:effectLst/>
                          <a:latin typeface="Times New Roman" panose="02020603050405020304" pitchFamily="18" charset="0"/>
                          <a:ea typeface="Arial" panose="020B0604020202020204" pitchFamily="34" charset="0"/>
                          <a:cs typeface="Times New Roman" panose="02020603050405020304" pitchFamily="18" charset="0"/>
                        </a:rPr>
                        <a:t>Water</a:t>
                      </a:r>
                      <a:endParaRPr lang="en-IN"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82252894"/>
                  </a:ext>
                </a:extLst>
              </a:tr>
              <a:tr h="595344">
                <a:tc>
                  <a:txBody>
                    <a:bodyPr/>
                    <a:lstStyle/>
                    <a:p>
                      <a:pPr>
                        <a:lnSpc>
                          <a:spcPct val="115000"/>
                        </a:lnSpc>
                        <a:spcAft>
                          <a:spcPts val="1000"/>
                        </a:spcAft>
                      </a:pPr>
                      <a:r>
                        <a:rPr lang="en-US" sz="1800" spc="-5" dirty="0">
                          <a:solidFill>
                            <a:srgbClr val="002060"/>
                          </a:solidFill>
                          <a:effectLst/>
                          <a:latin typeface="Times New Roman" panose="02020603050405020304" pitchFamily="18" charset="0"/>
                          <a:cs typeface="Times New Roman" panose="02020603050405020304" pitchFamily="18" charset="0"/>
                        </a:rPr>
                        <a:t>P</a:t>
                      </a:r>
                      <a:r>
                        <a:rPr lang="en-US" sz="1800" dirty="0">
                          <a:solidFill>
                            <a:srgbClr val="002060"/>
                          </a:solidFill>
                          <a:effectLst/>
                          <a:latin typeface="Times New Roman" panose="02020603050405020304" pitchFamily="18" charset="0"/>
                          <a:cs typeface="Times New Roman" panose="02020603050405020304" pitchFamily="18" charset="0"/>
                        </a:rPr>
                        <a:t>e</a:t>
                      </a:r>
                      <a:r>
                        <a:rPr lang="en-US" sz="1800" spc="5" dirty="0">
                          <a:solidFill>
                            <a:srgbClr val="002060"/>
                          </a:solidFill>
                          <a:effectLst/>
                          <a:latin typeface="Times New Roman" panose="02020603050405020304" pitchFamily="18" charset="0"/>
                          <a:cs typeface="Times New Roman" panose="02020603050405020304" pitchFamily="18" charset="0"/>
                        </a:rPr>
                        <a:t>l</a:t>
                      </a:r>
                      <a:r>
                        <a:rPr lang="en-US" sz="1800" spc="-5" dirty="0">
                          <a:solidFill>
                            <a:srgbClr val="002060"/>
                          </a:solidFill>
                          <a:effectLst/>
                          <a:latin typeface="Times New Roman" panose="02020603050405020304" pitchFamily="18" charset="0"/>
                          <a:cs typeface="Times New Roman" panose="02020603050405020304" pitchFamily="18" charset="0"/>
                        </a:rPr>
                        <a:t>l</a:t>
                      </a:r>
                      <a:r>
                        <a:rPr lang="en-US" sz="1800" dirty="0">
                          <a:solidFill>
                            <a:srgbClr val="002060"/>
                          </a:solidFill>
                          <a:effectLst/>
                          <a:latin typeface="Times New Roman" panose="02020603050405020304" pitchFamily="18" charset="0"/>
                          <a:cs typeface="Times New Roman" panose="02020603050405020304" pitchFamily="18" charset="0"/>
                        </a:rPr>
                        <a:t>et</a:t>
                      </a:r>
                      <a:r>
                        <a:rPr lang="en-US" sz="1800" spc="-20" dirty="0">
                          <a:solidFill>
                            <a:srgbClr val="002060"/>
                          </a:solidFill>
                          <a:effectLst/>
                          <a:latin typeface="Times New Roman" panose="02020603050405020304" pitchFamily="18" charset="0"/>
                          <a:cs typeface="Times New Roman" panose="02020603050405020304" pitchFamily="18" charset="0"/>
                        </a:rPr>
                        <a:t> </a:t>
                      </a:r>
                      <a:r>
                        <a:rPr lang="en-US" sz="1800" dirty="0">
                          <a:solidFill>
                            <a:srgbClr val="002060"/>
                          </a:solidFill>
                          <a:effectLst/>
                          <a:latin typeface="Times New Roman" panose="02020603050405020304" pitchFamily="18" charset="0"/>
                          <a:cs typeface="Times New Roman" panose="02020603050405020304" pitchFamily="18" charset="0"/>
                        </a:rPr>
                        <a:t>p</a:t>
                      </a:r>
                      <a:r>
                        <a:rPr lang="en-US" sz="1800" spc="5" dirty="0">
                          <a:solidFill>
                            <a:srgbClr val="002060"/>
                          </a:solidFill>
                          <a:effectLst/>
                          <a:latin typeface="Times New Roman" panose="02020603050405020304" pitchFamily="18" charset="0"/>
                          <a:cs typeface="Times New Roman" panose="02020603050405020304" pitchFamily="18" charset="0"/>
                        </a:rPr>
                        <a:t>l</a:t>
                      </a:r>
                      <a:r>
                        <a:rPr lang="en-US" sz="1800" dirty="0">
                          <a:solidFill>
                            <a:srgbClr val="002060"/>
                          </a:solidFill>
                          <a:effectLst/>
                          <a:latin typeface="Times New Roman" panose="02020603050405020304" pitchFamily="18" charset="0"/>
                          <a:cs typeface="Times New Roman" panose="02020603050405020304" pitchFamily="18" charset="0"/>
                        </a:rPr>
                        <a:t>a</a:t>
                      </a:r>
                      <a:r>
                        <a:rPr lang="en-US" sz="1800" spc="-5" dirty="0">
                          <a:solidFill>
                            <a:srgbClr val="002060"/>
                          </a:solidFill>
                          <a:effectLst/>
                          <a:latin typeface="Times New Roman" panose="02020603050405020304" pitchFamily="18" charset="0"/>
                          <a:cs typeface="Times New Roman" panose="02020603050405020304" pitchFamily="18" charset="0"/>
                        </a:rPr>
                        <a:t>n</a:t>
                      </a:r>
                      <a:r>
                        <a:rPr lang="en-US" sz="1800" dirty="0">
                          <a:solidFill>
                            <a:srgbClr val="002060"/>
                          </a:solidFill>
                          <a:effectLst/>
                          <a:latin typeface="Times New Roman" panose="02020603050405020304" pitchFamily="18" charset="0"/>
                          <a:cs typeface="Times New Roman" panose="02020603050405020304" pitchFamily="18" charset="0"/>
                        </a:rPr>
                        <a:t>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Nil</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218</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218</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06022551"/>
                  </a:ext>
                </a:extLst>
              </a:tr>
              <a:tr h="595344">
                <a:tc>
                  <a:txBody>
                    <a:bodyPr/>
                    <a:lstStyle/>
                    <a:p>
                      <a:pPr>
                        <a:lnSpc>
                          <a:spcPct val="115000"/>
                        </a:lnSpc>
                        <a:spcAft>
                          <a:spcPts val="1000"/>
                        </a:spcAft>
                      </a:pPr>
                      <a:r>
                        <a:rPr lang="en-US" sz="1800" spc="-5">
                          <a:solidFill>
                            <a:srgbClr val="002060"/>
                          </a:solidFill>
                          <a:effectLst/>
                          <a:latin typeface="Times New Roman" panose="02020603050405020304" pitchFamily="18" charset="0"/>
                          <a:cs typeface="Times New Roman" panose="02020603050405020304" pitchFamily="18" charset="0"/>
                        </a:rPr>
                        <a:t>Coal gasifier</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Nil</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32</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28</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4</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51009194"/>
                  </a:ext>
                </a:extLst>
              </a:tr>
              <a:tr h="605535">
                <a:tc>
                  <a:txBody>
                    <a:bodyPr/>
                    <a:lstStyle/>
                    <a:p>
                      <a:pPr>
                        <a:lnSpc>
                          <a:spcPct val="115000"/>
                        </a:lnSpc>
                        <a:spcAft>
                          <a:spcPts val="1000"/>
                        </a:spcAft>
                      </a:pPr>
                      <a:r>
                        <a:rPr lang="en-US" sz="1800" dirty="0">
                          <a:solidFill>
                            <a:srgbClr val="002060"/>
                          </a:solidFill>
                          <a:effectLst/>
                          <a:latin typeface="Times New Roman" panose="02020603050405020304" pitchFamily="18" charset="0"/>
                          <a:cs typeface="Times New Roman" panose="02020603050405020304" pitchFamily="18" charset="0"/>
                        </a:rPr>
                        <a:t>Iron Ore Washery Plant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Nil</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150</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90</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60</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82545223"/>
                  </a:ext>
                </a:extLst>
              </a:tr>
              <a:tr h="584200">
                <a:tc>
                  <a:txBody>
                    <a:bodyPr/>
                    <a:lstStyle/>
                    <a:p>
                      <a:pPr>
                        <a:lnSpc>
                          <a:spcPct val="115000"/>
                        </a:lnSpc>
                        <a:spcAft>
                          <a:spcPts val="1000"/>
                        </a:spcAft>
                      </a:pPr>
                      <a:r>
                        <a:rPr lang="en-US" sz="1800" dirty="0">
                          <a:solidFill>
                            <a:srgbClr val="002060"/>
                          </a:solidFill>
                          <a:effectLst/>
                          <a:latin typeface="Times New Roman" panose="02020603050405020304" pitchFamily="18" charset="0"/>
                          <a:cs typeface="Times New Roman" panose="02020603050405020304" pitchFamily="18" charset="0"/>
                        </a:rPr>
                        <a:t>Titanium Slag Plant (Cooling Tower)</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Nil</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540</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540</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79817652"/>
                  </a:ext>
                </a:extLst>
              </a:tr>
              <a:tr h="558800">
                <a:tc>
                  <a:txBody>
                    <a:bodyPr/>
                    <a:lstStyle/>
                    <a:p>
                      <a:pPr>
                        <a:lnSpc>
                          <a:spcPct val="115000"/>
                        </a:lnSpc>
                        <a:spcAft>
                          <a:spcPts val="1000"/>
                        </a:spcAft>
                      </a:pPr>
                      <a:r>
                        <a:rPr lang="en-US" sz="1800">
                          <a:solidFill>
                            <a:srgbClr val="002060"/>
                          </a:solidFill>
                          <a:effectLst/>
                          <a:latin typeface="Times New Roman" panose="02020603050405020304" pitchFamily="18" charset="0"/>
                          <a:cs typeface="Times New Roman" panose="02020603050405020304" pitchFamily="18" charset="0"/>
                        </a:rPr>
                        <a:t>Pig Iron Plant (Quenching)</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Nil</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24</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24</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31144420"/>
                  </a:ext>
                </a:extLst>
              </a:tr>
              <a:tr h="317168">
                <a:tc>
                  <a:txBody>
                    <a:bodyPr/>
                    <a:lstStyle/>
                    <a:p>
                      <a:pPr>
                        <a:lnSpc>
                          <a:spcPct val="115000"/>
                        </a:lnSpc>
                        <a:spcAft>
                          <a:spcPts val="1000"/>
                        </a:spcAft>
                      </a:pPr>
                      <a:r>
                        <a:rPr lang="en-US" sz="1800" spc="-5" dirty="0">
                          <a:solidFill>
                            <a:srgbClr val="002060"/>
                          </a:solidFill>
                          <a:effectLst/>
                          <a:latin typeface="Times New Roman" panose="02020603050405020304" pitchFamily="18" charset="0"/>
                          <a:cs typeface="Times New Roman" panose="02020603050405020304" pitchFamily="18" charset="0"/>
                        </a:rPr>
                        <a:t> Total </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2442</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2349</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93</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3507</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a:solidFill>
                            <a:srgbClr val="002060"/>
                          </a:solidFill>
                          <a:effectLst/>
                          <a:latin typeface="Times New Roman" panose="02020603050405020304" pitchFamily="18" charset="0"/>
                          <a:cs typeface="Times New Roman" panose="02020603050405020304" pitchFamily="18" charset="0"/>
                        </a:rPr>
                        <a:t>3348</a:t>
                      </a:r>
                      <a:endParaRPr lang="en-IN"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spc="10" dirty="0">
                          <a:solidFill>
                            <a:srgbClr val="002060"/>
                          </a:solidFill>
                          <a:effectLst/>
                          <a:latin typeface="Times New Roman" panose="02020603050405020304" pitchFamily="18" charset="0"/>
                          <a:cs typeface="Times New Roman" panose="02020603050405020304" pitchFamily="18" charset="0"/>
                        </a:rPr>
                        <a:t>159-</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70298829"/>
                  </a:ext>
                </a:extLst>
              </a:tr>
              <a:tr h="288643">
                <a:tc gridSpan="7">
                  <a:txBody>
                    <a:bodyPr/>
                    <a:lstStyle/>
                    <a:p>
                      <a:pPr algn="ctr">
                        <a:lnSpc>
                          <a:spcPct val="115000"/>
                        </a:lnSpc>
                        <a:spcAft>
                          <a:spcPts val="1000"/>
                        </a:spcAft>
                      </a:pPr>
                      <a:r>
                        <a:rPr lang="en-IN" sz="1800" b="1" kern="1200" dirty="0">
                          <a:solidFill>
                            <a:srgbClr val="002060"/>
                          </a:solidFill>
                          <a:effectLst/>
                          <a:latin typeface="Times New Roman" panose="02020603050405020304" pitchFamily="18" charset="0"/>
                          <a:ea typeface="+mn-ea"/>
                          <a:cs typeface="Times New Roman" panose="02020603050405020304" pitchFamily="18" charset="0"/>
                        </a:rPr>
                        <a:t>Water Requirement for Plantation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21433348"/>
                  </a:ext>
                </a:extLst>
              </a:tr>
              <a:tr h="288643">
                <a:tc>
                  <a:txBody>
                    <a:bodyPr/>
                    <a:lstStyle/>
                    <a:p>
                      <a:pPr algn="ctr">
                        <a:lnSpc>
                          <a:spcPct val="115000"/>
                        </a:lnSpc>
                        <a:spcAft>
                          <a:spcPts val="1000"/>
                        </a:spcAft>
                      </a:pPr>
                      <a:r>
                        <a:rPr lang="en-IN" sz="1800" kern="1200" dirty="0">
                          <a:solidFill>
                            <a:srgbClr val="002060"/>
                          </a:solidFill>
                          <a:effectLst/>
                          <a:latin typeface="Times New Roman" panose="02020603050405020304" pitchFamily="18" charset="0"/>
                          <a:ea typeface="+mn-ea"/>
                          <a:cs typeface="Times New Roman" panose="02020603050405020304" pitchFamily="18" charset="0"/>
                        </a:rPr>
                        <a:t>Plantation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800" kern="1200" dirty="0">
                          <a:solidFill>
                            <a:srgbClr val="002060"/>
                          </a:solidFill>
                          <a:effectLst/>
                          <a:latin typeface="Times New Roman" panose="02020603050405020304" pitchFamily="18" charset="0"/>
                          <a:ea typeface="+mn-ea"/>
                          <a:cs typeface="Times New Roman" panose="02020603050405020304" pitchFamily="18" charset="0"/>
                        </a:rPr>
                        <a:t>150 KLD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IN" sz="1800" kern="1200" dirty="0">
                          <a:solidFill>
                            <a:srgbClr val="002060"/>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kern="1200" dirty="0">
                          <a:solidFill>
                            <a:srgbClr val="002060"/>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kern="1200" dirty="0">
                          <a:solidFill>
                            <a:srgbClr val="002060"/>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04751581"/>
                  </a:ext>
                </a:extLst>
              </a:tr>
              <a:tr h="110076">
                <a:tc gridSpan="7">
                  <a:txBody>
                    <a:bodyPr/>
                    <a:lstStyle/>
                    <a:p>
                      <a:pPr algn="ctr">
                        <a:lnSpc>
                          <a:spcPct val="115000"/>
                        </a:lnSpc>
                        <a:spcAft>
                          <a:spcPts val="1000"/>
                        </a:spcAft>
                      </a:pPr>
                      <a:r>
                        <a:rPr lang="en-US" sz="1800" kern="1200" dirty="0">
                          <a:solidFill>
                            <a:srgbClr val="002060"/>
                          </a:solidFill>
                          <a:effectLst/>
                          <a:latin typeface="Times New Roman" panose="02020603050405020304" pitchFamily="18" charset="0"/>
                          <a:ea typeface="+mn-ea"/>
                          <a:cs typeface="Times New Roman" panose="02020603050405020304" pitchFamily="18" charset="0"/>
                        </a:rPr>
                        <a:t>*Generated waste water after Treatment will be used in Plantation.</a:t>
                      </a:r>
                      <a:endParaRPr lang="en-IN" sz="1800" kern="1200" dirty="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dirty="0">
                        <a:solidFill>
                          <a:srgbClr val="FF0000"/>
                        </a:solidFill>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dirty="0">
                        <a:solidFill>
                          <a:srgbClr val="FF0000"/>
                        </a:solidFill>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algn="ctr">
                        <a:lnSpc>
                          <a:spcPct val="115000"/>
                        </a:lnSpc>
                        <a:spcAft>
                          <a:spcPts val="1000"/>
                        </a:spcAft>
                      </a:pP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50832484"/>
                  </a:ext>
                </a:extLst>
              </a:tr>
            </a:tbl>
          </a:graphicData>
        </a:graphic>
      </p:graphicFrame>
      <p:sp>
        <p:nvSpPr>
          <p:cNvPr id="4" name="Rectangle 1">
            <a:extLst>
              <a:ext uri="{FF2B5EF4-FFF2-40B4-BE49-F238E27FC236}">
                <a16:creationId xmlns:a16="http://schemas.microsoft.com/office/drawing/2014/main" id="{5FAFB69E-D4C1-40B0-8A04-E422D610CD4C}"/>
              </a:ext>
            </a:extLst>
          </p:cNvPr>
          <p:cNvSpPr>
            <a:spLocks noChangeArrowheads="1"/>
          </p:cNvSpPr>
          <p:nvPr/>
        </p:nvSpPr>
        <p:spPr bwMode="auto">
          <a:xfrm>
            <a:off x="1808163" y="226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770633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IKASH\Downloads\flow digram-Model_page-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0"/>
            <a:ext cx="7861300" cy="656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001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260"/>
            <a:ext cx="9144000" cy="429413"/>
          </a:xfrm>
          <a:prstGeom prst="rect">
            <a:avLst/>
          </a:prstGeom>
        </p:spPr>
        <p:txBody>
          <a:bodyPr wrap="square">
            <a:spAutoFit/>
          </a:bodyPr>
          <a:lstStyle/>
          <a:p>
            <a:pPr marL="457200" algn="ctr">
              <a:lnSpc>
                <a:spcPct val="120000"/>
              </a:lnSpc>
              <a:spcAft>
                <a:spcPts val="1000"/>
              </a:spcAft>
            </a:pPr>
            <a:r>
              <a:rPr lang="en-US" sz="2000" b="1" dirty="0">
                <a:solidFill>
                  <a:srgbClr val="C00000"/>
                </a:solidFill>
                <a:latin typeface="Times New Roman" pitchFamily="18" charset="0"/>
                <a:cs typeface="Times New Roman" pitchFamily="18" charset="0"/>
              </a:rPr>
              <a:t>MATERIALS BALANCE DIAGRAM </a:t>
            </a:r>
          </a:p>
        </p:txBody>
      </p:sp>
      <p:pic>
        <p:nvPicPr>
          <p:cNvPr id="47" name="Picture 46">
            <a:extLst>
              <a:ext uri="{FF2B5EF4-FFF2-40B4-BE49-F238E27FC236}">
                <a16:creationId xmlns:a16="http://schemas.microsoft.com/office/drawing/2014/main" id="{10E879E0-4714-4541-94FD-6A6D07B146DE}"/>
              </a:ext>
            </a:extLst>
          </p:cNvPr>
          <p:cNvPicPr>
            <a:picLocks noChangeAspect="1"/>
          </p:cNvPicPr>
          <p:nvPr/>
        </p:nvPicPr>
        <p:blipFill rotWithShape="1">
          <a:blip r:embed="rId2"/>
          <a:srcRect l="13780" t="3254" r="9044" b="8727"/>
          <a:stretch/>
        </p:blipFill>
        <p:spPr>
          <a:xfrm>
            <a:off x="2703443" y="488673"/>
            <a:ext cx="3922644" cy="6267038"/>
          </a:xfrm>
          <a:prstGeom prst="rect">
            <a:avLst/>
          </a:prstGeom>
        </p:spPr>
      </p:pic>
    </p:spTree>
    <p:extLst>
      <p:ext uri="{BB962C8B-B14F-4D97-AF65-F5344CB8AC3E}">
        <p14:creationId xmlns:p14="http://schemas.microsoft.com/office/powerpoint/2010/main" val="175663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52ADB25-BDC6-46D0-8639-CB876F251524}"/>
              </a:ext>
            </a:extLst>
          </p:cNvPr>
          <p:cNvPicPr>
            <a:picLocks noChangeAspect="1"/>
          </p:cNvPicPr>
          <p:nvPr/>
        </p:nvPicPr>
        <p:blipFill>
          <a:blip r:embed="rId2"/>
          <a:stretch>
            <a:fillRect/>
          </a:stretch>
        </p:blipFill>
        <p:spPr>
          <a:xfrm>
            <a:off x="926295" y="450574"/>
            <a:ext cx="7445511" cy="6082748"/>
          </a:xfrm>
          <a:prstGeom prst="rect">
            <a:avLst/>
          </a:prstGeom>
        </p:spPr>
      </p:pic>
    </p:spTree>
    <p:extLst>
      <p:ext uri="{BB962C8B-B14F-4D97-AF65-F5344CB8AC3E}">
        <p14:creationId xmlns:p14="http://schemas.microsoft.com/office/powerpoint/2010/main" val="2025259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IKASH\Downloads\XY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393700"/>
            <a:ext cx="6934200" cy="516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83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661"/>
            <a:ext cx="9143999" cy="400110"/>
          </a:xfrm>
          <a:prstGeom prst="rect">
            <a:avLst/>
          </a:prstGeom>
        </p:spPr>
        <p:txBody>
          <a:bodyPr wrap="square">
            <a:spAutoFit/>
          </a:bodyPr>
          <a:lstStyle/>
          <a:p>
            <a:pPr algn="ctr"/>
            <a:r>
              <a:rPr lang="en-US" sz="2000" b="1" dirty="0">
                <a:solidFill>
                  <a:srgbClr val="C00000"/>
                </a:solidFill>
                <a:latin typeface="Times New Roman" pitchFamily="18" charset="0"/>
                <a:cs typeface="Times New Roman" pitchFamily="18" charset="0"/>
              </a:rPr>
              <a:t>BASE LINE STUDY AREA MAP WITH LOCATIONS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34" y="484772"/>
            <a:ext cx="8586884" cy="60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482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5" y="76191"/>
            <a:ext cx="9143999" cy="461665"/>
          </a:xfrm>
          <a:prstGeom prst="rect">
            <a:avLst/>
          </a:prstGeom>
        </p:spPr>
        <p:txBody>
          <a:bodyPr wrap="square">
            <a:spAutoFit/>
          </a:bodyPr>
          <a:lstStyle/>
          <a:p>
            <a:pPr algn="ctr"/>
            <a:r>
              <a:rPr lang="en-US" sz="2400" b="1" dirty="0">
                <a:solidFill>
                  <a:srgbClr val="C00000"/>
                </a:solidFill>
                <a:latin typeface="Times New Roman" pitchFamily="18" charset="0"/>
                <a:cs typeface="Times New Roman" pitchFamily="18" charset="0"/>
              </a:rPr>
              <a:t>WIND ROSE DIAGRAM (May to June 2021) </a:t>
            </a:r>
          </a:p>
        </p:txBody>
      </p:sp>
      <p:pic>
        <p:nvPicPr>
          <p:cNvPr id="3" name="Picture 2">
            <a:extLst>
              <a:ext uri="{FF2B5EF4-FFF2-40B4-BE49-F238E27FC236}">
                <a16:creationId xmlns:a16="http://schemas.microsoft.com/office/drawing/2014/main" id="{147AB14F-8EFC-497A-8D53-97C1E4C826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744" b="2679"/>
          <a:stretch/>
        </p:blipFill>
        <p:spPr bwMode="auto">
          <a:xfrm>
            <a:off x="817295" y="980118"/>
            <a:ext cx="6927576" cy="5449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8092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8343" y="51429"/>
            <a:ext cx="4527394"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BASE LINE STUDY REPORTS </a:t>
            </a:r>
          </a:p>
        </p:txBody>
      </p:sp>
      <p:graphicFrame>
        <p:nvGraphicFramePr>
          <p:cNvPr id="3" name="Table 2"/>
          <p:cNvGraphicFramePr>
            <a:graphicFrameLocks noGrp="1"/>
          </p:cNvGraphicFramePr>
          <p:nvPr>
            <p:extLst>
              <p:ext uri="{D42A27DB-BD31-4B8C-83A1-F6EECF244321}">
                <p14:modId xmlns:p14="http://schemas.microsoft.com/office/powerpoint/2010/main" val="1937540523"/>
              </p:ext>
            </p:extLst>
          </p:nvPr>
        </p:nvGraphicFramePr>
        <p:xfrm>
          <a:off x="228600" y="762000"/>
          <a:ext cx="8763000" cy="4942840"/>
        </p:xfrm>
        <a:graphic>
          <a:graphicData uri="http://schemas.openxmlformats.org/drawingml/2006/table">
            <a:tbl>
              <a:tblPr firstRow="1" bandRow="1">
                <a:tableStyleId>{5940675A-B579-460E-94D1-54222C63F5DA}</a:tableStyleId>
              </a:tblPr>
              <a:tblGrid>
                <a:gridCol w="3771900">
                  <a:extLst>
                    <a:ext uri="{9D8B030D-6E8A-4147-A177-3AD203B41FA5}">
                      <a16:colId xmlns:a16="http://schemas.microsoft.com/office/drawing/2014/main" val="20000"/>
                    </a:ext>
                  </a:extLst>
                </a:gridCol>
                <a:gridCol w="4991100">
                  <a:extLst>
                    <a:ext uri="{9D8B030D-6E8A-4147-A177-3AD203B41FA5}">
                      <a16:colId xmlns:a16="http://schemas.microsoft.com/office/drawing/2014/main" val="20001"/>
                    </a:ext>
                  </a:extLst>
                </a:gridCol>
              </a:tblGrid>
              <a:tr h="370840">
                <a:tc>
                  <a:txBody>
                    <a:bodyPr/>
                    <a:lstStyle/>
                    <a:p>
                      <a:r>
                        <a:rPr lang="en-US" sz="1800" b="1" i="0" u="none" strike="noStrike" kern="1200" baseline="0" dirty="0">
                          <a:solidFill>
                            <a:srgbClr val="006600"/>
                          </a:solidFill>
                          <a:latin typeface="Times New Roman" pitchFamily="18" charset="0"/>
                          <a:ea typeface="+mn-ea"/>
                          <a:cs typeface="Times New Roman" pitchFamily="18" charset="0"/>
                        </a:rPr>
                        <a:t>PERIOD </a:t>
                      </a:r>
                      <a:endParaRPr lang="en-US" dirty="0">
                        <a:solidFill>
                          <a:srgbClr val="00660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dirty="0">
                        <a:solidFill>
                          <a:srgbClr val="002060"/>
                        </a:solidFill>
                        <a:highlight>
                          <a:srgbClr val="FFFF00"/>
                        </a:highlight>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1" i="0" u="none" strike="noStrike" kern="1200" baseline="0" dirty="0">
                          <a:solidFill>
                            <a:srgbClr val="002060"/>
                          </a:solidFill>
                          <a:latin typeface="Times New Roman" pitchFamily="18" charset="0"/>
                          <a:ea typeface="+mn-ea"/>
                          <a:cs typeface="Times New Roman" pitchFamily="18" charset="0"/>
                        </a:rPr>
                        <a:t>AAQ PARAMETERS AT 8  LOCATIONS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PM</a:t>
                      </a:r>
                      <a:r>
                        <a:rPr lang="en-US" sz="1800" b="0" i="0" u="none" strike="noStrike" kern="1200" baseline="-25000" dirty="0">
                          <a:solidFill>
                            <a:srgbClr val="002060"/>
                          </a:solidFill>
                          <a:latin typeface="Times New Roman" pitchFamily="18" charset="0"/>
                          <a:ea typeface="+mn-ea"/>
                          <a:cs typeface="Times New Roman" pitchFamily="18" charset="0"/>
                        </a:rPr>
                        <a:t>2.5</a:t>
                      </a:r>
                      <a:r>
                        <a:rPr lang="en-US" sz="1800" b="0" i="0" u="none" strike="noStrike" kern="1200" baseline="0" dirty="0">
                          <a:solidFill>
                            <a:srgbClr val="002060"/>
                          </a:solidFill>
                          <a:latin typeface="Times New Roman" pitchFamily="18" charset="0"/>
                          <a:ea typeface="+mn-ea"/>
                          <a:cs typeface="Times New Roman" pitchFamily="18" charset="0"/>
                        </a:rPr>
                        <a:t> = 17.9 - 38.5  </a:t>
                      </a:r>
                      <a:r>
                        <a:rPr lang="el-GR" sz="1800" b="0" i="0" u="none" strike="noStrike" kern="1200" baseline="0" dirty="0">
                          <a:solidFill>
                            <a:srgbClr val="002060"/>
                          </a:solidFill>
                          <a:latin typeface="Times New Roman" pitchFamily="18" charset="0"/>
                          <a:ea typeface="+mn-ea"/>
                          <a:cs typeface="Times New Roman" pitchFamily="18" charset="0"/>
                        </a:rPr>
                        <a:t>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a:t>
                      </a:r>
                    </a:p>
                    <a:p>
                      <a:r>
                        <a:rPr lang="en-US" sz="1800" b="0" i="0" u="none" strike="noStrike" kern="1200" baseline="0" dirty="0">
                          <a:solidFill>
                            <a:srgbClr val="002060"/>
                          </a:solidFill>
                          <a:latin typeface="Times New Roman" pitchFamily="18" charset="0"/>
                          <a:ea typeface="+mn-ea"/>
                          <a:cs typeface="Times New Roman" pitchFamily="18" charset="0"/>
                        </a:rPr>
                        <a:t>PM</a:t>
                      </a:r>
                      <a:r>
                        <a:rPr lang="en-US" sz="1800" b="0" i="0" u="none" strike="noStrike" kern="1200" baseline="-25000" dirty="0">
                          <a:solidFill>
                            <a:srgbClr val="002060"/>
                          </a:solidFill>
                          <a:latin typeface="Times New Roman" pitchFamily="18" charset="0"/>
                          <a:ea typeface="+mn-ea"/>
                          <a:cs typeface="Times New Roman" pitchFamily="18" charset="0"/>
                        </a:rPr>
                        <a:t>10</a:t>
                      </a:r>
                      <a:r>
                        <a:rPr lang="en-US" sz="1800" b="0" i="0" u="none" strike="noStrike" kern="1200" baseline="0" dirty="0">
                          <a:solidFill>
                            <a:srgbClr val="002060"/>
                          </a:solidFill>
                          <a:latin typeface="Times New Roman" pitchFamily="18" charset="0"/>
                          <a:ea typeface="+mn-ea"/>
                          <a:cs typeface="Times New Roman" pitchFamily="18" charset="0"/>
                        </a:rPr>
                        <a:t>= 43.5 - 88.0 </a:t>
                      </a:r>
                      <a:r>
                        <a:rPr lang="el-GR" sz="1800" b="0" i="0" u="none" strike="noStrike" kern="1200" baseline="0" dirty="0">
                          <a:solidFill>
                            <a:srgbClr val="002060"/>
                          </a:solidFill>
                          <a:latin typeface="Times New Roman" pitchFamily="18" charset="0"/>
                          <a:ea typeface="+mn-ea"/>
                          <a:cs typeface="Times New Roman" pitchFamily="18" charset="0"/>
                        </a:rPr>
                        <a:t> 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a:t>
                      </a:r>
                    </a:p>
                    <a:p>
                      <a:r>
                        <a:rPr lang="en-US" sz="1800" b="0" i="0" u="none" strike="noStrike" kern="1200" baseline="0" dirty="0">
                          <a:solidFill>
                            <a:srgbClr val="002060"/>
                          </a:solidFill>
                          <a:latin typeface="Times New Roman" pitchFamily="18" charset="0"/>
                          <a:ea typeface="+mn-ea"/>
                          <a:cs typeface="Times New Roman" pitchFamily="18" charset="0"/>
                        </a:rPr>
                        <a:t>SO</a:t>
                      </a:r>
                      <a:r>
                        <a:rPr lang="en-US" sz="1800" b="0" i="0" u="none" strike="noStrike" kern="1200" baseline="-25000" dirty="0">
                          <a:solidFill>
                            <a:srgbClr val="002060"/>
                          </a:solidFill>
                          <a:latin typeface="Times New Roman" pitchFamily="18" charset="0"/>
                          <a:ea typeface="+mn-ea"/>
                          <a:cs typeface="Times New Roman" pitchFamily="18" charset="0"/>
                        </a:rPr>
                        <a:t>2</a:t>
                      </a:r>
                      <a:r>
                        <a:rPr lang="en-US" sz="1800" b="0" i="0" u="none" strike="noStrike" kern="1200" baseline="0" dirty="0">
                          <a:solidFill>
                            <a:srgbClr val="002060"/>
                          </a:solidFill>
                          <a:latin typeface="Times New Roman" pitchFamily="18" charset="0"/>
                          <a:ea typeface="+mn-ea"/>
                          <a:cs typeface="Times New Roman" pitchFamily="18" charset="0"/>
                        </a:rPr>
                        <a:t>= 10.5 – 16.3 </a:t>
                      </a:r>
                      <a:r>
                        <a:rPr lang="el-GR" sz="1800" b="0" i="0" u="none" strike="noStrike" kern="1200" baseline="0" dirty="0">
                          <a:solidFill>
                            <a:srgbClr val="002060"/>
                          </a:solidFill>
                          <a:latin typeface="Times New Roman" pitchFamily="18" charset="0"/>
                          <a:ea typeface="+mn-ea"/>
                          <a:cs typeface="Times New Roman" pitchFamily="18" charset="0"/>
                        </a:rPr>
                        <a:t>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a:t>
                      </a:r>
                    </a:p>
                    <a:p>
                      <a:r>
                        <a:rPr lang="en-US" sz="1800" b="0" i="0" u="none" strike="noStrike" kern="1200" baseline="0" dirty="0">
                          <a:solidFill>
                            <a:srgbClr val="002060"/>
                          </a:solidFill>
                          <a:latin typeface="Times New Roman" pitchFamily="18" charset="0"/>
                          <a:ea typeface="+mn-ea"/>
                          <a:cs typeface="Times New Roman" pitchFamily="18" charset="0"/>
                        </a:rPr>
                        <a:t>NO</a:t>
                      </a:r>
                      <a:r>
                        <a:rPr lang="en-US" sz="1800" b="0" i="0" u="none" strike="noStrike" kern="1200" baseline="-25000" dirty="0">
                          <a:solidFill>
                            <a:srgbClr val="002060"/>
                          </a:solidFill>
                          <a:latin typeface="Times New Roman" pitchFamily="18" charset="0"/>
                          <a:ea typeface="+mn-ea"/>
                          <a:cs typeface="Times New Roman" pitchFamily="18" charset="0"/>
                        </a:rPr>
                        <a:t>2</a:t>
                      </a:r>
                      <a:r>
                        <a:rPr lang="en-US" sz="1800" b="0" i="0" u="none" strike="noStrike" kern="1200" baseline="0" dirty="0">
                          <a:solidFill>
                            <a:srgbClr val="002060"/>
                          </a:solidFill>
                          <a:latin typeface="Times New Roman" pitchFamily="18" charset="0"/>
                          <a:ea typeface="+mn-ea"/>
                          <a:cs typeface="Times New Roman" pitchFamily="18" charset="0"/>
                        </a:rPr>
                        <a:t> = 11.3 – 30.8 </a:t>
                      </a:r>
                      <a:r>
                        <a:rPr lang="el-GR" sz="1800" b="0" i="0" u="none" strike="noStrike" kern="1200" baseline="0" dirty="0">
                          <a:solidFill>
                            <a:srgbClr val="002060"/>
                          </a:solidFill>
                          <a:latin typeface="Times New Roman" pitchFamily="18" charset="0"/>
                          <a:ea typeface="+mn-ea"/>
                          <a:cs typeface="Times New Roman" pitchFamily="18" charset="0"/>
                        </a:rPr>
                        <a:t> 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a:t>
                      </a:r>
                    </a:p>
                    <a:p>
                      <a:r>
                        <a:rPr lang="en-US" sz="1800" b="0" i="0" u="none" strike="noStrike" kern="1200" baseline="0" dirty="0">
                          <a:solidFill>
                            <a:srgbClr val="002060"/>
                          </a:solidFill>
                          <a:latin typeface="Times New Roman" pitchFamily="18" charset="0"/>
                          <a:ea typeface="+mn-ea"/>
                          <a:cs typeface="Times New Roman" pitchFamily="18" charset="0"/>
                        </a:rPr>
                        <a:t>CO = &lt;1mg/m</a:t>
                      </a:r>
                      <a:r>
                        <a:rPr lang="en-US" sz="1800" b="0" i="0" u="none" strike="noStrike" kern="1200" baseline="30000" dirty="0">
                          <a:solidFill>
                            <a:srgbClr val="002060"/>
                          </a:solidFill>
                          <a:latin typeface="Times New Roman" pitchFamily="18" charset="0"/>
                          <a:ea typeface="+mn-ea"/>
                          <a:cs typeface="Times New Roman" pitchFamily="18" charset="0"/>
                        </a:rPr>
                        <a:t>3</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i="0" u="none" strike="noStrike" kern="1200" baseline="0" dirty="0">
                          <a:solidFill>
                            <a:srgbClr val="002060"/>
                          </a:solidFill>
                          <a:latin typeface="Times New Roman" pitchFamily="18" charset="0"/>
                          <a:ea typeface="+mn-ea"/>
                          <a:cs typeface="Times New Roman" pitchFamily="18" charset="0"/>
                        </a:rPr>
                        <a:t>AAQ MODELLING* (Incremental GLCs) </a:t>
                      </a:r>
                      <a:endParaRPr lang="en-US" sz="1800" b="0" i="0" u="none" strike="noStrike" kern="1200" baseline="0" dirty="0">
                        <a:solidFill>
                          <a:srgbClr val="002060"/>
                        </a:solidFill>
                        <a:latin typeface="Times New Roman" pitchFamily="18" charset="0"/>
                        <a:ea typeface="+mn-ea"/>
                        <a:cs typeface="Times New Roman" pitchFamily="18" charset="0"/>
                      </a:endParaRPr>
                    </a:p>
                    <a:p>
                      <a:r>
                        <a:rPr lang="en-US" sz="1800" b="1" i="0" u="none" strike="noStrike" kern="1200" baseline="0" dirty="0">
                          <a:solidFill>
                            <a:srgbClr val="002060"/>
                          </a:solidFill>
                          <a:latin typeface="Times New Roman" pitchFamily="18" charset="0"/>
                          <a:ea typeface="+mn-ea"/>
                          <a:cs typeface="Times New Roman" pitchFamily="18" charset="0"/>
                        </a:rPr>
                        <a:t>AERMOD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PM</a:t>
                      </a:r>
                      <a:r>
                        <a:rPr lang="en-US" sz="1800" b="0" i="0" u="none" strike="noStrike" kern="1200" baseline="-25000" dirty="0">
                          <a:solidFill>
                            <a:srgbClr val="002060"/>
                          </a:solidFill>
                          <a:latin typeface="Times New Roman" pitchFamily="18" charset="0"/>
                          <a:ea typeface="+mn-ea"/>
                          <a:cs typeface="Times New Roman" pitchFamily="18" charset="0"/>
                        </a:rPr>
                        <a:t>10</a:t>
                      </a:r>
                      <a:r>
                        <a:rPr lang="en-US" sz="1800" b="0" i="0" u="none" strike="noStrike" kern="1200" baseline="0" dirty="0">
                          <a:solidFill>
                            <a:srgbClr val="002060"/>
                          </a:solidFill>
                          <a:latin typeface="Times New Roman" pitchFamily="18" charset="0"/>
                          <a:ea typeface="+mn-ea"/>
                          <a:cs typeface="Times New Roman" pitchFamily="18" charset="0"/>
                        </a:rPr>
                        <a:t> =  3.8 </a:t>
                      </a:r>
                      <a:r>
                        <a:rPr lang="el-GR" sz="1800" b="0" i="0" u="none" strike="noStrike" kern="1200" baseline="0" dirty="0">
                          <a:solidFill>
                            <a:srgbClr val="002060"/>
                          </a:solidFill>
                          <a:latin typeface="Times New Roman" pitchFamily="18" charset="0"/>
                          <a:ea typeface="+mn-ea"/>
                          <a:cs typeface="Times New Roman" pitchFamily="18" charset="0"/>
                        </a:rPr>
                        <a:t>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(750 m in NE) </a:t>
                      </a:r>
                    </a:p>
                    <a:p>
                      <a:r>
                        <a:rPr lang="en-US" sz="1800" b="0" i="0" u="none" strike="noStrike" kern="1200" baseline="0" dirty="0" err="1">
                          <a:solidFill>
                            <a:srgbClr val="002060"/>
                          </a:solidFill>
                          <a:latin typeface="Times New Roman" pitchFamily="18" charset="0"/>
                          <a:ea typeface="+mn-ea"/>
                          <a:cs typeface="Times New Roman" pitchFamily="18" charset="0"/>
                        </a:rPr>
                        <a:t>SOx</a:t>
                      </a:r>
                      <a:r>
                        <a:rPr lang="en-US" sz="1800" b="0" i="0" u="none" strike="noStrike" kern="1200" baseline="0" dirty="0">
                          <a:solidFill>
                            <a:srgbClr val="002060"/>
                          </a:solidFill>
                          <a:latin typeface="Times New Roman" pitchFamily="18" charset="0"/>
                          <a:ea typeface="+mn-ea"/>
                          <a:cs typeface="Times New Roman" pitchFamily="18" charset="0"/>
                        </a:rPr>
                        <a:t>= 3.20 </a:t>
                      </a:r>
                      <a:r>
                        <a:rPr lang="el-GR" sz="1800" b="0" i="0" u="none" strike="noStrike" kern="1200" baseline="0" dirty="0">
                          <a:solidFill>
                            <a:srgbClr val="002060"/>
                          </a:solidFill>
                          <a:latin typeface="Times New Roman" pitchFamily="18" charset="0"/>
                          <a:ea typeface="+mn-ea"/>
                          <a:cs typeface="Times New Roman" pitchFamily="18" charset="0"/>
                        </a:rPr>
                        <a:t> 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 (1 Km in NE) </a:t>
                      </a:r>
                    </a:p>
                    <a:p>
                      <a:r>
                        <a:rPr lang="en-US" sz="1800" b="0" i="0" u="none" strike="noStrike" kern="1200" baseline="0" dirty="0">
                          <a:solidFill>
                            <a:srgbClr val="002060"/>
                          </a:solidFill>
                          <a:latin typeface="Times New Roman" pitchFamily="18" charset="0"/>
                          <a:ea typeface="+mn-ea"/>
                          <a:cs typeface="Times New Roman" pitchFamily="18" charset="0"/>
                        </a:rPr>
                        <a:t>NO</a:t>
                      </a:r>
                      <a:r>
                        <a:rPr lang="en-US" sz="1800" b="0" i="0" u="none" strike="noStrike" kern="1200" baseline="-25000" dirty="0">
                          <a:solidFill>
                            <a:srgbClr val="002060"/>
                          </a:solidFill>
                          <a:latin typeface="Times New Roman" pitchFamily="18" charset="0"/>
                          <a:ea typeface="+mn-ea"/>
                          <a:cs typeface="Times New Roman" pitchFamily="18" charset="0"/>
                        </a:rPr>
                        <a:t>x</a:t>
                      </a:r>
                      <a:r>
                        <a:rPr lang="en-US" sz="1800" b="0" i="0" u="none" strike="noStrike" kern="1200" baseline="0" dirty="0">
                          <a:solidFill>
                            <a:srgbClr val="002060"/>
                          </a:solidFill>
                          <a:latin typeface="Times New Roman" pitchFamily="18" charset="0"/>
                          <a:ea typeface="+mn-ea"/>
                          <a:cs typeface="Times New Roman" pitchFamily="18" charset="0"/>
                        </a:rPr>
                        <a:t> = </a:t>
                      </a:r>
                      <a:r>
                        <a:rPr lang="en-IN" sz="1800" b="0" i="0" u="none" strike="noStrike" kern="1200" baseline="0" dirty="0">
                          <a:solidFill>
                            <a:srgbClr val="002060"/>
                          </a:solidFill>
                          <a:latin typeface="Times New Roman" pitchFamily="18" charset="0"/>
                          <a:ea typeface="+mn-ea"/>
                          <a:cs typeface="Times New Roman" pitchFamily="18" charset="0"/>
                        </a:rPr>
                        <a:t>0.990 </a:t>
                      </a:r>
                      <a:r>
                        <a:rPr lang="el-GR" sz="1800" b="0" i="0" u="none" strike="noStrike" kern="1200" baseline="0" dirty="0">
                          <a:solidFill>
                            <a:srgbClr val="002060"/>
                          </a:solidFill>
                          <a:latin typeface="Times New Roman" pitchFamily="18" charset="0"/>
                          <a:ea typeface="+mn-ea"/>
                          <a:cs typeface="Times New Roman" pitchFamily="18" charset="0"/>
                        </a:rPr>
                        <a:t>μ</a:t>
                      </a:r>
                      <a:r>
                        <a:rPr lang="en-US" sz="1800" b="0" i="0" u="none" strike="noStrike" kern="1200" baseline="0" dirty="0">
                          <a:solidFill>
                            <a:srgbClr val="002060"/>
                          </a:solidFill>
                          <a:latin typeface="Times New Roman" pitchFamily="18" charset="0"/>
                          <a:ea typeface="+mn-ea"/>
                          <a:cs typeface="Times New Roman" pitchFamily="18" charset="0"/>
                        </a:rPr>
                        <a:t>g/m</a:t>
                      </a:r>
                      <a:r>
                        <a:rPr lang="en-US" sz="1800" b="0" i="0" u="none" strike="noStrike" kern="1200" baseline="30000" dirty="0">
                          <a:solidFill>
                            <a:srgbClr val="002060"/>
                          </a:solidFill>
                          <a:latin typeface="Times New Roman" pitchFamily="18" charset="0"/>
                          <a:ea typeface="+mn-ea"/>
                          <a:cs typeface="Times New Roman" pitchFamily="18" charset="0"/>
                        </a:rPr>
                        <a:t>3</a:t>
                      </a:r>
                      <a:r>
                        <a:rPr lang="en-US" sz="1800" b="0" i="0" u="none" strike="noStrike" kern="1200" baseline="0" dirty="0">
                          <a:solidFill>
                            <a:srgbClr val="002060"/>
                          </a:solidFill>
                          <a:latin typeface="Times New Roman" pitchFamily="18" charset="0"/>
                          <a:ea typeface="+mn-ea"/>
                          <a:cs typeface="Times New Roman" pitchFamily="18" charset="0"/>
                        </a:rPr>
                        <a:t>(1 Km in NE)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i="0" u="none" strike="noStrike" kern="1200" baseline="0" dirty="0">
                          <a:solidFill>
                            <a:srgbClr val="002060"/>
                          </a:solidFill>
                          <a:latin typeface="Times New Roman" pitchFamily="18" charset="0"/>
                          <a:ea typeface="+mn-ea"/>
                          <a:cs typeface="Times New Roman" pitchFamily="18" charset="0"/>
                        </a:rPr>
                        <a:t>GROUND WATER QUALITY AT 7</a:t>
                      </a:r>
                      <a:endParaRPr lang="en-US" sz="1800" b="0" i="0" u="none" strike="noStrike" kern="1200" baseline="0" dirty="0">
                        <a:solidFill>
                          <a:srgbClr val="002060"/>
                        </a:solidFill>
                        <a:latin typeface="Times New Roman" pitchFamily="18" charset="0"/>
                        <a:ea typeface="+mn-ea"/>
                        <a:cs typeface="Times New Roman" pitchFamily="18" charset="0"/>
                      </a:endParaRPr>
                    </a:p>
                    <a:p>
                      <a:r>
                        <a:rPr lang="en-US" sz="1800" b="1" i="0" u="none" strike="noStrike" kern="1200" baseline="0" dirty="0">
                          <a:solidFill>
                            <a:srgbClr val="002060"/>
                          </a:solidFill>
                          <a:latin typeface="Times New Roman" pitchFamily="18" charset="0"/>
                          <a:ea typeface="+mn-ea"/>
                          <a:cs typeface="Times New Roman" pitchFamily="18" charset="0"/>
                        </a:rPr>
                        <a:t>LOCATIONS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pH: 7.14 – 7.33 , Total Hardness: 146 – 196 mg/l, Chlorides: 18.9 – 56.9  mg/l, Fluoride: 0.08- 1.14 mg/l. Heavy metals: ND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800" b="1" i="0" u="none" strike="noStrike" kern="1200" baseline="0" dirty="0">
                          <a:solidFill>
                            <a:srgbClr val="002060"/>
                          </a:solidFill>
                          <a:latin typeface="Times New Roman" pitchFamily="18" charset="0"/>
                          <a:ea typeface="+mn-ea"/>
                          <a:cs typeface="Times New Roman" pitchFamily="18" charset="0"/>
                        </a:rPr>
                        <a:t>SURFACE WATER QUALITY </a:t>
                      </a:r>
                      <a:endParaRPr lang="en-US" sz="1800" b="0" i="0" u="none" strike="noStrike" kern="1200" baseline="0" dirty="0">
                        <a:solidFill>
                          <a:srgbClr val="002060"/>
                        </a:solidFill>
                        <a:latin typeface="Times New Roman" pitchFamily="18" charset="0"/>
                        <a:ea typeface="+mn-ea"/>
                        <a:cs typeface="Times New Roman" pitchFamily="18" charset="0"/>
                      </a:endParaRPr>
                    </a:p>
                    <a:p>
                      <a:r>
                        <a:rPr lang="en-US" sz="1800" b="1" i="0" u="none" strike="noStrike" kern="1200" baseline="0" dirty="0">
                          <a:solidFill>
                            <a:srgbClr val="002060"/>
                          </a:solidFill>
                          <a:latin typeface="Times New Roman" pitchFamily="18" charset="0"/>
                          <a:ea typeface="+mn-ea"/>
                          <a:cs typeface="Times New Roman" pitchFamily="18" charset="0"/>
                        </a:rPr>
                        <a:t>AT 8 LOCATIONS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pl-PL" sz="1800" b="0" i="0" u="none" strike="noStrike" kern="1200" baseline="0" dirty="0">
                          <a:solidFill>
                            <a:srgbClr val="002060"/>
                          </a:solidFill>
                          <a:latin typeface="Times New Roman" pitchFamily="18" charset="0"/>
                          <a:ea typeface="+mn-ea"/>
                          <a:cs typeface="Times New Roman" pitchFamily="18" charset="0"/>
                        </a:rPr>
                        <a:t>pH: </a:t>
                      </a:r>
                      <a:r>
                        <a:rPr lang="en-IN" sz="1800" b="0" i="0" u="none" strike="noStrike" kern="1200" baseline="0" dirty="0">
                          <a:solidFill>
                            <a:srgbClr val="002060"/>
                          </a:solidFill>
                          <a:latin typeface="Times New Roman" pitchFamily="18" charset="0"/>
                          <a:ea typeface="+mn-ea"/>
                          <a:cs typeface="Times New Roman" pitchFamily="18" charset="0"/>
                        </a:rPr>
                        <a:t>6.89 – 7.51  </a:t>
                      </a:r>
                      <a:r>
                        <a:rPr lang="pl-PL" sz="1800" b="0" i="0" u="none" strike="noStrike" kern="1200" baseline="0" dirty="0">
                          <a:solidFill>
                            <a:srgbClr val="002060"/>
                          </a:solidFill>
                          <a:latin typeface="Times New Roman" pitchFamily="18" charset="0"/>
                          <a:ea typeface="+mn-ea"/>
                          <a:cs typeface="Times New Roman" pitchFamily="18" charset="0"/>
                        </a:rPr>
                        <a:t>, DO: </a:t>
                      </a:r>
                      <a:r>
                        <a:rPr lang="en-IN" sz="1800" b="0" i="0" u="none" strike="noStrike" kern="1200" baseline="0" dirty="0">
                          <a:solidFill>
                            <a:srgbClr val="002060"/>
                          </a:solidFill>
                          <a:latin typeface="Times New Roman" pitchFamily="18" charset="0"/>
                          <a:ea typeface="+mn-ea"/>
                          <a:cs typeface="Times New Roman" pitchFamily="18" charset="0"/>
                        </a:rPr>
                        <a:t>3.8 -5.2 </a:t>
                      </a:r>
                      <a:r>
                        <a:rPr lang="pl-PL" sz="1800" b="0" i="0" u="none" strike="noStrike" kern="1200" baseline="0" dirty="0">
                          <a:solidFill>
                            <a:srgbClr val="002060"/>
                          </a:solidFill>
                          <a:latin typeface="Times New Roman" pitchFamily="18" charset="0"/>
                          <a:ea typeface="+mn-ea"/>
                          <a:cs typeface="Times New Roman" pitchFamily="18" charset="0"/>
                        </a:rPr>
                        <a:t>mg/l, BOD: </a:t>
                      </a:r>
                      <a:r>
                        <a:rPr lang="en-IN" sz="1800" b="0" i="0" u="none" strike="noStrike" kern="1200" baseline="0" dirty="0">
                          <a:solidFill>
                            <a:srgbClr val="002060"/>
                          </a:solidFill>
                          <a:latin typeface="Times New Roman" pitchFamily="18" charset="0"/>
                          <a:ea typeface="+mn-ea"/>
                          <a:cs typeface="Times New Roman" pitchFamily="18" charset="0"/>
                        </a:rPr>
                        <a:t>&lt; 3 -4.2 </a:t>
                      </a:r>
                      <a:r>
                        <a:rPr lang="pl-PL" sz="1800" b="0" i="0" u="none" strike="noStrike" kern="1200" baseline="0" dirty="0">
                          <a:solidFill>
                            <a:srgbClr val="002060"/>
                          </a:solidFill>
                          <a:latin typeface="Times New Roman" pitchFamily="18" charset="0"/>
                          <a:ea typeface="+mn-ea"/>
                          <a:cs typeface="Times New Roman" pitchFamily="18" charset="0"/>
                        </a:rPr>
                        <a:t>mg/l &amp; COD:</a:t>
                      </a:r>
                      <a:r>
                        <a:rPr lang="en-US" sz="1800" b="0" i="0" u="none" strike="noStrike" kern="1200" baseline="0" dirty="0">
                          <a:solidFill>
                            <a:srgbClr val="002060"/>
                          </a:solidFill>
                          <a:latin typeface="Times New Roman" pitchFamily="18" charset="0"/>
                          <a:ea typeface="+mn-ea"/>
                          <a:cs typeface="Times New Roman" pitchFamily="18" charset="0"/>
                        </a:rPr>
                        <a:t> 14-34 mg/l.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800" b="1" i="0" u="none" strike="noStrike" kern="1200" baseline="0" dirty="0">
                          <a:solidFill>
                            <a:srgbClr val="002060"/>
                          </a:solidFill>
                          <a:latin typeface="Times New Roman" pitchFamily="18" charset="0"/>
                          <a:ea typeface="+mn-ea"/>
                          <a:cs typeface="Times New Roman" pitchFamily="18" charset="0"/>
                        </a:rPr>
                        <a:t>NOISE LEVELS </a:t>
                      </a:r>
                      <a:endParaRPr lang="en-US" sz="1800" b="0" i="0" u="none" strike="noStrike" kern="1200" baseline="0" dirty="0">
                        <a:solidFill>
                          <a:srgbClr val="002060"/>
                        </a:solidFill>
                        <a:latin typeface="Times New Roman" pitchFamily="18" charset="0"/>
                        <a:ea typeface="+mn-ea"/>
                        <a:cs typeface="Times New Roman" pitchFamily="18" charset="0"/>
                      </a:endParaRPr>
                    </a:p>
                    <a:p>
                      <a:r>
                        <a:rPr lang="en-US" sz="1800" b="1" i="0" u="none" strike="noStrike" kern="1200" baseline="0" dirty="0">
                          <a:solidFill>
                            <a:srgbClr val="002060"/>
                          </a:solidFill>
                          <a:latin typeface="Times New Roman" pitchFamily="18" charset="0"/>
                          <a:ea typeface="+mn-ea"/>
                          <a:cs typeface="Times New Roman" pitchFamily="18" charset="0"/>
                        </a:rPr>
                        <a:t>AT 8 LOCATIONS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en-US" sz="1800" b="0" i="0" u="none" strike="noStrike" kern="1200" baseline="0" dirty="0">
                          <a:solidFill>
                            <a:srgbClr val="002060"/>
                          </a:solidFill>
                          <a:latin typeface="Times New Roman" pitchFamily="18" charset="0"/>
                          <a:ea typeface="+mn-ea"/>
                          <a:cs typeface="Times New Roman" pitchFamily="18" charset="0"/>
                        </a:rPr>
                        <a:t>30 to72 dBA for day time and</a:t>
                      </a:r>
                    </a:p>
                    <a:p>
                      <a:r>
                        <a:rPr lang="en-US" sz="1800" b="0" i="0" u="none" strike="noStrike" kern="1200" baseline="0" dirty="0">
                          <a:solidFill>
                            <a:srgbClr val="002060"/>
                          </a:solidFill>
                          <a:latin typeface="Times New Roman" pitchFamily="18" charset="0"/>
                          <a:ea typeface="+mn-ea"/>
                          <a:cs typeface="Times New Roman" pitchFamily="18" charset="0"/>
                        </a:rPr>
                        <a:t> 30 to 68 dBA for night time. </a:t>
                      </a:r>
                      <a:endParaRPr lang="en-US" dirty="0">
                        <a:solidFill>
                          <a:srgbClr val="002060"/>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4253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41D18D-2AA9-46A7-B7D5-B78BE02C33C3}"/>
              </a:ext>
            </a:extLst>
          </p:cNvPr>
          <p:cNvSpPr txBox="1"/>
          <p:nvPr/>
        </p:nvSpPr>
        <p:spPr>
          <a:xfrm>
            <a:off x="273050" y="53826"/>
            <a:ext cx="8597899" cy="960328"/>
          </a:xfrm>
          <a:prstGeom prst="rect">
            <a:avLst/>
          </a:prstGeom>
          <a:noFill/>
        </p:spPr>
        <p:txBody>
          <a:bodyPr wrap="square">
            <a:spAutoFit/>
          </a:bodyPr>
          <a:lstStyle/>
          <a:p>
            <a:pPr algn="ctr">
              <a:lnSpc>
                <a:spcPct val="150000"/>
              </a:lnSpc>
              <a:spcBef>
                <a:spcPts val="1200"/>
              </a:spcBef>
            </a:pPr>
            <a:r>
              <a:rPr lang="en-US" sz="2000" b="1" dirty="0">
                <a:solidFill>
                  <a:srgbClr val="C00000"/>
                </a:solidFill>
                <a:latin typeface="Times New Roman" pitchFamily="18" charset="0"/>
                <a:cs typeface="Times New Roman" pitchFamily="18" charset="0"/>
              </a:rPr>
              <a:t>MAP SHOWING GLCS OF PLANT OPERATION FOR PM</a:t>
            </a:r>
            <a:r>
              <a:rPr lang="en-US" sz="2000" b="1" baseline="-25000" dirty="0">
                <a:solidFill>
                  <a:srgbClr val="C00000"/>
                </a:solidFill>
                <a:latin typeface="Times New Roman" pitchFamily="18" charset="0"/>
                <a:cs typeface="Times New Roman" pitchFamily="18" charset="0"/>
              </a:rPr>
              <a:t>10</a:t>
            </a:r>
            <a:r>
              <a:rPr lang="en-US" sz="2000" b="1" dirty="0">
                <a:solidFill>
                  <a:srgbClr val="C00000"/>
                </a:solidFill>
                <a:latin typeface="Times New Roman" pitchFamily="18" charset="0"/>
                <a:cs typeface="Times New Roman" pitchFamily="18" charset="0"/>
              </a:rPr>
              <a:t> (PROPOSED +EXISTING)</a:t>
            </a:r>
            <a:endParaRPr lang="en-IN" sz="2000" b="1"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309" y="552489"/>
            <a:ext cx="4552141" cy="61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089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A7C374-663D-4A89-8F0C-A51AF630B76B}"/>
              </a:ext>
            </a:extLst>
          </p:cNvPr>
          <p:cNvSpPr txBox="1"/>
          <p:nvPr/>
        </p:nvSpPr>
        <p:spPr>
          <a:xfrm>
            <a:off x="1066800" y="121334"/>
            <a:ext cx="6997700" cy="400110"/>
          </a:xfrm>
          <a:prstGeom prst="rect">
            <a:avLst/>
          </a:prstGeom>
          <a:noFill/>
        </p:spPr>
        <p:txBody>
          <a:bodyPr wrap="square">
            <a:spAutoFit/>
          </a:bodyPr>
          <a:lstStyle/>
          <a:p>
            <a:pPr algn="ctr"/>
            <a:r>
              <a:rPr lang="en-IN" sz="2000" b="1" dirty="0">
                <a:solidFill>
                  <a:srgbClr val="C00000"/>
                </a:solidFill>
                <a:latin typeface="Times New Roman" pitchFamily="18" charset="0"/>
                <a:cs typeface="Times New Roman" pitchFamily="18" charset="0"/>
              </a:rPr>
              <a:t>MAP SHOWING GLCS FOR SO</a:t>
            </a:r>
            <a:r>
              <a:rPr lang="en-IN" sz="2000" b="1" baseline="-25000" dirty="0">
                <a:solidFill>
                  <a:srgbClr val="C00000"/>
                </a:solidFill>
                <a:latin typeface="Times New Roman" pitchFamily="18" charset="0"/>
                <a:cs typeface="Times New Roman" pitchFamily="18" charset="0"/>
              </a:rPr>
              <a:t>2</a:t>
            </a:r>
            <a:r>
              <a:rPr lang="en-IN" sz="2000" b="1" dirty="0">
                <a:solidFill>
                  <a:srgbClr val="C00000"/>
                </a:solidFill>
                <a:latin typeface="Times New Roman" pitchFamily="18" charset="0"/>
                <a:cs typeface="Times New Roman" pitchFamily="18" charset="0"/>
              </a:rPr>
              <a:t> (PROPOSED +EXISTING)</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539066"/>
            <a:ext cx="4587834"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5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600982-F077-4654-B290-A96437083297}"/>
              </a:ext>
            </a:extLst>
          </p:cNvPr>
          <p:cNvSpPr txBox="1"/>
          <p:nvPr/>
        </p:nvSpPr>
        <p:spPr>
          <a:xfrm>
            <a:off x="0" y="-9940"/>
            <a:ext cx="9144000" cy="646331"/>
          </a:xfrm>
          <a:prstGeom prst="rect">
            <a:avLst/>
          </a:prstGeom>
          <a:noFill/>
        </p:spPr>
        <p:txBody>
          <a:bodyPr wrap="square">
            <a:spAutoFit/>
          </a:bodyPr>
          <a:lstStyle/>
          <a:p>
            <a:pPr indent="575945" algn="ctr" defTabSz="914400">
              <a:lnSpc>
                <a:spcPct val="150000"/>
              </a:lnSpc>
              <a:spcBef>
                <a:spcPts val="600"/>
              </a:spcBef>
              <a:spcAft>
                <a:spcPts val="600"/>
              </a:spcAft>
            </a:pPr>
            <a:r>
              <a:rPr lang="en-US" sz="2400" b="1" dirty="0">
                <a:solidFill>
                  <a:srgbClr val="C00000"/>
                </a:solidFill>
                <a:latin typeface="Times New Roman" pitchFamily="18" charset="0"/>
                <a:cs typeface="Times New Roman" pitchFamily="18" charset="0"/>
              </a:rPr>
              <a:t>PREDICTED GLCS OF NOx DUE TO TRANSPORTATION </a:t>
            </a:r>
            <a:endParaRPr lang="en-IN" sz="2400" b="1" dirty="0">
              <a:solidFill>
                <a:srgbClr val="C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3DE1A528-FCAF-40BD-A6C1-F7AB5C919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245" y="577720"/>
            <a:ext cx="5731510" cy="6127115"/>
          </a:xfrm>
          <a:prstGeom prst="rect">
            <a:avLst/>
          </a:prstGeom>
          <a:noFill/>
          <a:ln>
            <a:noFill/>
          </a:ln>
        </p:spPr>
      </p:pic>
    </p:spTree>
    <p:extLst>
      <p:ext uri="{BB962C8B-B14F-4D97-AF65-F5344CB8AC3E}">
        <p14:creationId xmlns:p14="http://schemas.microsoft.com/office/powerpoint/2010/main" val="1717556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E3D66-A286-4792-AEF6-A615CDAEB985}"/>
              </a:ext>
            </a:extLst>
          </p:cNvPr>
          <p:cNvSpPr txBox="1"/>
          <p:nvPr/>
        </p:nvSpPr>
        <p:spPr>
          <a:xfrm>
            <a:off x="0" y="121334"/>
            <a:ext cx="9144000" cy="400110"/>
          </a:xfrm>
          <a:prstGeom prst="rect">
            <a:avLst/>
          </a:prstGeom>
          <a:noFill/>
        </p:spPr>
        <p:txBody>
          <a:bodyPr wrap="square">
            <a:spAutoFit/>
          </a:bodyPr>
          <a:lstStyle/>
          <a:p>
            <a:pPr algn="ctr"/>
            <a:r>
              <a:rPr lang="en-IN" sz="2000" b="1" dirty="0">
                <a:solidFill>
                  <a:srgbClr val="C00000"/>
                </a:solidFill>
                <a:latin typeface="Times New Roman" pitchFamily="18" charset="0"/>
                <a:cs typeface="Times New Roman" pitchFamily="18" charset="0"/>
              </a:rPr>
              <a:t>MAP SHOWING GLCS FOR NOx (PROPOSED +EXISTING)</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996" y="607169"/>
            <a:ext cx="4368007"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310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C1207-A66F-4F16-A537-8391C0EE02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8461" y="538144"/>
            <a:ext cx="5679293" cy="5954095"/>
          </a:xfrm>
          <a:prstGeom prst="rect">
            <a:avLst/>
          </a:prstGeom>
          <a:noFill/>
          <a:ln>
            <a:noFill/>
          </a:ln>
        </p:spPr>
      </p:pic>
      <p:sp>
        <p:nvSpPr>
          <p:cNvPr id="5" name="TextBox 4">
            <a:extLst>
              <a:ext uri="{FF2B5EF4-FFF2-40B4-BE49-F238E27FC236}">
                <a16:creationId xmlns:a16="http://schemas.microsoft.com/office/drawing/2014/main" id="{A58AFB5B-EE58-45C7-AB03-A080E7708AE6}"/>
              </a:ext>
            </a:extLst>
          </p:cNvPr>
          <p:cNvSpPr txBox="1"/>
          <p:nvPr/>
        </p:nvSpPr>
        <p:spPr>
          <a:xfrm>
            <a:off x="0" y="56271"/>
            <a:ext cx="9143999" cy="553998"/>
          </a:xfrm>
          <a:prstGeom prst="rect">
            <a:avLst/>
          </a:prstGeom>
          <a:noFill/>
        </p:spPr>
        <p:txBody>
          <a:bodyPr wrap="square">
            <a:spAutoFit/>
          </a:bodyPr>
          <a:lstStyle/>
          <a:p>
            <a:pPr algn="ctr">
              <a:lnSpc>
                <a:spcPct val="150000"/>
              </a:lnSpc>
              <a:spcBef>
                <a:spcPts val="1200"/>
              </a:spcBef>
              <a:spcAft>
                <a:spcPts val="0"/>
              </a:spcAft>
            </a:pPr>
            <a:r>
              <a:rPr lang="en-IN" sz="2000" b="1" dirty="0">
                <a:solidFill>
                  <a:srgbClr val="C00000"/>
                </a:solidFill>
                <a:latin typeface="Times New Roman" pitchFamily="18" charset="0"/>
                <a:cs typeface="Times New Roman" pitchFamily="18" charset="0"/>
              </a:rPr>
              <a:t>MAP SHOWING GLCS FOR PM</a:t>
            </a:r>
            <a:r>
              <a:rPr lang="en-IN" sz="2000" b="1" baseline="-25000" dirty="0">
                <a:solidFill>
                  <a:srgbClr val="C00000"/>
                </a:solidFill>
                <a:latin typeface="Times New Roman" pitchFamily="18" charset="0"/>
                <a:cs typeface="Times New Roman" pitchFamily="18" charset="0"/>
              </a:rPr>
              <a:t>10</a:t>
            </a:r>
            <a:r>
              <a:rPr lang="en-IN" sz="2000" b="1" dirty="0">
                <a:solidFill>
                  <a:srgbClr val="C00000"/>
                </a:solidFill>
                <a:latin typeface="Times New Roman" pitchFamily="18" charset="0"/>
                <a:cs typeface="Times New Roman" pitchFamily="18" charset="0"/>
              </a:rPr>
              <a:t> (Accidental)</a:t>
            </a:r>
          </a:p>
        </p:txBody>
      </p:sp>
    </p:spTree>
    <p:extLst>
      <p:ext uri="{BB962C8B-B14F-4D97-AF65-F5344CB8AC3E}">
        <p14:creationId xmlns:p14="http://schemas.microsoft.com/office/powerpoint/2010/main" val="642611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CEDB9-B7D9-48AA-80CA-59ACE3C93FE6}"/>
              </a:ext>
            </a:extLst>
          </p:cNvPr>
          <p:cNvSpPr txBox="1"/>
          <p:nvPr/>
        </p:nvSpPr>
        <p:spPr>
          <a:xfrm>
            <a:off x="2432050" y="0"/>
            <a:ext cx="4572000" cy="579967"/>
          </a:xfrm>
          <a:prstGeom prst="rect">
            <a:avLst/>
          </a:prstGeom>
          <a:noFill/>
        </p:spPr>
        <p:txBody>
          <a:bodyPr wrap="square">
            <a:spAutoFit/>
          </a:bodyPr>
          <a:lstStyle/>
          <a:p>
            <a:pPr algn="ctr">
              <a:lnSpc>
                <a:spcPct val="150000"/>
              </a:lnSpc>
              <a:spcBef>
                <a:spcPts val="1200"/>
              </a:spcBef>
              <a:spcAft>
                <a:spcPts val="800"/>
              </a:spcAft>
            </a:pPr>
            <a:r>
              <a:rPr lang="en-IN" sz="2400" b="1" dirty="0">
                <a:solidFill>
                  <a:srgbClr val="C00000"/>
                </a:solidFill>
                <a:latin typeface="Times New Roman" pitchFamily="18" charset="0"/>
                <a:cs typeface="Times New Roman" pitchFamily="18" charset="0"/>
              </a:rPr>
              <a:t>OVER ALL SCENARIO</a:t>
            </a:r>
          </a:p>
        </p:txBody>
      </p:sp>
      <p:graphicFrame>
        <p:nvGraphicFramePr>
          <p:cNvPr id="2" name="Table 1">
            <a:extLst>
              <a:ext uri="{FF2B5EF4-FFF2-40B4-BE49-F238E27FC236}">
                <a16:creationId xmlns:a16="http://schemas.microsoft.com/office/drawing/2014/main" id="{006EF8F2-5AC9-4CFF-A05D-5BA5EEF5FA9A}"/>
              </a:ext>
            </a:extLst>
          </p:cNvPr>
          <p:cNvGraphicFramePr>
            <a:graphicFrameLocks noGrp="1"/>
          </p:cNvGraphicFramePr>
          <p:nvPr>
            <p:extLst>
              <p:ext uri="{D42A27DB-BD31-4B8C-83A1-F6EECF244321}">
                <p14:modId xmlns:p14="http://schemas.microsoft.com/office/powerpoint/2010/main" val="1856265609"/>
              </p:ext>
            </p:extLst>
          </p:nvPr>
        </p:nvGraphicFramePr>
        <p:xfrm>
          <a:off x="667995" y="775015"/>
          <a:ext cx="7932665" cy="5400502"/>
        </p:xfrm>
        <a:graphic>
          <a:graphicData uri="http://schemas.openxmlformats.org/drawingml/2006/table">
            <a:tbl>
              <a:tblPr>
                <a:tableStyleId>{5940675A-B579-460E-94D1-54222C63F5DA}</a:tableStyleId>
              </a:tblPr>
              <a:tblGrid>
                <a:gridCol w="2215243">
                  <a:extLst>
                    <a:ext uri="{9D8B030D-6E8A-4147-A177-3AD203B41FA5}">
                      <a16:colId xmlns:a16="http://schemas.microsoft.com/office/drawing/2014/main" val="4284299316"/>
                    </a:ext>
                  </a:extLst>
                </a:gridCol>
                <a:gridCol w="1663019">
                  <a:extLst>
                    <a:ext uri="{9D8B030D-6E8A-4147-A177-3AD203B41FA5}">
                      <a16:colId xmlns:a16="http://schemas.microsoft.com/office/drawing/2014/main" val="1917948862"/>
                    </a:ext>
                  </a:extLst>
                </a:gridCol>
                <a:gridCol w="2056559">
                  <a:extLst>
                    <a:ext uri="{9D8B030D-6E8A-4147-A177-3AD203B41FA5}">
                      <a16:colId xmlns:a16="http://schemas.microsoft.com/office/drawing/2014/main" val="3871194043"/>
                    </a:ext>
                  </a:extLst>
                </a:gridCol>
                <a:gridCol w="1997844">
                  <a:extLst>
                    <a:ext uri="{9D8B030D-6E8A-4147-A177-3AD203B41FA5}">
                      <a16:colId xmlns:a16="http://schemas.microsoft.com/office/drawing/2014/main" val="2458166343"/>
                    </a:ext>
                  </a:extLst>
                </a:gridCol>
              </a:tblGrid>
              <a:tr h="791242">
                <a:tc>
                  <a:txBody>
                    <a:bodyPr/>
                    <a:lstStyle/>
                    <a:p>
                      <a:pPr algn="ctr">
                        <a:lnSpc>
                          <a:spcPct val="150000"/>
                        </a:lnSpc>
                        <a:spcAft>
                          <a:spcPts val="0"/>
                        </a:spcAft>
                      </a:pPr>
                      <a:r>
                        <a:rPr lang="en-US" sz="1800" b="1" cap="all" dirty="0">
                          <a:solidFill>
                            <a:srgbClr val="006600"/>
                          </a:solidFill>
                          <a:effectLst/>
                          <a:latin typeface="Times New Roman" pitchFamily="18" charset="0"/>
                          <a:cs typeface="Times New Roman" pitchFamily="18" charset="0"/>
                        </a:rPr>
                        <a:t>Monitoring Period</a:t>
                      </a:r>
                      <a:endParaRPr lang="en-IN" sz="1200" b="1" cap="all" dirty="0">
                        <a:solidFill>
                          <a:srgbClr val="0066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b="1" cap="all" dirty="0">
                          <a:solidFill>
                            <a:srgbClr val="006600"/>
                          </a:solidFill>
                          <a:effectLst/>
                          <a:latin typeface="Times New Roman" pitchFamily="18" charset="0"/>
                          <a:cs typeface="Times New Roman" pitchFamily="18" charset="0"/>
                        </a:rPr>
                        <a:t>Proposed</a:t>
                      </a:r>
                      <a:endParaRPr lang="en-IN" sz="1200" b="1" cap="all" dirty="0">
                        <a:solidFill>
                          <a:srgbClr val="00660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b="1" cap="all" dirty="0">
                          <a:solidFill>
                            <a:srgbClr val="006600"/>
                          </a:solidFill>
                          <a:effectLst/>
                          <a:latin typeface="Times New Roman" pitchFamily="18" charset="0"/>
                          <a:cs typeface="Times New Roman" pitchFamily="18" charset="0"/>
                        </a:rPr>
                        <a:t>Cumulative</a:t>
                      </a:r>
                      <a:endParaRPr lang="en-IN" sz="1200" b="1" cap="all" dirty="0">
                        <a:solidFill>
                          <a:srgbClr val="00660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b="1" cap="all" dirty="0">
                          <a:solidFill>
                            <a:srgbClr val="006600"/>
                          </a:solidFill>
                          <a:effectLst/>
                          <a:latin typeface="Times New Roman" pitchFamily="18" charset="0"/>
                          <a:cs typeface="Times New Roman" pitchFamily="18" charset="0"/>
                        </a:rPr>
                        <a:t>Accidental </a:t>
                      </a:r>
                      <a:endParaRPr lang="en-IN" sz="1200" b="1" cap="all" dirty="0">
                        <a:solidFill>
                          <a:srgbClr val="00660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002058363"/>
                  </a:ext>
                </a:extLst>
              </a:tr>
              <a:tr h="372589">
                <a:tc gridSpan="4">
                  <a:txBody>
                    <a:bodyPr/>
                    <a:lstStyle/>
                    <a:p>
                      <a:pPr algn="ctr">
                        <a:lnSpc>
                          <a:spcPct val="150000"/>
                        </a:lnSpc>
                        <a:spcAft>
                          <a:spcPts val="0"/>
                        </a:spcAft>
                      </a:pPr>
                      <a:r>
                        <a:rPr lang="en-US" sz="1800" b="1" cap="all" dirty="0">
                          <a:solidFill>
                            <a:srgbClr val="C00000"/>
                          </a:solidFill>
                          <a:effectLst/>
                          <a:latin typeface="Times New Roman" pitchFamily="18" charset="0"/>
                          <a:cs typeface="Times New Roman" pitchFamily="18" charset="0"/>
                        </a:rPr>
                        <a:t>(PM </a:t>
                      </a:r>
                      <a:r>
                        <a:rPr lang="en-US" sz="1800" b="1" dirty="0">
                          <a:solidFill>
                            <a:srgbClr val="C00000"/>
                          </a:solidFill>
                          <a:effectLst/>
                          <a:latin typeface="Times New Roman" pitchFamily="18" charset="0"/>
                          <a:cs typeface="Times New Roman" pitchFamily="18" charset="0"/>
                        </a:rPr>
                        <a:t>µg/m</a:t>
                      </a:r>
                      <a:r>
                        <a:rPr lang="en-US" sz="1800" b="1" baseline="30000" dirty="0">
                          <a:solidFill>
                            <a:srgbClr val="C00000"/>
                          </a:solidFill>
                          <a:effectLst/>
                          <a:latin typeface="Times New Roman" pitchFamily="18" charset="0"/>
                          <a:cs typeface="Times New Roman" pitchFamily="18" charset="0"/>
                        </a:rPr>
                        <a:t>3</a:t>
                      </a:r>
                      <a:r>
                        <a:rPr lang="en-US" sz="1800" b="1" cap="all" dirty="0">
                          <a:solidFill>
                            <a:srgbClr val="C00000"/>
                          </a:solidFill>
                          <a:effectLst/>
                          <a:latin typeface="Times New Roman" pitchFamily="18" charset="0"/>
                          <a:cs typeface="Times New Roman" pitchFamily="18" charset="0"/>
                        </a:rPr>
                        <a:t>)</a:t>
                      </a:r>
                      <a:endParaRPr lang="en-IN" sz="1200" b="1" cap="all" dirty="0">
                        <a:solidFill>
                          <a:srgbClr val="C000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30712443"/>
                  </a:ext>
                </a:extLst>
              </a:tr>
              <a:tr h="372589">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GLC PM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2060"/>
                          </a:solidFill>
                          <a:effectLst/>
                          <a:latin typeface="Times New Roman" pitchFamily="18" charset="0"/>
                          <a:cs typeface="Times New Roman" pitchFamily="18" charset="0"/>
                        </a:rPr>
                        <a:t>1.34</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2060"/>
                          </a:solidFill>
                          <a:effectLst/>
                          <a:latin typeface="Times New Roman" pitchFamily="18" charset="0"/>
                          <a:cs typeface="Times New Roman" pitchFamily="18" charset="0"/>
                        </a:rPr>
                        <a:t>2.48</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US" sz="1800" dirty="0">
                          <a:solidFill>
                            <a:srgbClr val="002060"/>
                          </a:solidFill>
                          <a:effectLst/>
                          <a:latin typeface="Times New Roman" pitchFamily="18" charset="0"/>
                          <a:cs typeface="Times New Roman" pitchFamily="18" charset="0"/>
                        </a:rPr>
                        <a:t>40.1 </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590114704"/>
                  </a:ext>
                </a:extLst>
              </a:tr>
              <a:tr h="791242">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Distance/Direction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750m/ NE </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600m/ NE </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50000"/>
                        </a:lnSpc>
                        <a:spcAft>
                          <a:spcPts val="0"/>
                        </a:spcAft>
                      </a:pPr>
                      <a:r>
                        <a:rPr lang="en-IN" sz="1800">
                          <a:solidFill>
                            <a:srgbClr val="002060"/>
                          </a:solidFill>
                          <a:effectLst/>
                          <a:latin typeface="Times New Roman" pitchFamily="18" charset="0"/>
                          <a:cs typeface="Times New Roman" pitchFamily="18" charset="0"/>
                        </a:rPr>
                        <a:t>Within Plant Boundary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77402687"/>
                  </a:ext>
                </a:extLst>
              </a:tr>
              <a:tr h="372589">
                <a:tc gridSpan="4">
                  <a:txBody>
                    <a:bodyPr/>
                    <a:lstStyle/>
                    <a:p>
                      <a:pPr algn="ctr">
                        <a:lnSpc>
                          <a:spcPct val="150000"/>
                        </a:lnSpc>
                        <a:spcAft>
                          <a:spcPts val="0"/>
                        </a:spcAft>
                      </a:pPr>
                      <a:r>
                        <a:rPr lang="en-IN" sz="1800" b="1" dirty="0">
                          <a:solidFill>
                            <a:srgbClr val="C00000"/>
                          </a:solidFill>
                          <a:effectLst/>
                          <a:latin typeface="Times New Roman" pitchFamily="18" charset="0"/>
                          <a:cs typeface="Times New Roman" pitchFamily="18" charset="0"/>
                        </a:rPr>
                        <a:t>(</a:t>
                      </a:r>
                      <a:r>
                        <a:rPr lang="en-IN" sz="1800" b="1" dirty="0" err="1">
                          <a:solidFill>
                            <a:srgbClr val="C00000"/>
                          </a:solidFill>
                          <a:effectLst/>
                          <a:latin typeface="Times New Roman" pitchFamily="18" charset="0"/>
                          <a:cs typeface="Times New Roman" pitchFamily="18" charset="0"/>
                        </a:rPr>
                        <a:t>SOx</a:t>
                      </a:r>
                      <a:r>
                        <a:rPr lang="en-IN" sz="1800" b="1" dirty="0">
                          <a:solidFill>
                            <a:srgbClr val="C00000"/>
                          </a:solidFill>
                          <a:effectLst/>
                          <a:latin typeface="Times New Roman" pitchFamily="18" charset="0"/>
                          <a:cs typeface="Times New Roman" pitchFamily="18" charset="0"/>
                        </a:rPr>
                        <a:t> </a:t>
                      </a:r>
                      <a:r>
                        <a:rPr lang="en-US" sz="1800" b="1" dirty="0">
                          <a:solidFill>
                            <a:srgbClr val="C00000"/>
                          </a:solidFill>
                          <a:effectLst/>
                          <a:latin typeface="Times New Roman" pitchFamily="18" charset="0"/>
                          <a:cs typeface="Times New Roman" pitchFamily="18" charset="0"/>
                        </a:rPr>
                        <a:t>µg/m</a:t>
                      </a:r>
                      <a:r>
                        <a:rPr lang="en-US" sz="1800" b="1" baseline="30000" dirty="0">
                          <a:solidFill>
                            <a:srgbClr val="C00000"/>
                          </a:solidFill>
                          <a:effectLst/>
                          <a:latin typeface="Times New Roman" pitchFamily="18" charset="0"/>
                          <a:cs typeface="Times New Roman" pitchFamily="18" charset="0"/>
                        </a:rPr>
                        <a:t>3</a:t>
                      </a:r>
                      <a:r>
                        <a:rPr lang="en-US" sz="1800" b="1" dirty="0">
                          <a:solidFill>
                            <a:srgbClr val="C00000"/>
                          </a:solidFill>
                          <a:effectLst/>
                          <a:latin typeface="Times New Roman" pitchFamily="18" charset="0"/>
                          <a:cs typeface="Times New Roman" pitchFamily="18" charset="0"/>
                        </a:rPr>
                        <a:t>)</a:t>
                      </a:r>
                      <a:endParaRPr lang="en-IN" sz="160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94727518"/>
                  </a:ext>
                </a:extLst>
              </a:tr>
              <a:tr h="372589">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GLC</a:t>
                      </a:r>
                      <a:r>
                        <a:rPr lang="en-IN" sz="1800">
                          <a:solidFill>
                            <a:srgbClr val="002060"/>
                          </a:solidFill>
                          <a:effectLst/>
                          <a:latin typeface="Times New Roman" pitchFamily="18" charset="0"/>
                          <a:cs typeface="Times New Roman" pitchFamily="18" charset="0"/>
                        </a:rPr>
                        <a:t>  SOx</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2.43</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4.28</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547395842"/>
                  </a:ext>
                </a:extLst>
              </a:tr>
              <a:tr h="791242">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Distance/Direction</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900 m NE </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1 Km NE</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943855073"/>
                  </a:ext>
                </a:extLst>
              </a:tr>
              <a:tr h="372589">
                <a:tc gridSpan="4">
                  <a:txBody>
                    <a:bodyPr/>
                    <a:lstStyle/>
                    <a:p>
                      <a:pPr algn="ctr">
                        <a:lnSpc>
                          <a:spcPct val="150000"/>
                        </a:lnSpc>
                        <a:spcAft>
                          <a:spcPts val="0"/>
                        </a:spcAft>
                      </a:pPr>
                      <a:r>
                        <a:rPr lang="en-IN" sz="1800" b="1" dirty="0">
                          <a:solidFill>
                            <a:srgbClr val="C00000"/>
                          </a:solidFill>
                          <a:effectLst/>
                          <a:latin typeface="Times New Roman" pitchFamily="18" charset="0"/>
                          <a:cs typeface="Times New Roman" pitchFamily="18" charset="0"/>
                        </a:rPr>
                        <a:t>(NOx </a:t>
                      </a:r>
                      <a:r>
                        <a:rPr lang="en-US" sz="1800" b="1" dirty="0">
                          <a:solidFill>
                            <a:srgbClr val="C00000"/>
                          </a:solidFill>
                          <a:effectLst/>
                          <a:latin typeface="Times New Roman" pitchFamily="18" charset="0"/>
                          <a:cs typeface="Times New Roman" pitchFamily="18" charset="0"/>
                        </a:rPr>
                        <a:t>µg/m</a:t>
                      </a:r>
                      <a:r>
                        <a:rPr lang="en-US" sz="1800" b="1" baseline="30000" dirty="0">
                          <a:solidFill>
                            <a:srgbClr val="C00000"/>
                          </a:solidFill>
                          <a:effectLst/>
                          <a:latin typeface="Times New Roman" pitchFamily="18" charset="0"/>
                          <a:cs typeface="Times New Roman" pitchFamily="18" charset="0"/>
                        </a:rPr>
                        <a:t>3</a:t>
                      </a:r>
                      <a:r>
                        <a:rPr lang="en-US" sz="1800" b="1" dirty="0">
                          <a:solidFill>
                            <a:srgbClr val="C00000"/>
                          </a:solidFill>
                          <a:effectLst/>
                          <a:latin typeface="Times New Roman" pitchFamily="18" charset="0"/>
                          <a:cs typeface="Times New Roman" pitchFamily="18" charset="0"/>
                        </a:rPr>
                        <a:t>)</a:t>
                      </a:r>
                      <a:endParaRPr lang="en-IN" sz="1600" b="1" dirty="0">
                        <a:solidFill>
                          <a:srgbClr val="C000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8385927"/>
                  </a:ext>
                </a:extLst>
              </a:tr>
              <a:tr h="372589">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GLC</a:t>
                      </a:r>
                      <a:r>
                        <a:rPr lang="en-IN" sz="1800">
                          <a:solidFill>
                            <a:srgbClr val="002060"/>
                          </a:solidFill>
                          <a:effectLst/>
                          <a:latin typeface="Times New Roman" pitchFamily="18" charset="0"/>
                          <a:cs typeface="Times New Roman" pitchFamily="18" charset="0"/>
                        </a:rPr>
                        <a:t> NOx</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0.430</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2.49</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922121693"/>
                  </a:ext>
                </a:extLst>
              </a:tr>
              <a:tr h="791242">
                <a:tc>
                  <a:txBody>
                    <a:bodyPr/>
                    <a:lstStyle/>
                    <a:p>
                      <a:pPr algn="ctr">
                        <a:lnSpc>
                          <a:spcPct val="150000"/>
                        </a:lnSpc>
                        <a:spcAft>
                          <a:spcPts val="0"/>
                        </a:spcAft>
                      </a:pPr>
                      <a:r>
                        <a:rPr lang="en-US" sz="1800">
                          <a:solidFill>
                            <a:srgbClr val="002060"/>
                          </a:solidFill>
                          <a:effectLst/>
                          <a:latin typeface="Times New Roman" pitchFamily="18" charset="0"/>
                          <a:cs typeface="Times New Roman" pitchFamily="18" charset="0"/>
                        </a:rPr>
                        <a:t>Distance/Direction</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1Km NE</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a:solidFill>
                            <a:srgbClr val="002060"/>
                          </a:solidFill>
                          <a:effectLst/>
                          <a:latin typeface="Times New Roman" pitchFamily="18" charset="0"/>
                          <a:cs typeface="Times New Roman" pitchFamily="18" charset="0"/>
                        </a:rPr>
                        <a:t>850 m NE</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50000"/>
                        </a:lnSpc>
                        <a:spcAft>
                          <a:spcPts val="0"/>
                        </a:spcAft>
                      </a:pPr>
                      <a:r>
                        <a:rPr lang="en-IN" sz="18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698785366"/>
                  </a:ext>
                </a:extLst>
              </a:tr>
            </a:tbl>
          </a:graphicData>
        </a:graphic>
      </p:graphicFrame>
    </p:spTree>
    <p:extLst>
      <p:ext uri="{BB962C8B-B14F-4D97-AF65-F5344CB8AC3E}">
        <p14:creationId xmlns:p14="http://schemas.microsoft.com/office/powerpoint/2010/main" val="933222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827" y="50796"/>
            <a:ext cx="3927485"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PUBLIC CONSULTATION </a:t>
            </a:r>
          </a:p>
        </p:txBody>
      </p:sp>
      <p:sp>
        <p:nvSpPr>
          <p:cNvPr id="3" name="Rectangle 2"/>
          <p:cNvSpPr/>
          <p:nvPr/>
        </p:nvSpPr>
        <p:spPr>
          <a:xfrm>
            <a:off x="228600" y="781050"/>
            <a:ext cx="8686800" cy="3416320"/>
          </a:xfrm>
          <a:prstGeom prst="rect">
            <a:avLst/>
          </a:prstGeom>
        </p:spPr>
        <p:txBody>
          <a:bodyPr wrap="square">
            <a:spAutoFit/>
          </a:bodyPr>
          <a:lstStyle/>
          <a:p>
            <a:pPr algn="just">
              <a:lnSpc>
                <a:spcPct val="150000"/>
              </a:lnSpc>
            </a:pP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Public hearing advertisement for the expansion proposal was published on 20.11.2020 in “</a:t>
            </a:r>
            <a:r>
              <a:rPr lang="en-IN" sz="1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Dainik</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Bhaskar” (Hindi News Paper) and “Hindustan Times” (English News Paper). </a:t>
            </a:r>
          </a:p>
          <a:p>
            <a:pPr algn="just">
              <a:lnSpc>
                <a:spcPct val="150000"/>
              </a:lnSpc>
            </a:pPr>
            <a:r>
              <a:rPr lang="en-US" b="1" dirty="0">
                <a:solidFill>
                  <a:srgbClr val="002060"/>
                </a:solidFill>
                <a:latin typeface="Times New Roman" panose="02020603050405020304" pitchFamily="18" charset="0"/>
                <a:cs typeface="Times New Roman" panose="02020603050405020304" pitchFamily="18" charset="0"/>
              </a:rPr>
              <a:t>Conducted on </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21.12.2020 </a:t>
            </a:r>
            <a:r>
              <a:rPr lang="en-US" dirty="0">
                <a:solidFill>
                  <a:srgbClr val="002060"/>
                </a:solidFill>
                <a:latin typeface="Times New Roman" panose="02020603050405020304" pitchFamily="18" charset="0"/>
                <a:cs typeface="Times New Roman" panose="02020603050405020304" pitchFamily="18" charset="0"/>
              </a:rPr>
              <a:t>at 11:00 am (Time) in </a:t>
            </a:r>
            <a:r>
              <a:rPr lang="en-IN" sz="1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Saamudayik</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Building,Gram</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Panchayat Naya </a:t>
            </a:r>
            <a:r>
              <a:rPr lang="en-IN" sz="1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Bendri</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Village – </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Borjhara</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Urla</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Guma</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Road, </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Urla</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Growth Center, Raipur (C.G.) by  </a:t>
            </a:r>
            <a:r>
              <a:rPr lang="en-IN" sz="1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ublic</a:t>
            </a:r>
            <a:r>
              <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Hearing was conducted on 21.12.2020 by Chhattisgarh Environment Conservation Board.</a:t>
            </a: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Attended by  200 local people </a:t>
            </a:r>
          </a:p>
          <a:p>
            <a:pPr algn="just">
              <a:lnSpc>
                <a:spcPct val="150000"/>
              </a:lnSpc>
            </a:pPr>
            <a:r>
              <a:rPr lang="en-US" dirty="0">
                <a:solidFill>
                  <a:srgbClr val="002060"/>
                </a:solidFill>
                <a:latin typeface="Times New Roman" panose="02020603050405020304" pitchFamily="18" charset="0"/>
                <a:cs typeface="Times New Roman" panose="02020603050405020304" pitchFamily="18" charset="0"/>
              </a:rPr>
              <a:t>•    Issues are already given in the previous slide </a:t>
            </a:r>
          </a:p>
        </p:txBody>
      </p:sp>
    </p:spTree>
    <p:extLst>
      <p:ext uri="{BB962C8B-B14F-4D97-AF65-F5344CB8AC3E}">
        <p14:creationId xmlns:p14="http://schemas.microsoft.com/office/powerpoint/2010/main" val="3761914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8877" y="22140"/>
            <a:ext cx="3242491" cy="400110"/>
          </a:xfrm>
          <a:prstGeom prst="rect">
            <a:avLst/>
          </a:prstGeom>
        </p:spPr>
        <p:txBody>
          <a:bodyPr wrap="none">
            <a:spAutoFit/>
          </a:bodyPr>
          <a:lstStyle/>
          <a:p>
            <a:pPr algn="ctr"/>
            <a:r>
              <a:rPr lang="en-US" sz="2000" b="1" dirty="0">
                <a:solidFill>
                  <a:srgbClr val="C00000"/>
                </a:solidFill>
                <a:latin typeface="Times New Roman" pitchFamily="18" charset="0"/>
                <a:cs typeface="Times New Roman" pitchFamily="18" charset="0"/>
              </a:rPr>
              <a:t>PUBLIC CONSULTATION</a:t>
            </a:r>
          </a:p>
        </p:txBody>
      </p:sp>
      <p:sp>
        <p:nvSpPr>
          <p:cNvPr id="4" name="TextBox 3">
            <a:extLst>
              <a:ext uri="{FF2B5EF4-FFF2-40B4-BE49-F238E27FC236}">
                <a16:creationId xmlns:a16="http://schemas.microsoft.com/office/drawing/2014/main" id="{C7CBF211-D509-474B-92CB-05E18C8F22E0}"/>
              </a:ext>
            </a:extLst>
          </p:cNvPr>
          <p:cNvSpPr txBox="1"/>
          <p:nvPr/>
        </p:nvSpPr>
        <p:spPr>
          <a:xfrm>
            <a:off x="177800" y="499635"/>
            <a:ext cx="8597900" cy="923330"/>
          </a:xfrm>
          <a:prstGeom prst="rect">
            <a:avLst/>
          </a:prstGeom>
          <a:noFill/>
        </p:spPr>
        <p:txBody>
          <a:bodyPr wrap="square">
            <a:spAutoFit/>
          </a:bodyPr>
          <a:lstStyle/>
          <a:p>
            <a:pPr algn="just"/>
            <a:r>
              <a:rPr lang="en-IN" sz="1800" dirty="0">
                <a:solidFill>
                  <a:srgbClr val="002060"/>
                </a:solidFill>
                <a:effectLst/>
                <a:latin typeface="Times New Roman" panose="02020603050405020304" pitchFamily="18" charset="0"/>
                <a:ea typeface="Times New Roman" panose="02020603050405020304" pitchFamily="18" charset="0"/>
              </a:rPr>
              <a:t>Public Hearing was conducted on 21.12.2020 by Chhattisgarh Environment Conservation Board </a:t>
            </a:r>
            <a:r>
              <a:rPr lang="en-IN"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at </a:t>
            </a:r>
            <a:r>
              <a:rPr lang="en-IN" sz="1800" dirty="0" err="1">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Saamudayik</a:t>
            </a:r>
            <a:r>
              <a:rPr lang="en-IN"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800" dirty="0" err="1">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Building,Gram</a:t>
            </a:r>
            <a:r>
              <a:rPr lang="en-IN"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Panchayat Naya </a:t>
            </a:r>
            <a:r>
              <a:rPr lang="en-IN" sz="1800" dirty="0" err="1">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Bendri</a:t>
            </a:r>
            <a:r>
              <a:rPr lang="en-IN" sz="1800" dirty="0">
                <a:solidFill>
                  <a:srgbClr val="002060"/>
                </a:solidFill>
                <a:effectLst/>
                <a:latin typeface="Times New Roman" panose="02020603050405020304" pitchFamily="18" charset="0"/>
                <a:ea typeface="Times New Roman" panose="02020603050405020304" pitchFamily="18" charset="0"/>
                <a:cs typeface="Mangal" panose="02040503050203030202" pitchFamily="18" charset="0"/>
              </a:rPr>
              <a:t> which is 0.5 km from the plant.   </a:t>
            </a:r>
            <a:endParaRPr lang="en-IN" sz="1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id="{3C9D3F74-5100-48A0-A4D0-959080CE3493}"/>
              </a:ext>
            </a:extLst>
          </p:cNvPr>
          <p:cNvSpPr txBox="1"/>
          <p:nvPr/>
        </p:nvSpPr>
        <p:spPr>
          <a:xfrm>
            <a:off x="1358900" y="1148702"/>
            <a:ext cx="6426200" cy="417422"/>
          </a:xfrm>
          <a:prstGeom prst="rect">
            <a:avLst/>
          </a:prstGeom>
          <a:noFill/>
        </p:spPr>
        <p:txBody>
          <a:bodyPr wrap="square">
            <a:spAutoFit/>
          </a:bodyPr>
          <a:lstStyle/>
          <a:p>
            <a:pPr algn="ctr">
              <a:lnSpc>
                <a:spcPct val="150000"/>
              </a:lnSpc>
              <a:spcAft>
                <a:spcPts val="1000"/>
              </a:spcAft>
            </a:pPr>
            <a:r>
              <a:rPr lang="en-IN" sz="1600" b="1" dirty="0">
                <a:solidFill>
                  <a:srgbClr val="C00000"/>
                </a:solidFill>
                <a:latin typeface="Times New Roman" pitchFamily="18" charset="0"/>
                <a:cs typeface="Times New Roman" pitchFamily="18" charset="0"/>
              </a:rPr>
              <a:t>SUMMARY OF PUBLIC ISSUES AND ACTION PLAN </a:t>
            </a:r>
          </a:p>
        </p:txBody>
      </p:sp>
      <p:graphicFrame>
        <p:nvGraphicFramePr>
          <p:cNvPr id="7" name="Table 6">
            <a:extLst>
              <a:ext uri="{FF2B5EF4-FFF2-40B4-BE49-F238E27FC236}">
                <a16:creationId xmlns:a16="http://schemas.microsoft.com/office/drawing/2014/main" id="{A9A17D57-6545-410E-82CC-112034E10A45}"/>
              </a:ext>
            </a:extLst>
          </p:cNvPr>
          <p:cNvGraphicFramePr>
            <a:graphicFrameLocks noGrp="1"/>
          </p:cNvGraphicFramePr>
          <p:nvPr>
            <p:extLst>
              <p:ext uri="{D42A27DB-BD31-4B8C-83A1-F6EECF244321}">
                <p14:modId xmlns:p14="http://schemas.microsoft.com/office/powerpoint/2010/main" val="1340355397"/>
              </p:ext>
            </p:extLst>
          </p:nvPr>
        </p:nvGraphicFramePr>
        <p:xfrm>
          <a:off x="120651" y="1612099"/>
          <a:ext cx="8870949" cy="5003864"/>
        </p:xfrm>
        <a:graphic>
          <a:graphicData uri="http://schemas.openxmlformats.org/drawingml/2006/table">
            <a:tbl>
              <a:tblPr firstRow="1" firstCol="1" bandRow="1">
                <a:tableStyleId>{5940675A-B579-460E-94D1-54222C63F5DA}</a:tableStyleId>
              </a:tblPr>
              <a:tblGrid>
                <a:gridCol w="603249">
                  <a:extLst>
                    <a:ext uri="{9D8B030D-6E8A-4147-A177-3AD203B41FA5}">
                      <a16:colId xmlns:a16="http://schemas.microsoft.com/office/drawing/2014/main" val="287451676"/>
                    </a:ext>
                  </a:extLst>
                </a:gridCol>
                <a:gridCol w="977900">
                  <a:extLst>
                    <a:ext uri="{9D8B030D-6E8A-4147-A177-3AD203B41FA5}">
                      <a16:colId xmlns:a16="http://schemas.microsoft.com/office/drawing/2014/main" val="3040726536"/>
                    </a:ext>
                  </a:extLst>
                </a:gridCol>
                <a:gridCol w="3266682">
                  <a:extLst>
                    <a:ext uri="{9D8B030D-6E8A-4147-A177-3AD203B41FA5}">
                      <a16:colId xmlns:a16="http://schemas.microsoft.com/office/drawing/2014/main" val="3702815889"/>
                    </a:ext>
                  </a:extLst>
                </a:gridCol>
                <a:gridCol w="2632468">
                  <a:extLst>
                    <a:ext uri="{9D8B030D-6E8A-4147-A177-3AD203B41FA5}">
                      <a16:colId xmlns:a16="http://schemas.microsoft.com/office/drawing/2014/main" val="2188719747"/>
                    </a:ext>
                  </a:extLst>
                </a:gridCol>
                <a:gridCol w="1390650">
                  <a:extLst>
                    <a:ext uri="{9D8B030D-6E8A-4147-A177-3AD203B41FA5}">
                      <a16:colId xmlns:a16="http://schemas.microsoft.com/office/drawing/2014/main" val="1474121378"/>
                    </a:ext>
                  </a:extLst>
                </a:gridCol>
              </a:tblGrid>
              <a:tr h="172678">
                <a:tc>
                  <a:txBody>
                    <a:bodyPr/>
                    <a:lstStyle/>
                    <a:p>
                      <a:pPr algn="ctr">
                        <a:lnSpc>
                          <a:spcPct val="115000"/>
                        </a:lnSpc>
                        <a:spcAft>
                          <a:spcPts val="1000"/>
                        </a:spcAft>
                      </a:pPr>
                      <a:r>
                        <a:rPr lang="en-IN" sz="2000" b="1" dirty="0" err="1">
                          <a:solidFill>
                            <a:srgbClr val="006600"/>
                          </a:solidFill>
                          <a:effectLst/>
                          <a:latin typeface="Times New Roman" pitchFamily="18" charset="0"/>
                          <a:cs typeface="Times New Roman" pitchFamily="18" charset="0"/>
                        </a:rPr>
                        <a:t>S.No</a:t>
                      </a:r>
                      <a:endParaRPr lang="en-IN" sz="18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2000" b="1" dirty="0">
                          <a:solidFill>
                            <a:srgbClr val="006600"/>
                          </a:solidFill>
                          <a:effectLst/>
                          <a:latin typeface="Times New Roman" pitchFamily="18" charset="0"/>
                          <a:cs typeface="Times New Roman" pitchFamily="18" charset="0"/>
                        </a:rPr>
                        <a:t>ISSUE</a:t>
                      </a:r>
                      <a:endParaRPr lang="en-IN" sz="18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2000" b="1" dirty="0">
                          <a:solidFill>
                            <a:srgbClr val="006600"/>
                          </a:solidFill>
                          <a:effectLst/>
                          <a:latin typeface="Times New Roman" pitchFamily="18" charset="0"/>
                          <a:cs typeface="Times New Roman" pitchFamily="18" charset="0"/>
                        </a:rPr>
                        <a:t>RESPONSE</a:t>
                      </a:r>
                      <a:endParaRPr lang="en-IN" sz="18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2000" b="1" dirty="0">
                          <a:solidFill>
                            <a:srgbClr val="006600"/>
                          </a:solidFill>
                          <a:effectLst/>
                          <a:latin typeface="Times New Roman" pitchFamily="18" charset="0"/>
                          <a:cs typeface="Times New Roman" pitchFamily="18" charset="0"/>
                        </a:rPr>
                        <a:t>ACTION PLAN</a:t>
                      </a:r>
                      <a:endParaRPr lang="en-IN" sz="18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IN" sz="2000" b="1" dirty="0">
                          <a:solidFill>
                            <a:srgbClr val="006600"/>
                          </a:solidFill>
                          <a:effectLst/>
                          <a:latin typeface="Times New Roman" pitchFamily="18" charset="0"/>
                          <a:cs typeface="Times New Roman" pitchFamily="18" charset="0"/>
                        </a:rPr>
                        <a:t>BUDGET</a:t>
                      </a:r>
                      <a:endParaRPr lang="en-IN" sz="18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53362920"/>
                  </a:ext>
                </a:extLst>
              </a:tr>
              <a:tr h="1756491">
                <a:tc>
                  <a:txBody>
                    <a:bodyPr/>
                    <a:lstStyle/>
                    <a:p>
                      <a:pPr algn="ctr">
                        <a:lnSpc>
                          <a:spcPct val="115000"/>
                        </a:lnSpc>
                        <a:spcAft>
                          <a:spcPts val="1000"/>
                        </a:spcAft>
                      </a:pPr>
                      <a:r>
                        <a:rPr lang="en-IN" sz="1800" dirty="0">
                          <a:solidFill>
                            <a:srgbClr val="002060"/>
                          </a:solidFill>
                          <a:effectLst/>
                          <a:latin typeface="Times New Roman" pitchFamily="18" charset="0"/>
                          <a:cs typeface="Times New Roman" pitchFamily="18" charset="0"/>
                        </a:rPr>
                        <a:t>1</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spc="10" dirty="0">
                          <a:solidFill>
                            <a:srgbClr val="002060"/>
                          </a:solidFill>
                          <a:effectLst/>
                          <a:latin typeface="Times New Roman" pitchFamily="18" charset="0"/>
                          <a:cs typeface="Times New Roman" pitchFamily="18" charset="0"/>
                        </a:rPr>
                        <a:t>Employment to locals</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dirty="0">
                          <a:solidFill>
                            <a:srgbClr val="002060"/>
                          </a:solidFill>
                          <a:effectLst/>
                          <a:latin typeface="Times New Roman" pitchFamily="18" charset="0"/>
                          <a:cs typeface="Times New Roman" pitchFamily="18" charset="0"/>
                        </a:rPr>
                        <a:t>At present 750  peoples are employed in company out of which more than 80% are local people. In future after Installation of proposed expansion units 200 people will be employed and preference will be given to local people subject to the skill &amp; qualification of the candidate.</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dirty="0">
                          <a:solidFill>
                            <a:srgbClr val="002060"/>
                          </a:solidFill>
                          <a:effectLst/>
                          <a:latin typeface="Times New Roman" pitchFamily="18" charset="0"/>
                          <a:cs typeface="Times New Roman" pitchFamily="18" charset="0"/>
                        </a:rPr>
                        <a:t>After Installation of proposed expansion units manpower will be employed as per requirement time to time and subject to skill and qualification of candidate. However, preference will be given to local people.</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dirty="0">
                          <a:solidFill>
                            <a:srgbClr val="002060"/>
                          </a:solidFill>
                          <a:effectLst/>
                          <a:latin typeface="Times New Roman" pitchFamily="18" charset="0"/>
                          <a:ea typeface="+mn-ea"/>
                          <a:cs typeface="Times New Roman" pitchFamily="18" charset="0"/>
                        </a:rPr>
                        <a:t>25 Lakhs Per Month  (Recurring Expenditure)</a:t>
                      </a: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3270980"/>
                  </a:ext>
                </a:extLst>
              </a:tr>
              <a:tr h="647700">
                <a:tc>
                  <a:txBody>
                    <a:bodyPr/>
                    <a:lstStyle/>
                    <a:p>
                      <a:pPr algn="ctr">
                        <a:lnSpc>
                          <a:spcPct val="115000"/>
                        </a:lnSpc>
                        <a:spcAft>
                          <a:spcPts val="1000"/>
                        </a:spcAft>
                      </a:pPr>
                      <a:r>
                        <a:rPr lang="en-IN" sz="1800">
                          <a:solidFill>
                            <a:srgbClr val="002060"/>
                          </a:solidFill>
                          <a:effectLst/>
                          <a:latin typeface="Times New Roman" pitchFamily="18" charset="0"/>
                          <a:cs typeface="Times New Roman" pitchFamily="18" charset="0"/>
                        </a:rPr>
                        <a:t>2</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a:solidFill>
                            <a:srgbClr val="002060"/>
                          </a:solidFill>
                          <a:effectLst/>
                          <a:latin typeface="Times New Roman" pitchFamily="18" charset="0"/>
                          <a:cs typeface="Times New Roman" pitchFamily="18" charset="0"/>
                        </a:rPr>
                        <a:t>To develop local school as Smart School</a:t>
                      </a:r>
                      <a:endParaRPr lang="en-IN" sz="160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dirty="0">
                          <a:solidFill>
                            <a:srgbClr val="002060"/>
                          </a:solidFill>
                          <a:effectLst/>
                          <a:latin typeface="Times New Roman" pitchFamily="18" charset="0"/>
                          <a:cs typeface="Times New Roman" pitchFamily="18" charset="0"/>
                        </a:rPr>
                        <a:t>The Existing local school will be developed as a smart School.</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dirty="0">
                          <a:solidFill>
                            <a:srgbClr val="002060"/>
                          </a:solidFill>
                          <a:effectLst/>
                          <a:latin typeface="Times New Roman" pitchFamily="18" charset="0"/>
                          <a:cs typeface="Times New Roman" pitchFamily="18" charset="0"/>
                        </a:rPr>
                        <a:t>Company will develop a smart school in village </a:t>
                      </a:r>
                      <a:r>
                        <a:rPr lang="en-IN" sz="1800" dirty="0" err="1">
                          <a:solidFill>
                            <a:srgbClr val="002060"/>
                          </a:solidFill>
                          <a:effectLst/>
                          <a:latin typeface="Times New Roman" pitchFamily="18" charset="0"/>
                          <a:cs typeface="Times New Roman" pitchFamily="18" charset="0"/>
                        </a:rPr>
                        <a:t>Bendri</a:t>
                      </a:r>
                      <a:r>
                        <a:rPr lang="en-IN" sz="1800" dirty="0">
                          <a:solidFill>
                            <a:srgbClr val="002060"/>
                          </a:solidFill>
                          <a:effectLst/>
                          <a:latin typeface="Times New Roman" pitchFamily="18" charset="0"/>
                          <a:cs typeface="Times New Roman" pitchFamily="18" charset="0"/>
                        </a:rPr>
                        <a:t> with in a period of 1 Year.</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dirty="0">
                          <a:solidFill>
                            <a:srgbClr val="002060"/>
                          </a:solidFill>
                          <a:effectLst/>
                          <a:latin typeface="Times New Roman" pitchFamily="18" charset="0"/>
                          <a:cs typeface="Times New Roman" pitchFamily="18" charset="0"/>
                        </a:rPr>
                        <a:t>Rs. 5.0 Lakhs for smart school</a:t>
                      </a:r>
                      <a:endParaRPr lang="en-IN" sz="16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2864399"/>
                  </a:ext>
                </a:extLst>
              </a:tr>
            </a:tbl>
          </a:graphicData>
        </a:graphic>
      </p:graphicFrame>
    </p:spTree>
    <p:extLst>
      <p:ext uri="{BB962C8B-B14F-4D97-AF65-F5344CB8AC3E}">
        <p14:creationId xmlns:p14="http://schemas.microsoft.com/office/powerpoint/2010/main" val="16700425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DACF90-3AD8-47C6-8E3E-3F21FD03DFF1}"/>
              </a:ext>
            </a:extLst>
          </p:cNvPr>
          <p:cNvGraphicFramePr>
            <a:graphicFrameLocks noGrp="1"/>
          </p:cNvGraphicFramePr>
          <p:nvPr>
            <p:extLst>
              <p:ext uri="{D42A27DB-BD31-4B8C-83A1-F6EECF244321}">
                <p14:modId xmlns:p14="http://schemas.microsoft.com/office/powerpoint/2010/main" val="1370804562"/>
              </p:ext>
            </p:extLst>
          </p:nvPr>
        </p:nvGraphicFramePr>
        <p:xfrm>
          <a:off x="136525" y="339725"/>
          <a:ext cx="8870949" cy="5896674"/>
        </p:xfrm>
        <a:graphic>
          <a:graphicData uri="http://schemas.openxmlformats.org/drawingml/2006/table">
            <a:tbl>
              <a:tblPr firstRow="1" firstCol="1" bandRow="1">
                <a:tableStyleId>{5940675A-B579-460E-94D1-54222C63F5DA}</a:tableStyleId>
              </a:tblPr>
              <a:tblGrid>
                <a:gridCol w="603249">
                  <a:extLst>
                    <a:ext uri="{9D8B030D-6E8A-4147-A177-3AD203B41FA5}">
                      <a16:colId xmlns:a16="http://schemas.microsoft.com/office/drawing/2014/main" val="3844508940"/>
                    </a:ext>
                  </a:extLst>
                </a:gridCol>
                <a:gridCol w="977900">
                  <a:extLst>
                    <a:ext uri="{9D8B030D-6E8A-4147-A177-3AD203B41FA5}">
                      <a16:colId xmlns:a16="http://schemas.microsoft.com/office/drawing/2014/main" val="1804403571"/>
                    </a:ext>
                  </a:extLst>
                </a:gridCol>
                <a:gridCol w="3266682">
                  <a:extLst>
                    <a:ext uri="{9D8B030D-6E8A-4147-A177-3AD203B41FA5}">
                      <a16:colId xmlns:a16="http://schemas.microsoft.com/office/drawing/2014/main" val="685467020"/>
                    </a:ext>
                  </a:extLst>
                </a:gridCol>
                <a:gridCol w="2632468">
                  <a:extLst>
                    <a:ext uri="{9D8B030D-6E8A-4147-A177-3AD203B41FA5}">
                      <a16:colId xmlns:a16="http://schemas.microsoft.com/office/drawing/2014/main" val="2489738706"/>
                    </a:ext>
                  </a:extLst>
                </a:gridCol>
                <a:gridCol w="1390650">
                  <a:extLst>
                    <a:ext uri="{9D8B030D-6E8A-4147-A177-3AD203B41FA5}">
                      <a16:colId xmlns:a16="http://schemas.microsoft.com/office/drawing/2014/main" val="2953743551"/>
                    </a:ext>
                  </a:extLst>
                </a:gridCol>
              </a:tblGrid>
              <a:tr h="805585">
                <a:tc>
                  <a:txBody>
                    <a:bodyPr/>
                    <a:lstStyle/>
                    <a:p>
                      <a:pPr algn="ctr">
                        <a:lnSpc>
                          <a:spcPct val="115000"/>
                        </a:lnSpc>
                        <a:spcAft>
                          <a:spcPts val="1000"/>
                        </a:spcAft>
                      </a:pPr>
                      <a:r>
                        <a:rPr lang="en-IN" sz="2000" dirty="0">
                          <a:solidFill>
                            <a:srgbClr val="002060"/>
                          </a:solidFill>
                          <a:effectLst/>
                          <a:latin typeface="Times New Roman" pitchFamily="18" charset="0"/>
                          <a:cs typeface="Times New Roman" pitchFamily="18" charset="0"/>
                        </a:rPr>
                        <a:t>3</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dirty="0">
                          <a:solidFill>
                            <a:srgbClr val="002060"/>
                          </a:solidFill>
                          <a:effectLst/>
                          <a:latin typeface="Times New Roman" pitchFamily="18" charset="0"/>
                          <a:cs typeface="Times New Roman" pitchFamily="18" charset="0"/>
                        </a:rPr>
                        <a:t> To provide Vocational Training Institute</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dirty="0">
                          <a:solidFill>
                            <a:srgbClr val="002060"/>
                          </a:solidFill>
                          <a:effectLst/>
                          <a:latin typeface="Times New Roman" pitchFamily="18" charset="0"/>
                          <a:cs typeface="Times New Roman" pitchFamily="18" charset="0"/>
                        </a:rPr>
                        <a:t>Vocational training </a:t>
                      </a:r>
                      <a:r>
                        <a:rPr lang="en-IN" sz="2000" dirty="0" err="1">
                          <a:solidFill>
                            <a:srgbClr val="002060"/>
                          </a:solidFill>
                          <a:effectLst/>
                          <a:latin typeface="Times New Roman" pitchFamily="18" charset="0"/>
                          <a:cs typeface="Times New Roman" pitchFamily="18" charset="0"/>
                        </a:rPr>
                        <a:t>center</a:t>
                      </a:r>
                      <a:r>
                        <a:rPr lang="en-IN" sz="2000" dirty="0">
                          <a:solidFill>
                            <a:srgbClr val="002060"/>
                          </a:solidFill>
                          <a:effectLst/>
                          <a:latin typeface="Times New Roman" pitchFamily="18" charset="0"/>
                          <a:cs typeface="Times New Roman" pitchFamily="18" charset="0"/>
                        </a:rPr>
                        <a:t> in this area will be constructed where all the local people will be associated with technical education.</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dirty="0">
                          <a:solidFill>
                            <a:srgbClr val="002060"/>
                          </a:solidFill>
                          <a:effectLst/>
                          <a:latin typeface="Times New Roman" pitchFamily="18" charset="0"/>
                          <a:cs typeface="Times New Roman" pitchFamily="18" charset="0"/>
                        </a:rPr>
                        <a:t>within a period of one year upon allocation of suitable land from State Government</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dirty="0">
                          <a:solidFill>
                            <a:srgbClr val="002060"/>
                          </a:solidFill>
                          <a:effectLst/>
                          <a:latin typeface="Times New Roman" pitchFamily="18" charset="0"/>
                          <a:cs typeface="Times New Roman" pitchFamily="18" charset="0"/>
                        </a:rPr>
                        <a:t>Rs. 75.0 Lakhs as capital cost and Rs.25.0 lakhs as recurring cost for vocational training institute</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54763691"/>
                  </a:ext>
                </a:extLst>
              </a:tr>
              <a:tr h="805585">
                <a:tc>
                  <a:txBody>
                    <a:bodyPr/>
                    <a:lstStyle/>
                    <a:p>
                      <a:pPr algn="ctr">
                        <a:lnSpc>
                          <a:spcPct val="115000"/>
                        </a:lnSpc>
                        <a:spcAft>
                          <a:spcPts val="1000"/>
                        </a:spcAft>
                      </a:pPr>
                      <a:r>
                        <a:rPr lang="en-IN" sz="1800" dirty="0">
                          <a:solidFill>
                            <a:srgbClr val="002060"/>
                          </a:solidFill>
                          <a:effectLst/>
                          <a:latin typeface="Times New Roman" pitchFamily="18" charset="0"/>
                          <a:cs typeface="Times New Roman" pitchFamily="18" charset="0"/>
                        </a:rPr>
                        <a:t>4.</a:t>
                      </a:r>
                      <a:endParaRPr lang="en-IN" sz="1800" dirty="0">
                        <a:solidFill>
                          <a:srgbClr val="002060"/>
                        </a:solidFill>
                        <a:effectLst/>
                        <a:latin typeface="Times New Roman" pitchFamily="18" charset="0"/>
                        <a:ea typeface="Times New Roman" panose="02020603050405020304" pitchFamily="18" charset="0"/>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kern="1200" dirty="0">
                          <a:solidFill>
                            <a:srgbClr val="002060"/>
                          </a:solidFill>
                          <a:effectLst/>
                          <a:latin typeface="Times New Roman" pitchFamily="18" charset="0"/>
                          <a:cs typeface="Times New Roman" pitchFamily="18" charset="0"/>
                        </a:rPr>
                        <a:t>To Develop a public garden</a:t>
                      </a:r>
                      <a:endParaRPr lang="en-IN" sz="200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kern="1200" dirty="0">
                          <a:solidFill>
                            <a:srgbClr val="002060"/>
                          </a:solidFill>
                          <a:effectLst/>
                          <a:latin typeface="Times New Roman" pitchFamily="18" charset="0"/>
                          <a:cs typeface="Times New Roman" pitchFamily="18" charset="0"/>
                        </a:rPr>
                        <a:t>Company will develop a garden in nearby village. </a:t>
                      </a:r>
                    </a:p>
                    <a:p>
                      <a:pPr algn="just">
                        <a:lnSpc>
                          <a:spcPct val="115000"/>
                        </a:lnSpc>
                        <a:spcAft>
                          <a:spcPts val="1000"/>
                        </a:spcAft>
                      </a:pPr>
                      <a:r>
                        <a:rPr lang="en-IN" sz="2000" kern="1200" dirty="0">
                          <a:solidFill>
                            <a:srgbClr val="002060"/>
                          </a:solidFill>
                          <a:effectLst/>
                          <a:latin typeface="Times New Roman" pitchFamily="18" charset="0"/>
                          <a:cs typeface="Times New Roman" pitchFamily="18" charset="0"/>
                        </a:rPr>
                        <a:t> </a:t>
                      </a:r>
                      <a:endParaRPr lang="en-IN" sz="200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indent="0" algn="just" defTabSz="914400" rtl="0" eaLnBrk="1" latinLnBrk="0" hangingPunct="1">
                        <a:lnSpc>
                          <a:spcPct val="150000"/>
                        </a:lnSpc>
                        <a:buFont typeface="Arial" panose="020B0604020202020204" pitchFamily="34" charset="0"/>
                        <a:buNone/>
                      </a:pPr>
                      <a:r>
                        <a:rPr lang="en-US" sz="1800" kern="1200" dirty="0">
                          <a:solidFill>
                            <a:srgbClr val="002060"/>
                          </a:solidFill>
                          <a:effectLst/>
                          <a:latin typeface="Times New Roman" pitchFamily="18" charset="0"/>
                          <a:ea typeface="+mn-ea"/>
                          <a:cs typeface="Times New Roman" pitchFamily="18" charset="0"/>
                        </a:rPr>
                        <a:t>SBPIL is developing a Garden named as (Krishna </a:t>
                      </a:r>
                      <a:r>
                        <a:rPr lang="en-US" sz="1800" kern="1200" dirty="0" err="1">
                          <a:solidFill>
                            <a:srgbClr val="002060"/>
                          </a:solidFill>
                          <a:effectLst/>
                          <a:latin typeface="Times New Roman" pitchFamily="18" charset="0"/>
                          <a:ea typeface="+mn-ea"/>
                          <a:cs typeface="Times New Roman" pitchFamily="18" charset="0"/>
                        </a:rPr>
                        <a:t>Kunj</a:t>
                      </a:r>
                      <a:r>
                        <a:rPr lang="en-US" sz="1800" kern="1200" dirty="0">
                          <a:solidFill>
                            <a:srgbClr val="002060"/>
                          </a:solidFill>
                          <a:effectLst/>
                          <a:latin typeface="Times New Roman" pitchFamily="18" charset="0"/>
                          <a:ea typeface="+mn-ea"/>
                          <a:cs typeface="Times New Roman" pitchFamily="18" charset="0"/>
                        </a:rPr>
                        <a:t>" near proposed plant area in 3 acres where about 1200 trees of 22 species will be planted.</a:t>
                      </a:r>
                      <a:endParaRPr lang="en-IN" sz="180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2000" kern="1200" dirty="0">
                          <a:solidFill>
                            <a:srgbClr val="002060"/>
                          </a:solidFill>
                          <a:effectLst/>
                          <a:latin typeface="Times New Roman" pitchFamily="18" charset="0"/>
                          <a:cs typeface="Times New Roman" pitchFamily="18" charset="0"/>
                        </a:rPr>
                        <a:t>Rs.20.0 lakhs for developing public garden</a:t>
                      </a:r>
                      <a:endParaRPr lang="en-IN" sz="2000" kern="1200" dirty="0">
                        <a:solidFill>
                          <a:srgbClr val="002060"/>
                        </a:solidFill>
                        <a:effectLst/>
                        <a:latin typeface="Times New Roman" pitchFamily="18" charset="0"/>
                        <a:ea typeface="+mn-ea"/>
                        <a:cs typeface="Times New Roman" pitchFamily="18" charset="0"/>
                      </a:endParaRPr>
                    </a:p>
                  </a:txBody>
                  <a:tcPr marL="39763" marR="3976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7787207"/>
                  </a:ext>
                </a:extLst>
              </a:tr>
            </a:tbl>
          </a:graphicData>
        </a:graphic>
      </p:graphicFrame>
    </p:spTree>
    <p:extLst>
      <p:ext uri="{BB962C8B-B14F-4D97-AF65-F5344CB8AC3E}">
        <p14:creationId xmlns:p14="http://schemas.microsoft.com/office/powerpoint/2010/main" val="3273356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9763" y="152400"/>
            <a:ext cx="1582997" cy="400110"/>
          </a:xfrm>
          <a:prstGeom prst="rect">
            <a:avLst/>
          </a:prstGeom>
        </p:spPr>
        <p:txBody>
          <a:bodyPr wrap="none">
            <a:spAutoFit/>
          </a:bodyPr>
          <a:lstStyle/>
          <a:p>
            <a:pPr algn="ctr"/>
            <a:r>
              <a:rPr lang="en-US" sz="2000" b="1" dirty="0">
                <a:solidFill>
                  <a:srgbClr val="C00000"/>
                </a:solidFill>
                <a:latin typeface="Times New Roman" pitchFamily="18" charset="0"/>
                <a:cs typeface="Times New Roman" pitchFamily="18" charset="0"/>
              </a:rPr>
              <a:t>EMP – AIR  </a:t>
            </a:r>
          </a:p>
        </p:txBody>
      </p:sp>
      <p:sp>
        <p:nvSpPr>
          <p:cNvPr id="5" name="TextBox 4">
            <a:extLst>
              <a:ext uri="{FF2B5EF4-FFF2-40B4-BE49-F238E27FC236}">
                <a16:creationId xmlns:a16="http://schemas.microsoft.com/office/drawing/2014/main" id="{D9295BAB-4CCA-4641-9194-ABDE15CCFC8D}"/>
              </a:ext>
            </a:extLst>
          </p:cNvPr>
          <p:cNvSpPr txBox="1"/>
          <p:nvPr/>
        </p:nvSpPr>
        <p:spPr>
          <a:xfrm flipH="1">
            <a:off x="331469" y="331232"/>
            <a:ext cx="7231381" cy="400110"/>
          </a:xfrm>
          <a:prstGeom prst="rect">
            <a:avLst/>
          </a:prstGeom>
          <a:noFill/>
        </p:spPr>
        <p:txBody>
          <a:bodyPr wrap="square" rtlCol="0">
            <a:spAutoFit/>
          </a:bodyPr>
          <a:lstStyle/>
          <a:p>
            <a:r>
              <a:rPr lang="en-IN" sz="2000" b="1" dirty="0">
                <a:solidFill>
                  <a:srgbClr val="006600"/>
                </a:solidFill>
                <a:latin typeface="Times New Roman" pitchFamily="18" charset="0"/>
                <a:cs typeface="Times New Roman" pitchFamily="18" charset="0"/>
              </a:rPr>
              <a:t>Construction Phase </a:t>
            </a:r>
          </a:p>
        </p:txBody>
      </p:sp>
      <p:sp>
        <p:nvSpPr>
          <p:cNvPr id="7" name="TextBox 6">
            <a:extLst>
              <a:ext uri="{FF2B5EF4-FFF2-40B4-BE49-F238E27FC236}">
                <a16:creationId xmlns:a16="http://schemas.microsoft.com/office/drawing/2014/main" id="{8F60FF4E-F061-49F4-9F29-432A2C405430}"/>
              </a:ext>
            </a:extLst>
          </p:cNvPr>
          <p:cNvSpPr txBox="1"/>
          <p:nvPr/>
        </p:nvSpPr>
        <p:spPr>
          <a:xfrm>
            <a:off x="307947" y="945753"/>
            <a:ext cx="8528105" cy="5581015"/>
          </a:xfrm>
          <a:prstGeom prst="rect">
            <a:avLst/>
          </a:prstGeom>
          <a:noFill/>
        </p:spPr>
        <p:txBody>
          <a:bodyPr wrap="square">
            <a:spAutoFit/>
          </a:bodyPr>
          <a:lstStyle/>
          <a:p>
            <a:pPr marL="742950" indent="-285750" algn="just">
              <a:spcBef>
                <a:spcPts val="1200"/>
              </a:spcBef>
              <a:spcAft>
                <a:spcPts val="800"/>
              </a:spcAft>
              <a:buFont typeface="Arial" panose="020B0604020202020204" pitchFamily="34" charset="0"/>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Dust will be the main pollutant affecting the ambient air quality of the area during the construction phase. </a:t>
            </a:r>
          </a:p>
          <a:p>
            <a:pPr marL="742950" indent="-285750" algn="just">
              <a:spcBef>
                <a:spcPts val="1200"/>
              </a:spcBef>
              <a:spcAft>
                <a:spcPts val="800"/>
              </a:spcAft>
              <a:buFont typeface="Arial" panose="020B0604020202020204" pitchFamily="34" charset="0"/>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Dust will be generated during excavation, back filling and hauling operations and vehicular movement of trucks, dumpers and construction machinery. </a:t>
            </a:r>
          </a:p>
          <a:p>
            <a:pPr marL="742950" indent="-285750" algn="just">
              <a:spcBef>
                <a:spcPts val="1200"/>
              </a:spcBef>
              <a:spcAft>
                <a:spcPts val="800"/>
              </a:spcAft>
              <a:buFont typeface="Arial" panose="020B0604020202020204" pitchFamily="34" charset="0"/>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Further, concentration of NOx and CO may also slightly increase due to increased vehicular traffic. </a:t>
            </a:r>
            <a:endParaRPr lang="en-IN" sz="2000" dirty="0">
              <a:solidFill>
                <a:srgbClr val="002060"/>
              </a:solidFill>
              <a:latin typeface="Times New Roman" panose="02020603050405020304" pitchFamily="18" charset="0"/>
              <a:ea typeface="Calibri" panose="020F0502020204030204" pitchFamily="34" charset="0"/>
              <a:cs typeface="Times New Roman" pitchFamily="18" charset="0"/>
            </a:endParaRPr>
          </a:p>
          <a:p>
            <a:pPr algn="just">
              <a:spcBef>
                <a:spcPts val="1200"/>
              </a:spcBef>
              <a:spcAft>
                <a:spcPts val="800"/>
              </a:spcAft>
            </a:pPr>
            <a:r>
              <a:rPr lang="en-IN" sz="2000" b="1" dirty="0">
                <a:solidFill>
                  <a:srgbClr val="006600"/>
                </a:solidFill>
                <a:effectLst/>
                <a:latin typeface="Times New Roman" panose="02020603050405020304" pitchFamily="18" charset="0"/>
                <a:ea typeface="Calibri" panose="020F0502020204030204" pitchFamily="34" charset="0"/>
                <a:cs typeface="Times New Roman" pitchFamily="18" charset="0"/>
              </a:rPr>
              <a:t>Air Pollution Control Measures</a:t>
            </a:r>
            <a:endParaRPr lang="en-IN" dirty="0">
              <a:solidFill>
                <a:srgbClr val="006600"/>
              </a:solidFill>
              <a:effectLst/>
              <a:latin typeface="Times New Roman" pitchFamily="18" charset="0"/>
              <a:ea typeface="Calibri" panose="020F0502020204030204" pitchFamily="34" charset="0"/>
              <a:cs typeface="Times New Roman" pitchFamily="18" charset="0"/>
            </a:endParaRPr>
          </a:p>
          <a:p>
            <a:pPr marL="342900" lvl="0" indent="-342900" algn="just">
              <a:buFont typeface="Symbol" panose="05050102010706020507" pitchFamily="18" charset="2"/>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Regular sprinkling of water will reduce the dust generation.</a:t>
            </a:r>
            <a:endParaRPr lang="en-IN" dirty="0">
              <a:solidFill>
                <a:srgbClr val="002060"/>
              </a:solidFill>
              <a:effectLst/>
              <a:latin typeface="Times New Roman" pitchFamily="18" charset="0"/>
              <a:ea typeface="Calibri" panose="020F0502020204030204" pitchFamily="34" charset="0"/>
              <a:cs typeface="Times New Roman" pitchFamily="18" charset="0"/>
            </a:endParaRPr>
          </a:p>
          <a:p>
            <a:pPr marL="342900" lvl="0" indent="-342900" algn="just">
              <a:spcBef>
                <a:spcPts val="1200"/>
              </a:spcBef>
              <a:buFont typeface="Symbol" panose="05050102010706020507" pitchFamily="18" charset="2"/>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Aggregates and sand will be stockpiled at suitable places (after stabilizing the surface), near the boundary wall so that the wall acts as windshield.</a:t>
            </a:r>
            <a:endParaRPr lang="en-IN" dirty="0">
              <a:solidFill>
                <a:srgbClr val="002060"/>
              </a:solidFill>
              <a:effectLst/>
              <a:latin typeface="Times New Roman" pitchFamily="18" charset="0"/>
              <a:ea typeface="Calibri" panose="020F0502020204030204" pitchFamily="34" charset="0"/>
              <a:cs typeface="Times New Roman" pitchFamily="18" charset="0"/>
            </a:endParaRPr>
          </a:p>
          <a:p>
            <a:pPr marL="342900" lvl="0" indent="-342900" algn="just">
              <a:spcBef>
                <a:spcPts val="1200"/>
              </a:spcBef>
              <a:buFont typeface="Symbol" panose="05050102010706020507" pitchFamily="18" charset="2"/>
              <a:buChar char=""/>
            </a:pPr>
            <a:r>
              <a:rPr lang="en-IN" sz="2000" dirty="0">
                <a:solidFill>
                  <a:srgbClr val="002060"/>
                </a:solidFill>
                <a:effectLst/>
                <a:latin typeface="Times New Roman" panose="02020603050405020304" pitchFamily="18" charset="0"/>
                <a:ea typeface="Calibri" panose="020F0502020204030204" pitchFamily="34" charset="0"/>
                <a:cs typeface="Times New Roman" pitchFamily="18" charset="0"/>
              </a:rPr>
              <a:t> Necessary water sprinkling arrangement will be provided around the stockpiles and used whenever necessary to make them moist. Cement and steel will be stocked inside covered sheds.</a:t>
            </a:r>
            <a:endParaRPr lang="en-IN" dirty="0">
              <a:solidFill>
                <a:srgbClr val="00206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4258279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F2BB45-2400-467B-8FE7-87292AC35B90}"/>
              </a:ext>
            </a:extLst>
          </p:cNvPr>
          <p:cNvSpPr/>
          <p:nvPr/>
        </p:nvSpPr>
        <p:spPr>
          <a:xfrm>
            <a:off x="4230568" y="152400"/>
            <a:ext cx="1081386"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EMP   </a:t>
            </a:r>
          </a:p>
        </p:txBody>
      </p:sp>
      <p:sp>
        <p:nvSpPr>
          <p:cNvPr id="3" name="TextBox 2">
            <a:extLst>
              <a:ext uri="{FF2B5EF4-FFF2-40B4-BE49-F238E27FC236}">
                <a16:creationId xmlns:a16="http://schemas.microsoft.com/office/drawing/2014/main" id="{2B8B081E-C696-4466-8E1C-47D5C7F04697}"/>
              </a:ext>
            </a:extLst>
          </p:cNvPr>
          <p:cNvSpPr txBox="1"/>
          <p:nvPr/>
        </p:nvSpPr>
        <p:spPr>
          <a:xfrm flipH="1">
            <a:off x="331469" y="331232"/>
            <a:ext cx="7231381" cy="369332"/>
          </a:xfrm>
          <a:prstGeom prst="rect">
            <a:avLst/>
          </a:prstGeom>
          <a:noFill/>
        </p:spPr>
        <p:txBody>
          <a:bodyPr wrap="square" rtlCol="0">
            <a:spAutoFit/>
          </a:bodyPr>
          <a:lstStyle/>
          <a:p>
            <a:r>
              <a:rPr lang="en-IN" b="1" dirty="0">
                <a:solidFill>
                  <a:srgbClr val="006600"/>
                </a:solidFill>
                <a:latin typeface="Times New Roman" pitchFamily="18" charset="0"/>
                <a:cs typeface="Times New Roman" pitchFamily="18" charset="0"/>
              </a:rPr>
              <a:t>Operation Phase </a:t>
            </a:r>
          </a:p>
        </p:txBody>
      </p:sp>
      <p:sp>
        <p:nvSpPr>
          <p:cNvPr id="5" name="TextBox 4">
            <a:extLst>
              <a:ext uri="{FF2B5EF4-FFF2-40B4-BE49-F238E27FC236}">
                <a16:creationId xmlns:a16="http://schemas.microsoft.com/office/drawing/2014/main" id="{FB664C33-9EDA-4712-A359-6F3D0F0CABB8}"/>
              </a:ext>
            </a:extLst>
          </p:cNvPr>
          <p:cNvSpPr txBox="1"/>
          <p:nvPr/>
        </p:nvSpPr>
        <p:spPr>
          <a:xfrm>
            <a:off x="496955" y="700564"/>
            <a:ext cx="7666383" cy="338554"/>
          </a:xfrm>
          <a:prstGeom prst="rect">
            <a:avLst/>
          </a:prstGeom>
          <a:noFill/>
        </p:spPr>
        <p:txBody>
          <a:bodyPr wrap="square">
            <a:spAutoFit/>
          </a:bodyPr>
          <a:lstStyle/>
          <a:p>
            <a:pPr algn="ctr"/>
            <a:r>
              <a:rPr lang="en-US" sz="1600" b="1" dirty="0">
                <a:solidFill>
                  <a:srgbClr val="C00000"/>
                </a:solidFill>
                <a:latin typeface="Times New Roman" pitchFamily="18" charset="0"/>
                <a:cs typeface="Times New Roman" pitchFamily="18" charset="0"/>
              </a:rPr>
              <a:t>SOURCES, TYPE OF AIR POLLUTION &amp; MITIGATION MEASURES</a:t>
            </a:r>
            <a:endParaRPr lang="en-IN" sz="1600" b="1" dirty="0">
              <a:solidFill>
                <a:srgbClr val="C00000"/>
              </a:solidFill>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C67F4020-1C7B-4DF1-A216-01551334ED04}"/>
              </a:ext>
            </a:extLst>
          </p:cNvPr>
          <p:cNvGraphicFramePr>
            <a:graphicFrameLocks noGrp="1"/>
          </p:cNvGraphicFramePr>
          <p:nvPr>
            <p:extLst>
              <p:ext uri="{D42A27DB-BD31-4B8C-83A1-F6EECF244321}">
                <p14:modId xmlns:p14="http://schemas.microsoft.com/office/powerpoint/2010/main" val="2234319740"/>
              </p:ext>
            </p:extLst>
          </p:nvPr>
        </p:nvGraphicFramePr>
        <p:xfrm>
          <a:off x="152400" y="1282700"/>
          <a:ext cx="8839199" cy="5147341"/>
        </p:xfrm>
        <a:graphic>
          <a:graphicData uri="http://schemas.openxmlformats.org/drawingml/2006/table">
            <a:tbl>
              <a:tblPr firstRow="1" firstCol="1" bandRow="1">
                <a:tableStyleId>{5940675A-B579-460E-94D1-54222C63F5DA}</a:tableStyleId>
              </a:tblPr>
              <a:tblGrid>
                <a:gridCol w="450574">
                  <a:extLst>
                    <a:ext uri="{9D8B030D-6E8A-4147-A177-3AD203B41FA5}">
                      <a16:colId xmlns:a16="http://schemas.microsoft.com/office/drawing/2014/main" val="78654524"/>
                    </a:ext>
                  </a:extLst>
                </a:gridCol>
                <a:gridCol w="1258956">
                  <a:extLst>
                    <a:ext uri="{9D8B030D-6E8A-4147-A177-3AD203B41FA5}">
                      <a16:colId xmlns:a16="http://schemas.microsoft.com/office/drawing/2014/main" val="2608788996"/>
                    </a:ext>
                  </a:extLst>
                </a:gridCol>
                <a:gridCol w="2005892">
                  <a:extLst>
                    <a:ext uri="{9D8B030D-6E8A-4147-A177-3AD203B41FA5}">
                      <a16:colId xmlns:a16="http://schemas.microsoft.com/office/drawing/2014/main" val="1607612533"/>
                    </a:ext>
                  </a:extLst>
                </a:gridCol>
                <a:gridCol w="1492682">
                  <a:extLst>
                    <a:ext uri="{9D8B030D-6E8A-4147-A177-3AD203B41FA5}">
                      <a16:colId xmlns:a16="http://schemas.microsoft.com/office/drawing/2014/main" val="4239767415"/>
                    </a:ext>
                  </a:extLst>
                </a:gridCol>
                <a:gridCol w="1232452">
                  <a:extLst>
                    <a:ext uri="{9D8B030D-6E8A-4147-A177-3AD203B41FA5}">
                      <a16:colId xmlns:a16="http://schemas.microsoft.com/office/drawing/2014/main" val="4224898633"/>
                    </a:ext>
                  </a:extLst>
                </a:gridCol>
                <a:gridCol w="2398643">
                  <a:extLst>
                    <a:ext uri="{9D8B030D-6E8A-4147-A177-3AD203B41FA5}">
                      <a16:colId xmlns:a16="http://schemas.microsoft.com/office/drawing/2014/main" val="3407004241"/>
                    </a:ext>
                  </a:extLst>
                </a:gridCol>
              </a:tblGrid>
              <a:tr h="616531">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S</a:t>
                      </a:r>
                      <a:r>
                        <a:rPr lang="en-US" sz="1400" b="1" dirty="0">
                          <a:solidFill>
                            <a:srgbClr val="006600"/>
                          </a:solidFill>
                          <a:effectLst/>
                          <a:latin typeface="Times New Roman" pitchFamily="18" charset="0"/>
                          <a:cs typeface="Times New Roman" pitchFamily="18" charset="0"/>
                        </a:rPr>
                        <a:t>l.</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dirty="0">
                          <a:solidFill>
                            <a:srgbClr val="006600"/>
                          </a:solidFill>
                          <a:effectLst/>
                          <a:latin typeface="Times New Roman" pitchFamily="18" charset="0"/>
                          <a:cs typeface="Times New Roman" pitchFamily="18" charset="0"/>
                        </a:rPr>
                        <a:t>Name</a:t>
                      </a:r>
                      <a:r>
                        <a:rPr lang="en-US" sz="1400" b="1" spc="-25" dirty="0">
                          <a:solidFill>
                            <a:srgbClr val="006600"/>
                          </a:solidFill>
                          <a:effectLst/>
                          <a:latin typeface="Times New Roman" pitchFamily="18" charset="0"/>
                          <a:cs typeface="Times New Roman" pitchFamily="18" charset="0"/>
                        </a:rPr>
                        <a:t> </a:t>
                      </a:r>
                      <a:r>
                        <a:rPr lang="en-US" sz="1400" b="1" dirty="0">
                          <a:solidFill>
                            <a:srgbClr val="006600"/>
                          </a:solidFill>
                          <a:effectLst/>
                          <a:latin typeface="Times New Roman" pitchFamily="18" charset="0"/>
                          <a:cs typeface="Times New Roman" pitchFamily="18" charset="0"/>
                        </a:rPr>
                        <a:t>of</a:t>
                      </a:r>
                      <a:endParaRPr lang="en-IN" sz="14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Pr</a:t>
                      </a:r>
                      <a:r>
                        <a:rPr lang="en-US" sz="1400" b="1" dirty="0">
                          <a:solidFill>
                            <a:srgbClr val="006600"/>
                          </a:solidFill>
                          <a:effectLst/>
                          <a:latin typeface="Times New Roman" pitchFamily="18" charset="0"/>
                          <a:cs typeface="Times New Roman" pitchFamily="18" charset="0"/>
                        </a:rPr>
                        <a:t>o</a:t>
                      </a:r>
                      <a:r>
                        <a:rPr lang="en-US" sz="1400" b="1" spc="10" dirty="0">
                          <a:solidFill>
                            <a:srgbClr val="006600"/>
                          </a:solidFill>
                          <a:effectLst/>
                          <a:latin typeface="Times New Roman" pitchFamily="18" charset="0"/>
                          <a:cs typeface="Times New Roman" pitchFamily="18" charset="0"/>
                        </a:rPr>
                        <a:t>c</a:t>
                      </a:r>
                      <a:r>
                        <a:rPr lang="en-US" sz="1400" b="1" dirty="0">
                          <a:solidFill>
                            <a:srgbClr val="006600"/>
                          </a:solidFill>
                          <a:effectLst/>
                          <a:latin typeface="Times New Roman" pitchFamily="18" charset="0"/>
                          <a:cs typeface="Times New Roman" pitchFamily="18" charset="0"/>
                        </a:rPr>
                        <a:t>e</a:t>
                      </a:r>
                      <a:r>
                        <a:rPr lang="en-US" sz="1400" b="1" spc="-5" dirty="0">
                          <a:solidFill>
                            <a:srgbClr val="006600"/>
                          </a:solidFill>
                          <a:effectLst/>
                          <a:latin typeface="Times New Roman" pitchFamily="18" charset="0"/>
                          <a:cs typeface="Times New Roman" pitchFamily="18" charset="0"/>
                        </a:rPr>
                        <a:t>s</a:t>
                      </a:r>
                      <a:r>
                        <a:rPr lang="en-US" sz="1400" b="1" dirty="0">
                          <a:solidFill>
                            <a:srgbClr val="006600"/>
                          </a:solidFill>
                          <a:effectLst/>
                          <a:latin typeface="Times New Roman" pitchFamily="18" charset="0"/>
                          <a:cs typeface="Times New Roman" pitchFamily="18" charset="0"/>
                        </a:rPr>
                        <a:t>s</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O</a:t>
                      </a:r>
                      <a:r>
                        <a:rPr lang="en-US" sz="1400" b="1" dirty="0">
                          <a:solidFill>
                            <a:srgbClr val="006600"/>
                          </a:solidFill>
                          <a:effectLst/>
                          <a:latin typeface="Times New Roman" pitchFamily="18" charset="0"/>
                          <a:cs typeface="Times New Roman" pitchFamily="18" charset="0"/>
                        </a:rPr>
                        <a:t>pe</a:t>
                      </a:r>
                      <a:r>
                        <a:rPr lang="en-US" sz="1400" b="1" spc="-5" dirty="0">
                          <a:solidFill>
                            <a:srgbClr val="006600"/>
                          </a:solidFill>
                          <a:effectLst/>
                          <a:latin typeface="Times New Roman" pitchFamily="18" charset="0"/>
                          <a:cs typeface="Times New Roman" pitchFamily="18" charset="0"/>
                        </a:rPr>
                        <a:t>r</a:t>
                      </a:r>
                      <a:r>
                        <a:rPr lang="en-US" sz="1400" b="1" dirty="0">
                          <a:solidFill>
                            <a:srgbClr val="006600"/>
                          </a:solidFill>
                          <a:effectLst/>
                          <a:latin typeface="Times New Roman" pitchFamily="18" charset="0"/>
                          <a:cs typeface="Times New Roman" pitchFamily="18" charset="0"/>
                        </a:rPr>
                        <a:t>ati</a:t>
                      </a:r>
                      <a:r>
                        <a:rPr lang="en-US" sz="1400" b="1" spc="5" dirty="0">
                          <a:solidFill>
                            <a:srgbClr val="006600"/>
                          </a:solidFill>
                          <a:effectLst/>
                          <a:latin typeface="Times New Roman" pitchFamily="18" charset="0"/>
                          <a:cs typeface="Times New Roman" pitchFamily="18" charset="0"/>
                        </a:rPr>
                        <a:t>o</a:t>
                      </a:r>
                      <a:r>
                        <a:rPr lang="en-US" sz="1400" b="1" dirty="0">
                          <a:solidFill>
                            <a:srgbClr val="006600"/>
                          </a:solidFill>
                          <a:effectLst/>
                          <a:latin typeface="Times New Roman" pitchFamily="18" charset="0"/>
                          <a:cs typeface="Times New Roman" pitchFamily="18" charset="0"/>
                        </a:rPr>
                        <a:t>n</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E</a:t>
                      </a:r>
                      <a:r>
                        <a:rPr lang="en-US" sz="1400" b="1" dirty="0">
                          <a:solidFill>
                            <a:srgbClr val="006600"/>
                          </a:solidFill>
                          <a:effectLst/>
                          <a:latin typeface="Times New Roman" pitchFamily="18" charset="0"/>
                          <a:cs typeface="Times New Roman" pitchFamily="18" charset="0"/>
                        </a:rPr>
                        <a:t>mi</a:t>
                      </a:r>
                      <a:r>
                        <a:rPr lang="en-US" sz="1400" b="1" spc="10" dirty="0">
                          <a:solidFill>
                            <a:srgbClr val="006600"/>
                          </a:solidFill>
                          <a:effectLst/>
                          <a:latin typeface="Times New Roman" pitchFamily="18" charset="0"/>
                          <a:cs typeface="Times New Roman" pitchFamily="18" charset="0"/>
                        </a:rPr>
                        <a:t>s</a:t>
                      </a:r>
                      <a:r>
                        <a:rPr lang="en-US" sz="1400" b="1" dirty="0">
                          <a:solidFill>
                            <a:srgbClr val="006600"/>
                          </a:solidFill>
                          <a:effectLst/>
                          <a:latin typeface="Times New Roman" pitchFamily="18" charset="0"/>
                          <a:cs typeface="Times New Roman" pitchFamily="18" charset="0"/>
                        </a:rPr>
                        <a:t>sion</a:t>
                      </a:r>
                      <a:r>
                        <a:rPr lang="en-US" sz="1400" b="1" spc="-45" dirty="0">
                          <a:solidFill>
                            <a:srgbClr val="006600"/>
                          </a:solidFill>
                          <a:effectLst/>
                          <a:latin typeface="Times New Roman" pitchFamily="18" charset="0"/>
                          <a:cs typeface="Times New Roman" pitchFamily="18" charset="0"/>
                        </a:rPr>
                        <a:t> </a:t>
                      </a:r>
                      <a:r>
                        <a:rPr lang="en-US" sz="1400" b="1" spc="-5" dirty="0">
                          <a:solidFill>
                            <a:srgbClr val="006600"/>
                          </a:solidFill>
                          <a:effectLst/>
                          <a:latin typeface="Times New Roman" pitchFamily="18" charset="0"/>
                          <a:cs typeface="Times New Roman" pitchFamily="18" charset="0"/>
                        </a:rPr>
                        <a:t>r</a:t>
                      </a:r>
                      <a:r>
                        <a:rPr lang="en-US" sz="1400" b="1" spc="10" dirty="0">
                          <a:solidFill>
                            <a:srgbClr val="006600"/>
                          </a:solidFill>
                          <a:effectLst/>
                          <a:latin typeface="Times New Roman" pitchFamily="18" charset="0"/>
                          <a:cs typeface="Times New Roman" pitchFamily="18" charset="0"/>
                        </a:rPr>
                        <a:t>e</a:t>
                      </a:r>
                      <a:r>
                        <a:rPr lang="en-US" sz="1400" b="1" dirty="0">
                          <a:solidFill>
                            <a:srgbClr val="006600"/>
                          </a:solidFill>
                          <a:effectLst/>
                          <a:latin typeface="Times New Roman" pitchFamily="18" charset="0"/>
                          <a:cs typeface="Times New Roman" pitchFamily="18" charset="0"/>
                        </a:rPr>
                        <a:t>le</a:t>
                      </a:r>
                      <a:r>
                        <a:rPr lang="en-US" sz="1400" b="1" spc="5" dirty="0">
                          <a:solidFill>
                            <a:srgbClr val="006600"/>
                          </a:solidFill>
                          <a:effectLst/>
                          <a:latin typeface="Times New Roman" pitchFamily="18" charset="0"/>
                          <a:cs typeface="Times New Roman" pitchFamily="18" charset="0"/>
                        </a:rPr>
                        <a:t>a</a:t>
                      </a:r>
                      <a:r>
                        <a:rPr lang="en-US" sz="1400" b="1" dirty="0">
                          <a:solidFill>
                            <a:srgbClr val="006600"/>
                          </a:solidFill>
                          <a:effectLst/>
                          <a:latin typeface="Times New Roman" pitchFamily="18" charset="0"/>
                          <a:cs typeface="Times New Roman" pitchFamily="18" charset="0"/>
                        </a:rPr>
                        <a:t>s</a:t>
                      </a:r>
                      <a:r>
                        <a:rPr lang="en-US" sz="1400" b="1" spc="-5" dirty="0">
                          <a:solidFill>
                            <a:srgbClr val="006600"/>
                          </a:solidFill>
                          <a:effectLst/>
                          <a:latin typeface="Times New Roman" pitchFamily="18" charset="0"/>
                          <a:cs typeface="Times New Roman" pitchFamily="18" charset="0"/>
                        </a:rPr>
                        <a:t>e</a:t>
                      </a:r>
                      <a:r>
                        <a:rPr lang="en-US" sz="1400" b="1" dirty="0">
                          <a:solidFill>
                            <a:srgbClr val="006600"/>
                          </a:solidFill>
                          <a:effectLst/>
                          <a:latin typeface="Times New Roman" pitchFamily="18" charset="0"/>
                          <a:cs typeface="Times New Roman" pitchFamily="18" charset="0"/>
                        </a:rPr>
                        <a:t>d</a:t>
                      </a:r>
                      <a:endParaRPr lang="en-IN" sz="14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400" b="1" spc="15" dirty="0">
                          <a:solidFill>
                            <a:srgbClr val="006600"/>
                          </a:solidFill>
                          <a:effectLst/>
                          <a:latin typeface="Times New Roman" pitchFamily="18" charset="0"/>
                          <a:cs typeface="Times New Roman" pitchFamily="18" charset="0"/>
                        </a:rPr>
                        <a:t>w</a:t>
                      </a:r>
                      <a:r>
                        <a:rPr lang="en-US" sz="1400" b="1" dirty="0">
                          <a:solidFill>
                            <a:srgbClr val="006600"/>
                          </a:solidFill>
                          <a:effectLst/>
                          <a:latin typeface="Times New Roman" pitchFamily="18" charset="0"/>
                          <a:cs typeface="Times New Roman" pitchFamily="18" charset="0"/>
                        </a:rPr>
                        <a:t>a</a:t>
                      </a:r>
                      <a:r>
                        <a:rPr lang="en-US" sz="1400" b="1" spc="-5" dirty="0">
                          <a:solidFill>
                            <a:srgbClr val="006600"/>
                          </a:solidFill>
                          <a:effectLst/>
                          <a:latin typeface="Times New Roman" pitchFamily="18" charset="0"/>
                          <a:cs typeface="Times New Roman" pitchFamily="18" charset="0"/>
                        </a:rPr>
                        <a:t>s</a:t>
                      </a:r>
                      <a:r>
                        <a:rPr lang="en-US" sz="1400" b="1" spc="5" dirty="0">
                          <a:solidFill>
                            <a:srgbClr val="006600"/>
                          </a:solidFill>
                          <a:effectLst/>
                          <a:latin typeface="Times New Roman" pitchFamily="18" charset="0"/>
                          <a:cs typeface="Times New Roman" pitchFamily="18" charset="0"/>
                        </a:rPr>
                        <a:t>t</a:t>
                      </a:r>
                      <a:r>
                        <a:rPr lang="en-US" sz="1400" b="1" dirty="0">
                          <a:solidFill>
                            <a:srgbClr val="006600"/>
                          </a:solidFill>
                          <a:effectLst/>
                          <a:latin typeface="Times New Roman" pitchFamily="18" charset="0"/>
                          <a:cs typeface="Times New Roman" pitchFamily="18" charset="0"/>
                        </a:rPr>
                        <a:t>e</a:t>
                      </a:r>
                      <a:r>
                        <a:rPr lang="en-US" sz="1400" b="1" spc="-30" dirty="0">
                          <a:solidFill>
                            <a:srgbClr val="006600"/>
                          </a:solidFill>
                          <a:effectLst/>
                          <a:latin typeface="Times New Roman" pitchFamily="18" charset="0"/>
                          <a:cs typeface="Times New Roman" pitchFamily="18" charset="0"/>
                        </a:rPr>
                        <a:t> </a:t>
                      </a:r>
                      <a:r>
                        <a:rPr lang="en-US" sz="1400" b="1" dirty="0">
                          <a:solidFill>
                            <a:srgbClr val="006600"/>
                          </a:solidFill>
                          <a:effectLst/>
                          <a:latin typeface="Times New Roman" pitchFamily="18" charset="0"/>
                          <a:cs typeface="Times New Roman" pitchFamily="18" charset="0"/>
                        </a:rPr>
                        <a:t>gener</a:t>
                      </a:r>
                      <a:r>
                        <a:rPr lang="en-US" sz="1400" b="1" spc="-5" dirty="0">
                          <a:solidFill>
                            <a:srgbClr val="006600"/>
                          </a:solidFill>
                          <a:effectLst/>
                          <a:latin typeface="Times New Roman" pitchFamily="18" charset="0"/>
                          <a:cs typeface="Times New Roman" pitchFamily="18" charset="0"/>
                        </a:rPr>
                        <a:t>a</a:t>
                      </a:r>
                      <a:r>
                        <a:rPr lang="en-US" sz="1400" b="1" spc="5" dirty="0">
                          <a:solidFill>
                            <a:srgbClr val="006600"/>
                          </a:solidFill>
                          <a:effectLst/>
                          <a:latin typeface="Times New Roman" pitchFamily="18" charset="0"/>
                          <a:cs typeface="Times New Roman" pitchFamily="18" charset="0"/>
                        </a:rPr>
                        <a:t>t</a:t>
                      </a:r>
                      <a:r>
                        <a:rPr lang="en-US" sz="1400" b="1" dirty="0">
                          <a:solidFill>
                            <a:srgbClr val="006600"/>
                          </a:solidFill>
                          <a:effectLst/>
                          <a:latin typeface="Times New Roman" pitchFamily="18" charset="0"/>
                          <a:cs typeface="Times New Roman" pitchFamily="18" charset="0"/>
                        </a:rPr>
                        <a:t>ed</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15" dirty="0">
                          <a:solidFill>
                            <a:srgbClr val="006600"/>
                          </a:solidFill>
                          <a:effectLst/>
                          <a:latin typeface="Times New Roman" pitchFamily="18" charset="0"/>
                          <a:cs typeface="Times New Roman" pitchFamily="18" charset="0"/>
                        </a:rPr>
                        <a:t>T</a:t>
                      </a:r>
                      <a:r>
                        <a:rPr lang="en-US" sz="1400" b="1" spc="-15" dirty="0">
                          <a:solidFill>
                            <a:srgbClr val="006600"/>
                          </a:solidFill>
                          <a:effectLst/>
                          <a:latin typeface="Times New Roman" pitchFamily="18" charset="0"/>
                          <a:cs typeface="Times New Roman" pitchFamily="18" charset="0"/>
                        </a:rPr>
                        <a:t>y</a:t>
                      </a:r>
                      <a:r>
                        <a:rPr lang="en-US" sz="1400" b="1" dirty="0">
                          <a:solidFill>
                            <a:srgbClr val="006600"/>
                          </a:solidFill>
                          <a:effectLst/>
                          <a:latin typeface="Times New Roman" pitchFamily="18" charset="0"/>
                          <a:cs typeface="Times New Roman" pitchFamily="18" charset="0"/>
                        </a:rPr>
                        <a:t>pes</a:t>
                      </a:r>
                      <a:r>
                        <a:rPr lang="en-US" sz="1400" b="1" spc="-35" dirty="0">
                          <a:solidFill>
                            <a:srgbClr val="006600"/>
                          </a:solidFill>
                          <a:effectLst/>
                          <a:latin typeface="Times New Roman" pitchFamily="18" charset="0"/>
                          <a:cs typeface="Times New Roman" pitchFamily="18" charset="0"/>
                        </a:rPr>
                        <a:t> </a:t>
                      </a:r>
                      <a:r>
                        <a:rPr lang="en-US" sz="1400" b="1" dirty="0">
                          <a:solidFill>
                            <a:srgbClr val="006600"/>
                          </a:solidFill>
                          <a:effectLst/>
                          <a:latin typeface="Times New Roman" pitchFamily="18" charset="0"/>
                          <a:cs typeface="Times New Roman" pitchFamily="18" charset="0"/>
                        </a:rPr>
                        <a:t>of</a:t>
                      </a:r>
                      <a:endParaRPr lang="en-IN" sz="14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400" b="1" dirty="0">
                          <a:solidFill>
                            <a:srgbClr val="006600"/>
                          </a:solidFill>
                          <a:effectLst/>
                          <a:latin typeface="Times New Roman" pitchFamily="18" charset="0"/>
                          <a:cs typeface="Times New Roman" pitchFamily="18" charset="0"/>
                        </a:rPr>
                        <a:t>pollu</a:t>
                      </a:r>
                      <a:r>
                        <a:rPr lang="en-US" sz="1400" b="1" spc="5" dirty="0">
                          <a:solidFill>
                            <a:srgbClr val="006600"/>
                          </a:solidFill>
                          <a:effectLst/>
                          <a:latin typeface="Times New Roman" pitchFamily="18" charset="0"/>
                          <a:cs typeface="Times New Roman" pitchFamily="18" charset="0"/>
                        </a:rPr>
                        <a:t>t</a:t>
                      </a:r>
                      <a:r>
                        <a:rPr lang="en-US" sz="1400" b="1" dirty="0">
                          <a:solidFill>
                            <a:srgbClr val="006600"/>
                          </a:solidFill>
                          <a:effectLst/>
                          <a:latin typeface="Times New Roman" pitchFamily="18" charset="0"/>
                          <a:cs typeface="Times New Roman" pitchFamily="18" charset="0"/>
                        </a:rPr>
                        <a:t>ion</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P</a:t>
                      </a:r>
                      <a:r>
                        <a:rPr lang="en-US" sz="1400" b="1" dirty="0">
                          <a:solidFill>
                            <a:srgbClr val="006600"/>
                          </a:solidFill>
                          <a:effectLst/>
                          <a:latin typeface="Times New Roman" pitchFamily="18" charset="0"/>
                          <a:cs typeface="Times New Roman" pitchFamily="18" charset="0"/>
                        </a:rPr>
                        <a:t>ollu</a:t>
                      </a:r>
                      <a:r>
                        <a:rPr lang="en-US" sz="1400" b="1" spc="5" dirty="0">
                          <a:solidFill>
                            <a:srgbClr val="006600"/>
                          </a:solidFill>
                          <a:effectLst/>
                          <a:latin typeface="Times New Roman" pitchFamily="18" charset="0"/>
                          <a:cs typeface="Times New Roman" pitchFamily="18" charset="0"/>
                        </a:rPr>
                        <a:t>t</a:t>
                      </a:r>
                      <a:r>
                        <a:rPr lang="en-US" sz="1400" b="1" dirty="0">
                          <a:solidFill>
                            <a:srgbClr val="006600"/>
                          </a:solidFill>
                          <a:effectLst/>
                          <a:latin typeface="Times New Roman" pitchFamily="18" charset="0"/>
                          <a:cs typeface="Times New Roman" pitchFamily="18" charset="0"/>
                        </a:rPr>
                        <a:t>ion</a:t>
                      </a:r>
                      <a:r>
                        <a:rPr lang="en-US" sz="1400" b="1" spc="-40" dirty="0">
                          <a:solidFill>
                            <a:srgbClr val="006600"/>
                          </a:solidFill>
                          <a:effectLst/>
                          <a:latin typeface="Times New Roman" pitchFamily="18" charset="0"/>
                          <a:cs typeface="Times New Roman" pitchFamily="18" charset="0"/>
                        </a:rPr>
                        <a:t> </a:t>
                      </a:r>
                      <a:r>
                        <a:rPr lang="en-US" sz="1400" b="1" dirty="0">
                          <a:solidFill>
                            <a:srgbClr val="006600"/>
                          </a:solidFill>
                          <a:effectLst/>
                          <a:latin typeface="Times New Roman" pitchFamily="18" charset="0"/>
                          <a:cs typeface="Times New Roman" pitchFamily="18" charset="0"/>
                        </a:rPr>
                        <a:t>Con</a:t>
                      </a:r>
                      <a:r>
                        <a:rPr lang="en-US" sz="1400" b="1" spc="5" dirty="0">
                          <a:solidFill>
                            <a:srgbClr val="006600"/>
                          </a:solidFill>
                          <a:effectLst/>
                          <a:latin typeface="Times New Roman" pitchFamily="18" charset="0"/>
                          <a:cs typeface="Times New Roman" pitchFamily="18" charset="0"/>
                        </a:rPr>
                        <a:t>t</a:t>
                      </a:r>
                      <a:r>
                        <a:rPr lang="en-US" sz="1400" b="1" spc="-5" dirty="0">
                          <a:solidFill>
                            <a:srgbClr val="006600"/>
                          </a:solidFill>
                          <a:effectLst/>
                          <a:latin typeface="Times New Roman" pitchFamily="18" charset="0"/>
                          <a:cs typeface="Times New Roman" pitchFamily="18" charset="0"/>
                        </a:rPr>
                        <a:t>r</a:t>
                      </a:r>
                      <a:r>
                        <a:rPr lang="en-US" sz="1400" b="1" dirty="0">
                          <a:solidFill>
                            <a:srgbClr val="006600"/>
                          </a:solidFill>
                          <a:effectLst/>
                          <a:latin typeface="Times New Roman" pitchFamily="18" charset="0"/>
                          <a:cs typeface="Times New Roman" pitchFamily="18" charset="0"/>
                        </a:rPr>
                        <a:t>ol</a:t>
                      </a:r>
                      <a:endParaRPr lang="en-IN" sz="1400" b="1" dirty="0">
                        <a:solidFill>
                          <a:srgbClr val="006600"/>
                        </a:solidFill>
                        <a:effectLst/>
                        <a:latin typeface="Times New Roman" pitchFamily="18" charset="0"/>
                        <a:cs typeface="Times New Roman" pitchFamily="18" charset="0"/>
                      </a:endParaRPr>
                    </a:p>
                    <a:p>
                      <a:pPr algn="ctr">
                        <a:lnSpc>
                          <a:spcPct val="115000"/>
                        </a:lnSpc>
                        <a:spcAft>
                          <a:spcPts val="1000"/>
                        </a:spcAft>
                      </a:pPr>
                      <a:r>
                        <a:rPr lang="en-US" sz="1400" b="1" spc="20" dirty="0">
                          <a:solidFill>
                            <a:srgbClr val="006600"/>
                          </a:solidFill>
                          <a:effectLst/>
                          <a:latin typeface="Times New Roman" pitchFamily="18" charset="0"/>
                          <a:cs typeface="Times New Roman" pitchFamily="18" charset="0"/>
                        </a:rPr>
                        <a:t>M</a:t>
                      </a:r>
                      <a:r>
                        <a:rPr lang="en-US" sz="1400" b="1" dirty="0">
                          <a:solidFill>
                            <a:srgbClr val="006600"/>
                          </a:solidFill>
                          <a:effectLst/>
                          <a:latin typeface="Times New Roman" pitchFamily="18" charset="0"/>
                          <a:cs typeface="Times New Roman" pitchFamily="18" charset="0"/>
                        </a:rPr>
                        <a:t>e</a:t>
                      </a:r>
                      <a:r>
                        <a:rPr lang="en-US" sz="1400" b="1" spc="-5" dirty="0">
                          <a:solidFill>
                            <a:srgbClr val="006600"/>
                          </a:solidFill>
                          <a:effectLst/>
                          <a:latin typeface="Times New Roman" pitchFamily="18" charset="0"/>
                          <a:cs typeface="Times New Roman" pitchFamily="18" charset="0"/>
                        </a:rPr>
                        <a:t>a</a:t>
                      </a:r>
                      <a:r>
                        <a:rPr lang="en-US" sz="1400" b="1" dirty="0">
                          <a:solidFill>
                            <a:srgbClr val="006600"/>
                          </a:solidFill>
                          <a:effectLst/>
                          <a:latin typeface="Times New Roman" pitchFamily="18" charset="0"/>
                          <a:cs typeface="Times New Roman" pitchFamily="18" charset="0"/>
                        </a:rPr>
                        <a:t>sur</a:t>
                      </a:r>
                      <a:r>
                        <a:rPr lang="en-US" sz="1400" b="1" spc="-5" dirty="0">
                          <a:solidFill>
                            <a:srgbClr val="006600"/>
                          </a:solidFill>
                          <a:effectLst/>
                          <a:latin typeface="Times New Roman" pitchFamily="18" charset="0"/>
                          <a:cs typeface="Times New Roman" pitchFamily="18" charset="0"/>
                        </a:rPr>
                        <a:t>e</a:t>
                      </a:r>
                      <a:r>
                        <a:rPr lang="en-US" sz="1400" b="1" dirty="0">
                          <a:solidFill>
                            <a:srgbClr val="006600"/>
                          </a:solidFill>
                          <a:effectLst/>
                          <a:latin typeface="Times New Roman" pitchFamily="18" charset="0"/>
                          <a:cs typeface="Times New Roman" pitchFamily="18" charset="0"/>
                        </a:rPr>
                        <a:t>s</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56619165"/>
                  </a:ext>
                </a:extLst>
              </a:tr>
              <a:tr h="207857">
                <a:tc gridSpan="6">
                  <a:txBody>
                    <a:bodyPr/>
                    <a:lstStyle/>
                    <a:p>
                      <a:pPr>
                        <a:lnSpc>
                          <a:spcPct val="115000"/>
                        </a:lnSpc>
                        <a:spcAft>
                          <a:spcPts val="1000"/>
                        </a:spcAft>
                      </a:pPr>
                      <a:r>
                        <a:rPr lang="en-US" sz="1600" b="1" spc="-5" dirty="0">
                          <a:solidFill>
                            <a:srgbClr val="C00000"/>
                          </a:solidFill>
                          <a:effectLst/>
                          <a:latin typeface="Times New Roman" pitchFamily="18" charset="0"/>
                          <a:cs typeface="Times New Roman" pitchFamily="18" charset="0"/>
                        </a:rPr>
                        <a:t>E</a:t>
                      </a:r>
                      <a:r>
                        <a:rPr lang="en-US" sz="1600" b="1" dirty="0">
                          <a:solidFill>
                            <a:srgbClr val="C00000"/>
                          </a:solidFill>
                          <a:effectLst/>
                          <a:latin typeface="Times New Roman" pitchFamily="18" charset="0"/>
                          <a:cs typeface="Times New Roman" pitchFamily="18" charset="0"/>
                        </a:rPr>
                        <a:t>xi</a:t>
                      </a:r>
                      <a:r>
                        <a:rPr lang="en-US" sz="1600" b="1" spc="-5" dirty="0">
                          <a:solidFill>
                            <a:srgbClr val="C00000"/>
                          </a:solidFill>
                          <a:effectLst/>
                          <a:latin typeface="Times New Roman" pitchFamily="18" charset="0"/>
                          <a:cs typeface="Times New Roman" pitchFamily="18" charset="0"/>
                        </a:rPr>
                        <a:t>s</a:t>
                      </a:r>
                      <a:r>
                        <a:rPr lang="en-US" sz="1600" b="1" spc="5" dirty="0">
                          <a:solidFill>
                            <a:srgbClr val="C00000"/>
                          </a:solidFill>
                          <a:effectLst/>
                          <a:latin typeface="Times New Roman" pitchFamily="18" charset="0"/>
                          <a:cs typeface="Times New Roman" pitchFamily="18" charset="0"/>
                        </a:rPr>
                        <a:t>t</a:t>
                      </a:r>
                      <a:r>
                        <a:rPr lang="en-US" sz="1600" b="1" dirty="0">
                          <a:solidFill>
                            <a:srgbClr val="C00000"/>
                          </a:solidFill>
                          <a:effectLst/>
                          <a:latin typeface="Times New Roman" pitchFamily="18" charset="0"/>
                          <a:cs typeface="Times New Roman" pitchFamily="18" charset="0"/>
                        </a:rPr>
                        <a:t>ing</a:t>
                      </a:r>
                      <a:endParaRPr lang="en-IN" sz="1400" b="1" dirty="0">
                        <a:solidFill>
                          <a:srgbClr val="C000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89608892"/>
                  </a:ext>
                </a:extLst>
              </a:tr>
              <a:tr h="2195327">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1.</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Sponge Iron plant with WHRB &amp; AFBC power plant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DRI Kiln reduction of iron at 900-1100</a:t>
                      </a:r>
                      <a:r>
                        <a:rPr lang="en-US" sz="1400" baseline="30000">
                          <a:solidFill>
                            <a:srgbClr val="002060"/>
                          </a:solidFill>
                          <a:effectLst/>
                          <a:latin typeface="Times New Roman" pitchFamily="18" charset="0"/>
                          <a:cs typeface="Times New Roman" pitchFamily="18" charset="0"/>
                        </a:rPr>
                        <a:t>0</a:t>
                      </a:r>
                      <a:r>
                        <a:rPr lang="en-US" sz="1400">
                          <a:solidFill>
                            <a:srgbClr val="002060"/>
                          </a:solidFill>
                          <a:effectLst/>
                          <a:latin typeface="Times New Roman" pitchFamily="18" charset="0"/>
                          <a:cs typeface="Times New Roman" pitchFamily="18" charset="0"/>
                        </a:rPr>
                        <a:t>C Generation of Steam from biomass &amp; waste heat from DRI</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tabLst>
                          <a:tab pos="215900" algn="l"/>
                        </a:tabLst>
                      </a:pPr>
                      <a:r>
                        <a:rPr lang="en-US" sz="1400" dirty="0">
                          <a:solidFill>
                            <a:srgbClr val="002060"/>
                          </a:solidFill>
                          <a:effectLst/>
                          <a:latin typeface="Times New Roman" pitchFamily="18" charset="0"/>
                          <a:cs typeface="Times New Roman" pitchFamily="18" charset="0"/>
                        </a:rPr>
                        <a:t>PM,CO, SO</a:t>
                      </a:r>
                      <a:r>
                        <a:rPr lang="en-US" sz="1400" baseline="-25000" dirty="0">
                          <a:solidFill>
                            <a:srgbClr val="002060"/>
                          </a:solidFill>
                          <a:effectLst/>
                          <a:latin typeface="Times New Roman" pitchFamily="18" charset="0"/>
                          <a:cs typeface="Times New Roman" pitchFamily="18" charset="0"/>
                        </a:rPr>
                        <a:t>2</a:t>
                      </a:r>
                      <a:r>
                        <a:rPr lang="en-US" sz="1400" dirty="0">
                          <a:solidFill>
                            <a:srgbClr val="002060"/>
                          </a:solidFill>
                          <a:effectLst/>
                          <a:latin typeface="Times New Roman" pitchFamily="18" charset="0"/>
                          <a:cs typeface="Times New Roman" pitchFamily="18" charset="0"/>
                        </a:rPr>
                        <a:t>, NO</a:t>
                      </a:r>
                      <a:r>
                        <a:rPr lang="en-US" sz="1400" baseline="-25000" dirty="0">
                          <a:solidFill>
                            <a:srgbClr val="002060"/>
                          </a:solidFill>
                          <a:effectLst/>
                          <a:latin typeface="Times New Roman" pitchFamily="18" charset="0"/>
                          <a:cs typeface="Times New Roman" pitchFamily="18" charset="0"/>
                        </a:rPr>
                        <a:t>X</a:t>
                      </a:r>
                      <a:r>
                        <a:rPr lang="en-US" sz="1400" dirty="0">
                          <a:solidFill>
                            <a:srgbClr val="002060"/>
                          </a:solidFill>
                          <a:effectLst/>
                          <a:latin typeface="Times New Roman" pitchFamily="18" charset="0"/>
                          <a:cs typeface="Times New Roman" pitchFamily="18" charset="0"/>
                        </a:rPr>
                        <a:t> &amp; Dust &amp; generation of fly and bottom ash</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tabLst>
                          <a:tab pos="203200" algn="l"/>
                        </a:tabLst>
                      </a:pPr>
                      <a:r>
                        <a:rPr lang="en-US" sz="1400">
                          <a:solidFill>
                            <a:srgbClr val="002060"/>
                          </a:solidFill>
                          <a:effectLst/>
                          <a:latin typeface="Times New Roman" pitchFamily="18" charset="0"/>
                          <a:cs typeface="Times New Roman" pitchFamily="18" charset="0"/>
                        </a:rPr>
                        <a:t>Air  Pollution</a:t>
                      </a:r>
                      <a:endParaRPr lang="en-IN" sz="14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a:solidFill>
                            <a:srgbClr val="002060"/>
                          </a:solidFill>
                          <a:effectLst/>
                          <a:latin typeface="Times New Roman" pitchFamily="18" charset="0"/>
                          <a:cs typeface="Times New Roman" pitchFamily="18" charset="0"/>
                        </a:rPr>
                        <a:t>&amp; Thermal</a:t>
                      </a:r>
                      <a:endParaRPr lang="en-IN" sz="14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a:solidFill>
                            <a:srgbClr val="002060"/>
                          </a:solidFill>
                          <a:effectLst/>
                          <a:latin typeface="Times New Roman" pitchFamily="18" charset="0"/>
                          <a:cs typeface="Times New Roman" pitchFamily="18" charset="0"/>
                        </a:rPr>
                        <a:t>Pollution</a:t>
                      </a:r>
                      <a:endParaRPr lang="en-IN" sz="14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a:solidFill>
                            <a:srgbClr val="002060"/>
                          </a:solidFill>
                          <a:effectLst/>
                          <a:latin typeface="Times New Roman" pitchFamily="18" charset="0"/>
                          <a:cs typeface="Times New Roman" pitchFamily="18" charset="0"/>
                        </a:rPr>
                        <a:t>&amp; Land</a:t>
                      </a:r>
                      <a:endParaRPr lang="en-IN" sz="14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a:solidFill>
                            <a:srgbClr val="002060"/>
                          </a:solidFill>
                          <a:effectLst/>
                          <a:latin typeface="Times New Roman" pitchFamily="18" charset="0"/>
                          <a:cs typeface="Times New Roman" pitchFamily="18" charset="0"/>
                        </a:rPr>
                        <a:t>pollution</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Electrostatic precipitator for Sponge Iron plant with WHRB (to reduce thermal pollution and to capture heat) in order to restrict the particulate matter less </a:t>
                      </a:r>
                      <a:r>
                        <a:rPr lang="en-US" sz="1400" kern="1200" dirty="0">
                          <a:solidFill>
                            <a:srgbClr val="002060"/>
                          </a:solidFill>
                          <a:effectLst/>
                          <a:latin typeface="Times New Roman" pitchFamily="18" charset="0"/>
                          <a:ea typeface="+mn-ea"/>
                          <a:cs typeface="Times New Roman" pitchFamily="18" charset="0"/>
                        </a:rPr>
                        <a:t>than 30 mg/Nm</a:t>
                      </a:r>
                      <a:r>
                        <a:rPr lang="en-US" sz="1400" kern="1200" baseline="30000" dirty="0">
                          <a:solidFill>
                            <a:srgbClr val="002060"/>
                          </a:solidFill>
                          <a:effectLst/>
                          <a:latin typeface="Times New Roman" pitchFamily="18" charset="0"/>
                          <a:ea typeface="+mn-ea"/>
                          <a:cs typeface="Times New Roman" pitchFamily="18" charset="0"/>
                        </a:rPr>
                        <a:t>3</a:t>
                      </a:r>
                      <a:r>
                        <a:rPr lang="en-US" sz="1400" kern="1200" dirty="0">
                          <a:solidFill>
                            <a:srgbClr val="002060"/>
                          </a:solidFill>
                          <a:effectLst/>
                          <a:latin typeface="Times New Roman" pitchFamily="18" charset="0"/>
                          <a:ea typeface="+mn-ea"/>
                          <a:cs typeface="Times New Roman" pitchFamily="18" charset="0"/>
                        </a:rPr>
                        <a:t>  </a:t>
                      </a:r>
                      <a:r>
                        <a:rPr lang="en-US" sz="1400" dirty="0" err="1">
                          <a:solidFill>
                            <a:srgbClr val="002060"/>
                          </a:solidFill>
                          <a:effectLst/>
                          <a:latin typeface="Times New Roman" pitchFamily="18" charset="0"/>
                          <a:cs typeface="Times New Roman" pitchFamily="18" charset="0"/>
                        </a:rPr>
                        <a:t>Dolochar</a:t>
                      </a:r>
                      <a:r>
                        <a:rPr lang="en-US" sz="1400" dirty="0">
                          <a:solidFill>
                            <a:srgbClr val="002060"/>
                          </a:solidFill>
                          <a:effectLst/>
                          <a:latin typeface="Times New Roman" pitchFamily="18" charset="0"/>
                          <a:cs typeface="Times New Roman" pitchFamily="18" charset="0"/>
                        </a:rPr>
                        <a:t> is used in the biomass based power plant.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412631097"/>
                  </a:ext>
                </a:extLst>
              </a:tr>
              <a:tr h="870347">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Coal Washery</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unloading point, conveying transfer points, hoppers, crushers, screens</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Particulate  matter  &amp; </a:t>
                      </a:r>
                      <a:r>
                        <a:rPr lang="en-US" sz="1400" dirty="0" err="1">
                          <a:solidFill>
                            <a:srgbClr val="002060"/>
                          </a:solidFill>
                          <a:effectLst/>
                          <a:latin typeface="Times New Roman" pitchFamily="18" charset="0"/>
                          <a:cs typeface="Times New Roman" pitchFamily="18" charset="0"/>
                        </a:rPr>
                        <a:t>Fugitve</a:t>
                      </a:r>
                      <a:r>
                        <a:rPr lang="en-US" sz="1400" dirty="0">
                          <a:solidFill>
                            <a:srgbClr val="002060"/>
                          </a:solidFill>
                          <a:effectLst/>
                          <a:latin typeface="Times New Roman" pitchFamily="18" charset="0"/>
                          <a:cs typeface="Times New Roman" pitchFamily="18" charset="0"/>
                        </a:rPr>
                        <a:t> emission</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Air	and Noise pollution</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Bag filters &amp; Stack</a:t>
                      </a:r>
                      <a:endParaRPr lang="en-IN" sz="14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Water sprinkling</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71446019"/>
                  </a:ext>
                </a:extLst>
              </a:tr>
              <a:tr h="1084921">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3.</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Coal storage yard/ shed/ </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Storage  of  raw  and finished coal</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Fugitive dust emission</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Air pollution &amp; noise pollution and fire risk</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Water sprinkling System 90% of the dust controlled by these methods.    Remaining 10% dust should not travel  longer  distance due to weight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14140546"/>
                  </a:ext>
                </a:extLst>
              </a:tr>
            </a:tbl>
          </a:graphicData>
        </a:graphic>
      </p:graphicFrame>
    </p:spTree>
    <p:extLst>
      <p:ext uri="{BB962C8B-B14F-4D97-AF65-F5344CB8AC3E}">
        <p14:creationId xmlns:p14="http://schemas.microsoft.com/office/powerpoint/2010/main" val="21199384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B5C0E98-7F2E-41E0-8DCF-E6FC963E69F7}"/>
              </a:ext>
            </a:extLst>
          </p:cNvPr>
          <p:cNvGraphicFramePr>
            <a:graphicFrameLocks noGrp="1"/>
          </p:cNvGraphicFramePr>
          <p:nvPr>
            <p:extLst>
              <p:ext uri="{D42A27DB-BD31-4B8C-83A1-F6EECF244321}">
                <p14:modId xmlns:p14="http://schemas.microsoft.com/office/powerpoint/2010/main" val="2305371515"/>
              </p:ext>
            </p:extLst>
          </p:nvPr>
        </p:nvGraphicFramePr>
        <p:xfrm>
          <a:off x="241300" y="370223"/>
          <a:ext cx="8601548" cy="6054707"/>
        </p:xfrm>
        <a:graphic>
          <a:graphicData uri="http://schemas.openxmlformats.org/drawingml/2006/table">
            <a:tbl>
              <a:tblPr firstRow="1" firstCol="1" bandRow="1">
                <a:tableStyleId>{5940675A-B579-460E-94D1-54222C63F5DA}</a:tableStyleId>
              </a:tblPr>
              <a:tblGrid>
                <a:gridCol w="815112">
                  <a:extLst>
                    <a:ext uri="{9D8B030D-6E8A-4147-A177-3AD203B41FA5}">
                      <a16:colId xmlns:a16="http://schemas.microsoft.com/office/drawing/2014/main" val="12044384"/>
                    </a:ext>
                  </a:extLst>
                </a:gridCol>
                <a:gridCol w="1378847">
                  <a:extLst>
                    <a:ext uri="{9D8B030D-6E8A-4147-A177-3AD203B41FA5}">
                      <a16:colId xmlns:a16="http://schemas.microsoft.com/office/drawing/2014/main" val="985614842"/>
                    </a:ext>
                  </a:extLst>
                </a:gridCol>
                <a:gridCol w="1622173">
                  <a:extLst>
                    <a:ext uri="{9D8B030D-6E8A-4147-A177-3AD203B41FA5}">
                      <a16:colId xmlns:a16="http://schemas.microsoft.com/office/drawing/2014/main" val="3519894897"/>
                    </a:ext>
                  </a:extLst>
                </a:gridCol>
                <a:gridCol w="1459958">
                  <a:extLst>
                    <a:ext uri="{9D8B030D-6E8A-4147-A177-3AD203B41FA5}">
                      <a16:colId xmlns:a16="http://schemas.microsoft.com/office/drawing/2014/main" val="3431842933"/>
                    </a:ext>
                  </a:extLst>
                </a:gridCol>
                <a:gridCol w="1459958">
                  <a:extLst>
                    <a:ext uri="{9D8B030D-6E8A-4147-A177-3AD203B41FA5}">
                      <a16:colId xmlns:a16="http://schemas.microsoft.com/office/drawing/2014/main" val="1058743299"/>
                    </a:ext>
                  </a:extLst>
                </a:gridCol>
                <a:gridCol w="1865500">
                  <a:extLst>
                    <a:ext uri="{9D8B030D-6E8A-4147-A177-3AD203B41FA5}">
                      <a16:colId xmlns:a16="http://schemas.microsoft.com/office/drawing/2014/main" val="923625240"/>
                    </a:ext>
                  </a:extLst>
                </a:gridCol>
              </a:tblGrid>
              <a:tr h="544177">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4.</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Fly Ash delivery point</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Mist Water Spray System</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608393">
                <a:tc>
                  <a:txBody>
                    <a:bodyPr/>
                    <a:lstStyle/>
                    <a:p>
                      <a:pPr algn="just">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5.</a:t>
                      </a:r>
                      <a:endParaRPr lang="en-IN" sz="1600" kern="120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Ferro Alloys</a:t>
                      </a:r>
                      <a:endParaRPr lang="en-IN" sz="1600" kern="1200">
                        <a:solidFill>
                          <a:srgbClr val="002060"/>
                        </a:solidFill>
                        <a:effectLst/>
                        <a:latin typeface="Times New Roman" pitchFamily="18" charset="0"/>
                        <a:ea typeface="+mn-ea"/>
                        <a:cs typeface="Times New Roman" pitchFamily="18" charset="0"/>
                      </a:endParaRPr>
                    </a:p>
                    <a:p>
                      <a:pPr algn="just">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Plant</a:t>
                      </a:r>
                      <a:endParaRPr lang="en-IN" sz="1600" kern="120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Ferro and silico Manganese</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PM and SO</a:t>
                      </a:r>
                      <a:r>
                        <a:rPr lang="en-US" sz="1600" kern="1200" baseline="-25000" dirty="0">
                          <a:solidFill>
                            <a:srgbClr val="002060"/>
                          </a:solidFill>
                          <a:effectLst/>
                          <a:latin typeface="Times New Roman" pitchFamily="18" charset="0"/>
                          <a:ea typeface="+mn-ea"/>
                          <a:cs typeface="Times New Roman" pitchFamily="18" charset="0"/>
                        </a:rPr>
                        <a:t>2</a:t>
                      </a:r>
                      <a:endParaRPr lang="en-IN" sz="1600" kern="1200" baseline="-250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Air   Pollution   &amp; Thermal Pollution</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Heat exchanger followed by bag filter &amp; Stack</a:t>
                      </a:r>
                      <a:endParaRPr lang="en-IN" sz="1600" kern="1200" dirty="0">
                        <a:solidFill>
                          <a:srgbClr val="002060"/>
                        </a:solidFill>
                        <a:effectLst/>
                        <a:latin typeface="Times New Roman" pitchFamily="18" charset="0"/>
                        <a:ea typeface="+mn-ea"/>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301997">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6</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SMS (Induction furnace) (existing as well as proposed)</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Hot Steel Rolling Mill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Melting of DRI in IF at 1600</a:t>
                      </a:r>
                      <a:r>
                        <a:rPr lang="en-US" sz="1600" baseline="30000" dirty="0">
                          <a:solidFill>
                            <a:srgbClr val="002060"/>
                          </a:solidFill>
                          <a:effectLst/>
                          <a:latin typeface="Times New Roman" pitchFamily="18" charset="0"/>
                          <a:cs typeface="Times New Roman" pitchFamily="18" charset="0"/>
                        </a:rPr>
                        <a:t>0</a:t>
                      </a:r>
                      <a:r>
                        <a:rPr lang="en-US" sz="1600" dirty="0">
                          <a:solidFill>
                            <a:srgbClr val="002060"/>
                          </a:solidFill>
                          <a:effectLst/>
                          <a:latin typeface="Times New Roman" pitchFamily="18" charset="0"/>
                          <a:cs typeface="Times New Roman" pitchFamily="18" charset="0"/>
                        </a:rPr>
                        <a:t>C, Hot metal, Casting of refined liquid steel </a:t>
                      </a:r>
                      <a:r>
                        <a:rPr lang="en-US" sz="1600" dirty="0" err="1">
                          <a:solidFill>
                            <a:srgbClr val="002060"/>
                          </a:solidFill>
                          <a:effectLst/>
                          <a:latin typeface="Times New Roman" pitchFamily="18" charset="0"/>
                          <a:cs typeface="Times New Roman" pitchFamily="18" charset="0"/>
                        </a:rPr>
                        <a:t>inmoulds</a:t>
                      </a:r>
                      <a:r>
                        <a:rPr lang="en-US" sz="1600" dirty="0">
                          <a:solidFill>
                            <a:srgbClr val="002060"/>
                          </a:solidFill>
                          <a:effectLst/>
                          <a:latin typeface="Times New Roman" pitchFamily="18" charset="0"/>
                          <a:cs typeface="Times New Roman" pitchFamily="18" charset="0"/>
                        </a:rPr>
                        <a:t> of billet.</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Direct rolling technology based hence reheating furnace is not required</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Water </a:t>
                      </a:r>
                      <a:r>
                        <a:rPr lang="en-US" sz="1600" dirty="0" err="1">
                          <a:solidFill>
                            <a:srgbClr val="002060"/>
                          </a:solidFill>
                          <a:effectLst/>
                          <a:latin typeface="Times New Roman" pitchFamily="18" charset="0"/>
                          <a:cs typeface="Times New Roman" pitchFamily="18" charset="0"/>
                        </a:rPr>
                        <a:t>vapour</a:t>
                      </a:r>
                      <a:r>
                        <a:rPr lang="en-US" sz="1600" dirty="0">
                          <a:solidFill>
                            <a:srgbClr val="002060"/>
                          </a:solidFill>
                          <a:effectLst/>
                          <a:latin typeface="Times New Roman" pitchFamily="18" charset="0"/>
                          <a:cs typeface="Times New Roman" pitchFamily="18" charset="0"/>
                        </a:rPr>
                        <a:t>, waste water containing iron scales Oil &amp; Grease from Scrap, IF, EAF, LF slag</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Water, noise pollution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Air, Thermal, Water, Noise &amp; Soil pollution</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No air pollution however solid waste such as </a:t>
                      </a:r>
                      <a:r>
                        <a:rPr lang="en-US" sz="1600" dirty="0" err="1">
                          <a:solidFill>
                            <a:srgbClr val="002060"/>
                          </a:solidFill>
                          <a:effectLst/>
                          <a:latin typeface="Times New Roman" pitchFamily="18" charset="0"/>
                          <a:cs typeface="Times New Roman" pitchFamily="18" charset="0"/>
                        </a:rPr>
                        <a:t>Endcuts</a:t>
                      </a:r>
                      <a:r>
                        <a:rPr lang="en-US" sz="1600" dirty="0">
                          <a:solidFill>
                            <a:srgbClr val="002060"/>
                          </a:solidFill>
                          <a:effectLst/>
                          <a:latin typeface="Times New Roman" pitchFamily="18" charset="0"/>
                          <a:cs typeface="Times New Roman" pitchFamily="18" charset="0"/>
                        </a:rPr>
                        <a:t> and </a:t>
                      </a:r>
                      <a:r>
                        <a:rPr lang="en-US" sz="1600" dirty="0" err="1">
                          <a:solidFill>
                            <a:srgbClr val="002060"/>
                          </a:solidFill>
                          <a:effectLst/>
                          <a:latin typeface="Times New Roman" pitchFamily="18" charset="0"/>
                          <a:cs typeface="Times New Roman" pitchFamily="18" charset="0"/>
                        </a:rPr>
                        <a:t>misrolls</a:t>
                      </a:r>
                      <a:r>
                        <a:rPr lang="en-US" sz="1600" dirty="0">
                          <a:solidFill>
                            <a:srgbClr val="002060"/>
                          </a:solidFill>
                          <a:effectLst/>
                          <a:latin typeface="Times New Roman" pitchFamily="18" charset="0"/>
                          <a:cs typeface="Times New Roman" pitchFamily="18" charset="0"/>
                        </a:rPr>
                        <a:t> shall be used in SMS</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Bag filters with sparks arrester and swivel hood</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No air pollution control equipment is required , water is recirculating system hence only make up water is required noise pollution will be controlled by thick plantation</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81567271"/>
                  </a:ext>
                </a:extLst>
              </a:tr>
            </a:tbl>
          </a:graphicData>
        </a:graphic>
      </p:graphicFrame>
    </p:spTree>
    <p:extLst>
      <p:ext uri="{BB962C8B-B14F-4D97-AF65-F5344CB8AC3E}">
        <p14:creationId xmlns:p14="http://schemas.microsoft.com/office/powerpoint/2010/main" val="38064341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635F07-F7C8-44BB-A46A-AE152A765DC5}"/>
              </a:ext>
            </a:extLst>
          </p:cNvPr>
          <p:cNvGraphicFramePr>
            <a:graphicFrameLocks noGrp="1"/>
          </p:cNvGraphicFramePr>
          <p:nvPr>
            <p:extLst>
              <p:ext uri="{D42A27DB-BD31-4B8C-83A1-F6EECF244321}">
                <p14:modId xmlns:p14="http://schemas.microsoft.com/office/powerpoint/2010/main" val="894368920"/>
              </p:ext>
            </p:extLst>
          </p:nvPr>
        </p:nvGraphicFramePr>
        <p:xfrm>
          <a:off x="468993" y="200025"/>
          <a:ext cx="8341178" cy="5798820"/>
        </p:xfrm>
        <a:graphic>
          <a:graphicData uri="http://schemas.openxmlformats.org/drawingml/2006/table">
            <a:tbl>
              <a:tblPr firstRow="1" firstCol="1" bandRow="1">
                <a:tableStyleId>{5940675A-B579-460E-94D1-54222C63F5DA}</a:tableStyleId>
              </a:tblPr>
              <a:tblGrid>
                <a:gridCol w="714959">
                  <a:extLst>
                    <a:ext uri="{9D8B030D-6E8A-4147-A177-3AD203B41FA5}">
                      <a16:colId xmlns:a16="http://schemas.microsoft.com/office/drawing/2014/main" val="4258910548"/>
                    </a:ext>
                  </a:extLst>
                </a:gridCol>
                <a:gridCol w="1350475">
                  <a:extLst>
                    <a:ext uri="{9D8B030D-6E8A-4147-A177-3AD203B41FA5}">
                      <a16:colId xmlns:a16="http://schemas.microsoft.com/office/drawing/2014/main" val="1430968333"/>
                    </a:ext>
                  </a:extLst>
                </a:gridCol>
                <a:gridCol w="1588795">
                  <a:extLst>
                    <a:ext uri="{9D8B030D-6E8A-4147-A177-3AD203B41FA5}">
                      <a16:colId xmlns:a16="http://schemas.microsoft.com/office/drawing/2014/main" val="3195234463"/>
                    </a:ext>
                  </a:extLst>
                </a:gridCol>
                <a:gridCol w="1429917">
                  <a:extLst>
                    <a:ext uri="{9D8B030D-6E8A-4147-A177-3AD203B41FA5}">
                      <a16:colId xmlns:a16="http://schemas.microsoft.com/office/drawing/2014/main" val="2255478180"/>
                    </a:ext>
                  </a:extLst>
                </a:gridCol>
                <a:gridCol w="1429917">
                  <a:extLst>
                    <a:ext uri="{9D8B030D-6E8A-4147-A177-3AD203B41FA5}">
                      <a16:colId xmlns:a16="http://schemas.microsoft.com/office/drawing/2014/main" val="2867114710"/>
                    </a:ext>
                  </a:extLst>
                </a:gridCol>
                <a:gridCol w="1827115">
                  <a:extLst>
                    <a:ext uri="{9D8B030D-6E8A-4147-A177-3AD203B41FA5}">
                      <a16:colId xmlns:a16="http://schemas.microsoft.com/office/drawing/2014/main" val="652332221"/>
                    </a:ext>
                  </a:extLst>
                </a:gridCol>
              </a:tblGrid>
              <a:tr h="102355">
                <a:tc gridSpan="6">
                  <a:txBody>
                    <a:bodyPr/>
                    <a:lstStyle/>
                    <a:p>
                      <a:pPr>
                        <a:lnSpc>
                          <a:spcPct val="115000"/>
                        </a:lnSpc>
                        <a:spcAft>
                          <a:spcPts val="1000"/>
                        </a:spcAft>
                      </a:pPr>
                      <a:r>
                        <a:rPr lang="en-US" sz="1600" b="1" spc="-5" dirty="0">
                          <a:solidFill>
                            <a:srgbClr val="C00000"/>
                          </a:solidFill>
                          <a:effectLst/>
                          <a:latin typeface="Times New Roman" pitchFamily="18" charset="0"/>
                          <a:cs typeface="Times New Roman" pitchFamily="18" charset="0"/>
                        </a:rPr>
                        <a:t>Pr</a:t>
                      </a:r>
                      <a:r>
                        <a:rPr lang="en-US" sz="1600" b="1" dirty="0">
                          <a:solidFill>
                            <a:srgbClr val="C00000"/>
                          </a:solidFill>
                          <a:effectLst/>
                          <a:latin typeface="Times New Roman" pitchFamily="18" charset="0"/>
                          <a:cs typeface="Times New Roman" pitchFamily="18" charset="0"/>
                        </a:rPr>
                        <a:t>opos</a:t>
                      </a:r>
                      <a:r>
                        <a:rPr lang="en-US" sz="1600" b="1" spc="-5" dirty="0">
                          <a:solidFill>
                            <a:srgbClr val="C00000"/>
                          </a:solidFill>
                          <a:effectLst/>
                          <a:latin typeface="Times New Roman" pitchFamily="18" charset="0"/>
                          <a:cs typeface="Times New Roman" pitchFamily="18" charset="0"/>
                        </a:rPr>
                        <a:t>e</a:t>
                      </a:r>
                      <a:r>
                        <a:rPr lang="en-US" sz="1600" b="1" dirty="0">
                          <a:solidFill>
                            <a:srgbClr val="C00000"/>
                          </a:solidFill>
                          <a:effectLst/>
                          <a:latin typeface="Times New Roman" pitchFamily="18" charset="0"/>
                          <a:cs typeface="Times New Roman" pitchFamily="18" charset="0"/>
                        </a:rPr>
                        <a:t>d</a:t>
                      </a:r>
                      <a:endParaRPr lang="en-IN" sz="1600" b="1" dirty="0">
                        <a:solidFill>
                          <a:srgbClr val="C0000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81115370"/>
                  </a:ext>
                </a:extLst>
              </a:tr>
              <a:tr h="1190275">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7.</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Pellet Plant</a:t>
                      </a:r>
                      <a:endParaRPr lang="en-IN" sz="16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a:solidFill>
                            <a:srgbClr val="002060"/>
                          </a:solidFill>
                          <a:effectLst/>
                          <a:latin typeface="Times New Roman" pitchFamily="18" charset="0"/>
                          <a:cs typeface="Times New Roman" pitchFamily="18" charset="0"/>
                        </a:rPr>
                        <a:t>with coal gasifier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Pellets formation from Iron Ore Fines Preheating - 1000</a:t>
                      </a:r>
                      <a:r>
                        <a:rPr lang="en-US" sz="1600" baseline="30000">
                          <a:solidFill>
                            <a:srgbClr val="002060"/>
                          </a:solidFill>
                          <a:effectLst/>
                          <a:latin typeface="Times New Roman" pitchFamily="18" charset="0"/>
                          <a:cs typeface="Times New Roman" pitchFamily="18" charset="0"/>
                        </a:rPr>
                        <a:t>0</a:t>
                      </a:r>
                      <a:r>
                        <a:rPr lang="en-US" sz="1600">
                          <a:solidFill>
                            <a:srgbClr val="002060"/>
                          </a:solidFill>
                          <a:effectLst/>
                          <a:latin typeface="Times New Roman" pitchFamily="18" charset="0"/>
                          <a:cs typeface="Times New Roman" pitchFamily="18" charset="0"/>
                        </a:rPr>
                        <a:t>C Preheating pellets further heated and roasted  upto  1250</a:t>
                      </a:r>
                      <a:r>
                        <a:rPr lang="en-US" sz="1600" baseline="30000">
                          <a:solidFill>
                            <a:srgbClr val="002060"/>
                          </a:solidFill>
                          <a:effectLst/>
                          <a:latin typeface="Times New Roman" pitchFamily="18" charset="0"/>
                          <a:cs typeface="Times New Roman" pitchFamily="18" charset="0"/>
                        </a:rPr>
                        <a:t>0</a:t>
                      </a:r>
                      <a:r>
                        <a:rPr lang="en-US" sz="1600">
                          <a:solidFill>
                            <a:srgbClr val="002060"/>
                          </a:solidFill>
                          <a:effectLst/>
                          <a:latin typeface="Times New Roman" pitchFamily="18" charset="0"/>
                          <a:cs typeface="Times New Roman" pitchFamily="18" charset="0"/>
                        </a:rPr>
                        <a:t>C to 1350</a:t>
                      </a:r>
                      <a:r>
                        <a:rPr lang="en-US" sz="1600" baseline="30000">
                          <a:solidFill>
                            <a:srgbClr val="002060"/>
                          </a:solidFill>
                          <a:effectLst/>
                          <a:latin typeface="Times New Roman" pitchFamily="18" charset="0"/>
                          <a:cs typeface="Times New Roman" pitchFamily="18" charset="0"/>
                        </a:rPr>
                        <a:t>0</a:t>
                      </a:r>
                      <a:r>
                        <a:rPr lang="en-US" sz="1600">
                          <a:solidFill>
                            <a:srgbClr val="002060"/>
                          </a:solidFill>
                          <a:effectLst/>
                          <a:latin typeface="Times New Roman" pitchFamily="18" charset="0"/>
                          <a:cs typeface="Times New Roman" pitchFamily="18" charset="0"/>
                        </a:rPr>
                        <a:t>C</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Particulate  matter, SO</a:t>
                      </a:r>
                      <a:r>
                        <a:rPr lang="en-US" sz="1600" baseline="-25000" dirty="0">
                          <a:solidFill>
                            <a:srgbClr val="002060"/>
                          </a:solidFill>
                          <a:effectLst/>
                          <a:latin typeface="Times New Roman" pitchFamily="18" charset="0"/>
                          <a:cs typeface="Times New Roman" pitchFamily="18" charset="0"/>
                        </a:rPr>
                        <a:t>2</a:t>
                      </a:r>
                      <a:r>
                        <a:rPr lang="en-US" sz="1600" dirty="0">
                          <a:solidFill>
                            <a:srgbClr val="002060"/>
                          </a:solidFill>
                          <a:effectLst/>
                          <a:latin typeface="Times New Roman" pitchFamily="18" charset="0"/>
                          <a:cs typeface="Times New Roman" pitchFamily="18" charset="0"/>
                        </a:rPr>
                        <a:t> and NOx  &amp; Fugitive emission</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Air   Pollution   &amp; Thermal Pollution</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ESP &amp; Stack</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87469536"/>
                  </a:ext>
                </a:extLst>
              </a:tr>
              <a:tr h="473930">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8</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Iron Ore Washery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washing raw material</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Particulate  matter  &amp; Fugitive emission</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tabLst>
                          <a:tab pos="215900" algn="l"/>
                          <a:tab pos="749300" algn="l"/>
                        </a:tabLst>
                      </a:pPr>
                      <a:r>
                        <a:rPr lang="en-US" sz="1600">
                          <a:solidFill>
                            <a:srgbClr val="002060"/>
                          </a:solidFill>
                          <a:effectLst/>
                          <a:latin typeface="Times New Roman" pitchFamily="18" charset="0"/>
                          <a:cs typeface="Times New Roman" pitchFamily="18" charset="0"/>
                        </a:rPr>
                        <a:t>Air	and Noise pollution</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ea typeface="Calibri" panose="020F0502020204030204" pitchFamily="34" charset="0"/>
                          <a:cs typeface="Times New Roman" pitchFamily="18" charset="0"/>
                        </a:rPr>
                        <a:t>Being</a:t>
                      </a:r>
                      <a:r>
                        <a:rPr lang="en-US" sz="1600" baseline="0" dirty="0">
                          <a:solidFill>
                            <a:srgbClr val="002060"/>
                          </a:solidFill>
                          <a:effectLst/>
                          <a:latin typeface="Times New Roman" pitchFamily="18" charset="0"/>
                          <a:ea typeface="Calibri" panose="020F0502020204030204" pitchFamily="34" charset="0"/>
                          <a:cs typeface="Times New Roman" pitchFamily="18" charset="0"/>
                        </a:rPr>
                        <a:t> Wet Screening there will be no Air Pollution</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66174358"/>
                  </a:ext>
                </a:extLst>
              </a:tr>
              <a:tr h="1190275">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9.</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Titanium Slag Plant &amp;Pig Iron Plant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Batching of raw materials and feeding to electric smelting furnace with tapping of slag and Pig Iron metal at regular intervals.</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PM and SO</a:t>
                      </a:r>
                      <a:r>
                        <a:rPr lang="en-US" sz="1600" baseline="-25000">
                          <a:solidFill>
                            <a:srgbClr val="002060"/>
                          </a:solidFill>
                          <a:effectLst/>
                          <a:latin typeface="Times New Roman" pitchFamily="18" charset="0"/>
                          <a:cs typeface="Times New Roman" pitchFamily="18" charset="0"/>
                        </a:rPr>
                        <a:t>2</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Air   Pollution   &amp; Thermal Pollution</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Heat exchanger followed by bag filter &amp; Stack</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17545" marR="1754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60065851"/>
                  </a:ext>
                </a:extLst>
              </a:tr>
            </a:tbl>
          </a:graphicData>
        </a:graphic>
      </p:graphicFrame>
    </p:spTree>
    <p:extLst>
      <p:ext uri="{BB962C8B-B14F-4D97-AF65-F5344CB8AC3E}">
        <p14:creationId xmlns:p14="http://schemas.microsoft.com/office/powerpoint/2010/main" val="266140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A59932-8E47-675B-AF47-81D94A02ED11}"/>
              </a:ext>
            </a:extLst>
          </p:cNvPr>
          <p:cNvSpPr txBox="1"/>
          <p:nvPr/>
        </p:nvSpPr>
        <p:spPr>
          <a:xfrm>
            <a:off x="2647144" y="-20651"/>
            <a:ext cx="4752462" cy="553998"/>
          </a:xfrm>
          <a:prstGeom prst="rect">
            <a:avLst/>
          </a:prstGeom>
          <a:noFill/>
        </p:spPr>
        <p:txBody>
          <a:bodyPr wrap="square">
            <a:spAutoFit/>
          </a:bodyPr>
          <a:lstStyle/>
          <a:p>
            <a:pPr algn="just">
              <a:lnSpc>
                <a:spcPct val="150000"/>
              </a:lnSpc>
              <a:spcBef>
                <a:spcPts val="900"/>
              </a:spcBef>
              <a:spcAft>
                <a:spcPts val="750"/>
              </a:spcAft>
            </a:pPr>
            <a:r>
              <a:rPr lang="en-US" sz="135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C00000"/>
                </a:solidFill>
                <a:latin typeface="Times New Roman" pitchFamily="18" charset="0"/>
                <a:cs typeface="Times New Roman" pitchFamily="18" charset="0"/>
              </a:rPr>
              <a:t>Capacity of Road as per IRC73:1980</a:t>
            </a:r>
            <a:endParaRPr lang="en-IN" b="1" dirty="0">
              <a:solidFill>
                <a:srgbClr val="C0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5016320-1238-833B-45F9-939A1F25B47E}"/>
              </a:ext>
            </a:extLst>
          </p:cNvPr>
          <p:cNvSpPr txBox="1"/>
          <p:nvPr/>
        </p:nvSpPr>
        <p:spPr>
          <a:xfrm>
            <a:off x="209256" y="1748121"/>
            <a:ext cx="8880230" cy="646331"/>
          </a:xfrm>
          <a:prstGeom prst="rect">
            <a:avLst/>
          </a:prstGeom>
          <a:noFill/>
        </p:spPr>
        <p:txBody>
          <a:bodyPr wrap="square">
            <a:spAutoFit/>
          </a:bodyPr>
          <a:lstStyle/>
          <a:p>
            <a:pPr algn="just"/>
            <a:r>
              <a:rPr lang="en-US" dirty="0">
                <a:solidFill>
                  <a:srgbClr val="002060"/>
                </a:solidFill>
                <a:latin typeface="Times New Roman" pitchFamily="18" charset="0"/>
                <a:cs typeface="Times New Roman" pitchFamily="18" charset="0"/>
              </a:rPr>
              <a:t>Total existing volume PCU/day in both direction and Level of Service at different road. Date of traffic survey:28/07/2021</a:t>
            </a:r>
            <a:endParaRPr lang="en-IN" dirty="0">
              <a:solidFill>
                <a:srgbClr val="002060"/>
              </a:solidFill>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787E8968-E6D6-6A15-C7A2-59AEE38B70D8}"/>
              </a:ext>
            </a:extLst>
          </p:cNvPr>
          <p:cNvGraphicFramePr>
            <a:graphicFrameLocks noGrp="1"/>
          </p:cNvGraphicFramePr>
          <p:nvPr>
            <p:extLst>
              <p:ext uri="{D42A27DB-BD31-4B8C-83A1-F6EECF244321}">
                <p14:modId xmlns:p14="http://schemas.microsoft.com/office/powerpoint/2010/main" val="339812954"/>
              </p:ext>
            </p:extLst>
          </p:nvPr>
        </p:nvGraphicFramePr>
        <p:xfrm>
          <a:off x="267287" y="2442924"/>
          <a:ext cx="8623496" cy="1633864"/>
        </p:xfrm>
        <a:graphic>
          <a:graphicData uri="http://schemas.openxmlformats.org/drawingml/2006/table">
            <a:tbl>
              <a:tblPr firstRow="1" firstCol="1" bandRow="1">
                <a:tableStyleId>{616DA210-FB5B-4158-B5E0-FEB733F419BA}</a:tableStyleId>
              </a:tblPr>
              <a:tblGrid>
                <a:gridCol w="2665276">
                  <a:extLst>
                    <a:ext uri="{9D8B030D-6E8A-4147-A177-3AD203B41FA5}">
                      <a16:colId xmlns:a16="http://schemas.microsoft.com/office/drawing/2014/main" val="625666438"/>
                    </a:ext>
                  </a:extLst>
                </a:gridCol>
                <a:gridCol w="1749695">
                  <a:extLst>
                    <a:ext uri="{9D8B030D-6E8A-4147-A177-3AD203B41FA5}">
                      <a16:colId xmlns:a16="http://schemas.microsoft.com/office/drawing/2014/main" val="2429184858"/>
                    </a:ext>
                  </a:extLst>
                </a:gridCol>
                <a:gridCol w="2563441">
                  <a:extLst>
                    <a:ext uri="{9D8B030D-6E8A-4147-A177-3AD203B41FA5}">
                      <a16:colId xmlns:a16="http://schemas.microsoft.com/office/drawing/2014/main" val="3699105086"/>
                    </a:ext>
                  </a:extLst>
                </a:gridCol>
                <a:gridCol w="1645084">
                  <a:extLst>
                    <a:ext uri="{9D8B030D-6E8A-4147-A177-3AD203B41FA5}">
                      <a16:colId xmlns:a16="http://schemas.microsoft.com/office/drawing/2014/main" val="427102295"/>
                    </a:ext>
                  </a:extLst>
                </a:gridCol>
              </a:tblGrid>
              <a:tr h="493173">
                <a:tc>
                  <a:txBody>
                    <a:bodyPr/>
                    <a:lstStyle/>
                    <a:p>
                      <a:pPr algn="l">
                        <a:lnSpc>
                          <a:spcPct val="100000"/>
                        </a:lnSpc>
                        <a:spcAft>
                          <a:spcPts val="0"/>
                        </a:spcAft>
                      </a:pPr>
                      <a:r>
                        <a:rPr lang="en-US" sz="1800" b="1" i="0" u="none" strike="noStrike" kern="1200" baseline="0" dirty="0">
                          <a:solidFill>
                            <a:srgbClr val="006600"/>
                          </a:solidFill>
                          <a:latin typeface="Times New Roman" pitchFamily="18" charset="0"/>
                          <a:ea typeface="+mn-ea"/>
                          <a:cs typeface="Times New Roman" pitchFamily="18" charset="0"/>
                        </a:rPr>
                        <a:t>Location</a:t>
                      </a:r>
                      <a:endParaRPr lang="en-IN" sz="1800" b="1" i="0" u="none" strike="noStrike" kern="1200" baseline="0" dirty="0">
                        <a:solidFill>
                          <a:srgbClr val="00660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1" i="0" u="none" strike="noStrike" kern="1200" baseline="0" dirty="0">
                          <a:solidFill>
                            <a:srgbClr val="006600"/>
                          </a:solidFill>
                          <a:latin typeface="Times New Roman" pitchFamily="18" charset="0"/>
                          <a:ea typeface="+mn-ea"/>
                          <a:cs typeface="Times New Roman" pitchFamily="18" charset="0"/>
                        </a:rPr>
                        <a:t>Existing Volume capacity PCU</a:t>
                      </a:r>
                      <a:endParaRPr lang="en-IN" sz="1800" b="1" i="0" u="none" strike="noStrike" kern="1200" baseline="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1" i="0" u="none" strike="noStrike" kern="1200" baseline="0" dirty="0">
                          <a:solidFill>
                            <a:srgbClr val="006600"/>
                          </a:solidFill>
                          <a:latin typeface="Times New Roman" pitchFamily="18" charset="0"/>
                          <a:ea typeface="+mn-ea"/>
                          <a:cs typeface="Times New Roman" pitchFamily="18" charset="0"/>
                        </a:rPr>
                        <a:t>Existing Volume/Capacity ratio</a:t>
                      </a:r>
                      <a:endParaRPr lang="en-IN" sz="1800" b="1" i="0" u="none" strike="noStrike" kern="1200" baseline="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1" i="0" u="none" strike="noStrike" kern="1200" baseline="0" dirty="0">
                          <a:solidFill>
                            <a:srgbClr val="006600"/>
                          </a:solidFill>
                          <a:latin typeface="Times New Roman" pitchFamily="18" charset="0"/>
                          <a:ea typeface="+mn-ea"/>
                          <a:cs typeface="Times New Roman" pitchFamily="18" charset="0"/>
                        </a:rPr>
                        <a:t>Level of Service</a:t>
                      </a:r>
                      <a:endParaRPr lang="en-IN" sz="1800" b="1" i="0" u="none" strike="noStrike" kern="1200" baseline="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916314863"/>
                  </a:ext>
                </a:extLst>
              </a:tr>
              <a:tr h="300351">
                <a:tc>
                  <a:txBody>
                    <a:bodyPr/>
                    <a:lstStyle/>
                    <a:p>
                      <a:pPr>
                        <a:lnSpc>
                          <a:spcPct val="100000"/>
                        </a:lnSpc>
                        <a:spcAft>
                          <a:spcPts val="0"/>
                        </a:spcAft>
                      </a:pPr>
                      <a:r>
                        <a:rPr lang="en-US" sz="1800" b="0" i="0" u="none" strike="noStrike" kern="1200" baseline="0" dirty="0" err="1">
                          <a:solidFill>
                            <a:srgbClr val="002060"/>
                          </a:solidFill>
                          <a:latin typeface="Times New Roman" pitchFamily="18" charset="0"/>
                          <a:ea typeface="+mn-ea"/>
                          <a:cs typeface="Times New Roman" pitchFamily="18" charset="0"/>
                        </a:rPr>
                        <a:t>Bendri</a:t>
                      </a:r>
                      <a:r>
                        <a:rPr lang="en-US" sz="1800" b="0" i="0" u="none" strike="noStrike" kern="1200" baseline="0" dirty="0">
                          <a:solidFill>
                            <a:srgbClr val="002060"/>
                          </a:solidFill>
                          <a:latin typeface="Times New Roman" pitchFamily="18" charset="0"/>
                          <a:ea typeface="+mn-ea"/>
                          <a:cs typeface="Times New Roman" pitchFamily="18" charset="0"/>
                        </a:rPr>
                        <a:t> </a:t>
                      </a:r>
                      <a:r>
                        <a:rPr lang="en-US" sz="1800" b="0" i="0" u="none" strike="noStrike" kern="1200" baseline="0" dirty="0" err="1">
                          <a:solidFill>
                            <a:srgbClr val="002060"/>
                          </a:solidFill>
                          <a:latin typeface="Times New Roman" pitchFamily="18" charset="0"/>
                          <a:ea typeface="+mn-ea"/>
                          <a:cs typeface="Times New Roman" pitchFamily="18" charset="0"/>
                        </a:rPr>
                        <a:t>Birgaon</a:t>
                      </a:r>
                      <a:r>
                        <a:rPr lang="en-US" sz="1800" b="0" i="0" u="none" strike="noStrike" kern="1200" baseline="0" dirty="0">
                          <a:solidFill>
                            <a:srgbClr val="002060"/>
                          </a:solidFill>
                          <a:latin typeface="Times New Roman" pitchFamily="18" charset="0"/>
                          <a:ea typeface="+mn-ea"/>
                          <a:cs typeface="Times New Roman" pitchFamily="18" charset="0"/>
                        </a:rPr>
                        <a:t> Road</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1794.5</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0.17</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A-Very Good</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4198340547"/>
                  </a:ext>
                </a:extLst>
              </a:tr>
              <a:tr h="316137">
                <a:tc>
                  <a:txBody>
                    <a:bodyPr/>
                    <a:lstStyle/>
                    <a:p>
                      <a:pPr>
                        <a:lnSpc>
                          <a:spcPct val="100000"/>
                        </a:lnSpc>
                        <a:spcAft>
                          <a:spcPts val="0"/>
                        </a:spcAft>
                      </a:pPr>
                      <a:r>
                        <a:rPr lang="en-US" sz="1800" b="0" i="0" u="none" strike="noStrike" kern="1200" baseline="0" dirty="0" err="1">
                          <a:solidFill>
                            <a:srgbClr val="002060"/>
                          </a:solidFill>
                          <a:latin typeface="Times New Roman" pitchFamily="18" charset="0"/>
                          <a:ea typeface="+mn-ea"/>
                          <a:cs typeface="Times New Roman" pitchFamily="18" charset="0"/>
                        </a:rPr>
                        <a:t>Bemdri</a:t>
                      </a:r>
                      <a:r>
                        <a:rPr lang="en-US" sz="1800" b="0" i="0" u="none" strike="noStrike" kern="1200" baseline="0" dirty="0">
                          <a:solidFill>
                            <a:srgbClr val="002060"/>
                          </a:solidFill>
                          <a:latin typeface="Times New Roman" pitchFamily="18" charset="0"/>
                          <a:ea typeface="+mn-ea"/>
                          <a:cs typeface="Times New Roman" pitchFamily="18" charset="0"/>
                        </a:rPr>
                        <a:t> Guna Village Road </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1544.5</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0.31</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B-Good</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769819377"/>
                  </a:ext>
                </a:extLst>
              </a:tr>
              <a:tr h="468736">
                <a:tc>
                  <a:txBody>
                    <a:bodyPr/>
                    <a:lstStyle/>
                    <a:p>
                      <a:pP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Guna Village Road</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985</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0.195</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A-Very Good</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04219660"/>
                  </a:ext>
                </a:extLst>
              </a:tr>
            </a:tbl>
          </a:graphicData>
        </a:graphic>
      </p:graphicFrame>
      <p:graphicFrame>
        <p:nvGraphicFramePr>
          <p:cNvPr id="8" name="Table 7">
            <a:extLst>
              <a:ext uri="{FF2B5EF4-FFF2-40B4-BE49-F238E27FC236}">
                <a16:creationId xmlns:a16="http://schemas.microsoft.com/office/drawing/2014/main" id="{EEC0506D-3683-9BCE-6CDE-12C12D5C3D67}"/>
              </a:ext>
            </a:extLst>
          </p:cNvPr>
          <p:cNvGraphicFramePr>
            <a:graphicFrameLocks noGrp="1"/>
          </p:cNvGraphicFramePr>
          <p:nvPr>
            <p:extLst>
              <p:ext uri="{D42A27DB-BD31-4B8C-83A1-F6EECF244321}">
                <p14:modId xmlns:p14="http://schemas.microsoft.com/office/powerpoint/2010/main" val="1886945402"/>
              </p:ext>
            </p:extLst>
          </p:nvPr>
        </p:nvGraphicFramePr>
        <p:xfrm>
          <a:off x="209256" y="4828766"/>
          <a:ext cx="8681527" cy="1844719"/>
        </p:xfrm>
        <a:graphic>
          <a:graphicData uri="http://schemas.openxmlformats.org/drawingml/2006/table">
            <a:tbl>
              <a:tblPr firstRow="1" firstCol="1" bandRow="1">
                <a:tableStyleId>{616DA210-FB5B-4158-B5E0-FEB733F419BA}</a:tableStyleId>
              </a:tblPr>
              <a:tblGrid>
                <a:gridCol w="2426423">
                  <a:extLst>
                    <a:ext uri="{9D8B030D-6E8A-4147-A177-3AD203B41FA5}">
                      <a16:colId xmlns:a16="http://schemas.microsoft.com/office/drawing/2014/main" val="625666438"/>
                    </a:ext>
                  </a:extLst>
                </a:gridCol>
                <a:gridCol w="2018259">
                  <a:extLst>
                    <a:ext uri="{9D8B030D-6E8A-4147-A177-3AD203B41FA5}">
                      <a16:colId xmlns:a16="http://schemas.microsoft.com/office/drawing/2014/main" val="2429184858"/>
                    </a:ext>
                  </a:extLst>
                </a:gridCol>
                <a:gridCol w="2580691">
                  <a:extLst>
                    <a:ext uri="{9D8B030D-6E8A-4147-A177-3AD203B41FA5}">
                      <a16:colId xmlns:a16="http://schemas.microsoft.com/office/drawing/2014/main" val="3699105086"/>
                    </a:ext>
                  </a:extLst>
                </a:gridCol>
                <a:gridCol w="1656154">
                  <a:extLst>
                    <a:ext uri="{9D8B030D-6E8A-4147-A177-3AD203B41FA5}">
                      <a16:colId xmlns:a16="http://schemas.microsoft.com/office/drawing/2014/main" val="427102295"/>
                    </a:ext>
                  </a:extLst>
                </a:gridCol>
              </a:tblGrid>
              <a:tr h="658666">
                <a:tc>
                  <a:txBody>
                    <a:bodyPr/>
                    <a:lstStyle/>
                    <a:p>
                      <a:pPr>
                        <a:lnSpc>
                          <a:spcPct val="115000"/>
                        </a:lnSpc>
                        <a:spcAft>
                          <a:spcPts val="1000"/>
                        </a:spcAft>
                      </a:pPr>
                      <a:r>
                        <a:rPr lang="en-US" sz="1800" kern="1200" dirty="0">
                          <a:solidFill>
                            <a:srgbClr val="006600"/>
                          </a:solidFill>
                          <a:latin typeface="Times New Roman" pitchFamily="18" charset="0"/>
                          <a:ea typeface="+mn-ea"/>
                          <a:cs typeface="Times New Roman" pitchFamily="18" charset="0"/>
                        </a:rPr>
                        <a:t>Location</a:t>
                      </a:r>
                      <a:endParaRPr lang="en-IN" sz="1800" kern="1200" dirty="0">
                        <a:solidFill>
                          <a:srgbClr val="00660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6600"/>
                          </a:solidFill>
                          <a:latin typeface="Times New Roman" pitchFamily="18" charset="0"/>
                          <a:ea typeface="+mn-ea"/>
                          <a:cs typeface="Times New Roman" pitchFamily="18" charset="0"/>
                        </a:rPr>
                        <a:t>Volume capacity PCU</a:t>
                      </a:r>
                      <a:endParaRPr lang="en-IN" sz="1800" kern="120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6600"/>
                          </a:solidFill>
                          <a:latin typeface="Times New Roman" pitchFamily="18" charset="0"/>
                          <a:ea typeface="+mn-ea"/>
                          <a:cs typeface="Times New Roman" pitchFamily="18" charset="0"/>
                        </a:rPr>
                        <a:t>Volume/Capacity ratio</a:t>
                      </a:r>
                      <a:endParaRPr lang="en-IN" sz="1800" kern="120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6600"/>
                          </a:solidFill>
                          <a:latin typeface="Times New Roman" pitchFamily="18" charset="0"/>
                          <a:ea typeface="+mn-ea"/>
                          <a:cs typeface="Times New Roman" pitchFamily="18" charset="0"/>
                        </a:rPr>
                        <a:t>Level of Service</a:t>
                      </a:r>
                      <a:endParaRPr lang="en-IN" sz="1800" kern="1200" dirty="0">
                        <a:solidFill>
                          <a:srgbClr val="00660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916314863"/>
                  </a:ext>
                </a:extLst>
              </a:tr>
              <a:tr h="197665">
                <a:tc>
                  <a:txBody>
                    <a:bodyPr/>
                    <a:lstStyle/>
                    <a:p>
                      <a:pPr>
                        <a:lnSpc>
                          <a:spcPct val="115000"/>
                        </a:lnSpc>
                        <a:spcAft>
                          <a:spcPts val="1000"/>
                        </a:spcAft>
                      </a:pPr>
                      <a:r>
                        <a:rPr lang="en-US" sz="1800" kern="1200" dirty="0" err="1">
                          <a:solidFill>
                            <a:srgbClr val="002060"/>
                          </a:solidFill>
                          <a:latin typeface="Times New Roman" pitchFamily="18" charset="0"/>
                          <a:ea typeface="+mn-ea"/>
                          <a:cs typeface="Times New Roman" pitchFamily="18" charset="0"/>
                        </a:rPr>
                        <a:t>Bendri</a:t>
                      </a:r>
                      <a:r>
                        <a:rPr lang="en-US" sz="1800" kern="1200" dirty="0">
                          <a:solidFill>
                            <a:srgbClr val="002060"/>
                          </a:solidFill>
                          <a:latin typeface="Times New Roman" pitchFamily="18" charset="0"/>
                          <a:ea typeface="+mn-ea"/>
                          <a:cs typeface="Times New Roman" pitchFamily="18" charset="0"/>
                        </a:rPr>
                        <a:t> </a:t>
                      </a:r>
                      <a:r>
                        <a:rPr lang="en-US" sz="1800" kern="1200" dirty="0" err="1">
                          <a:solidFill>
                            <a:srgbClr val="002060"/>
                          </a:solidFill>
                          <a:latin typeface="Times New Roman" pitchFamily="18" charset="0"/>
                          <a:ea typeface="+mn-ea"/>
                          <a:cs typeface="Times New Roman" pitchFamily="18" charset="0"/>
                        </a:rPr>
                        <a:t>Birgaon</a:t>
                      </a:r>
                      <a:r>
                        <a:rPr lang="en-US" sz="1800" kern="1200" dirty="0">
                          <a:solidFill>
                            <a:srgbClr val="002060"/>
                          </a:solidFill>
                          <a:latin typeface="Times New Roman" pitchFamily="18" charset="0"/>
                          <a:ea typeface="+mn-ea"/>
                          <a:cs typeface="Times New Roman" pitchFamily="18" charset="0"/>
                        </a:rPr>
                        <a:t> Road</a:t>
                      </a:r>
                      <a:endParaRPr lang="en-IN" sz="1800" kern="120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2784.5</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0.28</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B-Good</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4198340547"/>
                  </a:ext>
                </a:extLst>
              </a:tr>
              <a:tr h="343117">
                <a:tc>
                  <a:txBody>
                    <a:bodyPr/>
                    <a:lstStyle/>
                    <a:p>
                      <a:pPr>
                        <a:lnSpc>
                          <a:spcPct val="115000"/>
                        </a:lnSpc>
                        <a:spcAft>
                          <a:spcPts val="1000"/>
                        </a:spcAft>
                      </a:pPr>
                      <a:r>
                        <a:rPr lang="en-US" sz="1800" kern="1200" dirty="0" err="1">
                          <a:solidFill>
                            <a:srgbClr val="002060"/>
                          </a:solidFill>
                          <a:latin typeface="Times New Roman" pitchFamily="18" charset="0"/>
                          <a:ea typeface="+mn-ea"/>
                          <a:cs typeface="Times New Roman" pitchFamily="18" charset="0"/>
                        </a:rPr>
                        <a:t>Bemdri</a:t>
                      </a:r>
                      <a:r>
                        <a:rPr lang="en-US" sz="1800" kern="1200" dirty="0">
                          <a:solidFill>
                            <a:srgbClr val="002060"/>
                          </a:solidFill>
                          <a:latin typeface="Times New Roman" pitchFamily="18" charset="0"/>
                          <a:ea typeface="+mn-ea"/>
                          <a:cs typeface="Times New Roman" pitchFamily="18" charset="0"/>
                        </a:rPr>
                        <a:t> Guna Village Road </a:t>
                      </a:r>
                      <a:endParaRPr lang="en-IN" sz="1800" kern="120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2534.5</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0.50</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C-Fair</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769819377"/>
                  </a:ext>
                </a:extLst>
              </a:tr>
              <a:tr h="244248">
                <a:tc>
                  <a:txBody>
                    <a:bodyPr/>
                    <a:lstStyle/>
                    <a:p>
                      <a:pP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Guna Village Road</a:t>
                      </a:r>
                      <a:endParaRPr lang="en-IN" sz="1800" kern="1200" dirty="0">
                        <a:solidFill>
                          <a:srgbClr val="002060"/>
                        </a:solidFill>
                        <a:latin typeface="Times New Roman" pitchFamily="18" charset="0"/>
                        <a:ea typeface="+mn-ea"/>
                        <a:cs typeface="Times New Roman" pitchFamily="18" charset="0"/>
                      </a:endParaRPr>
                    </a:p>
                  </a:txBody>
                  <a:tcPr marL="51435" marR="51435" marT="0"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a:solidFill>
                            <a:srgbClr val="002060"/>
                          </a:solidFill>
                          <a:latin typeface="Times New Roman" pitchFamily="18" charset="0"/>
                          <a:ea typeface="+mn-ea"/>
                          <a:cs typeface="Times New Roman" pitchFamily="18" charset="0"/>
                        </a:rPr>
                        <a:t>1975</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0.39</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ct val="115000"/>
                        </a:lnSpc>
                        <a:spcAft>
                          <a:spcPts val="1000"/>
                        </a:spcAft>
                      </a:pPr>
                      <a:r>
                        <a:rPr lang="en-US" sz="1800" kern="1200" dirty="0">
                          <a:solidFill>
                            <a:srgbClr val="002060"/>
                          </a:solidFill>
                          <a:latin typeface="Times New Roman" pitchFamily="18" charset="0"/>
                          <a:ea typeface="+mn-ea"/>
                          <a:cs typeface="Times New Roman" pitchFamily="18" charset="0"/>
                        </a:rPr>
                        <a:t>B-Good</a:t>
                      </a:r>
                      <a:endParaRPr lang="en-IN" sz="1800" kern="120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04219660"/>
                  </a:ext>
                </a:extLst>
              </a:tr>
            </a:tbl>
          </a:graphicData>
        </a:graphic>
      </p:graphicFrame>
      <p:sp>
        <p:nvSpPr>
          <p:cNvPr id="10" name="TextBox 9">
            <a:extLst>
              <a:ext uri="{FF2B5EF4-FFF2-40B4-BE49-F238E27FC236}">
                <a16:creationId xmlns:a16="http://schemas.microsoft.com/office/drawing/2014/main" id="{41E6CE24-11E3-635D-789E-501355C1F03C}"/>
              </a:ext>
            </a:extLst>
          </p:cNvPr>
          <p:cNvSpPr txBox="1"/>
          <p:nvPr/>
        </p:nvSpPr>
        <p:spPr>
          <a:xfrm>
            <a:off x="167933" y="4210803"/>
            <a:ext cx="8764171" cy="646331"/>
          </a:xfrm>
          <a:prstGeom prst="rect">
            <a:avLst/>
          </a:prstGeom>
          <a:noFill/>
        </p:spPr>
        <p:txBody>
          <a:bodyPr wrap="square">
            <a:spAutoFit/>
          </a:bodyPr>
          <a:lstStyle/>
          <a:p>
            <a:pPr algn="just"/>
            <a:r>
              <a:rPr lang="en-US" dirty="0">
                <a:solidFill>
                  <a:srgbClr val="002060"/>
                </a:solidFill>
                <a:latin typeface="Times New Roman" pitchFamily="18" charset="0"/>
                <a:cs typeface="Times New Roman" pitchFamily="18" charset="0"/>
              </a:rPr>
              <a:t>After expansion total 20 to 22 truck per day and 990 PCU/day  will be added in existing road network on both direction. and Level of Service at different road is calculated.</a:t>
            </a:r>
          </a:p>
        </p:txBody>
      </p:sp>
      <p:graphicFrame>
        <p:nvGraphicFramePr>
          <p:cNvPr id="9" name="Table 8">
            <a:extLst>
              <a:ext uri="{FF2B5EF4-FFF2-40B4-BE49-F238E27FC236}">
                <a16:creationId xmlns:a16="http://schemas.microsoft.com/office/drawing/2014/main" id="{DFB7EBC8-C6A8-4175-97A4-13B20DF7A5FD}"/>
              </a:ext>
            </a:extLst>
          </p:cNvPr>
          <p:cNvGraphicFramePr>
            <a:graphicFrameLocks noGrp="1"/>
          </p:cNvGraphicFramePr>
          <p:nvPr>
            <p:extLst>
              <p:ext uri="{D42A27DB-BD31-4B8C-83A1-F6EECF244321}">
                <p14:modId xmlns:p14="http://schemas.microsoft.com/office/powerpoint/2010/main" val="3165805670"/>
              </p:ext>
            </p:extLst>
          </p:nvPr>
        </p:nvGraphicFramePr>
        <p:xfrm>
          <a:off x="267287" y="478148"/>
          <a:ext cx="8623496" cy="1097280"/>
        </p:xfrm>
        <a:graphic>
          <a:graphicData uri="http://schemas.openxmlformats.org/drawingml/2006/table">
            <a:tbl>
              <a:tblPr firstRow="1" firstCol="1" bandRow="1">
                <a:tableStyleId>{5940675A-B579-460E-94D1-54222C63F5DA}</a:tableStyleId>
              </a:tblPr>
              <a:tblGrid>
                <a:gridCol w="5788571">
                  <a:extLst>
                    <a:ext uri="{9D8B030D-6E8A-4147-A177-3AD203B41FA5}">
                      <a16:colId xmlns:a16="http://schemas.microsoft.com/office/drawing/2014/main" val="539123128"/>
                    </a:ext>
                  </a:extLst>
                </a:gridCol>
                <a:gridCol w="2834925">
                  <a:extLst>
                    <a:ext uri="{9D8B030D-6E8A-4147-A177-3AD203B41FA5}">
                      <a16:colId xmlns:a16="http://schemas.microsoft.com/office/drawing/2014/main" val="1596120160"/>
                    </a:ext>
                  </a:extLst>
                </a:gridCol>
              </a:tblGrid>
              <a:tr h="509862">
                <a:tc>
                  <a:txBody>
                    <a:bodyPr/>
                    <a:lstStyle/>
                    <a:p>
                      <a:pPr>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Type of Carriage way</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spcAft>
                          <a:spcPts val="0"/>
                        </a:spcAft>
                      </a:pPr>
                      <a:r>
                        <a:rPr lang="en-US" sz="1800" b="0" i="0" u="none" strike="noStrike" kern="1200" baseline="0">
                          <a:solidFill>
                            <a:srgbClr val="002060"/>
                          </a:solidFill>
                          <a:latin typeface="Times New Roman" pitchFamily="18" charset="0"/>
                          <a:ea typeface="+mn-ea"/>
                          <a:cs typeface="Times New Roman" pitchFamily="18" charset="0"/>
                        </a:rPr>
                        <a:t>Total Design Service volume PCU/day in both direction</a:t>
                      </a:r>
                      <a:endParaRPr lang="en-IN" sz="1800" b="0" i="0" u="none" strike="noStrike" kern="1200" baseline="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80263526"/>
                  </a:ext>
                </a:extLst>
              </a:tr>
              <a:tr h="247239">
                <a:tc>
                  <a:txBody>
                    <a:bodyPr/>
                    <a:lstStyle/>
                    <a:p>
                      <a:pPr algn="just">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Road of intermediate width having carriageway of 7.0  </a:t>
                      </a:r>
                      <a:r>
                        <a:rPr lang="en-US" sz="1800" b="0" i="0" u="none" strike="noStrike" kern="1200" baseline="0" dirty="0" err="1">
                          <a:solidFill>
                            <a:srgbClr val="002060"/>
                          </a:solidFill>
                          <a:latin typeface="Times New Roman" pitchFamily="18" charset="0"/>
                          <a:ea typeface="+mn-ea"/>
                          <a:cs typeface="Times New Roman" pitchFamily="18" charset="0"/>
                        </a:rPr>
                        <a:t>metres</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spcAft>
                          <a:spcPts val="0"/>
                        </a:spcAft>
                        <a:tabLst>
                          <a:tab pos="1889760" algn="r"/>
                        </a:tabLst>
                      </a:pPr>
                      <a:r>
                        <a:rPr lang="en-US" sz="1800" b="0" i="0" u="none" strike="noStrike" kern="1200" baseline="0" dirty="0">
                          <a:solidFill>
                            <a:srgbClr val="002060"/>
                          </a:solidFill>
                          <a:latin typeface="Times New Roman" pitchFamily="18" charset="0"/>
                          <a:ea typeface="+mn-ea"/>
                          <a:cs typeface="Times New Roman" pitchFamily="18" charset="0"/>
                        </a:rPr>
                        <a:t>10000</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941010845"/>
                  </a:ext>
                </a:extLst>
              </a:tr>
              <a:tr h="247239">
                <a:tc>
                  <a:txBody>
                    <a:bodyPr/>
                    <a:lstStyle/>
                    <a:p>
                      <a:pPr algn="just">
                        <a:lnSpc>
                          <a:spcPct val="100000"/>
                        </a:lnSpc>
                        <a:spcAft>
                          <a:spcPts val="0"/>
                        </a:spcAft>
                      </a:pPr>
                      <a:r>
                        <a:rPr lang="en-US" sz="1800" b="0" i="0" u="none" strike="noStrike" kern="1200" baseline="0" dirty="0">
                          <a:solidFill>
                            <a:srgbClr val="002060"/>
                          </a:solidFill>
                          <a:latin typeface="Times New Roman" pitchFamily="18" charset="0"/>
                          <a:ea typeface="+mn-ea"/>
                          <a:cs typeface="Times New Roman" pitchFamily="18" charset="0"/>
                        </a:rPr>
                        <a:t>Road of intermediate width having carriageway of 5.5 </a:t>
                      </a:r>
                      <a:r>
                        <a:rPr lang="en-US" sz="1800" b="0" i="0" u="none" strike="noStrike" kern="1200" baseline="0" dirty="0" err="1">
                          <a:solidFill>
                            <a:srgbClr val="002060"/>
                          </a:solidFill>
                          <a:latin typeface="Times New Roman" pitchFamily="18" charset="0"/>
                          <a:ea typeface="+mn-ea"/>
                          <a:cs typeface="Times New Roman" pitchFamily="18" charset="0"/>
                        </a:rPr>
                        <a:t>metres</a:t>
                      </a:r>
                      <a:r>
                        <a:rPr lang="en-US" sz="1800" b="0" i="0" u="none" strike="noStrike" kern="1200" baseline="0" dirty="0">
                          <a:solidFill>
                            <a:srgbClr val="002060"/>
                          </a:solidFill>
                          <a:latin typeface="Times New Roman" pitchFamily="18" charset="0"/>
                          <a:ea typeface="+mn-ea"/>
                          <a:cs typeface="Times New Roman" pitchFamily="18" charset="0"/>
                        </a:rPr>
                        <a:t> </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spcAft>
                          <a:spcPts val="0"/>
                        </a:spcAft>
                        <a:tabLst>
                          <a:tab pos="1889760" algn="r"/>
                        </a:tabLst>
                      </a:pPr>
                      <a:r>
                        <a:rPr lang="en-US" sz="1800" b="0" i="0" u="none" strike="noStrike" kern="1200" baseline="0" dirty="0">
                          <a:solidFill>
                            <a:srgbClr val="002060"/>
                          </a:solidFill>
                          <a:latin typeface="Times New Roman" pitchFamily="18" charset="0"/>
                          <a:ea typeface="+mn-ea"/>
                          <a:cs typeface="Times New Roman" pitchFamily="18" charset="0"/>
                        </a:rPr>
                        <a:t>5000</a:t>
                      </a:r>
                      <a:endParaRPr lang="en-IN" sz="1800" b="0" i="0" u="none" strike="noStrike" kern="1200" baseline="0" dirty="0">
                        <a:solidFill>
                          <a:srgbClr val="002060"/>
                        </a:solidFill>
                        <a:latin typeface="Times New Roman" pitchFamily="18" charset="0"/>
                        <a:ea typeface="+mn-ea"/>
                        <a:cs typeface="Times New Roman" pitchFamily="18" charset="0"/>
                      </a:endParaRPr>
                    </a:p>
                  </a:txBody>
                  <a:tcPr marL="51435" marR="51435"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154329396"/>
                  </a:ext>
                </a:extLst>
              </a:tr>
            </a:tbl>
          </a:graphicData>
        </a:graphic>
      </p:graphicFrame>
    </p:spTree>
    <p:extLst>
      <p:ext uri="{BB962C8B-B14F-4D97-AF65-F5344CB8AC3E}">
        <p14:creationId xmlns:p14="http://schemas.microsoft.com/office/powerpoint/2010/main" val="1678040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3D9DF8-C4F3-4437-AA05-313F2D5F545D}"/>
              </a:ext>
            </a:extLst>
          </p:cNvPr>
          <p:cNvSpPr txBox="1"/>
          <p:nvPr/>
        </p:nvSpPr>
        <p:spPr>
          <a:xfrm>
            <a:off x="702365" y="270319"/>
            <a:ext cx="8057322" cy="461665"/>
          </a:xfrm>
          <a:prstGeom prst="rect">
            <a:avLst/>
          </a:prstGeom>
          <a:noFill/>
        </p:spPr>
        <p:txBody>
          <a:bodyPr wrap="square">
            <a:spAutoFit/>
          </a:bodyPr>
          <a:lstStyle/>
          <a:p>
            <a:r>
              <a:rPr lang="en-IN" sz="2400" b="1" dirty="0">
                <a:solidFill>
                  <a:srgbClr val="C00000"/>
                </a:solidFill>
                <a:latin typeface="Times New Roman" pitchFamily="18" charset="0"/>
                <a:cs typeface="Times New Roman" pitchFamily="18" charset="0"/>
              </a:rPr>
              <a:t>POLLUTION CONTROL SYSTEM PROPOSED PLANT</a:t>
            </a:r>
          </a:p>
        </p:txBody>
      </p:sp>
      <p:graphicFrame>
        <p:nvGraphicFramePr>
          <p:cNvPr id="2" name="Table 2">
            <a:extLst>
              <a:ext uri="{FF2B5EF4-FFF2-40B4-BE49-F238E27FC236}">
                <a16:creationId xmlns:a16="http://schemas.microsoft.com/office/drawing/2014/main" id="{463CB46A-F9E1-4661-A20C-F5A7B7558954}"/>
              </a:ext>
            </a:extLst>
          </p:cNvPr>
          <p:cNvGraphicFramePr>
            <a:graphicFrameLocks noGrp="1"/>
          </p:cNvGraphicFramePr>
          <p:nvPr>
            <p:extLst>
              <p:ext uri="{D42A27DB-BD31-4B8C-83A1-F6EECF244321}">
                <p14:modId xmlns:p14="http://schemas.microsoft.com/office/powerpoint/2010/main" val="1417112423"/>
              </p:ext>
            </p:extLst>
          </p:nvPr>
        </p:nvGraphicFramePr>
        <p:xfrm>
          <a:off x="439688" y="1637614"/>
          <a:ext cx="8253579" cy="3356467"/>
        </p:xfrm>
        <a:graphic>
          <a:graphicData uri="http://schemas.openxmlformats.org/drawingml/2006/table">
            <a:tbl>
              <a:tblPr firstRow="1" bandRow="1">
                <a:tableStyleId>{5940675A-B579-460E-94D1-54222C63F5DA}</a:tableStyleId>
              </a:tblPr>
              <a:tblGrid>
                <a:gridCol w="831706">
                  <a:extLst>
                    <a:ext uri="{9D8B030D-6E8A-4147-A177-3AD203B41FA5}">
                      <a16:colId xmlns:a16="http://schemas.microsoft.com/office/drawing/2014/main" val="3064607044"/>
                    </a:ext>
                  </a:extLst>
                </a:gridCol>
                <a:gridCol w="1007822">
                  <a:extLst>
                    <a:ext uri="{9D8B030D-6E8A-4147-A177-3AD203B41FA5}">
                      <a16:colId xmlns:a16="http://schemas.microsoft.com/office/drawing/2014/main" val="1632740186"/>
                    </a:ext>
                  </a:extLst>
                </a:gridCol>
                <a:gridCol w="954156">
                  <a:extLst>
                    <a:ext uri="{9D8B030D-6E8A-4147-A177-3AD203B41FA5}">
                      <a16:colId xmlns:a16="http://schemas.microsoft.com/office/drawing/2014/main" val="1962468338"/>
                    </a:ext>
                  </a:extLst>
                </a:gridCol>
                <a:gridCol w="2040835">
                  <a:extLst>
                    <a:ext uri="{9D8B030D-6E8A-4147-A177-3AD203B41FA5}">
                      <a16:colId xmlns:a16="http://schemas.microsoft.com/office/drawing/2014/main" val="2091739131"/>
                    </a:ext>
                  </a:extLst>
                </a:gridCol>
                <a:gridCol w="1192696">
                  <a:extLst>
                    <a:ext uri="{9D8B030D-6E8A-4147-A177-3AD203B41FA5}">
                      <a16:colId xmlns:a16="http://schemas.microsoft.com/office/drawing/2014/main" val="2657270498"/>
                    </a:ext>
                  </a:extLst>
                </a:gridCol>
                <a:gridCol w="2226364">
                  <a:extLst>
                    <a:ext uri="{9D8B030D-6E8A-4147-A177-3AD203B41FA5}">
                      <a16:colId xmlns:a16="http://schemas.microsoft.com/office/drawing/2014/main" val="2710960880"/>
                    </a:ext>
                  </a:extLst>
                </a:gridCol>
              </a:tblGrid>
              <a:tr h="678474">
                <a:tc>
                  <a:txBody>
                    <a:bodyPr/>
                    <a:lstStyle/>
                    <a:p>
                      <a:r>
                        <a:rPr lang="en-US" sz="1600" b="1" kern="1200" dirty="0">
                          <a:solidFill>
                            <a:srgbClr val="002060"/>
                          </a:solidFill>
                          <a:effectLst/>
                          <a:latin typeface="Times New Roman" pitchFamily="18" charset="0"/>
                          <a:ea typeface="+mn-ea"/>
                          <a:cs typeface="Times New Roman" pitchFamily="18" charset="0"/>
                        </a:rPr>
                        <a:t>S.N.</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1" kern="1200" dirty="0">
                          <a:solidFill>
                            <a:srgbClr val="002060"/>
                          </a:solidFill>
                          <a:effectLst/>
                          <a:latin typeface="Times New Roman" pitchFamily="18" charset="0"/>
                          <a:ea typeface="+mn-ea"/>
                          <a:cs typeface="Times New Roman" pitchFamily="18" charset="0"/>
                        </a:rPr>
                        <a:t>Stack No.</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1" kern="1200" dirty="0">
                          <a:solidFill>
                            <a:srgbClr val="002060"/>
                          </a:solidFill>
                          <a:effectLst/>
                          <a:latin typeface="Times New Roman" pitchFamily="18" charset="0"/>
                          <a:ea typeface="+mn-ea"/>
                          <a:cs typeface="Times New Roman" pitchFamily="18" charset="0"/>
                        </a:rPr>
                        <a:t>No. of Stacks </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1" kern="1200" dirty="0">
                          <a:solidFill>
                            <a:srgbClr val="002060"/>
                          </a:solidFill>
                          <a:effectLst/>
                          <a:latin typeface="Times New Roman" pitchFamily="18" charset="0"/>
                          <a:ea typeface="+mn-ea"/>
                          <a:cs typeface="Times New Roman" pitchFamily="18" charset="0"/>
                        </a:rPr>
                        <a:t>Particulars</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1" kern="1200" dirty="0">
                          <a:solidFill>
                            <a:srgbClr val="002060"/>
                          </a:solidFill>
                          <a:effectLst/>
                          <a:latin typeface="Times New Roman" pitchFamily="18" charset="0"/>
                          <a:ea typeface="+mn-ea"/>
                          <a:cs typeface="Times New Roman" pitchFamily="18" charset="0"/>
                        </a:rPr>
                        <a:t>Stack Height </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1" kern="1200" dirty="0">
                          <a:solidFill>
                            <a:srgbClr val="002060"/>
                          </a:solidFill>
                          <a:effectLst/>
                          <a:latin typeface="Times New Roman" pitchFamily="18" charset="0"/>
                          <a:ea typeface="+mn-ea"/>
                          <a:cs typeface="Times New Roman" pitchFamily="18" charset="0"/>
                        </a:rPr>
                        <a:t>Stack Attached </a:t>
                      </a:r>
                      <a:endParaRPr lang="en-IN" sz="1600" b="1"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7863680"/>
                  </a:ext>
                </a:extLst>
              </a:tr>
              <a:tr h="650594">
                <a:tc>
                  <a:txBody>
                    <a:bodyPr/>
                    <a:lstStyle/>
                    <a:p>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Stack 1</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SMS Induction Furnace (15TX2) I &amp;II</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30M</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Bag Filter with suction hood</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64799883"/>
                  </a:ext>
                </a:extLst>
              </a:tr>
              <a:tr h="695298">
                <a:tc>
                  <a:txBody>
                    <a:bodyPr/>
                    <a:lstStyle/>
                    <a:p>
                      <a:r>
                        <a:rPr lang="en-US" sz="1600" kern="1200" dirty="0">
                          <a:solidFill>
                            <a:srgbClr val="002060"/>
                          </a:solidFill>
                          <a:effectLst/>
                          <a:latin typeface="Times New Roman" pitchFamily="18" charset="0"/>
                          <a:ea typeface="+mn-ea"/>
                          <a:cs typeface="Times New Roman" pitchFamily="18" charset="0"/>
                        </a:rPr>
                        <a:t>2.</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noProof="0" dirty="0">
                          <a:solidFill>
                            <a:srgbClr val="002060"/>
                          </a:solidFill>
                          <a:effectLst/>
                          <a:latin typeface="Times New Roman" pitchFamily="18" charset="0"/>
                          <a:ea typeface="+mn-ea"/>
                          <a:cs typeface="Times New Roman" pitchFamily="18" charset="0"/>
                        </a:rPr>
                        <a:t>Stack 2</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2</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Times New Roman" pitchFamily="18" charset="0"/>
                          <a:ea typeface="+mn-ea"/>
                          <a:cs typeface="Times New Roman" pitchFamily="18" charset="0"/>
                        </a:rPr>
                        <a:t>SMS Induction Furnace (15TX3) III. IV &amp; V</a:t>
                      </a:r>
                      <a:endParaRPr lang="en-IN" sz="1600" kern="1200" dirty="0">
                        <a:solidFill>
                          <a:srgbClr val="002060"/>
                        </a:solidFill>
                        <a:effectLst/>
                        <a:latin typeface="Times New Roman" pitchFamily="18" charset="0"/>
                        <a:ea typeface="+mn-ea"/>
                        <a:cs typeface="Times New Roman" pitchFamily="18" charset="0"/>
                      </a:endParaRPr>
                    </a:p>
                    <a:p>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30m </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Times New Roman" pitchFamily="18" charset="0"/>
                          <a:ea typeface="+mn-ea"/>
                          <a:cs typeface="Times New Roman" pitchFamily="18" charset="0"/>
                        </a:rPr>
                        <a:t>Bag Filter with suction hood</a:t>
                      </a:r>
                      <a:endParaRPr lang="en-IN" sz="1600" kern="1200" dirty="0">
                        <a:solidFill>
                          <a:srgbClr val="002060"/>
                        </a:solidFill>
                        <a:effectLst/>
                        <a:latin typeface="Times New Roman" pitchFamily="18" charset="0"/>
                        <a:ea typeface="+mn-ea"/>
                        <a:cs typeface="Times New Roman" pitchFamily="18" charset="0"/>
                      </a:endParaRPr>
                    </a:p>
                    <a:p>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87694541"/>
                  </a:ext>
                </a:extLst>
              </a:tr>
              <a:tr h="501702">
                <a:tc>
                  <a:txBody>
                    <a:bodyPr/>
                    <a:lstStyle/>
                    <a:p>
                      <a:r>
                        <a:rPr lang="en-US" sz="1600" kern="1200" dirty="0">
                          <a:solidFill>
                            <a:srgbClr val="002060"/>
                          </a:solidFill>
                          <a:effectLst/>
                          <a:latin typeface="Times New Roman" pitchFamily="18" charset="0"/>
                          <a:ea typeface="+mn-ea"/>
                          <a:cs typeface="Times New Roman" pitchFamily="18" charset="0"/>
                        </a:rPr>
                        <a:t>3.</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noProof="0" dirty="0">
                          <a:solidFill>
                            <a:srgbClr val="002060"/>
                          </a:solidFill>
                          <a:effectLst/>
                          <a:latin typeface="Times New Roman" pitchFamily="18" charset="0"/>
                          <a:ea typeface="+mn-ea"/>
                          <a:cs typeface="Times New Roman" pitchFamily="18" charset="0"/>
                        </a:rPr>
                        <a:t>Stack 3</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Pellet Plant </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50m </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ESP</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90428634"/>
                  </a:ext>
                </a:extLst>
              </a:tr>
              <a:tr h="481757">
                <a:tc>
                  <a:txBody>
                    <a:bodyPr/>
                    <a:lstStyle/>
                    <a:p>
                      <a:r>
                        <a:rPr lang="en-US" sz="1600" kern="1200" dirty="0">
                          <a:solidFill>
                            <a:srgbClr val="002060"/>
                          </a:solidFill>
                          <a:effectLst/>
                          <a:latin typeface="Times New Roman" pitchFamily="18" charset="0"/>
                          <a:ea typeface="+mn-ea"/>
                          <a:cs typeface="Times New Roman" pitchFamily="18" charset="0"/>
                        </a:rPr>
                        <a:t>4.</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noProof="0" dirty="0">
                          <a:solidFill>
                            <a:srgbClr val="002060"/>
                          </a:solidFill>
                          <a:effectLst/>
                          <a:latin typeface="Times New Roman" pitchFamily="18" charset="0"/>
                          <a:ea typeface="+mn-ea"/>
                          <a:cs typeface="Times New Roman" pitchFamily="18" charset="0"/>
                        </a:rPr>
                        <a:t>Stack 4</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2</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Titanium Slag </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36m</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kern="1200" dirty="0">
                          <a:solidFill>
                            <a:srgbClr val="002060"/>
                          </a:solidFill>
                          <a:effectLst/>
                          <a:latin typeface="Times New Roman" pitchFamily="18" charset="0"/>
                          <a:ea typeface="+mn-ea"/>
                          <a:cs typeface="Times New Roman" pitchFamily="18" charset="0"/>
                        </a:rPr>
                        <a:t>Bag Filter</a:t>
                      </a:r>
                      <a:endParaRPr lang="en-IN" sz="1600" kern="1200" dirty="0">
                        <a:solidFill>
                          <a:srgbClr val="002060"/>
                        </a:solidFill>
                        <a:effectLst/>
                        <a:latin typeface="Times New Roman" pitchFamily="18" charset="0"/>
                        <a:ea typeface="+mn-ea"/>
                        <a:cs typeface="Times New Roman" pitchFamily="18" charset="0"/>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99618532"/>
                  </a:ext>
                </a:extLst>
              </a:tr>
            </a:tbl>
          </a:graphicData>
        </a:graphic>
      </p:graphicFrame>
    </p:spTree>
    <p:extLst>
      <p:ext uri="{BB962C8B-B14F-4D97-AF65-F5344CB8AC3E}">
        <p14:creationId xmlns:p14="http://schemas.microsoft.com/office/powerpoint/2010/main" val="3887998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0F82A-0777-4051-A4C1-9732B08A3188}"/>
              </a:ext>
            </a:extLst>
          </p:cNvPr>
          <p:cNvSpPr txBox="1"/>
          <p:nvPr/>
        </p:nvSpPr>
        <p:spPr>
          <a:xfrm>
            <a:off x="2471530" y="80307"/>
            <a:ext cx="4572000" cy="429413"/>
          </a:xfrm>
          <a:prstGeom prst="rect">
            <a:avLst/>
          </a:prstGeom>
          <a:noFill/>
        </p:spPr>
        <p:txBody>
          <a:bodyPr wrap="square">
            <a:spAutoFit/>
          </a:bodyPr>
          <a:lstStyle/>
          <a:p>
            <a:pPr algn="ctr">
              <a:lnSpc>
                <a:spcPct val="120000"/>
              </a:lnSpc>
              <a:spcAft>
                <a:spcPts val="1000"/>
              </a:spcAft>
            </a:pPr>
            <a:r>
              <a:rPr lang="en-IN" sz="2000" b="1" dirty="0">
                <a:solidFill>
                  <a:srgbClr val="C00000"/>
                </a:solidFill>
                <a:latin typeface="Times New Roman" pitchFamily="18" charset="0"/>
                <a:cs typeface="Times New Roman" pitchFamily="18" charset="0"/>
              </a:rPr>
              <a:t>TOTAL STACK AFTER EXPANSION</a:t>
            </a:r>
          </a:p>
        </p:txBody>
      </p:sp>
      <p:graphicFrame>
        <p:nvGraphicFramePr>
          <p:cNvPr id="8" name="Table 7">
            <a:extLst>
              <a:ext uri="{FF2B5EF4-FFF2-40B4-BE49-F238E27FC236}">
                <a16:creationId xmlns:a16="http://schemas.microsoft.com/office/drawing/2014/main" id="{41C7C848-47AD-463E-8753-E2FF7B5C118D}"/>
              </a:ext>
            </a:extLst>
          </p:cNvPr>
          <p:cNvGraphicFramePr>
            <a:graphicFrameLocks noGrp="1"/>
          </p:cNvGraphicFramePr>
          <p:nvPr>
            <p:extLst>
              <p:ext uri="{D42A27DB-BD31-4B8C-83A1-F6EECF244321}">
                <p14:modId xmlns:p14="http://schemas.microsoft.com/office/powerpoint/2010/main" val="2740010238"/>
              </p:ext>
            </p:extLst>
          </p:nvPr>
        </p:nvGraphicFramePr>
        <p:xfrm>
          <a:off x="422032" y="479626"/>
          <a:ext cx="8285090" cy="5379021"/>
        </p:xfrm>
        <a:graphic>
          <a:graphicData uri="http://schemas.openxmlformats.org/drawingml/2006/table">
            <a:tbl>
              <a:tblPr firstRow="1" firstCol="1" bandRow="1">
                <a:tableStyleId>{BDBED569-4797-4DF1-A0F4-6AAB3CD982D8}</a:tableStyleId>
              </a:tblPr>
              <a:tblGrid>
                <a:gridCol w="634608">
                  <a:extLst>
                    <a:ext uri="{9D8B030D-6E8A-4147-A177-3AD203B41FA5}">
                      <a16:colId xmlns:a16="http://schemas.microsoft.com/office/drawing/2014/main" val="3534580423"/>
                    </a:ext>
                  </a:extLst>
                </a:gridCol>
                <a:gridCol w="1910080">
                  <a:extLst>
                    <a:ext uri="{9D8B030D-6E8A-4147-A177-3AD203B41FA5}">
                      <a16:colId xmlns:a16="http://schemas.microsoft.com/office/drawing/2014/main" val="432966744"/>
                    </a:ext>
                  </a:extLst>
                </a:gridCol>
                <a:gridCol w="914400">
                  <a:extLst>
                    <a:ext uri="{9D8B030D-6E8A-4147-A177-3AD203B41FA5}">
                      <a16:colId xmlns:a16="http://schemas.microsoft.com/office/drawing/2014/main" val="1018318314"/>
                    </a:ext>
                  </a:extLst>
                </a:gridCol>
                <a:gridCol w="2158896">
                  <a:extLst>
                    <a:ext uri="{9D8B030D-6E8A-4147-A177-3AD203B41FA5}">
                      <a16:colId xmlns:a16="http://schemas.microsoft.com/office/drawing/2014/main" val="2415215635"/>
                    </a:ext>
                  </a:extLst>
                </a:gridCol>
                <a:gridCol w="1052376">
                  <a:extLst>
                    <a:ext uri="{9D8B030D-6E8A-4147-A177-3AD203B41FA5}">
                      <a16:colId xmlns:a16="http://schemas.microsoft.com/office/drawing/2014/main" val="2832695265"/>
                    </a:ext>
                  </a:extLst>
                </a:gridCol>
                <a:gridCol w="1614730">
                  <a:extLst>
                    <a:ext uri="{9D8B030D-6E8A-4147-A177-3AD203B41FA5}">
                      <a16:colId xmlns:a16="http://schemas.microsoft.com/office/drawing/2014/main" val="2761469227"/>
                    </a:ext>
                  </a:extLst>
                </a:gridCol>
              </a:tblGrid>
              <a:tr h="1138979">
                <a:tc>
                  <a:txBody>
                    <a:bodyPr/>
                    <a:lstStyle/>
                    <a:p>
                      <a:pPr marL="87313" indent="0" algn="l">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S.N.</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No.</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No. of Stacks </a:t>
                      </a:r>
                    </a:p>
                  </a:txBody>
                  <a:tcPr marL="45686" marR="45686" marT="0" marB="0"/>
                </a:tc>
                <a:tc>
                  <a:txBody>
                    <a:bodyPr/>
                    <a:lstStyle/>
                    <a:p>
                      <a:pPr marL="176213" indent="0" algn="ctr"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Particulars </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Height </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Attached </a:t>
                      </a:r>
                    </a:p>
                  </a:txBody>
                  <a:tcPr marL="45686" marR="45686" marT="0" marB="0"/>
                </a:tc>
                <a:extLst>
                  <a:ext uri="{0D108BD9-81ED-4DB2-BD59-A6C34878D82A}">
                    <a16:rowId xmlns:a16="http://schemas.microsoft.com/office/drawing/2014/main" val="3653797756"/>
                  </a:ext>
                </a:extLst>
              </a:tr>
              <a:tr h="5353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1.</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1</a:t>
                      </a:r>
                    </a:p>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(Replaced existing stack)</a:t>
                      </a:r>
                    </a:p>
                  </a:txBody>
                  <a:tcPr marL="45686" marR="45686" marT="0" marB="0"/>
                </a:tc>
                <a:tc>
                  <a:txBody>
                    <a:bodyPr/>
                    <a:lstStyle/>
                    <a:p>
                      <a:pPr algn="just">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1</a:t>
                      </a:r>
                      <a:endParaRPr lang="en-IN" sz="1600" kern="120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SMS Induction Furnace (15Tx2)  I &amp; II</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30m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Bag Filter with suction hood </a:t>
                      </a:r>
                    </a:p>
                  </a:txBody>
                  <a:tcPr marL="45686" marR="45686" marT="0" marB="0"/>
                </a:tc>
                <a:extLst>
                  <a:ext uri="{0D108BD9-81ED-4DB2-BD59-A6C34878D82A}">
                    <a16:rowId xmlns:a16="http://schemas.microsoft.com/office/drawing/2014/main" val="3558375263"/>
                  </a:ext>
                </a:extLst>
              </a:tr>
              <a:tr h="376946">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2.</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2</a:t>
                      </a:r>
                    </a:p>
                  </a:txBody>
                  <a:tcPr marL="45686" marR="45686" marT="0" marB="0"/>
                </a:tc>
                <a:tc>
                  <a:txBody>
                    <a:bodyPr/>
                    <a:lstStyle/>
                    <a:p>
                      <a:pPr algn="just">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SMS Induction Furnace (15Tx3)  III IV &amp; V</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30m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Bag Filter with suction hood </a:t>
                      </a:r>
                    </a:p>
                  </a:txBody>
                  <a:tcPr marL="45686" marR="45686" marT="0" marB="0"/>
                </a:tc>
                <a:extLst>
                  <a:ext uri="{0D108BD9-81ED-4DB2-BD59-A6C34878D82A}">
                    <a16:rowId xmlns:a16="http://schemas.microsoft.com/office/drawing/2014/main" val="336563978"/>
                  </a:ext>
                </a:extLst>
              </a:tr>
              <a:tr h="2868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3.</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3</a:t>
                      </a:r>
                    </a:p>
                  </a:txBody>
                  <a:tcPr marL="45686" marR="45686" marT="0" marB="0"/>
                </a:tc>
                <a:tc>
                  <a:txBody>
                    <a:bodyPr/>
                    <a:lstStyle/>
                    <a:p>
                      <a:pPr>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Pellet Plant</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a:solidFill>
                            <a:srgbClr val="002060"/>
                          </a:solidFill>
                          <a:effectLst/>
                          <a:latin typeface="Times New Roman" pitchFamily="18" charset="0"/>
                          <a:ea typeface="+mn-ea"/>
                          <a:cs typeface="Times New Roman" pitchFamily="18" charset="0"/>
                        </a:rPr>
                        <a:t>50m</a:t>
                      </a:r>
                      <a:endParaRPr lang="en-IN" sz="1600" kern="120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a:solidFill>
                            <a:srgbClr val="002060"/>
                          </a:solidFill>
                          <a:effectLst/>
                          <a:latin typeface="Times New Roman" pitchFamily="18" charset="0"/>
                          <a:ea typeface="+mn-ea"/>
                          <a:cs typeface="Times New Roman" pitchFamily="18" charset="0"/>
                        </a:rPr>
                        <a:t>ESP</a:t>
                      </a:r>
                      <a:endParaRPr lang="en-IN" sz="1600" kern="1200">
                        <a:solidFill>
                          <a:srgbClr val="002060"/>
                        </a:solidFill>
                        <a:effectLst/>
                        <a:latin typeface="Times New Roman" pitchFamily="18" charset="0"/>
                        <a:ea typeface="+mn-ea"/>
                        <a:cs typeface="Times New Roman" pitchFamily="18" charset="0"/>
                      </a:endParaRPr>
                    </a:p>
                  </a:txBody>
                  <a:tcPr marL="45686" marR="45686" marT="0" marB="0"/>
                </a:tc>
                <a:extLst>
                  <a:ext uri="{0D108BD9-81ED-4DB2-BD59-A6C34878D82A}">
                    <a16:rowId xmlns:a16="http://schemas.microsoft.com/office/drawing/2014/main" val="2687017945"/>
                  </a:ext>
                </a:extLst>
              </a:tr>
              <a:tr h="2868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4.</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4</a:t>
                      </a:r>
                    </a:p>
                  </a:txBody>
                  <a:tcPr marL="45686" marR="45686" marT="0" marB="0"/>
                </a:tc>
                <a:tc>
                  <a:txBody>
                    <a:bodyPr/>
                    <a:lstStyle/>
                    <a:p>
                      <a:pPr>
                        <a:lnSpc>
                          <a:spcPct val="115000"/>
                        </a:lnSpc>
                        <a:spcAft>
                          <a:spcPts val="1000"/>
                        </a:spcAft>
                      </a:pPr>
                      <a:r>
                        <a:rPr lang="en-IN" sz="1600" kern="1200">
                          <a:solidFill>
                            <a:srgbClr val="002060"/>
                          </a:solidFill>
                          <a:effectLst/>
                          <a:latin typeface="Times New Roman" pitchFamily="18" charset="0"/>
                          <a:ea typeface="+mn-ea"/>
                          <a:cs typeface="Times New Roman" pitchFamily="18" charset="0"/>
                        </a:rPr>
                        <a:t>2</a:t>
                      </a:r>
                    </a:p>
                  </a:txBody>
                  <a:tcPr marL="45686" marR="45686" marT="0" marB="0"/>
                </a:tc>
                <a:tc>
                  <a:txBody>
                    <a:bodyPr/>
                    <a:lstStyle/>
                    <a:p>
                      <a:pPr algn="l">
                        <a:lnSpc>
                          <a:spcPct val="115000"/>
                        </a:lnSpc>
                        <a:spcAft>
                          <a:spcPts val="1000"/>
                        </a:spcAft>
                      </a:pPr>
                      <a:r>
                        <a:rPr lang="en-IN" sz="1600" kern="1200" dirty="0">
                          <a:solidFill>
                            <a:srgbClr val="002060"/>
                          </a:solidFill>
                          <a:effectLst/>
                          <a:latin typeface="Times New Roman" pitchFamily="18" charset="0"/>
                          <a:ea typeface="+mn-ea"/>
                          <a:cs typeface="Times New Roman" pitchFamily="18" charset="0"/>
                        </a:rPr>
                        <a:t>Titanium Slag</a:t>
                      </a: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36 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Bag filter</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extLst>
                  <a:ext uri="{0D108BD9-81ED-4DB2-BD59-A6C34878D82A}">
                    <a16:rowId xmlns:a16="http://schemas.microsoft.com/office/drawing/2014/main" val="4158901899"/>
                  </a:ext>
                </a:extLst>
              </a:tr>
              <a:tr h="853134">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5.</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5</a:t>
                      </a:r>
                    </a:p>
                  </a:txBody>
                  <a:tcPr marL="45686" marR="45686" marT="0" marB="0"/>
                </a:tc>
                <a:tc>
                  <a:txBody>
                    <a:bodyPr/>
                    <a:lstStyle/>
                    <a:p>
                      <a:pPr>
                        <a:lnSpc>
                          <a:spcPct val="115000"/>
                        </a:lnSpc>
                        <a:spcAft>
                          <a:spcPts val="1000"/>
                        </a:spcAft>
                      </a:pPr>
                      <a:r>
                        <a:rPr lang="en-IN" sz="1600" kern="1200" dirty="0">
                          <a:solidFill>
                            <a:srgbClr val="002060"/>
                          </a:solidFill>
                          <a:effectLst/>
                          <a:latin typeface="Times New Roman" pitchFamily="18" charset="0"/>
                          <a:ea typeface="+mn-ea"/>
                          <a:cs typeface="Times New Roman" pitchFamily="18" charset="0"/>
                        </a:rPr>
                        <a:t>1</a:t>
                      </a:r>
                    </a:p>
                  </a:txBody>
                  <a:tcPr marL="45686" marR="45686" marT="0" marB="0"/>
                </a:tc>
                <a:tc>
                  <a:txBody>
                    <a:bodyPr/>
                    <a:lstStyle/>
                    <a:p>
                      <a:pPr algn="l">
                        <a:lnSpc>
                          <a:spcPct val="115000"/>
                        </a:lnSpc>
                        <a:spcAft>
                          <a:spcPts val="1000"/>
                        </a:spcAft>
                      </a:pPr>
                      <a:r>
                        <a:rPr lang="en-IN" sz="1600" kern="1200" dirty="0">
                          <a:solidFill>
                            <a:srgbClr val="002060"/>
                          </a:solidFill>
                          <a:effectLst/>
                          <a:latin typeface="Times New Roman" pitchFamily="18" charset="0"/>
                          <a:ea typeface="+mn-ea"/>
                          <a:cs typeface="Times New Roman" pitchFamily="18" charset="0"/>
                        </a:rPr>
                        <a:t>Combined sponge iron +WHRB+</a:t>
                      </a:r>
                    </a:p>
                    <a:p>
                      <a:pPr algn="l">
                        <a:lnSpc>
                          <a:spcPct val="115000"/>
                        </a:lnSpc>
                        <a:spcAft>
                          <a:spcPts val="1000"/>
                        </a:spcAft>
                      </a:pPr>
                      <a:r>
                        <a:rPr lang="en-IN" sz="1600" kern="1200" dirty="0">
                          <a:solidFill>
                            <a:srgbClr val="002060"/>
                          </a:solidFill>
                          <a:effectLst/>
                          <a:latin typeface="Times New Roman" pitchFamily="18" charset="0"/>
                          <a:ea typeface="+mn-ea"/>
                          <a:cs typeface="Times New Roman" pitchFamily="18" charset="0"/>
                        </a:rPr>
                        <a:t>biomass power plant</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80m</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ESP</a:t>
                      </a:r>
                    </a:p>
                  </a:txBody>
                  <a:tcPr marL="45686" marR="45686" marT="0" marB="0"/>
                </a:tc>
                <a:extLst>
                  <a:ext uri="{0D108BD9-81ED-4DB2-BD59-A6C34878D82A}">
                    <a16:rowId xmlns:a16="http://schemas.microsoft.com/office/drawing/2014/main" val="332006082"/>
                  </a:ext>
                </a:extLst>
              </a:tr>
              <a:tr h="4788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6.</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6</a:t>
                      </a:r>
                    </a:p>
                  </a:txBody>
                  <a:tcPr marL="45686" marR="45686" marT="0" marB="0"/>
                </a:tc>
                <a:tc>
                  <a:txBody>
                    <a:bodyPr/>
                    <a:lstStyle/>
                    <a:p>
                      <a:pPr>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1</a:t>
                      </a:r>
                      <a:endParaRPr lang="en-IN" sz="1600" kern="120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Ferro Alloys Plant (Furnace 1)</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32 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nchor="ctr"/>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Bag Filter </a:t>
                      </a:r>
                    </a:p>
                  </a:txBody>
                  <a:tcPr marL="45686" marR="45686" marT="0" marB="0"/>
                </a:tc>
                <a:extLst>
                  <a:ext uri="{0D108BD9-81ED-4DB2-BD59-A6C34878D82A}">
                    <a16:rowId xmlns:a16="http://schemas.microsoft.com/office/drawing/2014/main" val="3186556901"/>
                  </a:ext>
                </a:extLst>
              </a:tr>
              <a:tr h="4788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 7.</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7</a:t>
                      </a:r>
                    </a:p>
                  </a:txBody>
                  <a:tcPr marL="45686" marR="45686" marT="0" marB="0"/>
                </a:tc>
                <a:tc>
                  <a:txBody>
                    <a:bodyPr/>
                    <a:lstStyle/>
                    <a:p>
                      <a:pPr>
                        <a:lnSpc>
                          <a:spcPct val="115000"/>
                        </a:lnSpc>
                        <a:spcAft>
                          <a:spcPts val="1000"/>
                        </a:spcAft>
                      </a:pPr>
                      <a:r>
                        <a:rPr lang="en-US" sz="1600" kern="1200">
                          <a:solidFill>
                            <a:srgbClr val="002060"/>
                          </a:solidFill>
                          <a:effectLst/>
                          <a:latin typeface="Times New Roman" pitchFamily="18" charset="0"/>
                          <a:ea typeface="+mn-ea"/>
                          <a:cs typeface="Times New Roman" pitchFamily="18" charset="0"/>
                        </a:rPr>
                        <a:t>1</a:t>
                      </a:r>
                      <a:endParaRPr lang="en-IN" sz="1600" kern="120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Ferro Alloys Plant (Furnace 2)</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30 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nchor="ctr"/>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Bag Filter</a:t>
                      </a:r>
                    </a:p>
                  </a:txBody>
                  <a:tcPr marL="45686" marR="45686" marT="0" marB="0"/>
                </a:tc>
                <a:extLst>
                  <a:ext uri="{0D108BD9-81ED-4DB2-BD59-A6C34878D82A}">
                    <a16:rowId xmlns:a16="http://schemas.microsoft.com/office/drawing/2014/main" val="1585839505"/>
                  </a:ext>
                </a:extLst>
              </a:tr>
              <a:tr h="286815">
                <a:tc>
                  <a:txBody>
                    <a:bodyPr/>
                    <a:lstStyle/>
                    <a:p>
                      <a:pPr marL="176213" indent="0" algn="ctr" defTabSz="914400" rtl="0" eaLnBrk="1" latinLnBrk="0" hangingPunct="1">
                        <a:lnSpc>
                          <a:spcPct val="115000"/>
                        </a:lnSpc>
                        <a:spcAft>
                          <a:spcPts val="0"/>
                        </a:spcAft>
                      </a:pPr>
                      <a:r>
                        <a:rPr lang="en-IN" sz="1600" b="0" kern="1200" dirty="0">
                          <a:solidFill>
                            <a:srgbClr val="002060"/>
                          </a:solidFill>
                          <a:effectLst/>
                          <a:latin typeface="Times New Roman" pitchFamily="18" charset="0"/>
                          <a:ea typeface="+mn-ea"/>
                          <a:cs typeface="Times New Roman" pitchFamily="18" charset="0"/>
                        </a:rPr>
                        <a:t>8.</a:t>
                      </a:r>
                    </a:p>
                  </a:txBody>
                  <a:tcPr marL="45686" marR="45686" marT="0" marB="0"/>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Stack 8</a:t>
                      </a:r>
                    </a:p>
                  </a:txBody>
                  <a:tcPr marL="45686" marR="45686" marT="0" marB="0"/>
                </a:tc>
                <a:tc>
                  <a:txBody>
                    <a:bodyPr/>
                    <a:lstStyle/>
                    <a:p>
                      <a:pPr>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1</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algn="l">
                        <a:lnSpc>
                          <a:spcPct val="115000"/>
                        </a:lnSpc>
                        <a:spcAft>
                          <a:spcPts val="1000"/>
                        </a:spcAft>
                      </a:pPr>
                      <a:r>
                        <a:rPr lang="en-US" sz="1600" kern="1200" dirty="0">
                          <a:solidFill>
                            <a:srgbClr val="002060"/>
                          </a:solidFill>
                          <a:effectLst/>
                          <a:latin typeface="Times New Roman" pitchFamily="18" charset="0"/>
                          <a:ea typeface="+mn-ea"/>
                          <a:cs typeface="Times New Roman" pitchFamily="18" charset="0"/>
                        </a:rPr>
                        <a:t>Coal Washery</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tc>
                <a:tc>
                  <a:txBody>
                    <a:bodyPr/>
                    <a:lstStyle/>
                    <a:p>
                      <a:pPr marL="176213" indent="0" algn="l" defTabSz="914400" rtl="0" eaLnBrk="1" latinLnBrk="0" hangingPunct="1">
                        <a:lnSpc>
                          <a:spcPct val="115000"/>
                        </a:lnSpc>
                        <a:spcAft>
                          <a:spcPts val="0"/>
                        </a:spcAft>
                      </a:pPr>
                      <a:r>
                        <a:rPr lang="en-US" sz="1600" kern="1200" dirty="0">
                          <a:solidFill>
                            <a:srgbClr val="002060"/>
                          </a:solidFill>
                          <a:effectLst/>
                          <a:latin typeface="Times New Roman" pitchFamily="18" charset="0"/>
                          <a:ea typeface="+mn-ea"/>
                          <a:cs typeface="Times New Roman" pitchFamily="18" charset="0"/>
                        </a:rPr>
                        <a:t>30m</a:t>
                      </a:r>
                      <a:endParaRPr lang="en-IN" sz="1600" kern="1200" dirty="0">
                        <a:solidFill>
                          <a:srgbClr val="002060"/>
                        </a:solidFill>
                        <a:effectLst/>
                        <a:latin typeface="Times New Roman" pitchFamily="18" charset="0"/>
                        <a:ea typeface="+mn-ea"/>
                        <a:cs typeface="Times New Roman" pitchFamily="18" charset="0"/>
                      </a:endParaRPr>
                    </a:p>
                  </a:txBody>
                  <a:tcPr marL="45686" marR="45686" marT="0" marB="0" anchor="ctr"/>
                </a:tc>
                <a:tc>
                  <a:txBody>
                    <a:bodyPr/>
                    <a:lstStyle/>
                    <a:p>
                      <a:pPr marL="176213" indent="0" algn="l" defTabSz="914400" rtl="0" eaLnBrk="1" latinLnBrk="0" hangingPunct="1">
                        <a:lnSpc>
                          <a:spcPct val="115000"/>
                        </a:lnSpc>
                        <a:spcAft>
                          <a:spcPts val="0"/>
                        </a:spcAft>
                      </a:pPr>
                      <a:r>
                        <a:rPr lang="en-IN" sz="1600" kern="1200" dirty="0">
                          <a:solidFill>
                            <a:srgbClr val="002060"/>
                          </a:solidFill>
                          <a:effectLst/>
                          <a:latin typeface="Times New Roman" pitchFamily="18" charset="0"/>
                          <a:ea typeface="+mn-ea"/>
                          <a:cs typeface="Times New Roman" pitchFamily="18" charset="0"/>
                        </a:rPr>
                        <a:t>Bag Filter</a:t>
                      </a:r>
                    </a:p>
                  </a:txBody>
                  <a:tcPr marL="45686" marR="45686" marT="0" marB="0"/>
                </a:tc>
                <a:extLst>
                  <a:ext uri="{0D108BD9-81ED-4DB2-BD59-A6C34878D82A}">
                    <a16:rowId xmlns:a16="http://schemas.microsoft.com/office/drawing/2014/main" val="2473698849"/>
                  </a:ext>
                </a:extLst>
              </a:tr>
            </a:tbl>
          </a:graphicData>
        </a:graphic>
      </p:graphicFrame>
    </p:spTree>
    <p:extLst>
      <p:ext uri="{BB962C8B-B14F-4D97-AF65-F5344CB8AC3E}">
        <p14:creationId xmlns:p14="http://schemas.microsoft.com/office/powerpoint/2010/main" val="30153806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862" y="60325"/>
            <a:ext cx="2413481"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EMP – WATER  </a:t>
            </a:r>
          </a:p>
        </p:txBody>
      </p:sp>
      <p:sp>
        <p:nvSpPr>
          <p:cNvPr id="4" name="TextBox 3">
            <a:extLst>
              <a:ext uri="{FF2B5EF4-FFF2-40B4-BE49-F238E27FC236}">
                <a16:creationId xmlns:a16="http://schemas.microsoft.com/office/drawing/2014/main" id="{50495A3C-C2F4-4EDB-AF04-41EFD677CDFD}"/>
              </a:ext>
            </a:extLst>
          </p:cNvPr>
          <p:cNvSpPr txBox="1"/>
          <p:nvPr/>
        </p:nvSpPr>
        <p:spPr>
          <a:xfrm>
            <a:off x="69749" y="407432"/>
            <a:ext cx="6712226" cy="369332"/>
          </a:xfrm>
          <a:prstGeom prst="rect">
            <a:avLst/>
          </a:prstGeom>
          <a:noFill/>
        </p:spPr>
        <p:txBody>
          <a:bodyPr wrap="square">
            <a:spAutoFit/>
          </a:bodyPr>
          <a:lstStyle/>
          <a:p>
            <a:r>
              <a:rPr lang="en-US" sz="1800" b="1" spc="-10" dirty="0">
                <a:solidFill>
                  <a:srgbClr val="7030A0"/>
                </a:solidFill>
                <a:effectLst/>
                <a:latin typeface="Times New Roman" panose="02020603050405020304" pitchFamily="18" charset="0"/>
                <a:ea typeface="Arial" panose="020B0604020202020204" pitchFamily="34" charset="0"/>
              </a:rPr>
              <a:t>W</a:t>
            </a:r>
            <a:r>
              <a:rPr lang="en-US" sz="1800" b="1" spc="-55" dirty="0">
                <a:solidFill>
                  <a:srgbClr val="7030A0"/>
                </a:solidFill>
                <a:effectLst/>
                <a:latin typeface="Times New Roman" panose="02020603050405020304" pitchFamily="18" charset="0"/>
                <a:ea typeface="Arial" panose="020B0604020202020204" pitchFamily="34" charset="0"/>
              </a:rPr>
              <a:t>A</a:t>
            </a:r>
            <a:r>
              <a:rPr lang="en-US" sz="1800" b="1" spc="-25" dirty="0">
                <a:solidFill>
                  <a:srgbClr val="7030A0"/>
                </a:solidFill>
                <a:effectLst/>
                <a:latin typeface="Times New Roman" panose="02020603050405020304" pitchFamily="18" charset="0"/>
                <a:ea typeface="Arial" panose="020B0604020202020204" pitchFamily="34" charset="0"/>
              </a:rPr>
              <a:t>T</a:t>
            </a:r>
            <a:r>
              <a:rPr lang="en-US" sz="1800" b="1" spc="-30" dirty="0">
                <a:solidFill>
                  <a:srgbClr val="7030A0"/>
                </a:solidFill>
                <a:effectLst/>
                <a:latin typeface="Times New Roman" panose="02020603050405020304" pitchFamily="18" charset="0"/>
                <a:ea typeface="Arial" panose="020B0604020202020204" pitchFamily="34" charset="0"/>
              </a:rPr>
              <a:t>E</a:t>
            </a:r>
            <a:r>
              <a:rPr lang="en-US" sz="1800" b="1" dirty="0">
                <a:solidFill>
                  <a:srgbClr val="7030A0"/>
                </a:solidFill>
                <a:effectLst/>
                <a:latin typeface="Times New Roman" panose="02020603050405020304" pitchFamily="18" charset="0"/>
                <a:ea typeface="Arial" panose="020B0604020202020204" pitchFamily="34" charset="0"/>
              </a:rPr>
              <a:t>R</a:t>
            </a:r>
            <a:r>
              <a:rPr lang="en-US" sz="1800" b="1" spc="-35" dirty="0">
                <a:solidFill>
                  <a:srgbClr val="7030A0"/>
                </a:solidFill>
                <a:effectLst/>
                <a:latin typeface="Times New Roman" panose="02020603050405020304" pitchFamily="18" charset="0"/>
                <a:ea typeface="Arial" panose="020B0604020202020204" pitchFamily="34" charset="0"/>
              </a:rPr>
              <a:t> </a:t>
            </a:r>
            <a:r>
              <a:rPr lang="en-US" sz="1800" b="1" spc="-55" dirty="0">
                <a:solidFill>
                  <a:srgbClr val="7030A0"/>
                </a:solidFill>
                <a:effectLst/>
                <a:latin typeface="Times New Roman" panose="02020603050405020304" pitchFamily="18" charset="0"/>
                <a:ea typeface="Arial" panose="020B0604020202020204" pitchFamily="34" charset="0"/>
              </a:rPr>
              <a:t>A</a:t>
            </a:r>
            <a:r>
              <a:rPr lang="en-US" sz="1800" b="1" spc="-30" dirty="0">
                <a:solidFill>
                  <a:srgbClr val="7030A0"/>
                </a:solidFill>
                <a:effectLst/>
                <a:latin typeface="Times New Roman" panose="02020603050405020304" pitchFamily="18" charset="0"/>
                <a:ea typeface="Arial" panose="020B0604020202020204" pitchFamily="34" charset="0"/>
              </a:rPr>
              <a:t>N</a:t>
            </a:r>
            <a:r>
              <a:rPr lang="en-US" sz="1800" b="1" dirty="0">
                <a:solidFill>
                  <a:srgbClr val="7030A0"/>
                </a:solidFill>
                <a:effectLst/>
                <a:latin typeface="Times New Roman" panose="02020603050405020304" pitchFamily="18" charset="0"/>
                <a:ea typeface="Arial" panose="020B0604020202020204" pitchFamily="34" charset="0"/>
              </a:rPr>
              <a:t>D</a:t>
            </a:r>
            <a:r>
              <a:rPr lang="en-US" sz="1800" b="1" spc="-45" dirty="0">
                <a:solidFill>
                  <a:srgbClr val="7030A0"/>
                </a:solidFill>
                <a:effectLst/>
                <a:latin typeface="Times New Roman" panose="02020603050405020304" pitchFamily="18" charset="0"/>
                <a:ea typeface="Arial" panose="020B0604020202020204" pitchFamily="34" charset="0"/>
              </a:rPr>
              <a:t> </a:t>
            </a:r>
            <a:r>
              <a:rPr lang="en-US" sz="1800" b="1" spc="-10" dirty="0">
                <a:solidFill>
                  <a:srgbClr val="7030A0"/>
                </a:solidFill>
                <a:effectLst/>
                <a:latin typeface="Times New Roman" panose="02020603050405020304" pitchFamily="18" charset="0"/>
                <a:ea typeface="Arial" panose="020B0604020202020204" pitchFamily="34" charset="0"/>
              </a:rPr>
              <a:t>W</a:t>
            </a:r>
            <a:r>
              <a:rPr lang="en-US" sz="1800" b="1" spc="-55" dirty="0">
                <a:solidFill>
                  <a:srgbClr val="7030A0"/>
                </a:solidFill>
                <a:effectLst/>
                <a:latin typeface="Times New Roman" panose="02020603050405020304" pitchFamily="18" charset="0"/>
                <a:ea typeface="Arial" panose="020B0604020202020204" pitchFamily="34" charset="0"/>
              </a:rPr>
              <a:t>A</a:t>
            </a:r>
            <a:r>
              <a:rPr lang="en-US" sz="1800" b="1" spc="-15" dirty="0">
                <a:solidFill>
                  <a:srgbClr val="7030A0"/>
                </a:solidFill>
                <a:effectLst/>
                <a:latin typeface="Times New Roman" panose="02020603050405020304" pitchFamily="18" charset="0"/>
                <a:ea typeface="Arial" panose="020B0604020202020204" pitchFamily="34" charset="0"/>
              </a:rPr>
              <a:t>S</a:t>
            </a:r>
            <a:r>
              <a:rPr lang="en-US" sz="1800" b="1" spc="-40" dirty="0">
                <a:solidFill>
                  <a:srgbClr val="7030A0"/>
                </a:solidFill>
                <a:effectLst/>
                <a:latin typeface="Times New Roman" panose="02020603050405020304" pitchFamily="18" charset="0"/>
                <a:ea typeface="Arial" panose="020B0604020202020204" pitchFamily="34" charset="0"/>
              </a:rPr>
              <a:t>T</a:t>
            </a:r>
            <a:r>
              <a:rPr lang="en-US" sz="1800" b="1" dirty="0">
                <a:solidFill>
                  <a:srgbClr val="7030A0"/>
                </a:solidFill>
                <a:effectLst/>
                <a:latin typeface="Times New Roman" panose="02020603050405020304" pitchFamily="18" charset="0"/>
                <a:ea typeface="Arial" panose="020B0604020202020204" pitchFamily="34" charset="0"/>
              </a:rPr>
              <a:t>E</a:t>
            </a:r>
            <a:r>
              <a:rPr lang="en-US" sz="1800" b="1" spc="-45" dirty="0">
                <a:solidFill>
                  <a:srgbClr val="7030A0"/>
                </a:solidFill>
                <a:effectLst/>
                <a:latin typeface="Times New Roman" panose="02020603050405020304" pitchFamily="18" charset="0"/>
                <a:ea typeface="Arial" panose="020B0604020202020204" pitchFamily="34" charset="0"/>
              </a:rPr>
              <a:t> </a:t>
            </a:r>
            <a:r>
              <a:rPr lang="en-US" sz="1800" b="1" spc="-20" dirty="0">
                <a:solidFill>
                  <a:srgbClr val="7030A0"/>
                </a:solidFill>
                <a:effectLst/>
                <a:latin typeface="Times New Roman" panose="02020603050405020304" pitchFamily="18" charset="0"/>
                <a:ea typeface="Arial" panose="020B0604020202020204" pitchFamily="34" charset="0"/>
              </a:rPr>
              <a:t>W</a:t>
            </a:r>
            <a:r>
              <a:rPr lang="en-US" sz="1800" b="1" spc="-40" dirty="0">
                <a:solidFill>
                  <a:srgbClr val="7030A0"/>
                </a:solidFill>
                <a:effectLst/>
                <a:latin typeface="Times New Roman" panose="02020603050405020304" pitchFamily="18" charset="0"/>
                <a:ea typeface="Arial" panose="020B0604020202020204" pitchFamily="34" charset="0"/>
              </a:rPr>
              <a:t>A</a:t>
            </a:r>
            <a:r>
              <a:rPr lang="en-US" sz="1800" b="1" spc="-25" dirty="0">
                <a:solidFill>
                  <a:srgbClr val="7030A0"/>
                </a:solidFill>
                <a:effectLst/>
                <a:latin typeface="Times New Roman" panose="02020603050405020304" pitchFamily="18" charset="0"/>
                <a:ea typeface="Arial" panose="020B0604020202020204" pitchFamily="34" charset="0"/>
              </a:rPr>
              <a:t>T</a:t>
            </a:r>
            <a:r>
              <a:rPr lang="en-US" sz="1800" b="1" spc="-30" dirty="0">
                <a:solidFill>
                  <a:srgbClr val="7030A0"/>
                </a:solidFill>
                <a:effectLst/>
                <a:latin typeface="Times New Roman" panose="02020603050405020304" pitchFamily="18" charset="0"/>
                <a:ea typeface="Arial" panose="020B0604020202020204" pitchFamily="34" charset="0"/>
              </a:rPr>
              <a:t>E</a:t>
            </a:r>
            <a:r>
              <a:rPr lang="en-US" sz="1800" b="1" dirty="0">
                <a:solidFill>
                  <a:srgbClr val="7030A0"/>
                </a:solidFill>
                <a:effectLst/>
                <a:latin typeface="Times New Roman" panose="02020603050405020304" pitchFamily="18" charset="0"/>
                <a:ea typeface="Arial" panose="020B0604020202020204" pitchFamily="34" charset="0"/>
              </a:rPr>
              <a:t>R</a:t>
            </a:r>
            <a:r>
              <a:rPr lang="en-US" sz="1800" b="1" spc="-45" dirty="0">
                <a:solidFill>
                  <a:srgbClr val="7030A0"/>
                </a:solidFill>
                <a:effectLst/>
                <a:latin typeface="Times New Roman" panose="02020603050405020304" pitchFamily="18" charset="0"/>
                <a:ea typeface="Arial" panose="020B0604020202020204" pitchFamily="34" charset="0"/>
              </a:rPr>
              <a:t> </a:t>
            </a:r>
            <a:r>
              <a:rPr lang="en-US" sz="1800" b="1" spc="-20" dirty="0">
                <a:solidFill>
                  <a:srgbClr val="7030A0"/>
                </a:solidFill>
                <a:effectLst/>
                <a:latin typeface="Times New Roman" panose="02020603050405020304" pitchFamily="18" charset="0"/>
                <a:ea typeface="Arial" panose="020B0604020202020204" pitchFamily="34" charset="0"/>
              </a:rPr>
              <a:t>I</a:t>
            </a:r>
            <a:r>
              <a:rPr lang="en-US" sz="1800" b="1" spc="-30" dirty="0">
                <a:solidFill>
                  <a:srgbClr val="7030A0"/>
                </a:solidFill>
                <a:effectLst/>
                <a:latin typeface="Times New Roman" panose="02020603050405020304" pitchFamily="18" charset="0"/>
                <a:ea typeface="Arial" panose="020B0604020202020204" pitchFamily="34" charset="0"/>
              </a:rPr>
              <a:t>NVEN</a:t>
            </a:r>
            <a:r>
              <a:rPr lang="en-US" sz="1800" b="1" spc="-40" dirty="0">
                <a:solidFill>
                  <a:srgbClr val="7030A0"/>
                </a:solidFill>
                <a:effectLst/>
                <a:latin typeface="Times New Roman" panose="02020603050405020304" pitchFamily="18" charset="0"/>
                <a:ea typeface="Arial" panose="020B0604020202020204" pitchFamily="34" charset="0"/>
              </a:rPr>
              <a:t>T</a:t>
            </a:r>
            <a:r>
              <a:rPr lang="en-US" sz="1800" b="1" spc="-20" dirty="0">
                <a:solidFill>
                  <a:srgbClr val="7030A0"/>
                </a:solidFill>
                <a:effectLst/>
                <a:latin typeface="Times New Roman" panose="02020603050405020304" pitchFamily="18" charset="0"/>
                <a:ea typeface="Arial" panose="020B0604020202020204" pitchFamily="34" charset="0"/>
              </a:rPr>
              <a:t>O</a:t>
            </a:r>
            <a:r>
              <a:rPr lang="en-US" sz="1800" b="1" spc="-30" dirty="0">
                <a:solidFill>
                  <a:srgbClr val="7030A0"/>
                </a:solidFill>
                <a:effectLst/>
                <a:latin typeface="Times New Roman" panose="02020603050405020304" pitchFamily="18" charset="0"/>
                <a:ea typeface="Arial" panose="020B0604020202020204" pitchFamily="34" charset="0"/>
              </a:rPr>
              <a:t>R</a:t>
            </a:r>
            <a:r>
              <a:rPr lang="en-US" sz="1800" b="1" dirty="0">
                <a:solidFill>
                  <a:srgbClr val="7030A0"/>
                </a:solidFill>
                <a:effectLst/>
                <a:latin typeface="Times New Roman" panose="02020603050405020304" pitchFamily="18" charset="0"/>
                <a:ea typeface="Arial" panose="020B0604020202020204" pitchFamily="34" charset="0"/>
              </a:rPr>
              <a:t>Y</a:t>
            </a:r>
            <a:r>
              <a:rPr lang="en-US" sz="1800" b="1" spc="-45" dirty="0">
                <a:solidFill>
                  <a:srgbClr val="7030A0"/>
                </a:solidFill>
                <a:effectLst/>
                <a:latin typeface="Times New Roman" panose="02020603050405020304" pitchFamily="18" charset="0"/>
                <a:ea typeface="Arial" panose="020B0604020202020204" pitchFamily="34" charset="0"/>
              </a:rPr>
              <a:t> </a:t>
            </a:r>
            <a:r>
              <a:rPr lang="en-US" sz="1800" b="1" spc="-20" dirty="0">
                <a:solidFill>
                  <a:srgbClr val="7030A0"/>
                </a:solidFill>
                <a:effectLst/>
                <a:latin typeface="Times New Roman" panose="02020603050405020304" pitchFamily="18" charset="0"/>
                <a:ea typeface="Arial" panose="020B0604020202020204" pitchFamily="34" charset="0"/>
              </a:rPr>
              <a:t>(I</a:t>
            </a:r>
            <a:r>
              <a:rPr lang="en-US" sz="1800" b="1" dirty="0">
                <a:solidFill>
                  <a:srgbClr val="7030A0"/>
                </a:solidFill>
                <a:effectLst/>
                <a:latin typeface="Times New Roman" panose="02020603050405020304" pitchFamily="18" charset="0"/>
                <a:ea typeface="Arial" panose="020B0604020202020204" pitchFamily="34" charset="0"/>
              </a:rPr>
              <a:t>n</a:t>
            </a:r>
            <a:r>
              <a:rPr lang="en-US" sz="1800" b="1" spc="-55" dirty="0">
                <a:solidFill>
                  <a:srgbClr val="7030A0"/>
                </a:solidFill>
                <a:effectLst/>
                <a:latin typeface="Times New Roman" panose="02020603050405020304" pitchFamily="18" charset="0"/>
                <a:ea typeface="Arial" panose="020B0604020202020204" pitchFamily="34" charset="0"/>
              </a:rPr>
              <a:t> </a:t>
            </a:r>
            <a:r>
              <a:rPr lang="en-US" sz="1800" b="1" spc="-35" dirty="0">
                <a:solidFill>
                  <a:srgbClr val="7030A0"/>
                </a:solidFill>
                <a:effectLst/>
                <a:latin typeface="Times New Roman" panose="02020603050405020304" pitchFamily="18" charset="0"/>
                <a:ea typeface="Arial" panose="020B0604020202020204" pitchFamily="34" charset="0"/>
              </a:rPr>
              <a:t>m</a:t>
            </a:r>
            <a:r>
              <a:rPr lang="en-US" sz="1800" b="1" spc="-20" baseline="30000" dirty="0">
                <a:solidFill>
                  <a:srgbClr val="7030A0"/>
                </a:solidFill>
                <a:effectLst/>
                <a:latin typeface="Times New Roman" panose="02020603050405020304" pitchFamily="18" charset="0"/>
                <a:ea typeface="Arial" panose="020B0604020202020204" pitchFamily="34" charset="0"/>
              </a:rPr>
              <a:t>3</a:t>
            </a:r>
            <a:r>
              <a:rPr lang="en-US" sz="1800" b="1" spc="-20" dirty="0">
                <a:solidFill>
                  <a:srgbClr val="7030A0"/>
                </a:solidFill>
                <a:effectLst/>
                <a:latin typeface="Times New Roman" panose="02020603050405020304" pitchFamily="18" charset="0"/>
                <a:ea typeface="Arial" panose="020B0604020202020204" pitchFamily="34" charset="0"/>
              </a:rPr>
              <a:t>/</a:t>
            </a:r>
            <a:r>
              <a:rPr lang="en-US" sz="1800" b="1" spc="-25" dirty="0">
                <a:solidFill>
                  <a:srgbClr val="7030A0"/>
                </a:solidFill>
                <a:effectLst/>
                <a:latin typeface="Times New Roman" panose="02020603050405020304" pitchFamily="18" charset="0"/>
                <a:ea typeface="Arial" panose="020B0604020202020204" pitchFamily="34" charset="0"/>
              </a:rPr>
              <a:t>da</a:t>
            </a:r>
            <a:r>
              <a:rPr lang="en-US" sz="1800" b="1" spc="-50" dirty="0">
                <a:solidFill>
                  <a:srgbClr val="7030A0"/>
                </a:solidFill>
                <a:effectLst/>
                <a:latin typeface="Times New Roman" panose="02020603050405020304" pitchFamily="18" charset="0"/>
                <a:ea typeface="Arial" panose="020B0604020202020204" pitchFamily="34" charset="0"/>
              </a:rPr>
              <a:t>y</a:t>
            </a:r>
            <a:r>
              <a:rPr lang="en-US" sz="1800" b="1" dirty="0">
                <a:solidFill>
                  <a:srgbClr val="7030A0"/>
                </a:solidFill>
                <a:effectLst/>
                <a:latin typeface="Times New Roman" panose="02020603050405020304" pitchFamily="18" charset="0"/>
                <a:ea typeface="Arial" panose="020B0604020202020204" pitchFamily="34" charset="0"/>
              </a:rPr>
              <a:t>)</a:t>
            </a:r>
            <a:endParaRPr lang="en-IN" dirty="0">
              <a:solidFill>
                <a:srgbClr val="7030A0"/>
              </a:solidFill>
            </a:endParaRPr>
          </a:p>
        </p:txBody>
      </p:sp>
      <p:graphicFrame>
        <p:nvGraphicFramePr>
          <p:cNvPr id="5" name="Table 4">
            <a:extLst>
              <a:ext uri="{FF2B5EF4-FFF2-40B4-BE49-F238E27FC236}">
                <a16:creationId xmlns:a16="http://schemas.microsoft.com/office/drawing/2014/main" id="{18180016-80EE-46A3-8E74-53682571980D}"/>
              </a:ext>
            </a:extLst>
          </p:cNvPr>
          <p:cNvGraphicFramePr>
            <a:graphicFrameLocks noGrp="1"/>
          </p:cNvGraphicFramePr>
          <p:nvPr>
            <p:extLst>
              <p:ext uri="{D42A27DB-BD31-4B8C-83A1-F6EECF244321}">
                <p14:modId xmlns:p14="http://schemas.microsoft.com/office/powerpoint/2010/main" val="4170046836"/>
              </p:ext>
            </p:extLst>
          </p:nvPr>
        </p:nvGraphicFramePr>
        <p:xfrm>
          <a:off x="308112" y="744993"/>
          <a:ext cx="8527776" cy="5815223"/>
        </p:xfrm>
        <a:graphic>
          <a:graphicData uri="http://schemas.openxmlformats.org/drawingml/2006/table">
            <a:tbl>
              <a:tblPr firstRow="1" firstCol="1" bandRow="1">
                <a:tableStyleId>{5940675A-B579-460E-94D1-54222C63F5DA}</a:tableStyleId>
              </a:tblPr>
              <a:tblGrid>
                <a:gridCol w="603798">
                  <a:extLst>
                    <a:ext uri="{9D8B030D-6E8A-4147-A177-3AD203B41FA5}">
                      <a16:colId xmlns:a16="http://schemas.microsoft.com/office/drawing/2014/main" val="2982923476"/>
                    </a:ext>
                  </a:extLst>
                </a:gridCol>
                <a:gridCol w="2016775">
                  <a:extLst>
                    <a:ext uri="{9D8B030D-6E8A-4147-A177-3AD203B41FA5}">
                      <a16:colId xmlns:a16="http://schemas.microsoft.com/office/drawing/2014/main" val="2050811164"/>
                    </a:ext>
                  </a:extLst>
                </a:gridCol>
                <a:gridCol w="1380895">
                  <a:extLst>
                    <a:ext uri="{9D8B030D-6E8A-4147-A177-3AD203B41FA5}">
                      <a16:colId xmlns:a16="http://schemas.microsoft.com/office/drawing/2014/main" val="2434427434"/>
                    </a:ext>
                  </a:extLst>
                </a:gridCol>
                <a:gridCol w="1796360">
                  <a:extLst>
                    <a:ext uri="{9D8B030D-6E8A-4147-A177-3AD203B41FA5}">
                      <a16:colId xmlns:a16="http://schemas.microsoft.com/office/drawing/2014/main" val="904561495"/>
                    </a:ext>
                  </a:extLst>
                </a:gridCol>
                <a:gridCol w="2729948">
                  <a:extLst>
                    <a:ext uri="{9D8B030D-6E8A-4147-A177-3AD203B41FA5}">
                      <a16:colId xmlns:a16="http://schemas.microsoft.com/office/drawing/2014/main" val="3076456846"/>
                    </a:ext>
                  </a:extLst>
                </a:gridCol>
              </a:tblGrid>
              <a:tr h="568581">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S. No.</a:t>
                      </a:r>
                      <a:endParaRPr lang="en-IN" sz="12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Facilities</a:t>
                      </a:r>
                      <a:endParaRPr lang="en-IN" sz="12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tabLst>
                          <a:tab pos="723900" algn="l"/>
                        </a:tabLst>
                      </a:pPr>
                      <a:r>
                        <a:rPr lang="en-US" sz="1400" b="1" spc="-5" dirty="0">
                          <a:solidFill>
                            <a:srgbClr val="006600"/>
                          </a:solidFill>
                          <a:effectLst/>
                          <a:latin typeface="Times New Roman" pitchFamily="18" charset="0"/>
                          <a:cs typeface="Times New Roman" pitchFamily="18" charset="0"/>
                        </a:rPr>
                        <a:t>Make-up Water requirement in m</a:t>
                      </a:r>
                      <a:r>
                        <a:rPr lang="en-US" sz="1400" b="1" spc="-5" baseline="30000" dirty="0">
                          <a:solidFill>
                            <a:srgbClr val="006600"/>
                          </a:solidFill>
                          <a:effectLst/>
                          <a:latin typeface="Times New Roman" pitchFamily="18" charset="0"/>
                          <a:cs typeface="Times New Roman" pitchFamily="18" charset="0"/>
                        </a:rPr>
                        <a:t>3</a:t>
                      </a:r>
                      <a:r>
                        <a:rPr lang="en-US" sz="1400" b="1" spc="-5" dirty="0">
                          <a:solidFill>
                            <a:srgbClr val="006600"/>
                          </a:solidFill>
                          <a:effectLst/>
                          <a:latin typeface="Times New Roman" pitchFamily="18" charset="0"/>
                          <a:cs typeface="Times New Roman" pitchFamily="18" charset="0"/>
                        </a:rPr>
                        <a:t>/day</a:t>
                      </a:r>
                      <a:endParaRPr lang="en-IN" sz="12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Wastewater Generated in m</a:t>
                      </a:r>
                      <a:r>
                        <a:rPr lang="en-US" sz="1400" b="1" spc="-5" baseline="30000" dirty="0">
                          <a:solidFill>
                            <a:srgbClr val="006600"/>
                          </a:solidFill>
                          <a:effectLst/>
                          <a:latin typeface="Times New Roman" pitchFamily="18" charset="0"/>
                          <a:cs typeface="Times New Roman" pitchFamily="18" charset="0"/>
                        </a:rPr>
                        <a:t>3</a:t>
                      </a:r>
                      <a:r>
                        <a:rPr lang="en-US" sz="1400" b="1" spc="-5" dirty="0">
                          <a:solidFill>
                            <a:srgbClr val="006600"/>
                          </a:solidFill>
                          <a:effectLst/>
                          <a:latin typeface="Times New Roman" pitchFamily="18" charset="0"/>
                          <a:cs typeface="Times New Roman" pitchFamily="18" charset="0"/>
                        </a:rPr>
                        <a:t>/day</a:t>
                      </a:r>
                      <a:endParaRPr lang="en-IN" sz="12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b="1" spc="-5" dirty="0">
                          <a:solidFill>
                            <a:srgbClr val="006600"/>
                          </a:solidFill>
                          <a:effectLst/>
                          <a:latin typeface="Times New Roman" pitchFamily="18" charset="0"/>
                          <a:cs typeface="Times New Roman" pitchFamily="18" charset="0"/>
                        </a:rPr>
                        <a:t>End use</a:t>
                      </a:r>
                      <a:endParaRPr lang="en-IN" sz="1200" b="1" dirty="0">
                        <a:solidFill>
                          <a:srgbClr val="00660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79420609"/>
                  </a:ext>
                </a:extLst>
              </a:tr>
              <a:tr h="218598">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1.</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spc="-5">
                          <a:solidFill>
                            <a:srgbClr val="002060"/>
                          </a:solidFill>
                          <a:effectLst/>
                          <a:latin typeface="Times New Roman" pitchFamily="18" charset="0"/>
                          <a:cs typeface="Times New Roman" pitchFamily="18" charset="0"/>
                        </a:rPr>
                        <a:t>S</a:t>
                      </a:r>
                      <a:r>
                        <a:rPr lang="en-US" sz="1400">
                          <a:solidFill>
                            <a:srgbClr val="002060"/>
                          </a:solidFill>
                          <a:effectLst/>
                          <a:latin typeface="Times New Roman" pitchFamily="18" charset="0"/>
                          <a:cs typeface="Times New Roman" pitchFamily="18" charset="0"/>
                        </a:rPr>
                        <a:t>p</a:t>
                      </a:r>
                      <a:r>
                        <a:rPr lang="en-US" sz="1400" spc="5">
                          <a:solidFill>
                            <a:srgbClr val="002060"/>
                          </a:solidFill>
                          <a:effectLst/>
                          <a:latin typeface="Times New Roman" pitchFamily="18" charset="0"/>
                          <a:cs typeface="Times New Roman" pitchFamily="18" charset="0"/>
                        </a:rPr>
                        <a:t>o</a:t>
                      </a:r>
                      <a:r>
                        <a:rPr lang="en-US" sz="1400">
                          <a:solidFill>
                            <a:srgbClr val="002060"/>
                          </a:solidFill>
                          <a:effectLst/>
                          <a:latin typeface="Times New Roman" pitchFamily="18" charset="0"/>
                          <a:cs typeface="Times New Roman" pitchFamily="18" charset="0"/>
                        </a:rPr>
                        <a:t>n</a:t>
                      </a:r>
                      <a:r>
                        <a:rPr lang="en-US" sz="1400" spc="-5">
                          <a:solidFill>
                            <a:srgbClr val="002060"/>
                          </a:solidFill>
                          <a:effectLst/>
                          <a:latin typeface="Times New Roman" pitchFamily="18" charset="0"/>
                          <a:cs typeface="Times New Roman" pitchFamily="18" charset="0"/>
                        </a:rPr>
                        <a:t>g</a:t>
                      </a:r>
                      <a:r>
                        <a:rPr lang="en-US" sz="1400">
                          <a:solidFill>
                            <a:srgbClr val="002060"/>
                          </a:solidFill>
                          <a:effectLst/>
                          <a:latin typeface="Times New Roman" pitchFamily="18" charset="0"/>
                          <a:cs typeface="Times New Roman" pitchFamily="18" charset="0"/>
                        </a:rPr>
                        <a:t>e</a:t>
                      </a:r>
                      <a:r>
                        <a:rPr lang="en-US" sz="1400" spc="-30">
                          <a:solidFill>
                            <a:srgbClr val="002060"/>
                          </a:solidFill>
                          <a:effectLst/>
                          <a:latin typeface="Times New Roman" pitchFamily="18" charset="0"/>
                          <a:cs typeface="Times New Roman" pitchFamily="18" charset="0"/>
                        </a:rPr>
                        <a:t> </a:t>
                      </a:r>
                      <a:r>
                        <a:rPr lang="en-US" sz="1400">
                          <a:solidFill>
                            <a:srgbClr val="002060"/>
                          </a:solidFill>
                          <a:effectLst/>
                          <a:latin typeface="Times New Roman" pitchFamily="18" charset="0"/>
                          <a:cs typeface="Times New Roman" pitchFamily="18" charset="0"/>
                        </a:rPr>
                        <a:t>Iron</a:t>
                      </a:r>
                      <a:r>
                        <a:rPr lang="en-US" sz="1400" spc="-10">
                          <a:solidFill>
                            <a:srgbClr val="002060"/>
                          </a:solidFill>
                          <a:effectLst/>
                          <a:latin typeface="Times New Roman" pitchFamily="18" charset="0"/>
                          <a:cs typeface="Times New Roman" pitchFamily="18" charset="0"/>
                        </a:rPr>
                        <a:t> </a:t>
                      </a:r>
                      <a:r>
                        <a:rPr lang="en-US" sz="1400" spc="-5">
                          <a:solidFill>
                            <a:srgbClr val="002060"/>
                          </a:solidFill>
                          <a:effectLst/>
                          <a:latin typeface="Times New Roman" pitchFamily="18" charset="0"/>
                          <a:cs typeface="Times New Roman" pitchFamily="18" charset="0"/>
                        </a:rPr>
                        <a:t>P</a:t>
                      </a:r>
                      <a:r>
                        <a:rPr lang="en-US" sz="1400" spc="5">
                          <a:solidFill>
                            <a:srgbClr val="002060"/>
                          </a:solidFill>
                          <a:effectLst/>
                          <a:latin typeface="Times New Roman" pitchFamily="18" charset="0"/>
                          <a:cs typeface="Times New Roman" pitchFamily="18" charset="0"/>
                        </a:rPr>
                        <a:t>l</a:t>
                      </a:r>
                      <a:r>
                        <a:rPr lang="en-US" sz="1400">
                          <a:solidFill>
                            <a:srgbClr val="002060"/>
                          </a:solidFill>
                          <a:effectLst/>
                          <a:latin typeface="Times New Roman" pitchFamily="18" charset="0"/>
                          <a:cs typeface="Times New Roman" pitchFamily="18" charset="0"/>
                        </a:rPr>
                        <a:t>a</a:t>
                      </a:r>
                      <a:r>
                        <a:rPr lang="en-US" sz="1400" spc="-5">
                          <a:solidFill>
                            <a:srgbClr val="002060"/>
                          </a:solidFill>
                          <a:effectLst/>
                          <a:latin typeface="Times New Roman" pitchFamily="18" charset="0"/>
                          <a:cs typeface="Times New Roman" pitchFamily="18" charset="0"/>
                        </a:rPr>
                        <a:t>n</a:t>
                      </a:r>
                      <a:r>
                        <a:rPr lang="en-US" sz="1400">
                          <a:solidFill>
                            <a:srgbClr val="002060"/>
                          </a:solidFill>
                          <a:effectLst/>
                          <a:latin typeface="Times New Roman" pitchFamily="18" charset="0"/>
                          <a:cs typeface="Times New Roman" pitchFamily="18" charset="0"/>
                        </a:rPr>
                        <a:t>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200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27713633"/>
                  </a:ext>
                </a:extLst>
              </a:tr>
              <a:tr h="249845">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2.</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C</a:t>
                      </a:r>
                      <a:r>
                        <a:rPr lang="en-US" sz="1400" spc="-5">
                          <a:solidFill>
                            <a:srgbClr val="002060"/>
                          </a:solidFill>
                          <a:effectLst/>
                          <a:latin typeface="Times New Roman" pitchFamily="18" charset="0"/>
                          <a:cs typeface="Times New Roman" pitchFamily="18" charset="0"/>
                        </a:rPr>
                        <a:t>P</a:t>
                      </a:r>
                      <a:r>
                        <a:rPr lang="en-US" sz="1400">
                          <a:solidFill>
                            <a:srgbClr val="002060"/>
                          </a:solidFill>
                          <a:effectLst/>
                          <a:latin typeface="Times New Roman" pitchFamily="18" charset="0"/>
                          <a:cs typeface="Times New Roman" pitchFamily="18" charset="0"/>
                        </a:rPr>
                        <a:t>P</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1863</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67</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a:lnSpc>
                          <a:spcPct val="115000"/>
                        </a:lnSpc>
                        <a:spcAft>
                          <a:spcPts val="1000"/>
                        </a:spcAft>
                        <a:tabLst>
                          <a:tab pos="508000" algn="l"/>
                          <a:tab pos="1117600" algn="l"/>
                        </a:tabLst>
                      </a:pPr>
                      <a:r>
                        <a:rPr lang="en-US" sz="1400" kern="1200" dirty="0">
                          <a:solidFill>
                            <a:srgbClr val="002060"/>
                          </a:solidFill>
                          <a:effectLst/>
                          <a:latin typeface="Times New Roman" pitchFamily="18" charset="0"/>
                          <a:ea typeface="+mn-ea"/>
                          <a:cs typeface="Times New Roman" pitchFamily="18" charset="0"/>
                        </a:rPr>
                        <a:t>Dust suppression  &amp;  green belt after treatment</a:t>
                      </a:r>
                      <a:endParaRPr lang="en-IN" sz="1400" kern="1200" dirty="0">
                        <a:solidFill>
                          <a:srgbClr val="002060"/>
                        </a:solidFill>
                        <a:effectLst/>
                        <a:latin typeface="Times New Roman" pitchFamily="18" charset="0"/>
                        <a:ea typeface="+mn-ea"/>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85767530"/>
                  </a:ext>
                </a:extLst>
              </a:tr>
              <a:tr h="507677">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3.</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De</a:t>
                      </a:r>
                      <a:r>
                        <a:rPr lang="en-US" sz="1400" spc="20" dirty="0">
                          <a:solidFill>
                            <a:srgbClr val="002060"/>
                          </a:solidFill>
                          <a:effectLst/>
                          <a:latin typeface="Times New Roman" pitchFamily="18" charset="0"/>
                          <a:cs typeface="Times New Roman" pitchFamily="18" charset="0"/>
                        </a:rPr>
                        <a:t>m</a:t>
                      </a:r>
                      <a:r>
                        <a:rPr lang="en-US" sz="1400" spc="-5" dirty="0">
                          <a:solidFill>
                            <a:srgbClr val="002060"/>
                          </a:solidFill>
                          <a:effectLst/>
                          <a:latin typeface="Times New Roman" pitchFamily="18" charset="0"/>
                          <a:cs typeface="Times New Roman" pitchFamily="18" charset="0"/>
                        </a:rPr>
                        <a:t>i</a:t>
                      </a:r>
                      <a:r>
                        <a:rPr lang="en-US" sz="1400" dirty="0">
                          <a:solidFill>
                            <a:srgbClr val="002060"/>
                          </a:solidFill>
                          <a:effectLst/>
                          <a:latin typeface="Times New Roman" pitchFamily="18" charset="0"/>
                          <a:cs typeface="Times New Roman" pitchFamily="18" charset="0"/>
                        </a:rPr>
                        <a:t>n</a:t>
                      </a:r>
                      <a:r>
                        <a:rPr lang="en-US" sz="1400" spc="-5" dirty="0">
                          <a:solidFill>
                            <a:srgbClr val="002060"/>
                          </a:solidFill>
                          <a:effectLst/>
                          <a:latin typeface="Times New Roman" pitchFamily="18" charset="0"/>
                          <a:cs typeface="Times New Roman" pitchFamily="18" charset="0"/>
                        </a:rPr>
                        <a:t>e</a:t>
                      </a:r>
                      <a:r>
                        <a:rPr lang="en-US" sz="1400" spc="5" dirty="0">
                          <a:solidFill>
                            <a:srgbClr val="002060"/>
                          </a:solidFill>
                          <a:effectLst/>
                          <a:latin typeface="Times New Roman" pitchFamily="18" charset="0"/>
                          <a:cs typeface="Times New Roman" pitchFamily="18" charset="0"/>
                        </a:rPr>
                        <a:t>r</a:t>
                      </a:r>
                      <a:r>
                        <a:rPr lang="en-US" sz="1400" dirty="0">
                          <a:solidFill>
                            <a:srgbClr val="002060"/>
                          </a:solidFill>
                          <a:effectLst/>
                          <a:latin typeface="Times New Roman" pitchFamily="18" charset="0"/>
                          <a:cs typeface="Times New Roman" pitchFamily="18" charset="0"/>
                        </a:rPr>
                        <a:t>a</a:t>
                      </a:r>
                      <a:r>
                        <a:rPr lang="en-US" sz="1400" spc="-5" dirty="0">
                          <a:solidFill>
                            <a:srgbClr val="002060"/>
                          </a:solidFill>
                          <a:effectLst/>
                          <a:latin typeface="Times New Roman" pitchFamily="18" charset="0"/>
                          <a:cs typeface="Times New Roman" pitchFamily="18" charset="0"/>
                        </a:rPr>
                        <a:t>l</a:t>
                      </a:r>
                      <a:r>
                        <a:rPr lang="en-US" sz="1400" spc="5" dirty="0">
                          <a:solidFill>
                            <a:srgbClr val="002060"/>
                          </a:solidFill>
                          <a:effectLst/>
                          <a:latin typeface="Times New Roman" pitchFamily="18" charset="0"/>
                          <a:cs typeface="Times New Roman" pitchFamily="18" charset="0"/>
                        </a:rPr>
                        <a:t>i</a:t>
                      </a:r>
                      <a:r>
                        <a:rPr lang="en-US" sz="1400" spc="-5" dirty="0">
                          <a:solidFill>
                            <a:srgbClr val="002060"/>
                          </a:solidFill>
                          <a:effectLst/>
                          <a:latin typeface="Times New Roman" pitchFamily="18" charset="0"/>
                          <a:cs typeface="Times New Roman" pitchFamily="18" charset="0"/>
                        </a:rPr>
                        <a:t>z</a:t>
                      </a:r>
                      <a:r>
                        <a:rPr lang="en-US" sz="1400" dirty="0">
                          <a:solidFill>
                            <a:srgbClr val="002060"/>
                          </a:solidFill>
                          <a:effectLst/>
                          <a:latin typeface="Times New Roman" pitchFamily="18" charset="0"/>
                          <a:cs typeface="Times New Roman" pitchFamily="18" charset="0"/>
                        </a:rPr>
                        <a:t>ed</a:t>
                      </a:r>
                      <a:endParaRPr lang="en-IN" sz="12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wat</a:t>
                      </a:r>
                      <a:r>
                        <a:rPr lang="en-US" sz="1400" spc="-5" dirty="0">
                          <a:solidFill>
                            <a:srgbClr val="002060"/>
                          </a:solidFill>
                          <a:effectLst/>
                          <a:latin typeface="Times New Roman" pitchFamily="18" charset="0"/>
                          <a:cs typeface="Times New Roman" pitchFamily="18" charset="0"/>
                        </a:rPr>
                        <a:t>e</a:t>
                      </a:r>
                      <a:r>
                        <a:rPr lang="en-US" sz="1400" dirty="0">
                          <a:solidFill>
                            <a:srgbClr val="002060"/>
                          </a:solidFill>
                          <a:effectLst/>
                          <a:latin typeface="Times New Roman" pitchFamily="18" charset="0"/>
                          <a:cs typeface="Times New Roman" pitchFamily="18" charset="0"/>
                        </a:rPr>
                        <a:t>r</a:t>
                      </a:r>
                      <a:r>
                        <a:rPr lang="en-US" sz="1400" spc="-25" dirty="0">
                          <a:solidFill>
                            <a:srgbClr val="002060"/>
                          </a:solidFill>
                          <a:effectLst/>
                          <a:latin typeface="Times New Roman" pitchFamily="18" charset="0"/>
                          <a:cs typeface="Times New Roman" pitchFamily="18" charset="0"/>
                        </a:rPr>
                        <a:t> </a:t>
                      </a:r>
                      <a:r>
                        <a:rPr lang="en-US" sz="1400" spc="10" dirty="0">
                          <a:solidFill>
                            <a:srgbClr val="002060"/>
                          </a:solidFill>
                          <a:effectLst/>
                          <a:latin typeface="Times New Roman" pitchFamily="18" charset="0"/>
                          <a:cs typeface="Times New Roman" pitchFamily="18" charset="0"/>
                        </a:rPr>
                        <a:t>f</a:t>
                      </a:r>
                      <a:r>
                        <a:rPr lang="en-US" sz="1400" dirty="0">
                          <a:solidFill>
                            <a:srgbClr val="002060"/>
                          </a:solidFill>
                          <a:effectLst/>
                          <a:latin typeface="Times New Roman" pitchFamily="18" charset="0"/>
                          <a:cs typeface="Times New Roman" pitchFamily="18" charset="0"/>
                        </a:rPr>
                        <a:t>or</a:t>
                      </a:r>
                      <a:r>
                        <a:rPr lang="en-US" sz="1400" spc="-10" dirty="0">
                          <a:solidFill>
                            <a:srgbClr val="002060"/>
                          </a:solidFill>
                          <a:effectLst/>
                          <a:latin typeface="Times New Roman" pitchFamily="18" charset="0"/>
                          <a:cs typeface="Times New Roman" pitchFamily="18" charset="0"/>
                        </a:rPr>
                        <a:t> </a:t>
                      </a:r>
                      <a:r>
                        <a:rPr lang="en-US" sz="1400" dirty="0">
                          <a:solidFill>
                            <a:srgbClr val="002060"/>
                          </a:solidFill>
                          <a:effectLst/>
                          <a:latin typeface="Times New Roman" pitchFamily="18" charset="0"/>
                          <a:cs typeface="Times New Roman" pitchFamily="18" charset="0"/>
                        </a:rPr>
                        <a:t>b</a:t>
                      </a:r>
                      <a:r>
                        <a:rPr lang="en-US" sz="1400" spc="10" dirty="0">
                          <a:solidFill>
                            <a:srgbClr val="002060"/>
                          </a:solidFill>
                          <a:effectLst/>
                          <a:latin typeface="Times New Roman" pitchFamily="18" charset="0"/>
                          <a:cs typeface="Times New Roman" pitchFamily="18" charset="0"/>
                        </a:rPr>
                        <a:t>o</a:t>
                      </a:r>
                      <a:r>
                        <a:rPr lang="en-US" sz="1400" spc="-5" dirty="0">
                          <a:solidFill>
                            <a:srgbClr val="002060"/>
                          </a:solidFill>
                          <a:effectLst/>
                          <a:latin typeface="Times New Roman" pitchFamily="18" charset="0"/>
                          <a:cs typeface="Times New Roman" pitchFamily="18" charset="0"/>
                        </a:rPr>
                        <a:t>il</a:t>
                      </a:r>
                      <a:r>
                        <a:rPr lang="en-US" sz="1400" dirty="0">
                          <a:solidFill>
                            <a:srgbClr val="002060"/>
                          </a:solidFill>
                          <a:effectLst/>
                          <a:latin typeface="Times New Roman" pitchFamily="18" charset="0"/>
                          <a:cs typeface="Times New Roman" pitchFamily="18" charset="0"/>
                        </a:rPr>
                        <a:t>er</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100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06</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3475440701"/>
                  </a:ext>
                </a:extLst>
              </a:tr>
              <a:tr h="181971">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4</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400" spc="-5">
                          <a:solidFill>
                            <a:srgbClr val="002060"/>
                          </a:solidFill>
                          <a:effectLst/>
                          <a:latin typeface="Times New Roman" pitchFamily="18" charset="0"/>
                          <a:cs typeface="Times New Roman" pitchFamily="18" charset="0"/>
                        </a:rPr>
                        <a:t>S</a:t>
                      </a:r>
                      <a:r>
                        <a:rPr lang="en-US" sz="1400" spc="10">
                          <a:solidFill>
                            <a:srgbClr val="002060"/>
                          </a:solidFill>
                          <a:effectLst/>
                          <a:latin typeface="Times New Roman" pitchFamily="18" charset="0"/>
                          <a:cs typeface="Times New Roman" pitchFamily="18" charset="0"/>
                        </a:rPr>
                        <a:t>M</a:t>
                      </a:r>
                      <a:r>
                        <a:rPr lang="en-US" sz="1400">
                          <a:solidFill>
                            <a:srgbClr val="002060"/>
                          </a:solidFill>
                          <a:effectLst/>
                          <a:latin typeface="Times New Roman" pitchFamily="18" charset="0"/>
                          <a:cs typeface="Times New Roman" pitchFamily="18" charset="0"/>
                        </a:rPr>
                        <a:t>S</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130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27479756"/>
                  </a:ext>
                </a:extLst>
              </a:tr>
              <a:tr h="214559">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5.</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Fer</a:t>
                      </a:r>
                      <a:r>
                        <a:rPr lang="en-US" sz="1400" spc="5">
                          <a:solidFill>
                            <a:srgbClr val="002060"/>
                          </a:solidFill>
                          <a:effectLst/>
                          <a:latin typeface="Times New Roman" pitchFamily="18" charset="0"/>
                          <a:cs typeface="Times New Roman" pitchFamily="18" charset="0"/>
                        </a:rPr>
                        <a:t>r</a:t>
                      </a:r>
                      <a:r>
                        <a:rPr lang="en-US" sz="1400">
                          <a:solidFill>
                            <a:srgbClr val="002060"/>
                          </a:solidFill>
                          <a:effectLst/>
                          <a:latin typeface="Times New Roman" pitchFamily="18" charset="0"/>
                          <a:cs typeface="Times New Roman" pitchFamily="18" charset="0"/>
                        </a:rPr>
                        <a:t>o</a:t>
                      </a:r>
                      <a:r>
                        <a:rPr lang="en-US" sz="1400" spc="-25">
                          <a:solidFill>
                            <a:srgbClr val="002060"/>
                          </a:solidFill>
                          <a:effectLst/>
                          <a:latin typeface="Times New Roman" pitchFamily="18" charset="0"/>
                          <a:cs typeface="Times New Roman" pitchFamily="18" charset="0"/>
                        </a:rPr>
                        <a:t> </a:t>
                      </a:r>
                      <a:r>
                        <a:rPr lang="en-US" sz="1400" spc="-5">
                          <a:solidFill>
                            <a:srgbClr val="002060"/>
                          </a:solidFill>
                          <a:effectLst/>
                          <a:latin typeface="Times New Roman" pitchFamily="18" charset="0"/>
                          <a:cs typeface="Times New Roman" pitchFamily="18" charset="0"/>
                        </a:rPr>
                        <a:t>A</a:t>
                      </a:r>
                      <a:r>
                        <a:rPr lang="en-US" sz="1400" spc="5">
                          <a:solidFill>
                            <a:srgbClr val="002060"/>
                          </a:solidFill>
                          <a:effectLst/>
                          <a:latin typeface="Times New Roman" pitchFamily="18" charset="0"/>
                          <a:cs typeface="Times New Roman" pitchFamily="18" charset="0"/>
                        </a:rPr>
                        <a:t>l</a:t>
                      </a:r>
                      <a:r>
                        <a:rPr lang="en-US" sz="1400" spc="-5">
                          <a:solidFill>
                            <a:srgbClr val="002060"/>
                          </a:solidFill>
                          <a:effectLst/>
                          <a:latin typeface="Times New Roman" pitchFamily="18" charset="0"/>
                          <a:cs typeface="Times New Roman" pitchFamily="18" charset="0"/>
                        </a:rPr>
                        <a:t>l</a:t>
                      </a:r>
                      <a:r>
                        <a:rPr lang="en-US" sz="1400" spc="20">
                          <a:solidFill>
                            <a:srgbClr val="002060"/>
                          </a:solidFill>
                          <a:effectLst/>
                          <a:latin typeface="Times New Roman" pitchFamily="18" charset="0"/>
                          <a:cs typeface="Times New Roman" pitchFamily="18" charset="0"/>
                        </a:rPr>
                        <a:t>o</a:t>
                      </a:r>
                      <a:r>
                        <a:rPr lang="en-US" sz="1400" spc="-20">
                          <a:solidFill>
                            <a:srgbClr val="002060"/>
                          </a:solidFill>
                          <a:effectLst/>
                          <a:latin typeface="Times New Roman" pitchFamily="18" charset="0"/>
                          <a:cs typeface="Times New Roman" pitchFamily="18" charset="0"/>
                        </a:rPr>
                        <a:t>y</a:t>
                      </a:r>
                      <a:r>
                        <a:rPr lang="en-US" sz="1400">
                          <a:solidFill>
                            <a:srgbClr val="002060"/>
                          </a:solidFill>
                          <a:effectLst/>
                          <a:latin typeface="Times New Roman" pitchFamily="18" charset="0"/>
                          <a:cs typeface="Times New Roman" pitchFamily="18" charset="0"/>
                        </a:rPr>
                        <a:t>s</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44</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25768586"/>
                  </a:ext>
                </a:extLst>
              </a:tr>
              <a:tr h="214559">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6.</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Ro</a:t>
                      </a:r>
                      <a:r>
                        <a:rPr lang="en-US" sz="1400" spc="5">
                          <a:solidFill>
                            <a:srgbClr val="002060"/>
                          </a:solidFill>
                          <a:effectLst/>
                          <a:latin typeface="Times New Roman" pitchFamily="18" charset="0"/>
                          <a:cs typeface="Times New Roman" pitchFamily="18" charset="0"/>
                        </a:rPr>
                        <a:t>l</a:t>
                      </a:r>
                      <a:r>
                        <a:rPr lang="en-US" sz="1400" spc="-5">
                          <a:solidFill>
                            <a:srgbClr val="002060"/>
                          </a:solidFill>
                          <a:effectLst/>
                          <a:latin typeface="Times New Roman" pitchFamily="18" charset="0"/>
                          <a:cs typeface="Times New Roman" pitchFamily="18" charset="0"/>
                        </a:rPr>
                        <a:t>li</a:t>
                      </a:r>
                      <a:r>
                        <a:rPr lang="en-US" sz="1400" spc="10">
                          <a:solidFill>
                            <a:srgbClr val="002060"/>
                          </a:solidFill>
                          <a:effectLst/>
                          <a:latin typeface="Times New Roman" pitchFamily="18" charset="0"/>
                          <a:cs typeface="Times New Roman" pitchFamily="18" charset="0"/>
                        </a:rPr>
                        <a:t>n</a:t>
                      </a:r>
                      <a:r>
                        <a:rPr lang="en-US" sz="1400">
                          <a:solidFill>
                            <a:srgbClr val="002060"/>
                          </a:solidFill>
                          <a:effectLst/>
                          <a:latin typeface="Times New Roman" pitchFamily="18" charset="0"/>
                          <a:cs typeface="Times New Roman" pitchFamily="18" charset="0"/>
                        </a:rPr>
                        <a:t>g</a:t>
                      </a:r>
                      <a:r>
                        <a:rPr lang="en-US" sz="1400" spc="-30">
                          <a:solidFill>
                            <a:srgbClr val="002060"/>
                          </a:solidFill>
                          <a:effectLst/>
                          <a:latin typeface="Times New Roman" pitchFamily="18" charset="0"/>
                          <a:cs typeface="Times New Roman" pitchFamily="18" charset="0"/>
                        </a:rPr>
                        <a:t> </a:t>
                      </a:r>
                      <a:r>
                        <a:rPr lang="en-US" sz="1400" spc="5">
                          <a:solidFill>
                            <a:srgbClr val="002060"/>
                          </a:solidFill>
                          <a:effectLst/>
                          <a:latin typeface="Times New Roman" pitchFamily="18" charset="0"/>
                          <a:cs typeface="Times New Roman" pitchFamily="18" charset="0"/>
                        </a:rPr>
                        <a:t>M</a:t>
                      </a:r>
                      <a:r>
                        <a:rPr lang="en-US" sz="1400" spc="-5">
                          <a:solidFill>
                            <a:srgbClr val="002060"/>
                          </a:solidFill>
                          <a:effectLst/>
                          <a:latin typeface="Times New Roman" pitchFamily="18" charset="0"/>
                          <a:cs typeface="Times New Roman" pitchFamily="18" charset="0"/>
                        </a:rPr>
                        <a:t>i</a:t>
                      </a:r>
                      <a:r>
                        <a:rPr lang="en-US" sz="1400" spc="5">
                          <a:solidFill>
                            <a:srgbClr val="002060"/>
                          </a:solidFill>
                          <a:effectLst/>
                          <a:latin typeface="Times New Roman" pitchFamily="18" charset="0"/>
                          <a:cs typeface="Times New Roman" pitchFamily="18" charset="0"/>
                        </a:rPr>
                        <a:t>l</a:t>
                      </a:r>
                      <a:r>
                        <a:rPr lang="en-US" sz="1400">
                          <a:solidFill>
                            <a:srgbClr val="002060"/>
                          </a:solidFill>
                          <a:effectLst/>
                          <a:latin typeface="Times New Roman" pitchFamily="18" charset="0"/>
                          <a:cs typeface="Times New Roman" pitchFamily="18" charset="0"/>
                        </a:rPr>
                        <a:t>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79</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286877695"/>
                  </a:ext>
                </a:extLst>
              </a:tr>
              <a:tr h="218598">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7</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Coal Washery</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02</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53308676"/>
                  </a:ext>
                </a:extLst>
              </a:tr>
              <a:tr h="162298">
                <a:tc>
                  <a:txBody>
                    <a:bodyPr/>
                    <a:lstStyle/>
                    <a:p>
                      <a:pPr algn="just">
                        <a:lnSpc>
                          <a:spcPct val="100000"/>
                        </a:lnSpc>
                        <a:spcAft>
                          <a:spcPts val="0"/>
                        </a:spcAft>
                      </a:pPr>
                      <a:r>
                        <a:rPr lang="en-US" sz="1400" dirty="0">
                          <a:solidFill>
                            <a:srgbClr val="002060"/>
                          </a:solidFill>
                          <a:effectLst/>
                          <a:latin typeface="Times New Roman" pitchFamily="18" charset="0"/>
                          <a:cs typeface="Times New Roman" pitchFamily="18" charset="0"/>
                        </a:rPr>
                        <a:t>8</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00000"/>
                        </a:lnSpc>
                        <a:spcAft>
                          <a:spcPts val="0"/>
                        </a:spcAft>
                      </a:pPr>
                      <a:r>
                        <a:rPr lang="en-US" sz="1400" dirty="0">
                          <a:solidFill>
                            <a:srgbClr val="002060"/>
                          </a:solidFill>
                          <a:effectLst/>
                          <a:latin typeface="Times New Roman" pitchFamily="18" charset="0"/>
                          <a:cs typeface="Times New Roman" pitchFamily="18" charset="0"/>
                        </a:rPr>
                        <a:t>Fly Ash Bricks Plant</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2060"/>
                          </a:solidFill>
                          <a:effectLst/>
                          <a:latin typeface="Times New Roman" pitchFamily="18" charset="0"/>
                          <a:cs typeface="Times New Roman" pitchFamily="18" charset="0"/>
                        </a:rPr>
                        <a:t> </a:t>
                      </a:r>
                      <a:endParaRPr lang="en-IN" sz="1200" dirty="0">
                        <a:solidFill>
                          <a:srgbClr val="002060"/>
                        </a:solidFill>
                        <a:effectLst/>
                        <a:latin typeface="Times New Roman" pitchFamily="18" charset="0"/>
                        <a:cs typeface="Times New Roman" pitchFamily="18" charset="0"/>
                      </a:endParaRPr>
                    </a:p>
                    <a:p>
                      <a:pPr algn="ctr">
                        <a:lnSpc>
                          <a:spcPct val="100000"/>
                        </a:lnSpc>
                        <a:spcAft>
                          <a:spcPts val="0"/>
                        </a:spcAft>
                      </a:pPr>
                      <a:r>
                        <a:rPr lang="en-US" sz="1400" dirty="0">
                          <a:solidFill>
                            <a:srgbClr val="002060"/>
                          </a:solidFill>
                          <a:effectLst/>
                          <a:latin typeface="Times New Roman" pitchFamily="18" charset="0"/>
                          <a:cs typeface="Times New Roman" pitchFamily="18" charset="0"/>
                        </a:rPr>
                        <a:t> </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lang="en-US" sz="1400" spc="10" dirty="0">
                          <a:solidFill>
                            <a:srgbClr val="002060"/>
                          </a:solidFill>
                          <a:effectLst/>
                          <a:latin typeface="Times New Roman" pitchFamily="18" charset="0"/>
                          <a:cs typeface="Times New Roman" pitchFamily="18" charset="0"/>
                        </a:rPr>
                        <a:t>Nil</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00000"/>
                        </a:lnSpc>
                        <a:spcAft>
                          <a:spcPts val="0"/>
                        </a:spcAft>
                      </a:pPr>
                      <a:r>
                        <a:rPr lang="en-US" sz="1400" dirty="0">
                          <a:solidFill>
                            <a:srgbClr val="002060"/>
                          </a:solidFill>
                          <a:effectLst/>
                          <a:latin typeface="Times New Roman" pitchFamily="18" charset="0"/>
                          <a:cs typeface="Times New Roman" pitchFamily="18" charset="0"/>
                        </a:rPr>
                        <a:t>-</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94292754"/>
                  </a:ext>
                </a:extLst>
              </a:tr>
              <a:tr h="181971">
                <a:tc rowSpan="2">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7.</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spc="-5" dirty="0">
                          <a:solidFill>
                            <a:srgbClr val="002060"/>
                          </a:solidFill>
                          <a:effectLst/>
                          <a:latin typeface="Times New Roman" pitchFamily="18" charset="0"/>
                          <a:cs typeface="Times New Roman" pitchFamily="18" charset="0"/>
                        </a:rPr>
                        <a:t>P</a:t>
                      </a:r>
                      <a:r>
                        <a:rPr lang="en-US" sz="1400" dirty="0">
                          <a:solidFill>
                            <a:srgbClr val="002060"/>
                          </a:solidFill>
                          <a:effectLst/>
                          <a:latin typeface="Times New Roman" pitchFamily="18" charset="0"/>
                          <a:cs typeface="Times New Roman" pitchFamily="18" charset="0"/>
                        </a:rPr>
                        <a:t>e</a:t>
                      </a:r>
                      <a:r>
                        <a:rPr lang="en-US" sz="1400" spc="5" dirty="0">
                          <a:solidFill>
                            <a:srgbClr val="002060"/>
                          </a:solidFill>
                          <a:effectLst/>
                          <a:latin typeface="Times New Roman" pitchFamily="18" charset="0"/>
                          <a:cs typeface="Times New Roman" pitchFamily="18" charset="0"/>
                        </a:rPr>
                        <a:t>l</a:t>
                      </a:r>
                      <a:r>
                        <a:rPr lang="en-US" sz="1400" spc="-5" dirty="0">
                          <a:solidFill>
                            <a:srgbClr val="002060"/>
                          </a:solidFill>
                          <a:effectLst/>
                          <a:latin typeface="Times New Roman" pitchFamily="18" charset="0"/>
                          <a:cs typeface="Times New Roman" pitchFamily="18" charset="0"/>
                        </a:rPr>
                        <a:t>l</a:t>
                      </a:r>
                      <a:r>
                        <a:rPr lang="en-US" sz="1400" dirty="0">
                          <a:solidFill>
                            <a:srgbClr val="002060"/>
                          </a:solidFill>
                          <a:effectLst/>
                          <a:latin typeface="Times New Roman" pitchFamily="18" charset="0"/>
                          <a:cs typeface="Times New Roman" pitchFamily="18" charset="0"/>
                        </a:rPr>
                        <a:t>et</a:t>
                      </a:r>
                      <a:r>
                        <a:rPr lang="en-US" sz="1400" spc="-20" dirty="0">
                          <a:solidFill>
                            <a:srgbClr val="002060"/>
                          </a:solidFill>
                          <a:effectLst/>
                          <a:latin typeface="Times New Roman" pitchFamily="18" charset="0"/>
                          <a:cs typeface="Times New Roman" pitchFamily="18" charset="0"/>
                        </a:rPr>
                        <a:t> </a:t>
                      </a:r>
                      <a:r>
                        <a:rPr lang="en-US" sz="1400" spc="5" dirty="0">
                          <a:solidFill>
                            <a:srgbClr val="002060"/>
                          </a:solidFill>
                          <a:effectLst/>
                          <a:latin typeface="Times New Roman" pitchFamily="18" charset="0"/>
                          <a:cs typeface="Times New Roman" pitchFamily="18" charset="0"/>
                        </a:rPr>
                        <a:t>P</a:t>
                      </a:r>
                      <a:r>
                        <a:rPr lang="en-US" sz="1400" spc="-5" dirty="0">
                          <a:solidFill>
                            <a:srgbClr val="002060"/>
                          </a:solidFill>
                          <a:effectLst/>
                          <a:latin typeface="Times New Roman" pitchFamily="18" charset="0"/>
                          <a:cs typeface="Times New Roman" pitchFamily="18" charset="0"/>
                        </a:rPr>
                        <a:t>l</a:t>
                      </a:r>
                      <a:r>
                        <a:rPr lang="en-US" sz="1400" dirty="0">
                          <a:solidFill>
                            <a:srgbClr val="002060"/>
                          </a:solidFill>
                          <a:effectLst/>
                          <a:latin typeface="Times New Roman" pitchFamily="18" charset="0"/>
                          <a:cs typeface="Times New Roman" pitchFamily="18" charset="0"/>
                        </a:rPr>
                        <a:t>a</a:t>
                      </a:r>
                      <a:r>
                        <a:rPr lang="en-US" sz="1400" spc="5" dirty="0">
                          <a:solidFill>
                            <a:srgbClr val="002060"/>
                          </a:solidFill>
                          <a:effectLst/>
                          <a:latin typeface="Times New Roman" pitchFamily="18" charset="0"/>
                          <a:cs typeface="Times New Roman" pitchFamily="18" charset="0"/>
                        </a:rPr>
                        <a:t>n</a:t>
                      </a:r>
                      <a:r>
                        <a:rPr lang="en-US" sz="1400" dirty="0">
                          <a:solidFill>
                            <a:srgbClr val="002060"/>
                          </a:solidFill>
                          <a:effectLst/>
                          <a:latin typeface="Times New Roman" pitchFamily="18" charset="0"/>
                          <a:cs typeface="Times New Roman" pitchFamily="18" charset="0"/>
                        </a:rPr>
                        <a:t>t</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218</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27302696"/>
                  </a:ext>
                </a:extLst>
              </a:tr>
              <a:tr h="695923">
                <a:tc vMerge="1">
                  <a:txBody>
                    <a:bodyPr/>
                    <a:lstStyle/>
                    <a:p>
                      <a:endParaRPr lang="en-IN"/>
                    </a:p>
                  </a:txBody>
                  <a:tcPr/>
                </a:tc>
                <a:tc>
                  <a:txBody>
                    <a:bodyPr/>
                    <a:lstStyle/>
                    <a:p>
                      <a:pPr algn="just">
                        <a:lnSpc>
                          <a:spcPct val="115000"/>
                        </a:lnSpc>
                        <a:spcAft>
                          <a:spcPts val="1000"/>
                        </a:spcAft>
                      </a:pPr>
                      <a:r>
                        <a:rPr lang="en-US" sz="1400" spc="-5">
                          <a:solidFill>
                            <a:srgbClr val="002060"/>
                          </a:solidFill>
                          <a:effectLst/>
                          <a:latin typeface="Times New Roman" pitchFamily="18" charset="0"/>
                          <a:cs typeface="Times New Roman" pitchFamily="18" charset="0"/>
                        </a:rPr>
                        <a:t>Coal Gasifier </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32</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4</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Phenolic water will be sent to ABC of Sponge Iron Kiln</a:t>
                      </a:r>
                      <a:endParaRPr lang="en-IN" sz="12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SOP attached as </a:t>
                      </a:r>
                      <a:r>
                        <a:rPr lang="en-US" sz="1400" kern="1200" dirty="0">
                          <a:solidFill>
                            <a:srgbClr val="002060"/>
                          </a:solidFill>
                          <a:effectLst/>
                          <a:latin typeface="Times New Roman" pitchFamily="18" charset="0"/>
                          <a:ea typeface="+mn-ea"/>
                          <a:cs typeface="Times New Roman" pitchFamily="18" charset="0"/>
                        </a:rPr>
                        <a:t>Annexure XVII </a:t>
                      </a:r>
                      <a:r>
                        <a:rPr lang="en-US" sz="1400" dirty="0">
                          <a:solidFill>
                            <a:srgbClr val="002060"/>
                          </a:solidFill>
                          <a:effectLst/>
                          <a:latin typeface="Times New Roman" pitchFamily="18" charset="0"/>
                          <a:cs typeface="Times New Roman" pitchFamily="18" charset="0"/>
                        </a:rPr>
                        <a:t>in EIA report</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394578389"/>
                  </a:ext>
                </a:extLst>
              </a:tr>
              <a:tr h="218598">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8.</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Do</a:t>
                      </a:r>
                      <a:r>
                        <a:rPr lang="en-US" sz="1400" spc="20">
                          <a:solidFill>
                            <a:srgbClr val="002060"/>
                          </a:solidFill>
                          <a:effectLst/>
                          <a:latin typeface="Times New Roman" pitchFamily="18" charset="0"/>
                          <a:cs typeface="Times New Roman" pitchFamily="18" charset="0"/>
                        </a:rPr>
                        <a:t>m</a:t>
                      </a:r>
                      <a:r>
                        <a:rPr lang="en-US" sz="1400">
                          <a:solidFill>
                            <a:srgbClr val="002060"/>
                          </a:solidFill>
                          <a:effectLst/>
                          <a:latin typeface="Times New Roman" pitchFamily="18" charset="0"/>
                          <a:cs typeface="Times New Roman" pitchFamily="18" charset="0"/>
                        </a:rPr>
                        <a:t>e</a:t>
                      </a:r>
                      <a:r>
                        <a:rPr lang="en-US" sz="1400" spc="5">
                          <a:solidFill>
                            <a:srgbClr val="002060"/>
                          </a:solidFill>
                          <a:effectLst/>
                          <a:latin typeface="Times New Roman" pitchFamily="18" charset="0"/>
                          <a:cs typeface="Times New Roman" pitchFamily="18" charset="0"/>
                        </a:rPr>
                        <a:t>s</a:t>
                      </a:r>
                      <a:r>
                        <a:rPr lang="en-US" sz="1400">
                          <a:solidFill>
                            <a:srgbClr val="002060"/>
                          </a:solidFill>
                          <a:effectLst/>
                          <a:latin typeface="Times New Roman" pitchFamily="18" charset="0"/>
                          <a:cs typeface="Times New Roman" pitchFamily="18" charset="0"/>
                        </a:rPr>
                        <a:t>t</a:t>
                      </a:r>
                      <a:r>
                        <a:rPr lang="en-US" sz="1400" spc="-5">
                          <a:solidFill>
                            <a:srgbClr val="002060"/>
                          </a:solidFill>
                          <a:effectLst/>
                          <a:latin typeface="Times New Roman" pitchFamily="18" charset="0"/>
                          <a:cs typeface="Times New Roman" pitchFamily="18" charset="0"/>
                        </a:rPr>
                        <a:t>i</a:t>
                      </a:r>
                      <a:r>
                        <a:rPr lang="en-US" sz="1400">
                          <a:solidFill>
                            <a:srgbClr val="002060"/>
                          </a:solidFill>
                          <a:effectLst/>
                          <a:latin typeface="Times New Roman" pitchFamily="18" charset="0"/>
                          <a:cs typeface="Times New Roman" pitchFamily="18" charset="0"/>
                        </a:rPr>
                        <a:t>c</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75</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22</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spc="5">
                          <a:solidFill>
                            <a:srgbClr val="002060"/>
                          </a:solidFill>
                          <a:effectLst/>
                          <a:latin typeface="Times New Roman" pitchFamily="18" charset="0"/>
                          <a:cs typeface="Times New Roman" pitchFamily="18" charset="0"/>
                        </a:rPr>
                        <a:t>Gr</a:t>
                      </a:r>
                      <a:r>
                        <a:rPr lang="en-US" sz="1400">
                          <a:solidFill>
                            <a:srgbClr val="002060"/>
                          </a:solidFill>
                          <a:effectLst/>
                          <a:latin typeface="Times New Roman" pitchFamily="18" charset="0"/>
                          <a:cs typeface="Times New Roman" pitchFamily="18" charset="0"/>
                        </a:rPr>
                        <a:t>e</a:t>
                      </a:r>
                      <a:r>
                        <a:rPr lang="en-US" sz="1400" spc="-5">
                          <a:solidFill>
                            <a:srgbClr val="002060"/>
                          </a:solidFill>
                          <a:effectLst/>
                          <a:latin typeface="Times New Roman" pitchFamily="18" charset="0"/>
                          <a:cs typeface="Times New Roman" pitchFamily="18" charset="0"/>
                        </a:rPr>
                        <a:t>e</a:t>
                      </a:r>
                      <a:r>
                        <a:rPr lang="en-US" sz="1400">
                          <a:solidFill>
                            <a:srgbClr val="002060"/>
                          </a:solidFill>
                          <a:effectLst/>
                          <a:latin typeface="Times New Roman" pitchFamily="18" charset="0"/>
                          <a:cs typeface="Times New Roman" pitchFamily="18" charset="0"/>
                        </a:rPr>
                        <a:t>n</a:t>
                      </a:r>
                      <a:r>
                        <a:rPr lang="en-US" sz="1400" spc="-30">
                          <a:solidFill>
                            <a:srgbClr val="002060"/>
                          </a:solidFill>
                          <a:effectLst/>
                          <a:latin typeface="Times New Roman" pitchFamily="18" charset="0"/>
                          <a:cs typeface="Times New Roman" pitchFamily="18" charset="0"/>
                        </a:rPr>
                        <a:t> </a:t>
                      </a:r>
                      <a:r>
                        <a:rPr lang="en-US" sz="1400" spc="-5">
                          <a:solidFill>
                            <a:srgbClr val="002060"/>
                          </a:solidFill>
                          <a:effectLst/>
                          <a:latin typeface="Times New Roman" pitchFamily="18" charset="0"/>
                          <a:cs typeface="Times New Roman" pitchFamily="18" charset="0"/>
                        </a:rPr>
                        <a:t>b</a:t>
                      </a:r>
                      <a:r>
                        <a:rPr lang="en-US" sz="1400" spc="10">
                          <a:solidFill>
                            <a:srgbClr val="002060"/>
                          </a:solidFill>
                          <a:effectLst/>
                          <a:latin typeface="Times New Roman" pitchFamily="18" charset="0"/>
                          <a:cs typeface="Times New Roman" pitchFamily="18" charset="0"/>
                        </a:rPr>
                        <a:t>e</a:t>
                      </a:r>
                      <a:r>
                        <a:rPr lang="en-US" sz="1400" spc="-5">
                          <a:solidFill>
                            <a:srgbClr val="002060"/>
                          </a:solidFill>
                          <a:effectLst/>
                          <a:latin typeface="Times New Roman" pitchFamily="18" charset="0"/>
                          <a:cs typeface="Times New Roman" pitchFamily="18" charset="0"/>
                        </a:rPr>
                        <a:t>l</a:t>
                      </a:r>
                      <a:r>
                        <a:rPr lang="en-US" sz="1400">
                          <a:solidFill>
                            <a:srgbClr val="002060"/>
                          </a:solidFill>
                          <a:effectLst/>
                          <a:latin typeface="Times New Roman" pitchFamily="18" charset="0"/>
                          <a:cs typeface="Times New Roman" pitchFamily="18" charset="0"/>
                        </a:rPr>
                        <a:t>t</a:t>
                      </a:r>
                      <a:r>
                        <a:rPr lang="en-US" sz="1400" spc="-5">
                          <a:solidFill>
                            <a:srgbClr val="002060"/>
                          </a:solidFill>
                          <a:effectLst/>
                          <a:latin typeface="Times New Roman" pitchFamily="18" charset="0"/>
                          <a:cs typeface="Times New Roman" pitchFamily="18" charset="0"/>
                        </a:rPr>
                        <a:t> </a:t>
                      </a:r>
                      <a:r>
                        <a:rPr lang="en-US" sz="1400">
                          <a:solidFill>
                            <a:srgbClr val="002060"/>
                          </a:solidFill>
                          <a:effectLst/>
                          <a:latin typeface="Times New Roman" pitchFamily="18" charset="0"/>
                          <a:cs typeface="Times New Roman" pitchFamily="18" charset="0"/>
                        </a:rPr>
                        <a:t>a</a:t>
                      </a:r>
                      <a:r>
                        <a:rPr lang="en-US" sz="1400" spc="10">
                          <a:solidFill>
                            <a:srgbClr val="002060"/>
                          </a:solidFill>
                          <a:effectLst/>
                          <a:latin typeface="Times New Roman" pitchFamily="18" charset="0"/>
                          <a:cs typeface="Times New Roman" pitchFamily="18" charset="0"/>
                        </a:rPr>
                        <a:t>f</a:t>
                      </a:r>
                      <a:r>
                        <a:rPr lang="en-US" sz="1400">
                          <a:solidFill>
                            <a:srgbClr val="002060"/>
                          </a:solidFill>
                          <a:effectLst/>
                          <a:latin typeface="Times New Roman" pitchFamily="18" charset="0"/>
                          <a:cs typeface="Times New Roman" pitchFamily="18" charset="0"/>
                        </a:rPr>
                        <a:t>ter</a:t>
                      </a:r>
                      <a:r>
                        <a:rPr lang="en-US" sz="1400" spc="-20">
                          <a:solidFill>
                            <a:srgbClr val="002060"/>
                          </a:solidFill>
                          <a:effectLst/>
                          <a:latin typeface="Times New Roman" pitchFamily="18" charset="0"/>
                          <a:cs typeface="Times New Roman" pitchFamily="18" charset="0"/>
                        </a:rPr>
                        <a:t> </a:t>
                      </a:r>
                      <a:r>
                        <a:rPr lang="en-US" sz="1400">
                          <a:solidFill>
                            <a:srgbClr val="002060"/>
                          </a:solidFill>
                          <a:effectLst/>
                          <a:latin typeface="Times New Roman" pitchFamily="18" charset="0"/>
                          <a:cs typeface="Times New Roman" pitchFamily="18" charset="0"/>
                        </a:rPr>
                        <a:t>t</a:t>
                      </a:r>
                      <a:r>
                        <a:rPr lang="en-US" sz="1400" spc="5">
                          <a:solidFill>
                            <a:srgbClr val="002060"/>
                          </a:solidFill>
                          <a:effectLst/>
                          <a:latin typeface="Times New Roman" pitchFamily="18" charset="0"/>
                          <a:cs typeface="Times New Roman" pitchFamily="18" charset="0"/>
                        </a:rPr>
                        <a:t>r</a:t>
                      </a:r>
                      <a:r>
                        <a:rPr lang="en-US" sz="1400">
                          <a:solidFill>
                            <a:srgbClr val="002060"/>
                          </a:solidFill>
                          <a:effectLst/>
                          <a:latin typeface="Times New Roman" pitchFamily="18" charset="0"/>
                          <a:cs typeface="Times New Roman" pitchFamily="18" charset="0"/>
                        </a:rPr>
                        <a:t>e</a:t>
                      </a:r>
                      <a:r>
                        <a:rPr lang="en-US" sz="1400" spc="-5">
                          <a:solidFill>
                            <a:srgbClr val="002060"/>
                          </a:solidFill>
                          <a:effectLst/>
                          <a:latin typeface="Times New Roman" pitchFamily="18" charset="0"/>
                          <a:cs typeface="Times New Roman" pitchFamily="18" charset="0"/>
                        </a:rPr>
                        <a:t>a</a:t>
                      </a:r>
                      <a:r>
                        <a:rPr lang="en-US" sz="1400">
                          <a:solidFill>
                            <a:srgbClr val="002060"/>
                          </a:solidFill>
                          <a:effectLst/>
                          <a:latin typeface="Times New Roman" pitchFamily="18" charset="0"/>
                          <a:cs typeface="Times New Roman" pitchFamily="18" charset="0"/>
                        </a:rPr>
                        <a:t>tment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23442651"/>
                  </a:ext>
                </a:extLst>
              </a:tr>
              <a:tr h="331194">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9.</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Iron Ore Washery Plant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a:solidFill>
                            <a:srgbClr val="002060"/>
                          </a:solidFill>
                          <a:effectLst/>
                          <a:latin typeface="Times New Roman" pitchFamily="18" charset="0"/>
                          <a:cs typeface="Times New Roman" pitchFamily="18" charset="0"/>
                        </a:rPr>
                        <a:t>150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60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spc="5">
                          <a:solidFill>
                            <a:srgbClr val="002060"/>
                          </a:solidFill>
                          <a:effectLst/>
                          <a:latin typeface="Times New Roman" pitchFamily="18" charset="0"/>
                          <a:cs typeface="Times New Roman" pitchFamily="18" charset="0"/>
                        </a:rPr>
                        <a:t>Recycled back as fresh water.</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16144956"/>
                  </a:ext>
                </a:extLst>
              </a:tr>
              <a:tr h="502618">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 </a:t>
                      </a:r>
                      <a:endParaRPr lang="en-IN" sz="120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400">
                          <a:solidFill>
                            <a:srgbClr val="002060"/>
                          </a:solidFill>
                          <a:effectLst/>
                          <a:latin typeface="Times New Roman" pitchFamily="18" charset="0"/>
                          <a:cs typeface="Times New Roman" pitchFamily="18" charset="0"/>
                        </a:rPr>
                        <a:t> </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Titanium Slag Plant (Cooling Tower)</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540</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811750214"/>
                  </a:ext>
                </a:extLst>
              </a:tr>
              <a:tr h="0">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11.</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a:solidFill>
                            <a:srgbClr val="002060"/>
                          </a:solidFill>
                          <a:effectLst/>
                          <a:latin typeface="Times New Roman" pitchFamily="18" charset="0"/>
                          <a:cs typeface="Times New Roman" pitchFamily="18" charset="0"/>
                        </a:rPr>
                        <a:t>Pig Iron Plant (Quenching)</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24</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400" spc="10">
                          <a:solidFill>
                            <a:srgbClr val="002060"/>
                          </a:solidFill>
                          <a:effectLst/>
                          <a:latin typeface="Times New Roman" pitchFamily="18" charset="0"/>
                          <a:cs typeface="Times New Roman" pitchFamily="18" charset="0"/>
                        </a:rPr>
                        <a:t>Nil</a:t>
                      </a:r>
                      <a:endParaRPr lang="en-IN" sz="120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400" dirty="0">
                          <a:solidFill>
                            <a:srgbClr val="002060"/>
                          </a:solidFill>
                          <a:effectLst/>
                          <a:latin typeface="Times New Roman" pitchFamily="18" charset="0"/>
                          <a:cs typeface="Times New Roman" pitchFamily="18" charset="0"/>
                        </a:rPr>
                        <a:t>-</a:t>
                      </a:r>
                      <a:endParaRPr lang="en-IN" sz="1200" dirty="0">
                        <a:solidFill>
                          <a:srgbClr val="002060"/>
                        </a:solidFill>
                        <a:effectLst/>
                        <a:latin typeface="Times New Roman" pitchFamily="18" charset="0"/>
                        <a:ea typeface="Times New Roman" panose="02020603050405020304" pitchFamily="18" charset="0"/>
                        <a:cs typeface="Times New Roman" pitchFamily="18" charset="0"/>
                      </a:endParaRPr>
                    </a:p>
                  </a:txBody>
                  <a:tcPr marL="33735" marR="33735"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99084955"/>
                  </a:ext>
                </a:extLst>
              </a:tr>
            </a:tbl>
          </a:graphicData>
        </a:graphic>
      </p:graphicFrame>
    </p:spTree>
    <p:extLst>
      <p:ext uri="{BB962C8B-B14F-4D97-AF65-F5344CB8AC3E}">
        <p14:creationId xmlns:p14="http://schemas.microsoft.com/office/powerpoint/2010/main" val="4266062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832"/>
            <a:ext cx="9144000" cy="646331"/>
          </a:xfrm>
          <a:prstGeom prst="rect">
            <a:avLst/>
          </a:prstGeom>
        </p:spPr>
        <p:txBody>
          <a:bodyPr wrap="square">
            <a:spAutoFit/>
          </a:bodyPr>
          <a:lstStyle/>
          <a:p>
            <a:pPr algn="ctr"/>
            <a:r>
              <a:rPr lang="en-US" b="1" dirty="0">
                <a:solidFill>
                  <a:srgbClr val="C00000"/>
                </a:solidFill>
                <a:latin typeface="Times New Roman" pitchFamily="18" charset="0"/>
                <a:cs typeface="Times New Roman" pitchFamily="18" charset="0"/>
              </a:rPr>
              <a:t>EMP - SOLID &amp; HAZARDOUS WASTE </a:t>
            </a:r>
          </a:p>
          <a:p>
            <a:pPr algn="ctr"/>
            <a:r>
              <a:rPr lang="en-US" b="1" dirty="0">
                <a:solidFill>
                  <a:srgbClr val="C00000"/>
                </a:solidFill>
                <a:latin typeface="Times New Roman" pitchFamily="18" charset="0"/>
                <a:cs typeface="Times New Roman" pitchFamily="18" charset="0"/>
              </a:rPr>
              <a:t>MANAGEMENT &amp; DISPOSAL </a:t>
            </a:r>
          </a:p>
        </p:txBody>
      </p:sp>
      <p:graphicFrame>
        <p:nvGraphicFramePr>
          <p:cNvPr id="5" name="Table 4">
            <a:extLst>
              <a:ext uri="{FF2B5EF4-FFF2-40B4-BE49-F238E27FC236}">
                <a16:creationId xmlns:a16="http://schemas.microsoft.com/office/drawing/2014/main" id="{EF6539DE-C583-4DA3-97DE-441E1976517D}"/>
              </a:ext>
            </a:extLst>
          </p:cNvPr>
          <p:cNvGraphicFramePr>
            <a:graphicFrameLocks noGrp="1"/>
          </p:cNvGraphicFramePr>
          <p:nvPr>
            <p:extLst>
              <p:ext uri="{D42A27DB-BD31-4B8C-83A1-F6EECF244321}">
                <p14:modId xmlns:p14="http://schemas.microsoft.com/office/powerpoint/2010/main" val="1619232479"/>
              </p:ext>
            </p:extLst>
          </p:nvPr>
        </p:nvGraphicFramePr>
        <p:xfrm>
          <a:off x="233217" y="972045"/>
          <a:ext cx="8677565" cy="5186045"/>
        </p:xfrm>
        <a:graphic>
          <a:graphicData uri="http://schemas.openxmlformats.org/drawingml/2006/table">
            <a:tbl>
              <a:tblPr firstRow="1" firstCol="1" bandRow="1">
                <a:tableStyleId>{5940675A-B579-460E-94D1-54222C63F5DA}</a:tableStyleId>
              </a:tblPr>
              <a:tblGrid>
                <a:gridCol w="1914655">
                  <a:extLst>
                    <a:ext uri="{9D8B030D-6E8A-4147-A177-3AD203B41FA5}">
                      <a16:colId xmlns:a16="http://schemas.microsoft.com/office/drawing/2014/main" val="1453900574"/>
                    </a:ext>
                  </a:extLst>
                </a:gridCol>
                <a:gridCol w="1205589">
                  <a:extLst>
                    <a:ext uri="{9D8B030D-6E8A-4147-A177-3AD203B41FA5}">
                      <a16:colId xmlns:a16="http://schemas.microsoft.com/office/drawing/2014/main" val="911368671"/>
                    </a:ext>
                  </a:extLst>
                </a:gridCol>
                <a:gridCol w="2071828">
                  <a:extLst>
                    <a:ext uri="{9D8B030D-6E8A-4147-A177-3AD203B41FA5}">
                      <a16:colId xmlns:a16="http://schemas.microsoft.com/office/drawing/2014/main" val="2774396237"/>
                    </a:ext>
                  </a:extLst>
                </a:gridCol>
                <a:gridCol w="3485493">
                  <a:extLst>
                    <a:ext uri="{9D8B030D-6E8A-4147-A177-3AD203B41FA5}">
                      <a16:colId xmlns:a16="http://schemas.microsoft.com/office/drawing/2014/main" val="3791466270"/>
                    </a:ext>
                  </a:extLst>
                </a:gridCol>
              </a:tblGrid>
              <a:tr h="485694">
                <a:tc>
                  <a:txBody>
                    <a:bodyPr/>
                    <a:lstStyle/>
                    <a:p>
                      <a:pPr algn="ctr">
                        <a:lnSpc>
                          <a:spcPct val="115000"/>
                        </a:lnSpc>
                        <a:spcAft>
                          <a:spcPts val="1000"/>
                        </a:spcAft>
                      </a:pPr>
                      <a:r>
                        <a:rPr lang="en-US" sz="1800" b="1" spc="-5" dirty="0">
                          <a:solidFill>
                            <a:srgbClr val="006600"/>
                          </a:solidFill>
                          <a:effectLst/>
                          <a:latin typeface="Times New Roman" pitchFamily="18" charset="0"/>
                          <a:cs typeface="Times New Roman" pitchFamily="18" charset="0"/>
                        </a:rPr>
                        <a:t>S</a:t>
                      </a:r>
                      <a:r>
                        <a:rPr lang="en-US" sz="1800" b="1" dirty="0">
                          <a:solidFill>
                            <a:srgbClr val="006600"/>
                          </a:solidFill>
                          <a:effectLst/>
                          <a:latin typeface="Times New Roman" pitchFamily="18" charset="0"/>
                          <a:cs typeface="Times New Roman" pitchFamily="18" charset="0"/>
                        </a:rPr>
                        <a:t>ou</a:t>
                      </a:r>
                      <a:r>
                        <a:rPr lang="en-US" sz="1800" b="1" spc="-5" dirty="0">
                          <a:solidFill>
                            <a:srgbClr val="006600"/>
                          </a:solidFill>
                          <a:effectLst/>
                          <a:latin typeface="Times New Roman" pitchFamily="18" charset="0"/>
                          <a:cs typeface="Times New Roman" pitchFamily="18" charset="0"/>
                        </a:rPr>
                        <a:t>r</a:t>
                      </a:r>
                      <a:r>
                        <a:rPr lang="en-US" sz="1800" b="1" spc="10" dirty="0">
                          <a:solidFill>
                            <a:srgbClr val="006600"/>
                          </a:solidFill>
                          <a:effectLst/>
                          <a:latin typeface="Times New Roman" pitchFamily="18" charset="0"/>
                          <a:cs typeface="Times New Roman" pitchFamily="18" charset="0"/>
                        </a:rPr>
                        <a:t>c</a:t>
                      </a:r>
                      <a:r>
                        <a:rPr lang="en-US" sz="1800" b="1" dirty="0">
                          <a:solidFill>
                            <a:srgbClr val="006600"/>
                          </a:solidFill>
                          <a:effectLst/>
                          <a:latin typeface="Times New Roman" pitchFamily="18" charset="0"/>
                          <a:cs typeface="Times New Roman" pitchFamily="18" charset="0"/>
                        </a:rPr>
                        <a:t>e</a:t>
                      </a:r>
                      <a:r>
                        <a:rPr lang="en-US" sz="1800" b="1" spc="190"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and</a:t>
                      </a:r>
                      <a:r>
                        <a:rPr lang="en-US" sz="1800" b="1" spc="210" dirty="0">
                          <a:solidFill>
                            <a:srgbClr val="006600"/>
                          </a:solidFill>
                          <a:effectLst/>
                          <a:latin typeface="Times New Roman" pitchFamily="18" charset="0"/>
                          <a:cs typeface="Times New Roman" pitchFamily="18" charset="0"/>
                        </a:rPr>
                        <a:t> </a:t>
                      </a:r>
                      <a:r>
                        <a:rPr lang="en-US" sz="1800" b="1" spc="15" dirty="0">
                          <a:solidFill>
                            <a:srgbClr val="006600"/>
                          </a:solidFill>
                          <a:effectLst/>
                          <a:latin typeface="Times New Roman" pitchFamily="18" charset="0"/>
                          <a:cs typeface="Times New Roman" pitchFamily="18" charset="0"/>
                        </a:rPr>
                        <a:t>t</a:t>
                      </a:r>
                      <a:r>
                        <a:rPr lang="en-US" sz="1800" b="1" spc="-15" dirty="0">
                          <a:solidFill>
                            <a:srgbClr val="006600"/>
                          </a:solidFill>
                          <a:effectLst/>
                          <a:latin typeface="Times New Roman" pitchFamily="18" charset="0"/>
                          <a:cs typeface="Times New Roman" pitchFamily="18" charset="0"/>
                        </a:rPr>
                        <a:t>y</a:t>
                      </a:r>
                      <a:r>
                        <a:rPr lang="en-US" sz="1800" b="1" dirty="0">
                          <a:solidFill>
                            <a:srgbClr val="006600"/>
                          </a:solidFill>
                          <a:effectLst/>
                          <a:latin typeface="Times New Roman" pitchFamily="18" charset="0"/>
                          <a:cs typeface="Times New Roman" pitchFamily="18" charset="0"/>
                        </a:rPr>
                        <a:t>pe</a:t>
                      </a:r>
                      <a:r>
                        <a:rPr lang="en-US" sz="1800" b="1" spc="200"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of</a:t>
                      </a:r>
                      <a:r>
                        <a:rPr lang="en-US" sz="1800" b="1" spc="220"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sol</a:t>
                      </a:r>
                      <a:r>
                        <a:rPr lang="en-US" sz="1800" b="1" spc="10" dirty="0">
                          <a:solidFill>
                            <a:srgbClr val="006600"/>
                          </a:solidFill>
                          <a:effectLst/>
                          <a:latin typeface="Times New Roman" pitchFamily="18" charset="0"/>
                          <a:cs typeface="Times New Roman" pitchFamily="18" charset="0"/>
                        </a:rPr>
                        <a:t>i</a:t>
                      </a:r>
                      <a:r>
                        <a:rPr lang="en-US" sz="1800" b="1" dirty="0">
                          <a:solidFill>
                            <a:srgbClr val="006600"/>
                          </a:solidFill>
                          <a:effectLst/>
                          <a:latin typeface="Times New Roman" pitchFamily="18" charset="0"/>
                          <a:cs typeface="Times New Roman" pitchFamily="18" charset="0"/>
                        </a:rPr>
                        <a:t>d </a:t>
                      </a:r>
                      <a:r>
                        <a:rPr lang="en-US" sz="1800" b="1" spc="15" dirty="0">
                          <a:solidFill>
                            <a:srgbClr val="006600"/>
                          </a:solidFill>
                          <a:effectLst/>
                          <a:latin typeface="Times New Roman" pitchFamily="18" charset="0"/>
                          <a:cs typeface="Times New Roman" pitchFamily="18" charset="0"/>
                        </a:rPr>
                        <a:t>w</a:t>
                      </a:r>
                      <a:r>
                        <a:rPr lang="en-US" sz="1800" b="1" dirty="0">
                          <a:solidFill>
                            <a:srgbClr val="006600"/>
                          </a:solidFill>
                          <a:effectLst/>
                          <a:latin typeface="Times New Roman" pitchFamily="18" charset="0"/>
                          <a:cs typeface="Times New Roman" pitchFamily="18" charset="0"/>
                        </a:rPr>
                        <a:t>a</a:t>
                      </a:r>
                      <a:r>
                        <a:rPr lang="en-US" sz="1800" b="1" spc="-5" dirty="0">
                          <a:solidFill>
                            <a:srgbClr val="006600"/>
                          </a:solidFill>
                          <a:effectLst/>
                          <a:latin typeface="Times New Roman" pitchFamily="18" charset="0"/>
                          <a:cs typeface="Times New Roman" pitchFamily="18" charset="0"/>
                        </a:rPr>
                        <a:t>s</a:t>
                      </a:r>
                      <a:r>
                        <a:rPr lang="en-US" sz="1800" b="1" spc="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e</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5" dirty="0">
                          <a:solidFill>
                            <a:srgbClr val="006600"/>
                          </a:solidFill>
                          <a:effectLst/>
                          <a:latin typeface="Times New Roman" pitchFamily="18" charset="0"/>
                          <a:cs typeface="Times New Roman" pitchFamily="18" charset="0"/>
                        </a:rPr>
                        <a:t>Qt</a:t>
                      </a:r>
                      <a:r>
                        <a:rPr lang="en-US" sz="1800" b="1" spc="-15" dirty="0">
                          <a:solidFill>
                            <a:srgbClr val="006600"/>
                          </a:solidFill>
                          <a:effectLst/>
                          <a:latin typeface="Times New Roman" pitchFamily="18" charset="0"/>
                          <a:cs typeface="Times New Roman" pitchFamily="18" charset="0"/>
                        </a:rPr>
                        <a:t>y</a:t>
                      </a:r>
                      <a:r>
                        <a:rPr lang="en-US" sz="1800" b="1" dirty="0">
                          <a:solidFill>
                            <a:srgbClr val="006600"/>
                          </a:solidFill>
                          <a:effectLst/>
                          <a:latin typeface="Times New Roman" pitchFamily="18" charset="0"/>
                          <a:cs typeface="Times New Roman" pitchFamily="18" charset="0"/>
                        </a:rPr>
                        <a:t>.</a:t>
                      </a:r>
                      <a:r>
                        <a:rPr lang="en-US" sz="1800" b="1" spc="-20" dirty="0">
                          <a:solidFill>
                            <a:srgbClr val="006600"/>
                          </a:solidFill>
                          <a:effectLst/>
                          <a:latin typeface="Times New Roman" pitchFamily="18" charset="0"/>
                          <a:cs typeface="Times New Roman" pitchFamily="18" charset="0"/>
                        </a:rPr>
                        <a:t> </a:t>
                      </a:r>
                      <a:r>
                        <a:rPr lang="en-US" sz="1800" b="1" spc="15" dirty="0">
                          <a:solidFill>
                            <a:srgbClr val="006600"/>
                          </a:solidFill>
                          <a:effectLst/>
                          <a:latin typeface="Times New Roman" pitchFamily="18" charset="0"/>
                          <a:cs typeface="Times New Roman" pitchFamily="18" charset="0"/>
                        </a:rPr>
                        <a:t>T</a:t>
                      </a:r>
                      <a:r>
                        <a:rPr lang="en-US" sz="1800" b="1" spc="-15" dirty="0">
                          <a:solidFill>
                            <a:srgbClr val="006600"/>
                          </a:solidFill>
                          <a:effectLst/>
                          <a:latin typeface="Times New Roman" pitchFamily="18" charset="0"/>
                          <a:cs typeface="Times New Roman" pitchFamily="18" charset="0"/>
                        </a:rPr>
                        <a:t>/</a:t>
                      </a:r>
                      <a:r>
                        <a:rPr lang="en-US" sz="1800" b="1" spc="5" dirty="0">
                          <a:solidFill>
                            <a:srgbClr val="006600"/>
                          </a:solidFill>
                          <a:effectLst/>
                          <a:latin typeface="Times New Roman" pitchFamily="18" charset="0"/>
                          <a:cs typeface="Times New Roman" pitchFamily="18" charset="0"/>
                        </a:rPr>
                        <a:t>Y</a:t>
                      </a:r>
                      <a:r>
                        <a:rPr lang="en-US" sz="1800" b="1" dirty="0">
                          <a:solidFill>
                            <a:srgbClr val="006600"/>
                          </a:solidFill>
                          <a:effectLst/>
                          <a:latin typeface="Times New Roman" pitchFamily="18" charset="0"/>
                          <a:cs typeface="Times New Roman" pitchFamily="18" charset="0"/>
                        </a:rPr>
                        <a:t>e</a:t>
                      </a:r>
                      <a:r>
                        <a:rPr lang="en-US" sz="1800" b="1" spc="-5" dirty="0">
                          <a:solidFill>
                            <a:srgbClr val="006600"/>
                          </a:solidFill>
                          <a:effectLst/>
                          <a:latin typeface="Times New Roman" pitchFamily="18" charset="0"/>
                          <a:cs typeface="Times New Roman" pitchFamily="18" charset="0"/>
                        </a:rPr>
                        <a:t>a</a:t>
                      </a:r>
                      <a:r>
                        <a:rPr lang="en-US" sz="1800" b="1" dirty="0">
                          <a:solidFill>
                            <a:srgbClr val="006600"/>
                          </a:solidFill>
                          <a:effectLst/>
                          <a:latin typeface="Times New Roman" pitchFamily="18" charset="0"/>
                          <a:cs typeface="Times New Roman" pitchFamily="18" charset="0"/>
                        </a:rPr>
                        <a:t>r </a:t>
                      </a:r>
                      <a:r>
                        <a:rPr lang="en-US" sz="1800" b="1" spc="-5" dirty="0">
                          <a:solidFill>
                            <a:srgbClr val="006600"/>
                          </a:solidFill>
                          <a:effectLst/>
                          <a:latin typeface="Times New Roman" pitchFamily="18" charset="0"/>
                          <a:cs typeface="Times New Roman" pitchFamily="18" charset="0"/>
                        </a:rPr>
                        <a:t>E</a:t>
                      </a:r>
                      <a:r>
                        <a:rPr lang="en-US" sz="1800" b="1" dirty="0">
                          <a:solidFill>
                            <a:srgbClr val="006600"/>
                          </a:solidFill>
                          <a:effectLst/>
                          <a:latin typeface="Times New Roman" pitchFamily="18" charset="0"/>
                          <a:cs typeface="Times New Roman" pitchFamily="18" charset="0"/>
                        </a:rPr>
                        <a:t>xi</a:t>
                      </a:r>
                      <a:r>
                        <a:rPr lang="en-US" sz="1800" b="1" spc="-5" dirty="0">
                          <a:solidFill>
                            <a:srgbClr val="006600"/>
                          </a:solidFill>
                          <a:effectLst/>
                          <a:latin typeface="Times New Roman" pitchFamily="18" charset="0"/>
                          <a:cs typeface="Times New Roman" pitchFamily="18" charset="0"/>
                        </a:rPr>
                        <a:t>s</a:t>
                      </a:r>
                      <a:r>
                        <a:rPr lang="en-US" sz="1800" b="1" spc="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ing</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spc="5" dirty="0" err="1">
                          <a:solidFill>
                            <a:srgbClr val="006600"/>
                          </a:solidFill>
                          <a:effectLst/>
                          <a:latin typeface="Times New Roman" pitchFamily="18" charset="0"/>
                          <a:cs typeface="Times New Roman" pitchFamily="18" charset="0"/>
                        </a:rPr>
                        <a:t>Qt</a:t>
                      </a:r>
                      <a:r>
                        <a:rPr lang="en-US" sz="1800" b="1" spc="-15" dirty="0" err="1">
                          <a:solidFill>
                            <a:srgbClr val="006600"/>
                          </a:solidFill>
                          <a:effectLst/>
                          <a:latin typeface="Times New Roman" pitchFamily="18" charset="0"/>
                          <a:cs typeface="Times New Roman" pitchFamily="18" charset="0"/>
                        </a:rPr>
                        <a:t>y</a:t>
                      </a:r>
                      <a:r>
                        <a:rPr lang="en-US" sz="1800" b="1" dirty="0" err="1">
                          <a:solidFill>
                            <a:srgbClr val="006600"/>
                          </a:solidFill>
                          <a:effectLst/>
                          <a:latin typeface="Times New Roman" pitchFamily="18" charset="0"/>
                          <a:cs typeface="Times New Roman" pitchFamily="18" charset="0"/>
                        </a:rPr>
                        <a:t>.</a:t>
                      </a:r>
                      <a:r>
                        <a:rPr lang="en-US" sz="1800" b="1" spc="15" dirty="0" err="1">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a:t>
                      </a:r>
                      <a:r>
                        <a:rPr lang="en-US" sz="1800" b="1" spc="5" dirty="0">
                          <a:solidFill>
                            <a:srgbClr val="006600"/>
                          </a:solidFill>
                          <a:effectLst/>
                          <a:latin typeface="Times New Roman" pitchFamily="18" charset="0"/>
                          <a:cs typeface="Times New Roman" pitchFamily="18" charset="0"/>
                        </a:rPr>
                        <a:t>Y</a:t>
                      </a:r>
                      <a:r>
                        <a:rPr lang="en-US" sz="1800" b="1" dirty="0">
                          <a:solidFill>
                            <a:srgbClr val="006600"/>
                          </a:solidFill>
                          <a:effectLst/>
                          <a:latin typeface="Times New Roman" pitchFamily="18" charset="0"/>
                          <a:cs typeface="Times New Roman" pitchFamily="18" charset="0"/>
                        </a:rPr>
                        <a:t>e</a:t>
                      </a:r>
                      <a:r>
                        <a:rPr lang="en-US" sz="1800" b="1" spc="-5" dirty="0">
                          <a:solidFill>
                            <a:srgbClr val="006600"/>
                          </a:solidFill>
                          <a:effectLst/>
                          <a:latin typeface="Times New Roman" pitchFamily="18" charset="0"/>
                          <a:cs typeface="Times New Roman" pitchFamily="18" charset="0"/>
                        </a:rPr>
                        <a:t>a</a:t>
                      </a:r>
                      <a:r>
                        <a:rPr lang="en-US" sz="1800" b="1" dirty="0">
                          <a:solidFill>
                            <a:srgbClr val="006600"/>
                          </a:solidFill>
                          <a:effectLst/>
                          <a:latin typeface="Times New Roman" pitchFamily="18" charset="0"/>
                          <a:cs typeface="Times New Roman" pitchFamily="18" charset="0"/>
                        </a:rPr>
                        <a:t>r </a:t>
                      </a:r>
                      <a:r>
                        <a:rPr lang="en-US" sz="1800" b="1" spc="5" dirty="0">
                          <a:solidFill>
                            <a:srgbClr val="006600"/>
                          </a:solidFill>
                          <a:effectLst/>
                          <a:latin typeface="Times New Roman" pitchFamily="18" charset="0"/>
                          <a:cs typeface="Times New Roman" pitchFamily="18" charset="0"/>
                        </a:rPr>
                        <a:t>(</a:t>
                      </a:r>
                      <a:r>
                        <a:rPr lang="en-US" sz="1800" b="1" spc="15" dirty="0">
                          <a:solidFill>
                            <a:srgbClr val="006600"/>
                          </a:solidFill>
                          <a:effectLst/>
                          <a:latin typeface="Times New Roman" pitchFamily="18" charset="0"/>
                          <a:cs typeface="Times New Roman" pitchFamily="18" charset="0"/>
                        </a:rPr>
                        <a:t>T</a:t>
                      </a:r>
                      <a:r>
                        <a:rPr lang="en-US" sz="1800" b="1" spc="-10" dirty="0">
                          <a:solidFill>
                            <a:srgbClr val="006600"/>
                          </a:solidFill>
                          <a:effectLst/>
                          <a:latin typeface="Times New Roman" pitchFamily="18" charset="0"/>
                          <a:cs typeface="Times New Roman" pitchFamily="18" charset="0"/>
                        </a:rPr>
                        <a:t>o</a:t>
                      </a:r>
                      <a:r>
                        <a:rPr lang="en-US" sz="1800" b="1" spc="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al Capaci</a:t>
                      </a:r>
                      <a:r>
                        <a:rPr lang="en-US" sz="1800" b="1" spc="1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y af</a:t>
                      </a:r>
                      <a:r>
                        <a:rPr lang="en-US" sz="1800" b="1" spc="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er</a:t>
                      </a:r>
                      <a:r>
                        <a:rPr lang="en-US" sz="1800" b="1" spc="-25"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e</a:t>
                      </a:r>
                      <a:r>
                        <a:rPr lang="en-US" sz="1800" b="1" spc="-5" dirty="0">
                          <a:solidFill>
                            <a:srgbClr val="006600"/>
                          </a:solidFill>
                          <a:effectLst/>
                          <a:latin typeface="Times New Roman" pitchFamily="18" charset="0"/>
                          <a:cs typeface="Times New Roman" pitchFamily="18" charset="0"/>
                        </a:rPr>
                        <a:t>x</a:t>
                      </a:r>
                      <a:r>
                        <a:rPr lang="en-US" sz="1800" b="1" spc="15" dirty="0">
                          <a:solidFill>
                            <a:srgbClr val="006600"/>
                          </a:solidFill>
                          <a:effectLst/>
                          <a:latin typeface="Times New Roman" pitchFamily="18" charset="0"/>
                          <a:cs typeface="Times New Roman" pitchFamily="18" charset="0"/>
                        </a:rPr>
                        <a:t>p</a:t>
                      </a:r>
                      <a:r>
                        <a:rPr lang="en-US" sz="1800" b="1" dirty="0">
                          <a:solidFill>
                            <a:srgbClr val="006600"/>
                          </a:solidFill>
                          <a:effectLst/>
                          <a:latin typeface="Times New Roman" pitchFamily="18" charset="0"/>
                          <a:cs typeface="Times New Roman" pitchFamily="18" charset="0"/>
                        </a:rPr>
                        <a:t>ansio</a:t>
                      </a:r>
                      <a:r>
                        <a:rPr lang="en-US" sz="1800" b="1" spc="5" dirty="0">
                          <a:solidFill>
                            <a:srgbClr val="006600"/>
                          </a:solidFill>
                          <a:effectLst/>
                          <a:latin typeface="Times New Roman" pitchFamily="18" charset="0"/>
                          <a:cs typeface="Times New Roman" pitchFamily="18" charset="0"/>
                        </a:rPr>
                        <a:t>n</a:t>
                      </a:r>
                      <a:r>
                        <a:rPr lang="en-US" sz="1800" b="1" dirty="0">
                          <a:solidFill>
                            <a:srgbClr val="006600"/>
                          </a:solidFill>
                          <a:effectLst/>
                          <a:latin typeface="Times New Roman" pitchFamily="18" charset="0"/>
                          <a:cs typeface="Times New Roman" pitchFamily="18" charset="0"/>
                        </a:rPr>
                        <a:t>)</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6600"/>
                          </a:solidFill>
                          <a:effectLst/>
                          <a:latin typeface="Times New Roman" pitchFamily="18" charset="0"/>
                          <a:cs typeface="Times New Roman" pitchFamily="18" charset="0"/>
                        </a:rPr>
                        <a:t>U</a:t>
                      </a:r>
                      <a:r>
                        <a:rPr lang="en-US" sz="1800" b="1" spc="5" dirty="0">
                          <a:solidFill>
                            <a:srgbClr val="006600"/>
                          </a:solidFill>
                          <a:effectLst/>
                          <a:latin typeface="Times New Roman" pitchFamily="18" charset="0"/>
                          <a:cs typeface="Times New Roman" pitchFamily="18" charset="0"/>
                        </a:rPr>
                        <a:t>t</a:t>
                      </a:r>
                      <a:r>
                        <a:rPr lang="en-US" sz="1800" b="1" dirty="0">
                          <a:solidFill>
                            <a:srgbClr val="006600"/>
                          </a:solidFill>
                          <a:effectLst/>
                          <a:latin typeface="Times New Roman" pitchFamily="18" charset="0"/>
                          <a:cs typeface="Times New Roman" pitchFamily="18" charset="0"/>
                        </a:rPr>
                        <a:t>ilizati</a:t>
                      </a:r>
                      <a:r>
                        <a:rPr lang="en-US" sz="1800" b="1" spc="5" dirty="0">
                          <a:solidFill>
                            <a:srgbClr val="006600"/>
                          </a:solidFill>
                          <a:effectLst/>
                          <a:latin typeface="Times New Roman" pitchFamily="18" charset="0"/>
                          <a:cs typeface="Times New Roman" pitchFamily="18" charset="0"/>
                        </a:rPr>
                        <a:t>o</a:t>
                      </a:r>
                      <a:r>
                        <a:rPr lang="en-US" sz="1800" b="1" dirty="0">
                          <a:solidFill>
                            <a:srgbClr val="006600"/>
                          </a:solidFill>
                          <a:effectLst/>
                          <a:latin typeface="Times New Roman" pitchFamily="18" charset="0"/>
                          <a:cs typeface="Times New Roman" pitchFamily="18" charset="0"/>
                        </a:rPr>
                        <a:t>n</a:t>
                      </a:r>
                      <a:r>
                        <a:rPr lang="en-US" sz="1800" b="1" spc="-50"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/disp</a:t>
                      </a:r>
                      <a:r>
                        <a:rPr lang="en-US" sz="1800" b="1" spc="5" dirty="0">
                          <a:solidFill>
                            <a:srgbClr val="006600"/>
                          </a:solidFill>
                          <a:effectLst/>
                          <a:latin typeface="Times New Roman" pitchFamily="18" charset="0"/>
                          <a:cs typeface="Times New Roman" pitchFamily="18" charset="0"/>
                        </a:rPr>
                        <a:t>o</a:t>
                      </a:r>
                      <a:r>
                        <a:rPr lang="en-US" sz="1800" b="1" dirty="0">
                          <a:solidFill>
                            <a:srgbClr val="006600"/>
                          </a:solidFill>
                          <a:effectLst/>
                          <a:latin typeface="Times New Roman" pitchFamily="18" charset="0"/>
                          <a:cs typeface="Times New Roman" pitchFamily="18" charset="0"/>
                        </a:rPr>
                        <a:t>s</a:t>
                      </a:r>
                      <a:r>
                        <a:rPr lang="en-US" sz="1800" b="1" spc="5" dirty="0">
                          <a:solidFill>
                            <a:srgbClr val="006600"/>
                          </a:solidFill>
                          <a:effectLst/>
                          <a:latin typeface="Times New Roman" pitchFamily="18" charset="0"/>
                          <a:cs typeface="Times New Roman" pitchFamily="18" charset="0"/>
                        </a:rPr>
                        <a:t>a</a:t>
                      </a:r>
                      <a:r>
                        <a:rPr lang="en-US" sz="1800" b="1" dirty="0">
                          <a:solidFill>
                            <a:srgbClr val="006600"/>
                          </a:solidFill>
                          <a:effectLst/>
                          <a:latin typeface="Times New Roman" pitchFamily="18" charset="0"/>
                          <a:cs typeface="Times New Roman" pitchFamily="18" charset="0"/>
                        </a:rPr>
                        <a:t>l</a:t>
                      </a:r>
                      <a:r>
                        <a:rPr lang="en-US" sz="1800" b="1" spc="-45" dirty="0">
                          <a:solidFill>
                            <a:srgbClr val="006600"/>
                          </a:solidFill>
                          <a:effectLst/>
                          <a:latin typeface="Times New Roman" pitchFamily="18" charset="0"/>
                          <a:cs typeface="Times New Roman" pitchFamily="18" charset="0"/>
                        </a:rPr>
                        <a:t> </a:t>
                      </a:r>
                      <a:r>
                        <a:rPr lang="en-US" sz="1800" b="1" dirty="0">
                          <a:solidFill>
                            <a:srgbClr val="006600"/>
                          </a:solidFill>
                          <a:effectLst/>
                          <a:latin typeface="Times New Roman" pitchFamily="18" charset="0"/>
                          <a:cs typeface="Times New Roman" pitchFamily="18" charset="0"/>
                        </a:rPr>
                        <a:t>met</a:t>
                      </a:r>
                      <a:r>
                        <a:rPr lang="en-US" sz="1800" b="1" spc="15" dirty="0">
                          <a:solidFill>
                            <a:srgbClr val="006600"/>
                          </a:solidFill>
                          <a:effectLst/>
                          <a:latin typeface="Times New Roman" pitchFamily="18" charset="0"/>
                          <a:cs typeface="Times New Roman" pitchFamily="18" charset="0"/>
                        </a:rPr>
                        <a:t>h</a:t>
                      </a:r>
                      <a:r>
                        <a:rPr lang="en-US" sz="1800" b="1" dirty="0">
                          <a:solidFill>
                            <a:srgbClr val="006600"/>
                          </a:solidFill>
                          <a:effectLst/>
                          <a:latin typeface="Times New Roman" pitchFamily="18" charset="0"/>
                          <a:cs typeface="Times New Roman" pitchFamily="18" charset="0"/>
                        </a:rPr>
                        <a:t>od</a:t>
                      </a:r>
                      <a:endParaRPr lang="en-IN" sz="16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74279066"/>
                  </a:ext>
                </a:extLst>
              </a:tr>
              <a:tr h="397565">
                <a:tc>
                  <a:txBody>
                    <a:bodyPr/>
                    <a:lstStyle/>
                    <a:p>
                      <a:pPr>
                        <a:lnSpc>
                          <a:spcPct val="115000"/>
                        </a:lnSpc>
                        <a:spcAft>
                          <a:spcPts val="1000"/>
                        </a:spcAft>
                      </a:pPr>
                      <a:r>
                        <a:rPr lang="en-US" sz="1800" dirty="0">
                          <a:solidFill>
                            <a:srgbClr val="002060"/>
                          </a:solidFill>
                          <a:effectLst/>
                          <a:latin typeface="Times New Roman" pitchFamily="18" charset="0"/>
                          <a:cs typeface="Times New Roman" pitchFamily="18" charset="0"/>
                        </a:rPr>
                        <a:t>F</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y</a:t>
                      </a:r>
                      <a:r>
                        <a:rPr lang="en-US" sz="1800" spc="-25"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h</a:t>
                      </a:r>
                      <a:r>
                        <a:rPr lang="en-US" sz="1800" spc="-15" dirty="0">
                          <a:solidFill>
                            <a:srgbClr val="002060"/>
                          </a:solidFill>
                          <a:effectLst/>
                          <a:latin typeface="Times New Roman" pitchFamily="18" charset="0"/>
                          <a:cs typeface="Times New Roman" pitchFamily="18" charset="0"/>
                        </a:rPr>
                        <a:t> (Power Plant)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58680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No change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2">
                  <a:txBody>
                    <a:bodyPr/>
                    <a:lstStyle/>
                    <a:p>
                      <a:pPr algn="just">
                        <a:lnSpc>
                          <a:spcPct val="115000"/>
                        </a:lnSpc>
                        <a:spcAft>
                          <a:spcPts val="1000"/>
                        </a:spcAft>
                      </a:pPr>
                      <a:r>
                        <a:rPr lang="en-US" sz="1800" spc="-5">
                          <a:solidFill>
                            <a:srgbClr val="002060"/>
                          </a:solidFill>
                          <a:effectLst/>
                          <a:latin typeface="Times New Roman" pitchFamily="18" charset="0"/>
                          <a:cs typeface="Times New Roman" pitchFamily="18" charset="0"/>
                        </a:rPr>
                        <a:t>B</a:t>
                      </a:r>
                      <a:r>
                        <a:rPr lang="en-US" sz="1800" spc="5">
                          <a:solidFill>
                            <a:srgbClr val="002060"/>
                          </a:solidFill>
                          <a:effectLst/>
                          <a:latin typeface="Times New Roman" pitchFamily="18" charset="0"/>
                          <a:cs typeface="Times New Roman" pitchFamily="18" charset="0"/>
                        </a:rPr>
                        <a:t>r</a:t>
                      </a:r>
                      <a:r>
                        <a:rPr lang="en-US" sz="1800" spc="-5">
                          <a:solidFill>
                            <a:srgbClr val="002060"/>
                          </a:solidFill>
                          <a:effectLst/>
                          <a:latin typeface="Times New Roman" pitchFamily="18" charset="0"/>
                          <a:cs typeface="Times New Roman" pitchFamily="18" charset="0"/>
                        </a:rPr>
                        <a:t>i</a:t>
                      </a:r>
                      <a:r>
                        <a:rPr lang="en-US" sz="1800" spc="5">
                          <a:solidFill>
                            <a:srgbClr val="002060"/>
                          </a:solidFill>
                          <a:effectLst/>
                          <a:latin typeface="Times New Roman" pitchFamily="18" charset="0"/>
                          <a:cs typeface="Times New Roman" pitchFamily="18" charset="0"/>
                        </a:rPr>
                        <a:t>c</a:t>
                      </a:r>
                      <a:r>
                        <a:rPr lang="en-US" sz="1800" spc="15">
                          <a:solidFill>
                            <a:srgbClr val="002060"/>
                          </a:solidFill>
                          <a:effectLst/>
                          <a:latin typeface="Times New Roman" pitchFamily="18" charset="0"/>
                          <a:cs typeface="Times New Roman" pitchFamily="18" charset="0"/>
                        </a:rPr>
                        <a:t>k</a:t>
                      </a:r>
                      <a:r>
                        <a:rPr lang="en-US" sz="1800">
                          <a:solidFill>
                            <a:srgbClr val="002060"/>
                          </a:solidFill>
                          <a:effectLst/>
                          <a:latin typeface="Times New Roman" pitchFamily="18" charset="0"/>
                          <a:cs typeface="Times New Roman" pitchFamily="18" charset="0"/>
                        </a:rPr>
                        <a:t>s</a:t>
                      </a:r>
                      <a:r>
                        <a:rPr lang="en-US" sz="1800" spc="215">
                          <a:solidFill>
                            <a:srgbClr val="002060"/>
                          </a:solidFill>
                          <a:effectLst/>
                          <a:latin typeface="Times New Roman" pitchFamily="18" charset="0"/>
                          <a:cs typeface="Times New Roman" pitchFamily="18" charset="0"/>
                        </a:rPr>
                        <a:t> </a:t>
                      </a:r>
                      <a:r>
                        <a:rPr lang="en-US" sz="1800" spc="20">
                          <a:solidFill>
                            <a:srgbClr val="002060"/>
                          </a:solidFill>
                          <a:effectLst/>
                          <a:latin typeface="Times New Roman" pitchFamily="18" charset="0"/>
                          <a:cs typeface="Times New Roman" pitchFamily="18" charset="0"/>
                        </a:rPr>
                        <a:t>m</a:t>
                      </a:r>
                      <a:r>
                        <a:rPr lang="en-US" sz="1800">
                          <a:solidFill>
                            <a:srgbClr val="002060"/>
                          </a:solidFill>
                          <a:effectLst/>
                          <a:latin typeface="Times New Roman" pitchFamily="18" charset="0"/>
                          <a:cs typeface="Times New Roman" pitchFamily="18" charset="0"/>
                        </a:rPr>
                        <a:t>a</a:t>
                      </a:r>
                      <a:r>
                        <a:rPr lang="en-US" sz="1800" spc="-5">
                          <a:solidFill>
                            <a:srgbClr val="002060"/>
                          </a:solidFill>
                          <a:effectLst/>
                          <a:latin typeface="Times New Roman" pitchFamily="18" charset="0"/>
                          <a:cs typeface="Times New Roman" pitchFamily="18" charset="0"/>
                        </a:rPr>
                        <a:t>n</a:t>
                      </a:r>
                      <a:r>
                        <a:rPr lang="en-US" sz="1800" spc="-15">
                          <a:solidFill>
                            <a:srgbClr val="002060"/>
                          </a:solidFill>
                          <a:effectLst/>
                          <a:latin typeface="Times New Roman" pitchFamily="18" charset="0"/>
                          <a:cs typeface="Times New Roman" pitchFamily="18" charset="0"/>
                        </a:rPr>
                        <a:t>u</a:t>
                      </a:r>
                      <a:r>
                        <a:rPr lang="en-US" sz="1800" spc="10">
                          <a:solidFill>
                            <a:srgbClr val="002060"/>
                          </a:solidFill>
                          <a:effectLst/>
                          <a:latin typeface="Times New Roman" pitchFamily="18" charset="0"/>
                          <a:cs typeface="Times New Roman" pitchFamily="18" charset="0"/>
                        </a:rPr>
                        <a:t>f</a:t>
                      </a:r>
                      <a:r>
                        <a:rPr lang="en-US" sz="1800">
                          <a:solidFill>
                            <a:srgbClr val="002060"/>
                          </a:solidFill>
                          <a:effectLst/>
                          <a:latin typeface="Times New Roman" pitchFamily="18" charset="0"/>
                          <a:cs typeface="Times New Roman" pitchFamily="18" charset="0"/>
                        </a:rPr>
                        <a:t>a</a:t>
                      </a:r>
                      <a:r>
                        <a:rPr lang="en-US" sz="1800" spc="5">
                          <a:solidFill>
                            <a:srgbClr val="002060"/>
                          </a:solidFill>
                          <a:effectLst/>
                          <a:latin typeface="Times New Roman" pitchFamily="18" charset="0"/>
                          <a:cs typeface="Times New Roman" pitchFamily="18" charset="0"/>
                        </a:rPr>
                        <a:t>c</a:t>
                      </a:r>
                      <a:r>
                        <a:rPr lang="en-US" sz="1800">
                          <a:solidFill>
                            <a:srgbClr val="002060"/>
                          </a:solidFill>
                          <a:effectLst/>
                          <a:latin typeface="Times New Roman" pitchFamily="18" charset="0"/>
                          <a:cs typeface="Times New Roman" pitchFamily="18" charset="0"/>
                        </a:rPr>
                        <a:t>tur</a:t>
                      </a:r>
                      <a:r>
                        <a:rPr lang="en-US" sz="1800" spc="-5">
                          <a:solidFill>
                            <a:srgbClr val="002060"/>
                          </a:solidFill>
                          <a:effectLst/>
                          <a:latin typeface="Times New Roman" pitchFamily="18" charset="0"/>
                          <a:cs typeface="Times New Roman" pitchFamily="18" charset="0"/>
                        </a:rPr>
                        <a:t>i</a:t>
                      </a:r>
                      <a:r>
                        <a:rPr lang="en-US" sz="1800">
                          <a:solidFill>
                            <a:srgbClr val="002060"/>
                          </a:solidFill>
                          <a:effectLst/>
                          <a:latin typeface="Times New Roman" pitchFamily="18" charset="0"/>
                          <a:cs typeface="Times New Roman" pitchFamily="18" charset="0"/>
                        </a:rPr>
                        <a:t>ng</a:t>
                      </a:r>
                      <a:r>
                        <a:rPr lang="en-US" sz="1800" spc="180">
                          <a:solidFill>
                            <a:srgbClr val="002060"/>
                          </a:solidFill>
                          <a:effectLst/>
                          <a:latin typeface="Times New Roman" pitchFamily="18" charset="0"/>
                          <a:cs typeface="Times New Roman" pitchFamily="18" charset="0"/>
                        </a:rPr>
                        <a:t> </a:t>
                      </a:r>
                      <a:r>
                        <a:rPr lang="en-US" sz="1800" spc="10">
                          <a:solidFill>
                            <a:srgbClr val="002060"/>
                          </a:solidFill>
                          <a:effectLst/>
                          <a:latin typeface="Times New Roman" pitchFamily="18" charset="0"/>
                          <a:cs typeface="Times New Roman" pitchFamily="18" charset="0"/>
                        </a:rPr>
                        <a:t>u</a:t>
                      </a:r>
                      <a:r>
                        <a:rPr lang="en-US" sz="1800">
                          <a:solidFill>
                            <a:srgbClr val="002060"/>
                          </a:solidFill>
                          <a:effectLst/>
                          <a:latin typeface="Times New Roman" pitchFamily="18" charset="0"/>
                          <a:cs typeface="Times New Roman" pitchFamily="18" charset="0"/>
                        </a:rPr>
                        <a:t>n</a:t>
                      </a:r>
                      <a:r>
                        <a:rPr lang="en-US" sz="1800" spc="-5">
                          <a:solidFill>
                            <a:srgbClr val="002060"/>
                          </a:solidFill>
                          <a:effectLst/>
                          <a:latin typeface="Times New Roman" pitchFamily="18" charset="0"/>
                          <a:cs typeface="Times New Roman" pitchFamily="18" charset="0"/>
                        </a:rPr>
                        <a:t>i</a:t>
                      </a:r>
                      <a:r>
                        <a:rPr lang="en-US" sz="1800">
                          <a:solidFill>
                            <a:srgbClr val="002060"/>
                          </a:solidFill>
                          <a:effectLst/>
                          <a:latin typeface="Times New Roman" pitchFamily="18" charset="0"/>
                          <a:cs typeface="Times New Roman" pitchFamily="18" charset="0"/>
                        </a:rPr>
                        <a:t>t</a:t>
                      </a:r>
                      <a:r>
                        <a:rPr lang="en-US" sz="1800" spc="240">
                          <a:solidFill>
                            <a:srgbClr val="002060"/>
                          </a:solidFill>
                          <a:effectLst/>
                          <a:latin typeface="Times New Roman" pitchFamily="18" charset="0"/>
                          <a:cs typeface="Times New Roman" pitchFamily="18" charset="0"/>
                        </a:rPr>
                        <a:t> </a:t>
                      </a:r>
                      <a:r>
                        <a:rPr lang="en-US" sz="1800">
                          <a:solidFill>
                            <a:srgbClr val="002060"/>
                          </a:solidFill>
                          <a:effectLst/>
                          <a:latin typeface="Times New Roman" pitchFamily="18" charset="0"/>
                          <a:cs typeface="Times New Roman" pitchFamily="18" charset="0"/>
                        </a:rPr>
                        <a:t>&amp;</a:t>
                      </a:r>
                      <a:r>
                        <a:rPr lang="en-US" sz="1800" spc="235">
                          <a:solidFill>
                            <a:srgbClr val="002060"/>
                          </a:solidFill>
                          <a:effectLst/>
                          <a:latin typeface="Times New Roman" pitchFamily="18" charset="0"/>
                          <a:cs typeface="Times New Roman" pitchFamily="18" charset="0"/>
                        </a:rPr>
                        <a:t> </a:t>
                      </a:r>
                      <a:r>
                        <a:rPr lang="en-US" sz="1800">
                          <a:solidFill>
                            <a:srgbClr val="002060"/>
                          </a:solidFill>
                          <a:effectLst/>
                          <a:latin typeface="Times New Roman" pitchFamily="18" charset="0"/>
                          <a:cs typeface="Times New Roman" pitchFamily="18" charset="0"/>
                        </a:rPr>
                        <a:t>Ce</a:t>
                      </a:r>
                      <a:r>
                        <a:rPr lang="en-US" sz="1800" spc="20">
                          <a:solidFill>
                            <a:srgbClr val="002060"/>
                          </a:solidFill>
                          <a:effectLst/>
                          <a:latin typeface="Times New Roman" pitchFamily="18" charset="0"/>
                          <a:cs typeface="Times New Roman" pitchFamily="18" charset="0"/>
                        </a:rPr>
                        <a:t>m</a:t>
                      </a:r>
                      <a:r>
                        <a:rPr lang="en-US" sz="1800">
                          <a:solidFill>
                            <a:srgbClr val="002060"/>
                          </a:solidFill>
                          <a:effectLst/>
                          <a:latin typeface="Times New Roman" pitchFamily="18" charset="0"/>
                          <a:cs typeface="Times New Roman" pitchFamily="18" charset="0"/>
                        </a:rPr>
                        <a:t>e</a:t>
                      </a:r>
                      <a:r>
                        <a:rPr lang="en-US" sz="1800" spc="-5">
                          <a:solidFill>
                            <a:srgbClr val="002060"/>
                          </a:solidFill>
                          <a:effectLst/>
                          <a:latin typeface="Times New Roman" pitchFamily="18" charset="0"/>
                          <a:cs typeface="Times New Roman" pitchFamily="18" charset="0"/>
                        </a:rPr>
                        <a:t>n</a:t>
                      </a:r>
                      <a:r>
                        <a:rPr lang="en-US" sz="1800">
                          <a:solidFill>
                            <a:srgbClr val="002060"/>
                          </a:solidFill>
                          <a:effectLst/>
                          <a:latin typeface="Times New Roman" pitchFamily="18" charset="0"/>
                          <a:cs typeface="Times New Roman" pitchFamily="18" charset="0"/>
                        </a:rPr>
                        <a:t>t </a:t>
                      </a:r>
                      <a:r>
                        <a:rPr lang="en-US" sz="1800" spc="-5">
                          <a:solidFill>
                            <a:srgbClr val="002060"/>
                          </a:solidFill>
                          <a:effectLst/>
                          <a:latin typeface="Times New Roman" pitchFamily="18" charset="0"/>
                          <a:cs typeface="Times New Roman" pitchFamily="18" charset="0"/>
                        </a:rPr>
                        <a:t>Pl</a:t>
                      </a:r>
                      <a:r>
                        <a:rPr lang="en-US" sz="1800" spc="10">
                          <a:solidFill>
                            <a:srgbClr val="002060"/>
                          </a:solidFill>
                          <a:effectLst/>
                          <a:latin typeface="Times New Roman" pitchFamily="18" charset="0"/>
                          <a:cs typeface="Times New Roman" pitchFamily="18" charset="0"/>
                        </a:rPr>
                        <a:t>a</a:t>
                      </a:r>
                      <a:r>
                        <a:rPr lang="en-US" sz="1800">
                          <a:solidFill>
                            <a:srgbClr val="002060"/>
                          </a:solidFill>
                          <a:effectLst/>
                          <a:latin typeface="Times New Roman" pitchFamily="18" charset="0"/>
                          <a:cs typeface="Times New Roman" pitchFamily="18" charset="0"/>
                        </a:rPr>
                        <a:t>nt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06260627"/>
                  </a:ext>
                </a:extLst>
              </a:tr>
              <a:tr h="253054">
                <a:tc>
                  <a:txBody>
                    <a:bodyPr/>
                    <a:lstStyle/>
                    <a:p>
                      <a:pPr>
                        <a:lnSpc>
                          <a:spcPct val="115000"/>
                        </a:lnSpc>
                        <a:spcAft>
                          <a:spcPts val="1000"/>
                        </a:spcAft>
                      </a:pPr>
                      <a:r>
                        <a:rPr lang="en-US" sz="1800" dirty="0">
                          <a:solidFill>
                            <a:srgbClr val="002060"/>
                          </a:solidFill>
                          <a:effectLst/>
                          <a:latin typeface="Times New Roman" pitchFamily="18" charset="0"/>
                          <a:cs typeface="Times New Roman" pitchFamily="18" charset="0"/>
                        </a:rPr>
                        <a:t>F</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y</a:t>
                      </a:r>
                      <a:r>
                        <a:rPr lang="en-US" sz="1800" spc="-25"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h</a:t>
                      </a:r>
                      <a:r>
                        <a:rPr lang="en-US" sz="1800" spc="-15" dirty="0">
                          <a:solidFill>
                            <a:srgbClr val="002060"/>
                          </a:solidFill>
                          <a:effectLst/>
                          <a:latin typeface="Times New Roman" pitchFamily="18" charset="0"/>
                          <a:cs typeface="Times New Roman" pitchFamily="18" charset="0"/>
                        </a:rPr>
                        <a:t> (SID)</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69300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No change</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515007012"/>
                  </a:ext>
                </a:extLst>
              </a:tr>
              <a:tr h="303538">
                <a:tc>
                  <a:txBody>
                    <a:bodyPr/>
                    <a:lstStyle/>
                    <a:p>
                      <a:pPr>
                        <a:lnSpc>
                          <a:spcPct val="115000"/>
                        </a:lnSpc>
                        <a:spcAft>
                          <a:spcPts val="1000"/>
                        </a:spcAft>
                      </a:pPr>
                      <a:r>
                        <a:rPr lang="en-US" sz="1800" spc="-5">
                          <a:solidFill>
                            <a:srgbClr val="002060"/>
                          </a:solidFill>
                          <a:effectLst/>
                          <a:latin typeface="Times New Roman" pitchFamily="18" charset="0"/>
                          <a:cs typeface="Times New Roman" pitchFamily="18" charset="0"/>
                        </a:rPr>
                        <a:t>Sl</a:t>
                      </a:r>
                      <a:r>
                        <a:rPr lang="en-US" sz="1800" spc="10">
                          <a:solidFill>
                            <a:srgbClr val="002060"/>
                          </a:solidFill>
                          <a:effectLst/>
                          <a:latin typeface="Times New Roman" pitchFamily="18" charset="0"/>
                          <a:cs typeface="Times New Roman" pitchFamily="18" charset="0"/>
                        </a:rPr>
                        <a:t>a</a:t>
                      </a:r>
                      <a:r>
                        <a:rPr lang="en-US" sz="1800">
                          <a:solidFill>
                            <a:srgbClr val="002060"/>
                          </a:solidFill>
                          <a:effectLst/>
                          <a:latin typeface="Times New Roman" pitchFamily="18" charset="0"/>
                          <a:cs typeface="Times New Roman" pitchFamily="18" charset="0"/>
                        </a:rPr>
                        <a:t>g</a:t>
                      </a:r>
                      <a:r>
                        <a:rPr lang="en-US" sz="1800" spc="255">
                          <a:solidFill>
                            <a:srgbClr val="002060"/>
                          </a:solidFill>
                          <a:effectLst/>
                          <a:latin typeface="Times New Roman" pitchFamily="18" charset="0"/>
                          <a:cs typeface="Times New Roman" pitchFamily="18" charset="0"/>
                        </a:rPr>
                        <a:t> </a:t>
                      </a:r>
                      <a:r>
                        <a:rPr lang="en-US" sz="1800" spc="10">
                          <a:solidFill>
                            <a:srgbClr val="002060"/>
                          </a:solidFill>
                          <a:effectLst/>
                          <a:latin typeface="Times New Roman" pitchFamily="18" charset="0"/>
                          <a:cs typeface="Times New Roman" pitchFamily="18" charset="0"/>
                        </a:rPr>
                        <a:t>f</a:t>
                      </a:r>
                      <a:r>
                        <a:rPr lang="en-US" sz="1800" spc="5">
                          <a:solidFill>
                            <a:srgbClr val="002060"/>
                          </a:solidFill>
                          <a:effectLst/>
                          <a:latin typeface="Times New Roman" pitchFamily="18" charset="0"/>
                          <a:cs typeface="Times New Roman" pitchFamily="18" charset="0"/>
                        </a:rPr>
                        <a:t>r</a:t>
                      </a:r>
                      <a:r>
                        <a:rPr lang="en-US" sz="1800">
                          <a:solidFill>
                            <a:srgbClr val="002060"/>
                          </a:solidFill>
                          <a:effectLst/>
                          <a:latin typeface="Times New Roman" pitchFamily="18" charset="0"/>
                          <a:cs typeface="Times New Roman" pitchFamily="18" charset="0"/>
                        </a:rPr>
                        <a:t>om </a:t>
                      </a:r>
                      <a:r>
                        <a:rPr lang="en-US" sz="1800" spc="-5">
                          <a:solidFill>
                            <a:srgbClr val="002060"/>
                          </a:solidFill>
                          <a:effectLst/>
                          <a:latin typeface="Times New Roman" pitchFamily="18" charset="0"/>
                          <a:cs typeface="Times New Roman" pitchFamily="18" charset="0"/>
                        </a:rPr>
                        <a:t>S</a:t>
                      </a:r>
                      <a:r>
                        <a:rPr lang="en-US" sz="1800">
                          <a:solidFill>
                            <a:srgbClr val="002060"/>
                          </a:solidFill>
                          <a:effectLst/>
                          <a:latin typeface="Times New Roman" pitchFamily="18" charset="0"/>
                          <a:cs typeface="Times New Roman" pitchFamily="18" charset="0"/>
                        </a:rPr>
                        <a:t>MS</a:t>
                      </a:r>
                      <a:r>
                        <a:rPr lang="en-US" sz="1800" spc="-25">
                          <a:solidFill>
                            <a:srgbClr val="002060"/>
                          </a:solidFill>
                          <a:effectLst/>
                          <a:latin typeface="Times New Roman" pitchFamily="18" charset="0"/>
                          <a:cs typeface="Times New Roman" pitchFamily="18" charset="0"/>
                        </a:rPr>
                        <a:t> </a:t>
                      </a:r>
                      <a:r>
                        <a:rPr lang="en-US" sz="1800">
                          <a:solidFill>
                            <a:srgbClr val="002060"/>
                          </a:solidFill>
                          <a:effectLst/>
                          <a:latin typeface="Times New Roman" pitchFamily="18" charset="0"/>
                          <a:cs typeface="Times New Roman" pitchFamily="18" charset="0"/>
                        </a:rPr>
                        <a:t>u</a:t>
                      </a:r>
                      <a:r>
                        <a:rPr lang="en-US" sz="1800" spc="5">
                          <a:solidFill>
                            <a:srgbClr val="002060"/>
                          </a:solidFill>
                          <a:effectLst/>
                          <a:latin typeface="Times New Roman" pitchFamily="18" charset="0"/>
                          <a:cs typeface="Times New Roman" pitchFamily="18" charset="0"/>
                        </a:rPr>
                        <a:t>n</a:t>
                      </a:r>
                      <a:r>
                        <a:rPr lang="en-US" sz="1800" spc="-5">
                          <a:solidFill>
                            <a:srgbClr val="002060"/>
                          </a:solidFill>
                          <a:effectLst/>
                          <a:latin typeface="Times New Roman" pitchFamily="18" charset="0"/>
                          <a:cs typeface="Times New Roman" pitchFamily="18" charset="0"/>
                        </a:rPr>
                        <a:t>i</a:t>
                      </a:r>
                      <a:r>
                        <a:rPr lang="en-US" sz="1800">
                          <a:solidFill>
                            <a:srgbClr val="002060"/>
                          </a:solidFill>
                          <a:effectLst/>
                          <a:latin typeface="Times New Roman" pitchFamily="18" charset="0"/>
                          <a:cs typeface="Times New Roman" pitchFamily="18" charset="0"/>
                        </a:rPr>
                        <a:t>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a:solidFill>
                            <a:srgbClr val="002060"/>
                          </a:solidFill>
                          <a:effectLst/>
                          <a:latin typeface="Times New Roman" pitchFamily="18" charset="0"/>
                          <a:cs typeface="Times New Roman" pitchFamily="18" charset="0"/>
                        </a:rPr>
                        <a:t>1</a:t>
                      </a:r>
                      <a:r>
                        <a:rPr lang="en-US" sz="1800" spc="-5">
                          <a:solidFill>
                            <a:srgbClr val="002060"/>
                          </a:solidFill>
                          <a:effectLst/>
                          <a:latin typeface="Times New Roman" pitchFamily="18" charset="0"/>
                          <a:cs typeface="Times New Roman" pitchFamily="18" charset="0"/>
                        </a:rPr>
                        <a:t>7000</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25344</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spc="10" dirty="0">
                          <a:solidFill>
                            <a:srgbClr val="002060"/>
                          </a:solidFill>
                          <a:effectLst/>
                          <a:latin typeface="Times New Roman" pitchFamily="18" charset="0"/>
                          <a:ea typeface="+mn-ea"/>
                          <a:cs typeface="Times New Roman" pitchFamily="18" charset="0"/>
                        </a:rPr>
                        <a:t>Slag from SMS is being/will be sold to brick manufacturers in open market/Used in making man made sand</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9992189"/>
                  </a:ext>
                </a:extLst>
              </a:tr>
              <a:tr h="384313">
                <a:tc>
                  <a:txBody>
                    <a:bodyPr/>
                    <a:lstStyle/>
                    <a:p>
                      <a:pPr>
                        <a:lnSpc>
                          <a:spcPct val="115000"/>
                        </a:lnSpc>
                        <a:spcAft>
                          <a:spcPts val="1000"/>
                        </a:spcAft>
                      </a:pPr>
                      <a:r>
                        <a:rPr lang="en-US" sz="1800" spc="-5">
                          <a:solidFill>
                            <a:srgbClr val="002060"/>
                          </a:solidFill>
                          <a:effectLst/>
                          <a:latin typeface="Times New Roman" pitchFamily="18" charset="0"/>
                          <a:cs typeface="Times New Roman" pitchFamily="18" charset="0"/>
                        </a:rPr>
                        <a:t>Sl</a:t>
                      </a:r>
                      <a:r>
                        <a:rPr lang="en-US" sz="1800" spc="10">
                          <a:solidFill>
                            <a:srgbClr val="002060"/>
                          </a:solidFill>
                          <a:effectLst/>
                          <a:latin typeface="Times New Roman" pitchFamily="18" charset="0"/>
                          <a:cs typeface="Times New Roman" pitchFamily="18" charset="0"/>
                        </a:rPr>
                        <a:t>a</a:t>
                      </a:r>
                      <a:r>
                        <a:rPr lang="en-US" sz="1800">
                          <a:solidFill>
                            <a:srgbClr val="002060"/>
                          </a:solidFill>
                          <a:effectLst/>
                          <a:latin typeface="Times New Roman" pitchFamily="18" charset="0"/>
                          <a:cs typeface="Times New Roman" pitchFamily="18" charset="0"/>
                        </a:rPr>
                        <a:t>g</a:t>
                      </a:r>
                      <a:r>
                        <a:rPr lang="en-US" sz="1800" spc="255">
                          <a:solidFill>
                            <a:srgbClr val="002060"/>
                          </a:solidFill>
                          <a:effectLst/>
                          <a:latin typeface="Times New Roman" pitchFamily="18" charset="0"/>
                          <a:cs typeface="Times New Roman" pitchFamily="18" charset="0"/>
                        </a:rPr>
                        <a:t> </a:t>
                      </a:r>
                      <a:r>
                        <a:rPr lang="en-US" sz="1800" spc="10">
                          <a:solidFill>
                            <a:srgbClr val="002060"/>
                          </a:solidFill>
                          <a:effectLst/>
                          <a:latin typeface="Times New Roman" pitchFamily="18" charset="0"/>
                          <a:cs typeface="Times New Roman" pitchFamily="18" charset="0"/>
                        </a:rPr>
                        <a:t>f</a:t>
                      </a:r>
                      <a:r>
                        <a:rPr lang="en-US" sz="1800" spc="5">
                          <a:solidFill>
                            <a:srgbClr val="002060"/>
                          </a:solidFill>
                          <a:effectLst/>
                          <a:latin typeface="Times New Roman" pitchFamily="18" charset="0"/>
                          <a:cs typeface="Times New Roman" pitchFamily="18" charset="0"/>
                        </a:rPr>
                        <a:t>r</a:t>
                      </a:r>
                      <a:r>
                        <a:rPr lang="en-US" sz="1800">
                          <a:solidFill>
                            <a:srgbClr val="002060"/>
                          </a:solidFill>
                          <a:effectLst/>
                          <a:latin typeface="Times New Roman" pitchFamily="18" charset="0"/>
                          <a:cs typeface="Times New Roman" pitchFamily="18" charset="0"/>
                        </a:rPr>
                        <a:t>om Fe</a:t>
                      </a:r>
                      <a:r>
                        <a:rPr lang="en-US" sz="1800" spc="5">
                          <a:solidFill>
                            <a:srgbClr val="002060"/>
                          </a:solidFill>
                          <a:effectLst/>
                          <a:latin typeface="Times New Roman" pitchFamily="18" charset="0"/>
                          <a:cs typeface="Times New Roman" pitchFamily="18" charset="0"/>
                        </a:rPr>
                        <a:t>rr</a:t>
                      </a:r>
                      <a:r>
                        <a:rPr lang="en-US" sz="1800">
                          <a:solidFill>
                            <a:srgbClr val="002060"/>
                          </a:solidFill>
                          <a:effectLst/>
                          <a:latin typeface="Times New Roman" pitchFamily="18" charset="0"/>
                          <a:cs typeface="Times New Roman" pitchFamily="18" charset="0"/>
                        </a:rPr>
                        <a:t>o</a:t>
                      </a:r>
                      <a:r>
                        <a:rPr lang="en-US" sz="1800" spc="-25">
                          <a:solidFill>
                            <a:srgbClr val="002060"/>
                          </a:solidFill>
                          <a:effectLst/>
                          <a:latin typeface="Times New Roman" pitchFamily="18" charset="0"/>
                          <a:cs typeface="Times New Roman" pitchFamily="18" charset="0"/>
                        </a:rPr>
                        <a:t> </a:t>
                      </a:r>
                      <a:r>
                        <a:rPr lang="en-US" sz="1800" spc="-5">
                          <a:solidFill>
                            <a:srgbClr val="002060"/>
                          </a:solidFill>
                          <a:effectLst/>
                          <a:latin typeface="Times New Roman" pitchFamily="18" charset="0"/>
                          <a:cs typeface="Times New Roman" pitchFamily="18" charset="0"/>
                        </a:rPr>
                        <a:t>All</a:t>
                      </a:r>
                      <a:r>
                        <a:rPr lang="en-US" sz="1800" spc="20">
                          <a:solidFill>
                            <a:srgbClr val="002060"/>
                          </a:solidFill>
                          <a:effectLst/>
                          <a:latin typeface="Times New Roman" pitchFamily="18" charset="0"/>
                          <a:cs typeface="Times New Roman" pitchFamily="18" charset="0"/>
                        </a:rPr>
                        <a:t>o</a:t>
                      </a:r>
                      <a:r>
                        <a:rPr lang="en-US" sz="1800" spc="-20">
                          <a:solidFill>
                            <a:srgbClr val="002060"/>
                          </a:solidFill>
                          <a:effectLst/>
                          <a:latin typeface="Times New Roman" pitchFamily="18" charset="0"/>
                          <a:cs typeface="Times New Roman" pitchFamily="18" charset="0"/>
                        </a:rPr>
                        <a:t>y</a:t>
                      </a:r>
                      <a:r>
                        <a:rPr lang="en-US" sz="1800">
                          <a:solidFill>
                            <a:srgbClr val="002060"/>
                          </a:solidFill>
                          <a:effectLst/>
                          <a:latin typeface="Times New Roman" pitchFamily="18" charset="0"/>
                          <a:cs typeface="Times New Roman" pitchFamily="18" charset="0"/>
                        </a:rPr>
                        <a:t>s</a:t>
                      </a:r>
                      <a:r>
                        <a:rPr lang="en-US" sz="1800" spc="-20">
                          <a:solidFill>
                            <a:srgbClr val="002060"/>
                          </a:solidFill>
                          <a:effectLst/>
                          <a:latin typeface="Times New Roman" pitchFamily="18" charset="0"/>
                          <a:cs typeface="Times New Roman" pitchFamily="18" charset="0"/>
                        </a:rPr>
                        <a:t> </a:t>
                      </a:r>
                      <a:r>
                        <a:rPr lang="en-US" sz="1800">
                          <a:solidFill>
                            <a:srgbClr val="002060"/>
                          </a:solidFill>
                          <a:effectLst/>
                          <a:latin typeface="Times New Roman" pitchFamily="18" charset="0"/>
                          <a:cs typeface="Times New Roman" pitchFamily="18" charset="0"/>
                        </a:rPr>
                        <a:t>u</a:t>
                      </a:r>
                      <a:r>
                        <a:rPr lang="en-US" sz="1800" spc="5">
                          <a:solidFill>
                            <a:srgbClr val="002060"/>
                          </a:solidFill>
                          <a:effectLst/>
                          <a:latin typeface="Times New Roman" pitchFamily="18" charset="0"/>
                          <a:cs typeface="Times New Roman" pitchFamily="18" charset="0"/>
                        </a:rPr>
                        <a:t>n</a:t>
                      </a:r>
                      <a:r>
                        <a:rPr lang="en-US" sz="1800" spc="-5">
                          <a:solidFill>
                            <a:srgbClr val="002060"/>
                          </a:solidFill>
                          <a:effectLst/>
                          <a:latin typeface="Times New Roman" pitchFamily="18" charset="0"/>
                          <a:cs typeface="Times New Roman" pitchFamily="18" charset="0"/>
                        </a:rPr>
                        <a:t>i</a:t>
                      </a:r>
                      <a:r>
                        <a:rPr lang="en-US" sz="1800">
                          <a:solidFill>
                            <a:srgbClr val="002060"/>
                          </a:solidFill>
                          <a:effectLst/>
                          <a:latin typeface="Times New Roman" pitchFamily="18" charset="0"/>
                          <a:cs typeface="Times New Roman" pitchFamily="18" charset="0"/>
                        </a:rPr>
                        <a:t>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17280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23760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IN" sz="1800" kern="1200" spc="10" dirty="0">
                          <a:solidFill>
                            <a:srgbClr val="002060"/>
                          </a:solidFill>
                          <a:effectLst/>
                          <a:latin typeface="Times New Roman" pitchFamily="18" charset="0"/>
                          <a:ea typeface="+mn-ea"/>
                          <a:cs typeface="Times New Roman" pitchFamily="18" charset="0"/>
                        </a:rPr>
                        <a:t>Backfilling of low-lying area/land </a:t>
                      </a:r>
                      <a:r>
                        <a:rPr lang="en-IN" sz="1800" kern="1200" spc="10" dirty="0" err="1">
                          <a:solidFill>
                            <a:srgbClr val="002060"/>
                          </a:solidFill>
                          <a:effectLst/>
                          <a:latin typeface="Times New Roman" pitchFamily="18" charset="0"/>
                          <a:ea typeface="+mn-ea"/>
                          <a:cs typeface="Times New Roman" pitchFamily="18" charset="0"/>
                        </a:rPr>
                        <a:t>leveling</a:t>
                      </a:r>
                      <a:r>
                        <a:rPr lang="en-IN" sz="1800" kern="1200" spc="10" dirty="0">
                          <a:solidFill>
                            <a:srgbClr val="002060"/>
                          </a:solidFill>
                          <a:effectLst/>
                          <a:latin typeface="Times New Roman" pitchFamily="18" charset="0"/>
                          <a:ea typeface="+mn-ea"/>
                          <a:cs typeface="Times New Roman" pitchFamily="18" charset="0"/>
                        </a:rPr>
                        <a:t>/Sold in local market</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427512914"/>
                  </a:ext>
                </a:extLst>
              </a:tr>
              <a:tr h="410817">
                <a:tc>
                  <a:txBody>
                    <a:bodyPr/>
                    <a:lstStyle/>
                    <a:p>
                      <a:pPr>
                        <a:lnSpc>
                          <a:spcPct val="115000"/>
                        </a:lnSpc>
                        <a:spcAft>
                          <a:spcPts val="1000"/>
                        </a:spcAft>
                      </a:pPr>
                      <a:r>
                        <a:rPr lang="en-US" sz="1800">
                          <a:solidFill>
                            <a:srgbClr val="002060"/>
                          </a:solidFill>
                          <a:effectLst/>
                          <a:latin typeface="Times New Roman" pitchFamily="18" charset="0"/>
                          <a:cs typeface="Times New Roman" pitchFamily="18" charset="0"/>
                        </a:rPr>
                        <a:t>Do</a:t>
                      </a:r>
                      <a:r>
                        <a:rPr lang="en-US" sz="1800" spc="-5">
                          <a:solidFill>
                            <a:srgbClr val="002060"/>
                          </a:solidFill>
                          <a:effectLst/>
                          <a:latin typeface="Times New Roman" pitchFamily="18" charset="0"/>
                          <a:cs typeface="Times New Roman" pitchFamily="18" charset="0"/>
                        </a:rPr>
                        <a:t>l</a:t>
                      </a:r>
                      <a:r>
                        <a:rPr lang="en-US" sz="1800">
                          <a:solidFill>
                            <a:srgbClr val="002060"/>
                          </a:solidFill>
                          <a:effectLst/>
                          <a:latin typeface="Times New Roman" pitchFamily="18" charset="0"/>
                          <a:cs typeface="Times New Roman" pitchFamily="18" charset="0"/>
                        </a:rPr>
                        <a:t>o</a:t>
                      </a:r>
                      <a:r>
                        <a:rPr lang="en-US" sz="1800" spc="5">
                          <a:solidFill>
                            <a:srgbClr val="002060"/>
                          </a:solidFill>
                          <a:effectLst/>
                          <a:latin typeface="Times New Roman" pitchFamily="18" charset="0"/>
                          <a:cs typeface="Times New Roman" pitchFamily="18" charset="0"/>
                        </a:rPr>
                        <a:t>c</a:t>
                      </a:r>
                      <a:r>
                        <a:rPr lang="en-US" sz="1800" spc="10">
                          <a:solidFill>
                            <a:srgbClr val="002060"/>
                          </a:solidFill>
                          <a:effectLst/>
                          <a:latin typeface="Times New Roman" pitchFamily="18" charset="0"/>
                          <a:cs typeface="Times New Roman" pitchFamily="18" charset="0"/>
                        </a:rPr>
                        <a:t>h</a:t>
                      </a:r>
                      <a:r>
                        <a:rPr lang="en-US" sz="1800">
                          <a:solidFill>
                            <a:srgbClr val="002060"/>
                          </a:solidFill>
                          <a:effectLst/>
                          <a:latin typeface="Times New Roman" pitchFamily="18" charset="0"/>
                          <a:cs typeface="Times New Roman" pitchFamily="18" charset="0"/>
                        </a:rPr>
                        <a:t>ar</a:t>
                      </a:r>
                      <a:r>
                        <a:rPr lang="en-US" sz="1800" spc="-40">
                          <a:solidFill>
                            <a:srgbClr val="002060"/>
                          </a:solidFill>
                          <a:effectLst/>
                          <a:latin typeface="Times New Roman" pitchFamily="18" charset="0"/>
                          <a:cs typeface="Times New Roman" pitchFamily="18" charset="0"/>
                        </a:rPr>
                        <a:t> </a:t>
                      </a:r>
                      <a:r>
                        <a:rPr lang="en-US" sz="1800" spc="10">
                          <a:solidFill>
                            <a:srgbClr val="002060"/>
                          </a:solidFill>
                          <a:effectLst/>
                          <a:latin typeface="Times New Roman" pitchFamily="18" charset="0"/>
                          <a:cs typeface="Times New Roman" pitchFamily="18" charset="0"/>
                        </a:rPr>
                        <a:t>f</a:t>
                      </a:r>
                      <a:r>
                        <a:rPr lang="en-US" sz="1800" spc="5">
                          <a:solidFill>
                            <a:srgbClr val="002060"/>
                          </a:solidFill>
                          <a:effectLst/>
                          <a:latin typeface="Times New Roman" pitchFamily="18" charset="0"/>
                          <a:cs typeface="Times New Roman" pitchFamily="18" charset="0"/>
                        </a:rPr>
                        <a:t>r</a:t>
                      </a:r>
                      <a:r>
                        <a:rPr lang="en-US" sz="1800" spc="-15">
                          <a:solidFill>
                            <a:srgbClr val="002060"/>
                          </a:solidFill>
                          <a:effectLst/>
                          <a:latin typeface="Times New Roman" pitchFamily="18" charset="0"/>
                          <a:cs typeface="Times New Roman" pitchFamily="18" charset="0"/>
                        </a:rPr>
                        <a:t>o</a:t>
                      </a:r>
                      <a:r>
                        <a:rPr lang="en-US" sz="1800">
                          <a:solidFill>
                            <a:srgbClr val="002060"/>
                          </a:solidFill>
                          <a:effectLst/>
                          <a:latin typeface="Times New Roman" pitchFamily="18" charset="0"/>
                          <a:cs typeface="Times New Roman" pitchFamily="18" charset="0"/>
                        </a:rPr>
                        <a:t>m </a:t>
                      </a:r>
                      <a:r>
                        <a:rPr lang="en-US" sz="1800" spc="-5">
                          <a:solidFill>
                            <a:srgbClr val="002060"/>
                          </a:solidFill>
                          <a:effectLst/>
                          <a:latin typeface="Times New Roman" pitchFamily="18" charset="0"/>
                          <a:cs typeface="Times New Roman" pitchFamily="18" charset="0"/>
                        </a:rPr>
                        <a:t>S</a:t>
                      </a:r>
                      <a:r>
                        <a:rPr lang="en-US" sz="1800">
                          <a:solidFill>
                            <a:srgbClr val="002060"/>
                          </a:solidFill>
                          <a:effectLst/>
                          <a:latin typeface="Times New Roman" pitchFamily="18" charset="0"/>
                          <a:cs typeface="Times New Roman" pitchFamily="18" charset="0"/>
                        </a:rPr>
                        <a:t>ID</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a:solidFill>
                            <a:srgbClr val="002060"/>
                          </a:solidFill>
                          <a:effectLst/>
                          <a:latin typeface="Times New Roman" pitchFamily="18" charset="0"/>
                          <a:cs typeface="Times New Roman" pitchFamily="18" charset="0"/>
                        </a:rPr>
                        <a:t>66000</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No Change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800" dirty="0">
                          <a:solidFill>
                            <a:srgbClr val="002060"/>
                          </a:solidFill>
                          <a:effectLst/>
                          <a:latin typeface="Times New Roman" pitchFamily="18" charset="0"/>
                          <a:cs typeface="Times New Roman" pitchFamily="18" charset="0"/>
                        </a:rPr>
                        <a:t>U</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ed</a:t>
                      </a:r>
                      <a:r>
                        <a:rPr lang="en-US" sz="1800" spc="40" dirty="0">
                          <a:solidFill>
                            <a:srgbClr val="002060"/>
                          </a:solidFill>
                          <a:effectLst/>
                          <a:latin typeface="Times New Roman" pitchFamily="18" charset="0"/>
                          <a:cs typeface="Times New Roman" pitchFamily="18" charset="0"/>
                        </a:rPr>
                        <a:t> </a:t>
                      </a:r>
                      <a:r>
                        <a:rPr lang="en-US" sz="1800" spc="5" dirty="0">
                          <a:solidFill>
                            <a:srgbClr val="002060"/>
                          </a:solidFill>
                          <a:effectLst/>
                          <a:latin typeface="Times New Roman" pitchFamily="18" charset="0"/>
                          <a:cs typeface="Times New Roman" pitchFamily="18" charset="0"/>
                        </a:rPr>
                        <a:t>i</a:t>
                      </a:r>
                      <a:r>
                        <a:rPr lang="en-US" sz="1800" dirty="0">
                          <a:solidFill>
                            <a:srgbClr val="002060"/>
                          </a:solidFill>
                          <a:effectLst/>
                          <a:latin typeface="Times New Roman" pitchFamily="18" charset="0"/>
                          <a:cs typeface="Times New Roman" pitchFamily="18" charset="0"/>
                        </a:rPr>
                        <a:t>n</a:t>
                      </a:r>
                      <a:r>
                        <a:rPr lang="en-US" sz="1800" spc="60"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o</a:t>
                      </a:r>
                      <a:r>
                        <a:rPr lang="en-US" sz="1800" dirty="0">
                          <a:solidFill>
                            <a:srgbClr val="002060"/>
                          </a:solidFill>
                          <a:effectLst/>
                          <a:latin typeface="Times New Roman" pitchFamily="18" charset="0"/>
                          <a:cs typeface="Times New Roman" pitchFamily="18" charset="0"/>
                        </a:rPr>
                        <a:t>ur</a:t>
                      </a:r>
                      <a:r>
                        <a:rPr lang="en-US" sz="1800" spc="55" dirty="0">
                          <a:solidFill>
                            <a:srgbClr val="002060"/>
                          </a:solidFill>
                          <a:effectLst/>
                          <a:latin typeface="Times New Roman" pitchFamily="18" charset="0"/>
                          <a:cs typeface="Times New Roman" pitchFamily="18" charset="0"/>
                        </a:rPr>
                        <a:t> </a:t>
                      </a:r>
                      <a:r>
                        <a:rPr lang="en-US" sz="1800" spc="-5" dirty="0">
                          <a:solidFill>
                            <a:srgbClr val="002060"/>
                          </a:solidFill>
                          <a:effectLst/>
                          <a:latin typeface="Times New Roman" pitchFamily="18" charset="0"/>
                          <a:cs typeface="Times New Roman" pitchFamily="18" charset="0"/>
                        </a:rPr>
                        <a:t>A</a:t>
                      </a:r>
                      <a:r>
                        <a:rPr lang="en-US" sz="1800" spc="15" dirty="0">
                          <a:solidFill>
                            <a:srgbClr val="002060"/>
                          </a:solidFill>
                          <a:effectLst/>
                          <a:latin typeface="Times New Roman" pitchFamily="18" charset="0"/>
                          <a:cs typeface="Times New Roman" pitchFamily="18" charset="0"/>
                        </a:rPr>
                        <a:t>F</a:t>
                      </a:r>
                      <a:r>
                        <a:rPr lang="en-US" sz="1800" spc="-5" dirty="0">
                          <a:solidFill>
                            <a:srgbClr val="002060"/>
                          </a:solidFill>
                          <a:effectLst/>
                          <a:latin typeface="Times New Roman" pitchFamily="18" charset="0"/>
                          <a:cs typeface="Times New Roman" pitchFamily="18" charset="0"/>
                        </a:rPr>
                        <a:t>B</a:t>
                      </a:r>
                      <a:r>
                        <a:rPr lang="en-US" sz="1800" dirty="0">
                          <a:solidFill>
                            <a:srgbClr val="002060"/>
                          </a:solidFill>
                          <a:effectLst/>
                          <a:latin typeface="Times New Roman" pitchFamily="18" charset="0"/>
                          <a:cs typeface="Times New Roman" pitchFamily="18" charset="0"/>
                        </a:rPr>
                        <a:t>C</a:t>
                      </a:r>
                      <a:r>
                        <a:rPr lang="en-US" sz="1800" spc="55"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b</a:t>
                      </a:r>
                      <a:r>
                        <a:rPr lang="en-US" sz="1800" spc="-5"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ed</a:t>
                      </a:r>
                      <a:r>
                        <a:rPr lang="en-US" sz="1800" spc="50"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po</a:t>
                      </a:r>
                      <a:r>
                        <a:rPr lang="en-US" sz="1800" spc="-10" dirty="0">
                          <a:solidFill>
                            <a:srgbClr val="002060"/>
                          </a:solidFill>
                          <a:effectLst/>
                          <a:latin typeface="Times New Roman" pitchFamily="18" charset="0"/>
                          <a:cs typeface="Times New Roman" pitchFamily="18" charset="0"/>
                        </a:rPr>
                        <a:t>w</a:t>
                      </a:r>
                      <a:r>
                        <a:rPr lang="en-US" sz="1800" dirty="0">
                          <a:solidFill>
                            <a:srgbClr val="002060"/>
                          </a:solidFill>
                          <a:effectLst/>
                          <a:latin typeface="Times New Roman" pitchFamily="18" charset="0"/>
                          <a:cs typeface="Times New Roman" pitchFamily="18" charset="0"/>
                        </a:rPr>
                        <a:t>er</a:t>
                      </a:r>
                      <a:r>
                        <a:rPr lang="en-US" sz="1800" spc="45"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p</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n</a:t>
                      </a:r>
                      <a:r>
                        <a:rPr lang="en-US" sz="1800" dirty="0">
                          <a:solidFill>
                            <a:srgbClr val="002060"/>
                          </a:solidFill>
                          <a:effectLst/>
                          <a:latin typeface="Times New Roman" pitchFamily="18" charset="0"/>
                          <a:cs typeface="Times New Roman" pitchFamily="18" charset="0"/>
                        </a:rPr>
                        <a:t>t as</a:t>
                      </a:r>
                      <a:r>
                        <a:rPr lang="en-US" sz="1800" spc="-1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a</a:t>
                      </a:r>
                      <a:r>
                        <a:rPr lang="en-US" sz="1800" spc="1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R</a:t>
                      </a:r>
                      <a:r>
                        <a:rPr lang="en-US" sz="1800" spc="10" dirty="0">
                          <a:solidFill>
                            <a:srgbClr val="002060"/>
                          </a:solidFill>
                          <a:effectLst/>
                          <a:latin typeface="Times New Roman" pitchFamily="18" charset="0"/>
                          <a:cs typeface="Times New Roman" pitchFamily="18" charset="0"/>
                        </a:rPr>
                        <a:t>a</a:t>
                      </a:r>
                      <a:r>
                        <a:rPr lang="en-US" sz="1800" dirty="0">
                          <a:solidFill>
                            <a:srgbClr val="002060"/>
                          </a:solidFill>
                          <a:effectLst/>
                          <a:latin typeface="Times New Roman" pitchFamily="18" charset="0"/>
                          <a:cs typeface="Times New Roman" pitchFamily="18" charset="0"/>
                        </a:rPr>
                        <a:t>w</a:t>
                      </a:r>
                      <a:r>
                        <a:rPr lang="en-US" sz="1800" spc="-20" dirty="0">
                          <a:solidFill>
                            <a:srgbClr val="002060"/>
                          </a:solidFill>
                          <a:effectLst/>
                          <a:latin typeface="Times New Roman" pitchFamily="18" charset="0"/>
                          <a:cs typeface="Times New Roman" pitchFamily="18" charset="0"/>
                        </a:rPr>
                        <a:t> </a:t>
                      </a:r>
                      <a:r>
                        <a:rPr lang="en-US" sz="1800" spc="20" dirty="0">
                          <a:solidFill>
                            <a:srgbClr val="002060"/>
                          </a:solidFill>
                          <a:effectLst/>
                          <a:latin typeface="Times New Roman" pitchFamily="18" charset="0"/>
                          <a:cs typeface="Times New Roman" pitchFamily="18" charset="0"/>
                        </a:rPr>
                        <a:t>m</a:t>
                      </a:r>
                      <a:r>
                        <a:rPr lang="en-US" sz="1800" dirty="0">
                          <a:solidFill>
                            <a:srgbClr val="002060"/>
                          </a:solidFill>
                          <a:effectLst/>
                          <a:latin typeface="Times New Roman" pitchFamily="18" charset="0"/>
                          <a:cs typeface="Times New Roman" pitchFamily="18" charset="0"/>
                        </a:rPr>
                        <a:t>at</a:t>
                      </a:r>
                      <a:r>
                        <a:rPr lang="en-US" sz="1800" spc="-5" dirty="0">
                          <a:solidFill>
                            <a:srgbClr val="002060"/>
                          </a:solidFill>
                          <a:effectLst/>
                          <a:latin typeface="Times New Roman" pitchFamily="18" charset="0"/>
                          <a:cs typeface="Times New Roman" pitchFamily="18" charset="0"/>
                        </a:rPr>
                        <a:t>e</a:t>
                      </a:r>
                      <a:r>
                        <a:rPr lang="en-US" sz="1800" spc="5" dirty="0">
                          <a:solidFill>
                            <a:srgbClr val="002060"/>
                          </a:solidFill>
                          <a:effectLst/>
                          <a:latin typeface="Times New Roman" pitchFamily="18" charset="0"/>
                          <a:cs typeface="Times New Roman" pitchFamily="18" charset="0"/>
                        </a:rPr>
                        <a:t>r</a:t>
                      </a:r>
                      <a:r>
                        <a:rPr lang="en-US" sz="1800" spc="-5" dirty="0">
                          <a:solidFill>
                            <a:srgbClr val="002060"/>
                          </a:solidFill>
                          <a:effectLst/>
                          <a:latin typeface="Times New Roman" pitchFamily="18" charset="0"/>
                          <a:cs typeface="Times New Roman" pitchFamily="18" charset="0"/>
                        </a:rPr>
                        <a:t>i</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23307115"/>
                  </a:ext>
                </a:extLst>
              </a:tr>
              <a:tr h="521852">
                <a:tc>
                  <a:txBody>
                    <a:bodyPr/>
                    <a:lstStyle/>
                    <a:p>
                      <a:pPr>
                        <a:lnSpc>
                          <a:spcPct val="115000"/>
                        </a:lnSpc>
                        <a:spcAft>
                          <a:spcPts val="1000"/>
                        </a:spcAft>
                      </a:pPr>
                      <a:r>
                        <a:rPr lang="en-US" sz="1800">
                          <a:solidFill>
                            <a:srgbClr val="002060"/>
                          </a:solidFill>
                          <a:effectLst/>
                          <a:latin typeface="Times New Roman" pitchFamily="18" charset="0"/>
                          <a:cs typeface="Times New Roman" pitchFamily="18" charset="0"/>
                        </a:rPr>
                        <a:t>Rejects  From Coal Washery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a:solidFill>
                            <a:srgbClr val="002060"/>
                          </a:solidFill>
                          <a:effectLst/>
                          <a:latin typeface="Times New Roman" pitchFamily="18" charset="0"/>
                          <a:cs typeface="Times New Roman" pitchFamily="18" charset="0"/>
                        </a:rPr>
                        <a:t>2,40,000</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800" dirty="0">
                          <a:solidFill>
                            <a:srgbClr val="002060"/>
                          </a:solidFill>
                          <a:effectLst/>
                          <a:latin typeface="Times New Roman" pitchFamily="18" charset="0"/>
                          <a:cs typeface="Times New Roman" pitchFamily="18" charset="0"/>
                        </a:rPr>
                        <a:t>No Change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800" dirty="0">
                          <a:solidFill>
                            <a:srgbClr val="002060"/>
                          </a:solidFill>
                          <a:effectLst/>
                          <a:latin typeface="Times New Roman" pitchFamily="18" charset="0"/>
                          <a:cs typeface="Times New Roman" pitchFamily="18" charset="0"/>
                        </a:rPr>
                        <a:t>U</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ed</a:t>
                      </a:r>
                      <a:r>
                        <a:rPr lang="en-US" sz="1800" spc="40" dirty="0">
                          <a:solidFill>
                            <a:srgbClr val="002060"/>
                          </a:solidFill>
                          <a:effectLst/>
                          <a:latin typeface="Times New Roman" pitchFamily="18" charset="0"/>
                          <a:cs typeface="Times New Roman" pitchFamily="18" charset="0"/>
                        </a:rPr>
                        <a:t> </a:t>
                      </a:r>
                      <a:r>
                        <a:rPr lang="en-US" sz="1800" spc="5" dirty="0">
                          <a:solidFill>
                            <a:srgbClr val="002060"/>
                          </a:solidFill>
                          <a:effectLst/>
                          <a:latin typeface="Times New Roman" pitchFamily="18" charset="0"/>
                          <a:cs typeface="Times New Roman" pitchFamily="18" charset="0"/>
                        </a:rPr>
                        <a:t>i</a:t>
                      </a:r>
                      <a:r>
                        <a:rPr lang="en-US" sz="1800" dirty="0">
                          <a:solidFill>
                            <a:srgbClr val="002060"/>
                          </a:solidFill>
                          <a:effectLst/>
                          <a:latin typeface="Times New Roman" pitchFamily="18" charset="0"/>
                          <a:cs typeface="Times New Roman" pitchFamily="18" charset="0"/>
                        </a:rPr>
                        <a:t>n</a:t>
                      </a:r>
                      <a:r>
                        <a:rPr lang="en-US" sz="1800" spc="60"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o</a:t>
                      </a:r>
                      <a:r>
                        <a:rPr lang="en-US" sz="1800" dirty="0">
                          <a:solidFill>
                            <a:srgbClr val="002060"/>
                          </a:solidFill>
                          <a:effectLst/>
                          <a:latin typeface="Times New Roman" pitchFamily="18" charset="0"/>
                          <a:cs typeface="Times New Roman" pitchFamily="18" charset="0"/>
                        </a:rPr>
                        <a:t>ur</a:t>
                      </a:r>
                      <a:r>
                        <a:rPr lang="en-US" sz="1800" spc="55" dirty="0">
                          <a:solidFill>
                            <a:srgbClr val="002060"/>
                          </a:solidFill>
                          <a:effectLst/>
                          <a:latin typeface="Times New Roman" pitchFamily="18" charset="0"/>
                          <a:cs typeface="Times New Roman" pitchFamily="18" charset="0"/>
                        </a:rPr>
                        <a:t> </a:t>
                      </a:r>
                      <a:r>
                        <a:rPr lang="en-US" sz="1800" spc="-5" dirty="0">
                          <a:solidFill>
                            <a:srgbClr val="002060"/>
                          </a:solidFill>
                          <a:effectLst/>
                          <a:latin typeface="Times New Roman" pitchFamily="18" charset="0"/>
                          <a:cs typeface="Times New Roman" pitchFamily="18" charset="0"/>
                        </a:rPr>
                        <a:t>A</a:t>
                      </a:r>
                      <a:r>
                        <a:rPr lang="en-US" sz="1800" spc="15" dirty="0">
                          <a:solidFill>
                            <a:srgbClr val="002060"/>
                          </a:solidFill>
                          <a:effectLst/>
                          <a:latin typeface="Times New Roman" pitchFamily="18" charset="0"/>
                          <a:cs typeface="Times New Roman" pitchFamily="18" charset="0"/>
                        </a:rPr>
                        <a:t>F</a:t>
                      </a:r>
                      <a:r>
                        <a:rPr lang="en-US" sz="1800" spc="-5" dirty="0">
                          <a:solidFill>
                            <a:srgbClr val="002060"/>
                          </a:solidFill>
                          <a:effectLst/>
                          <a:latin typeface="Times New Roman" pitchFamily="18" charset="0"/>
                          <a:cs typeface="Times New Roman" pitchFamily="18" charset="0"/>
                        </a:rPr>
                        <a:t>B</a:t>
                      </a:r>
                      <a:r>
                        <a:rPr lang="en-US" sz="1800" dirty="0">
                          <a:solidFill>
                            <a:srgbClr val="002060"/>
                          </a:solidFill>
                          <a:effectLst/>
                          <a:latin typeface="Times New Roman" pitchFamily="18" charset="0"/>
                          <a:cs typeface="Times New Roman" pitchFamily="18" charset="0"/>
                        </a:rPr>
                        <a:t>C</a:t>
                      </a:r>
                      <a:r>
                        <a:rPr lang="en-US" sz="1800" spc="55"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b</a:t>
                      </a:r>
                      <a:r>
                        <a:rPr lang="en-US" sz="1800" spc="-5"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s</a:t>
                      </a:r>
                      <a:r>
                        <a:rPr lang="en-US" sz="1800" dirty="0">
                          <a:solidFill>
                            <a:srgbClr val="002060"/>
                          </a:solidFill>
                          <a:effectLst/>
                          <a:latin typeface="Times New Roman" pitchFamily="18" charset="0"/>
                          <a:cs typeface="Times New Roman" pitchFamily="18" charset="0"/>
                        </a:rPr>
                        <a:t>ed</a:t>
                      </a:r>
                      <a:r>
                        <a:rPr lang="en-US" sz="1800" spc="50"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po</a:t>
                      </a:r>
                      <a:r>
                        <a:rPr lang="en-US" sz="1800" spc="-10" dirty="0">
                          <a:solidFill>
                            <a:srgbClr val="002060"/>
                          </a:solidFill>
                          <a:effectLst/>
                          <a:latin typeface="Times New Roman" pitchFamily="18" charset="0"/>
                          <a:cs typeface="Times New Roman" pitchFamily="18" charset="0"/>
                        </a:rPr>
                        <a:t>w</a:t>
                      </a:r>
                      <a:r>
                        <a:rPr lang="en-US" sz="1800" dirty="0">
                          <a:solidFill>
                            <a:srgbClr val="002060"/>
                          </a:solidFill>
                          <a:effectLst/>
                          <a:latin typeface="Times New Roman" pitchFamily="18" charset="0"/>
                          <a:cs typeface="Times New Roman" pitchFamily="18" charset="0"/>
                        </a:rPr>
                        <a:t>er</a:t>
                      </a:r>
                      <a:r>
                        <a:rPr lang="en-US" sz="1800" spc="45" dirty="0">
                          <a:solidFill>
                            <a:srgbClr val="002060"/>
                          </a:solidFill>
                          <a:effectLst/>
                          <a:latin typeface="Times New Roman" pitchFamily="18" charset="0"/>
                          <a:cs typeface="Times New Roman" pitchFamily="18" charset="0"/>
                        </a:rPr>
                        <a:t> </a:t>
                      </a:r>
                      <a:r>
                        <a:rPr lang="en-US" sz="1800" spc="10" dirty="0">
                          <a:solidFill>
                            <a:srgbClr val="002060"/>
                          </a:solidFill>
                          <a:effectLst/>
                          <a:latin typeface="Times New Roman" pitchFamily="18" charset="0"/>
                          <a:cs typeface="Times New Roman" pitchFamily="18" charset="0"/>
                        </a:rPr>
                        <a:t>p</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n</a:t>
                      </a:r>
                      <a:r>
                        <a:rPr lang="en-US" sz="1800" dirty="0">
                          <a:solidFill>
                            <a:srgbClr val="002060"/>
                          </a:solidFill>
                          <a:effectLst/>
                          <a:latin typeface="Times New Roman" pitchFamily="18" charset="0"/>
                          <a:cs typeface="Times New Roman" pitchFamily="18" charset="0"/>
                        </a:rPr>
                        <a:t>t </a:t>
                      </a:r>
                      <a:r>
                        <a:rPr lang="en-US" sz="1800" spc="5" dirty="0">
                          <a:solidFill>
                            <a:srgbClr val="002060"/>
                          </a:solidFill>
                          <a:effectLst/>
                          <a:latin typeface="Times New Roman" pitchFamily="18" charset="0"/>
                          <a:cs typeface="Times New Roman" pitchFamily="18" charset="0"/>
                        </a:rPr>
                        <a:t>(</a:t>
                      </a:r>
                      <a:r>
                        <a:rPr lang="en-US" sz="1800" spc="5" dirty="0" err="1">
                          <a:solidFill>
                            <a:srgbClr val="002060"/>
                          </a:solidFill>
                          <a:effectLst/>
                          <a:latin typeface="Times New Roman" pitchFamily="18" charset="0"/>
                          <a:cs typeface="Times New Roman" pitchFamily="18" charset="0"/>
                        </a:rPr>
                        <a:t>G</a:t>
                      </a:r>
                      <a:r>
                        <a:rPr lang="en-US" sz="1800" dirty="0" err="1">
                          <a:solidFill>
                            <a:srgbClr val="002060"/>
                          </a:solidFill>
                          <a:effectLst/>
                          <a:latin typeface="Times New Roman" pitchFamily="18" charset="0"/>
                          <a:cs typeface="Times New Roman" pitchFamily="18" charset="0"/>
                        </a:rPr>
                        <a:t>o</a:t>
                      </a:r>
                      <a:r>
                        <a:rPr lang="en-US" sz="1800" spc="-5" dirty="0" err="1">
                          <a:solidFill>
                            <a:srgbClr val="002060"/>
                          </a:solidFill>
                          <a:effectLst/>
                          <a:latin typeface="Times New Roman" pitchFamily="18" charset="0"/>
                          <a:cs typeface="Times New Roman" pitchFamily="18" charset="0"/>
                        </a:rPr>
                        <a:t>n</a:t>
                      </a:r>
                      <a:r>
                        <a:rPr lang="en-US" sz="1800" spc="10" dirty="0" err="1">
                          <a:solidFill>
                            <a:srgbClr val="002060"/>
                          </a:solidFill>
                          <a:effectLst/>
                          <a:latin typeface="Times New Roman" pitchFamily="18" charset="0"/>
                          <a:cs typeface="Times New Roman" pitchFamily="18" charset="0"/>
                        </a:rPr>
                        <a:t>d</a:t>
                      </a:r>
                      <a:r>
                        <a:rPr lang="en-US" sz="1800" spc="-10" dirty="0" err="1">
                          <a:solidFill>
                            <a:srgbClr val="002060"/>
                          </a:solidFill>
                          <a:effectLst/>
                          <a:latin typeface="Times New Roman" pitchFamily="18" charset="0"/>
                          <a:cs typeface="Times New Roman" pitchFamily="18" charset="0"/>
                        </a:rPr>
                        <a:t>w</a:t>
                      </a:r>
                      <a:r>
                        <a:rPr lang="en-US" sz="1800" dirty="0" err="1">
                          <a:solidFill>
                            <a:srgbClr val="002060"/>
                          </a:solidFill>
                          <a:effectLst/>
                          <a:latin typeface="Times New Roman" pitchFamily="18" charset="0"/>
                          <a:cs typeface="Times New Roman" pitchFamily="18" charset="0"/>
                        </a:rPr>
                        <a:t>ara</a:t>
                      </a:r>
                      <a:r>
                        <a:rPr lang="en-US" sz="1800" spc="-4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u</a:t>
                      </a:r>
                      <a:r>
                        <a:rPr lang="en-US" sz="1800" spc="5" dirty="0">
                          <a:solidFill>
                            <a:srgbClr val="002060"/>
                          </a:solidFill>
                          <a:effectLst/>
                          <a:latin typeface="Times New Roman" pitchFamily="18" charset="0"/>
                          <a:cs typeface="Times New Roman" pitchFamily="18" charset="0"/>
                        </a:rPr>
                        <a:t>n</a:t>
                      </a:r>
                      <a:r>
                        <a:rPr lang="en-US" sz="1800" spc="-5" dirty="0">
                          <a:solidFill>
                            <a:srgbClr val="002060"/>
                          </a:solidFill>
                          <a:effectLst/>
                          <a:latin typeface="Times New Roman" pitchFamily="18" charset="0"/>
                          <a:cs typeface="Times New Roman" pitchFamily="18" charset="0"/>
                        </a:rPr>
                        <a:t>i</a:t>
                      </a:r>
                      <a:r>
                        <a:rPr lang="en-US" sz="1800" dirty="0">
                          <a:solidFill>
                            <a:srgbClr val="002060"/>
                          </a:solidFill>
                          <a:effectLst/>
                          <a:latin typeface="Times New Roman" pitchFamily="18" charset="0"/>
                          <a:cs typeface="Times New Roman" pitchFamily="18" charset="0"/>
                        </a:rPr>
                        <a:t>t)</a:t>
                      </a:r>
                      <a:r>
                        <a:rPr lang="en-US" sz="1800" spc="-2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as</a:t>
                      </a:r>
                      <a:r>
                        <a:rPr lang="en-US" sz="1800" spc="-1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a</a:t>
                      </a:r>
                      <a:r>
                        <a:rPr lang="en-US" sz="1800" spc="10" dirty="0">
                          <a:solidFill>
                            <a:srgbClr val="002060"/>
                          </a:solidFill>
                          <a:effectLst/>
                          <a:latin typeface="Times New Roman" pitchFamily="18" charset="0"/>
                          <a:cs typeface="Times New Roman" pitchFamily="18" charset="0"/>
                        </a:rPr>
                        <a:t> </a:t>
                      </a:r>
                      <a:r>
                        <a:rPr lang="en-US" sz="1800" dirty="0">
                          <a:solidFill>
                            <a:srgbClr val="002060"/>
                          </a:solidFill>
                          <a:effectLst/>
                          <a:latin typeface="Times New Roman" pitchFamily="18" charset="0"/>
                          <a:cs typeface="Times New Roman" pitchFamily="18" charset="0"/>
                        </a:rPr>
                        <a:t>R</a:t>
                      </a:r>
                      <a:r>
                        <a:rPr lang="en-US" sz="1800" spc="10" dirty="0">
                          <a:solidFill>
                            <a:srgbClr val="002060"/>
                          </a:solidFill>
                          <a:effectLst/>
                          <a:latin typeface="Times New Roman" pitchFamily="18" charset="0"/>
                          <a:cs typeface="Times New Roman" pitchFamily="18" charset="0"/>
                        </a:rPr>
                        <a:t>a</a:t>
                      </a:r>
                      <a:r>
                        <a:rPr lang="en-US" sz="1800" dirty="0">
                          <a:solidFill>
                            <a:srgbClr val="002060"/>
                          </a:solidFill>
                          <a:effectLst/>
                          <a:latin typeface="Times New Roman" pitchFamily="18" charset="0"/>
                          <a:cs typeface="Times New Roman" pitchFamily="18" charset="0"/>
                        </a:rPr>
                        <a:t>w</a:t>
                      </a:r>
                      <a:r>
                        <a:rPr lang="en-US" sz="1800" spc="-20" dirty="0">
                          <a:solidFill>
                            <a:srgbClr val="002060"/>
                          </a:solidFill>
                          <a:effectLst/>
                          <a:latin typeface="Times New Roman" pitchFamily="18" charset="0"/>
                          <a:cs typeface="Times New Roman" pitchFamily="18" charset="0"/>
                        </a:rPr>
                        <a:t> </a:t>
                      </a:r>
                      <a:r>
                        <a:rPr lang="en-US" sz="1800" spc="20" dirty="0">
                          <a:solidFill>
                            <a:srgbClr val="002060"/>
                          </a:solidFill>
                          <a:effectLst/>
                          <a:latin typeface="Times New Roman" pitchFamily="18" charset="0"/>
                          <a:cs typeface="Times New Roman" pitchFamily="18" charset="0"/>
                        </a:rPr>
                        <a:t>m</a:t>
                      </a:r>
                      <a:r>
                        <a:rPr lang="en-US" sz="1800" dirty="0">
                          <a:solidFill>
                            <a:srgbClr val="002060"/>
                          </a:solidFill>
                          <a:effectLst/>
                          <a:latin typeface="Times New Roman" pitchFamily="18" charset="0"/>
                          <a:cs typeface="Times New Roman" pitchFamily="18" charset="0"/>
                        </a:rPr>
                        <a:t>at</a:t>
                      </a:r>
                      <a:r>
                        <a:rPr lang="en-US" sz="1800" spc="-5" dirty="0">
                          <a:solidFill>
                            <a:srgbClr val="002060"/>
                          </a:solidFill>
                          <a:effectLst/>
                          <a:latin typeface="Times New Roman" pitchFamily="18" charset="0"/>
                          <a:cs typeface="Times New Roman" pitchFamily="18" charset="0"/>
                        </a:rPr>
                        <a:t>e</a:t>
                      </a:r>
                      <a:r>
                        <a:rPr lang="en-US" sz="1800" spc="5" dirty="0">
                          <a:solidFill>
                            <a:srgbClr val="002060"/>
                          </a:solidFill>
                          <a:effectLst/>
                          <a:latin typeface="Times New Roman" pitchFamily="18" charset="0"/>
                          <a:cs typeface="Times New Roman" pitchFamily="18" charset="0"/>
                        </a:rPr>
                        <a:t>r</a:t>
                      </a:r>
                      <a:r>
                        <a:rPr lang="en-US" sz="1800" spc="-5" dirty="0">
                          <a:solidFill>
                            <a:srgbClr val="002060"/>
                          </a:solidFill>
                          <a:effectLst/>
                          <a:latin typeface="Times New Roman" pitchFamily="18" charset="0"/>
                          <a:cs typeface="Times New Roman" pitchFamily="18" charset="0"/>
                        </a:rPr>
                        <a:t>i</a:t>
                      </a:r>
                      <a:r>
                        <a:rPr lang="en-US" sz="1800" dirty="0">
                          <a:solidFill>
                            <a:srgbClr val="002060"/>
                          </a:solidFill>
                          <a:effectLst/>
                          <a:latin typeface="Times New Roman" pitchFamily="18" charset="0"/>
                          <a:cs typeface="Times New Roman" pitchFamily="18" charset="0"/>
                        </a:rPr>
                        <a:t>a</a:t>
                      </a:r>
                      <a:r>
                        <a:rPr lang="en-US" sz="1800" spc="-5" dirty="0">
                          <a:solidFill>
                            <a:srgbClr val="002060"/>
                          </a:solidFill>
                          <a:effectLst/>
                          <a:latin typeface="Times New Roman" pitchFamily="18" charset="0"/>
                          <a:cs typeface="Times New Roman" pitchFamily="18" charset="0"/>
                        </a:rPr>
                        <a:t>l</a:t>
                      </a:r>
                      <a:r>
                        <a:rPr lang="en-US" sz="1800" dirty="0">
                          <a:solidFill>
                            <a:srgbClr val="002060"/>
                          </a:solidFill>
                          <a:effectLst/>
                          <a:latin typeface="Times New Roman" pitchFamily="18" charset="0"/>
                          <a:cs typeface="Times New Roman" pitchFamily="18" charset="0"/>
                        </a:rPr>
                        <a:t>..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8929104"/>
                  </a:ext>
                </a:extLst>
              </a:tr>
            </a:tbl>
          </a:graphicData>
        </a:graphic>
      </p:graphicFrame>
    </p:spTree>
    <p:extLst>
      <p:ext uri="{BB962C8B-B14F-4D97-AF65-F5344CB8AC3E}">
        <p14:creationId xmlns:p14="http://schemas.microsoft.com/office/powerpoint/2010/main" val="40107930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B2DF9-9518-437E-B443-B91E2DAEF8BD}"/>
              </a:ext>
            </a:extLst>
          </p:cNvPr>
          <p:cNvGraphicFramePr>
            <a:graphicFrameLocks noGrp="1"/>
          </p:cNvGraphicFramePr>
          <p:nvPr>
            <p:extLst>
              <p:ext uri="{D42A27DB-BD31-4B8C-83A1-F6EECF244321}">
                <p14:modId xmlns:p14="http://schemas.microsoft.com/office/powerpoint/2010/main" val="2424781855"/>
              </p:ext>
            </p:extLst>
          </p:nvPr>
        </p:nvGraphicFramePr>
        <p:xfrm>
          <a:off x="244545" y="328252"/>
          <a:ext cx="8693872" cy="6323457"/>
        </p:xfrm>
        <a:graphic>
          <a:graphicData uri="http://schemas.openxmlformats.org/drawingml/2006/table">
            <a:tbl>
              <a:tblPr firstRow="1" firstCol="1" bandRow="1">
                <a:tableStyleId>{5940675A-B579-460E-94D1-54222C63F5DA}</a:tableStyleId>
              </a:tblPr>
              <a:tblGrid>
                <a:gridCol w="826125">
                  <a:extLst>
                    <a:ext uri="{9D8B030D-6E8A-4147-A177-3AD203B41FA5}">
                      <a16:colId xmlns:a16="http://schemas.microsoft.com/office/drawing/2014/main" val="3833562436"/>
                    </a:ext>
                  </a:extLst>
                </a:gridCol>
                <a:gridCol w="925536">
                  <a:extLst>
                    <a:ext uri="{9D8B030D-6E8A-4147-A177-3AD203B41FA5}">
                      <a16:colId xmlns:a16="http://schemas.microsoft.com/office/drawing/2014/main" val="2824290400"/>
                    </a:ext>
                  </a:extLst>
                </a:gridCol>
                <a:gridCol w="1590553">
                  <a:extLst>
                    <a:ext uri="{9D8B030D-6E8A-4147-A177-3AD203B41FA5}">
                      <a16:colId xmlns:a16="http://schemas.microsoft.com/office/drawing/2014/main" val="1902537822"/>
                    </a:ext>
                  </a:extLst>
                </a:gridCol>
                <a:gridCol w="1352864">
                  <a:extLst>
                    <a:ext uri="{9D8B030D-6E8A-4147-A177-3AD203B41FA5}">
                      <a16:colId xmlns:a16="http://schemas.microsoft.com/office/drawing/2014/main" val="2370677081"/>
                    </a:ext>
                  </a:extLst>
                </a:gridCol>
                <a:gridCol w="3998794">
                  <a:extLst>
                    <a:ext uri="{9D8B030D-6E8A-4147-A177-3AD203B41FA5}">
                      <a16:colId xmlns:a16="http://schemas.microsoft.com/office/drawing/2014/main" val="3718060120"/>
                    </a:ext>
                  </a:extLst>
                </a:gridCol>
              </a:tblGrid>
              <a:tr h="259999">
                <a:tc rowSpan="2">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Coal Gasifier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Coal ash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7920 </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Disposal to Red bricks manufacturing unit.</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39320694"/>
                  </a:ext>
                </a:extLst>
              </a:tr>
              <a:tr h="134235">
                <a:tc vMerge="1">
                  <a:txBody>
                    <a:bodyPr/>
                    <a:lstStyle/>
                    <a:p>
                      <a:endParaRPr lang="en-IN"/>
                    </a:p>
                  </a:txBody>
                  <a:tcPr/>
                </a:tc>
                <a:tc>
                  <a:txBody>
                    <a:bodyPr/>
                    <a:lstStyle/>
                    <a:p>
                      <a:pPr>
                        <a:lnSpc>
                          <a:spcPct val="115000"/>
                        </a:lnSpc>
                        <a:spcAft>
                          <a:spcPts val="1000"/>
                        </a:spcAft>
                      </a:pPr>
                      <a:r>
                        <a:rPr lang="en-US" sz="1600">
                          <a:solidFill>
                            <a:srgbClr val="002060"/>
                          </a:solidFill>
                          <a:effectLst/>
                          <a:latin typeface="Times New Roman" pitchFamily="18" charset="0"/>
                          <a:cs typeface="Times New Roman" pitchFamily="18" charset="0"/>
                        </a:rPr>
                        <a:t>Tar</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1320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n-US" sz="1600">
                          <a:solidFill>
                            <a:srgbClr val="002060"/>
                          </a:solidFill>
                          <a:effectLst/>
                          <a:latin typeface="Times New Roman" pitchFamily="18" charset="0"/>
                          <a:cs typeface="Times New Roman" pitchFamily="18" charset="0"/>
                        </a:rPr>
                        <a:t>Used in pellet plant </a:t>
                      </a:r>
                      <a:endParaRPr lang="en-IN" sz="160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28689350"/>
                  </a:ext>
                </a:extLst>
              </a:tr>
              <a:tr h="2228566">
                <a:tc gridSpan="2">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Iron Ore Washery Plant -Reject (Fines)</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40,000</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73660" indent="0" algn="just">
                        <a:lnSpc>
                          <a:spcPct val="115000"/>
                        </a:lnSpc>
                        <a:spcBef>
                          <a:spcPts val="720"/>
                        </a:spcBef>
                        <a:spcAft>
                          <a:spcPts val="1000"/>
                        </a:spcAft>
                      </a:pPr>
                      <a:r>
                        <a:rPr lang="en-US" sz="1600" dirty="0">
                          <a:solidFill>
                            <a:srgbClr val="002060"/>
                          </a:solidFill>
                          <a:effectLst/>
                          <a:latin typeface="Times New Roman" pitchFamily="18" charset="0"/>
                          <a:cs typeface="Times New Roman" pitchFamily="18" charset="0"/>
                        </a:rPr>
                        <a:t>No tailing pond for handling of slimes is proposed.  The slimes will be dewatered in the thickener and thickened tailings sludge will be dewatered in proposed filter press. The overflow from the thickener will be collected into a process water tank and will be reused as fresh water. </a:t>
                      </a:r>
                      <a:endParaRPr lang="en-IN" sz="1600" dirty="0">
                        <a:solidFill>
                          <a:srgbClr val="002060"/>
                        </a:solidFill>
                        <a:effectLst/>
                        <a:latin typeface="Times New Roman" pitchFamily="18" charset="0"/>
                        <a:cs typeface="Times New Roman" pitchFamily="18" charset="0"/>
                      </a:endParaRPr>
                    </a:p>
                    <a:p>
                      <a:pPr marL="0" marR="73660" indent="0" algn="just">
                        <a:lnSpc>
                          <a:spcPct val="115000"/>
                        </a:lnSpc>
                        <a:spcBef>
                          <a:spcPts val="720"/>
                        </a:spcBef>
                        <a:spcAft>
                          <a:spcPts val="1000"/>
                        </a:spcAft>
                      </a:pPr>
                      <a:r>
                        <a:rPr lang="en-US" sz="1600" dirty="0">
                          <a:solidFill>
                            <a:srgbClr val="002060"/>
                          </a:solidFill>
                          <a:effectLst/>
                          <a:latin typeface="Times New Roman" pitchFamily="18" charset="0"/>
                          <a:cs typeface="Times New Roman" pitchFamily="18" charset="0"/>
                        </a:rPr>
                        <a:t>Slimes will be given to cement plants, </a:t>
                      </a:r>
                      <a:r>
                        <a:rPr lang="en-US" sz="1600" dirty="0" err="1">
                          <a:solidFill>
                            <a:srgbClr val="002060"/>
                          </a:solidFill>
                          <a:effectLst/>
                          <a:latin typeface="Times New Roman" pitchFamily="18" charset="0"/>
                          <a:cs typeface="Times New Roman" pitchFamily="18" charset="0"/>
                        </a:rPr>
                        <a:t>Mou</a:t>
                      </a:r>
                      <a:r>
                        <a:rPr lang="en-US" sz="1600" dirty="0">
                          <a:solidFill>
                            <a:srgbClr val="002060"/>
                          </a:solidFill>
                          <a:effectLst/>
                          <a:latin typeface="Times New Roman" pitchFamily="18" charset="0"/>
                          <a:cs typeface="Times New Roman" pitchFamily="18" charset="0"/>
                        </a:rPr>
                        <a:t> is attached as </a:t>
                      </a:r>
                      <a:r>
                        <a:rPr lang="en-US" sz="1800" kern="1200" spc="10" dirty="0">
                          <a:solidFill>
                            <a:srgbClr val="002060"/>
                          </a:solidFill>
                          <a:effectLst/>
                          <a:latin typeface="Times New Roman" pitchFamily="18" charset="0"/>
                          <a:ea typeface="+mn-ea"/>
                          <a:cs typeface="Times New Roman" pitchFamily="18" charset="0"/>
                        </a:rPr>
                        <a:t>Annexure XVI. </a:t>
                      </a:r>
                      <a:endParaRPr lang="en-IN" sz="1800" kern="1200" spc="10" dirty="0">
                        <a:solidFill>
                          <a:srgbClr val="002060"/>
                        </a:solidFill>
                        <a:effectLst/>
                        <a:latin typeface="Times New Roman" pitchFamily="18" charset="0"/>
                        <a:ea typeface="+mn-ea"/>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88753605"/>
                  </a:ext>
                </a:extLst>
              </a:tr>
              <a:tr h="2301396">
                <a:tc gridSpan="2">
                  <a:txBody>
                    <a:bodyPr/>
                    <a:lstStyle/>
                    <a:p>
                      <a:pPr>
                        <a:lnSpc>
                          <a:spcPct val="115000"/>
                        </a:lnSpc>
                        <a:spcAft>
                          <a:spcPts val="1000"/>
                        </a:spcAft>
                      </a:pPr>
                      <a:r>
                        <a:rPr lang="en-US" sz="1600" dirty="0">
                          <a:solidFill>
                            <a:srgbClr val="002060"/>
                          </a:solidFill>
                          <a:effectLst/>
                          <a:latin typeface="Times New Roman" pitchFamily="18" charset="0"/>
                          <a:cs typeface="Times New Roman" pitchFamily="18" charset="0"/>
                        </a:rPr>
                        <a:t>Titanium Slag</a:t>
                      </a:r>
                      <a:endParaRPr lang="en-IN" sz="1600" dirty="0">
                        <a:solidFill>
                          <a:srgbClr val="002060"/>
                        </a:solidFill>
                        <a:effectLst/>
                        <a:latin typeface="Times New Roman" pitchFamily="18" charset="0"/>
                        <a:cs typeface="Times New Roman" pitchFamily="18" charset="0"/>
                      </a:endParaRPr>
                    </a:p>
                    <a:p>
                      <a:pPr>
                        <a:lnSpc>
                          <a:spcPct val="115000"/>
                        </a:lnSpc>
                        <a:spcAft>
                          <a:spcPts val="1000"/>
                        </a:spcAft>
                      </a:pPr>
                      <a:r>
                        <a:rPr lang="en-US" sz="1600" dirty="0">
                          <a:solidFill>
                            <a:srgbClr val="002060"/>
                          </a:solidFill>
                          <a:effectLst/>
                          <a:latin typeface="Times New Roman" pitchFamily="18" charset="0"/>
                          <a:cs typeface="Times New Roman" pitchFamily="18" charset="0"/>
                        </a:rPr>
                        <a:t>Plant capacity &amp;Pig Iron Plant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gridSpan="2">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Zero Solid Waste Generation Plant.</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IN"/>
                    </a:p>
                  </a:txBody>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Note:</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The detail of sources from where solid waste and Hazardous Waste is being generated / anticipated are described as here under:</a:t>
                      </a:r>
                      <a:endParaRPr lang="en-IN" sz="1600" dirty="0">
                        <a:solidFill>
                          <a:srgbClr val="002060"/>
                        </a:solidFill>
                        <a:effectLst/>
                        <a:latin typeface="Times New Roman" pitchFamily="18" charset="0"/>
                        <a:cs typeface="Times New Roman" pitchFamily="18" charset="0"/>
                      </a:endParaRPr>
                    </a:p>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The major Solid wastes generated from Smelting Furnace in the plant will be flue dust (@ 25 kg/ t of Titanium Slag). The flue dust will be recycled back to the furnace after being collected from Dust Collector Bag Filter house and fully reutilized.</a:t>
                      </a:r>
                      <a:endParaRPr lang="en-IN" sz="1600" dirty="0">
                        <a:solidFill>
                          <a:srgbClr val="002060"/>
                        </a:solidFill>
                        <a:effectLst/>
                        <a:latin typeface="Times New Roman" pitchFamily="18" charset="0"/>
                        <a:ea typeface="Calibri" panose="020F0502020204030204" pitchFamily="34" charset="0"/>
                        <a:cs typeface="Times New Roman" pitchFamily="18" charset="0"/>
                      </a:endParaRPr>
                    </a:p>
                  </a:txBody>
                  <a:tcPr marL="22816" marR="22816"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70754065"/>
                  </a:ext>
                </a:extLst>
              </a:tr>
            </a:tbl>
          </a:graphicData>
        </a:graphic>
      </p:graphicFrame>
    </p:spTree>
    <p:extLst>
      <p:ext uri="{BB962C8B-B14F-4D97-AF65-F5344CB8AC3E}">
        <p14:creationId xmlns:p14="http://schemas.microsoft.com/office/powerpoint/2010/main" val="4179159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A471B-078F-47A6-BB33-79327E4E9BFA}"/>
              </a:ext>
            </a:extLst>
          </p:cNvPr>
          <p:cNvSpPr txBox="1"/>
          <p:nvPr/>
        </p:nvSpPr>
        <p:spPr>
          <a:xfrm>
            <a:off x="159026" y="-79509"/>
            <a:ext cx="8825948" cy="728148"/>
          </a:xfrm>
          <a:prstGeom prst="rect">
            <a:avLst/>
          </a:prstGeom>
          <a:noFill/>
        </p:spPr>
        <p:txBody>
          <a:bodyPr wrap="square">
            <a:spAutoFit/>
          </a:bodyPr>
          <a:lstStyle/>
          <a:p>
            <a:pPr marL="457200" algn="ctr">
              <a:lnSpc>
                <a:spcPct val="120000"/>
              </a:lnSpc>
              <a:spcAft>
                <a:spcPts val="1000"/>
              </a:spcAft>
            </a:pPr>
            <a:r>
              <a:rPr lang="en-IN" b="1" dirty="0">
                <a:solidFill>
                  <a:srgbClr val="C00000"/>
                </a:solidFill>
                <a:latin typeface="Times New Roman" pitchFamily="18" charset="0"/>
                <a:cs typeface="Times New Roman" pitchFamily="18" charset="0"/>
              </a:rPr>
              <a:t>PROPOSED BUDGET ALLOCATION FOR ENVIRONMENTAL MANAGEMENT PLAN (Rs. In Lakhs)</a:t>
            </a:r>
          </a:p>
        </p:txBody>
      </p:sp>
      <p:graphicFrame>
        <p:nvGraphicFramePr>
          <p:cNvPr id="4" name="Table 3">
            <a:extLst>
              <a:ext uri="{FF2B5EF4-FFF2-40B4-BE49-F238E27FC236}">
                <a16:creationId xmlns:a16="http://schemas.microsoft.com/office/drawing/2014/main" id="{125D9D5D-2BD9-46E5-8425-80E809DBBD7B}"/>
              </a:ext>
            </a:extLst>
          </p:cNvPr>
          <p:cNvGraphicFramePr>
            <a:graphicFrameLocks noGrp="1"/>
          </p:cNvGraphicFramePr>
          <p:nvPr>
            <p:extLst>
              <p:ext uri="{D42A27DB-BD31-4B8C-83A1-F6EECF244321}">
                <p14:modId xmlns:p14="http://schemas.microsoft.com/office/powerpoint/2010/main" val="1682049097"/>
              </p:ext>
            </p:extLst>
          </p:nvPr>
        </p:nvGraphicFramePr>
        <p:xfrm>
          <a:off x="202568" y="673668"/>
          <a:ext cx="8587409" cy="5698585"/>
        </p:xfrm>
        <a:graphic>
          <a:graphicData uri="http://schemas.openxmlformats.org/drawingml/2006/table">
            <a:tbl>
              <a:tblPr firstRow="1" firstCol="1" bandRow="1">
                <a:tableStyleId>{5940675A-B579-460E-94D1-54222C63F5DA}</a:tableStyleId>
              </a:tblPr>
              <a:tblGrid>
                <a:gridCol w="970514">
                  <a:extLst>
                    <a:ext uri="{9D8B030D-6E8A-4147-A177-3AD203B41FA5}">
                      <a16:colId xmlns:a16="http://schemas.microsoft.com/office/drawing/2014/main" val="3822646038"/>
                    </a:ext>
                  </a:extLst>
                </a:gridCol>
                <a:gridCol w="4345501">
                  <a:extLst>
                    <a:ext uri="{9D8B030D-6E8A-4147-A177-3AD203B41FA5}">
                      <a16:colId xmlns:a16="http://schemas.microsoft.com/office/drawing/2014/main" val="3859503115"/>
                    </a:ext>
                  </a:extLst>
                </a:gridCol>
                <a:gridCol w="1377517">
                  <a:extLst>
                    <a:ext uri="{9D8B030D-6E8A-4147-A177-3AD203B41FA5}">
                      <a16:colId xmlns:a16="http://schemas.microsoft.com/office/drawing/2014/main" val="2515807127"/>
                    </a:ext>
                  </a:extLst>
                </a:gridCol>
                <a:gridCol w="1893877">
                  <a:extLst>
                    <a:ext uri="{9D8B030D-6E8A-4147-A177-3AD203B41FA5}">
                      <a16:colId xmlns:a16="http://schemas.microsoft.com/office/drawing/2014/main" val="3340522589"/>
                    </a:ext>
                  </a:extLst>
                </a:gridCol>
              </a:tblGrid>
              <a:tr h="485093">
                <a:tc>
                  <a:txBody>
                    <a:bodyPr/>
                    <a:lstStyle/>
                    <a:p>
                      <a:pPr algn="ctr">
                        <a:lnSpc>
                          <a:spcPct val="115000"/>
                        </a:lnSpc>
                        <a:spcAft>
                          <a:spcPts val="1000"/>
                        </a:spcAft>
                      </a:pPr>
                      <a:r>
                        <a:rPr lang="en-US" sz="1600" b="1" u="none" strike="noStrike" dirty="0">
                          <a:solidFill>
                            <a:srgbClr val="006600"/>
                          </a:solidFill>
                          <a:effectLst/>
                          <a:latin typeface="Times New Roman" pitchFamily="18" charset="0"/>
                          <a:cs typeface="Times New Roman" pitchFamily="18" charset="0"/>
                        </a:rPr>
                        <a:t>S.NO</a:t>
                      </a:r>
                      <a:r>
                        <a:rPr lang="en-US" sz="1600" b="1" dirty="0">
                          <a:solidFill>
                            <a:srgbClr val="006600"/>
                          </a:solidFill>
                          <a:effectLst/>
                          <a:latin typeface="Times New Roman" pitchFamily="18" charset="0"/>
                          <a:cs typeface="Times New Roman" pitchFamily="18" charset="0"/>
                        </a:rPr>
                        <a:t>.</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ACTIVITIES</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Capital Cost</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6600"/>
                          </a:solidFill>
                          <a:effectLst/>
                          <a:latin typeface="Times New Roman" pitchFamily="18" charset="0"/>
                          <a:cs typeface="Times New Roman" pitchFamily="18" charset="0"/>
                        </a:rPr>
                        <a:t>Recurring Cost per annum</a:t>
                      </a:r>
                      <a:endParaRPr lang="en-IN" sz="1400" b="1" dirty="0">
                        <a:solidFill>
                          <a:srgbClr val="00660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567307411"/>
                  </a:ext>
                </a:extLst>
              </a:tr>
              <a:tr h="513093">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1</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Air Pollution Control measures ESPs,  Bag Filters, dust extraction systems, stack etc.</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500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10</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70250425"/>
                  </a:ext>
                </a:extLst>
              </a:tr>
              <a:tr h="513093">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Fugitive dust control measures – Vacuum Cleaner</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64</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868730401"/>
                  </a:ext>
                </a:extLst>
              </a:tr>
              <a:tr h="513093">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3</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Wastewater Management and Effluent Treatment Plant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190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8</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15555941"/>
                  </a:ext>
                </a:extLst>
              </a:tr>
              <a:tr h="248806">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4</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Sewage Treatment Plant </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50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2</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77018422"/>
                  </a:ext>
                </a:extLst>
              </a:tr>
              <a:tr h="513093">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5</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Environmental Monitoring Program and Occupational Health Survey</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200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23.75</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54009864"/>
                  </a:ext>
                </a:extLst>
              </a:tr>
              <a:tr h="248806">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6</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Solid Waste Management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200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5</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61182013"/>
                  </a:ext>
                </a:extLst>
              </a:tr>
              <a:tr h="248806">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7</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Noise Reduction Systems</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10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1</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08621507"/>
                  </a:ext>
                </a:extLst>
              </a:tr>
              <a:tr h="248806">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8</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Greenbelt Development in Plant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28</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7</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125888581"/>
                  </a:ext>
                </a:extLst>
              </a:tr>
              <a:tr h="513093">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9</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Greenbelt development </a:t>
                      </a:r>
                      <a:r>
                        <a:rPr lang="en-IN" sz="1600" dirty="0">
                          <a:solidFill>
                            <a:srgbClr val="002060"/>
                          </a:solidFill>
                          <a:effectLst/>
                          <a:latin typeface="Times New Roman" pitchFamily="18" charset="0"/>
                          <a:cs typeface="Times New Roman" pitchFamily="18" charset="0"/>
                        </a:rPr>
                        <a:t>at  </a:t>
                      </a:r>
                      <a:r>
                        <a:rPr lang="en-IN" sz="1600" dirty="0" err="1">
                          <a:solidFill>
                            <a:srgbClr val="002060"/>
                          </a:solidFill>
                          <a:effectLst/>
                          <a:latin typeface="Times New Roman" pitchFamily="18" charset="0"/>
                          <a:cs typeface="Times New Roman" pitchFamily="18" charset="0"/>
                        </a:rPr>
                        <a:t>Urla-Bendri-Guma</a:t>
                      </a:r>
                      <a:r>
                        <a:rPr lang="en-IN" sz="1600" dirty="0">
                          <a:solidFill>
                            <a:srgbClr val="002060"/>
                          </a:solidFill>
                          <a:effectLst/>
                          <a:latin typeface="Times New Roman" pitchFamily="18" charset="0"/>
                          <a:cs typeface="Times New Roman" pitchFamily="18" charset="0"/>
                        </a:rPr>
                        <a:t> Road</a:t>
                      </a:r>
                      <a:r>
                        <a:rPr lang="en-US" sz="1600" dirty="0">
                          <a:solidFill>
                            <a:srgbClr val="002060"/>
                          </a:solidFill>
                          <a:effectLst/>
                          <a:latin typeface="Times New Roman" pitchFamily="18" charset="0"/>
                          <a:cs typeface="Times New Roman" pitchFamily="18" charset="0"/>
                        </a:rPr>
                        <a:t> in 2.5 ha</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623471596"/>
                  </a:ext>
                </a:extLst>
              </a:tr>
              <a:tr h="248806">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10</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pPr>
                      <a:r>
                        <a:rPr lang="en-US" sz="1600" dirty="0">
                          <a:solidFill>
                            <a:srgbClr val="002060"/>
                          </a:solidFill>
                          <a:effectLst/>
                          <a:latin typeface="Times New Roman" pitchFamily="18" charset="0"/>
                          <a:cs typeface="Times New Roman" pitchFamily="18" charset="0"/>
                        </a:rPr>
                        <a:t>Rain Water Harvesting</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50</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3</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320708051"/>
                  </a:ext>
                </a:extLst>
              </a:tr>
              <a:tr h="672687">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11</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tabLst>
                          <a:tab pos="5640705" algn="l"/>
                        </a:tabLst>
                      </a:pPr>
                      <a:r>
                        <a:rPr lang="en-IN" sz="1600">
                          <a:solidFill>
                            <a:srgbClr val="002060"/>
                          </a:solidFill>
                          <a:effectLst/>
                          <a:latin typeface="Times New Roman" pitchFamily="18" charset="0"/>
                          <a:cs typeface="Times New Roman" pitchFamily="18" charset="0"/>
                        </a:rPr>
                        <a:t>Public Hearing Commitments</a:t>
                      </a:r>
                      <a:endParaRPr lang="en-IN" sz="1400">
                        <a:solidFill>
                          <a:srgbClr val="002060"/>
                        </a:solidFill>
                        <a:effectLst/>
                        <a:latin typeface="Times New Roman" pitchFamily="18" charset="0"/>
                        <a:cs typeface="Times New Roman" pitchFamily="18" charset="0"/>
                      </a:endParaRPr>
                    </a:p>
                    <a:p>
                      <a:pPr algn="just">
                        <a:lnSpc>
                          <a:spcPct val="115000"/>
                        </a:lnSpc>
                        <a:spcAft>
                          <a:spcPts val="1000"/>
                        </a:spcAft>
                      </a:pPr>
                      <a:r>
                        <a:rPr lang="en-IN" sz="1600">
                          <a:solidFill>
                            <a:srgbClr val="002060"/>
                          </a:solidFill>
                          <a:effectLst/>
                          <a:latin typeface="Times New Roman" pitchFamily="18" charset="0"/>
                          <a:cs typeface="Times New Roman" pitchFamily="18" charset="0"/>
                        </a:rPr>
                        <a:t>(Activities given below in table)</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156</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153831279"/>
                  </a:ext>
                </a:extLst>
              </a:tr>
              <a:tr h="273418">
                <a:tc>
                  <a:txBody>
                    <a:bodyPr/>
                    <a:lstStyle/>
                    <a:p>
                      <a:pPr algn="ctr">
                        <a:lnSpc>
                          <a:spcPct val="115000"/>
                        </a:lnSpc>
                        <a:spcAft>
                          <a:spcPts val="1000"/>
                        </a:spcAft>
                      </a:pPr>
                      <a:r>
                        <a:rPr lang="en-US" sz="1600">
                          <a:solidFill>
                            <a:srgbClr val="002060"/>
                          </a:solidFill>
                          <a:effectLst/>
                          <a:latin typeface="Times New Roman" pitchFamily="18" charset="0"/>
                          <a:cs typeface="Times New Roman" pitchFamily="18" charset="0"/>
                        </a:rPr>
                        <a:t> </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lnSpc>
                          <a:spcPct val="115000"/>
                        </a:lnSpc>
                        <a:spcAft>
                          <a:spcPts val="1000"/>
                        </a:spcAft>
                        <a:tabLst>
                          <a:tab pos="5640705" algn="l"/>
                        </a:tabLst>
                      </a:pPr>
                      <a:r>
                        <a:rPr lang="en-IN" sz="1600">
                          <a:solidFill>
                            <a:srgbClr val="002060"/>
                          </a:solidFill>
                          <a:effectLst/>
                          <a:latin typeface="Times New Roman" pitchFamily="18" charset="0"/>
                          <a:cs typeface="Times New Roman" pitchFamily="18" charset="0"/>
                        </a:rPr>
                        <a:t>Need based activities of villages</a:t>
                      </a:r>
                      <a:endParaRPr lang="en-IN" sz="140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226.3</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dirty="0">
                          <a:solidFill>
                            <a:srgbClr val="002060"/>
                          </a:solidFill>
                          <a:effectLst/>
                          <a:latin typeface="Times New Roman" pitchFamily="18" charset="0"/>
                          <a:cs typeface="Times New Roman" pitchFamily="18" charset="0"/>
                        </a:rPr>
                        <a:t>-</a:t>
                      </a:r>
                      <a:endParaRPr lang="en-IN" sz="1400"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1553439"/>
                  </a:ext>
                </a:extLst>
              </a:tr>
              <a:tr h="124953">
                <a:tc gridSpan="2">
                  <a:txBody>
                    <a:bodyPr/>
                    <a:lstStyle/>
                    <a:p>
                      <a:pPr algn="r">
                        <a:lnSpc>
                          <a:spcPct val="115000"/>
                        </a:lnSpc>
                        <a:spcAft>
                          <a:spcPts val="1000"/>
                        </a:spcAft>
                      </a:pPr>
                      <a:r>
                        <a:rPr lang="en-US" sz="1600" b="1" dirty="0">
                          <a:solidFill>
                            <a:srgbClr val="002060"/>
                          </a:solidFill>
                          <a:effectLst/>
                          <a:latin typeface="Times New Roman" pitchFamily="18" charset="0"/>
                          <a:cs typeface="Times New Roman" pitchFamily="18" charset="0"/>
                        </a:rPr>
                        <a:t> A. TOTAL</a:t>
                      </a:r>
                      <a:endParaRPr lang="en-IN" sz="1400" b="1"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IN"/>
                    </a:p>
                  </a:txBody>
                  <a:tcPr/>
                </a:tc>
                <a:tc>
                  <a:txBody>
                    <a:bodyPr/>
                    <a:lstStyle/>
                    <a:p>
                      <a:pPr algn="ctr">
                        <a:lnSpc>
                          <a:spcPct val="115000"/>
                        </a:lnSpc>
                        <a:spcAft>
                          <a:spcPts val="1000"/>
                        </a:spcAft>
                      </a:pPr>
                      <a:r>
                        <a:rPr lang="en-US" sz="1600" b="1" dirty="0">
                          <a:solidFill>
                            <a:srgbClr val="002060"/>
                          </a:solidFill>
                          <a:effectLst/>
                          <a:latin typeface="Times New Roman" pitchFamily="18" charset="0"/>
                          <a:cs typeface="Times New Roman" pitchFamily="18" charset="0"/>
                        </a:rPr>
                        <a:t>1674.3</a:t>
                      </a:r>
                      <a:endParaRPr lang="en-IN" sz="1400" b="1"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2060"/>
                          </a:solidFill>
                          <a:effectLst/>
                          <a:latin typeface="Times New Roman" pitchFamily="18" charset="0"/>
                          <a:cs typeface="Times New Roman" pitchFamily="18" charset="0"/>
                        </a:rPr>
                        <a:t>61.75</a:t>
                      </a:r>
                      <a:endParaRPr lang="en-IN" sz="1400" b="1"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089627166"/>
                  </a:ext>
                </a:extLst>
              </a:tr>
            </a:tbl>
          </a:graphicData>
        </a:graphic>
      </p:graphicFrame>
    </p:spTree>
    <p:extLst>
      <p:ext uri="{BB962C8B-B14F-4D97-AF65-F5344CB8AC3E}">
        <p14:creationId xmlns:p14="http://schemas.microsoft.com/office/powerpoint/2010/main" val="20773657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D6CC98-DACC-40D0-8321-E4AFEEC49D19}"/>
              </a:ext>
            </a:extLst>
          </p:cNvPr>
          <p:cNvGraphicFramePr>
            <a:graphicFrameLocks noGrp="1"/>
          </p:cNvGraphicFramePr>
          <p:nvPr>
            <p:extLst>
              <p:ext uri="{D42A27DB-BD31-4B8C-83A1-F6EECF244321}">
                <p14:modId xmlns:p14="http://schemas.microsoft.com/office/powerpoint/2010/main" val="499271068"/>
              </p:ext>
            </p:extLst>
          </p:nvPr>
        </p:nvGraphicFramePr>
        <p:xfrm>
          <a:off x="164824" y="314877"/>
          <a:ext cx="8587409" cy="1312022"/>
        </p:xfrm>
        <a:graphic>
          <a:graphicData uri="http://schemas.openxmlformats.org/drawingml/2006/table">
            <a:tbl>
              <a:tblPr firstRow="1" firstCol="1" bandRow="1">
                <a:tableStyleId>{5940675A-B579-460E-94D1-54222C63F5DA}</a:tableStyleId>
              </a:tblPr>
              <a:tblGrid>
                <a:gridCol w="970514">
                  <a:extLst>
                    <a:ext uri="{9D8B030D-6E8A-4147-A177-3AD203B41FA5}">
                      <a16:colId xmlns:a16="http://schemas.microsoft.com/office/drawing/2014/main" val="1231335121"/>
                    </a:ext>
                  </a:extLst>
                </a:gridCol>
                <a:gridCol w="4345501">
                  <a:extLst>
                    <a:ext uri="{9D8B030D-6E8A-4147-A177-3AD203B41FA5}">
                      <a16:colId xmlns:a16="http://schemas.microsoft.com/office/drawing/2014/main" val="237599577"/>
                    </a:ext>
                  </a:extLst>
                </a:gridCol>
                <a:gridCol w="1472127">
                  <a:extLst>
                    <a:ext uri="{9D8B030D-6E8A-4147-A177-3AD203B41FA5}">
                      <a16:colId xmlns:a16="http://schemas.microsoft.com/office/drawing/2014/main" val="4235566920"/>
                    </a:ext>
                  </a:extLst>
                </a:gridCol>
                <a:gridCol w="1799267">
                  <a:extLst>
                    <a:ext uri="{9D8B030D-6E8A-4147-A177-3AD203B41FA5}">
                      <a16:colId xmlns:a16="http://schemas.microsoft.com/office/drawing/2014/main" val="1458064282"/>
                    </a:ext>
                  </a:extLst>
                </a:gridCol>
              </a:tblGrid>
              <a:tr h="468894">
                <a:tc>
                  <a:txBody>
                    <a:bodyPr/>
                    <a:lstStyle/>
                    <a:p>
                      <a:pPr algn="ctr">
                        <a:lnSpc>
                          <a:spcPct val="115000"/>
                        </a:lnSpc>
                        <a:spcAft>
                          <a:spcPts val="1000"/>
                        </a:spcAft>
                      </a:pPr>
                      <a:r>
                        <a:rPr lang="en-US" sz="1800" b="1" u="none" strike="noStrike" dirty="0">
                          <a:solidFill>
                            <a:srgbClr val="006600"/>
                          </a:solidFill>
                          <a:effectLst/>
                          <a:latin typeface="Times New Roman" pitchFamily="18" charset="0"/>
                          <a:cs typeface="Times New Roman" pitchFamily="18" charset="0"/>
                        </a:rPr>
                        <a:t>S.NO</a:t>
                      </a:r>
                      <a:r>
                        <a:rPr lang="en-US" sz="1800" b="1" dirty="0">
                          <a:solidFill>
                            <a:srgbClr val="006600"/>
                          </a:solidFill>
                          <a:effectLst/>
                          <a:latin typeface="Times New Roman" pitchFamily="18" charset="0"/>
                          <a:cs typeface="Times New Roman" pitchFamily="18" charset="0"/>
                        </a:rPr>
                        <a:t>.</a:t>
                      </a:r>
                      <a:endParaRPr lang="en-IN" sz="1600" b="1"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6600"/>
                          </a:solidFill>
                          <a:effectLst/>
                          <a:latin typeface="Times New Roman" pitchFamily="18" charset="0"/>
                          <a:cs typeface="Times New Roman" pitchFamily="18" charset="0"/>
                        </a:rPr>
                        <a:t>ACTIVITIES</a:t>
                      </a:r>
                      <a:endParaRPr lang="en-IN" sz="1600" b="1"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6600"/>
                          </a:solidFill>
                          <a:effectLst/>
                          <a:latin typeface="Times New Roman" pitchFamily="18" charset="0"/>
                          <a:cs typeface="Times New Roman" pitchFamily="18" charset="0"/>
                        </a:rPr>
                        <a:t>Capital Cost</a:t>
                      </a:r>
                      <a:endParaRPr lang="en-IN" sz="1600" b="1"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6600"/>
                          </a:solidFill>
                          <a:effectLst/>
                          <a:latin typeface="Times New Roman" pitchFamily="18" charset="0"/>
                          <a:cs typeface="Times New Roman" pitchFamily="18" charset="0"/>
                        </a:rPr>
                        <a:t>Recurring Cost</a:t>
                      </a:r>
                      <a:endParaRPr lang="en-IN" sz="1600" b="1" dirty="0">
                        <a:solidFill>
                          <a:srgbClr val="00660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883423152"/>
                  </a:ext>
                </a:extLst>
              </a:tr>
              <a:tr h="327254">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1.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Water for plantation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NIL</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NIL</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499080051"/>
                  </a:ext>
                </a:extLst>
              </a:tr>
              <a:tr h="248806">
                <a:tc>
                  <a:txBody>
                    <a:bodyPr/>
                    <a:lstStyle/>
                    <a:p>
                      <a:pPr algn="ctr">
                        <a:lnSpc>
                          <a:spcPct val="115000"/>
                        </a:lnSpc>
                        <a:spcAft>
                          <a:spcPts val="1000"/>
                        </a:spcAft>
                      </a:pPr>
                      <a:endParaRPr lang="en-IN" sz="1600" b="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B. Total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0</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0" dirty="0">
                          <a:solidFill>
                            <a:srgbClr val="002060"/>
                          </a:solidFill>
                          <a:effectLst/>
                          <a:latin typeface="Times New Roman" pitchFamily="18" charset="0"/>
                          <a:ea typeface="+mn-ea"/>
                          <a:cs typeface="Times New Roman" pitchFamily="18" charset="0"/>
                        </a:rPr>
                        <a:t>0</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643516205"/>
                  </a:ext>
                </a:extLst>
              </a:tr>
              <a:tr h="248806">
                <a:tc>
                  <a:txBody>
                    <a:bodyPr/>
                    <a:lstStyle/>
                    <a:p>
                      <a:pPr algn="ctr">
                        <a:lnSpc>
                          <a:spcPct val="115000"/>
                        </a:lnSpc>
                        <a:spcAft>
                          <a:spcPts val="1000"/>
                        </a:spcAft>
                      </a:pPr>
                      <a:endParaRPr lang="en-IN" sz="1600" b="0" dirty="0">
                        <a:solidFill>
                          <a:srgbClr val="002060"/>
                        </a:solidFill>
                        <a:effectLst/>
                        <a:latin typeface="Times New Roman" pitchFamily="18" charset="0"/>
                        <a:ea typeface="+mn-ea"/>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IN" sz="1600" b="1" dirty="0">
                          <a:solidFill>
                            <a:srgbClr val="002060"/>
                          </a:solidFill>
                          <a:effectLst/>
                          <a:latin typeface="Times New Roman" pitchFamily="18" charset="0"/>
                          <a:ea typeface="+mn-ea"/>
                          <a:cs typeface="Times New Roman" pitchFamily="18" charset="0"/>
                        </a:rPr>
                        <a:t>Grand Total (A+B)</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2060"/>
                          </a:solidFill>
                          <a:effectLst/>
                          <a:latin typeface="Times New Roman" pitchFamily="18" charset="0"/>
                          <a:cs typeface="Times New Roman" pitchFamily="18" charset="0"/>
                        </a:rPr>
                        <a:t>1674.3</a:t>
                      </a:r>
                      <a:endParaRPr lang="en-IN" sz="1400" b="1"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115000"/>
                        </a:lnSpc>
                        <a:spcAft>
                          <a:spcPts val="1000"/>
                        </a:spcAft>
                      </a:pPr>
                      <a:r>
                        <a:rPr lang="en-US" sz="1600" b="1" dirty="0">
                          <a:solidFill>
                            <a:srgbClr val="002060"/>
                          </a:solidFill>
                          <a:effectLst/>
                          <a:latin typeface="Times New Roman" pitchFamily="18" charset="0"/>
                          <a:cs typeface="Times New Roman" pitchFamily="18" charset="0"/>
                        </a:rPr>
                        <a:t>61.75</a:t>
                      </a:r>
                      <a:endParaRPr lang="en-IN" sz="1400" b="1" dirty="0">
                        <a:solidFill>
                          <a:srgbClr val="002060"/>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42149637"/>
                  </a:ext>
                </a:extLst>
              </a:tr>
            </a:tbl>
          </a:graphicData>
        </a:graphic>
      </p:graphicFrame>
      <p:sp>
        <p:nvSpPr>
          <p:cNvPr id="3" name="TextBox 2">
            <a:extLst>
              <a:ext uri="{FF2B5EF4-FFF2-40B4-BE49-F238E27FC236}">
                <a16:creationId xmlns:a16="http://schemas.microsoft.com/office/drawing/2014/main" id="{7063C95A-3824-4C74-8A4E-E711E11AACE2}"/>
              </a:ext>
            </a:extLst>
          </p:cNvPr>
          <p:cNvSpPr txBox="1"/>
          <p:nvPr/>
        </p:nvSpPr>
        <p:spPr>
          <a:xfrm>
            <a:off x="105189" y="2054087"/>
            <a:ext cx="8706678" cy="830997"/>
          </a:xfrm>
          <a:prstGeom prst="rect">
            <a:avLst/>
          </a:prstGeom>
          <a:noFill/>
        </p:spPr>
        <p:txBody>
          <a:bodyPr wrap="square" rtlCol="0">
            <a:spAutoFit/>
          </a:bodyPr>
          <a:lstStyle/>
          <a:p>
            <a:r>
              <a:rPr lang="en-IN" sz="2400" i="1" dirty="0">
                <a:solidFill>
                  <a:srgbClr val="002060"/>
                </a:solidFill>
                <a:latin typeface="Times New Roman" pitchFamily="18" charset="0"/>
                <a:cs typeface="Times New Roman" pitchFamily="18" charset="0"/>
              </a:rPr>
              <a:t>*Recycled water will be used for the plantation so, cost will be nil for water for plantation. </a:t>
            </a:r>
          </a:p>
        </p:txBody>
      </p:sp>
    </p:spTree>
    <p:extLst>
      <p:ext uri="{BB962C8B-B14F-4D97-AF65-F5344CB8AC3E}">
        <p14:creationId xmlns:p14="http://schemas.microsoft.com/office/powerpoint/2010/main" val="33013491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2158" y="119270"/>
            <a:ext cx="3122586" cy="461665"/>
          </a:xfrm>
          <a:prstGeom prst="rect">
            <a:avLst/>
          </a:prstGeom>
        </p:spPr>
        <p:txBody>
          <a:bodyPr wrap="none">
            <a:spAutoFit/>
          </a:bodyPr>
          <a:lstStyle/>
          <a:p>
            <a:pPr algn="ctr"/>
            <a:r>
              <a:rPr lang="en-US" sz="2400" b="1" dirty="0">
                <a:solidFill>
                  <a:srgbClr val="C00000"/>
                </a:solidFill>
                <a:latin typeface="Times New Roman" pitchFamily="18" charset="0"/>
                <a:cs typeface="Times New Roman" pitchFamily="18" charset="0"/>
              </a:rPr>
              <a:t>EMP – GREEN BELT</a:t>
            </a:r>
          </a:p>
        </p:txBody>
      </p:sp>
      <p:sp>
        <p:nvSpPr>
          <p:cNvPr id="4" name="TextBox 3">
            <a:extLst>
              <a:ext uri="{FF2B5EF4-FFF2-40B4-BE49-F238E27FC236}">
                <a16:creationId xmlns:a16="http://schemas.microsoft.com/office/drawing/2014/main" id="{AAC7A9CD-410D-4FB8-A9EE-9875B66C7F35}"/>
              </a:ext>
            </a:extLst>
          </p:cNvPr>
          <p:cNvSpPr txBox="1"/>
          <p:nvPr/>
        </p:nvSpPr>
        <p:spPr>
          <a:xfrm>
            <a:off x="218108" y="780702"/>
            <a:ext cx="8563941" cy="6468437"/>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IN"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The Green belt of 33% has been developed in the existing land and further plantation will be developed in the additionally in the 2.5 ha. of land provided by Gram Panchayat in </a:t>
            </a:r>
            <a:r>
              <a:rPr lang="en-IN"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Bendri</a:t>
            </a:r>
            <a:r>
              <a:rPr lang="en-IN"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village. </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marL="742950" indent="-285750" algn="just">
              <a:lnSpc>
                <a:spcPct val="150000"/>
              </a:lnSpc>
              <a:spcAft>
                <a:spcPts val="1000"/>
              </a:spcAft>
              <a:buFont typeface="Arial" panose="020B0604020202020204" pitchFamily="34" charset="0"/>
              <a:buChar char="•"/>
            </a:pPr>
            <a:r>
              <a:rPr lang="en-IN" dirty="0">
                <a:solidFill>
                  <a:srgbClr val="002060"/>
                </a:solidFill>
                <a:effectLst/>
                <a:latin typeface="Times New Roman" panose="02020603050405020304" pitchFamily="18" charset="0"/>
                <a:ea typeface="Calibri" panose="020F0502020204030204" pitchFamily="34" charset="0"/>
              </a:rPr>
              <a:t>SBPIL has already planted about 29000 numbers of trees in the premises out of which 27000 tress are survived and proposed to plant additional 5600 no. of saplings in the additionally in the 2.5 ha. of land provided by Gram Panchayat in </a:t>
            </a:r>
            <a:r>
              <a:rPr lang="en-IN" dirty="0" err="1">
                <a:solidFill>
                  <a:srgbClr val="002060"/>
                </a:solidFill>
                <a:effectLst/>
                <a:latin typeface="Times New Roman" panose="02020603050405020304" pitchFamily="18" charset="0"/>
                <a:ea typeface="Calibri" panose="020F0502020204030204" pitchFamily="34" charset="0"/>
              </a:rPr>
              <a:t>Bendri</a:t>
            </a:r>
            <a:r>
              <a:rPr lang="en-IN" dirty="0">
                <a:solidFill>
                  <a:srgbClr val="002060"/>
                </a:solidFill>
                <a:effectLst/>
                <a:latin typeface="Times New Roman" panose="02020603050405020304" pitchFamily="18" charset="0"/>
                <a:ea typeface="Calibri" panose="020F0502020204030204" pitchFamily="34" charset="0"/>
              </a:rPr>
              <a:t> village within 5 km radius of the premises of SBPIL. </a:t>
            </a:r>
            <a:r>
              <a:rPr lang="en-IN" dirty="0">
                <a:solidFill>
                  <a:srgbClr val="002060"/>
                </a:solidFill>
                <a:latin typeface="Times New Roman" panose="02020603050405020304" pitchFamily="18" charset="0"/>
              </a:rPr>
              <a:t>Plantation of 3750 </a:t>
            </a:r>
            <a:r>
              <a:rPr lang="en-IN" dirty="0" err="1">
                <a:solidFill>
                  <a:srgbClr val="002060"/>
                </a:solidFill>
                <a:latin typeface="Times New Roman" panose="02020603050405020304" pitchFamily="18" charset="0"/>
              </a:rPr>
              <a:t>No.s</a:t>
            </a:r>
            <a:r>
              <a:rPr lang="en-IN" dirty="0">
                <a:solidFill>
                  <a:srgbClr val="002060"/>
                </a:solidFill>
                <a:latin typeface="Times New Roman" panose="02020603050405020304" pitchFamily="18" charset="0"/>
              </a:rPr>
              <a:t> of Trees already planted and Balance 1850 plantation is in progress.</a:t>
            </a:r>
          </a:p>
          <a:p>
            <a:pPr marL="742950" indent="-285750" algn="just">
              <a:lnSpc>
                <a:spcPct val="150000"/>
              </a:lnSpc>
              <a:spcAft>
                <a:spcPts val="1000"/>
              </a:spcAft>
              <a:buFont typeface="Arial" panose="020B0604020202020204" pitchFamily="34" charset="0"/>
              <a:buChar char="•"/>
            </a:pPr>
            <a:r>
              <a:rPr lang="en-IN" dirty="0">
                <a:solidFill>
                  <a:srgbClr val="002060"/>
                </a:solidFill>
                <a:latin typeface="Times New Roman" panose="02020603050405020304" pitchFamily="18" charset="0"/>
              </a:rPr>
              <a:t>An amount of </a:t>
            </a:r>
            <a:r>
              <a:rPr lang="en-IN" dirty="0" err="1">
                <a:solidFill>
                  <a:srgbClr val="002060"/>
                </a:solidFill>
                <a:latin typeface="Times New Roman" panose="02020603050405020304" pitchFamily="18" charset="0"/>
              </a:rPr>
              <a:t>Rs</a:t>
            </a:r>
            <a:r>
              <a:rPr lang="en-IN" dirty="0">
                <a:solidFill>
                  <a:srgbClr val="002060"/>
                </a:solidFill>
                <a:latin typeface="Times New Roman" panose="02020603050405020304" pitchFamily="18" charset="0"/>
              </a:rPr>
              <a:t>. 28.00 Lakhs is budgeted as capital cost along with recurring cost of </a:t>
            </a:r>
            <a:r>
              <a:rPr lang="en-IN" dirty="0" err="1">
                <a:solidFill>
                  <a:srgbClr val="002060"/>
                </a:solidFill>
                <a:latin typeface="Times New Roman" panose="02020603050405020304" pitchFamily="18" charset="0"/>
              </a:rPr>
              <a:t>Rs</a:t>
            </a:r>
            <a:r>
              <a:rPr lang="en-IN" dirty="0">
                <a:solidFill>
                  <a:srgbClr val="002060"/>
                </a:solidFill>
                <a:latin typeface="Times New Roman" panose="02020603050405020304" pitchFamily="18" charset="0"/>
              </a:rPr>
              <a:t> 7.00 lakhs</a:t>
            </a:r>
            <a:r>
              <a:rPr lang="en-IN"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IN" dirty="0">
              <a:solidFill>
                <a:srgbClr val="002060"/>
              </a:solidFill>
              <a:latin typeface="Times New Roman" panose="02020603050405020304" pitchFamily="18" charset="0"/>
            </a:endParaRPr>
          </a:p>
          <a:p>
            <a:pPr marL="742950" indent="-285750" algn="just">
              <a:lnSpc>
                <a:spcPct val="150000"/>
              </a:lnSpc>
              <a:spcAft>
                <a:spcPts val="1000"/>
              </a:spcAft>
              <a:buFont typeface="Arial" panose="020B0604020202020204" pitchFamily="34" charset="0"/>
              <a:buChar char="•"/>
            </a:pPr>
            <a:r>
              <a:rPr lang="en-US" dirty="0">
                <a:solidFill>
                  <a:srgbClr val="002060"/>
                </a:solidFill>
                <a:latin typeface="Times New Roman" panose="02020603050405020304" pitchFamily="18" charset="0"/>
              </a:rPr>
              <a:t>In addition to this SBPIL is developing a Garden named as (Krishna Kunj" near proposed plant area in 3 acres under CSR as per the Public Hearing Commitment where about 1200 trees will be planted.</a:t>
            </a:r>
            <a:endParaRPr lang="en-IN" dirty="0">
              <a:solidFill>
                <a:srgbClr val="002060"/>
              </a:solidFill>
              <a:latin typeface="Times New Roman" panose="02020603050405020304" pitchFamily="18" charset="0"/>
            </a:endParaRPr>
          </a:p>
          <a:p>
            <a:pPr marL="742950" indent="-285750" algn="just">
              <a:lnSpc>
                <a:spcPct val="150000"/>
              </a:lnSpc>
              <a:spcAft>
                <a:spcPts val="1000"/>
              </a:spcAft>
              <a:buFont typeface="Arial" panose="020B0604020202020204" pitchFamily="34" charset="0"/>
              <a:buChar char="•"/>
            </a:pPr>
            <a:endParaRPr lang="en-IN" sz="2000" dirty="0">
              <a:solidFill>
                <a:srgbClr val="002060"/>
              </a:solidFill>
            </a:endParaRPr>
          </a:p>
        </p:txBody>
      </p:sp>
    </p:spTree>
    <p:extLst>
      <p:ext uri="{BB962C8B-B14F-4D97-AF65-F5344CB8AC3E}">
        <p14:creationId xmlns:p14="http://schemas.microsoft.com/office/powerpoint/2010/main" val="3085520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31296A-5406-4EF6-B638-FF5BB7996A8F}"/>
              </a:ext>
            </a:extLst>
          </p:cNvPr>
          <p:cNvSpPr txBox="1"/>
          <p:nvPr/>
        </p:nvSpPr>
        <p:spPr>
          <a:xfrm>
            <a:off x="1451432" y="-52161"/>
            <a:ext cx="6995885" cy="385362"/>
          </a:xfrm>
          <a:prstGeom prst="rect">
            <a:avLst/>
          </a:prstGeom>
          <a:noFill/>
        </p:spPr>
        <p:txBody>
          <a:bodyPr wrap="square">
            <a:spAutoFit/>
          </a:bodyPr>
          <a:lstStyle/>
          <a:p>
            <a:pPr algn="ctr">
              <a:lnSpc>
                <a:spcPct val="115000"/>
              </a:lnSpc>
              <a:spcAft>
                <a:spcPts val="1000"/>
              </a:spcAft>
            </a:pPr>
            <a:r>
              <a:rPr lang="en-US" b="1" dirty="0">
                <a:solidFill>
                  <a:srgbClr val="C00000"/>
                </a:solidFill>
                <a:latin typeface="Times New Roman" pitchFamily="18" charset="0"/>
                <a:cs typeface="Times New Roman" pitchFamily="18" charset="0"/>
              </a:rPr>
              <a:t>EXISTING GREEN BELT PHOTOGRAPHS </a:t>
            </a:r>
            <a:endParaRPr lang="en-IN" b="1" dirty="0">
              <a:solidFill>
                <a:srgbClr val="C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E4B7A131-07E2-4FC8-AB5D-10E169BF5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283647"/>
            <a:ext cx="8352067" cy="6290706"/>
          </a:xfrm>
          <a:prstGeom prst="rect">
            <a:avLst/>
          </a:prstGeom>
        </p:spPr>
      </p:pic>
    </p:spTree>
    <p:extLst>
      <p:ext uri="{BB962C8B-B14F-4D97-AF65-F5344CB8AC3E}">
        <p14:creationId xmlns:p14="http://schemas.microsoft.com/office/powerpoint/2010/main" val="8244352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4DED0-87D2-47D4-AA4F-12A202C7E7B3}"/>
              </a:ext>
            </a:extLst>
          </p:cNvPr>
          <p:cNvPicPr>
            <a:picLocks noChangeAspect="1"/>
          </p:cNvPicPr>
          <p:nvPr/>
        </p:nvPicPr>
        <p:blipFill rotWithShape="1">
          <a:blip r:embed="rId2">
            <a:extLst>
              <a:ext uri="{28A0092B-C50C-407E-A947-70E740481C1C}">
                <a14:useLocalDpi xmlns:a14="http://schemas.microsoft.com/office/drawing/2010/main" val="0"/>
              </a:ext>
            </a:extLst>
          </a:blip>
          <a:srcRect b="14"/>
          <a:stretch/>
        </p:blipFill>
        <p:spPr>
          <a:xfrm>
            <a:off x="95250" y="110836"/>
            <a:ext cx="8953500" cy="6428509"/>
          </a:xfrm>
          <a:prstGeom prst="rect">
            <a:avLst/>
          </a:prstGeom>
        </p:spPr>
      </p:pic>
    </p:spTree>
    <p:extLst>
      <p:ext uri="{BB962C8B-B14F-4D97-AF65-F5344CB8AC3E}">
        <p14:creationId xmlns:p14="http://schemas.microsoft.com/office/powerpoint/2010/main" val="164848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2112</TotalTime>
  <Words>14273</Words>
  <Application>Microsoft Office PowerPoint</Application>
  <PresentationFormat>On-screen Show (4:3)</PresentationFormat>
  <Paragraphs>2845</Paragraphs>
  <Slides>124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124</vt:i4>
      </vt:variant>
    </vt:vector>
  </HeadingPairs>
  <TitlesOfParts>
    <vt:vector size="132" baseType="lpstr">
      <vt:lpstr>Arial</vt:lpstr>
      <vt:lpstr>Calibri</vt:lpstr>
      <vt:lpstr>Calibri Light</vt:lpstr>
      <vt:lpstr>Symbol</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 shriwastava</dc:creator>
  <cp:lastModifiedBy>HP</cp:lastModifiedBy>
  <cp:revision>191</cp:revision>
  <cp:lastPrinted>2022-03-21T09:49:28Z</cp:lastPrinted>
  <dcterms:created xsi:type="dcterms:W3CDTF">2022-03-11T07:02:59Z</dcterms:created>
  <dcterms:modified xsi:type="dcterms:W3CDTF">2023-03-31T12:44:05Z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5289240</vt:lpwstr>
  </property>
  <property fmtid="{D5CDD505-2E9C-101B-9397-08002B2CF9AE}" pid="3" name="NXPowerLiteSettings">
    <vt:lpwstr>F7000400038000</vt:lpwstr>
  </property>
  <property fmtid="{D5CDD505-2E9C-101B-9397-08002B2CF9AE}" pid="4" name="NXPowerLiteVersion">
    <vt:lpwstr>S9.2.0</vt:lpwstr>
  </property>
</Properties>
</file>