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sldIdLst>
    <p:sldId id="256" r:id="rId2"/>
    <p:sldId id="262" r:id="rId3"/>
    <p:sldId id="349" r:id="rId4"/>
    <p:sldId id="325" r:id="rId5"/>
    <p:sldId id="427" r:id="rId6"/>
    <p:sldId id="393" r:id="rId7"/>
    <p:sldId id="263" r:id="rId8"/>
    <p:sldId id="394" r:id="rId9"/>
    <p:sldId id="259" r:id="rId10"/>
    <p:sldId id="390" r:id="rId11"/>
    <p:sldId id="391" r:id="rId12"/>
    <p:sldId id="392" r:id="rId13"/>
    <p:sldId id="260" r:id="rId14"/>
    <p:sldId id="395" r:id="rId15"/>
    <p:sldId id="396" r:id="rId16"/>
    <p:sldId id="426" r:id="rId17"/>
    <p:sldId id="397" r:id="rId18"/>
    <p:sldId id="399" r:id="rId19"/>
    <p:sldId id="400" r:id="rId20"/>
    <p:sldId id="401" r:id="rId21"/>
    <p:sldId id="428" r:id="rId22"/>
    <p:sldId id="402" r:id="rId23"/>
    <p:sldId id="403" r:id="rId24"/>
    <p:sldId id="404" r:id="rId25"/>
    <p:sldId id="405" r:id="rId26"/>
    <p:sldId id="412" r:id="rId27"/>
    <p:sldId id="398" r:id="rId28"/>
    <p:sldId id="407" r:id="rId29"/>
    <p:sldId id="408" r:id="rId30"/>
    <p:sldId id="406" r:id="rId31"/>
    <p:sldId id="409" r:id="rId32"/>
    <p:sldId id="411" r:id="rId33"/>
    <p:sldId id="410" r:id="rId34"/>
    <p:sldId id="413" r:id="rId35"/>
    <p:sldId id="416" r:id="rId36"/>
    <p:sldId id="417" r:id="rId37"/>
    <p:sldId id="414" r:id="rId38"/>
    <p:sldId id="419" r:id="rId39"/>
    <p:sldId id="420" r:id="rId40"/>
    <p:sldId id="429" r:id="rId41"/>
    <p:sldId id="421" r:id="rId42"/>
    <p:sldId id="415" r:id="rId43"/>
    <p:sldId id="423" r:id="rId44"/>
    <p:sldId id="424" r:id="rId45"/>
    <p:sldId id="425" r:id="rId46"/>
    <p:sldId id="430" r:id="rId47"/>
    <p:sldId id="43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46" autoAdjust="0"/>
  </p:normalViewPr>
  <p:slideViewPr>
    <p:cSldViewPr>
      <p:cViewPr varScale="1">
        <p:scale>
          <a:sx n="63" d="100"/>
          <a:sy n="63" d="100"/>
        </p:scale>
        <p:origin x="15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26640419947594"/>
          <c:y val="0.13010425780110821"/>
          <c:w val="0.6717613735783069"/>
          <c:h val="0.6921026538349373"/>
        </c:manualLayout>
      </c:layout>
      <c:lineChart>
        <c:grouping val="standard"/>
        <c:varyColors val="0"/>
        <c:ser>
          <c:idx val="0"/>
          <c:order val="0"/>
          <c:tx>
            <c:strRef>
              <c:f>Sheet1!$C$7</c:f>
              <c:strCache>
                <c:ptCount val="1"/>
                <c:pt idx="0">
                  <c:v>Min</c:v>
                </c:pt>
              </c:strCache>
            </c:strRef>
          </c:tx>
          <c:marker>
            <c:symbol val="none"/>
          </c:marker>
          <c:cat>
            <c:numRef>
              <c:f>Sheet1!$B$8:$B$18</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Sheet1!$C$8:$C$18</c:f>
              <c:numCache>
                <c:formatCode>0.0</c:formatCode>
                <c:ptCount val="11"/>
                <c:pt idx="0">
                  <c:v>19.666666666666668</c:v>
                </c:pt>
                <c:pt idx="1">
                  <c:v>19.666666666666668</c:v>
                </c:pt>
                <c:pt idx="2">
                  <c:v>18.5</c:v>
                </c:pt>
                <c:pt idx="3">
                  <c:v>19.083333333333169</c:v>
                </c:pt>
                <c:pt idx="4">
                  <c:v>19.083333333333169</c:v>
                </c:pt>
                <c:pt idx="5">
                  <c:v>19.75</c:v>
                </c:pt>
                <c:pt idx="6">
                  <c:v>20.166666666666668</c:v>
                </c:pt>
                <c:pt idx="7">
                  <c:v>19.833333333333222</c:v>
                </c:pt>
                <c:pt idx="8">
                  <c:v>19.916666666666668</c:v>
                </c:pt>
                <c:pt idx="9">
                  <c:v>20.916666666666668</c:v>
                </c:pt>
                <c:pt idx="10">
                  <c:v>21.666666666666668</c:v>
                </c:pt>
              </c:numCache>
            </c:numRef>
          </c:val>
          <c:smooth val="0"/>
          <c:extLst>
            <c:ext xmlns:c16="http://schemas.microsoft.com/office/drawing/2014/chart" uri="{C3380CC4-5D6E-409C-BE32-E72D297353CC}">
              <c16:uniqueId val="{00000000-3D7E-403E-B961-CE4C39CBCEAE}"/>
            </c:ext>
          </c:extLst>
        </c:ser>
        <c:ser>
          <c:idx val="1"/>
          <c:order val="1"/>
          <c:tx>
            <c:strRef>
              <c:f>Sheet1!$D$7</c:f>
              <c:strCache>
                <c:ptCount val="1"/>
                <c:pt idx="0">
                  <c:v>Max</c:v>
                </c:pt>
              </c:strCache>
            </c:strRef>
          </c:tx>
          <c:marker>
            <c:symbol val="none"/>
          </c:marker>
          <c:cat>
            <c:numRef>
              <c:f>Sheet1!$B$8:$B$18</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Sheet1!$D$8:$D$18</c:f>
              <c:numCache>
                <c:formatCode>0.0</c:formatCode>
                <c:ptCount val="11"/>
                <c:pt idx="0">
                  <c:v>31.583333333333169</c:v>
                </c:pt>
                <c:pt idx="1">
                  <c:v>31.25</c:v>
                </c:pt>
                <c:pt idx="2">
                  <c:v>30</c:v>
                </c:pt>
                <c:pt idx="3">
                  <c:v>30.583333333333169</c:v>
                </c:pt>
                <c:pt idx="4">
                  <c:v>30.25</c:v>
                </c:pt>
                <c:pt idx="5">
                  <c:v>30.166666666666668</c:v>
                </c:pt>
                <c:pt idx="6">
                  <c:v>30.333333333333222</c:v>
                </c:pt>
                <c:pt idx="7">
                  <c:v>30.25</c:v>
                </c:pt>
                <c:pt idx="8">
                  <c:v>30.75</c:v>
                </c:pt>
                <c:pt idx="9">
                  <c:v>30.5</c:v>
                </c:pt>
                <c:pt idx="10">
                  <c:v>29.666666666666668</c:v>
                </c:pt>
              </c:numCache>
            </c:numRef>
          </c:val>
          <c:smooth val="0"/>
          <c:extLst>
            <c:ext xmlns:c16="http://schemas.microsoft.com/office/drawing/2014/chart" uri="{C3380CC4-5D6E-409C-BE32-E72D297353CC}">
              <c16:uniqueId val="{00000001-3D7E-403E-B961-CE4C39CBCEAE}"/>
            </c:ext>
          </c:extLst>
        </c:ser>
        <c:ser>
          <c:idx val="2"/>
          <c:order val="2"/>
          <c:tx>
            <c:strRef>
              <c:f>Sheet1!$E$7</c:f>
              <c:strCache>
                <c:ptCount val="1"/>
                <c:pt idx="0">
                  <c:v>Avg</c:v>
                </c:pt>
              </c:strCache>
            </c:strRef>
          </c:tx>
          <c:marker>
            <c:symbol val="none"/>
          </c:marker>
          <c:cat>
            <c:numRef>
              <c:f>Sheet1!$B$8:$B$18</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Sheet1!$E$8:$E$18</c:f>
              <c:numCache>
                <c:formatCode>0.00</c:formatCode>
                <c:ptCount val="11"/>
                <c:pt idx="0">
                  <c:v>24.833333333333222</c:v>
                </c:pt>
                <c:pt idx="1">
                  <c:v>24.5</c:v>
                </c:pt>
                <c:pt idx="2">
                  <c:v>23.583333333333169</c:v>
                </c:pt>
                <c:pt idx="3">
                  <c:v>24.333333333333222</c:v>
                </c:pt>
                <c:pt idx="4">
                  <c:v>24.166666666666668</c:v>
                </c:pt>
                <c:pt idx="5">
                  <c:v>24.75</c:v>
                </c:pt>
                <c:pt idx="6">
                  <c:v>24.916666666666668</c:v>
                </c:pt>
                <c:pt idx="7">
                  <c:v>24.75</c:v>
                </c:pt>
                <c:pt idx="8">
                  <c:v>24.833333333333222</c:v>
                </c:pt>
                <c:pt idx="9">
                  <c:v>25.416666666666668</c:v>
                </c:pt>
                <c:pt idx="10">
                  <c:v>26.75</c:v>
                </c:pt>
              </c:numCache>
            </c:numRef>
          </c:val>
          <c:smooth val="0"/>
          <c:extLst>
            <c:ext xmlns:c16="http://schemas.microsoft.com/office/drawing/2014/chart" uri="{C3380CC4-5D6E-409C-BE32-E72D297353CC}">
              <c16:uniqueId val="{00000002-3D7E-403E-B961-CE4C39CBCEAE}"/>
            </c:ext>
          </c:extLst>
        </c:ser>
        <c:dLbls>
          <c:showLegendKey val="0"/>
          <c:showVal val="0"/>
          <c:showCatName val="0"/>
          <c:showSerName val="0"/>
          <c:showPercent val="0"/>
          <c:showBubbleSize val="0"/>
        </c:dLbls>
        <c:dropLines/>
        <c:smooth val="0"/>
        <c:axId val="126635392"/>
        <c:axId val="126645760"/>
      </c:lineChart>
      <c:catAx>
        <c:axId val="126635392"/>
        <c:scaling>
          <c:orientation val="minMax"/>
        </c:scaling>
        <c:delete val="0"/>
        <c:axPos val="b"/>
        <c:title>
          <c:tx>
            <c:rich>
              <a:bodyPr/>
              <a:lstStyle/>
              <a:p>
                <a:pPr>
                  <a:defRPr/>
                </a:pPr>
                <a:r>
                  <a:rPr lang="en-IN"/>
                  <a:t>Year</a:t>
                </a:r>
              </a:p>
            </c:rich>
          </c:tx>
          <c:layout>
            <c:manualLayout>
              <c:xMode val="edge"/>
              <c:yMode val="edge"/>
              <c:x val="0.45014698162729688"/>
              <c:y val="0.91571741032371179"/>
            </c:manualLayout>
          </c:layout>
          <c:overlay val="0"/>
        </c:title>
        <c:numFmt formatCode="General" sourceLinked="1"/>
        <c:majorTickMark val="none"/>
        <c:minorTickMark val="none"/>
        <c:tickLblPos val="nextTo"/>
        <c:crossAx val="126645760"/>
        <c:crosses val="autoZero"/>
        <c:auto val="1"/>
        <c:lblAlgn val="ctr"/>
        <c:lblOffset val="100"/>
        <c:noMultiLvlLbl val="0"/>
      </c:catAx>
      <c:valAx>
        <c:axId val="126645760"/>
        <c:scaling>
          <c:orientation val="minMax"/>
          <c:max val="35"/>
          <c:min val="15"/>
        </c:scaling>
        <c:delete val="0"/>
        <c:axPos val="l"/>
        <c:title>
          <c:tx>
            <c:rich>
              <a:bodyPr/>
              <a:lstStyle/>
              <a:p>
                <a:pPr>
                  <a:defRPr/>
                </a:pPr>
                <a:r>
                  <a:rPr lang="en-IN"/>
                  <a:t>Temperature in Deg. C</a:t>
                </a:r>
              </a:p>
            </c:rich>
          </c:tx>
          <c:layout>
            <c:manualLayout>
              <c:xMode val="edge"/>
              <c:yMode val="edge"/>
              <c:x val="2.2222222222222251E-2"/>
              <c:y val="0.26173775153105755"/>
            </c:manualLayout>
          </c:layout>
          <c:overlay val="0"/>
        </c:title>
        <c:numFmt formatCode="0.0" sourceLinked="1"/>
        <c:majorTickMark val="out"/>
        <c:minorTickMark val="none"/>
        <c:tickLblPos val="nextTo"/>
        <c:crossAx val="126635392"/>
        <c:crosses val="autoZero"/>
        <c:crossBetween val="between"/>
      </c:valAx>
    </c:plotArea>
    <c:legend>
      <c:legendPos val="r"/>
      <c:overlay val="0"/>
    </c:legend>
    <c:plotVisOnly val="1"/>
    <c:dispBlanksAs val="gap"/>
    <c:showDLblsOverMax val="0"/>
  </c:chart>
  <c:spPr>
    <a:solidFill>
      <a:sysClr val="window" lastClr="FFFFFF"/>
    </a:solidFill>
    <a:ln w="25400" cap="flat" cmpd="sng" algn="ctr">
      <a:solidFill>
        <a:srgbClr val="94B6D2"/>
      </a:solidFill>
      <a:prstDash val="solid"/>
    </a:ln>
    <a:effectLst/>
  </c:spPr>
  <c:txPr>
    <a:bodyPr/>
    <a:lstStyle/>
    <a:p>
      <a:pPr>
        <a:defRPr>
          <a:solidFill>
            <a:sysClr val="windowText" lastClr="000000"/>
          </a:solidFill>
          <a:latin typeface="+mn-lt"/>
          <a:ea typeface="+mn-ea"/>
          <a:cs typeface="+mn-cs"/>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8E5E8CF-785C-4DD1-881A-491DD765D080}" type="datetimeFigureOut">
              <a:rPr lang="en-US" smtClean="0"/>
              <a:t>9/29/2021</a:t>
            </a:fld>
            <a:endParaRPr lang="en-IN"/>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IN"/>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A55E71D-0FCF-4AF8-8C5C-88551B728691}"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E5E8CF-785C-4DD1-881A-491DD765D080}" type="datetimeFigureOut">
              <a:rPr lang="en-US" smtClean="0"/>
              <a:t>9/29/2021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55E71D-0FCF-4AF8-8C5C-88551B728691}"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8E5E8CF-785C-4DD1-881A-491DD765D080}" type="datetimeFigureOut">
              <a:rPr lang="en-US" smtClean="0"/>
              <a:t>9/29/2021</a:t>
            </a:fld>
            <a:endParaRPr lang="en-IN"/>
          </a:p>
        </p:txBody>
      </p:sp>
      <p:sp>
        <p:nvSpPr>
          <p:cNvPr id="5" name="Footer Placeholder 4"/>
          <p:cNvSpPr>
            <a:spLocks noGrp="1"/>
          </p:cNvSpPr>
          <p:nvPr>
            <p:ph type="ftr" sz="quarter" idx="11"/>
          </p:nvPr>
        </p:nvSpPr>
        <p:spPr>
          <a:xfrm>
            <a:off x="457201" y="6248207"/>
            <a:ext cx="5573483" cy="365125"/>
          </a:xfrm>
        </p:spPr>
        <p:txBody>
          <a:bodyPr/>
          <a:lstStyle/>
          <a:p>
            <a:endParaRPr lang="en-IN"/>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A55E71D-0FCF-4AF8-8C5C-88551B728691}"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8E5E8CF-785C-4DD1-881A-491DD765D080}" type="datetimeFigureOut">
              <a:rPr lang="en-US" smtClean="0"/>
              <a:t>9/29/2021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A55E71D-0FCF-4AF8-8C5C-88551B728691}" type="slidenum">
              <a:rPr lang="en-IN" smtClean="0"/>
              <a:t>‹#›</a:t>
            </a:fld>
            <a:endParaRPr lang="en-IN"/>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8E5E8CF-785C-4DD1-881A-491DD765D080}" type="datetimeFigureOut">
              <a:rPr lang="en-US" smtClean="0"/>
              <a:t>9/29/2021</a:t>
            </a:fld>
            <a:endParaRPr lang="en-IN"/>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A55E71D-0FCF-4AF8-8C5C-88551B728691}" type="slidenum">
              <a:rPr lang="en-IN" smtClean="0"/>
              <a:t>‹#›</a:t>
            </a:fld>
            <a:endParaRPr lang="en-IN"/>
          </a:p>
        </p:txBody>
      </p:sp>
      <p:sp>
        <p:nvSpPr>
          <p:cNvPr id="14" name="Footer Placeholder 13"/>
          <p:cNvSpPr>
            <a:spLocks noGrp="1"/>
          </p:cNvSpPr>
          <p:nvPr>
            <p:ph type="ftr" sz="quarter" idx="12"/>
          </p:nvPr>
        </p:nvSpPr>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8E5E8CF-785C-4DD1-881A-491DD765D080}" type="datetimeFigureOut">
              <a:rPr lang="en-US" smtClean="0"/>
              <a:t>9/29/2021</a:t>
            </a:fld>
            <a:endParaRPr lang="en-IN"/>
          </a:p>
        </p:txBody>
      </p:sp>
      <p:sp>
        <p:nvSpPr>
          <p:cNvPr id="10" name="Slide Number Placeholder 9"/>
          <p:cNvSpPr>
            <a:spLocks noGrp="1"/>
          </p:cNvSpPr>
          <p:nvPr>
            <p:ph type="sldNum" sz="quarter" idx="16"/>
          </p:nvPr>
        </p:nvSpPr>
        <p:spPr/>
        <p:txBody>
          <a:bodyPr rtlCol="0"/>
          <a:lstStyle/>
          <a:p>
            <a:fld id="{2A55E71D-0FCF-4AF8-8C5C-88551B728691}" type="slidenum">
              <a:rPr lang="en-IN" smtClean="0"/>
              <a:t>‹#›</a:t>
            </a:fld>
            <a:endParaRPr lang="en-IN"/>
          </a:p>
        </p:txBody>
      </p:sp>
      <p:sp>
        <p:nvSpPr>
          <p:cNvPr id="12" name="Footer Placeholder 11"/>
          <p:cNvSpPr>
            <a:spLocks noGrp="1"/>
          </p:cNvSpPr>
          <p:nvPr>
            <p:ph type="ftr" sz="quarter" idx="17"/>
          </p:nvPr>
        </p:nvSpPr>
        <p:spPr/>
        <p:txBody>
          <a:bodyPr rtlCol="0"/>
          <a:lstStyle/>
          <a:p>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8E5E8CF-785C-4DD1-881A-491DD765D080}" type="datetimeFigureOut">
              <a:rPr lang="en-US" smtClean="0"/>
              <a:t>9/29/2021</a:t>
            </a:fld>
            <a:endParaRPr lang="en-IN"/>
          </a:p>
        </p:txBody>
      </p:sp>
      <p:sp>
        <p:nvSpPr>
          <p:cNvPr id="12" name="Slide Number Placeholder 11"/>
          <p:cNvSpPr>
            <a:spLocks noGrp="1"/>
          </p:cNvSpPr>
          <p:nvPr>
            <p:ph type="sldNum" sz="quarter" idx="16"/>
          </p:nvPr>
        </p:nvSpPr>
        <p:spPr/>
        <p:txBody>
          <a:bodyPr rtlCol="0"/>
          <a:lstStyle/>
          <a:p>
            <a:fld id="{2A55E71D-0FCF-4AF8-8C5C-88551B728691}" type="slidenum">
              <a:rPr lang="en-IN" smtClean="0"/>
              <a:t>‹#›</a:t>
            </a:fld>
            <a:endParaRPr lang="en-IN"/>
          </a:p>
        </p:txBody>
      </p:sp>
      <p:sp>
        <p:nvSpPr>
          <p:cNvPr id="14" name="Footer Placeholder 13"/>
          <p:cNvSpPr>
            <a:spLocks noGrp="1"/>
          </p:cNvSpPr>
          <p:nvPr>
            <p:ph type="ftr" sz="quarter" idx="17"/>
          </p:nvPr>
        </p:nvSpPr>
        <p:spPr/>
        <p:txBody>
          <a:bodyPr rtlCol="0"/>
          <a:lstStyle/>
          <a:p>
            <a:endParaRPr lang="en-IN"/>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8E5E8CF-785C-4DD1-881A-491DD765D080}" type="datetimeFigureOut">
              <a:rPr lang="en-US" smtClean="0"/>
              <a:t>9/29/2021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A55E71D-0FCF-4AF8-8C5C-88551B728691}"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5E8CF-785C-4DD1-881A-491DD765D080}" type="datetimeFigureOut">
              <a:rPr lang="en-US" smtClean="0"/>
              <a:t>9/29/2021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A55E71D-0FCF-4AF8-8C5C-88551B728691}"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8E5E8CF-785C-4DD1-881A-491DD765D080}" type="datetimeFigureOut">
              <a:rPr lang="en-US" smtClean="0"/>
              <a:t>9/29/2021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A55E71D-0FCF-4AF8-8C5C-88551B728691}" type="slidenum">
              <a:rPr lang="en-IN" smtClean="0"/>
              <a:t>‹#›</a:t>
            </a:fld>
            <a:endParaRPr lang="en-IN"/>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8E5E8CF-785C-4DD1-881A-491DD765D080}" type="datetimeFigureOut">
              <a:rPr lang="en-US" smtClean="0"/>
              <a:t>9/29/2021</a:t>
            </a:fld>
            <a:endParaRPr lang="en-IN"/>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A55E71D-0FCF-4AF8-8C5C-88551B728691}" type="slidenum">
              <a:rPr lang="en-IN" smtClean="0"/>
              <a:t>‹#›</a:t>
            </a:fld>
            <a:endParaRPr lang="en-IN"/>
          </a:p>
        </p:txBody>
      </p:sp>
      <p:sp>
        <p:nvSpPr>
          <p:cNvPr id="14" name="Footer Placeholder 13"/>
          <p:cNvSpPr>
            <a:spLocks noGrp="1"/>
          </p:cNvSpPr>
          <p:nvPr>
            <p:ph type="ftr" sz="quarter" idx="12"/>
          </p:nvPr>
        </p:nvSpPr>
        <p:spPr>
          <a:xfrm>
            <a:off x="1600200" y="6248206"/>
            <a:ext cx="4572000" cy="365125"/>
          </a:xfrm>
        </p:spPr>
        <p:txBody>
          <a:bodyPr rtlCol="0"/>
          <a:lstStyle/>
          <a:p>
            <a:endParaRPr lang="en-IN"/>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8E5E8CF-785C-4DD1-881A-491DD765D080}" type="datetimeFigureOut">
              <a:rPr lang="en-US" smtClean="0"/>
              <a:t>9/29/2021</a:t>
            </a:fld>
            <a:endParaRPr lang="en-IN"/>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IN"/>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A55E71D-0FCF-4AF8-8C5C-88551B728691}"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pPr algn="ctr" fontAlgn="auto">
              <a:spcAft>
                <a:spcPts val="0"/>
              </a:spcAft>
              <a:defRPr/>
            </a:pPr>
            <a:r>
              <a:rPr lang="en-US" sz="2300" b="1" dirty="0" err="1">
                <a:latin typeface="Calibri" pitchFamily="34" charset="0"/>
              </a:rPr>
              <a:t>Kalyani</a:t>
            </a:r>
            <a:r>
              <a:rPr lang="en-US" sz="2300" b="1" dirty="0">
                <a:latin typeface="Calibri" pitchFamily="34" charset="0"/>
              </a:rPr>
              <a:t> Laboratories Pvt. Ltd.   </a:t>
            </a:r>
          </a:p>
          <a:p>
            <a:pPr algn="ctr" fontAlgn="auto">
              <a:spcAft>
                <a:spcPts val="0"/>
              </a:spcAft>
              <a:defRPr/>
            </a:pPr>
            <a:r>
              <a:rPr lang="en-US" sz="1600" b="1" dirty="0">
                <a:latin typeface="Calibri" pitchFamily="34" charset="0"/>
              </a:rPr>
              <a:t>Plot No: 78/944, </a:t>
            </a:r>
            <a:r>
              <a:rPr lang="en-US" sz="1600" b="1" dirty="0" err="1">
                <a:latin typeface="Calibri" pitchFamily="34" charset="0"/>
              </a:rPr>
              <a:t>Pahala</a:t>
            </a:r>
            <a:r>
              <a:rPr lang="en-US" sz="1600" b="1" dirty="0">
                <a:latin typeface="Calibri" pitchFamily="34" charset="0"/>
              </a:rPr>
              <a:t>, Bhubaneswar, </a:t>
            </a:r>
            <a:r>
              <a:rPr lang="en-US" sz="1600" b="1" dirty="0" err="1">
                <a:latin typeface="Calibri" pitchFamily="34" charset="0"/>
              </a:rPr>
              <a:t>Odisha</a:t>
            </a:r>
            <a:r>
              <a:rPr lang="en-US" sz="1600" b="1" dirty="0">
                <a:latin typeface="Calibri" pitchFamily="34" charset="0"/>
              </a:rPr>
              <a:t>. (</a:t>
            </a:r>
            <a:r>
              <a:rPr lang="en-IN" sz="1600" b="1" dirty="0">
                <a:latin typeface="Calibri" pitchFamily="34" charset="0"/>
              </a:rPr>
              <a:t>NABET Cert. No: NABET/EIA/1922/RA0154 valid till 28.04. 2022)</a:t>
            </a:r>
            <a:endParaRPr lang="en-IN" sz="2400" dirty="0">
              <a:latin typeface="Calibri" pitchFamily="34" charset="0"/>
            </a:endParaRPr>
          </a:p>
        </p:txBody>
      </p:sp>
      <p:sp>
        <p:nvSpPr>
          <p:cNvPr id="4" name="Title 1"/>
          <p:cNvSpPr txBox="1">
            <a:spLocks/>
          </p:cNvSpPr>
          <p:nvPr/>
        </p:nvSpPr>
        <p:spPr>
          <a:xfrm>
            <a:off x="1000101" y="0"/>
            <a:ext cx="8143900" cy="1712686"/>
          </a:xfrm>
          <a:prstGeom prst="rect">
            <a:avLst/>
          </a:prstGeom>
        </p:spPr>
        <p:txBody>
          <a:bodyPr/>
          <a:lstStyle/>
          <a:p>
            <a:pPr marL="336550" marR="0" lvl="0" indent="-336550" algn="r" defTabSz="914400" rtl="0" eaLnBrk="1" fontAlgn="auto" latinLnBrk="0" hangingPunct="1">
              <a:lnSpc>
                <a:spcPct val="150000"/>
              </a:lnSpc>
              <a:spcBef>
                <a:spcPct val="0"/>
              </a:spcBef>
              <a:spcAft>
                <a:spcPts val="0"/>
              </a:spcAft>
              <a:buClrTx/>
              <a:buSzTx/>
              <a:buFontTx/>
              <a:buNone/>
              <a:tabLst/>
              <a:defRPr/>
            </a:pPr>
            <a:r>
              <a:rPr kumimoji="0" lang="en-US" sz="2100" b="1" i="0" u="none" strike="noStrike" kern="1200" cap="none" spc="0" normalizeH="0" baseline="0" noProof="0" dirty="0">
                <a:ln>
                  <a:noFill/>
                </a:ln>
                <a:solidFill>
                  <a:schemeClr val="accent5">
                    <a:lumMod val="20000"/>
                    <a:lumOff val="80000"/>
                  </a:schemeClr>
                </a:solidFill>
                <a:effectLst/>
                <a:uLnTx/>
                <a:uFillTx/>
                <a:latin typeface="Calibri" pitchFamily="34" charset="0"/>
                <a:ea typeface="+mj-ea"/>
                <a:cs typeface="Arial" pitchFamily="34" charset="0"/>
              </a:rPr>
              <a:t>PRESENTATION  FOR ENVIRONMENT CLEARANCE OF</a:t>
            </a:r>
            <a:br>
              <a:rPr kumimoji="0" lang="en-US" sz="2100" b="1" i="0" u="none" strike="noStrike" kern="1200" cap="none" spc="0" normalizeH="0" baseline="0" noProof="0" dirty="0">
                <a:ln>
                  <a:noFill/>
                </a:ln>
                <a:solidFill>
                  <a:schemeClr val="accent5">
                    <a:lumMod val="20000"/>
                    <a:lumOff val="80000"/>
                  </a:schemeClr>
                </a:solidFill>
                <a:effectLst/>
                <a:uLnTx/>
                <a:uFillTx/>
                <a:latin typeface="Calibri" pitchFamily="34" charset="0"/>
                <a:ea typeface="+mj-ea"/>
                <a:cs typeface="Arial" pitchFamily="34" charset="0"/>
              </a:rPr>
            </a:br>
            <a:r>
              <a:rPr kumimoji="0" lang="en-US" sz="2700" b="1" i="0" u="none" strike="noStrike" kern="1200" cap="none" spc="0" normalizeH="0" baseline="0" noProof="0" dirty="0">
                <a:ln>
                  <a:noFill/>
                </a:ln>
                <a:solidFill>
                  <a:schemeClr val="accent5">
                    <a:lumMod val="20000"/>
                    <a:lumOff val="80000"/>
                  </a:schemeClr>
                </a:solidFill>
                <a:effectLst/>
                <a:uLnTx/>
                <a:uFillTx/>
                <a:latin typeface="Calibri" pitchFamily="34" charset="0"/>
                <a:ea typeface="+mj-ea"/>
                <a:cs typeface="+mj-cs"/>
              </a:rPr>
              <a:t>M/s. </a:t>
            </a:r>
            <a:r>
              <a:rPr kumimoji="0" lang="en-IN" sz="2700" b="1" i="0" u="none" strike="noStrike" kern="1200" cap="none" spc="0" normalizeH="0" baseline="0" noProof="0" dirty="0">
                <a:ln>
                  <a:noFill/>
                </a:ln>
                <a:solidFill>
                  <a:schemeClr val="accent5">
                    <a:lumMod val="20000"/>
                    <a:lumOff val="80000"/>
                  </a:schemeClr>
                </a:solidFill>
                <a:effectLst/>
                <a:uLnTx/>
                <a:uFillTx/>
                <a:latin typeface="Calibri" pitchFamily="34" charset="0"/>
                <a:ea typeface="+mj-ea"/>
                <a:cs typeface="+mj-cs"/>
              </a:rPr>
              <a:t>RAMGARH SPONGE IRON PRIVATE LIMITED</a:t>
            </a:r>
            <a:r>
              <a:rPr kumimoji="0" lang="en-US" sz="2100" b="1" i="0" u="none" strike="noStrike" kern="1200" cap="none" spc="0" normalizeH="0" baseline="0" noProof="0" dirty="0">
                <a:ln>
                  <a:noFill/>
                </a:ln>
                <a:solidFill>
                  <a:schemeClr val="accent5">
                    <a:lumMod val="20000"/>
                    <a:lumOff val="80000"/>
                  </a:schemeClr>
                </a:solidFill>
                <a:effectLst/>
                <a:uLnTx/>
                <a:uFillTx/>
                <a:latin typeface="Calibri" pitchFamily="34" charset="0"/>
                <a:ea typeface="+mj-ea"/>
                <a:cs typeface="Arial" pitchFamily="34" charset="0"/>
              </a:rPr>
              <a:t> </a:t>
            </a:r>
            <a:br>
              <a:rPr kumimoji="0" lang="en-US" sz="2100" b="1" i="0" u="none" strike="noStrike" kern="1200" cap="none" spc="0" normalizeH="0" baseline="0" noProof="0" dirty="0">
                <a:ln>
                  <a:noFill/>
                </a:ln>
                <a:solidFill>
                  <a:schemeClr val="accent5">
                    <a:lumMod val="20000"/>
                    <a:lumOff val="80000"/>
                  </a:schemeClr>
                </a:solidFill>
                <a:effectLst/>
                <a:uLnTx/>
                <a:uFillTx/>
                <a:latin typeface="Calibri" pitchFamily="34" charset="0"/>
                <a:ea typeface="+mj-ea"/>
                <a:cs typeface="Arial" pitchFamily="34" charset="0"/>
              </a:rPr>
            </a:br>
            <a:r>
              <a:rPr kumimoji="0" lang="en-US" sz="2100" b="1" i="0" u="none" strike="noStrike" kern="1200" cap="none" spc="0" normalizeH="0" baseline="0" noProof="0" dirty="0">
                <a:ln>
                  <a:noFill/>
                </a:ln>
                <a:solidFill>
                  <a:schemeClr val="accent5">
                    <a:lumMod val="20000"/>
                    <a:lumOff val="80000"/>
                  </a:schemeClr>
                </a:solidFill>
                <a:effectLst/>
                <a:uLnTx/>
                <a:uFillTx/>
                <a:latin typeface="Calibri" pitchFamily="34" charset="0"/>
                <a:ea typeface="+mj-ea"/>
                <a:cs typeface="Arial" pitchFamily="34" charset="0"/>
              </a:rPr>
              <a:t>BEFORE  ESTEEMED  MEMBERS  OF  EAC, NEW DELHI</a:t>
            </a:r>
            <a:endParaRPr kumimoji="0" lang="en-GB" sz="2100" b="0" i="0" u="none" strike="noStrike" kern="1200" cap="none" spc="0" normalizeH="0" baseline="0" noProof="0" dirty="0">
              <a:ln>
                <a:noFill/>
              </a:ln>
              <a:solidFill>
                <a:schemeClr val="accent5">
                  <a:lumMod val="20000"/>
                  <a:lumOff val="80000"/>
                </a:schemeClr>
              </a:solidFill>
              <a:effectLst/>
              <a:uLnTx/>
              <a:uFillTx/>
              <a:latin typeface="Calibri" pitchFamily="34" charset="0"/>
              <a:ea typeface="+mj-ea"/>
              <a:cs typeface="+mj-cs"/>
            </a:endParaRPr>
          </a:p>
        </p:txBody>
      </p:sp>
      <p:sp>
        <p:nvSpPr>
          <p:cNvPr id="5" name="Rectangle 4"/>
          <p:cNvSpPr/>
          <p:nvPr/>
        </p:nvSpPr>
        <p:spPr>
          <a:xfrm>
            <a:off x="0" y="1727065"/>
            <a:ext cx="9144000" cy="4515383"/>
          </a:xfrm>
          <a:prstGeom prst="rect">
            <a:avLst/>
          </a:prstGeom>
        </p:spPr>
        <p:txBody>
          <a:bodyPr wrap="square" lIns="67355" tIns="33677" rIns="67355" bIns="33677">
            <a:spAutoFit/>
          </a:bodyPr>
          <a:lstStyle/>
          <a:p>
            <a:pPr algn="ctr"/>
            <a:r>
              <a:rPr lang="en-IN" b="1" cap="all" dirty="0">
                <a:solidFill>
                  <a:srgbClr val="FFFF00"/>
                </a:solidFill>
              </a:rPr>
              <a:t>enhancement the production capacity of sponge iron plant from 90,000 TPA (3x100 TPD) to 2,25,000 TPA (4x100 TPD &amp; 1x 350 TPD DRI Unit), Proposed MS Billet of 1,76,400 TPA by installation of 4 x 15 TPH Induction Furnace, Rolling Mill having  capacity 1,50,000 TPA &amp; Captive Power Plant having capacity 30 MW (14 MW </a:t>
            </a:r>
            <a:r>
              <a:rPr lang="en-IN" b="1" cap="all" dirty="0" err="1">
                <a:solidFill>
                  <a:srgbClr val="FFFF00"/>
                </a:solidFill>
              </a:rPr>
              <a:t>afbc</a:t>
            </a:r>
            <a:r>
              <a:rPr lang="en-IN" b="1" cap="all" dirty="0">
                <a:solidFill>
                  <a:srgbClr val="FFFF00"/>
                </a:solidFill>
              </a:rPr>
              <a:t> &amp; 16 MW </a:t>
            </a:r>
            <a:r>
              <a:rPr lang="en-IN" b="1" cap="all" dirty="0" err="1">
                <a:solidFill>
                  <a:srgbClr val="FFFF00"/>
                </a:solidFill>
              </a:rPr>
              <a:t>whrb</a:t>
            </a:r>
            <a:r>
              <a:rPr lang="en-IN" b="1" cap="all" dirty="0">
                <a:solidFill>
                  <a:srgbClr val="FFFF00"/>
                </a:solidFill>
              </a:rPr>
              <a:t>)</a:t>
            </a:r>
            <a:endParaRPr lang="en-IN" b="1" dirty="0">
              <a:solidFill>
                <a:srgbClr val="FFFF00"/>
              </a:solidFill>
            </a:endParaRPr>
          </a:p>
          <a:p>
            <a:pPr algn="ctr"/>
            <a:endParaRPr lang="en-IN" sz="1000" b="1" cap="all" dirty="0">
              <a:solidFill>
                <a:srgbClr val="FFFF00"/>
              </a:solidFill>
              <a:latin typeface="Calibri" pitchFamily="34" charset="0"/>
            </a:endParaRPr>
          </a:p>
          <a:p>
            <a:pPr algn="ctr"/>
            <a:endParaRPr lang="en-IN" b="1" cap="all" dirty="0">
              <a:latin typeface="Calibri" pitchFamily="34" charset="0"/>
            </a:endParaRPr>
          </a:p>
          <a:p>
            <a:pPr algn="ctr"/>
            <a:r>
              <a:rPr lang="en-IN" b="1" cap="all" dirty="0">
                <a:latin typeface="Calibri" pitchFamily="34" charset="0"/>
              </a:rPr>
              <a:t>AT: Village: HOSSIR, P.O: DARI, District: HAZARIBAGH, JHARKHAND</a:t>
            </a:r>
          </a:p>
          <a:p>
            <a:pPr algn="ctr"/>
            <a:endParaRPr lang="en-IN" dirty="0">
              <a:latin typeface="Calibri" pitchFamily="34" charset="0"/>
            </a:endParaRPr>
          </a:p>
          <a:p>
            <a:r>
              <a:rPr lang="en-IN" sz="1400" b="1" dirty="0">
                <a:latin typeface="Calibri" pitchFamily="34" charset="0"/>
              </a:rPr>
              <a:t>CATEGORY OF PROJECT: A</a:t>
            </a:r>
            <a:endParaRPr lang="en-IN" sz="1400" dirty="0">
              <a:latin typeface="Calibri" pitchFamily="34" charset="0"/>
            </a:endParaRPr>
          </a:p>
          <a:p>
            <a:r>
              <a:rPr lang="en-IN" sz="1400" b="1" dirty="0">
                <a:latin typeface="Calibri" pitchFamily="34" charset="0"/>
              </a:rPr>
              <a:t>PROPOSAL NO: IA/JH/IND/114277/2019</a:t>
            </a:r>
            <a:endParaRPr lang="en-IN" sz="1400" dirty="0">
              <a:latin typeface="Calibri" pitchFamily="34" charset="0"/>
            </a:endParaRPr>
          </a:p>
          <a:p>
            <a:pPr eaLnBrk="0" hangingPunct="0">
              <a:defRPr/>
            </a:pPr>
            <a:r>
              <a:rPr lang="en-IN" sz="1400" b="1" dirty="0">
                <a:latin typeface="Calibri" pitchFamily="34" charset="0"/>
              </a:rPr>
              <a:t> </a:t>
            </a:r>
            <a:endParaRPr lang="en-IN" sz="1400" dirty="0">
              <a:latin typeface="Calibri" pitchFamily="34" charset="0"/>
            </a:endParaRPr>
          </a:p>
          <a:p>
            <a:pPr eaLnBrk="0" hangingPunct="0">
              <a:defRPr/>
            </a:pPr>
            <a:r>
              <a:rPr lang="en-IN" sz="1400" b="1" dirty="0">
                <a:latin typeface="Calibri" pitchFamily="34" charset="0"/>
              </a:rPr>
              <a:t>BASELINE MONITORING PERIOD: OCTOBER TO DECEMBER 2019</a:t>
            </a:r>
            <a:endParaRPr lang="en-IN" sz="1400" dirty="0">
              <a:latin typeface="Calibri" pitchFamily="34" charset="0"/>
            </a:endParaRPr>
          </a:p>
          <a:p>
            <a:pPr eaLnBrk="0" hangingPunct="0">
              <a:defRPr/>
            </a:pPr>
            <a:r>
              <a:rPr lang="en-IN" sz="1400" b="1" dirty="0">
                <a:latin typeface="Calibri" pitchFamily="34" charset="0"/>
              </a:rPr>
              <a:t>LABORATORY USED: KALYANI LABORATORIES PRIVATE LIMITED, BHUBANESWAR</a:t>
            </a:r>
          </a:p>
          <a:p>
            <a:pPr eaLnBrk="0" hangingPunct="0">
              <a:defRPr/>
            </a:pPr>
            <a:endParaRPr lang="en-IN" sz="1400" b="1" i="1" dirty="0">
              <a:solidFill>
                <a:srgbClr val="000000"/>
              </a:solidFill>
              <a:effectLst/>
              <a:latin typeface="Calibri" pitchFamily="34" charset="0"/>
              <a:ea typeface="Times New Roman" panose="02020603050405020304" pitchFamily="18" charset="0"/>
              <a:cs typeface="Times New Roman" panose="02020603050405020304" pitchFamily="18" charset="0"/>
            </a:endParaRPr>
          </a:p>
          <a:p>
            <a:pPr eaLnBrk="0" hangingPunct="0">
              <a:defRPr/>
            </a:pPr>
            <a:r>
              <a:rPr lang="en-IN" sz="12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NABL: Certificate No.TC -7043 validity 10.05.2022 </a:t>
            </a:r>
            <a:endParaRPr lang="en-IN" sz="12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IN" sz="1200" b="1" i="1" dirty="0">
                <a:solidFill>
                  <a:srgbClr val="FFFF00"/>
                </a:solidFill>
                <a:effectLst/>
                <a:latin typeface="Times New Roman" panose="02020603050405020304" pitchFamily="18" charset="0"/>
                <a:ea typeface="Times New Roman" panose="02020603050405020304" pitchFamily="18" charset="0"/>
              </a:rPr>
              <a:t> </a:t>
            </a:r>
            <a:r>
              <a:rPr lang="en-IN" sz="1200" b="1" i="1" dirty="0" err="1">
                <a:solidFill>
                  <a:srgbClr val="FFFF00"/>
                </a:solidFill>
                <a:effectLst/>
                <a:latin typeface="Times New Roman" panose="02020603050405020304" pitchFamily="18" charset="0"/>
                <a:ea typeface="Times New Roman" panose="02020603050405020304" pitchFamily="18" charset="0"/>
              </a:rPr>
              <a:t>MoEF</a:t>
            </a:r>
            <a:r>
              <a:rPr lang="en-IN" sz="1200" b="1" i="1" dirty="0">
                <a:solidFill>
                  <a:srgbClr val="FFFF00"/>
                </a:solidFill>
                <a:effectLst/>
                <a:latin typeface="Times New Roman" panose="02020603050405020304" pitchFamily="18" charset="0"/>
                <a:ea typeface="Times New Roman" panose="02020603050405020304" pitchFamily="18" charset="0"/>
              </a:rPr>
              <a:t>: File No: Q-15018/46/2018-CPW Validity 24.10.2024 </a:t>
            </a:r>
            <a:endParaRPr lang="en-IN" sz="1100" b="1" dirty="0">
              <a:solidFill>
                <a:srgbClr val="FFFF00"/>
              </a:solidFill>
              <a:latin typeface="Calibri" pitchFamily="34" charset="0"/>
            </a:endParaRPr>
          </a:p>
          <a:p>
            <a:pPr algn="ctr" eaLnBrk="0" hangingPunct="0">
              <a:buFont typeface="Arial" charset="0"/>
              <a:buNone/>
              <a:defRPr/>
            </a:pPr>
            <a:br>
              <a:rPr lang="en-IN" sz="900" dirty="0">
                <a:latin typeface="Calibri" pitchFamily="34" charset="0"/>
              </a:rPr>
            </a:br>
            <a:endParaRPr lang="en-US" sz="1400" b="1" dirty="0">
              <a:latin typeface="Calibri" pitchFamily="34" charset="0"/>
            </a:endParaRPr>
          </a:p>
        </p:txBody>
      </p:sp>
      <p:sp>
        <p:nvSpPr>
          <p:cNvPr id="6" name="Rectangle 5"/>
          <p:cNvSpPr/>
          <p:nvPr/>
        </p:nvSpPr>
        <p:spPr>
          <a:xfrm>
            <a:off x="0" y="6000768"/>
            <a:ext cx="2071670" cy="646331"/>
          </a:xfrm>
          <a:prstGeom prst="rect">
            <a:avLst/>
          </a:prstGeom>
        </p:spPr>
        <p:txBody>
          <a:bodyPr wrap="square">
            <a:spAutoFit/>
          </a:bodyPr>
          <a:lstStyle/>
          <a:p>
            <a:r>
              <a:rPr lang="en-IN" b="1" cap="all" dirty="0">
                <a:latin typeface="Calibri" pitchFamily="34" charset="0"/>
              </a:rPr>
              <a:t>ENVIRONMENT CONSULTANT</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F96B-A4AD-4CA5-BAB5-66C6F5FEB120}"/>
              </a:ext>
            </a:extLst>
          </p:cNvPr>
          <p:cNvSpPr>
            <a:spLocks noGrp="1"/>
          </p:cNvSpPr>
          <p:nvPr>
            <p:ph type="title"/>
          </p:nvPr>
        </p:nvSpPr>
        <p:spPr>
          <a:xfrm>
            <a:off x="4232" y="61744"/>
            <a:ext cx="8153400" cy="702960"/>
          </a:xfrm>
        </p:spPr>
        <p:txBody>
          <a:bodyPr>
            <a:normAutofit/>
          </a:bodyPr>
          <a:lstStyle/>
          <a:p>
            <a:r>
              <a:rPr lang="en-US" sz="3200" b="1" dirty="0"/>
              <a:t>PLANT LAYOUT</a:t>
            </a:r>
            <a:endParaRPr lang="en-IN" sz="3200" b="1" dirty="0"/>
          </a:p>
        </p:txBody>
      </p:sp>
      <p:pic>
        <p:nvPicPr>
          <p:cNvPr id="5" name="Picture 4">
            <a:extLst>
              <a:ext uri="{FF2B5EF4-FFF2-40B4-BE49-F238E27FC236}">
                <a16:creationId xmlns:a16="http://schemas.microsoft.com/office/drawing/2014/main" id="{4360B7BD-7E20-46EF-8943-B5556C11B69C}"/>
              </a:ext>
            </a:extLst>
          </p:cNvPr>
          <p:cNvPicPr>
            <a:picLocks noChangeAspect="1"/>
          </p:cNvPicPr>
          <p:nvPr/>
        </p:nvPicPr>
        <p:blipFill>
          <a:blip r:embed="rId2"/>
          <a:stretch>
            <a:fillRect/>
          </a:stretch>
        </p:blipFill>
        <p:spPr>
          <a:xfrm rot="16200000">
            <a:off x="1521120" y="-760648"/>
            <a:ext cx="6093296" cy="9144000"/>
          </a:xfrm>
          <a:prstGeom prst="rect">
            <a:avLst/>
          </a:prstGeom>
        </p:spPr>
      </p:pic>
    </p:spTree>
    <p:extLst>
      <p:ext uri="{BB962C8B-B14F-4D97-AF65-F5344CB8AC3E}">
        <p14:creationId xmlns:p14="http://schemas.microsoft.com/office/powerpoint/2010/main" val="104620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4C34-9DFC-4EC2-A466-13CFB5970C06}"/>
              </a:ext>
            </a:extLst>
          </p:cNvPr>
          <p:cNvSpPr>
            <a:spLocks noGrp="1"/>
          </p:cNvSpPr>
          <p:nvPr>
            <p:ph type="title"/>
          </p:nvPr>
        </p:nvSpPr>
        <p:spPr>
          <a:xfrm>
            <a:off x="19000" y="84584"/>
            <a:ext cx="8153400" cy="536104"/>
          </a:xfrm>
        </p:spPr>
        <p:txBody>
          <a:bodyPr>
            <a:normAutofit/>
          </a:bodyPr>
          <a:lstStyle/>
          <a:p>
            <a:r>
              <a:rPr lang="en-US" sz="2800" b="1" dirty="0"/>
              <a:t>RAW MATERIAL CONSUMPTION</a:t>
            </a:r>
            <a:endParaRPr lang="en-IN" sz="2800" b="1" dirty="0"/>
          </a:p>
        </p:txBody>
      </p:sp>
      <p:graphicFrame>
        <p:nvGraphicFramePr>
          <p:cNvPr id="3" name="Table 2">
            <a:extLst>
              <a:ext uri="{FF2B5EF4-FFF2-40B4-BE49-F238E27FC236}">
                <a16:creationId xmlns:a16="http://schemas.microsoft.com/office/drawing/2014/main" id="{CE3F6220-2207-4C79-B5AC-4D6012819E63}"/>
              </a:ext>
            </a:extLst>
          </p:cNvPr>
          <p:cNvGraphicFramePr>
            <a:graphicFrameLocks noGrp="1"/>
          </p:cNvGraphicFramePr>
          <p:nvPr>
            <p:extLst>
              <p:ext uri="{D42A27DB-BD31-4B8C-83A1-F6EECF244321}">
                <p14:modId xmlns:p14="http://schemas.microsoft.com/office/powerpoint/2010/main" val="1985968564"/>
              </p:ext>
            </p:extLst>
          </p:nvPr>
        </p:nvGraphicFramePr>
        <p:xfrm>
          <a:off x="-18964" y="620688"/>
          <a:ext cx="9125000" cy="5943600"/>
        </p:xfrm>
        <a:graphic>
          <a:graphicData uri="http://schemas.openxmlformats.org/drawingml/2006/table">
            <a:tbl>
              <a:tblPr firstRow="1" firstCol="1" bandRow="1">
                <a:tableStyleId>{5C22544A-7EE6-4342-B048-85BDC9FD1C3A}</a:tableStyleId>
              </a:tblPr>
              <a:tblGrid>
                <a:gridCol w="888156">
                  <a:extLst>
                    <a:ext uri="{9D8B030D-6E8A-4147-A177-3AD203B41FA5}">
                      <a16:colId xmlns:a16="http://schemas.microsoft.com/office/drawing/2014/main" val="1349334293"/>
                    </a:ext>
                  </a:extLst>
                </a:gridCol>
                <a:gridCol w="1807260">
                  <a:extLst>
                    <a:ext uri="{9D8B030D-6E8A-4147-A177-3AD203B41FA5}">
                      <a16:colId xmlns:a16="http://schemas.microsoft.com/office/drawing/2014/main" val="2828681547"/>
                    </a:ext>
                  </a:extLst>
                </a:gridCol>
                <a:gridCol w="2045478">
                  <a:extLst>
                    <a:ext uri="{9D8B030D-6E8A-4147-A177-3AD203B41FA5}">
                      <a16:colId xmlns:a16="http://schemas.microsoft.com/office/drawing/2014/main" val="914601994"/>
                    </a:ext>
                  </a:extLst>
                </a:gridCol>
                <a:gridCol w="152203">
                  <a:extLst>
                    <a:ext uri="{9D8B030D-6E8A-4147-A177-3AD203B41FA5}">
                      <a16:colId xmlns:a16="http://schemas.microsoft.com/office/drawing/2014/main" val="2082337741"/>
                    </a:ext>
                  </a:extLst>
                </a:gridCol>
                <a:gridCol w="152203">
                  <a:extLst>
                    <a:ext uri="{9D8B030D-6E8A-4147-A177-3AD203B41FA5}">
                      <a16:colId xmlns:a16="http://schemas.microsoft.com/office/drawing/2014/main" val="214087262"/>
                    </a:ext>
                  </a:extLst>
                </a:gridCol>
                <a:gridCol w="1429302">
                  <a:extLst>
                    <a:ext uri="{9D8B030D-6E8A-4147-A177-3AD203B41FA5}">
                      <a16:colId xmlns:a16="http://schemas.microsoft.com/office/drawing/2014/main" val="2118284751"/>
                    </a:ext>
                  </a:extLst>
                </a:gridCol>
                <a:gridCol w="2650398">
                  <a:extLst>
                    <a:ext uri="{9D8B030D-6E8A-4147-A177-3AD203B41FA5}">
                      <a16:colId xmlns:a16="http://schemas.microsoft.com/office/drawing/2014/main" val="3604979099"/>
                    </a:ext>
                  </a:extLst>
                </a:gridCol>
              </a:tblGrid>
              <a:tr h="291900">
                <a:tc>
                  <a:txBody>
                    <a:bodyPr/>
                    <a:lstStyle/>
                    <a:p>
                      <a:pPr algn="ctr"/>
                      <a:r>
                        <a:rPr lang="en-US" sz="1500">
                          <a:effectLst/>
                        </a:rPr>
                        <a:t>Sl. No.</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tc>
                <a:tc>
                  <a:txBody>
                    <a:bodyPr/>
                    <a:lstStyle/>
                    <a:p>
                      <a:pPr algn="ctr"/>
                      <a:r>
                        <a:rPr lang="en-US" sz="1500">
                          <a:effectLst/>
                        </a:rPr>
                        <a:t>Name Of The Raw Materials</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tc>
                <a:tc>
                  <a:txBody>
                    <a:bodyPr/>
                    <a:lstStyle/>
                    <a:p>
                      <a:pPr algn="ctr"/>
                      <a:r>
                        <a:rPr lang="en-US" sz="1500">
                          <a:effectLst/>
                        </a:rPr>
                        <a:t>Quantity (TPA)</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tc>
                <a:tc gridSpan="3">
                  <a:txBody>
                    <a:bodyPr/>
                    <a:lstStyle/>
                    <a:p>
                      <a:pPr algn="ctr"/>
                      <a:r>
                        <a:rPr lang="en-US" sz="1500">
                          <a:effectLst/>
                        </a:rPr>
                        <a:t>Source</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tc>
                <a:tc hMerge="1">
                  <a:txBody>
                    <a:bodyPr/>
                    <a:lstStyle/>
                    <a:p>
                      <a:endParaRPr lang="en-IN"/>
                    </a:p>
                  </a:txBody>
                  <a:tcPr/>
                </a:tc>
                <a:tc hMerge="1">
                  <a:txBody>
                    <a:bodyPr/>
                    <a:lstStyle/>
                    <a:p>
                      <a:endParaRPr lang="en-IN"/>
                    </a:p>
                  </a:txBody>
                  <a:tcPr/>
                </a:tc>
                <a:tc>
                  <a:txBody>
                    <a:bodyPr/>
                    <a:lstStyle/>
                    <a:p>
                      <a:pPr algn="ctr"/>
                      <a:r>
                        <a:rPr lang="en-US" sz="1500">
                          <a:effectLst/>
                        </a:rPr>
                        <a:t>Mode Of Transportation</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tc>
                <a:extLst>
                  <a:ext uri="{0D108BD9-81ED-4DB2-BD59-A6C34878D82A}">
                    <a16:rowId xmlns:a16="http://schemas.microsoft.com/office/drawing/2014/main" val="2558192538"/>
                  </a:ext>
                </a:extLst>
              </a:tr>
              <a:tr h="145950">
                <a:tc gridSpan="7">
                  <a:txBody>
                    <a:bodyPr/>
                    <a:lstStyle/>
                    <a:p>
                      <a:r>
                        <a:rPr lang="en-US" sz="1500">
                          <a:effectLst/>
                        </a:rPr>
                        <a:t>DRI Unit</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223909628"/>
                  </a:ext>
                </a:extLst>
              </a:tr>
              <a:tr h="437849">
                <a:tc>
                  <a:txBody>
                    <a:bodyPr/>
                    <a:lstStyle/>
                    <a:p>
                      <a:pPr algn="ctr"/>
                      <a:r>
                        <a:rPr lang="en-US" sz="1500">
                          <a:effectLst/>
                        </a:rPr>
                        <a:t>1</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pPr algn="ctr"/>
                      <a:r>
                        <a:rPr lang="en-US" sz="1500">
                          <a:effectLst/>
                        </a:rPr>
                        <a:t>Iron Ore</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pPr algn="ctr"/>
                      <a:r>
                        <a:rPr lang="en-IN" sz="1500">
                          <a:effectLst/>
                        </a:rPr>
                        <a:t>3,60,000</a:t>
                      </a:r>
                    </a:p>
                    <a:p>
                      <a:pPr algn="ctr"/>
                      <a:r>
                        <a:rPr lang="en-US" sz="1500">
                          <a:effectLst/>
                        </a:rPr>
                        <a:t>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gridSpan="3">
                  <a:txBody>
                    <a:bodyPr/>
                    <a:lstStyle/>
                    <a:p>
                      <a:pPr algn="ctr"/>
                      <a:r>
                        <a:rPr lang="en-IN" sz="1500">
                          <a:effectLst/>
                        </a:rPr>
                        <a:t>Mines of Odisha and Jharkhand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hMerge="1">
                  <a:txBody>
                    <a:bodyPr/>
                    <a:lstStyle/>
                    <a:p>
                      <a:endParaRPr lang="en-IN"/>
                    </a:p>
                  </a:txBody>
                  <a:tcPr/>
                </a:tc>
                <a:tc>
                  <a:txBody>
                    <a:bodyPr/>
                    <a:lstStyle/>
                    <a:p>
                      <a:pPr algn="ctr"/>
                      <a:r>
                        <a:rPr lang="en-IN" sz="1500">
                          <a:effectLst/>
                        </a:rPr>
                        <a:t>by rail rake and by road </a:t>
                      </a:r>
                    </a:p>
                    <a:p>
                      <a:pPr algn="ctr"/>
                      <a:r>
                        <a:rPr lang="en-US" sz="1500">
                          <a:effectLst/>
                        </a:rPr>
                        <a:t>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extLst>
                  <a:ext uri="{0D108BD9-81ED-4DB2-BD59-A6C34878D82A}">
                    <a16:rowId xmlns:a16="http://schemas.microsoft.com/office/drawing/2014/main" val="2225096371"/>
                  </a:ext>
                </a:extLst>
              </a:tr>
              <a:tr h="291900">
                <a:tc>
                  <a:txBody>
                    <a:bodyPr/>
                    <a:lstStyle/>
                    <a:p>
                      <a:pPr algn="ctr"/>
                      <a:r>
                        <a:rPr lang="en-US" sz="1500">
                          <a:effectLst/>
                        </a:rPr>
                        <a:t>2</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pPr algn="ctr"/>
                      <a:r>
                        <a:rPr lang="en-IN" sz="1500">
                          <a:effectLst/>
                        </a:rPr>
                        <a:t>Non Coking coal </a:t>
                      </a:r>
                    </a:p>
                    <a:p>
                      <a:pPr algn="ctr"/>
                      <a:r>
                        <a:rPr lang="en-US" sz="1500">
                          <a:effectLst/>
                        </a:rPr>
                        <a:t>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pPr algn="ctr"/>
                      <a:r>
                        <a:rPr lang="en-IN" sz="1500">
                          <a:effectLst/>
                        </a:rPr>
                        <a:t>2,92,500</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gridSpan="3">
                  <a:txBody>
                    <a:bodyPr/>
                    <a:lstStyle/>
                    <a:p>
                      <a:pPr algn="ctr"/>
                      <a:r>
                        <a:rPr lang="en-IN" sz="1500">
                          <a:effectLst/>
                        </a:rPr>
                        <a:t>CCL</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hMerge="1">
                  <a:txBody>
                    <a:bodyPr/>
                    <a:lstStyle/>
                    <a:p>
                      <a:endParaRPr lang="en-IN"/>
                    </a:p>
                  </a:txBody>
                  <a:tcPr/>
                </a:tc>
                <a:tc>
                  <a:txBody>
                    <a:bodyPr/>
                    <a:lstStyle/>
                    <a:p>
                      <a:pPr algn="ctr"/>
                      <a:r>
                        <a:rPr lang="en-IN" sz="1500">
                          <a:effectLst/>
                        </a:rPr>
                        <a:t>by Rail rake and by Road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extLst>
                  <a:ext uri="{0D108BD9-81ED-4DB2-BD59-A6C34878D82A}">
                    <a16:rowId xmlns:a16="http://schemas.microsoft.com/office/drawing/2014/main" val="3723192212"/>
                  </a:ext>
                </a:extLst>
              </a:tr>
              <a:tr h="291900">
                <a:tc>
                  <a:txBody>
                    <a:bodyPr/>
                    <a:lstStyle/>
                    <a:p>
                      <a:pPr algn="ctr"/>
                      <a:r>
                        <a:rPr lang="en-US" sz="1500">
                          <a:effectLst/>
                        </a:rPr>
                        <a:t>3</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pPr algn="ctr"/>
                      <a:r>
                        <a:rPr lang="en-US" sz="1500">
                          <a:effectLst/>
                        </a:rPr>
                        <a:t>Dolomite</a:t>
                      </a:r>
                      <a:r>
                        <a:rPr lang="en-US" sz="1500" kern="1200">
                          <a:effectLst/>
                        </a:rPr>
                        <a:t> </a:t>
                      </a:r>
                      <a:r>
                        <a:rPr lang="en-IN" sz="1500">
                          <a:effectLst/>
                        </a:rPr>
                        <a:t>/Limestone</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pPr algn="ctr"/>
                      <a:r>
                        <a:rPr lang="en-IN" sz="1500">
                          <a:effectLst/>
                        </a:rPr>
                        <a:t>6750</a:t>
                      </a:r>
                    </a:p>
                    <a:p>
                      <a:pPr algn="ctr"/>
                      <a:r>
                        <a:rPr lang="en-US" sz="1500">
                          <a:effectLst/>
                        </a:rPr>
                        <a:t>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gridSpan="3">
                  <a:txBody>
                    <a:bodyPr/>
                    <a:lstStyle/>
                    <a:p>
                      <a:pPr algn="just"/>
                      <a:r>
                        <a:rPr lang="en-IN" sz="1500">
                          <a:effectLst/>
                        </a:rPr>
                        <a:t> </a:t>
                      </a:r>
                    </a:p>
                    <a:p>
                      <a:pPr algn="ctr"/>
                      <a:r>
                        <a:rPr lang="en-IN" sz="1500">
                          <a:effectLst/>
                        </a:rPr>
                        <a:t>Chattishgarh</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tc>
                <a:tc hMerge="1">
                  <a:txBody>
                    <a:bodyPr/>
                    <a:lstStyle/>
                    <a:p>
                      <a:endParaRPr lang="en-IN"/>
                    </a:p>
                  </a:txBody>
                  <a:tcPr/>
                </a:tc>
                <a:tc hMerge="1">
                  <a:txBody>
                    <a:bodyPr/>
                    <a:lstStyle/>
                    <a:p>
                      <a:endParaRPr lang="en-IN"/>
                    </a:p>
                  </a:txBody>
                  <a:tcPr/>
                </a:tc>
                <a:tc>
                  <a:txBody>
                    <a:bodyPr/>
                    <a:lstStyle/>
                    <a:p>
                      <a:pPr algn="ctr"/>
                      <a:r>
                        <a:rPr lang="en-IN" sz="1500">
                          <a:effectLst/>
                        </a:rPr>
                        <a:t>by Road</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extLst>
                  <a:ext uri="{0D108BD9-81ED-4DB2-BD59-A6C34878D82A}">
                    <a16:rowId xmlns:a16="http://schemas.microsoft.com/office/drawing/2014/main" val="3939312810"/>
                  </a:ext>
                </a:extLst>
              </a:tr>
              <a:tr h="145950">
                <a:tc gridSpan="7">
                  <a:txBody>
                    <a:bodyPr/>
                    <a:lstStyle/>
                    <a:p>
                      <a:r>
                        <a:rPr lang="en-IN" sz="1500">
                          <a:effectLst/>
                        </a:rPr>
                        <a:t>Power Plant (WHRB)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813035920"/>
                  </a:ext>
                </a:extLst>
              </a:tr>
              <a:tr h="291900">
                <a:tc>
                  <a:txBody>
                    <a:bodyPr/>
                    <a:lstStyle/>
                    <a:p>
                      <a:pPr algn="ctr"/>
                      <a:r>
                        <a:rPr lang="en-US" sz="1500">
                          <a:effectLst/>
                        </a:rPr>
                        <a:t>4</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pPr algn="ctr"/>
                      <a:r>
                        <a:rPr lang="en-IN" sz="1500">
                          <a:effectLst/>
                        </a:rPr>
                        <a:t>Hot Flue gas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gridSpan="5">
                  <a:txBody>
                    <a:bodyPr/>
                    <a:lstStyle/>
                    <a:p>
                      <a:r>
                        <a:rPr lang="en-IN" sz="1500">
                          <a:effectLst/>
                        </a:rPr>
                        <a:t>4 x 25000 Nm</a:t>
                      </a:r>
                      <a:r>
                        <a:rPr lang="en-IN" sz="1500" baseline="30000">
                          <a:effectLst/>
                        </a:rPr>
                        <a:t>3</a:t>
                      </a:r>
                      <a:r>
                        <a:rPr lang="en-IN" sz="1500">
                          <a:effectLst/>
                        </a:rPr>
                        <a:t>/hr from ABC of  DRI Kilns (4x100T)  and</a:t>
                      </a:r>
                    </a:p>
                    <a:p>
                      <a:r>
                        <a:rPr lang="en-IN" sz="1500">
                          <a:effectLst/>
                        </a:rPr>
                        <a:t> 1 x 100000 Nm</a:t>
                      </a:r>
                      <a:r>
                        <a:rPr lang="en-IN" sz="1500" baseline="30000">
                          <a:effectLst/>
                        </a:rPr>
                        <a:t>3</a:t>
                      </a:r>
                      <a:r>
                        <a:rPr lang="en-IN" sz="1500">
                          <a:effectLst/>
                        </a:rPr>
                        <a:t>/hr from ABC of DRI kiln of 1 x 350 T</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5969685"/>
                  </a:ext>
                </a:extLst>
              </a:tr>
              <a:tr h="157099">
                <a:tc gridSpan="7">
                  <a:txBody>
                    <a:bodyPr/>
                    <a:lstStyle/>
                    <a:p>
                      <a:r>
                        <a:rPr lang="en-IN" sz="1500">
                          <a:effectLst/>
                        </a:rPr>
                        <a:t>Power Plant (AFBC)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553371637"/>
                  </a:ext>
                </a:extLst>
              </a:tr>
              <a:tr h="357780">
                <a:tc>
                  <a:txBody>
                    <a:bodyPr/>
                    <a:lstStyle/>
                    <a:p>
                      <a:pPr algn="ctr"/>
                      <a:r>
                        <a:rPr lang="en-US" sz="1500">
                          <a:effectLst/>
                        </a:rPr>
                        <a:t>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pPr algn="ctr"/>
                      <a:r>
                        <a:rPr lang="en-IN" sz="1500" b="1" dirty="0">
                          <a:effectLst/>
                        </a:rPr>
                        <a:t>Item</a:t>
                      </a:r>
                    </a:p>
                    <a:p>
                      <a:pPr algn="ctr"/>
                      <a:r>
                        <a:rPr lang="en-US" sz="1500" b="1" dirty="0">
                          <a:effectLst/>
                        </a:rPr>
                        <a:t> </a:t>
                      </a:r>
                      <a:endParaRPr lang="en-IN" sz="15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pPr algn="ctr"/>
                      <a:r>
                        <a:rPr lang="en-IN" sz="1500" b="1" dirty="0">
                          <a:effectLst/>
                        </a:rPr>
                        <a:t>Composition per unit of Fuel</a:t>
                      </a:r>
                      <a:endParaRPr lang="en-IN" sz="15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gridSpan="3">
                  <a:txBody>
                    <a:bodyPr/>
                    <a:lstStyle/>
                    <a:p>
                      <a:pPr algn="ctr"/>
                      <a:r>
                        <a:rPr lang="en-IN" sz="1500" b="1" dirty="0">
                          <a:effectLst/>
                        </a:rPr>
                        <a:t>Requirement Mt per Year</a:t>
                      </a:r>
                      <a:endParaRPr lang="en-IN" sz="15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hMerge="1">
                  <a:txBody>
                    <a:bodyPr/>
                    <a:lstStyle/>
                    <a:p>
                      <a:endParaRPr lang="en-IN"/>
                    </a:p>
                  </a:txBody>
                  <a:tcPr/>
                </a:tc>
                <a:tc>
                  <a:txBody>
                    <a:bodyPr/>
                    <a:lstStyle/>
                    <a:p>
                      <a:pPr algn="ctr"/>
                      <a:r>
                        <a:rPr lang="en-US" sz="1500" b="1" dirty="0">
                          <a:effectLst/>
                        </a:rPr>
                        <a:t>Source</a:t>
                      </a:r>
                      <a:endParaRPr lang="en-IN" sz="1500" b="1"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extLst>
                  <a:ext uri="{0D108BD9-81ED-4DB2-BD59-A6C34878D82A}">
                    <a16:rowId xmlns:a16="http://schemas.microsoft.com/office/drawing/2014/main" val="1916471668"/>
                  </a:ext>
                </a:extLst>
              </a:tr>
              <a:tr h="291900">
                <a:tc>
                  <a:txBody>
                    <a:bodyPr/>
                    <a:lstStyle/>
                    <a:p>
                      <a:pPr algn="ctr"/>
                      <a:r>
                        <a:rPr lang="en-US" sz="1500">
                          <a:effectLst/>
                        </a:rPr>
                        <a:t>5</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r>
                        <a:rPr lang="en-US" sz="1500">
                          <a:effectLst/>
                        </a:rPr>
                        <a:t>Char (CV -1500 Kcal/ Kg )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pPr algn="ctr"/>
                      <a:r>
                        <a:rPr lang="en-IN" sz="1500" dirty="0">
                          <a:effectLst/>
                        </a:rPr>
                        <a:t>0.60</a:t>
                      </a:r>
                      <a:endParaRPr lang="en-IN" sz="15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gridSpan="3">
                  <a:txBody>
                    <a:bodyPr/>
                    <a:lstStyle/>
                    <a:p>
                      <a:pPr algn="ctr"/>
                      <a:r>
                        <a:rPr lang="en-US" sz="1500">
                          <a:effectLst/>
                        </a:rPr>
                        <a:t>58050</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hMerge="1">
                  <a:txBody>
                    <a:bodyPr/>
                    <a:lstStyle/>
                    <a:p>
                      <a:endParaRPr lang="en-IN"/>
                    </a:p>
                  </a:txBody>
                  <a:tcPr/>
                </a:tc>
                <a:tc>
                  <a:txBody>
                    <a:bodyPr/>
                    <a:lstStyle/>
                    <a:p>
                      <a:pPr algn="ctr"/>
                      <a:r>
                        <a:rPr lang="en-US" sz="1500">
                          <a:effectLst/>
                        </a:rPr>
                        <a:t>Captive Production</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extLst>
                  <a:ext uri="{0D108BD9-81ED-4DB2-BD59-A6C34878D82A}">
                    <a16:rowId xmlns:a16="http://schemas.microsoft.com/office/drawing/2014/main" val="3036228113"/>
                  </a:ext>
                </a:extLst>
              </a:tr>
              <a:tr h="291900">
                <a:tc>
                  <a:txBody>
                    <a:bodyPr/>
                    <a:lstStyle/>
                    <a:p>
                      <a:pPr algn="ctr"/>
                      <a:r>
                        <a:rPr lang="en-US" sz="1500">
                          <a:effectLst/>
                        </a:rPr>
                        <a:t>4</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r>
                        <a:rPr lang="en-US" sz="1500">
                          <a:effectLst/>
                        </a:rPr>
                        <a:t>Coal(CV -5000 Kcal/ Kg )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pPr algn="ctr"/>
                      <a:r>
                        <a:rPr lang="en-IN" sz="1500">
                          <a:effectLst/>
                        </a:rPr>
                        <a:t>0.40</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gridSpan="3">
                  <a:txBody>
                    <a:bodyPr/>
                    <a:lstStyle/>
                    <a:p>
                      <a:pPr algn="ctr"/>
                      <a:r>
                        <a:rPr lang="en-US" sz="1500">
                          <a:effectLst/>
                        </a:rPr>
                        <a:t>38400</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hMerge="1">
                  <a:txBody>
                    <a:bodyPr/>
                    <a:lstStyle/>
                    <a:p>
                      <a:endParaRPr lang="en-IN"/>
                    </a:p>
                  </a:txBody>
                  <a:tcPr/>
                </a:tc>
                <a:tc>
                  <a:txBody>
                    <a:bodyPr/>
                    <a:lstStyle/>
                    <a:p>
                      <a:pPr algn="ctr"/>
                      <a:r>
                        <a:rPr lang="en-US" sz="1500">
                          <a:effectLst/>
                        </a:rPr>
                        <a:t>CCL mines</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extLst>
                  <a:ext uri="{0D108BD9-81ED-4DB2-BD59-A6C34878D82A}">
                    <a16:rowId xmlns:a16="http://schemas.microsoft.com/office/drawing/2014/main" val="3353382834"/>
                  </a:ext>
                </a:extLst>
              </a:tr>
              <a:tr h="218418">
                <a:tc gridSpan="7">
                  <a:txBody>
                    <a:bodyPr/>
                    <a:lstStyle/>
                    <a:p>
                      <a:r>
                        <a:rPr lang="en-IN" sz="1500">
                          <a:effectLst/>
                        </a:rPr>
                        <a:t>Steel Melting Shop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33104772"/>
                  </a:ext>
                </a:extLst>
              </a:tr>
              <a:tr h="437849">
                <a:tc>
                  <a:txBody>
                    <a:bodyPr/>
                    <a:lstStyle/>
                    <a:p>
                      <a:pPr algn="ctr"/>
                      <a:r>
                        <a:rPr lang="en-US" sz="1500">
                          <a:effectLst/>
                        </a:rPr>
                        <a:t>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r>
                        <a:rPr lang="en-IN" sz="1500">
                          <a:effectLst/>
                        </a:rPr>
                        <a:t>Name of Raw material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gridSpan="2">
                  <a:txBody>
                    <a:bodyPr/>
                    <a:lstStyle/>
                    <a:p>
                      <a:pPr algn="ctr"/>
                      <a:r>
                        <a:rPr lang="en-US" sz="1500">
                          <a:effectLst/>
                        </a:rPr>
                        <a:t>Qty. Required per metric ton of production (MT)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gridSpan="2">
                  <a:txBody>
                    <a:bodyPr/>
                    <a:lstStyle/>
                    <a:p>
                      <a:pPr algn="ctr"/>
                      <a:r>
                        <a:rPr lang="en-IN" sz="1500">
                          <a:effectLst/>
                        </a:rPr>
                        <a:t>Total qty Required per annum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a:txBody>
                    <a:bodyPr/>
                    <a:lstStyle/>
                    <a:p>
                      <a:pPr algn="ctr"/>
                      <a:r>
                        <a:rPr lang="en-US" sz="1500">
                          <a:effectLst/>
                        </a:rPr>
                        <a:t>Source</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extLst>
                  <a:ext uri="{0D108BD9-81ED-4DB2-BD59-A6C34878D82A}">
                    <a16:rowId xmlns:a16="http://schemas.microsoft.com/office/drawing/2014/main" val="2140956668"/>
                  </a:ext>
                </a:extLst>
              </a:tr>
              <a:tr h="218418">
                <a:tc>
                  <a:txBody>
                    <a:bodyPr/>
                    <a:lstStyle/>
                    <a:p>
                      <a:pPr algn="ctr"/>
                      <a:r>
                        <a:rPr lang="en-US" sz="1500">
                          <a:effectLst/>
                        </a:rPr>
                        <a:t>7</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r>
                        <a:rPr lang="en-IN" sz="1500">
                          <a:effectLst/>
                        </a:rPr>
                        <a:t>Sponge Iron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gridSpan="2">
                  <a:txBody>
                    <a:bodyPr/>
                    <a:lstStyle/>
                    <a:p>
                      <a:pPr algn="ctr"/>
                      <a:r>
                        <a:rPr lang="en-US" sz="1500">
                          <a:effectLst/>
                        </a:rPr>
                        <a:t>1.0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gridSpan="2">
                  <a:txBody>
                    <a:bodyPr/>
                    <a:lstStyle/>
                    <a:p>
                      <a:pPr algn="ctr"/>
                      <a:r>
                        <a:rPr lang="en-IN" sz="1500">
                          <a:effectLst/>
                        </a:rPr>
                        <a:t>1,80,000 TPA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a:txBody>
                    <a:bodyPr/>
                    <a:lstStyle/>
                    <a:p>
                      <a:pPr algn="ctr"/>
                      <a:r>
                        <a:rPr lang="en-US" sz="1500">
                          <a:effectLst/>
                        </a:rPr>
                        <a:t>Captive production</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extLst>
                  <a:ext uri="{0D108BD9-81ED-4DB2-BD59-A6C34878D82A}">
                    <a16:rowId xmlns:a16="http://schemas.microsoft.com/office/drawing/2014/main" val="1998512431"/>
                  </a:ext>
                </a:extLst>
              </a:tr>
              <a:tr h="218418">
                <a:tc>
                  <a:txBody>
                    <a:bodyPr/>
                    <a:lstStyle/>
                    <a:p>
                      <a:pPr algn="ctr"/>
                      <a:r>
                        <a:rPr lang="en-US" sz="1500">
                          <a:effectLst/>
                        </a:rPr>
                        <a:t>8</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r>
                        <a:rPr lang="en-IN" sz="1500">
                          <a:effectLst/>
                        </a:rPr>
                        <a:t>Scrap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gridSpan="2">
                  <a:txBody>
                    <a:bodyPr/>
                    <a:lstStyle/>
                    <a:p>
                      <a:pPr algn="ctr"/>
                      <a:r>
                        <a:rPr lang="en-US" sz="1500">
                          <a:effectLst/>
                        </a:rPr>
                        <a:t>0.24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gridSpan="2">
                  <a:txBody>
                    <a:bodyPr/>
                    <a:lstStyle/>
                    <a:p>
                      <a:pPr algn="ctr"/>
                      <a:r>
                        <a:rPr lang="en-IN" sz="1500">
                          <a:effectLst/>
                        </a:rPr>
                        <a:t>43,200 TPA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a:txBody>
                    <a:bodyPr/>
                    <a:lstStyle/>
                    <a:p>
                      <a:pPr algn="ctr"/>
                      <a:r>
                        <a:rPr lang="en-US" sz="1500">
                          <a:effectLst/>
                        </a:rPr>
                        <a:t>Open market</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extLst>
                  <a:ext uri="{0D108BD9-81ED-4DB2-BD59-A6C34878D82A}">
                    <a16:rowId xmlns:a16="http://schemas.microsoft.com/office/drawing/2014/main" val="3001946727"/>
                  </a:ext>
                </a:extLst>
              </a:tr>
              <a:tr h="218418">
                <a:tc gridSpan="7">
                  <a:txBody>
                    <a:bodyPr/>
                    <a:lstStyle/>
                    <a:p>
                      <a:r>
                        <a:rPr lang="en-IN" sz="1500">
                          <a:effectLst/>
                        </a:rPr>
                        <a:t>Rolling Mill</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61311241"/>
                  </a:ext>
                </a:extLst>
              </a:tr>
              <a:tr h="218418">
                <a:tc>
                  <a:txBody>
                    <a:bodyPr/>
                    <a:lstStyle/>
                    <a:p>
                      <a:pPr algn="ctr"/>
                      <a:r>
                        <a:rPr lang="en-US" sz="1500">
                          <a:effectLst/>
                        </a:rPr>
                        <a:t>9</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r>
                        <a:rPr lang="en-US" sz="1500">
                          <a:effectLst/>
                        </a:rPr>
                        <a:t>Billet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gridSpan="3">
                  <a:txBody>
                    <a:bodyPr/>
                    <a:lstStyle/>
                    <a:p>
                      <a:pPr algn="ctr"/>
                      <a:r>
                        <a:rPr lang="en-US" sz="1500">
                          <a:effectLst/>
                        </a:rPr>
                        <a:t>1.03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hMerge="1">
                  <a:txBody>
                    <a:bodyPr/>
                    <a:lstStyle/>
                    <a:p>
                      <a:endParaRPr lang="en-IN"/>
                    </a:p>
                  </a:txBody>
                  <a:tcPr/>
                </a:tc>
                <a:tc hMerge="1">
                  <a:txBody>
                    <a:bodyPr/>
                    <a:lstStyle/>
                    <a:p>
                      <a:endParaRPr lang="en-IN"/>
                    </a:p>
                  </a:txBody>
                  <a:tcPr/>
                </a:tc>
                <a:tc>
                  <a:txBody>
                    <a:bodyPr/>
                    <a:lstStyle/>
                    <a:p>
                      <a:pPr algn="ctr"/>
                      <a:r>
                        <a:rPr lang="en-IN" sz="1500">
                          <a:effectLst/>
                        </a:rPr>
                        <a:t>1,54,500</a:t>
                      </a:r>
                      <a:r>
                        <a:rPr lang="en-US" sz="1500">
                          <a:effectLst/>
                        </a:rPr>
                        <a:t> </a:t>
                      </a:r>
                      <a:endParaRPr lang="en-IN" sz="15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tc>
                  <a:txBody>
                    <a:bodyPr/>
                    <a:lstStyle/>
                    <a:p>
                      <a:pPr algn="ctr"/>
                      <a:r>
                        <a:rPr lang="en-US" sz="1500" dirty="0">
                          <a:effectLst/>
                        </a:rPr>
                        <a:t>Captive production</a:t>
                      </a:r>
                      <a:endParaRPr lang="en-IN" sz="15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54731" marR="54731" marT="0" marB="0" anchor="ctr"/>
                </a:tc>
                <a:extLst>
                  <a:ext uri="{0D108BD9-81ED-4DB2-BD59-A6C34878D82A}">
                    <a16:rowId xmlns:a16="http://schemas.microsoft.com/office/drawing/2014/main" val="2840980766"/>
                  </a:ext>
                </a:extLst>
              </a:tr>
            </a:tbl>
          </a:graphicData>
        </a:graphic>
      </p:graphicFrame>
    </p:spTree>
    <p:extLst>
      <p:ext uri="{BB962C8B-B14F-4D97-AF65-F5344CB8AC3E}">
        <p14:creationId xmlns:p14="http://schemas.microsoft.com/office/powerpoint/2010/main" val="364244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B192-14B4-4159-BC86-EF3CC5EF9DD0}"/>
              </a:ext>
            </a:extLst>
          </p:cNvPr>
          <p:cNvSpPr>
            <a:spLocks noGrp="1"/>
          </p:cNvSpPr>
          <p:nvPr>
            <p:ph type="title"/>
          </p:nvPr>
        </p:nvSpPr>
        <p:spPr/>
        <p:txBody>
          <a:bodyPr>
            <a:noAutofit/>
          </a:bodyPr>
          <a:lstStyle/>
          <a:p>
            <a:r>
              <a:rPr lang="en-US" sz="3200" b="1" dirty="0"/>
              <a:t>FUEL, POWER &amp; WATER CONSUMPTION</a:t>
            </a:r>
            <a:endParaRPr lang="en-IN" sz="3200" b="1" dirty="0"/>
          </a:p>
        </p:txBody>
      </p:sp>
      <p:graphicFrame>
        <p:nvGraphicFramePr>
          <p:cNvPr id="4" name="Table 4">
            <a:extLst>
              <a:ext uri="{FF2B5EF4-FFF2-40B4-BE49-F238E27FC236}">
                <a16:creationId xmlns:a16="http://schemas.microsoft.com/office/drawing/2014/main" id="{BA6E0366-D730-45E8-8544-400D5FDC0034}"/>
              </a:ext>
            </a:extLst>
          </p:cNvPr>
          <p:cNvGraphicFramePr>
            <a:graphicFrameLocks noGrp="1"/>
          </p:cNvGraphicFramePr>
          <p:nvPr>
            <p:ph sz="quarter" idx="1"/>
            <p:extLst>
              <p:ext uri="{D42A27DB-BD31-4B8C-83A1-F6EECF244321}">
                <p14:modId xmlns:p14="http://schemas.microsoft.com/office/powerpoint/2010/main" val="2594002331"/>
              </p:ext>
            </p:extLst>
          </p:nvPr>
        </p:nvGraphicFramePr>
        <p:xfrm>
          <a:off x="0" y="1600200"/>
          <a:ext cx="9144000" cy="4846320"/>
        </p:xfrm>
        <a:graphic>
          <a:graphicData uri="http://schemas.openxmlformats.org/drawingml/2006/table">
            <a:tbl>
              <a:tblPr firstRow="1" bandRow="1">
                <a:tableStyleId>{5C22544A-7EE6-4342-B048-85BDC9FD1C3A}</a:tableStyleId>
              </a:tblPr>
              <a:tblGrid>
                <a:gridCol w="725447">
                  <a:extLst>
                    <a:ext uri="{9D8B030D-6E8A-4147-A177-3AD203B41FA5}">
                      <a16:colId xmlns:a16="http://schemas.microsoft.com/office/drawing/2014/main" val="1599187067"/>
                    </a:ext>
                  </a:extLst>
                </a:gridCol>
                <a:gridCol w="1372863">
                  <a:extLst>
                    <a:ext uri="{9D8B030D-6E8A-4147-A177-3AD203B41FA5}">
                      <a16:colId xmlns:a16="http://schemas.microsoft.com/office/drawing/2014/main" val="2430478388"/>
                    </a:ext>
                  </a:extLst>
                </a:gridCol>
                <a:gridCol w="1681602">
                  <a:extLst>
                    <a:ext uri="{9D8B030D-6E8A-4147-A177-3AD203B41FA5}">
                      <a16:colId xmlns:a16="http://schemas.microsoft.com/office/drawing/2014/main" val="3391825028"/>
                    </a:ext>
                  </a:extLst>
                </a:gridCol>
                <a:gridCol w="3809849">
                  <a:extLst>
                    <a:ext uri="{9D8B030D-6E8A-4147-A177-3AD203B41FA5}">
                      <a16:colId xmlns:a16="http://schemas.microsoft.com/office/drawing/2014/main" val="2728533955"/>
                    </a:ext>
                  </a:extLst>
                </a:gridCol>
                <a:gridCol w="1554239">
                  <a:extLst>
                    <a:ext uri="{9D8B030D-6E8A-4147-A177-3AD203B41FA5}">
                      <a16:colId xmlns:a16="http://schemas.microsoft.com/office/drawing/2014/main" val="607606268"/>
                    </a:ext>
                  </a:extLst>
                </a:gridCol>
              </a:tblGrid>
              <a:tr h="612449">
                <a:tc>
                  <a:txBody>
                    <a:bodyPr/>
                    <a:lstStyle/>
                    <a:p>
                      <a:r>
                        <a:rPr lang="en-US" dirty="0"/>
                        <a:t>Sl. No</a:t>
                      </a:r>
                      <a:endParaRPr lang="en-IN" dirty="0"/>
                    </a:p>
                  </a:txBody>
                  <a:tcPr/>
                </a:tc>
                <a:tc>
                  <a:txBody>
                    <a:bodyPr/>
                    <a:lstStyle/>
                    <a:p>
                      <a:r>
                        <a:rPr lang="en-US" dirty="0"/>
                        <a:t>Particulars</a:t>
                      </a:r>
                      <a:endParaRPr lang="en-IN" dirty="0"/>
                    </a:p>
                  </a:txBody>
                  <a:tcPr/>
                </a:tc>
                <a:tc>
                  <a:txBody>
                    <a:bodyPr/>
                    <a:lstStyle/>
                    <a:p>
                      <a:r>
                        <a:rPr lang="en-US" dirty="0"/>
                        <a:t>Quantity</a:t>
                      </a:r>
                      <a:endParaRPr lang="en-IN" dirty="0"/>
                    </a:p>
                  </a:txBody>
                  <a:tcPr/>
                </a:tc>
                <a:tc>
                  <a:txBody>
                    <a:bodyPr/>
                    <a:lstStyle/>
                    <a:p>
                      <a:r>
                        <a:rPr lang="en-US" dirty="0"/>
                        <a:t>Source</a:t>
                      </a:r>
                      <a:endParaRPr lang="en-IN" dirty="0"/>
                    </a:p>
                  </a:txBody>
                  <a:tcPr/>
                </a:tc>
                <a:tc>
                  <a:txBody>
                    <a:bodyPr/>
                    <a:lstStyle/>
                    <a:p>
                      <a:r>
                        <a:rPr lang="en-US" dirty="0"/>
                        <a:t>Mode</a:t>
                      </a:r>
                      <a:endParaRPr lang="en-IN" dirty="0"/>
                    </a:p>
                  </a:txBody>
                  <a:tcPr/>
                </a:tc>
                <a:extLst>
                  <a:ext uri="{0D108BD9-81ED-4DB2-BD59-A6C34878D82A}">
                    <a16:rowId xmlns:a16="http://schemas.microsoft.com/office/drawing/2014/main" val="3053605299"/>
                  </a:ext>
                </a:extLst>
              </a:tr>
              <a:tr h="900688">
                <a:tc>
                  <a:txBody>
                    <a:bodyPr/>
                    <a:lstStyle/>
                    <a:p>
                      <a:pPr algn="just">
                        <a:lnSpc>
                          <a:spcPct val="100000"/>
                        </a:lnSpc>
                        <a:spcAft>
                          <a:spcPts val="0"/>
                        </a:spcAft>
                      </a:pPr>
                      <a:r>
                        <a:rPr kumimoji="0" lang="en-US" sz="1800" kern="1200" dirty="0">
                          <a:solidFill>
                            <a:schemeClr val="dk1"/>
                          </a:solidFill>
                          <a:effectLst/>
                          <a:latin typeface="+mn-lt"/>
                          <a:ea typeface="+mn-ea"/>
                          <a:cs typeface="+mn-cs"/>
                        </a:rPr>
                        <a:t>01</a:t>
                      </a:r>
                      <a:endParaRPr kumimoji="0" lang="en-IN" sz="1800" kern="1200" dirty="0">
                        <a:solidFill>
                          <a:schemeClr val="dk1"/>
                        </a:solidFill>
                        <a:effectLst/>
                        <a:latin typeface="+mn-lt"/>
                        <a:ea typeface="+mn-ea"/>
                        <a:cs typeface="+mn-cs"/>
                      </a:endParaRPr>
                    </a:p>
                  </a:txBody>
                  <a:tcPr marL="40640" marR="40640" marT="0" marB="0"/>
                </a:tc>
                <a:tc>
                  <a:txBody>
                    <a:bodyPr/>
                    <a:lstStyle/>
                    <a:p>
                      <a:pPr algn="just">
                        <a:lnSpc>
                          <a:spcPct val="100000"/>
                        </a:lnSpc>
                        <a:spcAft>
                          <a:spcPts val="0"/>
                        </a:spcAft>
                      </a:pPr>
                      <a:r>
                        <a:rPr kumimoji="0" lang="en-US" sz="1800" kern="1200" dirty="0">
                          <a:solidFill>
                            <a:schemeClr val="dk1"/>
                          </a:solidFill>
                          <a:effectLst/>
                          <a:latin typeface="+mn-lt"/>
                          <a:ea typeface="+mn-ea"/>
                          <a:cs typeface="+mn-cs"/>
                        </a:rPr>
                        <a:t>Water requirement</a:t>
                      </a:r>
                      <a:endParaRPr kumimoji="0" lang="en-IN" sz="1800" kern="1200" dirty="0">
                        <a:solidFill>
                          <a:schemeClr val="dk1"/>
                        </a:solidFill>
                        <a:effectLst/>
                        <a:latin typeface="+mn-lt"/>
                        <a:ea typeface="+mn-ea"/>
                        <a:cs typeface="+mn-cs"/>
                      </a:endParaRPr>
                    </a:p>
                  </a:txBody>
                  <a:tcPr marL="40640" marR="4064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Existing Project</a:t>
                      </a:r>
                      <a:endParaRPr kumimoji="0" lang="en-IN" sz="1800" kern="1200" dirty="0">
                        <a:solidFill>
                          <a:schemeClr val="dk1"/>
                        </a:solidFill>
                        <a:effectLst/>
                        <a:latin typeface="+mn-lt"/>
                        <a:ea typeface="+mn-ea"/>
                        <a:cs typeface="+mn-cs"/>
                      </a:endParaRPr>
                    </a:p>
                    <a:p>
                      <a:pPr algn="just"/>
                      <a:r>
                        <a:rPr kumimoji="0" lang="en-US" sz="1800" kern="1200" dirty="0">
                          <a:solidFill>
                            <a:schemeClr val="dk1"/>
                          </a:solidFill>
                          <a:effectLst/>
                          <a:latin typeface="+mn-lt"/>
                          <a:ea typeface="+mn-ea"/>
                          <a:cs typeface="+mn-cs"/>
                        </a:rPr>
                        <a:t>233 KLD</a:t>
                      </a:r>
                      <a:endParaRPr kumimoji="0" lang="en-IN" sz="1800" kern="1200" dirty="0">
                        <a:solidFill>
                          <a:schemeClr val="dk1"/>
                        </a:solidFill>
                        <a:effectLst/>
                        <a:latin typeface="+mn-lt"/>
                        <a:ea typeface="+mn-ea"/>
                        <a:cs typeface="+mn-cs"/>
                      </a:endParaRPr>
                    </a:p>
                  </a:txBody>
                  <a:tcPr/>
                </a:tc>
                <a:tc>
                  <a:txBody>
                    <a:bodyPr/>
                    <a:lstStyle/>
                    <a:p>
                      <a:pPr algn="just"/>
                      <a:r>
                        <a:rPr kumimoji="0" lang="en-IN" sz="1800" kern="1200" dirty="0">
                          <a:solidFill>
                            <a:schemeClr val="dk1"/>
                          </a:solidFill>
                          <a:effectLst/>
                          <a:latin typeface="+mn-lt"/>
                          <a:ea typeface="+mn-ea"/>
                          <a:cs typeface="+mn-cs"/>
                        </a:rPr>
                        <a:t>Drinking – 6 KLD (Tanker water); Plantation: 2 KLD; Process requirement – 225 KLD (RWH ponds 2 </a:t>
                      </a:r>
                      <a:r>
                        <a:rPr kumimoji="0" lang="en-IN" sz="1800" kern="1200" dirty="0" err="1">
                          <a:solidFill>
                            <a:schemeClr val="dk1"/>
                          </a:solidFill>
                          <a:effectLst/>
                          <a:latin typeface="+mn-lt"/>
                          <a:ea typeface="+mn-ea"/>
                          <a:cs typeface="+mn-cs"/>
                        </a:rPr>
                        <a:t>nos</a:t>
                      </a:r>
                      <a:r>
                        <a:rPr kumimoji="0" lang="en-IN" sz="1800" kern="1200" dirty="0">
                          <a:solidFill>
                            <a:schemeClr val="dk1"/>
                          </a:solidFill>
                          <a:effectLst/>
                          <a:latin typeface="+mn-lt"/>
                          <a:ea typeface="+mn-ea"/>
                          <a:cs typeface="+mn-cs"/>
                        </a:rPr>
                        <a:t> (40x40x5m) and nearby quarry of CCL during summer for 3 months). </a:t>
                      </a:r>
                    </a:p>
                  </a:txBody>
                  <a:tcPr/>
                </a:tc>
                <a:tc>
                  <a:txBody>
                    <a:bodyPr/>
                    <a:lstStyle/>
                    <a:p>
                      <a:pPr algn="just"/>
                      <a:r>
                        <a:rPr kumimoji="0" lang="en-US" sz="1800" kern="1200" dirty="0">
                          <a:solidFill>
                            <a:schemeClr val="dk1"/>
                          </a:solidFill>
                          <a:effectLst/>
                          <a:latin typeface="+mn-lt"/>
                          <a:ea typeface="+mn-ea"/>
                          <a:cs typeface="+mn-cs"/>
                        </a:rPr>
                        <a:t>Pipeline and Tanker</a:t>
                      </a:r>
                      <a:endParaRPr kumimoji="0"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2975718199"/>
                  </a:ext>
                </a:extLst>
              </a:tr>
              <a:tr h="874927">
                <a:tc>
                  <a:txBody>
                    <a:bodyPr/>
                    <a:lstStyle/>
                    <a:p>
                      <a:pPr algn="just">
                        <a:lnSpc>
                          <a:spcPct val="100000"/>
                        </a:lnSpc>
                        <a:spcAft>
                          <a:spcPts val="0"/>
                        </a:spcAft>
                      </a:pPr>
                      <a:endParaRPr kumimoji="0" lang="en-IN" sz="1800" kern="1200" dirty="0">
                        <a:solidFill>
                          <a:schemeClr val="dk1"/>
                        </a:solidFill>
                        <a:effectLst/>
                        <a:latin typeface="+mn-lt"/>
                        <a:ea typeface="+mn-ea"/>
                        <a:cs typeface="+mn-cs"/>
                      </a:endParaRPr>
                    </a:p>
                  </a:txBody>
                  <a:tcPr marL="40640" marR="40640" marT="0" marB="0"/>
                </a:tc>
                <a:tc>
                  <a:txBody>
                    <a:bodyPr/>
                    <a:lstStyle/>
                    <a:p>
                      <a:pPr algn="just">
                        <a:lnSpc>
                          <a:spcPct val="100000"/>
                        </a:lnSpc>
                        <a:spcAft>
                          <a:spcPts val="0"/>
                        </a:spcAft>
                      </a:pPr>
                      <a:endParaRPr kumimoji="0" lang="en-IN" sz="1800" kern="1200" dirty="0">
                        <a:solidFill>
                          <a:schemeClr val="dk1"/>
                        </a:solidFill>
                        <a:effectLst/>
                        <a:latin typeface="+mn-lt"/>
                        <a:ea typeface="+mn-ea"/>
                        <a:cs typeface="+mn-cs"/>
                      </a:endParaRPr>
                    </a:p>
                  </a:txBody>
                  <a:tcPr marL="40640" marR="40640" marT="0" marB="0"/>
                </a:tc>
                <a:tc>
                  <a:txBody>
                    <a:bodyPr/>
                    <a:lstStyle/>
                    <a:p>
                      <a:r>
                        <a:rPr kumimoji="0" lang="en-US" sz="1800" kern="1200" dirty="0">
                          <a:solidFill>
                            <a:schemeClr val="dk1"/>
                          </a:solidFill>
                          <a:effectLst/>
                          <a:latin typeface="+mn-lt"/>
                          <a:ea typeface="+mn-ea"/>
                          <a:cs typeface="+mn-cs"/>
                        </a:rPr>
                        <a:t>Proposed Expansion</a:t>
                      </a:r>
                    </a:p>
                    <a:p>
                      <a:r>
                        <a:rPr kumimoji="0" lang="en-US" sz="1800" kern="1200" dirty="0">
                          <a:solidFill>
                            <a:schemeClr val="dk1"/>
                          </a:solidFill>
                          <a:effectLst/>
                          <a:latin typeface="+mn-lt"/>
                          <a:ea typeface="+mn-ea"/>
                          <a:cs typeface="+mn-cs"/>
                        </a:rPr>
                        <a:t>2488 KLD</a:t>
                      </a:r>
                      <a:endParaRPr kumimoji="0" lang="en-IN" sz="1800" kern="1200" dirty="0">
                        <a:solidFill>
                          <a:schemeClr val="dk1"/>
                        </a:solidFill>
                        <a:effectLst/>
                        <a:latin typeface="+mn-lt"/>
                        <a:ea typeface="+mn-ea"/>
                        <a:cs typeface="+mn-cs"/>
                      </a:endParaRPr>
                    </a:p>
                  </a:txBody>
                  <a:tcPr/>
                </a:tc>
                <a:tc>
                  <a:txBody>
                    <a:bodyPr/>
                    <a:lstStyle/>
                    <a:p>
                      <a:r>
                        <a:rPr kumimoji="0" lang="en-US" sz="1800" kern="1200" dirty="0">
                          <a:solidFill>
                            <a:schemeClr val="dk1"/>
                          </a:solidFill>
                          <a:effectLst/>
                          <a:latin typeface="+mn-lt"/>
                          <a:ea typeface="+mn-ea"/>
                          <a:cs typeface="+mn-cs"/>
                        </a:rPr>
                        <a:t>2488 KLD (</a:t>
                      </a:r>
                      <a:r>
                        <a:rPr kumimoji="0" lang="en-US" sz="1800" kern="1200" dirty="0" err="1">
                          <a:solidFill>
                            <a:schemeClr val="dk1"/>
                          </a:solidFill>
                          <a:effectLst/>
                          <a:latin typeface="+mn-lt"/>
                          <a:ea typeface="+mn-ea"/>
                          <a:cs typeface="+mn-cs"/>
                        </a:rPr>
                        <a:t>Damodar</a:t>
                      </a:r>
                      <a:r>
                        <a:rPr kumimoji="0" lang="en-US" sz="1800" kern="1200" dirty="0">
                          <a:solidFill>
                            <a:schemeClr val="dk1"/>
                          </a:solidFill>
                          <a:effectLst/>
                          <a:latin typeface="+mn-lt"/>
                          <a:ea typeface="+mn-ea"/>
                          <a:cs typeface="+mn-cs"/>
                        </a:rPr>
                        <a:t> Valley Corporation, Additional one RWH pond (40x5x5) and CCL quarry) Application has been made and under process.</a:t>
                      </a:r>
                      <a:endParaRPr kumimoji="0" lang="en-IN" sz="1800" kern="1200" dirty="0">
                        <a:solidFill>
                          <a:schemeClr val="dk1"/>
                        </a:solidFill>
                        <a:effectLst/>
                        <a:latin typeface="+mn-lt"/>
                        <a:ea typeface="+mn-ea"/>
                        <a:cs typeface="+mn-cs"/>
                      </a:endParaRPr>
                    </a:p>
                  </a:txBody>
                  <a:tcPr/>
                </a:tc>
                <a:tc>
                  <a:txBody>
                    <a:bodyPr/>
                    <a:lstStyle/>
                    <a:p>
                      <a:r>
                        <a:rPr kumimoji="0" lang="en-US" sz="1800" kern="1200" dirty="0">
                          <a:solidFill>
                            <a:schemeClr val="dk1"/>
                          </a:solidFill>
                          <a:effectLst/>
                          <a:latin typeface="+mn-lt"/>
                          <a:ea typeface="+mn-ea"/>
                          <a:cs typeface="+mn-cs"/>
                        </a:rPr>
                        <a:t>Pipeline</a:t>
                      </a:r>
                      <a:endParaRPr kumimoji="0"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3544345171"/>
                  </a:ext>
                </a:extLst>
              </a:tr>
              <a:tr h="874927">
                <a:tc>
                  <a:txBody>
                    <a:bodyPr/>
                    <a:lstStyle/>
                    <a:p>
                      <a:pPr algn="just">
                        <a:lnSpc>
                          <a:spcPct val="100000"/>
                        </a:lnSpc>
                        <a:spcAft>
                          <a:spcPts val="0"/>
                        </a:spcAft>
                      </a:pPr>
                      <a:r>
                        <a:rPr kumimoji="0" lang="en-US" sz="1800" kern="1200" dirty="0">
                          <a:solidFill>
                            <a:schemeClr val="dk1"/>
                          </a:solidFill>
                          <a:effectLst/>
                          <a:latin typeface="+mn-lt"/>
                          <a:ea typeface="+mn-ea"/>
                          <a:cs typeface="+mn-cs"/>
                        </a:rPr>
                        <a:t>02</a:t>
                      </a:r>
                      <a:endParaRPr kumimoji="0" lang="en-IN" sz="1800" kern="1200" dirty="0">
                        <a:solidFill>
                          <a:schemeClr val="dk1"/>
                        </a:solidFill>
                        <a:effectLst/>
                        <a:latin typeface="+mn-lt"/>
                        <a:ea typeface="+mn-ea"/>
                        <a:cs typeface="+mn-cs"/>
                      </a:endParaRPr>
                    </a:p>
                  </a:txBody>
                  <a:tcPr marL="40640" marR="40640" marT="0" marB="0"/>
                </a:tc>
                <a:tc>
                  <a:txBody>
                    <a:bodyPr/>
                    <a:lstStyle/>
                    <a:p>
                      <a:pPr algn="just">
                        <a:lnSpc>
                          <a:spcPct val="100000"/>
                        </a:lnSpc>
                        <a:spcAft>
                          <a:spcPts val="0"/>
                        </a:spcAft>
                      </a:pPr>
                      <a:r>
                        <a:rPr kumimoji="0" lang="en-US" sz="1800" kern="1200" dirty="0">
                          <a:solidFill>
                            <a:schemeClr val="dk1"/>
                          </a:solidFill>
                          <a:effectLst/>
                          <a:latin typeface="+mn-lt"/>
                          <a:ea typeface="+mn-ea"/>
                          <a:cs typeface="+mn-cs"/>
                        </a:rPr>
                        <a:t>Power Requirement</a:t>
                      </a:r>
                      <a:endParaRPr kumimoji="0" lang="en-IN" sz="1800" kern="1200" dirty="0">
                        <a:solidFill>
                          <a:schemeClr val="dk1"/>
                        </a:solidFill>
                        <a:effectLst/>
                        <a:latin typeface="+mn-lt"/>
                        <a:ea typeface="+mn-ea"/>
                        <a:cs typeface="+mn-cs"/>
                      </a:endParaRPr>
                    </a:p>
                  </a:txBody>
                  <a:tcPr marL="40640" marR="40640" marT="0" marB="0"/>
                </a:tc>
                <a:tc>
                  <a:txBody>
                    <a:bodyPr/>
                    <a:lstStyle/>
                    <a:p>
                      <a:r>
                        <a:rPr kumimoji="0" lang="en-US" sz="1800" kern="1200" dirty="0">
                          <a:solidFill>
                            <a:schemeClr val="dk1"/>
                          </a:solidFill>
                          <a:effectLst/>
                          <a:latin typeface="+mn-lt"/>
                          <a:ea typeface="+mn-ea"/>
                          <a:cs typeface="+mn-cs"/>
                        </a:rPr>
                        <a:t>30 MW</a:t>
                      </a:r>
                      <a:endParaRPr kumimoji="0" lang="en-IN" sz="1800" kern="1200" dirty="0">
                        <a:solidFill>
                          <a:schemeClr val="dk1"/>
                        </a:solidFill>
                        <a:effectLst/>
                        <a:latin typeface="+mn-lt"/>
                        <a:ea typeface="+mn-ea"/>
                        <a:cs typeface="+mn-cs"/>
                      </a:endParaRPr>
                    </a:p>
                  </a:txBody>
                  <a:tcPr/>
                </a:tc>
                <a:tc>
                  <a:txBody>
                    <a:bodyPr/>
                    <a:lstStyle/>
                    <a:p>
                      <a:r>
                        <a:rPr kumimoji="0" lang="en-US" sz="1800" kern="1200" dirty="0">
                          <a:solidFill>
                            <a:schemeClr val="dk1"/>
                          </a:solidFill>
                          <a:effectLst/>
                          <a:latin typeface="+mn-lt"/>
                          <a:ea typeface="+mn-ea"/>
                          <a:cs typeface="+mn-cs"/>
                        </a:rPr>
                        <a:t>Initially from JSEB for construction activities and after operation power sourced from Captive power plant</a:t>
                      </a:r>
                    </a:p>
                  </a:txBody>
                  <a:tcPr/>
                </a:tc>
                <a:tc>
                  <a:txBody>
                    <a:bodyPr/>
                    <a:lstStyle/>
                    <a:p>
                      <a:endParaRPr kumimoji="0"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2375476181"/>
                  </a:ext>
                </a:extLst>
              </a:tr>
              <a:tr h="612449">
                <a:tc>
                  <a:txBody>
                    <a:bodyPr/>
                    <a:lstStyle/>
                    <a:p>
                      <a:pPr algn="just">
                        <a:lnSpc>
                          <a:spcPct val="100000"/>
                        </a:lnSpc>
                        <a:spcAft>
                          <a:spcPts val="0"/>
                        </a:spcAft>
                      </a:pPr>
                      <a:r>
                        <a:rPr kumimoji="0" lang="en-US" sz="1800" kern="1200" dirty="0">
                          <a:solidFill>
                            <a:schemeClr val="dk1"/>
                          </a:solidFill>
                          <a:effectLst/>
                          <a:latin typeface="+mn-lt"/>
                          <a:ea typeface="+mn-ea"/>
                          <a:cs typeface="+mn-cs"/>
                        </a:rPr>
                        <a:t>03</a:t>
                      </a:r>
                      <a:endParaRPr kumimoji="0" lang="en-IN" sz="1800" kern="1200" dirty="0">
                        <a:solidFill>
                          <a:schemeClr val="dk1"/>
                        </a:solidFill>
                        <a:effectLst/>
                        <a:latin typeface="+mn-lt"/>
                        <a:ea typeface="+mn-ea"/>
                        <a:cs typeface="+mn-cs"/>
                      </a:endParaRPr>
                    </a:p>
                  </a:txBody>
                  <a:tcPr marL="40640" marR="40640" marT="0" marB="0"/>
                </a:tc>
                <a:tc>
                  <a:txBody>
                    <a:bodyPr/>
                    <a:lstStyle/>
                    <a:p>
                      <a:pPr algn="just">
                        <a:lnSpc>
                          <a:spcPct val="100000"/>
                        </a:lnSpc>
                        <a:spcAft>
                          <a:spcPts val="0"/>
                        </a:spcAft>
                      </a:pPr>
                      <a:r>
                        <a:rPr kumimoji="0" lang="en-US" sz="1800" kern="1200" dirty="0">
                          <a:solidFill>
                            <a:schemeClr val="dk1"/>
                          </a:solidFill>
                          <a:effectLst/>
                          <a:latin typeface="+mn-lt"/>
                          <a:ea typeface="+mn-ea"/>
                          <a:cs typeface="+mn-cs"/>
                        </a:rPr>
                        <a:t>Fuel</a:t>
                      </a:r>
                      <a:endParaRPr kumimoji="0" lang="en-IN" sz="1800" kern="1200" dirty="0">
                        <a:solidFill>
                          <a:schemeClr val="dk1"/>
                        </a:solidFill>
                        <a:effectLst/>
                        <a:latin typeface="+mn-lt"/>
                        <a:ea typeface="+mn-ea"/>
                        <a:cs typeface="+mn-cs"/>
                      </a:endParaRPr>
                    </a:p>
                  </a:txBody>
                  <a:tcPr marL="40640" marR="40640" marT="0" marB="0"/>
                </a:tc>
                <a:tc>
                  <a:txBody>
                    <a:bodyPr/>
                    <a:lstStyle/>
                    <a:p>
                      <a:r>
                        <a:rPr kumimoji="0" lang="en-US" sz="1800" kern="1200" dirty="0">
                          <a:solidFill>
                            <a:schemeClr val="dk1"/>
                          </a:solidFill>
                          <a:effectLst/>
                          <a:latin typeface="+mn-lt"/>
                          <a:ea typeface="+mn-ea"/>
                          <a:cs typeface="+mn-cs"/>
                        </a:rPr>
                        <a:t>Non Coking Coal- 292500</a:t>
                      </a:r>
                      <a:endParaRPr kumimoji="0" lang="en-IN" sz="1800" kern="1200" dirty="0">
                        <a:solidFill>
                          <a:schemeClr val="dk1"/>
                        </a:solidFill>
                        <a:effectLst/>
                        <a:latin typeface="+mn-lt"/>
                        <a:ea typeface="+mn-ea"/>
                        <a:cs typeface="+mn-cs"/>
                      </a:endParaRPr>
                    </a:p>
                  </a:txBody>
                  <a:tcPr/>
                </a:tc>
                <a:tc>
                  <a:txBody>
                    <a:bodyPr/>
                    <a:lstStyle/>
                    <a:p>
                      <a:r>
                        <a:rPr kumimoji="0" lang="en-US" sz="1800" kern="1200" dirty="0">
                          <a:solidFill>
                            <a:schemeClr val="dk1"/>
                          </a:solidFill>
                          <a:effectLst/>
                          <a:latin typeface="+mn-lt"/>
                          <a:ea typeface="+mn-ea"/>
                          <a:cs typeface="+mn-cs"/>
                        </a:rPr>
                        <a:t>CCL mines, Jharkhand</a:t>
                      </a:r>
                    </a:p>
                  </a:txBody>
                  <a:tcPr/>
                </a:tc>
                <a:tc>
                  <a:txBody>
                    <a:bodyPr/>
                    <a:lstStyle/>
                    <a:p>
                      <a:r>
                        <a:rPr kumimoji="0" lang="en-US" sz="1800" kern="1200" dirty="0">
                          <a:solidFill>
                            <a:schemeClr val="dk1"/>
                          </a:solidFill>
                          <a:effectLst/>
                          <a:latin typeface="+mn-lt"/>
                          <a:ea typeface="+mn-ea"/>
                          <a:cs typeface="+mn-cs"/>
                        </a:rPr>
                        <a:t>Truck</a:t>
                      </a:r>
                      <a:endParaRPr kumimoji="0"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1368277377"/>
                  </a:ext>
                </a:extLst>
              </a:tr>
            </a:tbl>
          </a:graphicData>
        </a:graphic>
      </p:graphicFrame>
    </p:spTree>
    <p:extLst>
      <p:ext uri="{BB962C8B-B14F-4D97-AF65-F5344CB8AC3E}">
        <p14:creationId xmlns:p14="http://schemas.microsoft.com/office/powerpoint/2010/main" val="15576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8153400" cy="404664"/>
          </a:xfrm>
        </p:spPr>
        <p:txBody>
          <a:bodyPr>
            <a:normAutofit fontScale="90000"/>
          </a:bodyPr>
          <a:lstStyle/>
          <a:p>
            <a:r>
              <a:rPr lang="en-IN" sz="3200" b="1" dirty="0"/>
              <a:t>WATER BALANCE</a:t>
            </a:r>
          </a:p>
        </p:txBody>
      </p:sp>
      <p:graphicFrame>
        <p:nvGraphicFramePr>
          <p:cNvPr id="2" name="Table 1">
            <a:extLst>
              <a:ext uri="{FF2B5EF4-FFF2-40B4-BE49-F238E27FC236}">
                <a16:creationId xmlns:a16="http://schemas.microsoft.com/office/drawing/2014/main" id="{183D7F2B-D2A9-4A6E-8BCA-ED43FE514A15}"/>
              </a:ext>
            </a:extLst>
          </p:cNvPr>
          <p:cNvGraphicFramePr>
            <a:graphicFrameLocks noGrp="1"/>
          </p:cNvGraphicFramePr>
          <p:nvPr>
            <p:extLst>
              <p:ext uri="{D42A27DB-BD31-4B8C-83A1-F6EECF244321}">
                <p14:modId xmlns:p14="http://schemas.microsoft.com/office/powerpoint/2010/main" val="3807774510"/>
              </p:ext>
            </p:extLst>
          </p:nvPr>
        </p:nvGraphicFramePr>
        <p:xfrm>
          <a:off x="-5222" y="417200"/>
          <a:ext cx="9144000" cy="2672398"/>
        </p:xfrm>
        <a:graphic>
          <a:graphicData uri="http://schemas.openxmlformats.org/drawingml/2006/table">
            <a:tbl>
              <a:tblPr firstRow="1" firstCol="1" bandRow="1">
                <a:tableStyleId>{5C22544A-7EE6-4342-B048-85BDC9FD1C3A}</a:tableStyleId>
              </a:tblPr>
              <a:tblGrid>
                <a:gridCol w="1820937">
                  <a:extLst>
                    <a:ext uri="{9D8B030D-6E8A-4147-A177-3AD203B41FA5}">
                      <a16:colId xmlns:a16="http://schemas.microsoft.com/office/drawing/2014/main" val="2591123514"/>
                    </a:ext>
                  </a:extLst>
                </a:gridCol>
                <a:gridCol w="1572900">
                  <a:extLst>
                    <a:ext uri="{9D8B030D-6E8A-4147-A177-3AD203B41FA5}">
                      <a16:colId xmlns:a16="http://schemas.microsoft.com/office/drawing/2014/main" val="3454308683"/>
                    </a:ext>
                  </a:extLst>
                </a:gridCol>
                <a:gridCol w="1571892">
                  <a:extLst>
                    <a:ext uri="{9D8B030D-6E8A-4147-A177-3AD203B41FA5}">
                      <a16:colId xmlns:a16="http://schemas.microsoft.com/office/drawing/2014/main" val="3766766499"/>
                    </a:ext>
                  </a:extLst>
                </a:gridCol>
                <a:gridCol w="1894539">
                  <a:extLst>
                    <a:ext uri="{9D8B030D-6E8A-4147-A177-3AD203B41FA5}">
                      <a16:colId xmlns:a16="http://schemas.microsoft.com/office/drawing/2014/main" val="2429996201"/>
                    </a:ext>
                  </a:extLst>
                </a:gridCol>
                <a:gridCol w="2283732">
                  <a:extLst>
                    <a:ext uri="{9D8B030D-6E8A-4147-A177-3AD203B41FA5}">
                      <a16:colId xmlns:a16="http://schemas.microsoft.com/office/drawing/2014/main" val="2083141961"/>
                    </a:ext>
                  </a:extLst>
                </a:gridCol>
              </a:tblGrid>
              <a:tr h="628200">
                <a:tc>
                  <a:txBody>
                    <a:bodyPr/>
                    <a:lstStyle/>
                    <a:p>
                      <a:pPr marL="0" indent="0" algn="just">
                        <a:lnSpc>
                          <a:spcPct val="115000"/>
                        </a:lnSpc>
                      </a:pPr>
                      <a:r>
                        <a:rPr lang="en-IN" sz="1400" dirty="0">
                          <a:effectLst/>
                        </a:rPr>
                        <a:t>Units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Final Installed Capacity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Water requirement Existing m</a:t>
                      </a:r>
                      <a:r>
                        <a:rPr lang="en-IN" sz="1400" baseline="30000" dirty="0">
                          <a:effectLst/>
                        </a:rPr>
                        <a:t>3</a:t>
                      </a:r>
                      <a:r>
                        <a:rPr lang="en-IN" sz="1400" dirty="0">
                          <a:effectLst/>
                        </a:rPr>
                        <a:t>/ day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Water requirement Expansion</a:t>
                      </a:r>
                      <a:endParaRPr lang="en-IN" sz="1200" dirty="0">
                        <a:effectLst/>
                      </a:endParaRPr>
                    </a:p>
                    <a:p>
                      <a:pPr marL="0" indent="0" algn="just">
                        <a:lnSpc>
                          <a:spcPct val="115000"/>
                        </a:lnSpc>
                      </a:pPr>
                      <a:r>
                        <a:rPr lang="en-IN" sz="1400" dirty="0">
                          <a:effectLst/>
                        </a:rPr>
                        <a:t>(m</a:t>
                      </a:r>
                      <a:r>
                        <a:rPr lang="en-IN" sz="1400" baseline="30000" dirty="0">
                          <a:effectLst/>
                        </a:rPr>
                        <a:t>3</a:t>
                      </a:r>
                      <a:r>
                        <a:rPr lang="en-IN" sz="1400" dirty="0">
                          <a:effectLst/>
                        </a:rPr>
                        <a:t>/day)</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tabLst>
                          <a:tab pos="903605" algn="l"/>
                        </a:tabLst>
                      </a:pPr>
                      <a:r>
                        <a:rPr lang="en-IN" sz="1400" dirty="0">
                          <a:effectLst/>
                        </a:rPr>
                        <a:t>Total Water requirement </a:t>
                      </a:r>
                      <a:endParaRPr lang="en-IN" sz="1200" dirty="0">
                        <a:effectLst/>
                      </a:endParaRPr>
                    </a:p>
                    <a:p>
                      <a:pPr marL="0" indent="0" algn="just">
                        <a:lnSpc>
                          <a:spcPct val="115000"/>
                        </a:lnSpc>
                        <a:spcAft>
                          <a:spcPts val="1000"/>
                        </a:spcAft>
                        <a:tabLst>
                          <a:tab pos="903605" algn="l"/>
                        </a:tabLst>
                      </a:pPr>
                      <a:r>
                        <a:rPr lang="en-IN" sz="1400" dirty="0">
                          <a:effectLst/>
                        </a:rPr>
                        <a:t>m</a:t>
                      </a:r>
                      <a:r>
                        <a:rPr lang="en-IN" sz="1400" baseline="30000" dirty="0">
                          <a:effectLst/>
                        </a:rPr>
                        <a:t>3</a:t>
                      </a:r>
                      <a:r>
                        <a:rPr lang="en-IN" sz="1400" dirty="0">
                          <a:effectLst/>
                        </a:rPr>
                        <a:t>/day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extLst>
                  <a:ext uri="{0D108BD9-81ED-4DB2-BD59-A6C34878D82A}">
                    <a16:rowId xmlns:a16="http://schemas.microsoft.com/office/drawing/2014/main" val="839454578"/>
                  </a:ext>
                </a:extLst>
              </a:tr>
              <a:tr h="138302">
                <a:tc>
                  <a:txBody>
                    <a:bodyPr/>
                    <a:lstStyle/>
                    <a:p>
                      <a:pPr marL="0" indent="0" algn="just">
                        <a:lnSpc>
                          <a:spcPct val="115000"/>
                        </a:lnSpc>
                      </a:pPr>
                      <a:r>
                        <a:rPr lang="en-IN" sz="1400" dirty="0">
                          <a:effectLst/>
                        </a:rPr>
                        <a:t>DRI Plant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750 TPD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225.00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337.00</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spcAft>
                          <a:spcPts val="1000"/>
                        </a:spcAft>
                        <a:tabLst>
                          <a:tab pos="903288" algn="l"/>
                        </a:tabLst>
                      </a:pPr>
                      <a:r>
                        <a:rPr lang="en-IN" sz="1400" dirty="0">
                          <a:effectLst/>
                        </a:rPr>
                        <a:t>562.00</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extLst>
                  <a:ext uri="{0D108BD9-81ED-4DB2-BD59-A6C34878D82A}">
                    <a16:rowId xmlns:a16="http://schemas.microsoft.com/office/drawing/2014/main" val="170322056"/>
                  </a:ext>
                </a:extLst>
              </a:tr>
              <a:tr h="208287">
                <a:tc>
                  <a:txBody>
                    <a:bodyPr/>
                    <a:lstStyle/>
                    <a:p>
                      <a:pPr marL="0" indent="0" algn="just">
                        <a:lnSpc>
                          <a:spcPct val="115000"/>
                        </a:lnSpc>
                      </a:pPr>
                      <a:r>
                        <a:rPr lang="en-IN" sz="1400" dirty="0">
                          <a:effectLst/>
                        </a:rPr>
                        <a:t>SMS with CCM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600 TPD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tabLst/>
                      </a:pPr>
                      <a:r>
                        <a:rPr lang="en-IN" sz="1400" dirty="0">
                          <a:effectLst/>
                        </a:rPr>
                        <a: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120.00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spcAft>
                          <a:spcPts val="1000"/>
                        </a:spcAft>
                        <a:tabLst>
                          <a:tab pos="903288" algn="l"/>
                        </a:tabLst>
                      </a:pPr>
                      <a:r>
                        <a:rPr lang="en-IN" sz="1400" dirty="0">
                          <a:effectLst/>
                        </a:rPr>
                        <a:t>120.00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extLst>
                  <a:ext uri="{0D108BD9-81ED-4DB2-BD59-A6C34878D82A}">
                    <a16:rowId xmlns:a16="http://schemas.microsoft.com/office/drawing/2014/main" val="540881013"/>
                  </a:ext>
                </a:extLst>
              </a:tr>
              <a:tr h="138302">
                <a:tc>
                  <a:txBody>
                    <a:bodyPr/>
                    <a:lstStyle/>
                    <a:p>
                      <a:pPr marL="0" indent="0" algn="just">
                        <a:lnSpc>
                          <a:spcPct val="115000"/>
                        </a:lnSpc>
                      </a:pPr>
                      <a:r>
                        <a:rPr lang="en-IN" sz="1400" dirty="0">
                          <a:effectLst/>
                        </a:rPr>
                        <a:t>Power Plant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30 MW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1728.00</a:t>
                      </a:r>
                      <a:r>
                        <a:rPr lang="en-US" sz="1400" dirty="0">
                          <a:effectLst/>
                        </a:rPr>
                        <a: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spcAft>
                          <a:spcPts val="1000"/>
                        </a:spcAft>
                        <a:tabLst>
                          <a:tab pos="903605" algn="l"/>
                        </a:tabLst>
                      </a:pPr>
                      <a:r>
                        <a:rPr lang="en-IN" sz="1400" dirty="0">
                          <a:effectLst/>
                        </a:rPr>
                        <a:t>1728.00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extLst>
                  <a:ext uri="{0D108BD9-81ED-4DB2-BD59-A6C34878D82A}">
                    <a16:rowId xmlns:a16="http://schemas.microsoft.com/office/drawing/2014/main" val="2875545319"/>
                  </a:ext>
                </a:extLst>
              </a:tr>
              <a:tr h="138302">
                <a:tc>
                  <a:txBody>
                    <a:bodyPr/>
                    <a:lstStyle/>
                    <a:p>
                      <a:pPr marL="0" indent="0" algn="just">
                        <a:lnSpc>
                          <a:spcPct val="115000"/>
                        </a:lnSpc>
                      </a:pPr>
                      <a:r>
                        <a:rPr lang="en-IN" sz="1400" dirty="0">
                          <a:effectLst/>
                        </a:rPr>
                        <a:t>Rolling  Mill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tabLst/>
                      </a:pPr>
                      <a:r>
                        <a:rPr lang="en-IN" sz="1400" dirty="0">
                          <a:effectLst/>
                        </a:rPr>
                        <a:t>500 TPD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tabLst/>
                      </a:pPr>
                      <a:r>
                        <a:rPr lang="en-IN" sz="1400" dirty="0">
                          <a:effectLst/>
                        </a:rPr>
                        <a: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50.00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spcAft>
                          <a:spcPts val="1000"/>
                        </a:spcAft>
                        <a:tabLst>
                          <a:tab pos="903288" algn="l"/>
                        </a:tabLst>
                      </a:pPr>
                      <a:r>
                        <a:rPr lang="en-IN" sz="1400" dirty="0">
                          <a:effectLst/>
                        </a:rPr>
                        <a:t>50.00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extLst>
                  <a:ext uri="{0D108BD9-81ED-4DB2-BD59-A6C34878D82A}">
                    <a16:rowId xmlns:a16="http://schemas.microsoft.com/office/drawing/2014/main" val="612511003"/>
                  </a:ext>
                </a:extLst>
              </a:tr>
              <a:tr h="278272">
                <a:tc>
                  <a:txBody>
                    <a:bodyPr/>
                    <a:lstStyle/>
                    <a:p>
                      <a:pPr marL="0" indent="0" algn="just">
                        <a:lnSpc>
                          <a:spcPct val="115000"/>
                        </a:lnSpc>
                      </a:pPr>
                      <a:r>
                        <a:rPr lang="en-IN" sz="1400" dirty="0">
                          <a:effectLst/>
                        </a:rPr>
                        <a:t>Drinking &amp; Domestic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endParaRPr lang="en-IN" sz="1100">
                        <a:effectLst/>
                        <a:latin typeface="Calibri" panose="020F0502020204030204" pitchFamily="34" charset="0"/>
                        <a:cs typeface="Times New Roman" panose="02020603050405020304" pitchFamily="18" charset="0"/>
                      </a:endParaRPr>
                    </a:p>
                  </a:txBody>
                  <a:tcPr marL="49806" marR="49806" marT="6166" marB="0"/>
                </a:tc>
                <a:tc>
                  <a:txBody>
                    <a:bodyPr/>
                    <a:lstStyle/>
                    <a:p>
                      <a:pPr marL="0" indent="0" algn="just">
                        <a:lnSpc>
                          <a:spcPct val="115000"/>
                        </a:lnSpc>
                        <a:tabLst/>
                      </a:pPr>
                      <a:r>
                        <a:rPr lang="en-IN" sz="1400" dirty="0">
                          <a:effectLst/>
                        </a:rPr>
                        <a:t>6.00</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10.00</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spcAft>
                          <a:spcPts val="1000"/>
                        </a:spcAft>
                        <a:tabLst>
                          <a:tab pos="903605" algn="l"/>
                        </a:tabLst>
                      </a:pPr>
                      <a:r>
                        <a:rPr lang="en-IN" sz="1400" dirty="0">
                          <a:effectLst/>
                        </a:rPr>
                        <a:t>16.00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extLst>
                  <a:ext uri="{0D108BD9-81ED-4DB2-BD59-A6C34878D82A}">
                    <a16:rowId xmlns:a16="http://schemas.microsoft.com/office/drawing/2014/main" val="2012469033"/>
                  </a:ext>
                </a:extLst>
              </a:tr>
              <a:tr h="348258">
                <a:tc>
                  <a:txBody>
                    <a:bodyPr/>
                    <a:lstStyle/>
                    <a:p>
                      <a:pPr marL="0" indent="0" algn="just">
                        <a:lnSpc>
                          <a:spcPct val="115000"/>
                        </a:lnSpc>
                      </a:pPr>
                      <a:r>
                        <a:rPr lang="en-IN" sz="1400" dirty="0">
                          <a:effectLst/>
                        </a:rPr>
                        <a:t>Plantation and Dust suppression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endParaRPr lang="en-IN" sz="1100">
                        <a:effectLst/>
                        <a:latin typeface="Calibri" panose="020F0502020204030204" pitchFamily="34"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2.00</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10.00</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spcAft>
                          <a:spcPts val="1000"/>
                        </a:spcAft>
                        <a:tabLst>
                          <a:tab pos="903605" algn="l"/>
                        </a:tabLst>
                      </a:pPr>
                      <a:r>
                        <a:rPr lang="en-IN" sz="1400" dirty="0">
                          <a:effectLst/>
                        </a:rPr>
                        <a:t>12.00  (Recycled Water)</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extLst>
                  <a:ext uri="{0D108BD9-81ED-4DB2-BD59-A6C34878D82A}">
                    <a16:rowId xmlns:a16="http://schemas.microsoft.com/office/drawing/2014/main" val="4135117773"/>
                  </a:ext>
                </a:extLst>
              </a:tr>
              <a:tr h="138302">
                <a:tc>
                  <a:txBody>
                    <a:bodyPr/>
                    <a:lstStyle/>
                    <a:p>
                      <a:pPr marL="0" indent="0" algn="just">
                        <a:lnSpc>
                          <a:spcPct val="115000"/>
                        </a:lnSpc>
                      </a:pPr>
                      <a:r>
                        <a:rPr lang="en-IN" sz="1400" dirty="0">
                          <a:effectLst/>
                        </a:rPr>
                        <a:t>Total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endParaRPr lang="en-IN" sz="1100">
                        <a:effectLst/>
                        <a:latin typeface="Calibri" panose="020F0502020204030204" pitchFamily="34"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233.00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pPr>
                      <a:r>
                        <a:rPr lang="en-IN" sz="1400" dirty="0">
                          <a:effectLst/>
                        </a:rPr>
                        <a:t>2255</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tc>
                  <a:txBody>
                    <a:bodyPr/>
                    <a:lstStyle/>
                    <a:p>
                      <a:pPr marL="0" indent="0" algn="just">
                        <a:lnSpc>
                          <a:spcPct val="115000"/>
                        </a:lnSpc>
                        <a:spcAft>
                          <a:spcPts val="1000"/>
                        </a:spcAft>
                        <a:tabLst>
                          <a:tab pos="903605" algn="l"/>
                        </a:tabLst>
                      </a:pPr>
                      <a:r>
                        <a:rPr lang="en-IN" sz="1400" dirty="0">
                          <a:effectLst/>
                        </a:rPr>
                        <a:t>2488</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06" marR="49806" marT="6166" marB="0"/>
                </a:tc>
                <a:extLst>
                  <a:ext uri="{0D108BD9-81ED-4DB2-BD59-A6C34878D82A}">
                    <a16:rowId xmlns:a16="http://schemas.microsoft.com/office/drawing/2014/main" val="2173300749"/>
                  </a:ext>
                </a:extLst>
              </a:tr>
            </a:tbl>
          </a:graphicData>
        </a:graphic>
      </p:graphicFrame>
      <p:pic>
        <p:nvPicPr>
          <p:cNvPr id="4" name="Picture 3">
            <a:extLst>
              <a:ext uri="{FF2B5EF4-FFF2-40B4-BE49-F238E27FC236}">
                <a16:creationId xmlns:a16="http://schemas.microsoft.com/office/drawing/2014/main" id="{90432155-06D3-44A9-BA92-AF512CD08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 y="3063151"/>
            <a:ext cx="9144000" cy="37908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3E28-3E82-4187-8932-9CE8CB294DF8}"/>
              </a:ext>
            </a:extLst>
          </p:cNvPr>
          <p:cNvSpPr>
            <a:spLocks noGrp="1"/>
          </p:cNvSpPr>
          <p:nvPr>
            <p:ph type="title"/>
          </p:nvPr>
        </p:nvSpPr>
        <p:spPr>
          <a:xfrm>
            <a:off x="0" y="0"/>
            <a:ext cx="8153400" cy="620688"/>
          </a:xfrm>
        </p:spPr>
        <p:txBody>
          <a:bodyPr>
            <a:normAutofit fontScale="90000"/>
          </a:bodyPr>
          <a:lstStyle/>
          <a:p>
            <a:r>
              <a:rPr lang="en-US" sz="3600" b="1" dirty="0"/>
              <a:t>MATERIAL BALANCE</a:t>
            </a:r>
            <a:endParaRPr lang="en-IN" b="1" dirty="0"/>
          </a:p>
        </p:txBody>
      </p:sp>
      <p:graphicFrame>
        <p:nvGraphicFramePr>
          <p:cNvPr id="4" name="Table 3">
            <a:extLst>
              <a:ext uri="{FF2B5EF4-FFF2-40B4-BE49-F238E27FC236}">
                <a16:creationId xmlns:a16="http://schemas.microsoft.com/office/drawing/2014/main" id="{D46EBB16-A643-4608-870B-197CF47EE7AE}"/>
              </a:ext>
            </a:extLst>
          </p:cNvPr>
          <p:cNvGraphicFramePr>
            <a:graphicFrameLocks noGrp="1"/>
          </p:cNvGraphicFramePr>
          <p:nvPr>
            <p:extLst>
              <p:ext uri="{D42A27DB-BD31-4B8C-83A1-F6EECF244321}">
                <p14:modId xmlns:p14="http://schemas.microsoft.com/office/powerpoint/2010/main" val="3305821683"/>
              </p:ext>
            </p:extLst>
          </p:nvPr>
        </p:nvGraphicFramePr>
        <p:xfrm>
          <a:off x="5182" y="684910"/>
          <a:ext cx="9138818" cy="3188150"/>
        </p:xfrm>
        <a:graphic>
          <a:graphicData uri="http://schemas.openxmlformats.org/drawingml/2006/table">
            <a:tbl>
              <a:tblPr firstRow="1" firstCol="1" bandRow="1">
                <a:tableStyleId>{0660B408-B3CF-4A94-85FC-2B1E0A45F4A2}</a:tableStyleId>
              </a:tblPr>
              <a:tblGrid>
                <a:gridCol w="2178831">
                  <a:extLst>
                    <a:ext uri="{9D8B030D-6E8A-4147-A177-3AD203B41FA5}">
                      <a16:colId xmlns:a16="http://schemas.microsoft.com/office/drawing/2014/main" val="1744962057"/>
                    </a:ext>
                  </a:extLst>
                </a:gridCol>
                <a:gridCol w="1140562">
                  <a:extLst>
                    <a:ext uri="{9D8B030D-6E8A-4147-A177-3AD203B41FA5}">
                      <a16:colId xmlns:a16="http://schemas.microsoft.com/office/drawing/2014/main" val="3419609955"/>
                    </a:ext>
                  </a:extLst>
                </a:gridCol>
                <a:gridCol w="1123173">
                  <a:extLst>
                    <a:ext uri="{9D8B030D-6E8A-4147-A177-3AD203B41FA5}">
                      <a16:colId xmlns:a16="http://schemas.microsoft.com/office/drawing/2014/main" val="1453373186"/>
                    </a:ext>
                  </a:extLst>
                </a:gridCol>
                <a:gridCol w="2034599">
                  <a:extLst>
                    <a:ext uri="{9D8B030D-6E8A-4147-A177-3AD203B41FA5}">
                      <a16:colId xmlns:a16="http://schemas.microsoft.com/office/drawing/2014/main" val="2965942831"/>
                    </a:ext>
                  </a:extLst>
                </a:gridCol>
                <a:gridCol w="1123173">
                  <a:extLst>
                    <a:ext uri="{9D8B030D-6E8A-4147-A177-3AD203B41FA5}">
                      <a16:colId xmlns:a16="http://schemas.microsoft.com/office/drawing/2014/main" val="1962154167"/>
                    </a:ext>
                  </a:extLst>
                </a:gridCol>
                <a:gridCol w="1538480">
                  <a:extLst>
                    <a:ext uri="{9D8B030D-6E8A-4147-A177-3AD203B41FA5}">
                      <a16:colId xmlns:a16="http://schemas.microsoft.com/office/drawing/2014/main" val="395476961"/>
                    </a:ext>
                  </a:extLst>
                </a:gridCol>
              </a:tblGrid>
              <a:tr h="199993">
                <a:tc gridSpan="6">
                  <a:txBody>
                    <a:bodyPr/>
                    <a:lstStyle/>
                    <a:p>
                      <a:pPr algn="ctr" fontAlgn="b">
                        <a:lnSpc>
                          <a:spcPct val="150000"/>
                        </a:lnSpc>
                        <a:spcAft>
                          <a:spcPts val="1000"/>
                        </a:spcAft>
                      </a:pPr>
                      <a:r>
                        <a:rPr lang="en-IN" sz="1400" spc="15" dirty="0">
                          <a:effectLst/>
                        </a:rPr>
                        <a:t>DRI</a:t>
                      </a:r>
                      <a:r>
                        <a:rPr lang="en-US" sz="1400" dirty="0">
                          <a:effectLst/>
                        </a:rPr>
                        <a: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971238636"/>
                  </a:ext>
                </a:extLst>
              </a:tr>
              <a:tr h="199993">
                <a:tc gridSpan="3">
                  <a:txBody>
                    <a:bodyPr/>
                    <a:lstStyle/>
                    <a:p>
                      <a:pPr algn="ctr" fontAlgn="b">
                        <a:lnSpc>
                          <a:spcPct val="150000"/>
                        </a:lnSpc>
                        <a:spcAft>
                          <a:spcPts val="1000"/>
                        </a:spcAft>
                      </a:pPr>
                      <a:r>
                        <a:rPr lang="en-IN" sz="1400" spc="15" dirty="0">
                          <a:effectLst/>
                        </a:rPr>
                        <a:t>Input</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hMerge="1">
                  <a:txBody>
                    <a:bodyPr/>
                    <a:lstStyle/>
                    <a:p>
                      <a:endParaRPr lang="en-IN"/>
                    </a:p>
                  </a:txBody>
                  <a:tcPr/>
                </a:tc>
                <a:tc hMerge="1">
                  <a:txBody>
                    <a:bodyPr/>
                    <a:lstStyle/>
                    <a:p>
                      <a:endParaRPr lang="en-IN"/>
                    </a:p>
                  </a:txBody>
                  <a:tcPr/>
                </a:tc>
                <a:tc gridSpan="3">
                  <a:txBody>
                    <a:bodyPr/>
                    <a:lstStyle/>
                    <a:p>
                      <a:pPr algn="ctr" fontAlgn="b">
                        <a:lnSpc>
                          <a:spcPct val="150000"/>
                        </a:lnSpc>
                        <a:spcAft>
                          <a:spcPts val="1000"/>
                        </a:spcAft>
                      </a:pPr>
                      <a:r>
                        <a:rPr lang="en-IN" sz="1400" spc="15">
                          <a:effectLst/>
                        </a:rPr>
                        <a:t>Output</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761393153"/>
                  </a:ext>
                </a:extLst>
              </a:tr>
              <a:tr h="217204">
                <a:tc>
                  <a:txBody>
                    <a:bodyPr/>
                    <a:lstStyle/>
                    <a:p>
                      <a:pPr algn="ctr">
                        <a:lnSpc>
                          <a:spcPct val="150000"/>
                        </a:lnSpc>
                        <a:spcAft>
                          <a:spcPts val="1000"/>
                        </a:spcAft>
                      </a:pPr>
                      <a:r>
                        <a:rPr lang="en-IN" sz="1400" spc="15" dirty="0">
                          <a:effectLst/>
                        </a:rPr>
                        <a:t>Input</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algn="ctr">
                        <a:lnSpc>
                          <a:spcPct val="150000"/>
                        </a:lnSpc>
                        <a:spcAft>
                          <a:spcPts val="1000"/>
                        </a:spcAft>
                      </a:pPr>
                      <a:r>
                        <a:rPr lang="en-IN" sz="1400" spc="15" dirty="0">
                          <a:effectLst/>
                        </a:rPr>
                        <a:t>Quantity T/T</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algn="ctr">
                        <a:lnSpc>
                          <a:spcPct val="150000"/>
                        </a:lnSpc>
                        <a:spcAft>
                          <a:spcPts val="1000"/>
                        </a:spcAft>
                      </a:pPr>
                      <a:r>
                        <a:rPr lang="en-IN" sz="1400" spc="15">
                          <a:effectLst/>
                        </a:rPr>
                        <a:t>Quantity (TPA)</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algn="ctr">
                        <a:lnSpc>
                          <a:spcPct val="150000"/>
                        </a:lnSpc>
                        <a:spcAft>
                          <a:spcPts val="1000"/>
                        </a:spcAft>
                      </a:pPr>
                      <a:r>
                        <a:rPr lang="en-IN" sz="1400" spc="15" dirty="0">
                          <a:effectLst/>
                        </a:rPr>
                        <a:t>Output</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algn="ctr">
                        <a:lnSpc>
                          <a:spcPct val="150000"/>
                        </a:lnSpc>
                        <a:spcAft>
                          <a:spcPts val="1000"/>
                        </a:spcAft>
                      </a:pPr>
                      <a:r>
                        <a:rPr lang="en-IN" sz="1400" spc="15">
                          <a:effectLst/>
                        </a:rPr>
                        <a:t>Quantity T/T</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algn="ctr">
                        <a:lnSpc>
                          <a:spcPct val="150000"/>
                        </a:lnSpc>
                        <a:spcAft>
                          <a:spcPts val="1000"/>
                        </a:spcAft>
                      </a:pPr>
                      <a:r>
                        <a:rPr lang="en-IN" sz="1400" spc="15">
                          <a:effectLst/>
                        </a:rPr>
                        <a:t>Quantity (TPA)</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extLst>
                  <a:ext uri="{0D108BD9-81ED-4DB2-BD59-A6C34878D82A}">
                    <a16:rowId xmlns:a16="http://schemas.microsoft.com/office/drawing/2014/main" val="4187285840"/>
                  </a:ext>
                </a:extLst>
              </a:tr>
              <a:tr h="224352">
                <a:tc>
                  <a:txBody>
                    <a:bodyPr/>
                    <a:lstStyle/>
                    <a:p>
                      <a:pPr marL="70485">
                        <a:lnSpc>
                          <a:spcPct val="150000"/>
                        </a:lnSpc>
                        <a:spcAft>
                          <a:spcPts val="1000"/>
                        </a:spcAft>
                        <a:tabLst>
                          <a:tab pos="734695" algn="l"/>
                          <a:tab pos="1120775" algn="l"/>
                        </a:tabLst>
                      </a:pPr>
                      <a:r>
                        <a:rPr lang="en-IN" sz="1400" dirty="0">
                          <a:effectLst/>
                        </a:rPr>
                        <a:t>Iron ore</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865" marR="62865" marT="13335" marB="0" anchor="ctr"/>
                </a:tc>
                <a:tc>
                  <a:txBody>
                    <a:bodyPr/>
                    <a:lstStyle/>
                    <a:p>
                      <a:pPr marL="70485" algn="ctr" fontAlgn="b">
                        <a:lnSpc>
                          <a:spcPct val="150000"/>
                        </a:lnSpc>
                        <a:spcAft>
                          <a:spcPts val="1000"/>
                        </a:spcAft>
                        <a:tabLst>
                          <a:tab pos="734695" algn="l"/>
                          <a:tab pos="1120775" algn="l"/>
                        </a:tabLst>
                      </a:pPr>
                      <a:r>
                        <a:rPr lang="en-IN" sz="1400">
                          <a:effectLst/>
                        </a:rPr>
                        <a:t>1.6</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marL="70485" algn="ctr">
                        <a:lnSpc>
                          <a:spcPct val="150000"/>
                        </a:lnSpc>
                        <a:spcAft>
                          <a:spcPts val="1000"/>
                        </a:spcAft>
                        <a:tabLst>
                          <a:tab pos="734695" algn="l"/>
                          <a:tab pos="1120775" algn="l"/>
                        </a:tabLst>
                      </a:pPr>
                      <a:r>
                        <a:rPr lang="en-IN" sz="1400">
                          <a:effectLst/>
                        </a:rPr>
                        <a:t>360000</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5" marR="62865" marT="13335" marB="0" anchor="ctr"/>
                </a:tc>
                <a:tc>
                  <a:txBody>
                    <a:bodyPr/>
                    <a:lstStyle/>
                    <a:p>
                      <a:pPr marL="70485" algn="just" fontAlgn="b">
                        <a:lnSpc>
                          <a:spcPct val="150000"/>
                        </a:lnSpc>
                        <a:spcAft>
                          <a:spcPts val="1000"/>
                        </a:spcAft>
                        <a:tabLst>
                          <a:tab pos="734695" algn="l"/>
                          <a:tab pos="1120775" algn="l"/>
                        </a:tabLst>
                      </a:pPr>
                      <a:r>
                        <a:rPr lang="en-IN" sz="1400">
                          <a:effectLst/>
                        </a:rPr>
                        <a:t>Sponge Iron</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algn="ctr">
                        <a:lnSpc>
                          <a:spcPct val="150000"/>
                        </a:lnSpc>
                        <a:spcAft>
                          <a:spcPts val="1000"/>
                        </a:spcAft>
                      </a:pPr>
                      <a:r>
                        <a:rPr lang="en-IN" sz="1400">
                          <a:effectLst/>
                        </a:rPr>
                        <a:t>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5" marR="62865" marT="13335" marB="0" anchor="b"/>
                </a:tc>
                <a:tc>
                  <a:txBody>
                    <a:bodyPr/>
                    <a:lstStyle/>
                    <a:p>
                      <a:pPr marL="70485" algn="ctr" fontAlgn="b">
                        <a:lnSpc>
                          <a:spcPct val="150000"/>
                        </a:lnSpc>
                        <a:spcAft>
                          <a:spcPts val="1000"/>
                        </a:spcAft>
                        <a:tabLst>
                          <a:tab pos="734695" algn="l"/>
                          <a:tab pos="1120775" algn="l"/>
                        </a:tabLst>
                      </a:pPr>
                      <a:r>
                        <a:rPr lang="en-IN" sz="1400">
                          <a:effectLst/>
                        </a:rPr>
                        <a:t>225000</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5" marR="62865" marT="13335" marB="0" anchor="ctr"/>
                </a:tc>
                <a:extLst>
                  <a:ext uri="{0D108BD9-81ED-4DB2-BD59-A6C34878D82A}">
                    <a16:rowId xmlns:a16="http://schemas.microsoft.com/office/drawing/2014/main" val="3771423292"/>
                  </a:ext>
                </a:extLst>
              </a:tr>
              <a:tr h="224352">
                <a:tc>
                  <a:txBody>
                    <a:bodyPr/>
                    <a:lstStyle/>
                    <a:p>
                      <a:pPr marL="70485">
                        <a:lnSpc>
                          <a:spcPct val="150000"/>
                        </a:lnSpc>
                        <a:spcAft>
                          <a:spcPts val="1000"/>
                        </a:spcAft>
                        <a:tabLst>
                          <a:tab pos="734695" algn="l"/>
                          <a:tab pos="1120775" algn="l"/>
                        </a:tabLst>
                      </a:pPr>
                      <a:r>
                        <a:rPr lang="en-IN" sz="1400">
                          <a:effectLst/>
                        </a:rPr>
                        <a:t>Non Coking coal</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5" marR="62865" marT="13335" marB="0" anchor="ctr"/>
                </a:tc>
                <a:tc>
                  <a:txBody>
                    <a:bodyPr/>
                    <a:lstStyle/>
                    <a:p>
                      <a:pPr marL="70485" algn="ctr" fontAlgn="b">
                        <a:lnSpc>
                          <a:spcPct val="150000"/>
                        </a:lnSpc>
                        <a:spcAft>
                          <a:spcPts val="1000"/>
                        </a:spcAft>
                        <a:tabLst>
                          <a:tab pos="734695" algn="l"/>
                          <a:tab pos="1120775" algn="l"/>
                        </a:tabLst>
                      </a:pPr>
                      <a:r>
                        <a:rPr lang="en-IN" sz="1400" dirty="0">
                          <a:effectLst/>
                        </a:rPr>
                        <a:t>1.30</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marL="70485" algn="ctr">
                        <a:lnSpc>
                          <a:spcPct val="150000"/>
                        </a:lnSpc>
                        <a:spcAft>
                          <a:spcPts val="1000"/>
                        </a:spcAft>
                        <a:tabLst>
                          <a:tab pos="734695" algn="l"/>
                          <a:tab pos="1120775" algn="l"/>
                        </a:tabLst>
                      </a:pPr>
                      <a:r>
                        <a:rPr lang="en-IN" sz="1400">
                          <a:effectLst/>
                        </a:rPr>
                        <a:t>292500</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5" marR="62865" marT="13335" marB="0" anchor="ctr"/>
                </a:tc>
                <a:tc>
                  <a:txBody>
                    <a:bodyPr/>
                    <a:lstStyle/>
                    <a:p>
                      <a:pPr marL="70485" algn="just" fontAlgn="b">
                        <a:lnSpc>
                          <a:spcPct val="150000"/>
                        </a:lnSpc>
                        <a:spcAft>
                          <a:spcPts val="1000"/>
                        </a:spcAft>
                        <a:tabLst>
                          <a:tab pos="734695" algn="l"/>
                          <a:tab pos="1120775" algn="l"/>
                        </a:tabLst>
                      </a:pPr>
                      <a:r>
                        <a:rPr lang="en-IN" sz="1400">
                          <a:effectLst/>
                        </a:rPr>
                        <a:t>Dolo Char</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algn="ctr">
                        <a:lnSpc>
                          <a:spcPct val="150000"/>
                        </a:lnSpc>
                        <a:spcAft>
                          <a:spcPts val="1000"/>
                        </a:spcAft>
                      </a:pPr>
                      <a:r>
                        <a:rPr lang="en-IN" sz="1400">
                          <a:effectLst/>
                        </a:rPr>
                        <a:t>0.258</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5" marR="62865" marT="13335" marB="0" anchor="b"/>
                </a:tc>
                <a:tc>
                  <a:txBody>
                    <a:bodyPr/>
                    <a:lstStyle/>
                    <a:p>
                      <a:pPr marL="70485" algn="ctr" fontAlgn="b">
                        <a:lnSpc>
                          <a:spcPct val="150000"/>
                        </a:lnSpc>
                        <a:spcAft>
                          <a:spcPts val="1000"/>
                        </a:spcAft>
                        <a:tabLst>
                          <a:tab pos="734695" algn="l"/>
                          <a:tab pos="1120775" algn="l"/>
                        </a:tabLst>
                      </a:pPr>
                      <a:r>
                        <a:rPr lang="en-IN" sz="1400">
                          <a:effectLst/>
                        </a:rPr>
                        <a:t>58050</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5" marR="62865" marT="13335" marB="0" anchor="ctr"/>
                </a:tc>
                <a:extLst>
                  <a:ext uri="{0D108BD9-81ED-4DB2-BD59-A6C34878D82A}">
                    <a16:rowId xmlns:a16="http://schemas.microsoft.com/office/drawing/2014/main" val="1788538710"/>
                  </a:ext>
                </a:extLst>
              </a:tr>
              <a:tr h="224352">
                <a:tc>
                  <a:txBody>
                    <a:bodyPr/>
                    <a:lstStyle/>
                    <a:p>
                      <a:pPr marL="70485">
                        <a:lnSpc>
                          <a:spcPct val="150000"/>
                        </a:lnSpc>
                        <a:spcAft>
                          <a:spcPts val="1000"/>
                        </a:spcAft>
                        <a:tabLst>
                          <a:tab pos="734695" algn="l"/>
                          <a:tab pos="1120775" algn="l"/>
                        </a:tabLst>
                      </a:pPr>
                      <a:r>
                        <a:rPr lang="en-IN" sz="1400">
                          <a:effectLst/>
                        </a:rPr>
                        <a:t>Dolomite/Limestone</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5" marR="62865" marT="13335" marB="0" anchor="ctr"/>
                </a:tc>
                <a:tc>
                  <a:txBody>
                    <a:bodyPr/>
                    <a:lstStyle/>
                    <a:p>
                      <a:pPr marL="70485" algn="ctr" fontAlgn="b">
                        <a:lnSpc>
                          <a:spcPct val="150000"/>
                        </a:lnSpc>
                        <a:spcAft>
                          <a:spcPts val="1000"/>
                        </a:spcAft>
                        <a:tabLst>
                          <a:tab pos="734695" algn="l"/>
                          <a:tab pos="1120775" algn="l"/>
                        </a:tabLst>
                      </a:pPr>
                      <a:r>
                        <a:rPr lang="en-IN" sz="1400" dirty="0">
                          <a:effectLst/>
                        </a:rPr>
                        <a:t>0.03</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marL="70485" algn="ctr">
                        <a:lnSpc>
                          <a:spcPct val="150000"/>
                        </a:lnSpc>
                        <a:spcAft>
                          <a:spcPts val="1000"/>
                        </a:spcAft>
                        <a:tabLst>
                          <a:tab pos="734695" algn="l"/>
                          <a:tab pos="1120775" algn="l"/>
                        </a:tabLst>
                      </a:pPr>
                      <a:r>
                        <a:rPr lang="en-IN" sz="1400">
                          <a:effectLst/>
                        </a:rPr>
                        <a:t>6750</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5" marR="62865" marT="13335" marB="0" anchor="ctr"/>
                </a:tc>
                <a:tc>
                  <a:txBody>
                    <a:bodyPr/>
                    <a:lstStyle/>
                    <a:p>
                      <a:pPr marL="70485" algn="just" fontAlgn="b">
                        <a:lnSpc>
                          <a:spcPct val="150000"/>
                        </a:lnSpc>
                        <a:spcAft>
                          <a:spcPts val="1000"/>
                        </a:spcAft>
                        <a:tabLst>
                          <a:tab pos="734695" algn="l"/>
                          <a:tab pos="1120775" algn="l"/>
                        </a:tabLst>
                      </a:pPr>
                      <a:r>
                        <a:rPr lang="en-IN" sz="1400" dirty="0">
                          <a:effectLst/>
                        </a:rPr>
                        <a:t>ESP Dust</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algn="ctr">
                        <a:lnSpc>
                          <a:spcPct val="150000"/>
                        </a:lnSpc>
                        <a:spcAft>
                          <a:spcPts val="1000"/>
                        </a:spcAft>
                      </a:pPr>
                      <a:r>
                        <a:rPr lang="en-IN" sz="1400">
                          <a:effectLst/>
                        </a:rPr>
                        <a:t>0.165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5" marR="62865" marT="13335" marB="0" anchor="b"/>
                </a:tc>
                <a:tc>
                  <a:txBody>
                    <a:bodyPr/>
                    <a:lstStyle/>
                    <a:p>
                      <a:pPr marL="70485" algn="ctr" fontAlgn="b">
                        <a:lnSpc>
                          <a:spcPct val="150000"/>
                        </a:lnSpc>
                        <a:spcAft>
                          <a:spcPts val="1000"/>
                        </a:spcAft>
                        <a:tabLst>
                          <a:tab pos="734695" algn="l"/>
                          <a:tab pos="1120775" algn="l"/>
                        </a:tabLst>
                      </a:pPr>
                      <a:r>
                        <a:rPr lang="en-IN" sz="1400">
                          <a:effectLst/>
                        </a:rPr>
                        <a:t>37125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5" marR="62865" marT="13335" marB="0" anchor="ctr"/>
                </a:tc>
                <a:extLst>
                  <a:ext uri="{0D108BD9-81ED-4DB2-BD59-A6C34878D82A}">
                    <a16:rowId xmlns:a16="http://schemas.microsoft.com/office/drawing/2014/main" val="390578345"/>
                  </a:ext>
                </a:extLst>
              </a:tr>
              <a:tr h="217204">
                <a:tc>
                  <a:txBody>
                    <a:bodyPr/>
                    <a:lstStyle/>
                    <a:p>
                      <a:endParaRPr lang="en-IN" sz="1050" dirty="0">
                        <a:effectLst/>
                        <a:latin typeface="Calibri" panose="020F0502020204030204" pitchFamily="34" charset="0"/>
                        <a:cs typeface="Times New Roman" panose="02020603050405020304" pitchFamily="18" charset="0"/>
                      </a:endParaRPr>
                    </a:p>
                  </a:txBody>
                  <a:tcPr marL="5080" marR="5080" marT="5080" marB="0" anchor="ctr"/>
                </a:tc>
                <a:tc>
                  <a:txBody>
                    <a:bodyPr/>
                    <a:lstStyle/>
                    <a:p>
                      <a:endParaRPr lang="en-IN" sz="1050">
                        <a:effectLst/>
                        <a:latin typeface="Calibri" panose="020F0502020204030204" pitchFamily="34" charset="0"/>
                        <a:cs typeface="Times New Roman" panose="02020603050405020304" pitchFamily="18" charset="0"/>
                      </a:endParaRPr>
                    </a:p>
                  </a:txBody>
                  <a:tcPr marL="5080" marR="5080" marT="5080" marB="0" anchor="ctr"/>
                </a:tc>
                <a:tc>
                  <a:txBody>
                    <a:bodyPr/>
                    <a:lstStyle/>
                    <a:p>
                      <a:endParaRPr lang="en-IN" sz="1050">
                        <a:effectLst/>
                        <a:latin typeface="Calibri" panose="020F0502020204030204" pitchFamily="34" charset="0"/>
                        <a:cs typeface="Times New Roman" panose="02020603050405020304" pitchFamily="18" charset="0"/>
                      </a:endParaRPr>
                    </a:p>
                  </a:txBody>
                  <a:tcPr marL="5080" marR="5080" marT="5080" marB="0" anchor="ctr"/>
                </a:tc>
                <a:tc>
                  <a:txBody>
                    <a:bodyPr/>
                    <a:lstStyle/>
                    <a:p>
                      <a:pPr marL="70485" algn="just">
                        <a:lnSpc>
                          <a:spcPct val="150000"/>
                        </a:lnSpc>
                        <a:spcAft>
                          <a:spcPts val="1000"/>
                        </a:spcAft>
                        <a:tabLst>
                          <a:tab pos="734695" algn="l"/>
                          <a:tab pos="1120775" algn="l"/>
                        </a:tabLst>
                      </a:pPr>
                      <a:r>
                        <a:rPr lang="en-IN" sz="1400">
                          <a:effectLst/>
                        </a:rPr>
                        <a:t>Wet Scrapper Sludge</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algn="ctr">
                        <a:lnSpc>
                          <a:spcPct val="150000"/>
                        </a:lnSpc>
                        <a:spcAft>
                          <a:spcPts val="1000"/>
                        </a:spcAft>
                      </a:pPr>
                      <a:r>
                        <a:rPr lang="en-IN" sz="1400">
                          <a:effectLst/>
                        </a:rPr>
                        <a:t>0.06</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b"/>
                </a:tc>
                <a:tc>
                  <a:txBody>
                    <a:bodyPr/>
                    <a:lstStyle/>
                    <a:p>
                      <a:pPr marL="70485" algn="ctr" fontAlgn="b">
                        <a:lnSpc>
                          <a:spcPct val="150000"/>
                        </a:lnSpc>
                        <a:spcAft>
                          <a:spcPts val="1000"/>
                        </a:spcAft>
                        <a:tabLst>
                          <a:tab pos="734695" algn="l"/>
                          <a:tab pos="1120775" algn="l"/>
                        </a:tabLst>
                      </a:pPr>
                      <a:r>
                        <a:rPr lang="en-IN" sz="1400">
                          <a:effectLst/>
                        </a:rPr>
                        <a:t>13500</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extLst>
                  <a:ext uri="{0D108BD9-81ED-4DB2-BD59-A6C34878D82A}">
                    <a16:rowId xmlns:a16="http://schemas.microsoft.com/office/drawing/2014/main" val="1766520683"/>
                  </a:ext>
                </a:extLst>
              </a:tr>
              <a:tr h="217204">
                <a:tc>
                  <a:txBody>
                    <a:bodyPr/>
                    <a:lstStyle/>
                    <a:p>
                      <a:endParaRPr lang="en-IN" sz="1050">
                        <a:effectLst/>
                        <a:latin typeface="Calibri" panose="020F0502020204030204" pitchFamily="34" charset="0"/>
                        <a:cs typeface="Times New Roman" panose="02020603050405020304" pitchFamily="18" charset="0"/>
                      </a:endParaRPr>
                    </a:p>
                  </a:txBody>
                  <a:tcPr marL="5080" marR="5080" marT="5080" marB="0" anchor="ctr"/>
                </a:tc>
                <a:tc>
                  <a:txBody>
                    <a:bodyPr/>
                    <a:lstStyle/>
                    <a:p>
                      <a:endParaRPr lang="en-IN" sz="1050" dirty="0">
                        <a:effectLst/>
                        <a:latin typeface="Calibri" panose="020F0502020204030204" pitchFamily="34" charset="0"/>
                        <a:cs typeface="Times New Roman" panose="02020603050405020304" pitchFamily="18" charset="0"/>
                      </a:endParaRPr>
                    </a:p>
                  </a:txBody>
                  <a:tcPr marL="5080" marR="5080" marT="5080" marB="0" anchor="ctr"/>
                </a:tc>
                <a:tc>
                  <a:txBody>
                    <a:bodyPr/>
                    <a:lstStyle/>
                    <a:p>
                      <a:endParaRPr lang="en-IN" sz="1050">
                        <a:effectLst/>
                        <a:latin typeface="Calibri" panose="020F0502020204030204" pitchFamily="34" charset="0"/>
                        <a:cs typeface="Times New Roman" panose="02020603050405020304" pitchFamily="18" charset="0"/>
                      </a:endParaRPr>
                    </a:p>
                  </a:txBody>
                  <a:tcPr marL="5080" marR="5080" marT="5080" marB="0" anchor="ctr"/>
                </a:tc>
                <a:tc>
                  <a:txBody>
                    <a:bodyPr/>
                    <a:lstStyle/>
                    <a:p>
                      <a:pPr marL="70485" algn="just">
                        <a:lnSpc>
                          <a:spcPct val="150000"/>
                        </a:lnSpc>
                        <a:spcAft>
                          <a:spcPts val="1000"/>
                        </a:spcAft>
                        <a:tabLst>
                          <a:tab pos="734695" algn="l"/>
                          <a:tab pos="1120775" algn="l"/>
                        </a:tabLst>
                      </a:pPr>
                      <a:r>
                        <a:rPr lang="en-IN" sz="1400">
                          <a:effectLst/>
                        </a:rPr>
                        <a:t>Bag Filter Dust</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algn="ctr">
                        <a:lnSpc>
                          <a:spcPct val="150000"/>
                        </a:lnSpc>
                        <a:spcAft>
                          <a:spcPts val="1000"/>
                        </a:spcAft>
                      </a:pPr>
                      <a:r>
                        <a:rPr lang="en-IN" sz="1400">
                          <a:effectLst/>
                        </a:rPr>
                        <a:t>0.09</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b"/>
                </a:tc>
                <a:tc>
                  <a:txBody>
                    <a:bodyPr/>
                    <a:lstStyle/>
                    <a:p>
                      <a:pPr marL="70485" algn="ctr" fontAlgn="b">
                        <a:lnSpc>
                          <a:spcPct val="150000"/>
                        </a:lnSpc>
                        <a:spcAft>
                          <a:spcPts val="1000"/>
                        </a:spcAft>
                        <a:tabLst>
                          <a:tab pos="734695" algn="l"/>
                          <a:tab pos="1120775" algn="l"/>
                        </a:tabLst>
                      </a:pPr>
                      <a:r>
                        <a:rPr lang="en-IN" sz="1400">
                          <a:effectLst/>
                        </a:rPr>
                        <a:t>20250</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extLst>
                  <a:ext uri="{0D108BD9-81ED-4DB2-BD59-A6C34878D82A}">
                    <a16:rowId xmlns:a16="http://schemas.microsoft.com/office/drawing/2014/main" val="1967975318"/>
                  </a:ext>
                </a:extLst>
              </a:tr>
              <a:tr h="217204">
                <a:tc>
                  <a:txBody>
                    <a:bodyPr/>
                    <a:lstStyle/>
                    <a:p>
                      <a:endParaRPr lang="en-IN" sz="1050">
                        <a:effectLst/>
                        <a:latin typeface="Calibri" panose="020F0502020204030204" pitchFamily="34" charset="0"/>
                        <a:cs typeface="Times New Roman" panose="02020603050405020304" pitchFamily="18" charset="0"/>
                      </a:endParaRPr>
                    </a:p>
                  </a:txBody>
                  <a:tcPr marL="5080" marR="5080" marT="5080" marB="0" anchor="ctr"/>
                </a:tc>
                <a:tc>
                  <a:txBody>
                    <a:bodyPr/>
                    <a:lstStyle/>
                    <a:p>
                      <a:endParaRPr lang="en-IN" sz="1050">
                        <a:effectLst/>
                        <a:latin typeface="Calibri" panose="020F0502020204030204" pitchFamily="34" charset="0"/>
                        <a:cs typeface="Times New Roman" panose="02020603050405020304" pitchFamily="18" charset="0"/>
                      </a:endParaRPr>
                    </a:p>
                  </a:txBody>
                  <a:tcPr marL="5080" marR="5080" marT="5080" marB="0" anchor="ctr"/>
                </a:tc>
                <a:tc>
                  <a:txBody>
                    <a:bodyPr/>
                    <a:lstStyle/>
                    <a:p>
                      <a:endParaRPr lang="en-IN" sz="1050" dirty="0">
                        <a:effectLst/>
                        <a:latin typeface="Calibri" panose="020F0502020204030204" pitchFamily="34" charset="0"/>
                        <a:cs typeface="Times New Roman" panose="02020603050405020304" pitchFamily="18" charset="0"/>
                      </a:endParaRPr>
                    </a:p>
                  </a:txBody>
                  <a:tcPr marL="5080" marR="5080" marT="5080" marB="0" anchor="ctr"/>
                </a:tc>
                <a:tc>
                  <a:txBody>
                    <a:bodyPr/>
                    <a:lstStyle/>
                    <a:p>
                      <a:pPr marL="70485" algn="just">
                        <a:lnSpc>
                          <a:spcPct val="150000"/>
                        </a:lnSpc>
                        <a:spcAft>
                          <a:spcPts val="1000"/>
                        </a:spcAft>
                        <a:tabLst>
                          <a:tab pos="734695" algn="l"/>
                          <a:tab pos="1120775" algn="l"/>
                        </a:tabLst>
                      </a:pPr>
                      <a:r>
                        <a:rPr lang="en-IN" sz="1400" dirty="0">
                          <a:effectLst/>
                        </a:rPr>
                        <a:t>Accretion</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algn="ctr">
                        <a:lnSpc>
                          <a:spcPct val="150000"/>
                        </a:lnSpc>
                        <a:spcAft>
                          <a:spcPts val="1000"/>
                        </a:spcAft>
                      </a:pPr>
                      <a:r>
                        <a:rPr lang="en-IN" sz="1400">
                          <a:effectLst/>
                        </a:rPr>
                        <a:t>0.009</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b"/>
                </a:tc>
                <a:tc>
                  <a:txBody>
                    <a:bodyPr/>
                    <a:lstStyle/>
                    <a:p>
                      <a:pPr marL="70485" algn="ctr" fontAlgn="b">
                        <a:lnSpc>
                          <a:spcPct val="150000"/>
                        </a:lnSpc>
                        <a:spcAft>
                          <a:spcPts val="1000"/>
                        </a:spcAft>
                        <a:tabLst>
                          <a:tab pos="734695" algn="l"/>
                          <a:tab pos="1120775" algn="l"/>
                        </a:tabLst>
                      </a:pPr>
                      <a:r>
                        <a:rPr lang="en-IN" sz="1400">
                          <a:effectLst/>
                        </a:rPr>
                        <a:t>2025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extLst>
                  <a:ext uri="{0D108BD9-81ED-4DB2-BD59-A6C34878D82A}">
                    <a16:rowId xmlns:a16="http://schemas.microsoft.com/office/drawing/2014/main" val="1684706860"/>
                  </a:ext>
                </a:extLst>
              </a:tr>
              <a:tr h="217204">
                <a:tc>
                  <a:txBody>
                    <a:bodyPr/>
                    <a:lstStyle/>
                    <a:p>
                      <a:endParaRPr lang="en-IN" sz="1050">
                        <a:effectLst/>
                        <a:latin typeface="Calibri" panose="020F0502020204030204" pitchFamily="34" charset="0"/>
                        <a:cs typeface="Times New Roman" panose="02020603050405020304" pitchFamily="18" charset="0"/>
                      </a:endParaRPr>
                    </a:p>
                  </a:txBody>
                  <a:tcPr marL="5080" marR="5080" marT="5080" marB="0" anchor="ctr"/>
                </a:tc>
                <a:tc>
                  <a:txBody>
                    <a:bodyPr/>
                    <a:lstStyle/>
                    <a:p>
                      <a:endParaRPr lang="en-IN" sz="1050">
                        <a:effectLst/>
                        <a:latin typeface="Calibri" panose="020F0502020204030204" pitchFamily="34" charset="0"/>
                        <a:cs typeface="Times New Roman" panose="02020603050405020304" pitchFamily="18" charset="0"/>
                      </a:endParaRPr>
                    </a:p>
                  </a:txBody>
                  <a:tcPr marL="5080" marR="5080" marT="5080" marB="0" anchor="ctr"/>
                </a:tc>
                <a:tc>
                  <a:txBody>
                    <a:bodyPr/>
                    <a:lstStyle/>
                    <a:p>
                      <a:endParaRPr lang="en-IN" sz="1050" dirty="0">
                        <a:effectLst/>
                        <a:latin typeface="Calibri" panose="020F0502020204030204" pitchFamily="34" charset="0"/>
                        <a:cs typeface="Times New Roman" panose="02020603050405020304" pitchFamily="18" charset="0"/>
                      </a:endParaRPr>
                    </a:p>
                  </a:txBody>
                  <a:tcPr marL="5080" marR="5080" marT="5080" marB="0" anchor="ctr"/>
                </a:tc>
                <a:tc>
                  <a:txBody>
                    <a:bodyPr/>
                    <a:lstStyle/>
                    <a:p>
                      <a:pPr marL="70485" algn="just">
                        <a:lnSpc>
                          <a:spcPct val="150000"/>
                        </a:lnSpc>
                        <a:spcAft>
                          <a:spcPts val="1000"/>
                        </a:spcAft>
                        <a:tabLst>
                          <a:tab pos="734695" algn="l"/>
                          <a:tab pos="1120775" algn="l"/>
                        </a:tabLst>
                      </a:pPr>
                      <a:r>
                        <a:rPr lang="en-IN" sz="1400">
                          <a:effectLst/>
                        </a:rPr>
                        <a:t>Gases</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marL="70485" algn="ctr">
                        <a:lnSpc>
                          <a:spcPct val="150000"/>
                        </a:lnSpc>
                        <a:spcAft>
                          <a:spcPts val="1000"/>
                        </a:spcAft>
                        <a:tabLst>
                          <a:tab pos="734695" algn="l"/>
                          <a:tab pos="1120775" algn="l"/>
                        </a:tabLst>
                      </a:pPr>
                      <a:r>
                        <a:rPr lang="en-IN" sz="1400">
                          <a:effectLst/>
                        </a:rPr>
                        <a:t>1.348</a:t>
                      </a:r>
                      <a:r>
                        <a:rPr lang="en-US" sz="1400">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pPr marL="70485" algn="ctr" fontAlgn="b">
                        <a:lnSpc>
                          <a:spcPct val="150000"/>
                        </a:lnSpc>
                        <a:spcAft>
                          <a:spcPts val="1000"/>
                        </a:spcAft>
                        <a:tabLst>
                          <a:tab pos="734695" algn="l"/>
                          <a:tab pos="1120775" algn="l"/>
                        </a:tabLst>
                      </a:pPr>
                      <a:r>
                        <a:rPr lang="en-IN" sz="1400">
                          <a:effectLst/>
                        </a:rPr>
                        <a:t>303300</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extLst>
                  <a:ext uri="{0D108BD9-81ED-4DB2-BD59-A6C34878D82A}">
                    <a16:rowId xmlns:a16="http://schemas.microsoft.com/office/drawing/2014/main" val="574140772"/>
                  </a:ext>
                </a:extLst>
              </a:tr>
              <a:tr h="217204">
                <a:tc>
                  <a:txBody>
                    <a:bodyPr/>
                    <a:lstStyle/>
                    <a:p>
                      <a:pPr marL="70485" algn="ctr">
                        <a:lnSpc>
                          <a:spcPct val="150000"/>
                        </a:lnSpc>
                        <a:spcAft>
                          <a:spcPts val="1000"/>
                        </a:spcAft>
                        <a:tabLst>
                          <a:tab pos="734695" algn="l"/>
                          <a:tab pos="1120775" algn="l"/>
                        </a:tabLst>
                      </a:pPr>
                      <a:r>
                        <a:rPr lang="en-IN" sz="1400">
                          <a:effectLst/>
                        </a:rPr>
                        <a:t>Total</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endParaRPr lang="en-IN" sz="1050">
                        <a:effectLst/>
                        <a:latin typeface="Calibri" panose="020F0502020204030204" pitchFamily="34" charset="0"/>
                        <a:cs typeface="Times New Roman" panose="02020603050405020304" pitchFamily="18" charset="0"/>
                      </a:endParaRPr>
                    </a:p>
                  </a:txBody>
                  <a:tcPr marL="5080" marR="5080" marT="5080" marB="0" anchor="ctr"/>
                </a:tc>
                <a:tc>
                  <a:txBody>
                    <a:bodyPr/>
                    <a:lstStyle/>
                    <a:p>
                      <a:pPr marL="70485" algn="ctr">
                        <a:lnSpc>
                          <a:spcPct val="150000"/>
                        </a:lnSpc>
                        <a:spcAft>
                          <a:spcPts val="1000"/>
                        </a:spcAft>
                        <a:tabLst>
                          <a:tab pos="734695" algn="l"/>
                          <a:tab pos="1120775" algn="l"/>
                        </a:tabLst>
                      </a:pPr>
                      <a:r>
                        <a:rPr lang="en-IN" sz="1400" dirty="0">
                          <a:effectLst/>
                        </a:rPr>
                        <a:t>6,59,250</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tc>
                  <a:txBody>
                    <a:bodyPr/>
                    <a:lstStyle/>
                    <a:p>
                      <a:endParaRPr lang="en-IN" sz="1050" dirty="0">
                        <a:effectLst/>
                        <a:latin typeface="Calibri" panose="020F0502020204030204" pitchFamily="34" charset="0"/>
                        <a:cs typeface="Times New Roman" panose="02020603050405020304" pitchFamily="18" charset="0"/>
                      </a:endParaRPr>
                    </a:p>
                  </a:txBody>
                  <a:tcPr marL="5080" marR="5080" marT="5080" marB="0" anchor="ctr"/>
                </a:tc>
                <a:tc>
                  <a:txBody>
                    <a:bodyPr/>
                    <a:lstStyle/>
                    <a:p>
                      <a:endParaRPr lang="en-IN" sz="1050" dirty="0">
                        <a:effectLst/>
                        <a:latin typeface="Calibri" panose="020F0502020204030204" pitchFamily="34" charset="0"/>
                        <a:cs typeface="Times New Roman" panose="02020603050405020304" pitchFamily="18" charset="0"/>
                      </a:endParaRPr>
                    </a:p>
                  </a:txBody>
                  <a:tcPr marL="5080" marR="5080" marT="5080" marB="0" anchor="ctr"/>
                </a:tc>
                <a:tc>
                  <a:txBody>
                    <a:bodyPr/>
                    <a:lstStyle/>
                    <a:p>
                      <a:pPr marL="70485" algn="ctr">
                        <a:lnSpc>
                          <a:spcPct val="150000"/>
                        </a:lnSpc>
                        <a:spcAft>
                          <a:spcPts val="1000"/>
                        </a:spcAft>
                        <a:tabLst>
                          <a:tab pos="734695" algn="l"/>
                          <a:tab pos="1120775" algn="l"/>
                        </a:tabLst>
                      </a:pPr>
                      <a:r>
                        <a:rPr lang="en-IN" sz="1400" dirty="0">
                          <a:effectLst/>
                        </a:rPr>
                        <a:t>6,59,250</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80" marR="5080" marT="5080" marB="0" anchor="ctr"/>
                </a:tc>
                <a:extLst>
                  <a:ext uri="{0D108BD9-81ED-4DB2-BD59-A6C34878D82A}">
                    <a16:rowId xmlns:a16="http://schemas.microsoft.com/office/drawing/2014/main" val="3185975118"/>
                  </a:ext>
                </a:extLst>
              </a:tr>
            </a:tbl>
          </a:graphicData>
        </a:graphic>
      </p:graphicFrame>
      <p:graphicFrame>
        <p:nvGraphicFramePr>
          <p:cNvPr id="7" name="Table 6">
            <a:extLst>
              <a:ext uri="{FF2B5EF4-FFF2-40B4-BE49-F238E27FC236}">
                <a16:creationId xmlns:a16="http://schemas.microsoft.com/office/drawing/2014/main" id="{5AA90794-08C8-4E69-8841-22DBCB3DA02F}"/>
              </a:ext>
            </a:extLst>
          </p:cNvPr>
          <p:cNvGraphicFramePr>
            <a:graphicFrameLocks noGrp="1"/>
          </p:cNvGraphicFramePr>
          <p:nvPr>
            <p:extLst>
              <p:ext uri="{D42A27DB-BD31-4B8C-83A1-F6EECF244321}">
                <p14:modId xmlns:p14="http://schemas.microsoft.com/office/powerpoint/2010/main" val="1057669204"/>
              </p:ext>
            </p:extLst>
          </p:nvPr>
        </p:nvGraphicFramePr>
        <p:xfrm>
          <a:off x="7753" y="4048458"/>
          <a:ext cx="9136247" cy="2620902"/>
        </p:xfrm>
        <a:graphic>
          <a:graphicData uri="http://schemas.openxmlformats.org/drawingml/2006/table">
            <a:tbl>
              <a:tblPr firstRow="1" firstCol="1" bandRow="1">
                <a:tableStyleId>{0660B408-B3CF-4A94-85FC-2B1E0A45F4A2}</a:tableStyleId>
              </a:tblPr>
              <a:tblGrid>
                <a:gridCol w="2040383">
                  <a:extLst>
                    <a:ext uri="{9D8B030D-6E8A-4147-A177-3AD203B41FA5}">
                      <a16:colId xmlns:a16="http://schemas.microsoft.com/office/drawing/2014/main" val="2020755144"/>
                    </a:ext>
                  </a:extLst>
                </a:gridCol>
                <a:gridCol w="1968218">
                  <a:extLst>
                    <a:ext uri="{9D8B030D-6E8A-4147-A177-3AD203B41FA5}">
                      <a16:colId xmlns:a16="http://schemas.microsoft.com/office/drawing/2014/main" val="2166191115"/>
                    </a:ext>
                  </a:extLst>
                </a:gridCol>
                <a:gridCol w="2850999">
                  <a:extLst>
                    <a:ext uri="{9D8B030D-6E8A-4147-A177-3AD203B41FA5}">
                      <a16:colId xmlns:a16="http://schemas.microsoft.com/office/drawing/2014/main" val="3194507501"/>
                    </a:ext>
                  </a:extLst>
                </a:gridCol>
                <a:gridCol w="2276647">
                  <a:extLst>
                    <a:ext uri="{9D8B030D-6E8A-4147-A177-3AD203B41FA5}">
                      <a16:colId xmlns:a16="http://schemas.microsoft.com/office/drawing/2014/main" val="628570884"/>
                    </a:ext>
                  </a:extLst>
                </a:gridCol>
              </a:tblGrid>
              <a:tr h="0">
                <a:tc gridSpan="4">
                  <a:txBody>
                    <a:bodyPr/>
                    <a:lstStyle/>
                    <a:p>
                      <a:pPr algn="ct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STEEL MELTING SHOP</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5119171"/>
                  </a:ext>
                </a:extLst>
              </a:tr>
              <a:tr h="0">
                <a:tc>
                  <a:txBody>
                    <a:bodyPr/>
                    <a:lstStyle/>
                    <a:p>
                      <a:pPr algn="ctr"/>
                      <a:r>
                        <a:rPr lang="en-IN" sz="1600" dirty="0">
                          <a:effectLst/>
                        </a:rPr>
                        <a:t>Name of the Input Materials</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IN" sz="1600" dirty="0">
                          <a:effectLst/>
                        </a:rPr>
                        <a:t>Quantity input in (TPA)</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IN" sz="1600" dirty="0">
                          <a:effectLst/>
                        </a:rPr>
                        <a:t>Name of the output Materials</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IN" sz="1600" dirty="0">
                          <a:effectLst/>
                        </a:rPr>
                        <a:t>Quantity output in</a:t>
                      </a:r>
                      <a:endParaRPr lang="en-IN" sz="1100" dirty="0">
                        <a:effectLst/>
                      </a:endParaRPr>
                    </a:p>
                    <a:p>
                      <a:pPr algn="ctr"/>
                      <a:r>
                        <a:rPr lang="en-IN" sz="1600" dirty="0">
                          <a:effectLst/>
                        </a:rPr>
                        <a:t>(TPA)</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7399867"/>
                  </a:ext>
                </a:extLst>
              </a:tr>
              <a:tr h="0">
                <a:tc>
                  <a:txBody>
                    <a:bodyPr/>
                    <a:lstStyle/>
                    <a:p>
                      <a:pPr algn="ctr">
                        <a:lnSpc>
                          <a:spcPct val="150000"/>
                        </a:lnSpc>
                      </a:pPr>
                      <a:r>
                        <a:rPr lang="en-IN" sz="1600" dirty="0">
                          <a:effectLst/>
                        </a:rPr>
                        <a:t>Sponge Iron</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dirty="0">
                          <a:effectLst/>
                        </a:rPr>
                        <a:t>1,80,000</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a:effectLst/>
                        </a:rPr>
                        <a:t>Liquid Steel</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a:effectLst/>
                        </a:rPr>
                        <a:t>1,80,000</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5709520"/>
                  </a:ext>
                </a:extLst>
              </a:tr>
              <a:tr h="0">
                <a:tc>
                  <a:txBody>
                    <a:bodyPr/>
                    <a:lstStyle/>
                    <a:p>
                      <a:pPr algn="ctr">
                        <a:lnSpc>
                          <a:spcPct val="150000"/>
                        </a:lnSpc>
                      </a:pPr>
                      <a:r>
                        <a:rPr lang="en-IN" sz="1600">
                          <a:effectLst/>
                        </a:rPr>
                        <a:t>Scraps/Pig Iron</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dirty="0">
                          <a:effectLst/>
                        </a:rPr>
                        <a:t>43,200</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a:effectLst/>
                        </a:rPr>
                        <a:t>End cut/Mill Scale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a:effectLst/>
                        </a:rPr>
                        <a:t>3900</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6490060"/>
                  </a:ext>
                </a:extLst>
              </a:tr>
              <a:tr h="0">
                <a:tc>
                  <a:txBody>
                    <a:bodyPr/>
                    <a:lstStyle/>
                    <a:p>
                      <a:pPr algn="ctr">
                        <a:lnSpc>
                          <a:spcPct val="150000"/>
                        </a:lnSpc>
                      </a:pPr>
                      <a:r>
                        <a:rPr lang="en-IN" sz="16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dirty="0">
                          <a:effectLst/>
                        </a:rPr>
                        <a:t> </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dirty="0" err="1">
                          <a:effectLst/>
                        </a:rPr>
                        <a:t>Bagfilter</a:t>
                      </a:r>
                      <a:r>
                        <a:rPr lang="en-IN" sz="1600" dirty="0">
                          <a:effectLst/>
                        </a:rPr>
                        <a:t> Dust</a:t>
                      </a:r>
                      <a:r>
                        <a:rPr lang="en-US" sz="1600" dirty="0">
                          <a:effectLst/>
                        </a:rPr>
                        <a:t> </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a:effectLst/>
                        </a:rPr>
                        <a:t>10800</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2765607"/>
                  </a:ext>
                </a:extLst>
              </a:tr>
              <a:tr h="0">
                <a:tc>
                  <a:txBody>
                    <a:bodyPr/>
                    <a:lstStyle/>
                    <a:p>
                      <a:pPr algn="ctr">
                        <a:lnSpc>
                          <a:spcPct val="150000"/>
                        </a:lnSpc>
                      </a:pPr>
                      <a:r>
                        <a:rPr lang="en-IN" sz="1600" dirty="0">
                          <a:effectLst/>
                        </a:rPr>
                        <a:t> </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dirty="0" err="1">
                          <a:effectLst/>
                        </a:rPr>
                        <a:t>Salg</a:t>
                      </a:r>
                      <a:r>
                        <a:rPr lang="en-US" sz="1600" dirty="0">
                          <a:effectLst/>
                        </a:rPr>
                        <a:t> </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a:effectLst/>
                        </a:rPr>
                        <a:t>18000</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0016940"/>
                  </a:ext>
                </a:extLst>
              </a:tr>
              <a:tr h="0">
                <a:tc>
                  <a:txBody>
                    <a:bodyPr/>
                    <a:lstStyle/>
                    <a:p>
                      <a:pPr algn="ctr">
                        <a:lnSpc>
                          <a:spcPct val="150000"/>
                        </a:lnSpc>
                      </a:pPr>
                      <a:r>
                        <a:rPr lang="en-IN" sz="16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dirty="0">
                          <a:effectLst/>
                        </a:rPr>
                        <a:t>Gases</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IN" sz="1600" dirty="0">
                          <a:effectLst/>
                        </a:rPr>
                        <a:t>10500</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93732142"/>
                  </a:ext>
                </a:extLst>
              </a:tr>
              <a:tr h="0">
                <a:tc>
                  <a:txBody>
                    <a:bodyPr/>
                    <a:lstStyle/>
                    <a:p>
                      <a:pPr algn="ctr">
                        <a:lnSpc>
                          <a:spcPct val="150000"/>
                        </a:lnSpc>
                      </a:pPr>
                      <a:r>
                        <a:rPr lang="en-IN" sz="1600">
                          <a:effectLst/>
                        </a:rPr>
                        <a:t>Total</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IN" sz="1600">
                          <a:effectLst/>
                        </a:rPr>
                        <a:t>2,23,200</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IN" sz="1600">
                          <a:effectLst/>
                        </a:rPr>
                        <a:t> </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n-IN" sz="1600" dirty="0">
                          <a:effectLst/>
                        </a:rPr>
                        <a:t>2,23,200</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459264"/>
                  </a:ext>
                </a:extLst>
              </a:tr>
            </a:tbl>
          </a:graphicData>
        </a:graphic>
      </p:graphicFrame>
    </p:spTree>
    <p:extLst>
      <p:ext uri="{BB962C8B-B14F-4D97-AF65-F5344CB8AC3E}">
        <p14:creationId xmlns:p14="http://schemas.microsoft.com/office/powerpoint/2010/main" val="45174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3E28-3E82-4187-8932-9CE8CB294DF8}"/>
              </a:ext>
            </a:extLst>
          </p:cNvPr>
          <p:cNvSpPr>
            <a:spLocks noGrp="1"/>
          </p:cNvSpPr>
          <p:nvPr>
            <p:ph type="title"/>
          </p:nvPr>
        </p:nvSpPr>
        <p:spPr/>
        <p:txBody>
          <a:bodyPr/>
          <a:lstStyle/>
          <a:p>
            <a:r>
              <a:rPr lang="en-US" sz="3600" b="1" dirty="0"/>
              <a:t>MATERIAL BALANCE</a:t>
            </a:r>
            <a:endParaRPr lang="en-IN" b="1" dirty="0"/>
          </a:p>
        </p:txBody>
      </p:sp>
      <p:graphicFrame>
        <p:nvGraphicFramePr>
          <p:cNvPr id="3" name="Table 2">
            <a:extLst>
              <a:ext uri="{FF2B5EF4-FFF2-40B4-BE49-F238E27FC236}">
                <a16:creationId xmlns:a16="http://schemas.microsoft.com/office/drawing/2014/main" id="{5C0BF3E4-C44D-40EC-AA16-BDECB5DDA707}"/>
              </a:ext>
            </a:extLst>
          </p:cNvPr>
          <p:cNvGraphicFramePr>
            <a:graphicFrameLocks noGrp="1"/>
          </p:cNvGraphicFramePr>
          <p:nvPr>
            <p:extLst>
              <p:ext uri="{D42A27DB-BD31-4B8C-83A1-F6EECF244321}">
                <p14:modId xmlns:p14="http://schemas.microsoft.com/office/powerpoint/2010/main" val="2153874142"/>
              </p:ext>
            </p:extLst>
          </p:nvPr>
        </p:nvGraphicFramePr>
        <p:xfrm>
          <a:off x="20110" y="1772816"/>
          <a:ext cx="9131643" cy="1779271"/>
        </p:xfrm>
        <a:graphic>
          <a:graphicData uri="http://schemas.openxmlformats.org/drawingml/2006/table">
            <a:tbl>
              <a:tblPr firstRow="1" firstCol="1" lastRow="1" lastCol="1" bandRow="1" bandCol="1">
                <a:tableStyleId>{0660B408-B3CF-4A94-85FC-2B1E0A45F4A2}</a:tableStyleId>
              </a:tblPr>
              <a:tblGrid>
                <a:gridCol w="674826">
                  <a:extLst>
                    <a:ext uri="{9D8B030D-6E8A-4147-A177-3AD203B41FA5}">
                      <a16:colId xmlns:a16="http://schemas.microsoft.com/office/drawing/2014/main" val="2122029277"/>
                    </a:ext>
                  </a:extLst>
                </a:gridCol>
                <a:gridCol w="1131708">
                  <a:extLst>
                    <a:ext uri="{9D8B030D-6E8A-4147-A177-3AD203B41FA5}">
                      <a16:colId xmlns:a16="http://schemas.microsoft.com/office/drawing/2014/main" val="2414226070"/>
                    </a:ext>
                  </a:extLst>
                </a:gridCol>
                <a:gridCol w="1136706">
                  <a:extLst>
                    <a:ext uri="{9D8B030D-6E8A-4147-A177-3AD203B41FA5}">
                      <a16:colId xmlns:a16="http://schemas.microsoft.com/office/drawing/2014/main" val="1389188414"/>
                    </a:ext>
                  </a:extLst>
                </a:gridCol>
                <a:gridCol w="1155702">
                  <a:extLst>
                    <a:ext uri="{9D8B030D-6E8A-4147-A177-3AD203B41FA5}">
                      <a16:colId xmlns:a16="http://schemas.microsoft.com/office/drawing/2014/main" val="3620812746"/>
                    </a:ext>
                  </a:extLst>
                </a:gridCol>
                <a:gridCol w="2459237">
                  <a:extLst>
                    <a:ext uri="{9D8B030D-6E8A-4147-A177-3AD203B41FA5}">
                      <a16:colId xmlns:a16="http://schemas.microsoft.com/office/drawing/2014/main" val="110959685"/>
                    </a:ext>
                  </a:extLst>
                </a:gridCol>
                <a:gridCol w="2573464">
                  <a:extLst>
                    <a:ext uri="{9D8B030D-6E8A-4147-A177-3AD203B41FA5}">
                      <a16:colId xmlns:a16="http://schemas.microsoft.com/office/drawing/2014/main" val="3913621571"/>
                    </a:ext>
                  </a:extLst>
                </a:gridCol>
              </a:tblGrid>
              <a:tr h="225134">
                <a:tc gridSpan="6">
                  <a:txBody>
                    <a:bodyPr/>
                    <a:lstStyle/>
                    <a:p>
                      <a:pPr algn="ctr">
                        <a:lnSpc>
                          <a:spcPct val="150000"/>
                        </a:lnSpc>
                        <a:spcAft>
                          <a:spcPts val="1000"/>
                        </a:spcAft>
                      </a:pPr>
                      <a:r>
                        <a:rPr lang="en-US" sz="1200" dirty="0">
                          <a:effectLst/>
                        </a:rPr>
                        <a:t>ROLLING MILL</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6759508"/>
                  </a:ext>
                </a:extLst>
              </a:tr>
              <a:tr h="519832">
                <a:tc>
                  <a:txBody>
                    <a:bodyPr/>
                    <a:lstStyle/>
                    <a:p>
                      <a:pPr algn="ctr">
                        <a:lnSpc>
                          <a:spcPct val="150000"/>
                        </a:lnSpc>
                        <a:spcAft>
                          <a:spcPts val="1000"/>
                        </a:spcAft>
                      </a:pPr>
                      <a:r>
                        <a:rPr lang="en-IN" sz="1400" b="1" dirty="0">
                          <a:effectLst/>
                        </a:rPr>
                        <a:t>Sl. No. </a:t>
                      </a:r>
                      <a:endParaRPr lang="en-IN"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b="1" dirty="0">
                          <a:effectLst/>
                        </a:rPr>
                        <a:t>Input </a:t>
                      </a:r>
                      <a:endParaRPr lang="en-IN"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b="1" dirty="0">
                          <a:effectLst/>
                        </a:rPr>
                        <a:t>Input Quantity (TPA)</a:t>
                      </a:r>
                      <a:endParaRPr lang="en-IN"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b="1" dirty="0">
                          <a:effectLst/>
                        </a:rPr>
                        <a:t>Source</a:t>
                      </a:r>
                      <a:endParaRPr lang="en-IN"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b="1" dirty="0">
                          <a:effectLst/>
                        </a:rPr>
                        <a:t>Mode of Transportation</a:t>
                      </a:r>
                      <a:endParaRPr lang="en-IN"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b="1" dirty="0">
                          <a:effectLst/>
                        </a:rPr>
                        <a:t>Output Qty/Annum</a:t>
                      </a:r>
                      <a:endParaRPr lang="en-IN"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4784833"/>
                  </a:ext>
                </a:extLst>
              </a:tr>
              <a:tr h="245635">
                <a:tc>
                  <a:txBody>
                    <a:bodyPr/>
                    <a:lstStyle/>
                    <a:p>
                      <a:pPr algn="ctr">
                        <a:lnSpc>
                          <a:spcPct val="150000"/>
                        </a:lnSpc>
                        <a:spcAft>
                          <a:spcPts val="1000"/>
                        </a:spcAft>
                      </a:pPr>
                      <a:r>
                        <a:rPr lang="en-IN" sz="1400" b="0" dirty="0">
                          <a:effectLst/>
                        </a:rPr>
                        <a:t>1.</a:t>
                      </a:r>
                      <a:endParaRPr lang="en-IN"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b="0" dirty="0">
                          <a:effectLst/>
                        </a:rPr>
                        <a:t>Billets / Slab</a:t>
                      </a:r>
                      <a:endParaRPr lang="en-IN"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b="0" spc="-15" dirty="0">
                          <a:effectLst/>
                        </a:rPr>
                        <a:t>1,54,500 </a:t>
                      </a:r>
                      <a:endParaRPr lang="en-IN"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b="0" spc="-15" dirty="0">
                          <a:effectLst/>
                        </a:rPr>
                        <a:t>In House</a:t>
                      </a:r>
                      <a:endParaRPr lang="en-IN"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b="0" dirty="0">
                          <a:effectLst/>
                        </a:rPr>
                        <a:t>Through Crane/ conveying System</a:t>
                      </a:r>
                      <a:endParaRPr lang="en-IN"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b="0" dirty="0">
                          <a:effectLst/>
                        </a:rPr>
                        <a:t>Product- 1,50,000 TPA TMT Bar</a:t>
                      </a:r>
                      <a:endParaRPr lang="en-IN"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4996084"/>
                  </a:ext>
                </a:extLst>
              </a:tr>
            </a:tbl>
          </a:graphicData>
        </a:graphic>
      </p:graphicFrame>
      <p:graphicFrame>
        <p:nvGraphicFramePr>
          <p:cNvPr id="8" name="Table 7">
            <a:extLst>
              <a:ext uri="{FF2B5EF4-FFF2-40B4-BE49-F238E27FC236}">
                <a16:creationId xmlns:a16="http://schemas.microsoft.com/office/drawing/2014/main" id="{F61544E5-2348-4117-8E95-7E94E2D98BEB}"/>
              </a:ext>
            </a:extLst>
          </p:cNvPr>
          <p:cNvGraphicFramePr>
            <a:graphicFrameLocks noGrp="1"/>
          </p:cNvGraphicFramePr>
          <p:nvPr>
            <p:extLst>
              <p:ext uri="{D42A27DB-BD31-4B8C-83A1-F6EECF244321}">
                <p14:modId xmlns:p14="http://schemas.microsoft.com/office/powerpoint/2010/main" val="62595066"/>
              </p:ext>
            </p:extLst>
          </p:nvPr>
        </p:nvGraphicFramePr>
        <p:xfrm>
          <a:off x="12356" y="3861048"/>
          <a:ext cx="9131643" cy="2159891"/>
        </p:xfrm>
        <a:graphic>
          <a:graphicData uri="http://schemas.openxmlformats.org/drawingml/2006/table">
            <a:tbl>
              <a:tblPr firstRow="1" firstCol="1" bandRow="1">
                <a:tableStyleId>{0660B408-B3CF-4A94-85FC-2B1E0A45F4A2}</a:tableStyleId>
              </a:tblPr>
              <a:tblGrid>
                <a:gridCol w="1854277">
                  <a:extLst>
                    <a:ext uri="{9D8B030D-6E8A-4147-A177-3AD203B41FA5}">
                      <a16:colId xmlns:a16="http://schemas.microsoft.com/office/drawing/2014/main" val="1744962057"/>
                    </a:ext>
                  </a:extLst>
                </a:gridCol>
                <a:gridCol w="2825473">
                  <a:extLst>
                    <a:ext uri="{9D8B030D-6E8A-4147-A177-3AD203B41FA5}">
                      <a16:colId xmlns:a16="http://schemas.microsoft.com/office/drawing/2014/main" val="3419609955"/>
                    </a:ext>
                  </a:extLst>
                </a:gridCol>
                <a:gridCol w="1583472">
                  <a:extLst>
                    <a:ext uri="{9D8B030D-6E8A-4147-A177-3AD203B41FA5}">
                      <a16:colId xmlns:a16="http://schemas.microsoft.com/office/drawing/2014/main" val="1453373186"/>
                    </a:ext>
                  </a:extLst>
                </a:gridCol>
                <a:gridCol w="2868421">
                  <a:extLst>
                    <a:ext uri="{9D8B030D-6E8A-4147-A177-3AD203B41FA5}">
                      <a16:colId xmlns:a16="http://schemas.microsoft.com/office/drawing/2014/main" val="2965942831"/>
                    </a:ext>
                  </a:extLst>
                </a:gridCol>
              </a:tblGrid>
              <a:tr h="117325">
                <a:tc gridSpan="4">
                  <a:txBody>
                    <a:bodyPr/>
                    <a:lstStyle/>
                    <a:p>
                      <a:pPr algn="ctr">
                        <a:lnSpc>
                          <a:spcPct val="150000"/>
                        </a:lnSpc>
                        <a:spcAft>
                          <a:spcPts val="100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CAPTIVE POWER PLANT (AFBC)</a:t>
                      </a:r>
                      <a:endParaRPr lang="en-IN"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1238636"/>
                  </a:ext>
                </a:extLst>
              </a:tr>
              <a:tr h="117325">
                <a:tc>
                  <a:txBody>
                    <a:bodyPr/>
                    <a:lstStyle/>
                    <a:p>
                      <a:pPr algn="ctr">
                        <a:lnSpc>
                          <a:spcPct val="150000"/>
                        </a:lnSpc>
                        <a:spcAft>
                          <a:spcPts val="1000"/>
                        </a:spcAft>
                      </a:pPr>
                      <a:r>
                        <a:rPr lang="en-IN" sz="1400" dirty="0">
                          <a:effectLst/>
                        </a:rPr>
                        <a:t>Input</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dirty="0">
                          <a:effectLst/>
                        </a:rPr>
                        <a:t>Quantity, TPA</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dirty="0">
                          <a:effectLst/>
                        </a:rPr>
                        <a:t>Output</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dirty="0">
                          <a:effectLst/>
                        </a:rPr>
                        <a:t>Quantity, TPA</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1393153"/>
                  </a:ext>
                </a:extLst>
              </a:tr>
              <a:tr h="173552">
                <a:tc>
                  <a:txBody>
                    <a:bodyPr/>
                    <a:lstStyle/>
                    <a:p>
                      <a:pPr>
                        <a:lnSpc>
                          <a:spcPct val="150000"/>
                        </a:lnSpc>
                        <a:spcAft>
                          <a:spcPts val="1000"/>
                        </a:spcAft>
                      </a:pPr>
                      <a:r>
                        <a:rPr lang="en-IN" sz="1400" dirty="0">
                          <a:effectLst/>
                        </a:rPr>
                        <a:t>Coal</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dirty="0">
                          <a:effectLst/>
                        </a:rPr>
                        <a:t>38400 (40% Ash)</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dirty="0">
                          <a:effectLst/>
                        </a:rPr>
                        <a:t>Ash</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a:effectLst/>
                        </a:rPr>
                        <a:t>15360</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7285840"/>
                  </a:ext>
                </a:extLst>
              </a:tr>
              <a:tr h="131616">
                <a:tc>
                  <a:txBody>
                    <a:bodyPr/>
                    <a:lstStyle/>
                    <a:p>
                      <a:pPr>
                        <a:lnSpc>
                          <a:spcPct val="150000"/>
                        </a:lnSpc>
                        <a:spcAft>
                          <a:spcPts val="1000"/>
                        </a:spcAft>
                      </a:pPr>
                      <a:r>
                        <a:rPr lang="en-IN" sz="1400" dirty="0" err="1">
                          <a:effectLst/>
                        </a:rPr>
                        <a:t>Dolo</a:t>
                      </a:r>
                      <a:r>
                        <a:rPr lang="en-IN" sz="1400" dirty="0">
                          <a:effectLst/>
                        </a:rPr>
                        <a:t>-Char</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a:effectLst/>
                        </a:rPr>
                        <a:t>58050 (80% Ash)</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dirty="0">
                          <a:effectLst/>
                        </a:rPr>
                        <a:t>Ash</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dirty="0">
                          <a:effectLst/>
                        </a:rPr>
                        <a:t>46440</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1423292"/>
                  </a:ext>
                </a:extLst>
              </a:tr>
              <a:tr h="131616">
                <a:tc>
                  <a:txBody>
                    <a:bodyPr/>
                    <a:lstStyle/>
                    <a:p>
                      <a:pPr>
                        <a:lnSpc>
                          <a:spcPct val="150000"/>
                        </a:lnSpc>
                        <a:spcAft>
                          <a:spcPts val="1000"/>
                        </a:spcAft>
                      </a:pPr>
                      <a:r>
                        <a:rPr lang="en-IN" sz="1400" dirty="0">
                          <a:effectLst/>
                        </a:rPr>
                        <a:t>Total:</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dirty="0">
                          <a:effectLst/>
                        </a:rPr>
                        <a:t>96450</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dirty="0">
                          <a:effectLst/>
                        </a:rPr>
                        <a: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IN" sz="1400" dirty="0">
                          <a:effectLst/>
                        </a:rPr>
                        <a:t> 61800</a:t>
                      </a:r>
                      <a:endParaRPr lang="en-IN" sz="1200" dirty="0">
                        <a:effectLst/>
                      </a:endParaRPr>
                    </a:p>
                    <a:p>
                      <a:pPr algn="ctr">
                        <a:lnSpc>
                          <a:spcPct val="150000"/>
                        </a:lnSpc>
                        <a:spcAft>
                          <a:spcPts val="1000"/>
                        </a:spcAft>
                      </a:pPr>
                      <a:r>
                        <a:rPr lang="en-IN" sz="1400" dirty="0">
                          <a:effectLst/>
                        </a:rPr>
                        <a:t>[49440 TPA Fly Ash +12360 TPA </a:t>
                      </a:r>
                      <a:r>
                        <a:rPr lang="en-IN" sz="1400" dirty="0" err="1">
                          <a:effectLst/>
                        </a:rPr>
                        <a:t>BottomAsh</a:t>
                      </a:r>
                      <a:r>
                        <a:rPr lang="en-IN" sz="1400" dirty="0">
                          <a:effectLst/>
                        </a:rPr>
                        <a:t>]</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8538710"/>
                  </a:ext>
                </a:extLst>
              </a:tr>
            </a:tbl>
          </a:graphicData>
        </a:graphic>
      </p:graphicFrame>
    </p:spTree>
    <p:extLst>
      <p:ext uri="{BB962C8B-B14F-4D97-AF65-F5344CB8AC3E}">
        <p14:creationId xmlns:p14="http://schemas.microsoft.com/office/powerpoint/2010/main" val="395126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ED50-E963-42BC-955F-1C24DAD3C52C}"/>
              </a:ext>
            </a:extLst>
          </p:cNvPr>
          <p:cNvSpPr>
            <a:spLocks noGrp="1"/>
          </p:cNvSpPr>
          <p:nvPr>
            <p:ph type="title"/>
          </p:nvPr>
        </p:nvSpPr>
        <p:spPr>
          <a:xfrm>
            <a:off x="-12157" y="0"/>
            <a:ext cx="8658544" cy="533400"/>
          </a:xfrm>
        </p:spPr>
        <p:txBody>
          <a:bodyPr>
            <a:noAutofit/>
          </a:bodyPr>
          <a:lstStyle/>
          <a:p>
            <a:r>
              <a:rPr lang="en-US" sz="2400" b="1" dirty="0"/>
              <a:t>METEOROLOGICAL DETAILS WITH WINDROSE DIAGRAM</a:t>
            </a:r>
            <a:endParaRPr lang="en-IN" sz="2400" b="1" dirty="0"/>
          </a:p>
        </p:txBody>
      </p:sp>
      <p:graphicFrame>
        <p:nvGraphicFramePr>
          <p:cNvPr id="4" name="Chart 3">
            <a:extLst>
              <a:ext uri="{FF2B5EF4-FFF2-40B4-BE49-F238E27FC236}">
                <a16:creationId xmlns:a16="http://schemas.microsoft.com/office/drawing/2014/main" id="{AB7C3662-B96B-4AA8-A70B-5597728E6110}"/>
              </a:ext>
            </a:extLst>
          </p:cNvPr>
          <p:cNvGraphicFramePr>
            <a:graphicFrameLocks/>
          </p:cNvGraphicFramePr>
          <p:nvPr>
            <p:extLst>
              <p:ext uri="{D42A27DB-BD31-4B8C-83A1-F6EECF244321}">
                <p14:modId xmlns:p14="http://schemas.microsoft.com/office/powerpoint/2010/main" val="3466086575"/>
              </p:ext>
            </p:extLst>
          </p:nvPr>
        </p:nvGraphicFramePr>
        <p:xfrm>
          <a:off x="0" y="533400"/>
          <a:ext cx="4524946" cy="274002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CF3DB395-2A01-4438-B2B0-E433BB7D0238}"/>
              </a:ext>
            </a:extLst>
          </p:cNvPr>
          <p:cNvPicPr/>
          <p:nvPr/>
        </p:nvPicPr>
        <p:blipFill>
          <a:blip r:embed="rId3"/>
          <a:srcRect/>
          <a:stretch>
            <a:fillRect/>
          </a:stretch>
        </p:blipFill>
        <p:spPr bwMode="auto">
          <a:xfrm>
            <a:off x="4524946" y="533400"/>
            <a:ext cx="4590454" cy="2740024"/>
          </a:xfrm>
          <a:prstGeom prst="rect">
            <a:avLst/>
          </a:prstGeom>
          <a:noFill/>
          <a:ln w="9525">
            <a:noFill/>
            <a:miter lim="800000"/>
            <a:headEnd/>
            <a:tailEnd/>
          </a:ln>
        </p:spPr>
      </p:pic>
      <p:sp>
        <p:nvSpPr>
          <p:cNvPr id="7" name="TextBox 6">
            <a:extLst>
              <a:ext uri="{FF2B5EF4-FFF2-40B4-BE49-F238E27FC236}">
                <a16:creationId xmlns:a16="http://schemas.microsoft.com/office/drawing/2014/main" id="{76178428-51BB-470F-A727-D8FD15FB110C}"/>
              </a:ext>
            </a:extLst>
          </p:cNvPr>
          <p:cNvSpPr txBox="1"/>
          <p:nvPr/>
        </p:nvSpPr>
        <p:spPr>
          <a:xfrm>
            <a:off x="-12157" y="4920434"/>
            <a:ext cx="4630992" cy="646331"/>
          </a:xfrm>
          <a:prstGeom prst="rect">
            <a:avLst/>
          </a:prstGeom>
          <a:noFill/>
        </p:spPr>
        <p:txBody>
          <a:bodyPr wrap="square">
            <a:spAutoFit/>
          </a:bodyPr>
          <a:lstStyle/>
          <a:p>
            <a:r>
              <a:rPr lang="en-IN" sz="1800" dirty="0">
                <a:effectLst/>
                <a:latin typeface="Times New Roman" panose="02020603050405020304" pitchFamily="18" charset="0"/>
                <a:ea typeface="Arial" panose="020B0604020202020204" pitchFamily="34" charset="0"/>
              </a:rPr>
              <a:t>Average rainfall during monsoon is 1169 mm and average annual rainfall is 1414 mm.</a:t>
            </a:r>
            <a:endParaRPr lang="en-IN" dirty="0"/>
          </a:p>
        </p:txBody>
      </p:sp>
      <p:sp>
        <p:nvSpPr>
          <p:cNvPr id="9" name="TextBox 8">
            <a:extLst>
              <a:ext uri="{FF2B5EF4-FFF2-40B4-BE49-F238E27FC236}">
                <a16:creationId xmlns:a16="http://schemas.microsoft.com/office/drawing/2014/main" id="{58EF3918-BCCB-4A75-B37F-8055C68E1FDB}"/>
              </a:ext>
            </a:extLst>
          </p:cNvPr>
          <p:cNvSpPr txBox="1"/>
          <p:nvPr/>
        </p:nvSpPr>
        <p:spPr>
          <a:xfrm>
            <a:off x="4584138" y="3273424"/>
            <a:ext cx="4630992" cy="923330"/>
          </a:xfrm>
          <a:prstGeom prst="rect">
            <a:avLst/>
          </a:prstGeom>
          <a:noFill/>
        </p:spPr>
        <p:txBody>
          <a:bodyPr wrap="square">
            <a:spAutoFit/>
          </a:bodyPr>
          <a:lstStyle/>
          <a:p>
            <a:r>
              <a:rPr lang="en-IN" sz="1800" dirty="0">
                <a:effectLst/>
                <a:latin typeface="Times New Roman" panose="02020603050405020304" pitchFamily="18" charset="0"/>
                <a:ea typeface="Arial" panose="020B0604020202020204" pitchFamily="34" charset="0"/>
              </a:rPr>
              <a:t>High relative humidity during the month of September i.e. 80 - 88% </a:t>
            </a:r>
          </a:p>
          <a:p>
            <a:r>
              <a:rPr lang="en-IN" sz="1800" dirty="0">
                <a:effectLst/>
                <a:latin typeface="Times New Roman" panose="02020603050405020304" pitchFamily="18" charset="0"/>
                <a:ea typeface="Arial" panose="020B0604020202020204" pitchFamily="34" charset="0"/>
              </a:rPr>
              <a:t>Low during the month of April i.e. 28-30 %. </a:t>
            </a:r>
            <a:endParaRPr lang="en-IN" dirty="0"/>
          </a:p>
        </p:txBody>
      </p:sp>
      <p:sp>
        <p:nvSpPr>
          <p:cNvPr id="10" name="TextBox 9">
            <a:extLst>
              <a:ext uri="{FF2B5EF4-FFF2-40B4-BE49-F238E27FC236}">
                <a16:creationId xmlns:a16="http://schemas.microsoft.com/office/drawing/2014/main" id="{2C455E52-CB28-4CC2-902A-60AAD6161FC6}"/>
              </a:ext>
            </a:extLst>
          </p:cNvPr>
          <p:cNvSpPr txBox="1"/>
          <p:nvPr/>
        </p:nvSpPr>
        <p:spPr>
          <a:xfrm>
            <a:off x="14768" y="3273005"/>
            <a:ext cx="4630992" cy="646331"/>
          </a:xfrm>
          <a:prstGeom prst="rect">
            <a:avLst/>
          </a:prstGeom>
          <a:noFill/>
        </p:spPr>
        <p:txBody>
          <a:bodyPr wrap="square">
            <a:spAutoFit/>
          </a:bodyPr>
          <a:lstStyle/>
          <a:p>
            <a:r>
              <a:rPr lang="en-IN" sz="1800" dirty="0">
                <a:effectLst/>
                <a:latin typeface="Times New Roman" panose="02020603050405020304" pitchFamily="18" charset="0"/>
                <a:ea typeface="Arial" panose="020B0604020202020204" pitchFamily="34" charset="0"/>
              </a:rPr>
              <a:t>Maximum Temp: 42 </a:t>
            </a:r>
            <a:r>
              <a:rPr lang="en-IN" sz="1800" dirty="0" err="1">
                <a:effectLst/>
                <a:latin typeface="Times New Roman" panose="02020603050405020304" pitchFamily="18" charset="0"/>
                <a:ea typeface="Arial" panose="020B0604020202020204" pitchFamily="34" charset="0"/>
              </a:rPr>
              <a:t>deg</a:t>
            </a:r>
            <a:r>
              <a:rPr lang="en-IN" dirty="0" err="1">
                <a:latin typeface="Times New Roman" panose="02020603050405020304" pitchFamily="18" charset="0"/>
                <a:ea typeface="Arial" panose="020B0604020202020204" pitchFamily="34" charset="0"/>
              </a:rPr>
              <a:t>.C</a:t>
            </a:r>
            <a:endParaRPr lang="en-IN" dirty="0">
              <a:latin typeface="Times New Roman" panose="02020603050405020304" pitchFamily="18" charset="0"/>
              <a:ea typeface="Arial" panose="020B0604020202020204" pitchFamily="34" charset="0"/>
            </a:endParaRPr>
          </a:p>
          <a:p>
            <a:r>
              <a:rPr lang="en-IN" dirty="0">
                <a:latin typeface="Times New Roman" panose="02020603050405020304" pitchFamily="18" charset="0"/>
              </a:rPr>
              <a:t>Minimum Temp. 10 </a:t>
            </a:r>
            <a:r>
              <a:rPr lang="en-IN" dirty="0" err="1">
                <a:latin typeface="Times New Roman" panose="02020603050405020304" pitchFamily="18" charset="0"/>
              </a:rPr>
              <a:t>deg.C</a:t>
            </a:r>
            <a:endParaRPr lang="en-IN" dirty="0"/>
          </a:p>
        </p:txBody>
      </p:sp>
      <p:pic>
        <p:nvPicPr>
          <p:cNvPr id="11" name="Picture 10">
            <a:extLst>
              <a:ext uri="{FF2B5EF4-FFF2-40B4-BE49-F238E27FC236}">
                <a16:creationId xmlns:a16="http://schemas.microsoft.com/office/drawing/2014/main" id="{FF2933DD-886C-4905-B440-12C9DFA39879}"/>
              </a:ext>
            </a:extLst>
          </p:cNvPr>
          <p:cNvPicPr/>
          <p:nvPr/>
        </p:nvPicPr>
        <p:blipFill>
          <a:blip r:embed="rId4"/>
          <a:srcRect b="-10"/>
          <a:stretch>
            <a:fillRect/>
          </a:stretch>
        </p:blipFill>
        <p:spPr bwMode="auto">
          <a:xfrm>
            <a:off x="4704952" y="4167899"/>
            <a:ext cx="4410448" cy="2768879"/>
          </a:xfrm>
          <a:prstGeom prst="rect">
            <a:avLst/>
          </a:prstGeom>
          <a:noFill/>
          <a:ln w="6350">
            <a:solidFill>
              <a:srgbClr val="000000"/>
            </a:solidFill>
            <a:miter lim="800000"/>
            <a:headEnd/>
            <a:tailEnd/>
          </a:ln>
        </p:spPr>
      </p:pic>
    </p:spTree>
    <p:extLst>
      <p:ext uri="{BB962C8B-B14F-4D97-AF65-F5344CB8AC3E}">
        <p14:creationId xmlns:p14="http://schemas.microsoft.com/office/powerpoint/2010/main" val="336543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AQM">
            <a:extLst>
              <a:ext uri="{FF2B5EF4-FFF2-40B4-BE49-F238E27FC236}">
                <a16:creationId xmlns:a16="http://schemas.microsoft.com/office/drawing/2014/main" id="{499684EA-769A-4361-BF0B-77C4994A5CCA}"/>
              </a:ext>
            </a:extLst>
          </p:cNvPr>
          <p:cNvPicPr/>
          <p:nvPr/>
        </p:nvPicPr>
        <p:blipFill>
          <a:blip r:embed="rId2"/>
          <a:srcRect/>
          <a:stretch>
            <a:fillRect/>
          </a:stretch>
        </p:blipFill>
        <p:spPr bwMode="auto">
          <a:xfrm>
            <a:off x="0" y="1219200"/>
            <a:ext cx="9144000" cy="5638800"/>
          </a:xfrm>
          <a:prstGeom prst="rect">
            <a:avLst/>
          </a:prstGeom>
          <a:noFill/>
          <a:ln w="9525">
            <a:solidFill>
              <a:srgbClr val="0000FF"/>
            </a:solidFill>
            <a:miter lim="800000"/>
            <a:headEnd/>
            <a:tailEnd/>
          </a:ln>
        </p:spPr>
      </p:pic>
      <p:sp>
        <p:nvSpPr>
          <p:cNvPr id="2" name="Title 1">
            <a:extLst>
              <a:ext uri="{FF2B5EF4-FFF2-40B4-BE49-F238E27FC236}">
                <a16:creationId xmlns:a16="http://schemas.microsoft.com/office/drawing/2014/main" id="{290FFC3D-FA0F-4069-BBA7-3F82C0EE337A}"/>
              </a:ext>
            </a:extLst>
          </p:cNvPr>
          <p:cNvSpPr>
            <a:spLocks noGrp="1"/>
          </p:cNvSpPr>
          <p:nvPr>
            <p:ph type="title"/>
          </p:nvPr>
        </p:nvSpPr>
        <p:spPr>
          <a:xfrm>
            <a:off x="0" y="228600"/>
            <a:ext cx="9144000" cy="990600"/>
          </a:xfrm>
        </p:spPr>
        <p:txBody>
          <a:bodyPr>
            <a:noAutofit/>
          </a:bodyPr>
          <a:lstStyle/>
          <a:p>
            <a:r>
              <a:rPr lang="en-US" sz="2800" b="1" dirty="0"/>
              <a:t>BASELINE STUDY AREA WITH LOCATION (Ambient Air Quality)</a:t>
            </a:r>
            <a:endParaRPr lang="en-IN" sz="2800" b="1" dirty="0"/>
          </a:p>
        </p:txBody>
      </p:sp>
      <p:graphicFrame>
        <p:nvGraphicFramePr>
          <p:cNvPr id="5" name="Table 4">
            <a:extLst>
              <a:ext uri="{FF2B5EF4-FFF2-40B4-BE49-F238E27FC236}">
                <a16:creationId xmlns:a16="http://schemas.microsoft.com/office/drawing/2014/main" id="{F9C9A02C-86E1-47B0-BB2D-61E3903FF26B}"/>
              </a:ext>
            </a:extLst>
          </p:cNvPr>
          <p:cNvGraphicFramePr>
            <a:graphicFrameLocks noGrp="1"/>
          </p:cNvGraphicFramePr>
          <p:nvPr>
            <p:extLst>
              <p:ext uri="{D42A27DB-BD31-4B8C-83A1-F6EECF244321}">
                <p14:modId xmlns:p14="http://schemas.microsoft.com/office/powerpoint/2010/main" val="1226492233"/>
              </p:ext>
            </p:extLst>
          </p:nvPr>
        </p:nvGraphicFramePr>
        <p:xfrm>
          <a:off x="6228184" y="3315267"/>
          <a:ext cx="2987824" cy="3542733"/>
        </p:xfrm>
        <a:graphic>
          <a:graphicData uri="http://schemas.openxmlformats.org/drawingml/2006/table">
            <a:tbl>
              <a:tblPr firstRow="1" firstCol="1" bandRow="1">
                <a:tableStyleId>{5C22544A-7EE6-4342-B048-85BDC9FD1C3A}</a:tableStyleId>
              </a:tblPr>
              <a:tblGrid>
                <a:gridCol w="254516">
                  <a:extLst>
                    <a:ext uri="{9D8B030D-6E8A-4147-A177-3AD203B41FA5}">
                      <a16:colId xmlns:a16="http://schemas.microsoft.com/office/drawing/2014/main" val="2685659118"/>
                    </a:ext>
                  </a:extLst>
                </a:gridCol>
                <a:gridCol w="534671">
                  <a:extLst>
                    <a:ext uri="{9D8B030D-6E8A-4147-A177-3AD203B41FA5}">
                      <a16:colId xmlns:a16="http://schemas.microsoft.com/office/drawing/2014/main" val="2578591287"/>
                    </a:ext>
                  </a:extLst>
                </a:gridCol>
                <a:gridCol w="481128">
                  <a:extLst>
                    <a:ext uri="{9D8B030D-6E8A-4147-A177-3AD203B41FA5}">
                      <a16:colId xmlns:a16="http://schemas.microsoft.com/office/drawing/2014/main" val="2906779604"/>
                    </a:ext>
                  </a:extLst>
                </a:gridCol>
                <a:gridCol w="480752">
                  <a:extLst>
                    <a:ext uri="{9D8B030D-6E8A-4147-A177-3AD203B41FA5}">
                      <a16:colId xmlns:a16="http://schemas.microsoft.com/office/drawing/2014/main" val="819891079"/>
                    </a:ext>
                  </a:extLst>
                </a:gridCol>
                <a:gridCol w="429848">
                  <a:extLst>
                    <a:ext uri="{9D8B030D-6E8A-4147-A177-3AD203B41FA5}">
                      <a16:colId xmlns:a16="http://schemas.microsoft.com/office/drawing/2014/main" val="3234206916"/>
                    </a:ext>
                  </a:extLst>
                </a:gridCol>
                <a:gridCol w="806909">
                  <a:extLst>
                    <a:ext uri="{9D8B030D-6E8A-4147-A177-3AD203B41FA5}">
                      <a16:colId xmlns:a16="http://schemas.microsoft.com/office/drawing/2014/main" val="59232611"/>
                    </a:ext>
                  </a:extLst>
                </a:gridCol>
              </a:tblGrid>
              <a:tr h="303460">
                <a:tc>
                  <a:txBody>
                    <a:bodyPr/>
                    <a:lstStyle/>
                    <a:p>
                      <a:pPr algn="ctr">
                        <a:lnSpc>
                          <a:spcPct val="115000"/>
                        </a:lnSpc>
                        <a:spcAft>
                          <a:spcPts val="1000"/>
                        </a:spcAft>
                      </a:pPr>
                      <a:r>
                        <a:rPr lang="en-IN" sz="900">
                          <a:effectLst/>
                        </a:rPr>
                        <a:t>S.l. No</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Locations</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Distance in km</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Direction</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Ambient Air</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Wind Direction</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extLst>
                  <a:ext uri="{0D108BD9-81ED-4DB2-BD59-A6C34878D82A}">
                    <a16:rowId xmlns:a16="http://schemas.microsoft.com/office/drawing/2014/main" val="1380264813"/>
                  </a:ext>
                </a:extLst>
              </a:tr>
              <a:tr h="303460">
                <a:tc>
                  <a:txBody>
                    <a:bodyPr/>
                    <a:lstStyle/>
                    <a:p>
                      <a:pPr algn="ctr">
                        <a:lnSpc>
                          <a:spcPct val="115000"/>
                        </a:lnSpc>
                        <a:spcAft>
                          <a:spcPts val="1000"/>
                        </a:spcAft>
                      </a:pPr>
                      <a:r>
                        <a:rPr lang="en-IN" sz="900">
                          <a:effectLst/>
                        </a:rPr>
                        <a:t>1.</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nSpc>
                          <a:spcPct val="115000"/>
                        </a:lnSpc>
                        <a:spcAft>
                          <a:spcPts val="1000"/>
                        </a:spcAft>
                      </a:pPr>
                      <a:r>
                        <a:rPr lang="en-IN" sz="900">
                          <a:effectLst/>
                        </a:rPr>
                        <a:t>Project Site</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dirty="0">
                          <a:effectLst/>
                        </a:rPr>
                        <a:t>--</a:t>
                      </a:r>
                      <a:endParaRPr lang="en-IN"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A1</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extLst>
                  <a:ext uri="{0D108BD9-81ED-4DB2-BD59-A6C34878D82A}">
                    <a16:rowId xmlns:a16="http://schemas.microsoft.com/office/drawing/2014/main" val="1438975851"/>
                  </a:ext>
                </a:extLst>
              </a:tr>
              <a:tr h="459879">
                <a:tc>
                  <a:txBody>
                    <a:bodyPr/>
                    <a:lstStyle/>
                    <a:p>
                      <a:pPr algn="ctr">
                        <a:lnSpc>
                          <a:spcPct val="115000"/>
                        </a:lnSpc>
                        <a:spcAft>
                          <a:spcPts val="1000"/>
                        </a:spcAft>
                      </a:pPr>
                      <a:r>
                        <a:rPr lang="en-IN" sz="900">
                          <a:effectLst/>
                        </a:rPr>
                        <a:t>2.</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nSpc>
                          <a:spcPct val="115000"/>
                        </a:lnSpc>
                        <a:spcAft>
                          <a:spcPts val="1000"/>
                        </a:spcAft>
                      </a:pPr>
                      <a:r>
                        <a:rPr lang="en-IN" sz="900">
                          <a:effectLst/>
                        </a:rPr>
                        <a:t>Husir</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0.63</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SE</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A2</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Predominant Down wind Direction</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extLst>
                  <a:ext uri="{0D108BD9-81ED-4DB2-BD59-A6C34878D82A}">
                    <a16:rowId xmlns:a16="http://schemas.microsoft.com/office/drawing/2014/main" val="1052998459"/>
                  </a:ext>
                </a:extLst>
              </a:tr>
              <a:tr h="303460">
                <a:tc>
                  <a:txBody>
                    <a:bodyPr/>
                    <a:lstStyle/>
                    <a:p>
                      <a:pPr algn="ctr">
                        <a:lnSpc>
                          <a:spcPct val="115000"/>
                        </a:lnSpc>
                        <a:spcAft>
                          <a:spcPts val="1000"/>
                        </a:spcAft>
                      </a:pPr>
                      <a:r>
                        <a:rPr lang="en-IN" sz="900">
                          <a:effectLst/>
                        </a:rPr>
                        <a:t>3.</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nSpc>
                          <a:spcPct val="115000"/>
                        </a:lnSpc>
                        <a:spcAft>
                          <a:spcPts val="1000"/>
                        </a:spcAft>
                      </a:pPr>
                      <a:r>
                        <a:rPr lang="en-IN" sz="900">
                          <a:effectLst/>
                        </a:rPr>
                        <a:t>Giddi</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4.60</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SW</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A3</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Cross wind Direction</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extLst>
                  <a:ext uri="{0D108BD9-81ED-4DB2-BD59-A6C34878D82A}">
                    <a16:rowId xmlns:a16="http://schemas.microsoft.com/office/drawing/2014/main" val="3505206891"/>
                  </a:ext>
                </a:extLst>
              </a:tr>
              <a:tr h="459879">
                <a:tc>
                  <a:txBody>
                    <a:bodyPr/>
                    <a:lstStyle/>
                    <a:p>
                      <a:pPr algn="ctr">
                        <a:lnSpc>
                          <a:spcPct val="115000"/>
                        </a:lnSpc>
                        <a:spcAft>
                          <a:spcPts val="1000"/>
                        </a:spcAft>
                      </a:pPr>
                      <a:r>
                        <a:rPr lang="en-IN" sz="900">
                          <a:effectLst/>
                        </a:rPr>
                        <a:t>4.</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nSpc>
                          <a:spcPct val="115000"/>
                        </a:lnSpc>
                        <a:spcAft>
                          <a:spcPts val="1000"/>
                        </a:spcAft>
                      </a:pPr>
                      <a:r>
                        <a:rPr lang="en-IN" sz="900">
                          <a:effectLst/>
                        </a:rPr>
                        <a:t>Sirka</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8.37</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SE</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A4</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Predominant Downwind  direction</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extLst>
                  <a:ext uri="{0D108BD9-81ED-4DB2-BD59-A6C34878D82A}">
                    <a16:rowId xmlns:a16="http://schemas.microsoft.com/office/drawing/2014/main" val="3292626524"/>
                  </a:ext>
                </a:extLst>
              </a:tr>
              <a:tr h="303460">
                <a:tc>
                  <a:txBody>
                    <a:bodyPr/>
                    <a:lstStyle/>
                    <a:p>
                      <a:pPr algn="ctr">
                        <a:lnSpc>
                          <a:spcPct val="115000"/>
                        </a:lnSpc>
                        <a:spcAft>
                          <a:spcPts val="1000"/>
                        </a:spcAft>
                      </a:pPr>
                      <a:r>
                        <a:rPr lang="en-IN" sz="900">
                          <a:effectLst/>
                        </a:rPr>
                        <a:t>5.</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nSpc>
                          <a:spcPct val="115000"/>
                        </a:lnSpc>
                        <a:spcAft>
                          <a:spcPts val="1000"/>
                        </a:spcAft>
                      </a:pPr>
                      <a:r>
                        <a:rPr lang="en-IN" sz="900">
                          <a:effectLst/>
                        </a:rPr>
                        <a:t>Dari</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5.57</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NW</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A5</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Up Wind direction</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extLst>
                  <a:ext uri="{0D108BD9-81ED-4DB2-BD59-A6C34878D82A}">
                    <a16:rowId xmlns:a16="http://schemas.microsoft.com/office/drawing/2014/main" val="3936488776"/>
                  </a:ext>
                </a:extLst>
              </a:tr>
              <a:tr h="303460">
                <a:tc>
                  <a:txBody>
                    <a:bodyPr/>
                    <a:lstStyle/>
                    <a:p>
                      <a:pPr algn="ctr">
                        <a:lnSpc>
                          <a:spcPct val="115000"/>
                        </a:lnSpc>
                        <a:spcAft>
                          <a:spcPts val="1000"/>
                        </a:spcAft>
                      </a:pPr>
                      <a:r>
                        <a:rPr lang="en-IN" sz="900">
                          <a:effectLst/>
                        </a:rPr>
                        <a:t>6.</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nSpc>
                          <a:spcPct val="115000"/>
                        </a:lnSpc>
                        <a:spcAft>
                          <a:spcPts val="1000"/>
                        </a:spcAft>
                      </a:pPr>
                      <a:r>
                        <a:rPr lang="en-IN" sz="900">
                          <a:effectLst/>
                        </a:rPr>
                        <a:t>Chano</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4.28</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NW</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A6</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Up Wind direction</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extLst>
                  <a:ext uri="{0D108BD9-81ED-4DB2-BD59-A6C34878D82A}">
                    <a16:rowId xmlns:a16="http://schemas.microsoft.com/office/drawing/2014/main" val="544207344"/>
                  </a:ext>
                </a:extLst>
              </a:tr>
              <a:tr h="459879">
                <a:tc>
                  <a:txBody>
                    <a:bodyPr/>
                    <a:lstStyle/>
                    <a:p>
                      <a:pPr algn="ctr">
                        <a:lnSpc>
                          <a:spcPct val="115000"/>
                        </a:lnSpc>
                        <a:spcAft>
                          <a:spcPts val="1000"/>
                        </a:spcAft>
                      </a:pPr>
                      <a:r>
                        <a:rPr lang="en-IN" sz="900">
                          <a:effectLst/>
                        </a:rPr>
                        <a:t>7.</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nSpc>
                          <a:spcPct val="115000"/>
                        </a:lnSpc>
                        <a:spcAft>
                          <a:spcPts val="1000"/>
                        </a:spcAft>
                      </a:pPr>
                      <a:r>
                        <a:rPr lang="en-IN" sz="900">
                          <a:effectLst/>
                        </a:rPr>
                        <a:t>Majhila Chumba</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4.88</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SE</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A7</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Predominant down wind direction</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extLst>
                  <a:ext uri="{0D108BD9-81ED-4DB2-BD59-A6C34878D82A}">
                    <a16:rowId xmlns:a16="http://schemas.microsoft.com/office/drawing/2014/main" val="2084195988"/>
                  </a:ext>
                </a:extLst>
              </a:tr>
              <a:tr h="303460">
                <a:tc>
                  <a:txBody>
                    <a:bodyPr/>
                    <a:lstStyle/>
                    <a:p>
                      <a:pPr algn="ctr">
                        <a:lnSpc>
                          <a:spcPct val="115000"/>
                        </a:lnSpc>
                        <a:spcAft>
                          <a:spcPts val="1000"/>
                        </a:spcAft>
                      </a:pPr>
                      <a:r>
                        <a:rPr lang="en-IN" sz="900">
                          <a:effectLst/>
                        </a:rPr>
                        <a:t>8.</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nSpc>
                          <a:spcPct val="115000"/>
                        </a:lnSpc>
                        <a:spcAft>
                          <a:spcPts val="1000"/>
                        </a:spcAft>
                      </a:pPr>
                      <a:r>
                        <a:rPr lang="en-IN" sz="900">
                          <a:effectLst/>
                        </a:rPr>
                        <a:t>Rabodh</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4.8</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a:effectLst/>
                        </a:rPr>
                        <a:t>NE</a:t>
                      </a:r>
                      <a:endParaRPr lang="en-IN"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dirty="0">
                          <a:effectLst/>
                        </a:rPr>
                        <a:t>A8</a:t>
                      </a:r>
                      <a:endParaRPr lang="en-IN"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tc>
                  <a:txBody>
                    <a:bodyPr/>
                    <a:lstStyle/>
                    <a:p>
                      <a:pPr algn="ctr">
                        <a:lnSpc>
                          <a:spcPct val="115000"/>
                        </a:lnSpc>
                        <a:spcAft>
                          <a:spcPts val="1000"/>
                        </a:spcAft>
                      </a:pPr>
                      <a:r>
                        <a:rPr lang="en-IN" sz="900" dirty="0">
                          <a:effectLst/>
                        </a:rPr>
                        <a:t>Cross wind Direction</a:t>
                      </a:r>
                      <a:endParaRPr lang="en-IN"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133" marR="65133" marT="0" marB="0"/>
                </a:tc>
                <a:extLst>
                  <a:ext uri="{0D108BD9-81ED-4DB2-BD59-A6C34878D82A}">
                    <a16:rowId xmlns:a16="http://schemas.microsoft.com/office/drawing/2014/main" val="1042973810"/>
                  </a:ext>
                </a:extLst>
              </a:tr>
            </a:tbl>
          </a:graphicData>
        </a:graphic>
      </p:graphicFrame>
    </p:spTree>
    <p:extLst>
      <p:ext uri="{BB962C8B-B14F-4D97-AF65-F5344CB8AC3E}">
        <p14:creationId xmlns:p14="http://schemas.microsoft.com/office/powerpoint/2010/main" val="4086431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FC3D-FA0F-4069-BBA7-3F82C0EE337A}"/>
              </a:ext>
            </a:extLst>
          </p:cNvPr>
          <p:cNvSpPr>
            <a:spLocks noGrp="1"/>
          </p:cNvSpPr>
          <p:nvPr>
            <p:ph type="title"/>
          </p:nvPr>
        </p:nvSpPr>
        <p:spPr>
          <a:xfrm>
            <a:off x="15173" y="15196"/>
            <a:ext cx="9144000" cy="464096"/>
          </a:xfrm>
        </p:spPr>
        <p:txBody>
          <a:bodyPr>
            <a:noAutofit/>
          </a:bodyPr>
          <a:lstStyle/>
          <a:p>
            <a:r>
              <a:rPr lang="en-US" sz="2800" b="1" dirty="0"/>
              <a:t>BASELINE STUDY AREA WITH LOCATION (Soil Quality)</a:t>
            </a:r>
            <a:endParaRPr lang="en-IN" sz="2800" b="1" dirty="0"/>
          </a:p>
        </p:txBody>
      </p:sp>
      <p:pic>
        <p:nvPicPr>
          <p:cNvPr id="6" name="Picture 5">
            <a:extLst>
              <a:ext uri="{FF2B5EF4-FFF2-40B4-BE49-F238E27FC236}">
                <a16:creationId xmlns:a16="http://schemas.microsoft.com/office/drawing/2014/main" id="{5315F061-5851-464B-8EF5-B530B3A3E8B0}"/>
              </a:ext>
            </a:extLst>
          </p:cNvPr>
          <p:cNvPicPr/>
          <p:nvPr/>
        </p:nvPicPr>
        <p:blipFill>
          <a:blip r:embed="rId2"/>
          <a:srcRect r="9"/>
          <a:stretch>
            <a:fillRect/>
          </a:stretch>
        </p:blipFill>
        <p:spPr bwMode="auto">
          <a:xfrm>
            <a:off x="13058" y="692696"/>
            <a:ext cx="9144000" cy="6165304"/>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CA2DB50B-7AC1-4FA2-A9E6-9E09E09A7C80}"/>
              </a:ext>
            </a:extLst>
          </p:cNvPr>
          <p:cNvGraphicFramePr>
            <a:graphicFrameLocks noGrp="1"/>
          </p:cNvGraphicFramePr>
          <p:nvPr>
            <p:extLst>
              <p:ext uri="{D42A27DB-BD31-4B8C-83A1-F6EECF244321}">
                <p14:modId xmlns:p14="http://schemas.microsoft.com/office/powerpoint/2010/main" val="1982722865"/>
              </p:ext>
            </p:extLst>
          </p:nvPr>
        </p:nvGraphicFramePr>
        <p:xfrm>
          <a:off x="5624098" y="4655199"/>
          <a:ext cx="3506844" cy="2170430"/>
        </p:xfrm>
        <a:graphic>
          <a:graphicData uri="http://schemas.openxmlformats.org/drawingml/2006/table">
            <a:tbl>
              <a:tblPr firstRow="1" firstCol="1" bandRow="1">
                <a:tableStyleId>{5C22544A-7EE6-4342-B048-85BDC9FD1C3A}</a:tableStyleId>
              </a:tblPr>
              <a:tblGrid>
                <a:gridCol w="402777">
                  <a:extLst>
                    <a:ext uri="{9D8B030D-6E8A-4147-A177-3AD203B41FA5}">
                      <a16:colId xmlns:a16="http://schemas.microsoft.com/office/drawing/2014/main" val="2378554856"/>
                    </a:ext>
                  </a:extLst>
                </a:gridCol>
                <a:gridCol w="1011418">
                  <a:extLst>
                    <a:ext uri="{9D8B030D-6E8A-4147-A177-3AD203B41FA5}">
                      <a16:colId xmlns:a16="http://schemas.microsoft.com/office/drawing/2014/main" val="3099819949"/>
                    </a:ext>
                  </a:extLst>
                </a:gridCol>
                <a:gridCol w="680245">
                  <a:extLst>
                    <a:ext uri="{9D8B030D-6E8A-4147-A177-3AD203B41FA5}">
                      <a16:colId xmlns:a16="http://schemas.microsoft.com/office/drawing/2014/main" val="1403870738"/>
                    </a:ext>
                  </a:extLst>
                </a:gridCol>
                <a:gridCol w="732159">
                  <a:extLst>
                    <a:ext uri="{9D8B030D-6E8A-4147-A177-3AD203B41FA5}">
                      <a16:colId xmlns:a16="http://schemas.microsoft.com/office/drawing/2014/main" val="316668215"/>
                    </a:ext>
                  </a:extLst>
                </a:gridCol>
                <a:gridCol w="680245">
                  <a:extLst>
                    <a:ext uri="{9D8B030D-6E8A-4147-A177-3AD203B41FA5}">
                      <a16:colId xmlns:a16="http://schemas.microsoft.com/office/drawing/2014/main" val="3962651479"/>
                    </a:ext>
                  </a:extLst>
                </a:gridCol>
              </a:tblGrid>
              <a:tr h="203200">
                <a:tc>
                  <a:txBody>
                    <a:bodyPr/>
                    <a:lstStyle/>
                    <a:p>
                      <a:pPr algn="ctr">
                        <a:lnSpc>
                          <a:spcPct val="115000"/>
                        </a:lnSpc>
                        <a:spcAft>
                          <a:spcPts val="1000"/>
                        </a:spcAft>
                      </a:pPr>
                      <a:r>
                        <a:rPr lang="en-IN" sz="1100">
                          <a:effectLst/>
                        </a:rPr>
                        <a:t>S.l. no</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dirty="0">
                          <a:effectLst/>
                        </a:rPr>
                        <a:t>Locations</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Distance in km</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Direction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Station No.</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extLst>
                  <a:ext uri="{0D108BD9-81ED-4DB2-BD59-A6C34878D82A}">
                    <a16:rowId xmlns:a16="http://schemas.microsoft.com/office/drawing/2014/main" val="1541216262"/>
                  </a:ext>
                </a:extLst>
              </a:tr>
              <a:tr h="203200">
                <a:tc>
                  <a:txBody>
                    <a:bodyPr/>
                    <a:lstStyle/>
                    <a:p>
                      <a:pPr algn="ctr">
                        <a:lnSpc>
                          <a:spcPct val="115000"/>
                        </a:lnSpc>
                        <a:spcAft>
                          <a:spcPts val="1000"/>
                        </a:spcAft>
                      </a:pPr>
                      <a:r>
                        <a:rPr lang="en-IN" sz="1100">
                          <a:effectLst/>
                        </a:rPr>
                        <a:t>1.</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Project Site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S1</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extLst>
                  <a:ext uri="{0D108BD9-81ED-4DB2-BD59-A6C34878D82A}">
                    <a16:rowId xmlns:a16="http://schemas.microsoft.com/office/drawing/2014/main" val="629579519"/>
                  </a:ext>
                </a:extLst>
              </a:tr>
              <a:tr h="203200">
                <a:tc>
                  <a:txBody>
                    <a:bodyPr/>
                    <a:lstStyle/>
                    <a:p>
                      <a:pPr algn="ctr">
                        <a:lnSpc>
                          <a:spcPct val="115000"/>
                        </a:lnSpc>
                        <a:spcAft>
                          <a:spcPts val="1000"/>
                        </a:spcAft>
                      </a:pPr>
                      <a:r>
                        <a:rPr lang="en-IN" sz="1100">
                          <a:effectLst/>
                        </a:rPr>
                        <a:t>2.</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Husir</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0.75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S2</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extLst>
                  <a:ext uri="{0D108BD9-81ED-4DB2-BD59-A6C34878D82A}">
                    <a16:rowId xmlns:a16="http://schemas.microsoft.com/office/drawing/2014/main" val="982777270"/>
                  </a:ext>
                </a:extLst>
              </a:tr>
              <a:tr h="203200">
                <a:tc>
                  <a:txBody>
                    <a:bodyPr/>
                    <a:lstStyle/>
                    <a:p>
                      <a:pPr algn="ctr">
                        <a:lnSpc>
                          <a:spcPct val="115000"/>
                        </a:lnSpc>
                        <a:spcAft>
                          <a:spcPts val="1000"/>
                        </a:spcAft>
                      </a:pPr>
                      <a:r>
                        <a:rPr lang="en-IN" sz="1100">
                          <a:effectLst/>
                        </a:rPr>
                        <a:t>3.</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Giddi</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5.22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SW</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S3</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extLst>
                  <a:ext uri="{0D108BD9-81ED-4DB2-BD59-A6C34878D82A}">
                    <a16:rowId xmlns:a16="http://schemas.microsoft.com/office/drawing/2014/main" val="3537749184"/>
                  </a:ext>
                </a:extLst>
              </a:tr>
              <a:tr h="203200">
                <a:tc>
                  <a:txBody>
                    <a:bodyPr/>
                    <a:lstStyle/>
                    <a:p>
                      <a:pPr algn="ctr">
                        <a:lnSpc>
                          <a:spcPct val="115000"/>
                        </a:lnSpc>
                        <a:spcAft>
                          <a:spcPts val="1000"/>
                        </a:spcAft>
                      </a:pPr>
                      <a:r>
                        <a:rPr lang="en-IN" sz="1100">
                          <a:effectLst/>
                        </a:rPr>
                        <a:t>4.</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Sirka</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7.68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SE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S4</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extLst>
                  <a:ext uri="{0D108BD9-81ED-4DB2-BD59-A6C34878D82A}">
                    <a16:rowId xmlns:a16="http://schemas.microsoft.com/office/drawing/2014/main" val="1996332302"/>
                  </a:ext>
                </a:extLst>
              </a:tr>
              <a:tr h="203200">
                <a:tc>
                  <a:txBody>
                    <a:bodyPr/>
                    <a:lstStyle/>
                    <a:p>
                      <a:pPr algn="ctr">
                        <a:lnSpc>
                          <a:spcPct val="115000"/>
                        </a:lnSpc>
                        <a:spcAft>
                          <a:spcPts val="1000"/>
                        </a:spcAft>
                      </a:pPr>
                      <a:r>
                        <a:rPr lang="en-IN" sz="1100">
                          <a:effectLst/>
                        </a:rPr>
                        <a:t>5.</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Dari</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2.43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NW</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S5</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extLst>
                  <a:ext uri="{0D108BD9-81ED-4DB2-BD59-A6C34878D82A}">
                    <a16:rowId xmlns:a16="http://schemas.microsoft.com/office/drawing/2014/main" val="2928391098"/>
                  </a:ext>
                </a:extLst>
              </a:tr>
              <a:tr h="203200">
                <a:tc>
                  <a:txBody>
                    <a:bodyPr/>
                    <a:lstStyle/>
                    <a:p>
                      <a:pPr algn="ctr">
                        <a:lnSpc>
                          <a:spcPct val="115000"/>
                        </a:lnSpc>
                        <a:spcAft>
                          <a:spcPts val="1000"/>
                        </a:spcAft>
                      </a:pPr>
                      <a:r>
                        <a:rPr lang="en-IN" sz="1100">
                          <a:effectLst/>
                        </a:rPr>
                        <a:t>6.</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Chano</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3.97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NW</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S6</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extLst>
                  <a:ext uri="{0D108BD9-81ED-4DB2-BD59-A6C34878D82A}">
                    <a16:rowId xmlns:a16="http://schemas.microsoft.com/office/drawing/2014/main" val="2566956182"/>
                  </a:ext>
                </a:extLst>
              </a:tr>
              <a:tr h="203200">
                <a:tc>
                  <a:txBody>
                    <a:bodyPr/>
                    <a:lstStyle/>
                    <a:p>
                      <a:pPr algn="ctr">
                        <a:lnSpc>
                          <a:spcPct val="115000"/>
                        </a:lnSpc>
                        <a:spcAft>
                          <a:spcPts val="1000"/>
                        </a:spcAft>
                      </a:pPr>
                      <a:r>
                        <a:rPr lang="en-IN" sz="1100">
                          <a:effectLst/>
                        </a:rPr>
                        <a:t>7.</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Majhila Chumba</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5.09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SE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S7</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extLst>
                  <a:ext uri="{0D108BD9-81ED-4DB2-BD59-A6C34878D82A}">
                    <a16:rowId xmlns:a16="http://schemas.microsoft.com/office/drawing/2014/main" val="2392150568"/>
                  </a:ext>
                </a:extLst>
              </a:tr>
              <a:tr h="203200">
                <a:tc>
                  <a:txBody>
                    <a:bodyPr/>
                    <a:lstStyle/>
                    <a:p>
                      <a:pPr algn="ctr">
                        <a:lnSpc>
                          <a:spcPct val="115000"/>
                        </a:lnSpc>
                        <a:spcAft>
                          <a:spcPts val="1000"/>
                        </a:spcAft>
                      </a:pPr>
                      <a:r>
                        <a:rPr lang="en-IN" sz="1100">
                          <a:effectLst/>
                        </a:rPr>
                        <a:t>8.</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Rabodh</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nSpc>
                          <a:spcPct val="115000"/>
                        </a:lnSpc>
                        <a:spcAft>
                          <a:spcPts val="1000"/>
                        </a:spcAft>
                      </a:pPr>
                      <a:r>
                        <a:rPr lang="en-IN" sz="1100">
                          <a:effectLst/>
                        </a:rPr>
                        <a:t>4.42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a:effectLst/>
                        </a:rPr>
                        <a:t>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tc>
                  <a:txBody>
                    <a:bodyPr/>
                    <a:lstStyle/>
                    <a:p>
                      <a:pPr algn="ctr">
                        <a:lnSpc>
                          <a:spcPct val="115000"/>
                        </a:lnSpc>
                        <a:spcAft>
                          <a:spcPts val="1000"/>
                        </a:spcAft>
                      </a:pPr>
                      <a:r>
                        <a:rPr lang="en-IN" sz="1100" dirty="0">
                          <a:effectLst/>
                        </a:rPr>
                        <a:t>S8</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541" marR="64541" marT="0" marB="0"/>
                </a:tc>
                <a:extLst>
                  <a:ext uri="{0D108BD9-81ED-4DB2-BD59-A6C34878D82A}">
                    <a16:rowId xmlns:a16="http://schemas.microsoft.com/office/drawing/2014/main" val="775040138"/>
                  </a:ext>
                </a:extLst>
              </a:tr>
            </a:tbl>
          </a:graphicData>
        </a:graphic>
      </p:graphicFrame>
    </p:spTree>
    <p:extLst>
      <p:ext uri="{BB962C8B-B14F-4D97-AF65-F5344CB8AC3E}">
        <p14:creationId xmlns:p14="http://schemas.microsoft.com/office/powerpoint/2010/main" val="2163956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FC3D-FA0F-4069-BBA7-3F82C0EE337A}"/>
              </a:ext>
            </a:extLst>
          </p:cNvPr>
          <p:cNvSpPr>
            <a:spLocks noGrp="1"/>
          </p:cNvSpPr>
          <p:nvPr>
            <p:ph type="title"/>
          </p:nvPr>
        </p:nvSpPr>
        <p:spPr>
          <a:xfrm>
            <a:off x="55142" y="344947"/>
            <a:ext cx="9144000" cy="624941"/>
          </a:xfrm>
        </p:spPr>
        <p:txBody>
          <a:bodyPr>
            <a:noAutofit/>
          </a:bodyPr>
          <a:lstStyle/>
          <a:p>
            <a:pPr algn="just"/>
            <a:r>
              <a:rPr lang="en-US" sz="2800" b="1" dirty="0"/>
              <a:t>BASELINE STUDY AREA WITH LOCATION (Surface water)</a:t>
            </a:r>
            <a:endParaRPr lang="en-IN" sz="2800" b="1" dirty="0"/>
          </a:p>
        </p:txBody>
      </p:sp>
      <p:pic>
        <p:nvPicPr>
          <p:cNvPr id="5" name="Picture 4">
            <a:extLst>
              <a:ext uri="{FF2B5EF4-FFF2-40B4-BE49-F238E27FC236}">
                <a16:creationId xmlns:a16="http://schemas.microsoft.com/office/drawing/2014/main" id="{5EB99A63-AAF4-4C47-A5B7-596DAF228303}"/>
              </a:ext>
            </a:extLst>
          </p:cNvPr>
          <p:cNvPicPr/>
          <p:nvPr/>
        </p:nvPicPr>
        <p:blipFill>
          <a:blip r:embed="rId2"/>
          <a:srcRect/>
          <a:stretch>
            <a:fillRect/>
          </a:stretch>
        </p:blipFill>
        <p:spPr bwMode="auto">
          <a:xfrm>
            <a:off x="24828" y="1589722"/>
            <a:ext cx="9119171" cy="5268278"/>
          </a:xfrm>
          <a:prstGeom prst="rect">
            <a:avLst/>
          </a:prstGeom>
          <a:noFill/>
          <a:ln w="9525">
            <a:solidFill>
              <a:schemeClr val="accent1"/>
            </a:solidFill>
            <a:miter lim="800000"/>
            <a:headEnd/>
            <a:tailEnd/>
          </a:ln>
        </p:spPr>
      </p:pic>
      <p:graphicFrame>
        <p:nvGraphicFramePr>
          <p:cNvPr id="4" name="Table 3">
            <a:extLst>
              <a:ext uri="{FF2B5EF4-FFF2-40B4-BE49-F238E27FC236}">
                <a16:creationId xmlns:a16="http://schemas.microsoft.com/office/drawing/2014/main" id="{8E95743C-0665-4FBA-8308-D0E83879CB96}"/>
              </a:ext>
            </a:extLst>
          </p:cNvPr>
          <p:cNvGraphicFramePr>
            <a:graphicFrameLocks noGrp="1"/>
          </p:cNvGraphicFramePr>
          <p:nvPr>
            <p:extLst>
              <p:ext uri="{D42A27DB-BD31-4B8C-83A1-F6EECF244321}">
                <p14:modId xmlns:p14="http://schemas.microsoft.com/office/powerpoint/2010/main" val="4272074265"/>
              </p:ext>
            </p:extLst>
          </p:nvPr>
        </p:nvGraphicFramePr>
        <p:xfrm>
          <a:off x="6228184" y="1595631"/>
          <a:ext cx="2915814" cy="4330065"/>
        </p:xfrm>
        <a:graphic>
          <a:graphicData uri="http://schemas.openxmlformats.org/drawingml/2006/table">
            <a:tbl>
              <a:tblPr firstRow="1" firstCol="1" bandRow="1">
                <a:tableStyleId>{5C22544A-7EE6-4342-B048-85BDC9FD1C3A}</a:tableStyleId>
              </a:tblPr>
              <a:tblGrid>
                <a:gridCol w="683138">
                  <a:extLst>
                    <a:ext uri="{9D8B030D-6E8A-4147-A177-3AD203B41FA5}">
                      <a16:colId xmlns:a16="http://schemas.microsoft.com/office/drawing/2014/main" val="225530256"/>
                    </a:ext>
                  </a:extLst>
                </a:gridCol>
                <a:gridCol w="478071">
                  <a:extLst>
                    <a:ext uri="{9D8B030D-6E8A-4147-A177-3AD203B41FA5}">
                      <a16:colId xmlns:a16="http://schemas.microsoft.com/office/drawing/2014/main" val="1035510451"/>
                    </a:ext>
                  </a:extLst>
                </a:gridCol>
                <a:gridCol w="684397">
                  <a:extLst>
                    <a:ext uri="{9D8B030D-6E8A-4147-A177-3AD203B41FA5}">
                      <a16:colId xmlns:a16="http://schemas.microsoft.com/office/drawing/2014/main" val="3562503342"/>
                    </a:ext>
                  </a:extLst>
                </a:gridCol>
                <a:gridCol w="535104">
                  <a:extLst>
                    <a:ext uri="{9D8B030D-6E8A-4147-A177-3AD203B41FA5}">
                      <a16:colId xmlns:a16="http://schemas.microsoft.com/office/drawing/2014/main" val="2041768866"/>
                    </a:ext>
                  </a:extLst>
                </a:gridCol>
                <a:gridCol w="535104">
                  <a:extLst>
                    <a:ext uri="{9D8B030D-6E8A-4147-A177-3AD203B41FA5}">
                      <a16:colId xmlns:a16="http://schemas.microsoft.com/office/drawing/2014/main" val="1145370147"/>
                    </a:ext>
                  </a:extLst>
                </a:gridCol>
              </a:tblGrid>
              <a:tr h="179051">
                <a:tc>
                  <a:txBody>
                    <a:bodyPr/>
                    <a:lstStyle/>
                    <a:p>
                      <a:pPr algn="ctr">
                        <a:lnSpc>
                          <a:spcPct val="115000"/>
                        </a:lnSpc>
                        <a:spcAft>
                          <a:spcPts val="1000"/>
                        </a:spcAft>
                      </a:pPr>
                      <a:r>
                        <a:rPr lang="en-IN" sz="1100">
                          <a:effectLst/>
                        </a:rPr>
                        <a:t>Locations</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Distance in km</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Direction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Station No.</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Source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extLst>
                  <a:ext uri="{0D108BD9-81ED-4DB2-BD59-A6C34878D82A}">
                    <a16:rowId xmlns:a16="http://schemas.microsoft.com/office/drawing/2014/main" val="4088221688"/>
                  </a:ext>
                </a:extLst>
              </a:tr>
              <a:tr h="179051">
                <a:tc>
                  <a:txBody>
                    <a:bodyPr/>
                    <a:lstStyle/>
                    <a:p>
                      <a:pPr>
                        <a:lnSpc>
                          <a:spcPct val="115000"/>
                        </a:lnSpc>
                        <a:spcAft>
                          <a:spcPts val="1000"/>
                        </a:spcAft>
                      </a:pPr>
                      <a:r>
                        <a:rPr lang="en-IN" sz="1100">
                          <a:effectLst/>
                        </a:rPr>
                        <a:t>Project Site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nSpc>
                          <a:spcPct val="115000"/>
                        </a:lnSpc>
                        <a:spcAft>
                          <a:spcPts val="1000"/>
                        </a:spcAft>
                      </a:pPr>
                      <a:r>
                        <a:rPr lang="en-IN" sz="1100">
                          <a:effectLst/>
                        </a:rPr>
                        <a:t>--</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SW1</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RWH</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extLst>
                  <a:ext uri="{0D108BD9-81ED-4DB2-BD59-A6C34878D82A}">
                    <a16:rowId xmlns:a16="http://schemas.microsoft.com/office/drawing/2014/main" val="2660875441"/>
                  </a:ext>
                </a:extLst>
              </a:tr>
              <a:tr h="179051">
                <a:tc>
                  <a:txBody>
                    <a:bodyPr/>
                    <a:lstStyle/>
                    <a:p>
                      <a:pPr>
                        <a:lnSpc>
                          <a:spcPct val="115000"/>
                        </a:lnSpc>
                        <a:spcAft>
                          <a:spcPts val="1000"/>
                        </a:spcAft>
                      </a:pPr>
                      <a:r>
                        <a:rPr lang="en-IN" sz="1100">
                          <a:effectLst/>
                        </a:rPr>
                        <a:t>Husir</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nSpc>
                          <a:spcPct val="115000"/>
                        </a:lnSpc>
                        <a:spcAft>
                          <a:spcPts val="1000"/>
                        </a:spcAft>
                      </a:pPr>
                      <a:r>
                        <a:rPr lang="en-IN" sz="1100">
                          <a:effectLst/>
                        </a:rPr>
                        <a:t>0.63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SW2</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Pond</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extLst>
                  <a:ext uri="{0D108BD9-81ED-4DB2-BD59-A6C34878D82A}">
                    <a16:rowId xmlns:a16="http://schemas.microsoft.com/office/drawing/2014/main" val="269148084"/>
                  </a:ext>
                </a:extLst>
              </a:tr>
              <a:tr h="179051">
                <a:tc>
                  <a:txBody>
                    <a:bodyPr/>
                    <a:lstStyle/>
                    <a:p>
                      <a:pPr>
                        <a:lnSpc>
                          <a:spcPct val="115000"/>
                        </a:lnSpc>
                        <a:spcAft>
                          <a:spcPts val="1000"/>
                        </a:spcAft>
                      </a:pPr>
                      <a:r>
                        <a:rPr lang="en-IN" sz="1100">
                          <a:effectLst/>
                        </a:rPr>
                        <a:t>Giddi</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nSpc>
                          <a:spcPct val="115000"/>
                        </a:lnSpc>
                        <a:spcAft>
                          <a:spcPts val="1000"/>
                        </a:spcAft>
                      </a:pPr>
                      <a:r>
                        <a:rPr lang="en-IN" sz="1100">
                          <a:effectLst/>
                        </a:rPr>
                        <a:t>5.43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SW</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dirty="0">
                          <a:effectLst/>
                        </a:rPr>
                        <a:t>SW3</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dirty="0" err="1">
                          <a:effectLst/>
                        </a:rPr>
                        <a:t>Damodar</a:t>
                      </a:r>
                      <a:r>
                        <a:rPr lang="en-IN" sz="1100" dirty="0">
                          <a:effectLst/>
                        </a:rPr>
                        <a:t> river (U/s)</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extLst>
                  <a:ext uri="{0D108BD9-81ED-4DB2-BD59-A6C34878D82A}">
                    <a16:rowId xmlns:a16="http://schemas.microsoft.com/office/drawing/2014/main" val="2729297551"/>
                  </a:ext>
                </a:extLst>
              </a:tr>
              <a:tr h="179051">
                <a:tc>
                  <a:txBody>
                    <a:bodyPr/>
                    <a:lstStyle/>
                    <a:p>
                      <a:pPr>
                        <a:lnSpc>
                          <a:spcPct val="115000"/>
                        </a:lnSpc>
                        <a:spcAft>
                          <a:spcPts val="1000"/>
                        </a:spcAft>
                      </a:pPr>
                      <a:r>
                        <a:rPr lang="en-IN" sz="1100">
                          <a:effectLst/>
                        </a:rPr>
                        <a:t>Sirka</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nSpc>
                          <a:spcPct val="115000"/>
                        </a:lnSpc>
                        <a:spcAft>
                          <a:spcPts val="1000"/>
                        </a:spcAft>
                      </a:pPr>
                      <a:r>
                        <a:rPr lang="en-IN" sz="1100" dirty="0">
                          <a:effectLst/>
                        </a:rPr>
                        <a:t>7.76 </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SE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SW4</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Damodar river (D/s)</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extLst>
                  <a:ext uri="{0D108BD9-81ED-4DB2-BD59-A6C34878D82A}">
                    <a16:rowId xmlns:a16="http://schemas.microsoft.com/office/drawing/2014/main" val="2970528345"/>
                  </a:ext>
                </a:extLst>
              </a:tr>
              <a:tr h="206967">
                <a:tc>
                  <a:txBody>
                    <a:bodyPr/>
                    <a:lstStyle/>
                    <a:p>
                      <a:pPr>
                        <a:lnSpc>
                          <a:spcPct val="115000"/>
                        </a:lnSpc>
                        <a:spcAft>
                          <a:spcPts val="1000"/>
                        </a:spcAft>
                      </a:pPr>
                      <a:r>
                        <a:rPr lang="en-IN" sz="1100">
                          <a:effectLst/>
                        </a:rPr>
                        <a:t>Dari</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nSpc>
                          <a:spcPct val="115000"/>
                        </a:lnSpc>
                        <a:spcAft>
                          <a:spcPts val="1000"/>
                        </a:spcAft>
                      </a:pPr>
                      <a:r>
                        <a:rPr lang="en-IN" sz="1100">
                          <a:effectLst/>
                        </a:rPr>
                        <a:t>1.92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NW</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SW5</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Kamala River (U/s)</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extLst>
                  <a:ext uri="{0D108BD9-81ED-4DB2-BD59-A6C34878D82A}">
                    <a16:rowId xmlns:a16="http://schemas.microsoft.com/office/drawing/2014/main" val="3860947633"/>
                  </a:ext>
                </a:extLst>
              </a:tr>
              <a:tr h="206967">
                <a:tc>
                  <a:txBody>
                    <a:bodyPr/>
                    <a:lstStyle/>
                    <a:p>
                      <a:pPr>
                        <a:lnSpc>
                          <a:spcPct val="115000"/>
                        </a:lnSpc>
                        <a:spcAft>
                          <a:spcPts val="1000"/>
                        </a:spcAft>
                      </a:pPr>
                      <a:r>
                        <a:rPr lang="en-IN" sz="1100">
                          <a:effectLst/>
                        </a:rPr>
                        <a:t>Chano</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nSpc>
                          <a:spcPct val="115000"/>
                        </a:lnSpc>
                        <a:spcAft>
                          <a:spcPts val="1000"/>
                        </a:spcAft>
                      </a:pPr>
                      <a:r>
                        <a:rPr lang="en-IN" sz="1100">
                          <a:effectLst/>
                        </a:rPr>
                        <a:t>3.20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NW</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SW6</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Kamala River (D/s)</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extLst>
                  <a:ext uri="{0D108BD9-81ED-4DB2-BD59-A6C34878D82A}">
                    <a16:rowId xmlns:a16="http://schemas.microsoft.com/office/drawing/2014/main" val="1061299420"/>
                  </a:ext>
                </a:extLst>
              </a:tr>
              <a:tr h="179051">
                <a:tc>
                  <a:txBody>
                    <a:bodyPr/>
                    <a:lstStyle/>
                    <a:p>
                      <a:pPr>
                        <a:lnSpc>
                          <a:spcPct val="115000"/>
                        </a:lnSpc>
                        <a:spcAft>
                          <a:spcPts val="1000"/>
                        </a:spcAft>
                      </a:pPr>
                      <a:r>
                        <a:rPr lang="en-IN" sz="1100">
                          <a:effectLst/>
                        </a:rPr>
                        <a:t>Majhila Chumba</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nSpc>
                          <a:spcPct val="115000"/>
                        </a:lnSpc>
                        <a:spcAft>
                          <a:spcPts val="1000"/>
                        </a:spcAft>
                      </a:pPr>
                      <a:r>
                        <a:rPr lang="en-IN" sz="1100">
                          <a:effectLst/>
                        </a:rPr>
                        <a:t>4.96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SE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SW7</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Nala</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extLst>
                  <a:ext uri="{0D108BD9-81ED-4DB2-BD59-A6C34878D82A}">
                    <a16:rowId xmlns:a16="http://schemas.microsoft.com/office/drawing/2014/main" val="2234125213"/>
                  </a:ext>
                </a:extLst>
              </a:tr>
              <a:tr h="179051">
                <a:tc>
                  <a:txBody>
                    <a:bodyPr/>
                    <a:lstStyle/>
                    <a:p>
                      <a:pPr>
                        <a:lnSpc>
                          <a:spcPct val="115000"/>
                        </a:lnSpc>
                        <a:spcAft>
                          <a:spcPts val="1000"/>
                        </a:spcAft>
                      </a:pPr>
                      <a:r>
                        <a:rPr lang="en-IN" sz="1100" dirty="0" err="1">
                          <a:effectLst/>
                        </a:rPr>
                        <a:t>Rabodh</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nSpc>
                          <a:spcPct val="115000"/>
                        </a:lnSpc>
                        <a:spcAft>
                          <a:spcPts val="1000"/>
                        </a:spcAft>
                      </a:pPr>
                      <a:r>
                        <a:rPr lang="en-IN" sz="1100">
                          <a:effectLst/>
                        </a:rPr>
                        <a:t>2.62 </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a:effectLst/>
                        </a:rPr>
                        <a:t>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dirty="0">
                          <a:effectLst/>
                        </a:rPr>
                        <a:t>SW8</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tc>
                  <a:txBody>
                    <a:bodyPr/>
                    <a:lstStyle/>
                    <a:p>
                      <a:pPr algn="ctr">
                        <a:lnSpc>
                          <a:spcPct val="115000"/>
                        </a:lnSpc>
                        <a:spcAft>
                          <a:spcPts val="1000"/>
                        </a:spcAft>
                      </a:pPr>
                      <a:r>
                        <a:rPr lang="en-IN" sz="1100" dirty="0">
                          <a:effectLst/>
                        </a:rPr>
                        <a:t>Pond</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380" marR="62380" marT="0" marB="0"/>
                </a:tc>
                <a:extLst>
                  <a:ext uri="{0D108BD9-81ED-4DB2-BD59-A6C34878D82A}">
                    <a16:rowId xmlns:a16="http://schemas.microsoft.com/office/drawing/2014/main" val="1860850394"/>
                  </a:ext>
                </a:extLst>
              </a:tr>
            </a:tbl>
          </a:graphicData>
        </a:graphic>
      </p:graphicFrame>
    </p:spTree>
    <p:extLst>
      <p:ext uri="{BB962C8B-B14F-4D97-AF65-F5344CB8AC3E}">
        <p14:creationId xmlns:p14="http://schemas.microsoft.com/office/powerpoint/2010/main" val="360449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BRIEF INFORMTION</a:t>
            </a:r>
          </a:p>
        </p:txBody>
      </p:sp>
      <p:graphicFrame>
        <p:nvGraphicFramePr>
          <p:cNvPr id="3" name="Table 4">
            <a:extLst>
              <a:ext uri="{FF2B5EF4-FFF2-40B4-BE49-F238E27FC236}">
                <a16:creationId xmlns:a16="http://schemas.microsoft.com/office/drawing/2014/main" id="{6EF24035-FEC4-401D-A216-4DB41C780706}"/>
              </a:ext>
            </a:extLst>
          </p:cNvPr>
          <p:cNvGraphicFramePr>
            <a:graphicFrameLocks noGrp="1"/>
          </p:cNvGraphicFramePr>
          <p:nvPr>
            <p:extLst>
              <p:ext uri="{D42A27DB-BD31-4B8C-83A1-F6EECF244321}">
                <p14:modId xmlns:p14="http://schemas.microsoft.com/office/powerpoint/2010/main" val="4114582663"/>
              </p:ext>
            </p:extLst>
          </p:nvPr>
        </p:nvGraphicFramePr>
        <p:xfrm>
          <a:off x="0" y="1633305"/>
          <a:ext cx="9144000" cy="5036055"/>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3269491352"/>
                    </a:ext>
                  </a:extLst>
                </a:gridCol>
                <a:gridCol w="4176464">
                  <a:extLst>
                    <a:ext uri="{9D8B030D-6E8A-4147-A177-3AD203B41FA5}">
                      <a16:colId xmlns:a16="http://schemas.microsoft.com/office/drawing/2014/main" val="1683890943"/>
                    </a:ext>
                  </a:extLst>
                </a:gridCol>
                <a:gridCol w="3851920">
                  <a:extLst>
                    <a:ext uri="{9D8B030D-6E8A-4147-A177-3AD203B41FA5}">
                      <a16:colId xmlns:a16="http://schemas.microsoft.com/office/drawing/2014/main" val="442642939"/>
                    </a:ext>
                  </a:extLst>
                </a:gridCol>
              </a:tblGrid>
              <a:tr h="381757">
                <a:tc>
                  <a:txBody>
                    <a:bodyPr/>
                    <a:lstStyle/>
                    <a:p>
                      <a:r>
                        <a:rPr lang="en-US" dirty="0"/>
                        <a:t>Sl. No</a:t>
                      </a:r>
                      <a:endParaRPr lang="en-IN" dirty="0"/>
                    </a:p>
                  </a:txBody>
                  <a:tcPr/>
                </a:tc>
                <a:tc>
                  <a:txBody>
                    <a:bodyPr/>
                    <a:lstStyle/>
                    <a:p>
                      <a:r>
                        <a:rPr lang="en-US" dirty="0"/>
                        <a:t>Particulars</a:t>
                      </a:r>
                      <a:endParaRPr lang="en-IN" dirty="0"/>
                    </a:p>
                  </a:txBody>
                  <a:tcPr/>
                </a:tc>
                <a:tc>
                  <a:txBody>
                    <a:bodyPr/>
                    <a:lstStyle/>
                    <a:p>
                      <a:r>
                        <a:rPr lang="en-US" dirty="0"/>
                        <a:t>Details</a:t>
                      </a:r>
                      <a:endParaRPr lang="en-IN" dirty="0"/>
                    </a:p>
                  </a:txBody>
                  <a:tcPr/>
                </a:tc>
                <a:extLst>
                  <a:ext uri="{0D108BD9-81ED-4DB2-BD59-A6C34878D82A}">
                    <a16:rowId xmlns:a16="http://schemas.microsoft.com/office/drawing/2014/main" val="2122771171"/>
                  </a:ext>
                </a:extLst>
              </a:tr>
              <a:tr h="381757">
                <a:tc>
                  <a:txBody>
                    <a:bodyPr/>
                    <a:lstStyle/>
                    <a:p>
                      <a:r>
                        <a:rPr lang="en-US" dirty="0"/>
                        <a:t>01</a:t>
                      </a:r>
                      <a:endParaRPr lang="en-IN" dirty="0"/>
                    </a:p>
                  </a:txBody>
                  <a:tcPr/>
                </a:tc>
                <a:tc>
                  <a:txBody>
                    <a:bodyPr/>
                    <a:lstStyle/>
                    <a:p>
                      <a:r>
                        <a:rPr lang="en-US" dirty="0"/>
                        <a:t>Date of Grant of </a:t>
                      </a:r>
                      <a:r>
                        <a:rPr lang="en-US" dirty="0" err="1"/>
                        <a:t>ToR</a:t>
                      </a:r>
                      <a:endParaRPr lang="en-IN" dirty="0"/>
                    </a:p>
                  </a:txBody>
                  <a:tcPr/>
                </a:tc>
                <a:tc>
                  <a:txBody>
                    <a:bodyPr/>
                    <a:lstStyle/>
                    <a:p>
                      <a:r>
                        <a:rPr lang="en-US" dirty="0"/>
                        <a:t>22.11.2019</a:t>
                      </a:r>
                      <a:endParaRPr lang="en-IN" dirty="0"/>
                    </a:p>
                  </a:txBody>
                  <a:tcPr/>
                </a:tc>
                <a:extLst>
                  <a:ext uri="{0D108BD9-81ED-4DB2-BD59-A6C34878D82A}">
                    <a16:rowId xmlns:a16="http://schemas.microsoft.com/office/drawing/2014/main" val="1195311958"/>
                  </a:ext>
                </a:extLst>
              </a:tr>
              <a:tr h="381757">
                <a:tc>
                  <a:txBody>
                    <a:bodyPr/>
                    <a:lstStyle/>
                    <a:p>
                      <a:r>
                        <a:rPr lang="en-US" dirty="0"/>
                        <a:t>02</a:t>
                      </a:r>
                      <a:endParaRPr lang="en-IN" dirty="0"/>
                    </a:p>
                  </a:txBody>
                  <a:tcPr/>
                </a:tc>
                <a:tc>
                  <a:txBody>
                    <a:bodyPr/>
                    <a:lstStyle/>
                    <a:p>
                      <a:r>
                        <a:rPr lang="en-US" dirty="0"/>
                        <a:t>Baseline study period</a:t>
                      </a:r>
                      <a:endParaRPr lang="en-IN" dirty="0"/>
                    </a:p>
                  </a:txBody>
                  <a:tcPr/>
                </a:tc>
                <a:tc>
                  <a:txBody>
                    <a:bodyPr/>
                    <a:lstStyle/>
                    <a:p>
                      <a:r>
                        <a:rPr lang="en-US" dirty="0"/>
                        <a:t>October – December 2019</a:t>
                      </a:r>
                      <a:endParaRPr lang="en-IN" dirty="0"/>
                    </a:p>
                  </a:txBody>
                  <a:tcPr/>
                </a:tc>
                <a:extLst>
                  <a:ext uri="{0D108BD9-81ED-4DB2-BD59-A6C34878D82A}">
                    <a16:rowId xmlns:a16="http://schemas.microsoft.com/office/drawing/2014/main" val="511853557"/>
                  </a:ext>
                </a:extLst>
              </a:tr>
              <a:tr h="381757">
                <a:tc>
                  <a:txBody>
                    <a:bodyPr/>
                    <a:lstStyle/>
                    <a:p>
                      <a:r>
                        <a:rPr lang="en-US" dirty="0"/>
                        <a:t>03</a:t>
                      </a:r>
                      <a:endParaRPr lang="en-IN" dirty="0"/>
                    </a:p>
                  </a:txBody>
                  <a:tcPr/>
                </a:tc>
                <a:tc>
                  <a:txBody>
                    <a:bodyPr/>
                    <a:lstStyle/>
                    <a:p>
                      <a:r>
                        <a:rPr lang="en-US" dirty="0"/>
                        <a:t>Date of Public hearing</a:t>
                      </a:r>
                      <a:endParaRPr lang="en-IN" dirty="0"/>
                    </a:p>
                  </a:txBody>
                  <a:tcPr/>
                </a:tc>
                <a:tc>
                  <a:txBody>
                    <a:bodyPr/>
                    <a:lstStyle/>
                    <a:p>
                      <a:r>
                        <a:rPr lang="en-US" dirty="0"/>
                        <a:t>31.10.2020</a:t>
                      </a:r>
                      <a:endParaRPr lang="en-IN" dirty="0"/>
                    </a:p>
                  </a:txBody>
                  <a:tcPr/>
                </a:tc>
                <a:extLst>
                  <a:ext uri="{0D108BD9-81ED-4DB2-BD59-A6C34878D82A}">
                    <a16:rowId xmlns:a16="http://schemas.microsoft.com/office/drawing/2014/main" val="2348793779"/>
                  </a:ext>
                </a:extLst>
              </a:tr>
              <a:tr h="381757">
                <a:tc>
                  <a:txBody>
                    <a:bodyPr/>
                    <a:lstStyle/>
                    <a:p>
                      <a:r>
                        <a:rPr lang="en-US" dirty="0"/>
                        <a:t>04</a:t>
                      </a:r>
                      <a:endParaRPr lang="en-IN" dirty="0"/>
                    </a:p>
                  </a:txBody>
                  <a:tcPr/>
                </a:tc>
                <a:tc>
                  <a:txBody>
                    <a:bodyPr/>
                    <a:lstStyle/>
                    <a:p>
                      <a:r>
                        <a:rPr lang="en-US" dirty="0"/>
                        <a:t>Project Cost</a:t>
                      </a:r>
                      <a:endParaRPr lang="en-IN" dirty="0"/>
                    </a:p>
                  </a:txBody>
                  <a:tcPr/>
                </a:tc>
                <a:tc>
                  <a:txBody>
                    <a:bodyPr/>
                    <a:lstStyle/>
                    <a:p>
                      <a:r>
                        <a:rPr lang="en-US" dirty="0"/>
                        <a:t>346 crores</a:t>
                      </a:r>
                      <a:endParaRPr lang="en-IN" dirty="0"/>
                    </a:p>
                  </a:txBody>
                  <a:tcPr/>
                </a:tc>
                <a:extLst>
                  <a:ext uri="{0D108BD9-81ED-4DB2-BD59-A6C34878D82A}">
                    <a16:rowId xmlns:a16="http://schemas.microsoft.com/office/drawing/2014/main" val="204431293"/>
                  </a:ext>
                </a:extLst>
              </a:tr>
              <a:tr h="658923">
                <a:tc>
                  <a:txBody>
                    <a:bodyPr/>
                    <a:lstStyle/>
                    <a:p>
                      <a:r>
                        <a:rPr lang="en-US" dirty="0"/>
                        <a:t>05</a:t>
                      </a:r>
                      <a:endParaRPr lang="en-IN" dirty="0"/>
                    </a:p>
                  </a:txBody>
                  <a:tcPr/>
                </a:tc>
                <a:tc>
                  <a:txBody>
                    <a:bodyPr/>
                    <a:lstStyle/>
                    <a:p>
                      <a:r>
                        <a:rPr lang="en-US" dirty="0"/>
                        <a:t>EMP Cost (Capital and Recurring)</a:t>
                      </a:r>
                      <a:endParaRPr lang="en-IN" dirty="0"/>
                    </a:p>
                  </a:txBody>
                  <a:tcPr/>
                </a:tc>
                <a:tc>
                  <a:txBody>
                    <a:bodyPr/>
                    <a:lstStyle/>
                    <a:p>
                      <a:r>
                        <a:rPr lang="en-US" dirty="0"/>
                        <a:t>Capital cost – 38 crores</a:t>
                      </a:r>
                    </a:p>
                    <a:p>
                      <a:r>
                        <a:rPr lang="en-US" dirty="0"/>
                        <a:t>Recurring cost – 2.2 Crores</a:t>
                      </a:r>
                      <a:endParaRPr lang="en-IN" dirty="0"/>
                    </a:p>
                  </a:txBody>
                  <a:tcPr/>
                </a:tc>
                <a:extLst>
                  <a:ext uri="{0D108BD9-81ED-4DB2-BD59-A6C34878D82A}">
                    <a16:rowId xmlns:a16="http://schemas.microsoft.com/office/drawing/2014/main" val="176696911"/>
                  </a:ext>
                </a:extLst>
              </a:tr>
              <a:tr h="381757">
                <a:tc>
                  <a:txBody>
                    <a:bodyPr/>
                    <a:lstStyle/>
                    <a:p>
                      <a:r>
                        <a:rPr lang="en-US" dirty="0"/>
                        <a:t>06</a:t>
                      </a:r>
                      <a:endParaRPr lang="en-IN" dirty="0"/>
                    </a:p>
                  </a:txBody>
                  <a:tcPr/>
                </a:tc>
                <a:tc>
                  <a:txBody>
                    <a:bodyPr/>
                    <a:lstStyle/>
                    <a:p>
                      <a:r>
                        <a:rPr lang="en-US" dirty="0"/>
                        <a:t>Manpower Details</a:t>
                      </a:r>
                      <a:endParaRPr lang="en-IN" dirty="0"/>
                    </a:p>
                  </a:txBody>
                  <a:tcPr/>
                </a:tc>
                <a:tc>
                  <a:txBody>
                    <a:bodyPr/>
                    <a:lstStyle/>
                    <a:p>
                      <a:r>
                        <a:rPr lang="en-US" dirty="0"/>
                        <a:t>1860 (Existing 130; Proposed 1730)</a:t>
                      </a:r>
                      <a:endParaRPr lang="en-IN" dirty="0"/>
                    </a:p>
                  </a:txBody>
                  <a:tcPr/>
                </a:tc>
                <a:extLst>
                  <a:ext uri="{0D108BD9-81ED-4DB2-BD59-A6C34878D82A}">
                    <a16:rowId xmlns:a16="http://schemas.microsoft.com/office/drawing/2014/main" val="1709074133"/>
                  </a:ext>
                </a:extLst>
              </a:tr>
              <a:tr h="941319">
                <a:tc>
                  <a:txBody>
                    <a:bodyPr/>
                    <a:lstStyle/>
                    <a:p>
                      <a:r>
                        <a:rPr lang="en-US" dirty="0"/>
                        <a:t>07</a:t>
                      </a:r>
                      <a:endParaRPr lang="en-IN" dirty="0"/>
                    </a:p>
                  </a:txBody>
                  <a:tcPr/>
                </a:tc>
                <a:tc>
                  <a:txBody>
                    <a:bodyPr/>
                    <a:lstStyle/>
                    <a:p>
                      <a:pPr algn="just"/>
                      <a:r>
                        <a:rPr lang="en-US" dirty="0"/>
                        <a:t>Details of the project falls under the purview of A) FCA,1980, B) WPA, 1972 C) ESZ if any</a:t>
                      </a:r>
                      <a:endParaRPr lang="en-IN" dirty="0"/>
                    </a:p>
                  </a:txBody>
                  <a:tcPr/>
                </a:tc>
                <a:tc>
                  <a:txBody>
                    <a:bodyPr/>
                    <a:lstStyle/>
                    <a:p>
                      <a:r>
                        <a:rPr lang="en-US" dirty="0"/>
                        <a:t>Not applicable</a:t>
                      </a:r>
                      <a:endParaRPr lang="en-IN" dirty="0"/>
                    </a:p>
                  </a:txBody>
                  <a:tcPr/>
                </a:tc>
                <a:extLst>
                  <a:ext uri="{0D108BD9-81ED-4DB2-BD59-A6C34878D82A}">
                    <a16:rowId xmlns:a16="http://schemas.microsoft.com/office/drawing/2014/main" val="3092519420"/>
                  </a:ext>
                </a:extLst>
              </a:tr>
              <a:tr h="381757">
                <a:tc>
                  <a:txBody>
                    <a:bodyPr/>
                    <a:lstStyle/>
                    <a:p>
                      <a:r>
                        <a:rPr lang="en-US" dirty="0"/>
                        <a:t>08</a:t>
                      </a:r>
                      <a:endParaRPr lang="en-IN" dirty="0"/>
                    </a:p>
                  </a:txBody>
                  <a:tcPr/>
                </a:tc>
                <a:tc>
                  <a:txBody>
                    <a:bodyPr/>
                    <a:lstStyle/>
                    <a:p>
                      <a:r>
                        <a:rPr lang="en-US" dirty="0"/>
                        <a:t>CPA/SPA/ESA/ESZ, if any</a:t>
                      </a:r>
                      <a:endParaRPr lang="en-IN" dirty="0"/>
                    </a:p>
                  </a:txBody>
                  <a:tcPr/>
                </a:tc>
                <a:tc>
                  <a:txBody>
                    <a:bodyPr/>
                    <a:lstStyle/>
                    <a:p>
                      <a:r>
                        <a:rPr lang="en-US" dirty="0"/>
                        <a:t>No</a:t>
                      </a:r>
                      <a:endParaRPr lang="en-IN" dirty="0"/>
                    </a:p>
                  </a:txBody>
                  <a:tcPr/>
                </a:tc>
                <a:extLst>
                  <a:ext uri="{0D108BD9-81ED-4DB2-BD59-A6C34878D82A}">
                    <a16:rowId xmlns:a16="http://schemas.microsoft.com/office/drawing/2014/main" val="1569344337"/>
                  </a:ext>
                </a:extLst>
              </a:tr>
              <a:tr h="381757">
                <a:tc>
                  <a:txBody>
                    <a:bodyPr/>
                    <a:lstStyle/>
                    <a:p>
                      <a:r>
                        <a:rPr lang="en-US" dirty="0"/>
                        <a:t>09</a:t>
                      </a:r>
                      <a:endParaRPr lang="en-IN" dirty="0"/>
                    </a:p>
                  </a:txBody>
                  <a:tcPr/>
                </a:tc>
                <a:tc>
                  <a:txBody>
                    <a:bodyPr/>
                    <a:lstStyle/>
                    <a:p>
                      <a:r>
                        <a:rPr lang="en-US" dirty="0"/>
                        <a:t>Interlinked project if any with status</a:t>
                      </a:r>
                      <a:endParaRPr lang="en-IN" dirty="0"/>
                    </a:p>
                  </a:txBody>
                  <a:tcPr/>
                </a:tc>
                <a:tc>
                  <a:txBody>
                    <a:bodyPr/>
                    <a:lstStyle/>
                    <a:p>
                      <a:r>
                        <a:rPr lang="en-US" dirty="0"/>
                        <a:t>No</a:t>
                      </a:r>
                      <a:endParaRPr lang="en-IN" dirty="0"/>
                    </a:p>
                  </a:txBody>
                  <a:tcPr/>
                </a:tc>
                <a:extLst>
                  <a:ext uri="{0D108BD9-81ED-4DB2-BD59-A6C34878D82A}">
                    <a16:rowId xmlns:a16="http://schemas.microsoft.com/office/drawing/2014/main" val="4072508329"/>
                  </a:ext>
                </a:extLst>
              </a:tr>
              <a:tr h="381757">
                <a:tc>
                  <a:txBody>
                    <a:bodyPr/>
                    <a:lstStyle/>
                    <a:p>
                      <a:r>
                        <a:rPr lang="en-US" dirty="0"/>
                        <a:t>10</a:t>
                      </a:r>
                      <a:endParaRPr lang="en-IN" dirty="0"/>
                    </a:p>
                  </a:txBody>
                  <a:tcPr/>
                </a:tc>
                <a:tc>
                  <a:txBody>
                    <a:bodyPr/>
                    <a:lstStyle/>
                    <a:p>
                      <a:r>
                        <a:rPr lang="en-US" dirty="0"/>
                        <a:t>Any other relevant information</a:t>
                      </a:r>
                      <a:endParaRPr lang="en-IN" dirty="0"/>
                    </a:p>
                  </a:txBody>
                  <a:tcPr/>
                </a:tc>
                <a:tc>
                  <a:txBody>
                    <a:bodyPr/>
                    <a:lstStyle/>
                    <a:p>
                      <a:r>
                        <a:rPr lang="en-US" dirty="0"/>
                        <a:t>No</a:t>
                      </a:r>
                      <a:endParaRPr lang="en-IN" dirty="0"/>
                    </a:p>
                  </a:txBody>
                  <a:tcPr/>
                </a:tc>
                <a:extLst>
                  <a:ext uri="{0D108BD9-81ED-4DB2-BD59-A6C34878D82A}">
                    <a16:rowId xmlns:a16="http://schemas.microsoft.com/office/drawing/2014/main" val="3833859099"/>
                  </a:ext>
                </a:extLst>
              </a:tr>
            </a:tbl>
          </a:graphicData>
        </a:graphic>
      </p:graphicFrame>
    </p:spTree>
    <p:extLst>
      <p:ext uri="{BB962C8B-B14F-4D97-AF65-F5344CB8AC3E}">
        <p14:creationId xmlns:p14="http://schemas.microsoft.com/office/powerpoint/2010/main" val="373039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FC3D-FA0F-4069-BBA7-3F82C0EE337A}"/>
              </a:ext>
            </a:extLst>
          </p:cNvPr>
          <p:cNvSpPr>
            <a:spLocks noGrp="1"/>
          </p:cNvSpPr>
          <p:nvPr>
            <p:ph type="title"/>
          </p:nvPr>
        </p:nvSpPr>
        <p:spPr>
          <a:xfrm>
            <a:off x="24829" y="32371"/>
            <a:ext cx="9144000" cy="624941"/>
          </a:xfrm>
        </p:spPr>
        <p:txBody>
          <a:bodyPr>
            <a:noAutofit/>
          </a:bodyPr>
          <a:lstStyle/>
          <a:p>
            <a:pPr algn="just"/>
            <a:r>
              <a:rPr lang="en-US" sz="2800" b="1" dirty="0"/>
              <a:t>BASELINE STUDY AREA WITH LOCATION (Ground water)</a:t>
            </a:r>
            <a:endParaRPr lang="en-IN" sz="2800" b="1" dirty="0"/>
          </a:p>
        </p:txBody>
      </p:sp>
      <p:pic>
        <p:nvPicPr>
          <p:cNvPr id="6" name="Picture 5">
            <a:extLst>
              <a:ext uri="{FF2B5EF4-FFF2-40B4-BE49-F238E27FC236}">
                <a16:creationId xmlns:a16="http://schemas.microsoft.com/office/drawing/2014/main" id="{A088F0A4-B43C-4AC7-B46C-DBCB0B6C4A70}"/>
              </a:ext>
            </a:extLst>
          </p:cNvPr>
          <p:cNvPicPr/>
          <p:nvPr/>
        </p:nvPicPr>
        <p:blipFill>
          <a:blip r:embed="rId2"/>
          <a:srcRect/>
          <a:stretch>
            <a:fillRect/>
          </a:stretch>
        </p:blipFill>
        <p:spPr bwMode="auto">
          <a:xfrm>
            <a:off x="0" y="1419224"/>
            <a:ext cx="9144000" cy="5438775"/>
          </a:xfrm>
          <a:prstGeom prst="rect">
            <a:avLst/>
          </a:prstGeom>
          <a:noFill/>
          <a:ln w="9525">
            <a:noFill/>
            <a:miter lim="800000"/>
            <a:headEnd/>
            <a:tailEnd/>
          </a:ln>
        </p:spPr>
      </p:pic>
      <p:graphicFrame>
        <p:nvGraphicFramePr>
          <p:cNvPr id="3" name="Table 2">
            <a:extLst>
              <a:ext uri="{FF2B5EF4-FFF2-40B4-BE49-F238E27FC236}">
                <a16:creationId xmlns:a16="http://schemas.microsoft.com/office/drawing/2014/main" id="{EEC50C63-A8CE-4B17-A4F8-D5A3DD66077F}"/>
              </a:ext>
            </a:extLst>
          </p:cNvPr>
          <p:cNvGraphicFramePr>
            <a:graphicFrameLocks noGrp="1"/>
          </p:cNvGraphicFramePr>
          <p:nvPr>
            <p:extLst>
              <p:ext uri="{D42A27DB-BD31-4B8C-83A1-F6EECF244321}">
                <p14:modId xmlns:p14="http://schemas.microsoft.com/office/powerpoint/2010/main" val="1145770571"/>
              </p:ext>
            </p:extLst>
          </p:nvPr>
        </p:nvGraphicFramePr>
        <p:xfrm>
          <a:off x="5313380" y="1387744"/>
          <a:ext cx="3830620" cy="2016633"/>
        </p:xfrm>
        <a:graphic>
          <a:graphicData uri="http://schemas.openxmlformats.org/drawingml/2006/table">
            <a:tbl>
              <a:tblPr firstRow="1" firstCol="1" bandRow="1">
                <a:tableStyleId>{5C22544A-7EE6-4342-B048-85BDC9FD1C3A}</a:tableStyleId>
              </a:tblPr>
              <a:tblGrid>
                <a:gridCol w="1082630">
                  <a:extLst>
                    <a:ext uri="{9D8B030D-6E8A-4147-A177-3AD203B41FA5}">
                      <a16:colId xmlns:a16="http://schemas.microsoft.com/office/drawing/2014/main" val="4094092268"/>
                    </a:ext>
                  </a:extLst>
                </a:gridCol>
                <a:gridCol w="915801">
                  <a:extLst>
                    <a:ext uri="{9D8B030D-6E8A-4147-A177-3AD203B41FA5}">
                      <a16:colId xmlns:a16="http://schemas.microsoft.com/office/drawing/2014/main" val="2683532090"/>
                    </a:ext>
                  </a:extLst>
                </a:gridCol>
                <a:gridCol w="916388">
                  <a:extLst>
                    <a:ext uri="{9D8B030D-6E8A-4147-A177-3AD203B41FA5}">
                      <a16:colId xmlns:a16="http://schemas.microsoft.com/office/drawing/2014/main" val="1562683614"/>
                    </a:ext>
                  </a:extLst>
                </a:gridCol>
                <a:gridCol w="915801">
                  <a:extLst>
                    <a:ext uri="{9D8B030D-6E8A-4147-A177-3AD203B41FA5}">
                      <a16:colId xmlns:a16="http://schemas.microsoft.com/office/drawing/2014/main" val="2136188044"/>
                    </a:ext>
                  </a:extLst>
                </a:gridCol>
              </a:tblGrid>
              <a:tr h="133942">
                <a:tc>
                  <a:txBody>
                    <a:bodyPr/>
                    <a:lstStyle/>
                    <a:p>
                      <a:pPr algn="ctr">
                        <a:lnSpc>
                          <a:spcPct val="115000"/>
                        </a:lnSpc>
                        <a:spcAft>
                          <a:spcPts val="1000"/>
                        </a:spcAft>
                      </a:pPr>
                      <a:r>
                        <a:rPr lang="en-IN" sz="1100">
                          <a:effectLst/>
                        </a:rPr>
                        <a:t>Locations</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Distance in km</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Direction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Station No.</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extLst>
                  <a:ext uri="{0D108BD9-81ED-4DB2-BD59-A6C34878D82A}">
                    <a16:rowId xmlns:a16="http://schemas.microsoft.com/office/drawing/2014/main" val="3220735779"/>
                  </a:ext>
                </a:extLst>
              </a:tr>
              <a:tr h="115876">
                <a:tc>
                  <a:txBody>
                    <a:bodyPr/>
                    <a:lstStyle/>
                    <a:p>
                      <a:pPr>
                        <a:lnSpc>
                          <a:spcPct val="115000"/>
                        </a:lnSpc>
                        <a:spcAft>
                          <a:spcPts val="1000"/>
                        </a:spcAft>
                      </a:pPr>
                      <a:r>
                        <a:rPr lang="en-IN" sz="1100">
                          <a:effectLst/>
                        </a:rPr>
                        <a:t>Project Site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GW1</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extLst>
                  <a:ext uri="{0D108BD9-81ED-4DB2-BD59-A6C34878D82A}">
                    <a16:rowId xmlns:a16="http://schemas.microsoft.com/office/drawing/2014/main" val="3649420283"/>
                  </a:ext>
                </a:extLst>
              </a:tr>
              <a:tr h="115876">
                <a:tc>
                  <a:txBody>
                    <a:bodyPr/>
                    <a:lstStyle/>
                    <a:p>
                      <a:pPr>
                        <a:lnSpc>
                          <a:spcPct val="115000"/>
                        </a:lnSpc>
                        <a:spcAft>
                          <a:spcPts val="1000"/>
                        </a:spcAft>
                      </a:pPr>
                      <a:r>
                        <a:rPr lang="en-IN" sz="1100">
                          <a:effectLst/>
                        </a:rPr>
                        <a:t>Husir</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0.74</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NE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GW2</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extLst>
                  <a:ext uri="{0D108BD9-81ED-4DB2-BD59-A6C34878D82A}">
                    <a16:rowId xmlns:a16="http://schemas.microsoft.com/office/drawing/2014/main" val="1488715395"/>
                  </a:ext>
                </a:extLst>
              </a:tr>
              <a:tr h="115876">
                <a:tc>
                  <a:txBody>
                    <a:bodyPr/>
                    <a:lstStyle/>
                    <a:p>
                      <a:pPr>
                        <a:lnSpc>
                          <a:spcPct val="115000"/>
                        </a:lnSpc>
                        <a:spcAft>
                          <a:spcPts val="1000"/>
                        </a:spcAft>
                      </a:pPr>
                      <a:r>
                        <a:rPr lang="en-IN" sz="1100">
                          <a:effectLst/>
                        </a:rPr>
                        <a:t>Giddi</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4.60</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GW3</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extLst>
                  <a:ext uri="{0D108BD9-81ED-4DB2-BD59-A6C34878D82A}">
                    <a16:rowId xmlns:a16="http://schemas.microsoft.com/office/drawing/2014/main" val="186044202"/>
                  </a:ext>
                </a:extLst>
              </a:tr>
              <a:tr h="115876">
                <a:tc>
                  <a:txBody>
                    <a:bodyPr/>
                    <a:lstStyle/>
                    <a:p>
                      <a:pPr>
                        <a:lnSpc>
                          <a:spcPct val="115000"/>
                        </a:lnSpc>
                        <a:spcAft>
                          <a:spcPts val="1000"/>
                        </a:spcAft>
                      </a:pPr>
                      <a:r>
                        <a:rPr lang="en-IN" sz="1100">
                          <a:effectLst/>
                        </a:rPr>
                        <a:t>Sirka</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8.39</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SE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GW4</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extLst>
                  <a:ext uri="{0D108BD9-81ED-4DB2-BD59-A6C34878D82A}">
                    <a16:rowId xmlns:a16="http://schemas.microsoft.com/office/drawing/2014/main" val="168710642"/>
                  </a:ext>
                </a:extLst>
              </a:tr>
              <a:tr h="115876">
                <a:tc>
                  <a:txBody>
                    <a:bodyPr/>
                    <a:lstStyle/>
                    <a:p>
                      <a:pPr>
                        <a:lnSpc>
                          <a:spcPct val="115000"/>
                        </a:lnSpc>
                        <a:spcAft>
                          <a:spcPts val="1000"/>
                        </a:spcAft>
                      </a:pPr>
                      <a:r>
                        <a:rPr lang="en-IN" sz="1100">
                          <a:effectLst/>
                        </a:rPr>
                        <a:t>Dari</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2.54</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SW</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GW5</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extLst>
                  <a:ext uri="{0D108BD9-81ED-4DB2-BD59-A6C34878D82A}">
                    <a16:rowId xmlns:a16="http://schemas.microsoft.com/office/drawing/2014/main" val="4097529993"/>
                  </a:ext>
                </a:extLst>
              </a:tr>
              <a:tr h="115876">
                <a:tc>
                  <a:txBody>
                    <a:bodyPr/>
                    <a:lstStyle/>
                    <a:p>
                      <a:pPr>
                        <a:lnSpc>
                          <a:spcPct val="115000"/>
                        </a:lnSpc>
                        <a:spcAft>
                          <a:spcPts val="1000"/>
                        </a:spcAft>
                      </a:pPr>
                      <a:r>
                        <a:rPr lang="en-IN" sz="1100">
                          <a:effectLst/>
                        </a:rPr>
                        <a:t>Chano</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4.41</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NW</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GW6</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extLst>
                  <a:ext uri="{0D108BD9-81ED-4DB2-BD59-A6C34878D82A}">
                    <a16:rowId xmlns:a16="http://schemas.microsoft.com/office/drawing/2014/main" val="3639270459"/>
                  </a:ext>
                </a:extLst>
              </a:tr>
              <a:tr h="115876">
                <a:tc>
                  <a:txBody>
                    <a:bodyPr/>
                    <a:lstStyle/>
                    <a:p>
                      <a:pPr>
                        <a:lnSpc>
                          <a:spcPct val="115000"/>
                        </a:lnSpc>
                        <a:spcAft>
                          <a:spcPts val="1000"/>
                        </a:spcAft>
                      </a:pPr>
                      <a:r>
                        <a:rPr lang="en-IN" sz="1100">
                          <a:effectLst/>
                        </a:rPr>
                        <a:t>Majhila Chumba</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4.83</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NW</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GW7</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extLst>
                  <a:ext uri="{0D108BD9-81ED-4DB2-BD59-A6C34878D82A}">
                    <a16:rowId xmlns:a16="http://schemas.microsoft.com/office/drawing/2014/main" val="3273032776"/>
                  </a:ext>
                </a:extLst>
              </a:tr>
              <a:tr h="115876">
                <a:tc>
                  <a:txBody>
                    <a:bodyPr/>
                    <a:lstStyle/>
                    <a:p>
                      <a:pPr>
                        <a:lnSpc>
                          <a:spcPct val="115000"/>
                        </a:lnSpc>
                        <a:spcAft>
                          <a:spcPts val="1000"/>
                        </a:spcAft>
                      </a:pPr>
                      <a:r>
                        <a:rPr lang="en-IN" sz="1100" dirty="0" err="1">
                          <a:effectLst/>
                        </a:rPr>
                        <a:t>Rabodh</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4.4</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a:effectLst/>
                        </a:rPr>
                        <a:t>NNE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tc>
                  <a:txBody>
                    <a:bodyPr/>
                    <a:lstStyle/>
                    <a:p>
                      <a:pPr algn="ctr">
                        <a:lnSpc>
                          <a:spcPct val="115000"/>
                        </a:lnSpc>
                        <a:spcAft>
                          <a:spcPts val="1000"/>
                        </a:spcAft>
                      </a:pPr>
                      <a:r>
                        <a:rPr lang="en-IN" sz="1100" dirty="0">
                          <a:effectLst/>
                        </a:rPr>
                        <a:t>GW8</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442" marR="63442" marT="0" marB="0"/>
                </a:tc>
                <a:extLst>
                  <a:ext uri="{0D108BD9-81ED-4DB2-BD59-A6C34878D82A}">
                    <a16:rowId xmlns:a16="http://schemas.microsoft.com/office/drawing/2014/main" val="2722684512"/>
                  </a:ext>
                </a:extLst>
              </a:tr>
            </a:tbl>
          </a:graphicData>
        </a:graphic>
      </p:graphicFrame>
    </p:spTree>
    <p:extLst>
      <p:ext uri="{BB962C8B-B14F-4D97-AF65-F5344CB8AC3E}">
        <p14:creationId xmlns:p14="http://schemas.microsoft.com/office/powerpoint/2010/main" val="118513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97A945-6DB5-4CE7-862C-DD2A111B3186}"/>
              </a:ext>
            </a:extLst>
          </p:cNvPr>
          <p:cNvPicPr/>
          <p:nvPr/>
        </p:nvPicPr>
        <p:blipFill rotWithShape="1">
          <a:blip r:embed="rId2" cstate="print">
            <a:extLst>
              <a:ext uri="{28A0092B-C50C-407E-A947-70E740481C1C}">
                <a14:useLocalDpi xmlns:a14="http://schemas.microsoft.com/office/drawing/2010/main" val="0"/>
              </a:ext>
            </a:extLst>
          </a:blip>
          <a:srcRect r="54"/>
          <a:stretch/>
        </p:blipFill>
        <p:spPr bwMode="auto">
          <a:xfrm>
            <a:off x="-24315" y="744774"/>
            <a:ext cx="4596315" cy="2877185"/>
          </a:xfrm>
          <a:prstGeom prst="rect">
            <a:avLst/>
          </a:prstGeom>
          <a:noFill/>
          <a:ln>
            <a:noFill/>
          </a:ln>
        </p:spPr>
      </p:pic>
      <p:pic>
        <p:nvPicPr>
          <p:cNvPr id="5" name="Picture 4">
            <a:extLst>
              <a:ext uri="{FF2B5EF4-FFF2-40B4-BE49-F238E27FC236}">
                <a16:creationId xmlns:a16="http://schemas.microsoft.com/office/drawing/2014/main" id="{E830E743-DF55-4E6D-A548-DF6E67A8A8B3}"/>
              </a:ext>
            </a:extLst>
          </p:cNvPr>
          <p:cNvPicPr/>
          <p:nvPr/>
        </p:nvPicPr>
        <p:blipFill rotWithShape="1">
          <a:blip r:embed="rId3" cstate="print">
            <a:extLst>
              <a:ext uri="{28A0092B-C50C-407E-A947-70E740481C1C}">
                <a14:useLocalDpi xmlns:a14="http://schemas.microsoft.com/office/drawing/2010/main" val="0"/>
              </a:ext>
            </a:extLst>
          </a:blip>
          <a:srcRect r="-31"/>
          <a:stretch/>
        </p:blipFill>
        <p:spPr bwMode="auto">
          <a:xfrm>
            <a:off x="4865185" y="705609"/>
            <a:ext cx="4254500" cy="2955290"/>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AB0C2F90-5752-4CEA-A1B1-4F3FF9F542F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5185" y="3789040"/>
            <a:ext cx="4254500" cy="2785110"/>
          </a:xfrm>
          <a:prstGeom prst="rect">
            <a:avLst/>
          </a:prstGeom>
          <a:noFill/>
          <a:ln>
            <a:noFill/>
          </a:ln>
        </p:spPr>
      </p:pic>
      <p:pic>
        <p:nvPicPr>
          <p:cNvPr id="8" name="Picture 7">
            <a:extLst>
              <a:ext uri="{FF2B5EF4-FFF2-40B4-BE49-F238E27FC236}">
                <a16:creationId xmlns:a16="http://schemas.microsoft.com/office/drawing/2014/main" id="{E3683104-D78C-4D93-A968-A91CBEE9C11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789040"/>
            <a:ext cx="4344485" cy="2855595"/>
          </a:xfrm>
          <a:prstGeom prst="rect">
            <a:avLst/>
          </a:prstGeom>
          <a:noFill/>
          <a:ln>
            <a:noFill/>
          </a:ln>
        </p:spPr>
      </p:pic>
      <p:sp>
        <p:nvSpPr>
          <p:cNvPr id="9" name="Title 1">
            <a:extLst>
              <a:ext uri="{FF2B5EF4-FFF2-40B4-BE49-F238E27FC236}">
                <a16:creationId xmlns:a16="http://schemas.microsoft.com/office/drawing/2014/main" id="{5161BB0D-E8D2-47C8-BF08-1B0CFD1C7686}"/>
              </a:ext>
            </a:extLst>
          </p:cNvPr>
          <p:cNvSpPr>
            <a:spLocks noGrp="1"/>
          </p:cNvSpPr>
          <p:nvPr>
            <p:ph type="title"/>
          </p:nvPr>
        </p:nvSpPr>
        <p:spPr>
          <a:xfrm>
            <a:off x="24829" y="32371"/>
            <a:ext cx="9144000" cy="624941"/>
          </a:xfrm>
        </p:spPr>
        <p:txBody>
          <a:bodyPr>
            <a:noAutofit/>
          </a:bodyPr>
          <a:lstStyle/>
          <a:p>
            <a:pPr algn="just"/>
            <a:r>
              <a:rPr lang="en-US" sz="2800" b="1" dirty="0"/>
              <a:t>BASELINE STUDY PHOTOGRAPHS</a:t>
            </a:r>
            <a:endParaRPr lang="en-IN" sz="2800" b="1" dirty="0"/>
          </a:p>
        </p:txBody>
      </p:sp>
    </p:spTree>
    <p:extLst>
      <p:ext uri="{BB962C8B-B14F-4D97-AF65-F5344CB8AC3E}">
        <p14:creationId xmlns:p14="http://schemas.microsoft.com/office/powerpoint/2010/main" val="1585216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FC3D-FA0F-4069-BBA7-3F82C0EE337A}"/>
              </a:ext>
            </a:extLst>
          </p:cNvPr>
          <p:cNvSpPr>
            <a:spLocks noGrp="1"/>
          </p:cNvSpPr>
          <p:nvPr>
            <p:ph type="title"/>
          </p:nvPr>
        </p:nvSpPr>
        <p:spPr>
          <a:xfrm>
            <a:off x="13886" y="260648"/>
            <a:ext cx="9144000" cy="624941"/>
          </a:xfrm>
        </p:spPr>
        <p:txBody>
          <a:bodyPr>
            <a:noAutofit/>
          </a:bodyPr>
          <a:lstStyle/>
          <a:p>
            <a:pPr algn="just"/>
            <a:r>
              <a:rPr lang="en-US" sz="2800" b="1" dirty="0"/>
              <a:t>BASELINE STUDY REPORTS</a:t>
            </a:r>
            <a:endParaRPr lang="en-IN" sz="2800" b="1" dirty="0"/>
          </a:p>
        </p:txBody>
      </p:sp>
      <p:graphicFrame>
        <p:nvGraphicFramePr>
          <p:cNvPr id="4" name="Table 4">
            <a:extLst>
              <a:ext uri="{FF2B5EF4-FFF2-40B4-BE49-F238E27FC236}">
                <a16:creationId xmlns:a16="http://schemas.microsoft.com/office/drawing/2014/main" id="{28302FCD-C1A2-420F-88A7-0361D666C025}"/>
              </a:ext>
            </a:extLst>
          </p:cNvPr>
          <p:cNvGraphicFramePr>
            <a:graphicFrameLocks noGrp="1"/>
          </p:cNvGraphicFramePr>
          <p:nvPr>
            <p:extLst>
              <p:ext uri="{D42A27DB-BD31-4B8C-83A1-F6EECF244321}">
                <p14:modId xmlns:p14="http://schemas.microsoft.com/office/powerpoint/2010/main" val="871860275"/>
              </p:ext>
            </p:extLst>
          </p:nvPr>
        </p:nvGraphicFramePr>
        <p:xfrm>
          <a:off x="13886" y="1628800"/>
          <a:ext cx="9144000" cy="5496560"/>
        </p:xfrm>
        <a:graphic>
          <a:graphicData uri="http://schemas.openxmlformats.org/drawingml/2006/table">
            <a:tbl>
              <a:tblPr firstRow="1" bandRow="1">
                <a:tableStyleId>{5C22544A-7EE6-4342-B048-85BDC9FD1C3A}</a:tableStyleId>
              </a:tblPr>
              <a:tblGrid>
                <a:gridCol w="2829922">
                  <a:extLst>
                    <a:ext uri="{9D8B030D-6E8A-4147-A177-3AD203B41FA5}">
                      <a16:colId xmlns:a16="http://schemas.microsoft.com/office/drawing/2014/main" val="3614091373"/>
                    </a:ext>
                  </a:extLst>
                </a:gridCol>
                <a:gridCol w="6314078">
                  <a:extLst>
                    <a:ext uri="{9D8B030D-6E8A-4147-A177-3AD203B41FA5}">
                      <a16:colId xmlns:a16="http://schemas.microsoft.com/office/drawing/2014/main" val="4082048421"/>
                    </a:ext>
                  </a:extLst>
                </a:gridCol>
              </a:tblGrid>
              <a:tr h="370840">
                <a:tc>
                  <a:txBody>
                    <a:bodyPr/>
                    <a:lstStyle/>
                    <a:p>
                      <a:r>
                        <a:rPr lang="en-US" dirty="0"/>
                        <a:t>PERIOD</a:t>
                      </a:r>
                      <a:endParaRPr lang="en-IN" dirty="0"/>
                    </a:p>
                  </a:txBody>
                  <a:tcPr/>
                </a:tc>
                <a:tc>
                  <a:txBody>
                    <a:bodyPr/>
                    <a:lstStyle/>
                    <a:p>
                      <a:r>
                        <a:rPr lang="en-US" dirty="0"/>
                        <a:t>OCTOBER – DECEMBER 2019</a:t>
                      </a:r>
                      <a:endParaRPr lang="en-IN" dirty="0"/>
                    </a:p>
                  </a:txBody>
                  <a:tcPr/>
                </a:tc>
                <a:extLst>
                  <a:ext uri="{0D108BD9-81ED-4DB2-BD59-A6C34878D82A}">
                    <a16:rowId xmlns:a16="http://schemas.microsoft.com/office/drawing/2014/main" val="1348638065"/>
                  </a:ext>
                </a:extLst>
              </a:tr>
              <a:tr h="370840">
                <a:tc>
                  <a:txBody>
                    <a:bodyPr/>
                    <a:lstStyle/>
                    <a:p>
                      <a:r>
                        <a:rPr lang="en-US" dirty="0"/>
                        <a:t>AAQ PARAMETERS AT 8 LOCATIONS</a:t>
                      </a:r>
                      <a:endParaRPr lang="en-IN" dirty="0"/>
                    </a:p>
                  </a:txBody>
                  <a:tcPr/>
                </a:tc>
                <a:tc>
                  <a:txBody>
                    <a:bodyPr/>
                    <a:lstStyle/>
                    <a:p>
                      <a:r>
                        <a:rPr lang="en-US" dirty="0"/>
                        <a:t>PM2.5 – 29.2 to 48.7 µg/</a:t>
                      </a:r>
                      <a:r>
                        <a:rPr lang="en-US" dirty="0" err="1"/>
                        <a:t>cu.m</a:t>
                      </a:r>
                      <a:endParaRPr lang="en-US" dirty="0"/>
                    </a:p>
                    <a:p>
                      <a:r>
                        <a:rPr lang="en-US" dirty="0"/>
                        <a:t>PM10 - 46.4 to 89.3 µg/</a:t>
                      </a:r>
                      <a:r>
                        <a:rPr lang="en-US" dirty="0" err="1"/>
                        <a:t>cu.m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SO2 -4.1 to 16.3 µg/</a:t>
                      </a:r>
                      <a:r>
                        <a:rPr lang="en-US" dirty="0" err="1"/>
                        <a:t>cu.m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NO2 -12.4 to 38.7 </a:t>
                      </a:r>
                      <a:r>
                        <a:rPr lang="en-US" dirty="0"/>
                        <a:t>µg/</a:t>
                      </a:r>
                      <a:r>
                        <a:rPr lang="en-US" dirty="0" err="1"/>
                        <a:t>cu.m</a:t>
                      </a:r>
                      <a:endParaRPr lang="en-US" dirty="0"/>
                    </a:p>
                    <a:p>
                      <a:r>
                        <a:rPr lang="en-IN" dirty="0"/>
                        <a:t>CO – 0.21 to 0.60 mg/</a:t>
                      </a:r>
                      <a:r>
                        <a:rPr lang="en-IN" dirty="0" err="1"/>
                        <a:t>cu.m</a:t>
                      </a:r>
                      <a:endParaRPr lang="en-IN" dirty="0"/>
                    </a:p>
                  </a:txBody>
                  <a:tcPr/>
                </a:tc>
                <a:extLst>
                  <a:ext uri="{0D108BD9-81ED-4DB2-BD59-A6C34878D82A}">
                    <a16:rowId xmlns:a16="http://schemas.microsoft.com/office/drawing/2014/main" val="4118053786"/>
                  </a:ext>
                </a:extLst>
              </a:tr>
              <a:tr h="370840">
                <a:tc>
                  <a:txBody>
                    <a:bodyPr/>
                    <a:lstStyle/>
                    <a:p>
                      <a:r>
                        <a:rPr lang="en-US" dirty="0"/>
                        <a:t>AAQ Modeling (Incremental GLCs)</a:t>
                      </a:r>
                    </a:p>
                    <a:p>
                      <a:endParaRPr lang="en-IN" dirty="0"/>
                    </a:p>
                    <a:p>
                      <a:r>
                        <a:rPr kumimoji="0" lang="en-IN" sz="1800" kern="1200" dirty="0">
                          <a:solidFill>
                            <a:schemeClr val="dk1"/>
                          </a:solidFill>
                          <a:effectLst/>
                          <a:latin typeface="+mn-lt"/>
                          <a:ea typeface="+mn-ea"/>
                          <a:cs typeface="+mn-cs"/>
                        </a:rPr>
                        <a:t>AERMOD Cloud remote version</a:t>
                      </a:r>
                      <a:endParaRPr lang="en-IN" dirty="0"/>
                    </a:p>
                  </a:txBody>
                  <a:tcPr/>
                </a:tc>
                <a:tc>
                  <a:txBody>
                    <a:bodyPr/>
                    <a:lstStyle/>
                    <a:p>
                      <a:r>
                        <a:rPr lang="en-US" dirty="0"/>
                        <a:t>PM - </a:t>
                      </a:r>
                      <a:r>
                        <a:rPr kumimoji="0" lang="en-IN" sz="1800" kern="1200" dirty="0">
                          <a:solidFill>
                            <a:schemeClr val="dk1"/>
                          </a:solidFill>
                          <a:effectLst/>
                          <a:latin typeface="+mn-lt"/>
                          <a:ea typeface="+mn-ea"/>
                          <a:cs typeface="+mn-cs"/>
                        </a:rPr>
                        <a:t>0.44 µg/m</a:t>
                      </a:r>
                      <a:r>
                        <a:rPr kumimoji="0" lang="en-IN" sz="1800" kern="1200" baseline="30000" dirty="0">
                          <a:solidFill>
                            <a:schemeClr val="dk1"/>
                          </a:solidFill>
                          <a:effectLst/>
                          <a:latin typeface="+mn-lt"/>
                          <a:ea typeface="+mn-ea"/>
                          <a:cs typeface="+mn-cs"/>
                        </a:rPr>
                        <a:t>3 </a:t>
                      </a:r>
                      <a:r>
                        <a:rPr kumimoji="0" lang="en-IN" sz="1800" kern="1200" dirty="0">
                          <a:solidFill>
                            <a:schemeClr val="dk1"/>
                          </a:solidFill>
                          <a:effectLst/>
                          <a:latin typeface="+mn-lt"/>
                          <a:ea typeface="+mn-ea"/>
                          <a:cs typeface="+mn-cs"/>
                        </a:rPr>
                        <a:t> (with pollution control measure) at 2400m towards South East direction from the Stack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kern="1200" dirty="0">
                          <a:solidFill>
                            <a:schemeClr val="dk1"/>
                          </a:solidFill>
                          <a:effectLst/>
                          <a:latin typeface="+mn-lt"/>
                          <a:ea typeface="+mn-ea"/>
                          <a:cs typeface="+mn-cs"/>
                        </a:rPr>
                        <a:t>PM- 18.84 µg/m</a:t>
                      </a:r>
                      <a:r>
                        <a:rPr kumimoji="0" lang="en-IN" sz="1800" kern="1200" baseline="30000" dirty="0">
                          <a:solidFill>
                            <a:schemeClr val="dk1"/>
                          </a:solidFill>
                          <a:effectLst/>
                          <a:latin typeface="+mn-lt"/>
                          <a:ea typeface="+mn-ea"/>
                          <a:cs typeface="+mn-cs"/>
                        </a:rPr>
                        <a:t>3 </a:t>
                      </a:r>
                      <a:r>
                        <a:rPr kumimoji="0" lang="en-IN" sz="1800" kern="1200" dirty="0">
                          <a:solidFill>
                            <a:schemeClr val="dk1"/>
                          </a:solidFill>
                          <a:effectLst/>
                          <a:latin typeface="+mn-lt"/>
                          <a:ea typeface="+mn-ea"/>
                          <a:cs typeface="+mn-cs"/>
                        </a:rPr>
                        <a:t>(without pollution control measure) at 2400m towards south East direction from the Stack.</a:t>
                      </a:r>
                    </a:p>
                    <a:p>
                      <a:r>
                        <a:rPr lang="en-US" dirty="0"/>
                        <a:t>SO2- </a:t>
                      </a:r>
                      <a:r>
                        <a:rPr kumimoji="0" lang="en-IN" sz="1800" kern="1200" dirty="0">
                          <a:solidFill>
                            <a:schemeClr val="dk1"/>
                          </a:solidFill>
                          <a:effectLst/>
                          <a:latin typeface="+mn-lt"/>
                          <a:ea typeface="+mn-ea"/>
                          <a:cs typeface="+mn-cs"/>
                        </a:rPr>
                        <a:t>1.7834 µg/m</a:t>
                      </a:r>
                      <a:r>
                        <a:rPr kumimoji="0" lang="en-IN" sz="1800" kern="1200" baseline="30000" dirty="0">
                          <a:solidFill>
                            <a:schemeClr val="dk1"/>
                          </a:solidFill>
                          <a:effectLst/>
                          <a:latin typeface="+mn-lt"/>
                          <a:ea typeface="+mn-ea"/>
                          <a:cs typeface="+mn-cs"/>
                        </a:rPr>
                        <a:t>3 </a:t>
                      </a:r>
                      <a:r>
                        <a:rPr kumimoji="0" lang="en-IN" sz="1800" kern="1200" dirty="0">
                          <a:solidFill>
                            <a:schemeClr val="dk1"/>
                          </a:solidFill>
                          <a:effectLst/>
                          <a:latin typeface="+mn-lt"/>
                          <a:ea typeface="+mn-ea"/>
                          <a:cs typeface="+mn-cs"/>
                        </a:rPr>
                        <a:t>at 3700m towards South East from the Stack </a:t>
                      </a:r>
                      <a:endParaRPr lang="en-US" dirty="0"/>
                    </a:p>
                    <a:p>
                      <a:r>
                        <a:rPr lang="en-US" dirty="0"/>
                        <a:t>NOx-  </a:t>
                      </a:r>
                      <a:r>
                        <a:rPr kumimoji="0" lang="en-IN" sz="1800" kern="1200" dirty="0">
                          <a:solidFill>
                            <a:schemeClr val="dk1"/>
                          </a:solidFill>
                          <a:effectLst/>
                          <a:latin typeface="+mn-lt"/>
                          <a:ea typeface="+mn-ea"/>
                          <a:cs typeface="+mn-cs"/>
                        </a:rPr>
                        <a:t>1.0067 µg/m</a:t>
                      </a:r>
                      <a:r>
                        <a:rPr kumimoji="0" lang="en-IN" sz="1800" kern="1200" baseline="30000" dirty="0">
                          <a:solidFill>
                            <a:schemeClr val="dk1"/>
                          </a:solidFill>
                          <a:effectLst/>
                          <a:latin typeface="+mn-lt"/>
                          <a:ea typeface="+mn-ea"/>
                          <a:cs typeface="+mn-cs"/>
                        </a:rPr>
                        <a:t>3 </a:t>
                      </a:r>
                      <a:r>
                        <a:rPr kumimoji="0" lang="en-IN" sz="1800" kern="1200" dirty="0">
                          <a:solidFill>
                            <a:schemeClr val="dk1"/>
                          </a:solidFill>
                          <a:effectLst/>
                          <a:latin typeface="+mn-lt"/>
                          <a:ea typeface="+mn-ea"/>
                          <a:cs typeface="+mn-cs"/>
                        </a:rPr>
                        <a:t>at 4000m towards South East from the Stack. </a:t>
                      </a:r>
                      <a:endParaRPr lang="en-IN" dirty="0"/>
                    </a:p>
                  </a:txBody>
                  <a:tcPr/>
                </a:tc>
                <a:extLst>
                  <a:ext uri="{0D108BD9-81ED-4DB2-BD59-A6C34878D82A}">
                    <a16:rowId xmlns:a16="http://schemas.microsoft.com/office/drawing/2014/main" val="512934307"/>
                  </a:ext>
                </a:extLst>
              </a:tr>
              <a:tr h="370840">
                <a:tc>
                  <a:txBody>
                    <a:bodyPr/>
                    <a:lstStyle/>
                    <a:p>
                      <a:r>
                        <a:rPr lang="en-US" dirty="0"/>
                        <a:t>Surface water at 8 locations</a:t>
                      </a:r>
                      <a:endParaRPr lang="en-IN" dirty="0"/>
                    </a:p>
                  </a:txBody>
                  <a:tcPr/>
                </a:tc>
                <a:tc>
                  <a:txBody>
                    <a:bodyPr/>
                    <a:lstStyle/>
                    <a:p>
                      <a:r>
                        <a:rPr lang="en-US" dirty="0"/>
                        <a:t>pH- 6.5 to 7.7</a:t>
                      </a:r>
                    </a:p>
                    <a:p>
                      <a:r>
                        <a:rPr lang="en-US" dirty="0"/>
                        <a:t>Total Hardness – 58- 428 mg/l , Chloride – 14- 58 mg/l , Fluorides – 0.28 – 1.67 , Heavy metals  (Cd, Hg, As)- BDL</a:t>
                      </a:r>
                      <a:endParaRPr lang="en-IN" dirty="0"/>
                    </a:p>
                  </a:txBody>
                  <a:tcPr/>
                </a:tc>
                <a:extLst>
                  <a:ext uri="{0D108BD9-81ED-4DB2-BD59-A6C34878D82A}">
                    <a16:rowId xmlns:a16="http://schemas.microsoft.com/office/drawing/2014/main" val="1100591270"/>
                  </a:ext>
                </a:extLst>
              </a:tr>
              <a:tr h="370840">
                <a:tc>
                  <a:txBody>
                    <a:bodyPr/>
                    <a:lstStyle/>
                    <a:p>
                      <a:r>
                        <a:rPr lang="en-US" dirty="0"/>
                        <a:t>Ground water Quality at 8 Location</a:t>
                      </a:r>
                      <a:endParaRPr lang="en-IN" dirty="0"/>
                    </a:p>
                  </a:txBody>
                  <a:tcPr/>
                </a:tc>
                <a:tc>
                  <a:txBody>
                    <a:bodyPr/>
                    <a:lstStyle/>
                    <a:p>
                      <a:r>
                        <a:rPr lang="en-US" dirty="0"/>
                        <a:t>pH – </a:t>
                      </a:r>
                      <a:r>
                        <a:rPr kumimoji="0" lang="en-IN" sz="1800" kern="1200" dirty="0">
                          <a:solidFill>
                            <a:schemeClr val="dk1"/>
                          </a:solidFill>
                          <a:effectLst/>
                          <a:latin typeface="+mn-lt"/>
                          <a:ea typeface="+mn-ea"/>
                          <a:cs typeface="+mn-cs"/>
                        </a:rPr>
                        <a:t>7.1  to 7.9, </a:t>
                      </a:r>
                      <a:r>
                        <a:rPr lang="en-US" dirty="0"/>
                        <a:t>DO- 6.1 to 7.4 mg/l, BOD- 1-7  mg/l</a:t>
                      </a:r>
                    </a:p>
                    <a:p>
                      <a:r>
                        <a:rPr lang="en-US" dirty="0"/>
                        <a:t>COD- 5-34 mg/l, Heavy metals  (Cd, Hg, As)- BDL</a:t>
                      </a:r>
                      <a:endParaRPr lang="en-IN" dirty="0"/>
                    </a:p>
                  </a:txBody>
                  <a:tcPr/>
                </a:tc>
                <a:extLst>
                  <a:ext uri="{0D108BD9-81ED-4DB2-BD59-A6C34878D82A}">
                    <a16:rowId xmlns:a16="http://schemas.microsoft.com/office/drawing/2014/main" val="2220691391"/>
                  </a:ext>
                </a:extLst>
              </a:tr>
              <a:tr h="370840">
                <a:tc>
                  <a:txBody>
                    <a:bodyPr/>
                    <a:lstStyle/>
                    <a:p>
                      <a:r>
                        <a:rPr lang="en-US" dirty="0"/>
                        <a:t>Noise level at 8 locations</a:t>
                      </a:r>
                      <a:endParaRPr lang="en-IN" dirty="0"/>
                    </a:p>
                  </a:txBody>
                  <a:tcPr/>
                </a:tc>
                <a:tc>
                  <a:txBody>
                    <a:bodyPr/>
                    <a:lstStyle/>
                    <a:p>
                      <a:r>
                        <a:rPr lang="en-US" dirty="0"/>
                        <a:t>40 – 72 dBA for day time and 30 to 68 dBA during night time</a:t>
                      </a:r>
                      <a:endParaRPr lang="en-IN" dirty="0"/>
                    </a:p>
                  </a:txBody>
                  <a:tcPr/>
                </a:tc>
                <a:extLst>
                  <a:ext uri="{0D108BD9-81ED-4DB2-BD59-A6C34878D82A}">
                    <a16:rowId xmlns:a16="http://schemas.microsoft.com/office/drawing/2014/main" val="3653172990"/>
                  </a:ext>
                </a:extLst>
              </a:tr>
            </a:tbl>
          </a:graphicData>
        </a:graphic>
      </p:graphicFrame>
    </p:spTree>
    <p:extLst>
      <p:ext uri="{BB962C8B-B14F-4D97-AF65-F5344CB8AC3E}">
        <p14:creationId xmlns:p14="http://schemas.microsoft.com/office/powerpoint/2010/main" val="1181365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FC3D-FA0F-4069-BBA7-3F82C0EE337A}"/>
              </a:ext>
            </a:extLst>
          </p:cNvPr>
          <p:cNvSpPr>
            <a:spLocks noGrp="1"/>
          </p:cNvSpPr>
          <p:nvPr>
            <p:ph type="title"/>
          </p:nvPr>
        </p:nvSpPr>
        <p:spPr>
          <a:xfrm>
            <a:off x="13886" y="260648"/>
            <a:ext cx="9144000" cy="624941"/>
          </a:xfrm>
        </p:spPr>
        <p:txBody>
          <a:bodyPr>
            <a:noAutofit/>
          </a:bodyPr>
          <a:lstStyle/>
          <a:p>
            <a:pPr algn="just"/>
            <a:r>
              <a:rPr lang="en-US" sz="2400" b="1" dirty="0"/>
              <a:t>TRANSPORTATION PLAN – VEHICULAR TRAFFIC LOAD STUDY</a:t>
            </a:r>
            <a:endParaRPr lang="en-IN" sz="2400" b="1" dirty="0"/>
          </a:p>
        </p:txBody>
      </p:sp>
      <p:graphicFrame>
        <p:nvGraphicFramePr>
          <p:cNvPr id="4" name="Table 4">
            <a:extLst>
              <a:ext uri="{FF2B5EF4-FFF2-40B4-BE49-F238E27FC236}">
                <a16:creationId xmlns:a16="http://schemas.microsoft.com/office/drawing/2014/main" id="{28302FCD-C1A2-420F-88A7-0361D666C025}"/>
              </a:ext>
            </a:extLst>
          </p:cNvPr>
          <p:cNvGraphicFramePr>
            <a:graphicFrameLocks noGrp="1"/>
          </p:cNvGraphicFramePr>
          <p:nvPr>
            <p:extLst>
              <p:ext uri="{D42A27DB-BD31-4B8C-83A1-F6EECF244321}">
                <p14:modId xmlns:p14="http://schemas.microsoft.com/office/powerpoint/2010/main" val="1958726204"/>
              </p:ext>
            </p:extLst>
          </p:nvPr>
        </p:nvGraphicFramePr>
        <p:xfrm>
          <a:off x="35496" y="1663032"/>
          <a:ext cx="9119691" cy="4646288"/>
        </p:xfrm>
        <a:graphic>
          <a:graphicData uri="http://schemas.openxmlformats.org/drawingml/2006/table">
            <a:tbl>
              <a:tblPr firstRow="1" bandRow="1">
                <a:tableStyleId>{5C22544A-7EE6-4342-B048-85BDC9FD1C3A}</a:tableStyleId>
              </a:tblPr>
              <a:tblGrid>
                <a:gridCol w="5123756">
                  <a:extLst>
                    <a:ext uri="{9D8B030D-6E8A-4147-A177-3AD203B41FA5}">
                      <a16:colId xmlns:a16="http://schemas.microsoft.com/office/drawing/2014/main" val="3614091373"/>
                    </a:ext>
                  </a:extLst>
                </a:gridCol>
                <a:gridCol w="2376264">
                  <a:extLst>
                    <a:ext uri="{9D8B030D-6E8A-4147-A177-3AD203B41FA5}">
                      <a16:colId xmlns:a16="http://schemas.microsoft.com/office/drawing/2014/main" val="4082048421"/>
                    </a:ext>
                  </a:extLst>
                </a:gridCol>
                <a:gridCol w="1619671">
                  <a:extLst>
                    <a:ext uri="{9D8B030D-6E8A-4147-A177-3AD203B41FA5}">
                      <a16:colId xmlns:a16="http://schemas.microsoft.com/office/drawing/2014/main" val="1308057946"/>
                    </a:ext>
                  </a:extLst>
                </a:gridCol>
              </a:tblGrid>
              <a:tr h="560675">
                <a:tc>
                  <a:txBody>
                    <a:bodyPr/>
                    <a:lstStyle/>
                    <a:p>
                      <a:r>
                        <a:rPr lang="en-US" dirty="0"/>
                        <a:t>Particulars</a:t>
                      </a:r>
                      <a:endParaRPr lang="en-IN" dirty="0"/>
                    </a:p>
                  </a:txBody>
                  <a:tcPr/>
                </a:tc>
                <a:tc>
                  <a:txBody>
                    <a:bodyPr/>
                    <a:lstStyle/>
                    <a:p>
                      <a:r>
                        <a:rPr lang="en-US" dirty="0"/>
                        <a:t>Details</a:t>
                      </a:r>
                      <a:endParaRPr lang="en-IN" dirty="0"/>
                    </a:p>
                  </a:txBody>
                  <a:tcPr/>
                </a:tc>
                <a:tc>
                  <a:txBody>
                    <a:bodyPr/>
                    <a:lstStyle/>
                    <a:p>
                      <a:r>
                        <a:rPr lang="en-US" dirty="0"/>
                        <a:t>Remarks</a:t>
                      </a:r>
                      <a:endParaRPr lang="en-IN" dirty="0"/>
                    </a:p>
                  </a:txBody>
                  <a:tcPr/>
                </a:tc>
                <a:extLst>
                  <a:ext uri="{0D108BD9-81ED-4DB2-BD59-A6C34878D82A}">
                    <a16:rowId xmlns:a16="http://schemas.microsoft.com/office/drawing/2014/main" val="1348638065"/>
                  </a:ext>
                </a:extLst>
              </a:tr>
              <a:tr h="967741">
                <a:tc>
                  <a:txBody>
                    <a:bodyPr/>
                    <a:lstStyle/>
                    <a:p>
                      <a:r>
                        <a:rPr lang="en-US" dirty="0"/>
                        <a:t>Traffic Load study period</a:t>
                      </a:r>
                      <a:endParaRPr lang="en-IN" dirty="0"/>
                    </a:p>
                  </a:txBody>
                  <a:tcPr/>
                </a:tc>
                <a:tc>
                  <a:txBody>
                    <a:bodyPr/>
                    <a:lstStyle/>
                    <a:p>
                      <a:r>
                        <a:rPr lang="en-US" dirty="0"/>
                        <a:t>25.11.2019 (11.30-12.30 &amp; 4.15 to 5.15)</a:t>
                      </a:r>
                      <a:endParaRPr lang="en-IN" dirty="0"/>
                    </a:p>
                  </a:txBody>
                  <a:tcPr/>
                </a:tc>
                <a:tc>
                  <a:txBody>
                    <a:bodyPr/>
                    <a:lstStyle/>
                    <a:p>
                      <a:endParaRPr lang="en-IN" dirty="0"/>
                    </a:p>
                  </a:txBody>
                  <a:tcPr/>
                </a:tc>
                <a:extLst>
                  <a:ext uri="{0D108BD9-81ED-4DB2-BD59-A6C34878D82A}">
                    <a16:rowId xmlns:a16="http://schemas.microsoft.com/office/drawing/2014/main" val="4118053786"/>
                  </a:ext>
                </a:extLst>
              </a:tr>
              <a:tr h="560675">
                <a:tc>
                  <a:txBody>
                    <a:bodyPr/>
                    <a:lstStyle/>
                    <a:p>
                      <a:r>
                        <a:rPr lang="en-US" dirty="0"/>
                        <a:t>Traffic Load Baseline</a:t>
                      </a:r>
                      <a:endParaRPr lang="en-IN" dirty="0"/>
                    </a:p>
                  </a:txBody>
                  <a:tcPr/>
                </a:tc>
                <a:tc>
                  <a:txBody>
                    <a:bodyPr/>
                    <a:lstStyle/>
                    <a:p>
                      <a:r>
                        <a:rPr lang="en-US" dirty="0"/>
                        <a:t>218 PCU/</a:t>
                      </a:r>
                      <a:r>
                        <a:rPr lang="en-US" dirty="0" err="1"/>
                        <a:t>hr</a:t>
                      </a:r>
                      <a:endParaRPr lang="en-IN" dirty="0"/>
                    </a:p>
                  </a:txBody>
                  <a:tcPr/>
                </a:tc>
                <a:tc>
                  <a:txBody>
                    <a:bodyPr/>
                    <a:lstStyle/>
                    <a:p>
                      <a:endParaRPr lang="en-IN" dirty="0"/>
                    </a:p>
                  </a:txBody>
                  <a:tcPr/>
                </a:tc>
                <a:extLst>
                  <a:ext uri="{0D108BD9-81ED-4DB2-BD59-A6C34878D82A}">
                    <a16:rowId xmlns:a16="http://schemas.microsoft.com/office/drawing/2014/main" val="512934307"/>
                  </a:ext>
                </a:extLst>
              </a:tr>
              <a:tr h="801196">
                <a:tc>
                  <a:txBody>
                    <a:bodyPr/>
                    <a:lstStyle/>
                    <a:p>
                      <a:r>
                        <a:rPr lang="en-US" dirty="0"/>
                        <a:t>Additional Traffic load during operation of the expansion project (PCU/day)</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32 PCU/</a:t>
                      </a:r>
                      <a:r>
                        <a:rPr lang="en-US" dirty="0" err="1"/>
                        <a:t>hr</a:t>
                      </a:r>
                      <a:endParaRPr lang="en-IN" dirty="0"/>
                    </a:p>
                    <a:p>
                      <a:endParaRPr lang="en-IN" dirty="0"/>
                    </a:p>
                  </a:txBody>
                  <a:tcPr/>
                </a:tc>
                <a:tc>
                  <a:txBody>
                    <a:bodyPr/>
                    <a:lstStyle/>
                    <a:p>
                      <a:endParaRPr lang="en-IN" dirty="0"/>
                    </a:p>
                  </a:txBody>
                  <a:tcPr/>
                </a:tc>
                <a:extLst>
                  <a:ext uri="{0D108BD9-81ED-4DB2-BD59-A6C34878D82A}">
                    <a16:rowId xmlns:a16="http://schemas.microsoft.com/office/drawing/2014/main" val="1100591270"/>
                  </a:ext>
                </a:extLst>
              </a:tr>
              <a:tr h="788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Traffic load during operation of the existing and proposed expansion project (PCU/day)</a:t>
                      </a:r>
                      <a:endParaRPr lang="en-IN" dirty="0"/>
                    </a:p>
                  </a:txBody>
                  <a:tcPr/>
                </a:tc>
                <a:tc>
                  <a:txBody>
                    <a:bodyPr/>
                    <a:lstStyle/>
                    <a:p>
                      <a:r>
                        <a:rPr lang="en-US" dirty="0"/>
                        <a:t>250 PCU/</a:t>
                      </a:r>
                      <a:r>
                        <a:rPr lang="en-US" dirty="0" err="1"/>
                        <a:t>hr</a:t>
                      </a:r>
                      <a:endParaRPr lang="en-IN" dirty="0"/>
                    </a:p>
                  </a:txBody>
                  <a:tcPr/>
                </a:tc>
                <a:tc>
                  <a:txBody>
                    <a:bodyPr/>
                    <a:lstStyle/>
                    <a:p>
                      <a:endParaRPr lang="en-IN" dirty="0"/>
                    </a:p>
                  </a:txBody>
                  <a:tcPr/>
                </a:tc>
                <a:extLst>
                  <a:ext uri="{0D108BD9-81ED-4DB2-BD59-A6C34878D82A}">
                    <a16:rowId xmlns:a16="http://schemas.microsoft.com/office/drawing/2014/main" val="2220691391"/>
                  </a:ext>
                </a:extLst>
              </a:tr>
              <a:tr h="967741">
                <a:tc>
                  <a:txBody>
                    <a:bodyPr/>
                    <a:lstStyle/>
                    <a:p>
                      <a:r>
                        <a:rPr lang="en-US" dirty="0"/>
                        <a:t>Traffic capacity as per the IRC 106: 1990n  for highways (PCU/day)</a:t>
                      </a:r>
                      <a:endParaRPr lang="en-IN" dirty="0"/>
                    </a:p>
                  </a:txBody>
                  <a:tcPr/>
                </a:tc>
                <a:tc>
                  <a:txBody>
                    <a:bodyPr/>
                    <a:lstStyle/>
                    <a:p>
                      <a:r>
                        <a:rPr lang="en-US" dirty="0" err="1"/>
                        <a:t>Kuju</a:t>
                      </a:r>
                      <a:r>
                        <a:rPr lang="en-US" dirty="0"/>
                        <a:t> – </a:t>
                      </a:r>
                      <a:r>
                        <a:rPr lang="en-US" dirty="0" err="1"/>
                        <a:t>Giddi</a:t>
                      </a:r>
                      <a:r>
                        <a:rPr lang="en-US" dirty="0"/>
                        <a:t> Road (2 lane two way)</a:t>
                      </a:r>
                      <a:endParaRPr lang="en-IN" dirty="0"/>
                    </a:p>
                  </a:txBody>
                  <a:tcPr/>
                </a:tc>
                <a:tc>
                  <a:txBody>
                    <a:bodyPr/>
                    <a:lstStyle/>
                    <a:p>
                      <a:r>
                        <a:rPr lang="en-US" dirty="0"/>
                        <a:t>1500 PCU/</a:t>
                      </a:r>
                      <a:r>
                        <a:rPr lang="en-US" dirty="0" err="1"/>
                        <a:t>hr</a:t>
                      </a:r>
                      <a:endParaRPr lang="en-IN" dirty="0"/>
                    </a:p>
                  </a:txBody>
                  <a:tcPr/>
                </a:tc>
                <a:extLst>
                  <a:ext uri="{0D108BD9-81ED-4DB2-BD59-A6C34878D82A}">
                    <a16:rowId xmlns:a16="http://schemas.microsoft.com/office/drawing/2014/main" val="3653172990"/>
                  </a:ext>
                </a:extLst>
              </a:tr>
            </a:tbl>
          </a:graphicData>
        </a:graphic>
      </p:graphicFrame>
    </p:spTree>
    <p:extLst>
      <p:ext uri="{BB962C8B-B14F-4D97-AF65-F5344CB8AC3E}">
        <p14:creationId xmlns:p14="http://schemas.microsoft.com/office/powerpoint/2010/main" val="2301628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FC3D-FA0F-4069-BBA7-3F82C0EE337A}"/>
              </a:ext>
            </a:extLst>
          </p:cNvPr>
          <p:cNvSpPr>
            <a:spLocks noGrp="1"/>
          </p:cNvSpPr>
          <p:nvPr>
            <p:ph type="title"/>
          </p:nvPr>
        </p:nvSpPr>
        <p:spPr>
          <a:xfrm>
            <a:off x="13886" y="260648"/>
            <a:ext cx="9144000" cy="624941"/>
          </a:xfrm>
        </p:spPr>
        <p:txBody>
          <a:bodyPr>
            <a:noAutofit/>
          </a:bodyPr>
          <a:lstStyle/>
          <a:p>
            <a:pPr algn="just"/>
            <a:r>
              <a:rPr lang="en-US" sz="2400" b="1" dirty="0"/>
              <a:t>ISOPLETHS (Particulate Matter) </a:t>
            </a:r>
            <a:endParaRPr lang="en-IN" sz="2400" b="1" dirty="0"/>
          </a:p>
        </p:txBody>
      </p:sp>
      <p:pic>
        <p:nvPicPr>
          <p:cNvPr id="5" name="Picture 4" descr="PM10_Isopleth_WP">
            <a:extLst>
              <a:ext uri="{FF2B5EF4-FFF2-40B4-BE49-F238E27FC236}">
                <a16:creationId xmlns:a16="http://schemas.microsoft.com/office/drawing/2014/main" id="{2ACBD572-B115-4213-8EDD-10CD9FD8A586}"/>
              </a:ext>
            </a:extLst>
          </p:cNvPr>
          <p:cNvPicPr/>
          <p:nvPr/>
        </p:nvPicPr>
        <p:blipFill>
          <a:blip r:embed="rId2"/>
          <a:srcRect/>
          <a:stretch>
            <a:fillRect/>
          </a:stretch>
        </p:blipFill>
        <p:spPr bwMode="auto">
          <a:xfrm>
            <a:off x="28589" y="1501246"/>
            <a:ext cx="4535593" cy="5040559"/>
          </a:xfrm>
          <a:prstGeom prst="rect">
            <a:avLst/>
          </a:prstGeom>
          <a:noFill/>
          <a:ln w="9525">
            <a:solidFill>
              <a:srgbClr val="0000FF"/>
            </a:solidFill>
            <a:miter lim="800000"/>
            <a:headEnd/>
            <a:tailEnd/>
          </a:ln>
        </p:spPr>
      </p:pic>
      <p:pic>
        <p:nvPicPr>
          <p:cNvPr id="6" name="Picture 5" descr="PM10_Isopleth_WOP">
            <a:extLst>
              <a:ext uri="{FF2B5EF4-FFF2-40B4-BE49-F238E27FC236}">
                <a16:creationId xmlns:a16="http://schemas.microsoft.com/office/drawing/2014/main" id="{FFD14D43-6E57-454A-9786-391D90826578}"/>
              </a:ext>
            </a:extLst>
          </p:cNvPr>
          <p:cNvPicPr/>
          <p:nvPr/>
        </p:nvPicPr>
        <p:blipFill>
          <a:blip r:embed="rId3"/>
          <a:srcRect/>
          <a:stretch>
            <a:fillRect/>
          </a:stretch>
        </p:blipFill>
        <p:spPr bwMode="auto">
          <a:xfrm>
            <a:off x="4564182" y="1501245"/>
            <a:ext cx="4535593" cy="5040560"/>
          </a:xfrm>
          <a:prstGeom prst="rect">
            <a:avLst/>
          </a:prstGeom>
          <a:noFill/>
          <a:ln w="9525">
            <a:solidFill>
              <a:srgbClr val="0000FF"/>
            </a:solidFill>
            <a:miter lim="800000"/>
            <a:headEnd/>
            <a:tailEnd/>
          </a:ln>
        </p:spPr>
      </p:pic>
      <p:sp>
        <p:nvSpPr>
          <p:cNvPr id="7" name="Title 1">
            <a:extLst>
              <a:ext uri="{FF2B5EF4-FFF2-40B4-BE49-F238E27FC236}">
                <a16:creationId xmlns:a16="http://schemas.microsoft.com/office/drawing/2014/main" id="{C601A8DF-6DD5-4A77-997C-32A918159C1C}"/>
              </a:ext>
            </a:extLst>
          </p:cNvPr>
          <p:cNvSpPr txBox="1">
            <a:spLocks/>
          </p:cNvSpPr>
          <p:nvPr/>
        </p:nvSpPr>
        <p:spPr>
          <a:xfrm>
            <a:off x="28589" y="6545529"/>
            <a:ext cx="4296131" cy="312471"/>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just"/>
            <a:r>
              <a:rPr lang="en-US" sz="2400" b="1" dirty="0"/>
              <a:t>With Pollution Control measures</a:t>
            </a:r>
            <a:endParaRPr lang="en-IN" sz="2400" b="1" dirty="0"/>
          </a:p>
        </p:txBody>
      </p:sp>
      <p:sp>
        <p:nvSpPr>
          <p:cNvPr id="8" name="Title 1">
            <a:extLst>
              <a:ext uri="{FF2B5EF4-FFF2-40B4-BE49-F238E27FC236}">
                <a16:creationId xmlns:a16="http://schemas.microsoft.com/office/drawing/2014/main" id="{B7E8243F-65B0-4FA4-B71A-A681431C8DB6}"/>
              </a:ext>
            </a:extLst>
          </p:cNvPr>
          <p:cNvSpPr txBox="1">
            <a:spLocks/>
          </p:cNvSpPr>
          <p:nvPr/>
        </p:nvSpPr>
        <p:spPr>
          <a:xfrm>
            <a:off x="4616220" y="6545529"/>
            <a:ext cx="4296131" cy="312471"/>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just"/>
            <a:r>
              <a:rPr lang="en-US" sz="2000" b="1" dirty="0"/>
              <a:t>Without  Pollution Control measures</a:t>
            </a:r>
            <a:endParaRPr lang="en-IN" sz="2000" b="1" dirty="0"/>
          </a:p>
        </p:txBody>
      </p:sp>
    </p:spTree>
    <p:extLst>
      <p:ext uri="{BB962C8B-B14F-4D97-AF65-F5344CB8AC3E}">
        <p14:creationId xmlns:p14="http://schemas.microsoft.com/office/powerpoint/2010/main" val="3750451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FC3D-FA0F-4069-BBA7-3F82C0EE337A}"/>
              </a:ext>
            </a:extLst>
          </p:cNvPr>
          <p:cNvSpPr>
            <a:spLocks noGrp="1"/>
          </p:cNvSpPr>
          <p:nvPr>
            <p:ph type="title"/>
          </p:nvPr>
        </p:nvSpPr>
        <p:spPr>
          <a:xfrm>
            <a:off x="13886" y="260648"/>
            <a:ext cx="9144000" cy="624941"/>
          </a:xfrm>
        </p:spPr>
        <p:txBody>
          <a:bodyPr>
            <a:noAutofit/>
          </a:bodyPr>
          <a:lstStyle/>
          <a:p>
            <a:pPr algn="just"/>
            <a:r>
              <a:rPr lang="en-US" sz="2400" b="1" dirty="0"/>
              <a:t>ISOPLETHS (SO2 &amp; NOx) </a:t>
            </a:r>
            <a:endParaRPr lang="en-IN" sz="2400" b="1" dirty="0"/>
          </a:p>
        </p:txBody>
      </p:sp>
      <p:sp>
        <p:nvSpPr>
          <p:cNvPr id="7" name="Title 1">
            <a:extLst>
              <a:ext uri="{FF2B5EF4-FFF2-40B4-BE49-F238E27FC236}">
                <a16:creationId xmlns:a16="http://schemas.microsoft.com/office/drawing/2014/main" id="{C601A8DF-6DD5-4A77-997C-32A918159C1C}"/>
              </a:ext>
            </a:extLst>
          </p:cNvPr>
          <p:cNvSpPr txBox="1">
            <a:spLocks/>
          </p:cNvSpPr>
          <p:nvPr/>
        </p:nvSpPr>
        <p:spPr>
          <a:xfrm>
            <a:off x="28589" y="6545529"/>
            <a:ext cx="4296131" cy="312471"/>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just"/>
            <a:r>
              <a:rPr lang="en-US" sz="2400" b="1" dirty="0"/>
              <a:t>SO2 </a:t>
            </a:r>
            <a:endParaRPr lang="en-IN" sz="2400" b="1" dirty="0"/>
          </a:p>
        </p:txBody>
      </p:sp>
      <p:sp>
        <p:nvSpPr>
          <p:cNvPr id="8" name="Title 1">
            <a:extLst>
              <a:ext uri="{FF2B5EF4-FFF2-40B4-BE49-F238E27FC236}">
                <a16:creationId xmlns:a16="http://schemas.microsoft.com/office/drawing/2014/main" id="{B7E8243F-65B0-4FA4-B71A-A681431C8DB6}"/>
              </a:ext>
            </a:extLst>
          </p:cNvPr>
          <p:cNvSpPr txBox="1">
            <a:spLocks/>
          </p:cNvSpPr>
          <p:nvPr/>
        </p:nvSpPr>
        <p:spPr>
          <a:xfrm>
            <a:off x="4616220" y="6545529"/>
            <a:ext cx="4296131" cy="312471"/>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just"/>
            <a:r>
              <a:rPr lang="en-US" sz="2400" b="1" dirty="0"/>
              <a:t>NOx</a:t>
            </a:r>
            <a:endParaRPr lang="en-IN" sz="2400" b="1" dirty="0"/>
          </a:p>
        </p:txBody>
      </p:sp>
      <p:pic>
        <p:nvPicPr>
          <p:cNvPr id="9" name="Picture 8" descr="SO2_Isopleth_WP">
            <a:extLst>
              <a:ext uri="{FF2B5EF4-FFF2-40B4-BE49-F238E27FC236}">
                <a16:creationId xmlns:a16="http://schemas.microsoft.com/office/drawing/2014/main" id="{A525A695-63AE-45A9-AA12-B9C21AC27844}"/>
              </a:ext>
            </a:extLst>
          </p:cNvPr>
          <p:cNvPicPr/>
          <p:nvPr/>
        </p:nvPicPr>
        <p:blipFill>
          <a:blip r:embed="rId2"/>
          <a:srcRect/>
          <a:stretch>
            <a:fillRect/>
          </a:stretch>
        </p:blipFill>
        <p:spPr bwMode="auto">
          <a:xfrm>
            <a:off x="13886" y="903347"/>
            <a:ext cx="4774138" cy="5123196"/>
          </a:xfrm>
          <a:prstGeom prst="rect">
            <a:avLst/>
          </a:prstGeom>
          <a:noFill/>
          <a:ln w="9525">
            <a:solidFill>
              <a:srgbClr val="0000FF"/>
            </a:solidFill>
            <a:miter lim="800000"/>
            <a:headEnd/>
            <a:tailEnd/>
          </a:ln>
        </p:spPr>
      </p:pic>
      <p:pic>
        <p:nvPicPr>
          <p:cNvPr id="10" name="Picture 9" descr="NO2_Isopleth_WP">
            <a:extLst>
              <a:ext uri="{FF2B5EF4-FFF2-40B4-BE49-F238E27FC236}">
                <a16:creationId xmlns:a16="http://schemas.microsoft.com/office/drawing/2014/main" id="{6A59A447-2DBD-41DA-B414-996FA07BD809}"/>
              </a:ext>
            </a:extLst>
          </p:cNvPr>
          <p:cNvPicPr/>
          <p:nvPr/>
        </p:nvPicPr>
        <p:blipFill>
          <a:blip r:embed="rId3"/>
          <a:srcRect/>
          <a:stretch>
            <a:fillRect/>
          </a:stretch>
        </p:blipFill>
        <p:spPr bwMode="auto">
          <a:xfrm>
            <a:off x="4616220" y="921105"/>
            <a:ext cx="4495718" cy="5123196"/>
          </a:xfrm>
          <a:prstGeom prst="rect">
            <a:avLst/>
          </a:prstGeom>
          <a:noFill/>
          <a:ln w="9525">
            <a:solidFill>
              <a:srgbClr val="0000FF"/>
            </a:solidFill>
            <a:miter lim="800000"/>
            <a:headEnd/>
            <a:tailEnd/>
          </a:ln>
        </p:spPr>
      </p:pic>
    </p:spTree>
    <p:extLst>
      <p:ext uri="{BB962C8B-B14F-4D97-AF65-F5344CB8AC3E}">
        <p14:creationId xmlns:p14="http://schemas.microsoft.com/office/powerpoint/2010/main" val="1465508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D0095A7-9B60-4957-B706-D7ADB254BFB6}"/>
              </a:ext>
            </a:extLst>
          </p:cNvPr>
          <p:cNvGraphicFramePr>
            <a:graphicFrameLocks noGrp="1"/>
          </p:cNvGraphicFramePr>
          <p:nvPr>
            <p:extLst>
              <p:ext uri="{D42A27DB-BD31-4B8C-83A1-F6EECF244321}">
                <p14:modId xmlns:p14="http://schemas.microsoft.com/office/powerpoint/2010/main" val="2817258061"/>
              </p:ext>
            </p:extLst>
          </p:nvPr>
        </p:nvGraphicFramePr>
        <p:xfrm>
          <a:off x="16023" y="1424914"/>
          <a:ext cx="9111954" cy="5460470"/>
        </p:xfrm>
        <a:graphic>
          <a:graphicData uri="http://schemas.openxmlformats.org/drawingml/2006/table">
            <a:tbl>
              <a:tblPr firstRow="1" firstCol="1" bandRow="1">
                <a:tableStyleId>{5C22544A-7EE6-4342-B048-85BDC9FD1C3A}</a:tableStyleId>
              </a:tblPr>
              <a:tblGrid>
                <a:gridCol w="502787">
                  <a:extLst>
                    <a:ext uri="{9D8B030D-6E8A-4147-A177-3AD203B41FA5}">
                      <a16:colId xmlns:a16="http://schemas.microsoft.com/office/drawing/2014/main" val="3305581643"/>
                    </a:ext>
                  </a:extLst>
                </a:gridCol>
                <a:gridCol w="845825">
                  <a:extLst>
                    <a:ext uri="{9D8B030D-6E8A-4147-A177-3AD203B41FA5}">
                      <a16:colId xmlns:a16="http://schemas.microsoft.com/office/drawing/2014/main" val="1784044309"/>
                    </a:ext>
                  </a:extLst>
                </a:gridCol>
                <a:gridCol w="502787">
                  <a:extLst>
                    <a:ext uri="{9D8B030D-6E8A-4147-A177-3AD203B41FA5}">
                      <a16:colId xmlns:a16="http://schemas.microsoft.com/office/drawing/2014/main" val="3465465124"/>
                    </a:ext>
                  </a:extLst>
                </a:gridCol>
                <a:gridCol w="480253">
                  <a:extLst>
                    <a:ext uri="{9D8B030D-6E8A-4147-A177-3AD203B41FA5}">
                      <a16:colId xmlns:a16="http://schemas.microsoft.com/office/drawing/2014/main" val="1003632060"/>
                    </a:ext>
                  </a:extLst>
                </a:gridCol>
                <a:gridCol w="531833">
                  <a:extLst>
                    <a:ext uri="{9D8B030D-6E8A-4147-A177-3AD203B41FA5}">
                      <a16:colId xmlns:a16="http://schemas.microsoft.com/office/drawing/2014/main" val="238772439"/>
                    </a:ext>
                  </a:extLst>
                </a:gridCol>
                <a:gridCol w="661536">
                  <a:extLst>
                    <a:ext uri="{9D8B030D-6E8A-4147-A177-3AD203B41FA5}">
                      <a16:colId xmlns:a16="http://schemas.microsoft.com/office/drawing/2014/main" val="2335276028"/>
                    </a:ext>
                  </a:extLst>
                </a:gridCol>
                <a:gridCol w="531833">
                  <a:extLst>
                    <a:ext uri="{9D8B030D-6E8A-4147-A177-3AD203B41FA5}">
                      <a16:colId xmlns:a16="http://schemas.microsoft.com/office/drawing/2014/main" val="3463850182"/>
                    </a:ext>
                  </a:extLst>
                </a:gridCol>
                <a:gridCol w="512302">
                  <a:extLst>
                    <a:ext uri="{9D8B030D-6E8A-4147-A177-3AD203B41FA5}">
                      <a16:colId xmlns:a16="http://schemas.microsoft.com/office/drawing/2014/main" val="1458038336"/>
                    </a:ext>
                  </a:extLst>
                </a:gridCol>
                <a:gridCol w="639001">
                  <a:extLst>
                    <a:ext uri="{9D8B030D-6E8A-4147-A177-3AD203B41FA5}">
                      <a16:colId xmlns:a16="http://schemas.microsoft.com/office/drawing/2014/main" val="4181818361"/>
                    </a:ext>
                  </a:extLst>
                </a:gridCol>
                <a:gridCol w="527827">
                  <a:extLst>
                    <a:ext uri="{9D8B030D-6E8A-4147-A177-3AD203B41FA5}">
                      <a16:colId xmlns:a16="http://schemas.microsoft.com/office/drawing/2014/main" val="1614160568"/>
                    </a:ext>
                  </a:extLst>
                </a:gridCol>
                <a:gridCol w="527827">
                  <a:extLst>
                    <a:ext uri="{9D8B030D-6E8A-4147-A177-3AD203B41FA5}">
                      <a16:colId xmlns:a16="http://schemas.microsoft.com/office/drawing/2014/main" val="4184811803"/>
                    </a:ext>
                  </a:extLst>
                </a:gridCol>
                <a:gridCol w="502787">
                  <a:extLst>
                    <a:ext uri="{9D8B030D-6E8A-4147-A177-3AD203B41FA5}">
                      <a16:colId xmlns:a16="http://schemas.microsoft.com/office/drawing/2014/main" val="464158273"/>
                    </a:ext>
                  </a:extLst>
                </a:gridCol>
                <a:gridCol w="600440">
                  <a:extLst>
                    <a:ext uri="{9D8B030D-6E8A-4147-A177-3AD203B41FA5}">
                      <a16:colId xmlns:a16="http://schemas.microsoft.com/office/drawing/2014/main" val="1180604763"/>
                    </a:ext>
                  </a:extLst>
                </a:gridCol>
                <a:gridCol w="527827">
                  <a:extLst>
                    <a:ext uri="{9D8B030D-6E8A-4147-A177-3AD203B41FA5}">
                      <a16:colId xmlns:a16="http://schemas.microsoft.com/office/drawing/2014/main" val="2938500177"/>
                    </a:ext>
                  </a:extLst>
                </a:gridCol>
                <a:gridCol w="527827">
                  <a:extLst>
                    <a:ext uri="{9D8B030D-6E8A-4147-A177-3AD203B41FA5}">
                      <a16:colId xmlns:a16="http://schemas.microsoft.com/office/drawing/2014/main" val="1897625165"/>
                    </a:ext>
                  </a:extLst>
                </a:gridCol>
                <a:gridCol w="95332">
                  <a:extLst>
                    <a:ext uri="{9D8B030D-6E8A-4147-A177-3AD203B41FA5}">
                      <a16:colId xmlns:a16="http://schemas.microsoft.com/office/drawing/2014/main" val="2658580824"/>
                    </a:ext>
                  </a:extLst>
                </a:gridCol>
                <a:gridCol w="593930">
                  <a:extLst>
                    <a:ext uri="{9D8B030D-6E8A-4147-A177-3AD203B41FA5}">
                      <a16:colId xmlns:a16="http://schemas.microsoft.com/office/drawing/2014/main" val="665394188"/>
                    </a:ext>
                  </a:extLst>
                </a:gridCol>
              </a:tblGrid>
              <a:tr h="166339">
                <a:tc rowSpan="2">
                  <a:txBody>
                    <a:bodyPr/>
                    <a:lstStyle/>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Sl. No.</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rowSpan="2">
                  <a:txBody>
                    <a:bodyPr/>
                    <a:lstStyle/>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Discrete Cartesian Receptors</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15">
                  <a:txBody>
                    <a:bodyPr/>
                    <a:lstStyle/>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Incremental GLC in µg/m</a:t>
                      </a:r>
                      <a:r>
                        <a:rPr lang="en-IN" sz="1200" spc="-15" baseline="30000">
                          <a:effectLst/>
                        </a:rPr>
                        <a:t>3</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542852205"/>
                  </a:ext>
                </a:extLst>
              </a:tr>
              <a:tr h="520170">
                <a:tc vMerge="1">
                  <a:txBody>
                    <a:bodyPr/>
                    <a:lstStyle/>
                    <a:p>
                      <a:endParaRPr lang="en-IN"/>
                    </a:p>
                  </a:txBody>
                  <a:tcPr/>
                </a:tc>
                <a:tc v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Baseline Conc</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PM WMM</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Cumulative Conc. WMM</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PM WOMM</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Cumulative Conc.  WOMM</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Baseline Conc.</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SO</a:t>
                      </a:r>
                      <a:r>
                        <a:rPr lang="en-IN" sz="1200" spc="-15" baseline="-25000">
                          <a:effectLst/>
                        </a:rPr>
                        <a:t>2</a:t>
                      </a:r>
                      <a:r>
                        <a:rPr lang="en-IN" sz="1200" spc="-15">
                          <a:effectLst/>
                        </a:rPr>
                        <a:t> WOMM</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Cumulative Conc.</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Baseline Conc.</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NO</a:t>
                      </a:r>
                      <a:r>
                        <a:rPr lang="en-IN" sz="1200" spc="-15" baseline="-25000">
                          <a:effectLst/>
                        </a:rPr>
                        <a:t>2</a:t>
                      </a:r>
                      <a:r>
                        <a:rPr lang="en-IN" sz="1200" spc="-15">
                          <a:effectLst/>
                        </a:rPr>
                        <a:t> WOMM</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ct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Cumulative Conc.</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extLst>
                  <a:ext uri="{0D108BD9-81ED-4DB2-BD59-A6C34878D82A}">
                    <a16:rowId xmlns:a16="http://schemas.microsoft.com/office/drawing/2014/main" val="653757431"/>
                  </a:ext>
                </a:extLst>
              </a:tr>
              <a:tr h="343255">
                <a:tc>
                  <a:txBody>
                    <a:bodyPr/>
                    <a:lstStyle/>
                    <a:p>
                      <a:pPr marL="342900" lvl="0" indent="-342900" algn="ctr">
                        <a:lnSpc>
                          <a:spcPct val="115000"/>
                        </a:lnSpc>
                        <a:spcAft>
                          <a:spcPts val="1000"/>
                        </a:spcAft>
                        <a:buFont typeface="+mj-lt"/>
                        <a:buAutoNum type="arabicPeriod"/>
                      </a:pPr>
                      <a:r>
                        <a:rPr lang="en-IN" sz="1200" spc="-15">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A1 – Project Site</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88.76</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0.15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88.91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6.63</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95.39</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16.25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0.92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17.17</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37.84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0.54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38.38</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extLst>
                  <a:ext uri="{0D108BD9-81ED-4DB2-BD59-A6C34878D82A}">
                    <a16:rowId xmlns:a16="http://schemas.microsoft.com/office/drawing/2014/main" val="892035799"/>
                  </a:ext>
                </a:extLst>
              </a:tr>
              <a:tr h="166339">
                <a:tc>
                  <a:txBody>
                    <a:bodyPr/>
                    <a:lstStyle/>
                    <a:p>
                      <a:pPr marL="342900" lvl="0" indent="-342900" algn="ctr">
                        <a:lnSpc>
                          <a:spcPct val="115000"/>
                        </a:lnSpc>
                        <a:spcAft>
                          <a:spcPts val="1000"/>
                        </a:spcAft>
                        <a:buFont typeface="+mj-lt"/>
                        <a:buAutoNum type="arabicPeriod"/>
                      </a:pPr>
                      <a:r>
                        <a:rPr lang="en-IN" sz="1200" spc="-15">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A2 – Husir</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76.88</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0.09</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76.97</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1.94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78.82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13.78</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13.79</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20.18</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20.19</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extLst>
                  <a:ext uri="{0D108BD9-81ED-4DB2-BD59-A6C34878D82A}">
                    <a16:rowId xmlns:a16="http://schemas.microsoft.com/office/drawing/2014/main" val="2458505975"/>
                  </a:ext>
                </a:extLst>
              </a:tr>
              <a:tr h="166339">
                <a:tc>
                  <a:txBody>
                    <a:bodyPr/>
                    <a:lstStyle/>
                    <a:p>
                      <a:pPr marL="342900" lvl="0" indent="-342900" algn="ctr">
                        <a:lnSpc>
                          <a:spcPct val="115000"/>
                        </a:lnSpc>
                        <a:spcAft>
                          <a:spcPts val="1000"/>
                        </a:spcAft>
                        <a:buFont typeface="+mj-lt"/>
                        <a:buAutoNum type="arabicPeriod"/>
                      </a:pPr>
                      <a:r>
                        <a:rPr lang="en-IN" sz="1200" spc="-15">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A3 – Giddi</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63.61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63.62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0.22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63.83</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7.91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7.91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17.31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17.32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extLst>
                  <a:ext uri="{0D108BD9-81ED-4DB2-BD59-A6C34878D82A}">
                    <a16:rowId xmlns:a16="http://schemas.microsoft.com/office/drawing/2014/main" val="4050108517"/>
                  </a:ext>
                </a:extLst>
              </a:tr>
              <a:tr h="166339">
                <a:tc>
                  <a:txBody>
                    <a:bodyPr/>
                    <a:lstStyle/>
                    <a:p>
                      <a:pPr marL="342900" lvl="0" indent="-342900" algn="ctr">
                        <a:lnSpc>
                          <a:spcPct val="115000"/>
                        </a:lnSpc>
                        <a:spcAft>
                          <a:spcPts val="1000"/>
                        </a:spcAft>
                        <a:buFont typeface="+mj-lt"/>
                        <a:buAutoNum type="arabicPeriod"/>
                      </a:pPr>
                      <a:r>
                        <a:rPr lang="en-IN" sz="1200" spc="-15">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A4 – Sirka</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65.24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0.11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65.35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65.28</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8.43</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0.64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9.07</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19.12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0.37</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19.49</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extLst>
                  <a:ext uri="{0D108BD9-81ED-4DB2-BD59-A6C34878D82A}">
                    <a16:rowId xmlns:a16="http://schemas.microsoft.com/office/drawing/2014/main" val="1911017373"/>
                  </a:ext>
                </a:extLst>
              </a:tr>
              <a:tr h="166339">
                <a:tc>
                  <a:txBody>
                    <a:bodyPr/>
                    <a:lstStyle/>
                    <a:p>
                      <a:pPr marL="342900" lvl="0" indent="-342900" algn="ctr">
                        <a:lnSpc>
                          <a:spcPct val="115000"/>
                        </a:lnSpc>
                        <a:spcAft>
                          <a:spcPts val="1000"/>
                        </a:spcAft>
                        <a:buFont typeface="+mj-lt"/>
                        <a:buAutoNum type="arabicPeriod"/>
                      </a:pPr>
                      <a:r>
                        <a:rPr lang="en-IN" sz="1200" spc="-15">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A5 – Dari</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65.85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0.002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dirty="0">
                          <a:effectLst/>
                        </a:rPr>
                        <a:t>65.852</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65.89</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8.32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0.002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8.322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18.94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0.001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18.941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extLst>
                  <a:ext uri="{0D108BD9-81ED-4DB2-BD59-A6C34878D82A}">
                    <a16:rowId xmlns:a16="http://schemas.microsoft.com/office/drawing/2014/main" val="588096434"/>
                  </a:ext>
                </a:extLst>
              </a:tr>
              <a:tr h="166339">
                <a:tc>
                  <a:txBody>
                    <a:bodyPr/>
                    <a:lstStyle/>
                    <a:p>
                      <a:pPr marL="342900" lvl="0" indent="-342900" algn="ctr">
                        <a:lnSpc>
                          <a:spcPct val="115000"/>
                        </a:lnSpc>
                        <a:spcAft>
                          <a:spcPts val="1000"/>
                        </a:spcAft>
                        <a:buFont typeface="+mj-lt"/>
                        <a:buAutoNum type="arabicPeriod"/>
                      </a:pPr>
                      <a:r>
                        <a:rPr lang="en-IN" sz="1200" spc="-15">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A6 – Chano</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65.4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0.042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65.442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65.42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6.98</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0.003</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6.983</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18.41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0.003</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18.413</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extLst>
                  <a:ext uri="{0D108BD9-81ED-4DB2-BD59-A6C34878D82A}">
                    <a16:rowId xmlns:a16="http://schemas.microsoft.com/office/drawing/2014/main" val="3132514227"/>
                  </a:ext>
                </a:extLst>
              </a:tr>
              <a:tr h="343255">
                <a:tc>
                  <a:txBody>
                    <a:bodyPr/>
                    <a:lstStyle/>
                    <a:p>
                      <a:pPr marL="342900" lvl="0" indent="-342900" algn="ctr">
                        <a:lnSpc>
                          <a:spcPct val="115000"/>
                        </a:lnSpc>
                        <a:spcAft>
                          <a:spcPts val="1000"/>
                        </a:spcAft>
                        <a:buFont typeface="+mj-lt"/>
                        <a:buAutoNum type="arabicPeriod"/>
                      </a:pPr>
                      <a:r>
                        <a:rPr lang="en-IN" sz="1200" spc="-15">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A7 – Majhila Chumba</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76.81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76.82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76.83</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9.34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0.005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9.345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17.34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0.005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17.345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extLst>
                  <a:ext uri="{0D108BD9-81ED-4DB2-BD59-A6C34878D82A}">
                    <a16:rowId xmlns:a16="http://schemas.microsoft.com/office/drawing/2014/main" val="2333610963"/>
                  </a:ext>
                </a:extLst>
              </a:tr>
              <a:tr h="166339">
                <a:tc>
                  <a:txBody>
                    <a:bodyPr/>
                    <a:lstStyle/>
                    <a:p>
                      <a:pPr marL="342900" lvl="0" indent="-342900" algn="ctr">
                        <a:lnSpc>
                          <a:spcPct val="115000"/>
                        </a:lnSpc>
                        <a:spcAft>
                          <a:spcPts val="1000"/>
                        </a:spcAft>
                        <a:buFont typeface="+mj-lt"/>
                        <a:buAutoNum type="arabicPeriod"/>
                      </a:pPr>
                      <a:r>
                        <a:rPr lang="en-IN" sz="1200" spc="-15">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A8 – Rabodh</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78.27</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0.004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78.274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0.005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78.275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10.58</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10.59</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19.23</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0.001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19.231</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extLst>
                  <a:ext uri="{0D108BD9-81ED-4DB2-BD59-A6C34878D82A}">
                    <a16:rowId xmlns:a16="http://schemas.microsoft.com/office/drawing/2014/main" val="3355816766"/>
                  </a:ext>
                </a:extLst>
              </a:tr>
              <a:tr h="953485">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Maximum Incremental GLC in µg /m</a:t>
                      </a:r>
                      <a:r>
                        <a:rPr lang="en-IN" sz="1200" spc="-15" baseline="30000">
                          <a:effectLst/>
                        </a:rPr>
                        <a:t>3</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3">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0.44 µg/m</a:t>
                      </a:r>
                      <a:r>
                        <a:rPr lang="en-IN" sz="1200" spc="-15" baseline="30000">
                          <a:effectLst/>
                        </a:rPr>
                        <a:t>3</a:t>
                      </a:r>
                      <a:endParaRPr lang="en-IN" sz="1200">
                        <a:effectLst/>
                      </a:endParaRPr>
                    </a:p>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at 2400m towards South East from the Stack.</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hMerge="1">
                  <a:txBody>
                    <a:bodyPr/>
                    <a:lstStyle/>
                    <a:p>
                      <a:endParaRPr lang="en-IN"/>
                    </a:p>
                  </a:txBody>
                  <a:tcPr/>
                </a:tc>
                <a:tc gridSpan="3">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18.84 µg/m</a:t>
                      </a:r>
                      <a:r>
                        <a:rPr lang="en-IN" sz="1200" spc="-15" baseline="30000">
                          <a:effectLst/>
                        </a:rPr>
                        <a:t>3</a:t>
                      </a:r>
                      <a:endParaRPr lang="en-IN" sz="1200">
                        <a:effectLst/>
                      </a:endParaRPr>
                    </a:p>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at 2400m towards South East from the Stack.</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3">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1.7834 µg/m</a:t>
                      </a:r>
                      <a:r>
                        <a:rPr lang="en-IN" sz="1200" spc="-15" baseline="30000">
                          <a:effectLst/>
                        </a:rPr>
                        <a:t>3</a:t>
                      </a:r>
                      <a:endParaRPr lang="en-IN" sz="1200">
                        <a:effectLst/>
                      </a:endParaRPr>
                    </a:p>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at 3700m towards South East from the Stack.</a:t>
                      </a:r>
                      <a:endParaRPr lang="en-IN" sz="1200">
                        <a:effectLst/>
                      </a:endParaRPr>
                    </a:p>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 </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3">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1.0067 µg/m</a:t>
                      </a:r>
                      <a:r>
                        <a:rPr lang="en-IN" sz="1200" spc="-15" baseline="30000">
                          <a:effectLst/>
                        </a:rPr>
                        <a:t>3</a:t>
                      </a:r>
                      <a:endParaRPr lang="en-IN" sz="1200">
                        <a:effectLst/>
                      </a:endParaRPr>
                    </a:p>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at 4000 m towards South East from the Stack.</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98754314"/>
                  </a:ext>
                </a:extLst>
              </a:tr>
              <a:tr h="520170">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dirty="0">
                          <a:effectLst/>
                        </a:rPr>
                        <a:t>Maximum GLC with Maximum Baseline </a:t>
                      </a:r>
                      <a:r>
                        <a:rPr lang="en-IN" sz="1200" spc="-15" dirty="0" err="1">
                          <a:effectLst/>
                        </a:rPr>
                        <a:t>Conc</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88.76</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0.44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89.2</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18.84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107.6</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16.25</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1.78</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18.03</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37.84</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gridSpan="2">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a:effectLst/>
                        </a:rPr>
                        <a:t>1.0067</a:t>
                      </a:r>
                      <a:endParaRPr lang="en-I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200" spc="-15" dirty="0">
                          <a:effectLst/>
                        </a:rPr>
                        <a:t>38.846</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extLst>
                  <a:ext uri="{0D108BD9-81ED-4DB2-BD59-A6C34878D82A}">
                    <a16:rowId xmlns:a16="http://schemas.microsoft.com/office/drawing/2014/main" val="1818015284"/>
                  </a:ext>
                </a:extLst>
              </a:tr>
              <a:tr h="520170">
                <a:tc gridSpan="17">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WOMM – Without Mitigation Measure</a:t>
                      </a:r>
                      <a:r>
                        <a:rPr lang="en-IN" sz="1200" dirty="0">
                          <a:effectLst/>
                          <a:latin typeface="Calibri" panose="020F0502020204030204" pitchFamily="34" charset="0"/>
                          <a:ea typeface="Times New Roman" panose="02020603050405020304" pitchFamily="18" charset="0"/>
                          <a:cs typeface="Times New Roman" panose="02020603050405020304" pitchFamily="18" charset="0"/>
                        </a:rPr>
                        <a:t>; WMM – With Mitigation Measures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hMerge="1">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hMerge="1">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hMerge="1">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hMerge="1">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tc hMerge="1">
                  <a:txBody>
                    <a:bodyPr/>
                    <a:lstStyle/>
                    <a:p>
                      <a:endParaRPr lang="en-IN"/>
                    </a:p>
                  </a:txBody>
                  <a:tcPr/>
                </a:tc>
                <a:tc hMerge="1">
                  <a:txBody>
                    <a:bodyPr/>
                    <a:lstStyle/>
                    <a:p>
                      <a:pPr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37" marR="59937" marT="0" marB="0"/>
                </a:tc>
                <a:extLst>
                  <a:ext uri="{0D108BD9-81ED-4DB2-BD59-A6C34878D82A}">
                    <a16:rowId xmlns:a16="http://schemas.microsoft.com/office/drawing/2014/main" val="491319320"/>
                  </a:ext>
                </a:extLst>
              </a:tr>
            </a:tbl>
          </a:graphicData>
        </a:graphic>
      </p:graphicFrame>
      <p:sp>
        <p:nvSpPr>
          <p:cNvPr id="6" name="Title 1">
            <a:extLst>
              <a:ext uri="{FF2B5EF4-FFF2-40B4-BE49-F238E27FC236}">
                <a16:creationId xmlns:a16="http://schemas.microsoft.com/office/drawing/2014/main" id="{5C9B89A2-7C37-4C5B-B208-5B8C24591315}"/>
              </a:ext>
            </a:extLst>
          </p:cNvPr>
          <p:cNvSpPr>
            <a:spLocks noGrp="1"/>
          </p:cNvSpPr>
          <p:nvPr>
            <p:ph type="title"/>
          </p:nvPr>
        </p:nvSpPr>
        <p:spPr>
          <a:xfrm>
            <a:off x="13886" y="260648"/>
            <a:ext cx="9144000" cy="624941"/>
          </a:xfrm>
        </p:spPr>
        <p:txBody>
          <a:bodyPr>
            <a:noAutofit/>
          </a:bodyPr>
          <a:lstStyle/>
          <a:p>
            <a:pPr algn="just"/>
            <a:r>
              <a:rPr lang="en-US" sz="2400" b="1" dirty="0"/>
              <a:t>MAXIMUM INCREMENTAL CONCENTRATION DUE TO PROPOSED PROJECT</a:t>
            </a:r>
            <a:endParaRPr lang="en-IN" sz="2400" b="1" dirty="0"/>
          </a:p>
        </p:txBody>
      </p:sp>
    </p:spTree>
    <p:extLst>
      <p:ext uri="{BB962C8B-B14F-4D97-AF65-F5344CB8AC3E}">
        <p14:creationId xmlns:p14="http://schemas.microsoft.com/office/powerpoint/2010/main" val="45148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2DB3-F899-467C-9475-AAEFE438FF3E}"/>
              </a:ext>
            </a:extLst>
          </p:cNvPr>
          <p:cNvSpPr>
            <a:spLocks noGrp="1"/>
          </p:cNvSpPr>
          <p:nvPr>
            <p:ph type="title"/>
          </p:nvPr>
        </p:nvSpPr>
        <p:spPr/>
        <p:txBody>
          <a:bodyPr>
            <a:normAutofit/>
          </a:bodyPr>
          <a:lstStyle/>
          <a:p>
            <a:r>
              <a:rPr lang="en-US" sz="3600" b="1" dirty="0"/>
              <a:t>PUBLIC CONSULTATION</a:t>
            </a:r>
            <a:endParaRPr lang="en-IN" sz="3600" b="1" dirty="0"/>
          </a:p>
        </p:txBody>
      </p:sp>
      <p:sp>
        <p:nvSpPr>
          <p:cNvPr id="3" name="Content Placeholder 2">
            <a:extLst>
              <a:ext uri="{FF2B5EF4-FFF2-40B4-BE49-F238E27FC236}">
                <a16:creationId xmlns:a16="http://schemas.microsoft.com/office/drawing/2014/main" id="{7C688F81-1016-49CC-9960-3A1086EA0262}"/>
              </a:ext>
            </a:extLst>
          </p:cNvPr>
          <p:cNvSpPr>
            <a:spLocks noGrp="1"/>
          </p:cNvSpPr>
          <p:nvPr>
            <p:ph sz="quarter" idx="1"/>
          </p:nvPr>
        </p:nvSpPr>
        <p:spPr>
          <a:xfrm>
            <a:off x="0" y="1600200"/>
            <a:ext cx="9144000" cy="3629000"/>
          </a:xfrm>
        </p:spPr>
        <p:txBody>
          <a:bodyPr>
            <a:normAutofit lnSpcReduction="10000"/>
          </a:bodyPr>
          <a:lstStyle/>
          <a:p>
            <a:pPr algn="just"/>
            <a:r>
              <a:rPr lang="en-US" dirty="0"/>
              <a:t>Notice made through advertisement in the newspapers The Hindustan on 01.10.2020 and </a:t>
            </a:r>
            <a:r>
              <a:rPr lang="en-US"/>
              <a:t>Prabhat  Khabar 30.09.2020. </a:t>
            </a:r>
            <a:endParaRPr lang="en-US" dirty="0"/>
          </a:p>
          <a:p>
            <a:pPr algn="just"/>
            <a:r>
              <a:rPr lang="en-US" dirty="0"/>
              <a:t>Conducted on 31.10.2020 at 11.30 AM at </a:t>
            </a:r>
            <a:r>
              <a:rPr lang="en-IN" dirty="0"/>
              <a:t>Community Hall, </a:t>
            </a:r>
            <a:r>
              <a:rPr lang="en-IN" dirty="0" err="1"/>
              <a:t>Giddi</a:t>
            </a:r>
            <a:r>
              <a:rPr lang="en-IN" dirty="0"/>
              <a:t>, Jharkhand under chairmanship of Sri Abhay Kumar </a:t>
            </a:r>
            <a:r>
              <a:rPr lang="en-IN" dirty="0" err="1"/>
              <a:t>Sinnha</a:t>
            </a:r>
            <a:r>
              <a:rPr lang="en-IN" dirty="0"/>
              <a:t>, Deputy Development Commissioner, </a:t>
            </a:r>
            <a:r>
              <a:rPr lang="en-IN" dirty="0" err="1"/>
              <a:t>Hazaribah</a:t>
            </a:r>
            <a:r>
              <a:rPr lang="en-IN" dirty="0"/>
              <a:t>.</a:t>
            </a:r>
          </a:p>
          <a:p>
            <a:pPr algn="just"/>
            <a:r>
              <a:rPr lang="en-IN" dirty="0"/>
              <a:t>Attended by: 46 persons; Issues raised by 15 persons</a:t>
            </a:r>
          </a:p>
        </p:txBody>
      </p:sp>
    </p:spTree>
    <p:extLst>
      <p:ext uri="{BB962C8B-B14F-4D97-AF65-F5344CB8AC3E}">
        <p14:creationId xmlns:p14="http://schemas.microsoft.com/office/powerpoint/2010/main" val="3642474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2DB3-F899-467C-9475-AAEFE438FF3E}"/>
              </a:ext>
            </a:extLst>
          </p:cNvPr>
          <p:cNvSpPr>
            <a:spLocks noGrp="1"/>
          </p:cNvSpPr>
          <p:nvPr>
            <p:ph type="title"/>
          </p:nvPr>
        </p:nvSpPr>
        <p:spPr>
          <a:xfrm>
            <a:off x="797" y="0"/>
            <a:ext cx="8153400" cy="548680"/>
          </a:xfrm>
        </p:spPr>
        <p:txBody>
          <a:bodyPr>
            <a:normAutofit fontScale="90000"/>
          </a:bodyPr>
          <a:lstStyle/>
          <a:p>
            <a:r>
              <a:rPr lang="en-US" sz="3600" b="1" dirty="0"/>
              <a:t>ISSUES RAISED DURING PUBLIC HEARING</a:t>
            </a:r>
            <a:endParaRPr lang="en-IN" sz="3600" b="1" dirty="0"/>
          </a:p>
        </p:txBody>
      </p:sp>
      <p:graphicFrame>
        <p:nvGraphicFramePr>
          <p:cNvPr id="7" name="Table 6">
            <a:extLst>
              <a:ext uri="{FF2B5EF4-FFF2-40B4-BE49-F238E27FC236}">
                <a16:creationId xmlns:a16="http://schemas.microsoft.com/office/drawing/2014/main" id="{D26EBF39-2B57-4A16-8DB1-6B5EB0E64993}"/>
              </a:ext>
            </a:extLst>
          </p:cNvPr>
          <p:cNvGraphicFramePr>
            <a:graphicFrameLocks noGrp="1"/>
          </p:cNvGraphicFramePr>
          <p:nvPr>
            <p:extLst>
              <p:ext uri="{D42A27DB-BD31-4B8C-83A1-F6EECF244321}">
                <p14:modId xmlns:p14="http://schemas.microsoft.com/office/powerpoint/2010/main" val="2445961458"/>
              </p:ext>
            </p:extLst>
          </p:nvPr>
        </p:nvGraphicFramePr>
        <p:xfrm>
          <a:off x="1" y="548680"/>
          <a:ext cx="9143999" cy="6107196"/>
        </p:xfrm>
        <a:graphic>
          <a:graphicData uri="http://schemas.openxmlformats.org/drawingml/2006/table">
            <a:tbl>
              <a:tblPr firstRow="1" firstCol="1" bandRow="1">
                <a:tableStyleId>{5C22544A-7EE6-4342-B048-85BDC9FD1C3A}</a:tableStyleId>
              </a:tblPr>
              <a:tblGrid>
                <a:gridCol w="1331639">
                  <a:extLst>
                    <a:ext uri="{9D8B030D-6E8A-4147-A177-3AD203B41FA5}">
                      <a16:colId xmlns:a16="http://schemas.microsoft.com/office/drawing/2014/main" val="1690737317"/>
                    </a:ext>
                  </a:extLst>
                </a:gridCol>
                <a:gridCol w="2664296">
                  <a:extLst>
                    <a:ext uri="{9D8B030D-6E8A-4147-A177-3AD203B41FA5}">
                      <a16:colId xmlns:a16="http://schemas.microsoft.com/office/drawing/2014/main" val="569838420"/>
                    </a:ext>
                  </a:extLst>
                </a:gridCol>
                <a:gridCol w="5148064">
                  <a:extLst>
                    <a:ext uri="{9D8B030D-6E8A-4147-A177-3AD203B41FA5}">
                      <a16:colId xmlns:a16="http://schemas.microsoft.com/office/drawing/2014/main" val="2834246409"/>
                    </a:ext>
                  </a:extLst>
                </a:gridCol>
              </a:tblGrid>
              <a:tr h="214816">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Area of </a:t>
                      </a:r>
                      <a:r>
                        <a:rPr lang="en-IN" sz="1500" spc="-15" dirty="0" err="1">
                          <a:effectLst/>
                        </a:rPr>
                        <a:t>intrest</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Issues raised during PH</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Response by project proponent (after PH)</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extLst>
                  <a:ext uri="{0D108BD9-81ED-4DB2-BD59-A6C34878D82A}">
                    <a16:rowId xmlns:a16="http://schemas.microsoft.com/office/drawing/2014/main" val="1001376620"/>
                  </a:ext>
                </a:extLst>
              </a:tr>
              <a:tr h="454612">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Employment</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Employment for local people</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Employment will be provided to the local people based on the requirement and skill. </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extLst>
                  <a:ext uri="{0D108BD9-81ED-4DB2-BD59-A6C34878D82A}">
                    <a16:rowId xmlns:a16="http://schemas.microsoft.com/office/drawing/2014/main" val="1710476359"/>
                  </a:ext>
                </a:extLst>
              </a:tr>
              <a:tr h="392196">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Health</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Provision for medical facility for local people and workers.</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Medical facility will be provided to the local people and workers.</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extLst>
                  <a:ext uri="{0D108BD9-81ED-4DB2-BD59-A6C34878D82A}">
                    <a16:rowId xmlns:a16="http://schemas.microsoft.com/office/drawing/2014/main" val="3618775377"/>
                  </a:ext>
                </a:extLst>
              </a:tr>
              <a:tr h="392196">
                <a:tc rowSpan="3">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Infrastructire development</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Formation of village Committee </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Village Committee will be formed with consultation with village Panchayat.</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extLst>
                  <a:ext uri="{0D108BD9-81ED-4DB2-BD59-A6C34878D82A}">
                    <a16:rowId xmlns:a16="http://schemas.microsoft.com/office/drawing/2014/main" val="3054709378"/>
                  </a:ext>
                </a:extLst>
              </a:tr>
              <a:tr h="588295">
                <a:tc vMerge="1">
                  <a:txBody>
                    <a:bodyPr/>
                    <a:lstStyle/>
                    <a:p>
                      <a:endParaRPr lang="en-IN"/>
                    </a:p>
                  </a:txBody>
                  <a:tcPr/>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Provision of paved road and repair of damaged road connecting plant site and village.</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Paved Road will be constructed in the locality.</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extLst>
                  <a:ext uri="{0D108BD9-81ED-4DB2-BD59-A6C34878D82A}">
                    <a16:rowId xmlns:a16="http://schemas.microsoft.com/office/drawing/2014/main" val="3018477797"/>
                  </a:ext>
                </a:extLst>
              </a:tr>
              <a:tr h="454612">
                <a:tc vMerge="1">
                  <a:txBody>
                    <a:bodyPr/>
                    <a:lstStyle/>
                    <a:p>
                      <a:endParaRPr lang="en-IN"/>
                    </a:p>
                  </a:txBody>
                  <a:tcPr/>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Utilization plan for CSR fund</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CSR fund will be utilized as per recommendation of the management in consultation with village committee.</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extLst>
                  <a:ext uri="{0D108BD9-81ED-4DB2-BD59-A6C34878D82A}">
                    <a16:rowId xmlns:a16="http://schemas.microsoft.com/office/drawing/2014/main" val="3332321377"/>
                  </a:ext>
                </a:extLst>
              </a:tr>
              <a:tr h="454612">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Education</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Infrastructure development of educational institutions.</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Company will support in development of Primary school in </a:t>
                      </a:r>
                      <a:r>
                        <a:rPr lang="en-IN" sz="1500" spc="-15" dirty="0" err="1">
                          <a:effectLst/>
                        </a:rPr>
                        <a:t>Giddi,Dari</a:t>
                      </a:r>
                      <a:r>
                        <a:rPr lang="en-IN" sz="1500" spc="-15" dirty="0">
                          <a:effectLst/>
                        </a:rPr>
                        <a:t> area and </a:t>
                      </a:r>
                      <a:r>
                        <a:rPr lang="en-IN" sz="1500" spc="-15" dirty="0" err="1">
                          <a:effectLst/>
                        </a:rPr>
                        <a:t>Hosir</a:t>
                      </a:r>
                      <a:r>
                        <a:rPr lang="en-IN" sz="1500" spc="-15" dirty="0">
                          <a:effectLst/>
                        </a:rPr>
                        <a:t> College.</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extLst>
                  <a:ext uri="{0D108BD9-81ED-4DB2-BD59-A6C34878D82A}">
                    <a16:rowId xmlns:a16="http://schemas.microsoft.com/office/drawing/2014/main" val="2508452191"/>
                  </a:ext>
                </a:extLst>
              </a:tr>
              <a:tr h="392196">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Drinking Water supply</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Supply of drinking water facility to nearby people and villagers.</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Drinking water is being supplied to the nearby villagers with water tankers.</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extLst>
                  <a:ext uri="{0D108BD9-81ED-4DB2-BD59-A6C34878D82A}">
                    <a16:rowId xmlns:a16="http://schemas.microsoft.com/office/drawing/2014/main" val="910751805"/>
                  </a:ext>
                </a:extLst>
              </a:tr>
              <a:tr h="454612">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Electricity Supply</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Provision of electricity to nearby villages.</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Since, the power generated will be captive for the project needs, hence will not be feasible to extend to the villagers. </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extLst>
                  <a:ext uri="{0D108BD9-81ED-4DB2-BD59-A6C34878D82A}">
                    <a16:rowId xmlns:a16="http://schemas.microsoft.com/office/drawing/2014/main" val="3473268275"/>
                  </a:ext>
                </a:extLst>
              </a:tr>
              <a:tr h="392196">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 </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Time bound Plantation programme </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Plantation is continuous process. Being carried out on regular basis.</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extLst>
                  <a:ext uri="{0D108BD9-81ED-4DB2-BD59-A6C34878D82A}">
                    <a16:rowId xmlns:a16="http://schemas.microsoft.com/office/drawing/2014/main" val="3395906654"/>
                  </a:ext>
                </a:extLst>
              </a:tr>
              <a:tr h="837985">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Pollution Control</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Adoption of Pollution Control measure techniques to avoid pollution.</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The existing unit has all the </a:t>
                      </a:r>
                      <a:r>
                        <a:rPr lang="en-IN" sz="1500" spc="-15" dirty="0" err="1">
                          <a:effectLst/>
                        </a:rPr>
                        <a:t>equipments</a:t>
                      </a:r>
                      <a:r>
                        <a:rPr lang="en-IN" sz="1500" spc="-15" dirty="0">
                          <a:effectLst/>
                        </a:rPr>
                        <a:t> such as Bag filters, ESPs, Silos, and Sprinklers etc to ensure a pollution free environment. All possible measures will continue to be adopted for a pollution free environment in future also.</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extLst>
                  <a:ext uri="{0D108BD9-81ED-4DB2-BD59-A6C34878D82A}">
                    <a16:rowId xmlns:a16="http://schemas.microsoft.com/office/drawing/2014/main" val="938628738"/>
                  </a:ext>
                </a:extLst>
              </a:tr>
              <a:tr h="588295">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Peripheral Development</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Peripheral developmental plan</a:t>
                      </a:r>
                      <a:endParaRPr lang="en-IN"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tc>
                  <a:txBody>
                    <a:bodyPr/>
                    <a:lstStyle/>
                    <a:p>
                      <a:pPr algn="just">
                        <a:lnSpc>
                          <a:spcPct val="100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We will ensure comprehensive development of the people in particular and society at large by </a:t>
                      </a:r>
                      <a:r>
                        <a:rPr lang="en-IN" sz="1500" spc="-15" dirty="0" err="1">
                          <a:effectLst/>
                        </a:rPr>
                        <a:t>facilitely</a:t>
                      </a:r>
                      <a:r>
                        <a:rPr lang="en-IN" sz="1500" spc="-15" dirty="0">
                          <a:effectLst/>
                        </a:rPr>
                        <a:t> employment and investment opportunity. </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302" marR="25302" marT="0" marB="0"/>
                </a:tc>
                <a:extLst>
                  <a:ext uri="{0D108BD9-81ED-4DB2-BD59-A6C34878D82A}">
                    <a16:rowId xmlns:a16="http://schemas.microsoft.com/office/drawing/2014/main" val="97901699"/>
                  </a:ext>
                </a:extLst>
              </a:tr>
            </a:tbl>
          </a:graphicData>
        </a:graphic>
      </p:graphicFrame>
    </p:spTree>
    <p:extLst>
      <p:ext uri="{BB962C8B-B14F-4D97-AF65-F5344CB8AC3E}">
        <p14:creationId xmlns:p14="http://schemas.microsoft.com/office/powerpoint/2010/main" val="3904549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2DB3-F899-467C-9475-AAEFE438FF3E}"/>
              </a:ext>
            </a:extLst>
          </p:cNvPr>
          <p:cNvSpPr>
            <a:spLocks noGrp="1"/>
          </p:cNvSpPr>
          <p:nvPr>
            <p:ph type="title"/>
          </p:nvPr>
        </p:nvSpPr>
        <p:spPr>
          <a:xfrm>
            <a:off x="797" y="0"/>
            <a:ext cx="8153400" cy="548680"/>
          </a:xfrm>
        </p:spPr>
        <p:txBody>
          <a:bodyPr>
            <a:normAutofit fontScale="90000"/>
          </a:bodyPr>
          <a:lstStyle/>
          <a:p>
            <a:r>
              <a:rPr lang="en-US" sz="3600" b="1" dirty="0"/>
              <a:t>ACTION PLAN TO ADDRESS PH ISSUES</a:t>
            </a:r>
            <a:endParaRPr lang="en-IN" sz="3600" b="1" dirty="0"/>
          </a:p>
        </p:txBody>
      </p:sp>
      <p:graphicFrame>
        <p:nvGraphicFramePr>
          <p:cNvPr id="3" name="Table 2">
            <a:extLst>
              <a:ext uri="{FF2B5EF4-FFF2-40B4-BE49-F238E27FC236}">
                <a16:creationId xmlns:a16="http://schemas.microsoft.com/office/drawing/2014/main" id="{BC8D9672-FC81-401D-9A44-72F1B5ED683B}"/>
              </a:ext>
            </a:extLst>
          </p:cNvPr>
          <p:cNvGraphicFramePr>
            <a:graphicFrameLocks noGrp="1"/>
          </p:cNvGraphicFramePr>
          <p:nvPr>
            <p:extLst>
              <p:ext uri="{D42A27DB-BD31-4B8C-83A1-F6EECF244321}">
                <p14:modId xmlns:p14="http://schemas.microsoft.com/office/powerpoint/2010/main" val="2009475516"/>
              </p:ext>
            </p:extLst>
          </p:nvPr>
        </p:nvGraphicFramePr>
        <p:xfrm>
          <a:off x="0" y="514381"/>
          <a:ext cx="9144001" cy="6239193"/>
        </p:xfrm>
        <a:graphic>
          <a:graphicData uri="http://schemas.openxmlformats.org/drawingml/2006/table">
            <a:tbl>
              <a:tblPr firstRow="1" firstCol="1" bandRow="1">
                <a:tableStyleId>{5C22544A-7EE6-4342-B048-85BDC9FD1C3A}</a:tableStyleId>
              </a:tblPr>
              <a:tblGrid>
                <a:gridCol w="827584">
                  <a:extLst>
                    <a:ext uri="{9D8B030D-6E8A-4147-A177-3AD203B41FA5}">
                      <a16:colId xmlns:a16="http://schemas.microsoft.com/office/drawing/2014/main" val="2948922856"/>
                    </a:ext>
                  </a:extLst>
                </a:gridCol>
                <a:gridCol w="2016224">
                  <a:extLst>
                    <a:ext uri="{9D8B030D-6E8A-4147-A177-3AD203B41FA5}">
                      <a16:colId xmlns:a16="http://schemas.microsoft.com/office/drawing/2014/main" val="341849229"/>
                    </a:ext>
                  </a:extLst>
                </a:gridCol>
                <a:gridCol w="1728192">
                  <a:extLst>
                    <a:ext uri="{9D8B030D-6E8A-4147-A177-3AD203B41FA5}">
                      <a16:colId xmlns:a16="http://schemas.microsoft.com/office/drawing/2014/main" val="3554473196"/>
                    </a:ext>
                  </a:extLst>
                </a:gridCol>
                <a:gridCol w="1800200">
                  <a:extLst>
                    <a:ext uri="{9D8B030D-6E8A-4147-A177-3AD203B41FA5}">
                      <a16:colId xmlns:a16="http://schemas.microsoft.com/office/drawing/2014/main" val="828200059"/>
                    </a:ext>
                  </a:extLst>
                </a:gridCol>
                <a:gridCol w="2001527">
                  <a:extLst>
                    <a:ext uri="{9D8B030D-6E8A-4147-A177-3AD203B41FA5}">
                      <a16:colId xmlns:a16="http://schemas.microsoft.com/office/drawing/2014/main" val="3732420941"/>
                    </a:ext>
                  </a:extLst>
                </a:gridCol>
                <a:gridCol w="770274">
                  <a:extLst>
                    <a:ext uri="{9D8B030D-6E8A-4147-A177-3AD203B41FA5}">
                      <a16:colId xmlns:a16="http://schemas.microsoft.com/office/drawing/2014/main" val="2328587596"/>
                    </a:ext>
                  </a:extLst>
                </a:gridCol>
              </a:tblGrid>
              <a:tr h="179711">
                <a:tc rowSpan="2">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Proposed social development activities</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gridSpan="4">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Monitorable Physical Targets</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hMerge="1">
                  <a:txBody>
                    <a:bodyPr/>
                    <a:lstStyle/>
                    <a:p>
                      <a:endParaRPr lang="en-IN"/>
                    </a:p>
                  </a:txBody>
                  <a:tcPr/>
                </a:tc>
                <a:tc hMerge="1">
                  <a:txBody>
                    <a:bodyPr/>
                    <a:lstStyle/>
                    <a:p>
                      <a:endParaRPr lang="en-IN"/>
                    </a:p>
                  </a:txBody>
                  <a:tcPr/>
                </a:tc>
                <a:tc hMerge="1">
                  <a:txBody>
                    <a:bodyPr/>
                    <a:lstStyle/>
                    <a:p>
                      <a:endParaRPr lang="en-IN"/>
                    </a:p>
                  </a:txBody>
                  <a:tcPr/>
                </a:tc>
                <a:tc rowSpan="2">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Total Budget proposed in Lakhs</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77463318"/>
                  </a:ext>
                </a:extLst>
              </a:tr>
              <a:tr h="714066">
                <a:tc vMerge="1">
                  <a:txBody>
                    <a:bodyPr/>
                    <a:lstStyle/>
                    <a:p>
                      <a:endParaRPr lang="en-IN"/>
                    </a:p>
                  </a:txBody>
                  <a:tcP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Year 1</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Year 2</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Year 3</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Year 4</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vMerge="1">
                  <a:txBody>
                    <a:bodyPr/>
                    <a:lstStyle/>
                    <a:p>
                      <a:endParaRPr lang="en-IN"/>
                    </a:p>
                  </a:txBody>
                  <a:tcPr/>
                </a:tc>
                <a:extLst>
                  <a:ext uri="{0D108BD9-81ED-4DB2-BD59-A6C34878D82A}">
                    <a16:rowId xmlns:a16="http://schemas.microsoft.com/office/drawing/2014/main" val="887659914"/>
                  </a:ext>
                </a:extLst>
              </a:tr>
              <a:tr h="1300031">
                <a:tc rowSpan="2">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Employment generation for local people</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Out of the contractual workers (Unskilled and semiskilled)  required for construction 80% will be hired from the local villages</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Out of the contractual workers (Unskilled and semiskilled) required for construction 80% will be hired from the local villages</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During the operational phase 80% of the local people will be employed in the plant (Un skilled) </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dirty="0">
                          <a:effectLst/>
                        </a:rPr>
                        <a:t>--</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2727015440"/>
                  </a:ext>
                </a:extLst>
              </a:tr>
              <a:tr h="1300031">
                <a:tc vMerge="1">
                  <a:txBody>
                    <a:bodyPr/>
                    <a:lstStyle/>
                    <a:p>
                      <a:endParaRPr lang="en-IN"/>
                    </a:p>
                  </a:txBody>
                  <a:tcP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Promotion and scholarship for 10 nos for ITI study and give employment in the plant from 3</a:t>
                      </a:r>
                      <a:r>
                        <a:rPr lang="en-IN" sz="1500" spc="-15" baseline="30000">
                          <a:effectLst/>
                        </a:rPr>
                        <a:t>rd</a:t>
                      </a:r>
                      <a:r>
                        <a:rPr lang="en-IN" sz="1500" spc="-15">
                          <a:effectLst/>
                        </a:rPr>
                        <a:t> years onwards (Rs. 2,00,000 per annum) </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Promotion and scholarship for 10 nos for ITI study and give employment in the plant from 3</a:t>
                      </a:r>
                      <a:r>
                        <a:rPr lang="en-IN" sz="1500" spc="-15" baseline="30000">
                          <a:effectLst/>
                        </a:rPr>
                        <a:t>rd</a:t>
                      </a:r>
                      <a:r>
                        <a:rPr lang="en-IN" sz="1500" spc="-15">
                          <a:effectLst/>
                        </a:rPr>
                        <a:t> years onwards (Rs. 2,00,000 per annum)</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Promotion and scholarship for 10 nos for ITI study and give employment in the plant from 3</a:t>
                      </a:r>
                      <a:r>
                        <a:rPr lang="en-IN" sz="1500" spc="-15" baseline="30000">
                          <a:effectLst/>
                        </a:rPr>
                        <a:t>rd</a:t>
                      </a:r>
                      <a:r>
                        <a:rPr lang="en-IN" sz="1500" spc="-15">
                          <a:effectLst/>
                        </a:rPr>
                        <a:t> years onwards (Rs. 2,00,000 per annum)</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Promotion and scholarship for 10 nos for ITI study and give employment in the plant from 3</a:t>
                      </a:r>
                      <a:r>
                        <a:rPr lang="en-IN" sz="1500" spc="-15" baseline="30000">
                          <a:effectLst/>
                        </a:rPr>
                        <a:t>rd</a:t>
                      </a:r>
                      <a:r>
                        <a:rPr lang="en-IN" sz="1500" spc="-15">
                          <a:effectLst/>
                        </a:rPr>
                        <a:t> years onwards (Rs. 2,00,000 per annum)</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dirty="0">
                          <a:effectLst/>
                        </a:rPr>
                        <a:t>8.0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1391902465"/>
                  </a:ext>
                </a:extLst>
              </a:tr>
              <a:tr h="975277">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Medical Facility</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Quaterly health camp for Dari, Hossir and Napo village for 100 people (Rs.2,00,000)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Quaterly health camp for Dari, Hossir and Napo village for 100 people (Rs.2,00,000)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Quaterly health camp for Dari, Hossir and Napo village for 100 people (Rs.2,00,000)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Quaterly health camp for Dari, Hossir and Napo village for 100 people (Rs.2,00,000)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a:effectLst/>
                        </a:rPr>
                        <a:t>8.0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4264975363"/>
                  </a:ext>
                </a:extLst>
              </a:tr>
              <a:tr h="893777">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 </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 </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 </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Dedicated vehicle to be used for medical emergency for local people (Rs.16,00,000.00)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Maintenance (Rs.3,00,000.00)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dirty="0">
                          <a:effectLst/>
                        </a:rPr>
                        <a:t>19.0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2694293566"/>
                  </a:ext>
                </a:extLst>
              </a:tr>
            </a:tbl>
          </a:graphicData>
        </a:graphic>
      </p:graphicFrame>
    </p:spTree>
    <p:extLst>
      <p:ext uri="{BB962C8B-B14F-4D97-AF65-F5344CB8AC3E}">
        <p14:creationId xmlns:p14="http://schemas.microsoft.com/office/powerpoint/2010/main" val="182804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a:extLst>
              <a:ext uri="{FF2B5EF4-FFF2-40B4-BE49-F238E27FC236}">
                <a16:creationId xmlns:a16="http://schemas.microsoft.com/office/drawing/2014/main" id="{C7C6177C-8F53-4D63-AB0E-887317C2D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687" t="5125" b="1765"/>
          <a:stretch>
            <a:fillRect/>
          </a:stretch>
        </p:blipFill>
        <p:spPr bwMode="auto">
          <a:xfrm>
            <a:off x="7050088" y="0"/>
            <a:ext cx="2093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7">
            <a:extLst>
              <a:ext uri="{FF2B5EF4-FFF2-40B4-BE49-F238E27FC236}">
                <a16:creationId xmlns:a16="http://schemas.microsoft.com/office/drawing/2014/main" id="{B60F2778-D57E-4C9F-8F7C-C6745DD58B8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 name="Oval 5">
            <a:extLst>
              <a:ext uri="{FF2B5EF4-FFF2-40B4-BE49-F238E27FC236}">
                <a16:creationId xmlns:a16="http://schemas.microsoft.com/office/drawing/2014/main" id="{ECCF9F57-86F9-4F48-A1F6-8C8758C9FA24}"/>
              </a:ext>
            </a:extLst>
          </p:cNvPr>
          <p:cNvSpPr/>
          <p:nvPr/>
        </p:nvSpPr>
        <p:spPr>
          <a:xfrm>
            <a:off x="8143875" y="6500813"/>
            <a:ext cx="714375"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E93E4A9-5E59-4F82-9E63-02C68FC81A56}" type="slidenum">
              <a:rPr lang="en-IN" altLang="en-US">
                <a:solidFill>
                  <a:srgbClr val="FFFFFF"/>
                </a:solidFill>
                <a:latin typeface="Calibri" panose="020F0502020204030204" pitchFamily="34" charset="0"/>
              </a:rPr>
              <a:pPr algn="ctr" eaLnBrk="1" hangingPunct="1"/>
              <a:t>3</a:t>
            </a:fld>
            <a:endParaRPr lang="en-IN" altLang="en-US">
              <a:solidFill>
                <a:srgbClr val="FFFFFF"/>
              </a:solidFill>
              <a:latin typeface="Calibri" panose="020F0502020204030204" pitchFamily="34" charset="0"/>
            </a:endParaRPr>
          </a:p>
        </p:txBody>
      </p:sp>
      <p:pic>
        <p:nvPicPr>
          <p:cNvPr id="7173" name="Picture 6">
            <a:extLst>
              <a:ext uri="{FF2B5EF4-FFF2-40B4-BE49-F238E27FC236}">
                <a16:creationId xmlns:a16="http://schemas.microsoft.com/office/drawing/2014/main" id="{65CDFF9C-FE16-44C0-84BE-615350205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710" b="57"/>
          <a:stretch>
            <a:fillRect/>
          </a:stretch>
        </p:blipFill>
        <p:spPr bwMode="auto">
          <a:xfrm>
            <a:off x="0" y="0"/>
            <a:ext cx="7000875"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4CA9C755-C235-47DE-87C7-0563E29F7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594" t="44762" r="7855" b="32931"/>
          <a:stretch>
            <a:fillRect/>
          </a:stretch>
        </p:blipFill>
        <p:spPr bwMode="auto">
          <a:xfrm>
            <a:off x="6072188" y="0"/>
            <a:ext cx="928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a:extLst>
              <a:ext uri="{FF2B5EF4-FFF2-40B4-BE49-F238E27FC236}">
                <a16:creationId xmlns:a16="http://schemas.microsoft.com/office/drawing/2014/main" id="{D2A04FE1-F40D-4540-9A76-3D02B8C41F9D}"/>
              </a:ext>
            </a:extLst>
          </p:cNvPr>
          <p:cNvGraphicFramePr>
            <a:graphicFrameLocks noGrp="1"/>
          </p:cNvGraphicFramePr>
          <p:nvPr/>
        </p:nvGraphicFramePr>
        <p:xfrm>
          <a:off x="7072313" y="1643063"/>
          <a:ext cx="2071687" cy="1620647"/>
        </p:xfrm>
        <a:graphic>
          <a:graphicData uri="http://schemas.openxmlformats.org/drawingml/2006/table">
            <a:tbl>
              <a:tblPr>
                <a:tableStyleId>{93296810-A885-4BE3-A3E7-6D5BEEA58F35}</a:tableStyleId>
              </a:tblPr>
              <a:tblGrid>
                <a:gridCol w="1428782">
                  <a:extLst>
                    <a:ext uri="{9D8B030D-6E8A-4147-A177-3AD203B41FA5}">
                      <a16:colId xmlns:a16="http://schemas.microsoft.com/office/drawing/2014/main" val="20000"/>
                    </a:ext>
                  </a:extLst>
                </a:gridCol>
                <a:gridCol w="642905">
                  <a:extLst>
                    <a:ext uri="{9D8B030D-6E8A-4147-A177-3AD203B41FA5}">
                      <a16:colId xmlns:a16="http://schemas.microsoft.com/office/drawing/2014/main" val="20001"/>
                    </a:ext>
                  </a:extLst>
                </a:gridCol>
              </a:tblGrid>
              <a:tr h="393689">
                <a:tc>
                  <a:txBody>
                    <a:bodyPr/>
                    <a:lstStyle/>
                    <a:p>
                      <a:pPr algn="ctr">
                        <a:lnSpc>
                          <a:spcPct val="115000"/>
                        </a:lnSpc>
                        <a:spcAft>
                          <a:spcPts val="0"/>
                        </a:spcAft>
                      </a:pPr>
                      <a:r>
                        <a:rPr lang="en-IN" sz="1200" b="1" dirty="0"/>
                        <a:t>Major Infrastructure</a:t>
                      </a:r>
                      <a:endParaRPr lang="en-IN" sz="1200" b="1" dirty="0">
                        <a:latin typeface="Calibri"/>
                        <a:ea typeface="Calibri"/>
                        <a:cs typeface="Times New Roman"/>
                      </a:endParaRPr>
                    </a:p>
                  </a:txBody>
                  <a:tcPr marL="68581" marR="68581" marT="0" marB="0" anchor="ctr"/>
                </a:tc>
                <a:tc>
                  <a:txBody>
                    <a:bodyPr/>
                    <a:lstStyle/>
                    <a:p>
                      <a:pPr algn="ctr">
                        <a:lnSpc>
                          <a:spcPct val="115000"/>
                        </a:lnSpc>
                        <a:spcAft>
                          <a:spcPts val="0"/>
                        </a:spcAft>
                      </a:pPr>
                      <a:r>
                        <a:rPr lang="en-IN" sz="1200" b="1" dirty="0"/>
                        <a:t>Distance in </a:t>
                      </a:r>
                      <a:r>
                        <a:rPr lang="en-IN" sz="1200" b="1" dirty="0" err="1"/>
                        <a:t>kms</a:t>
                      </a:r>
                      <a:endParaRPr lang="en-IN" sz="1200" b="1" dirty="0">
                        <a:latin typeface="Calibri"/>
                        <a:ea typeface="Calibri"/>
                        <a:cs typeface="Times New Roman"/>
                      </a:endParaRPr>
                    </a:p>
                  </a:txBody>
                  <a:tcPr marL="68581" marR="68581" marT="0" marB="0" anchor="ctr"/>
                </a:tc>
                <a:extLst>
                  <a:ext uri="{0D108BD9-81ED-4DB2-BD59-A6C34878D82A}">
                    <a16:rowId xmlns:a16="http://schemas.microsoft.com/office/drawing/2014/main" val="10000"/>
                  </a:ext>
                </a:extLst>
              </a:tr>
              <a:tr h="190900">
                <a:tc>
                  <a:txBody>
                    <a:bodyPr/>
                    <a:lstStyle/>
                    <a:p>
                      <a:pPr>
                        <a:lnSpc>
                          <a:spcPct val="115000"/>
                        </a:lnSpc>
                        <a:spcAft>
                          <a:spcPts val="0"/>
                        </a:spcAft>
                      </a:pPr>
                      <a:r>
                        <a:rPr lang="en-US" sz="1200" dirty="0">
                          <a:latin typeface="Calibri"/>
                          <a:ea typeface="Calibri"/>
                          <a:cs typeface="Times New Roman"/>
                        </a:rPr>
                        <a:t>Ranchi-</a:t>
                      </a:r>
                      <a:r>
                        <a:rPr lang="en-US" sz="1200" dirty="0" err="1">
                          <a:latin typeface="Calibri"/>
                          <a:ea typeface="Calibri"/>
                          <a:cs typeface="Times New Roman"/>
                        </a:rPr>
                        <a:t>Ramgarh</a:t>
                      </a:r>
                      <a:r>
                        <a:rPr lang="en-US" sz="1200" dirty="0">
                          <a:latin typeface="Calibri"/>
                          <a:ea typeface="Calibri"/>
                          <a:cs typeface="Times New Roman"/>
                        </a:rPr>
                        <a:t> Road</a:t>
                      </a:r>
                      <a:endParaRPr lang="en-IN" sz="1200" dirty="0">
                        <a:latin typeface="Calibri"/>
                        <a:ea typeface="Calibri"/>
                        <a:cs typeface="Times New Roman"/>
                      </a:endParaRPr>
                    </a:p>
                  </a:txBody>
                  <a:tcPr marL="68581" marR="68581" marT="0" marB="0"/>
                </a:tc>
                <a:tc>
                  <a:txBody>
                    <a:bodyPr/>
                    <a:lstStyle/>
                    <a:p>
                      <a:pPr algn="ctr">
                        <a:lnSpc>
                          <a:spcPct val="115000"/>
                        </a:lnSpc>
                        <a:spcAft>
                          <a:spcPts val="0"/>
                        </a:spcAft>
                      </a:pPr>
                      <a:r>
                        <a:rPr lang="en-US" sz="1200" dirty="0">
                          <a:latin typeface="Calibri"/>
                          <a:ea typeface="Calibri"/>
                          <a:cs typeface="Times New Roman"/>
                        </a:rPr>
                        <a:t>8.5Km</a:t>
                      </a:r>
                      <a:endParaRPr lang="en-IN" sz="1200" dirty="0">
                        <a:latin typeface="Calibri"/>
                        <a:ea typeface="Calibri"/>
                        <a:cs typeface="Times New Roman"/>
                      </a:endParaRPr>
                    </a:p>
                  </a:txBody>
                  <a:tcPr marL="68581" marR="68581" marT="0" marB="0"/>
                </a:tc>
                <a:extLst>
                  <a:ext uri="{0D108BD9-81ED-4DB2-BD59-A6C34878D82A}">
                    <a16:rowId xmlns:a16="http://schemas.microsoft.com/office/drawing/2014/main" val="10001"/>
                  </a:ext>
                </a:extLst>
              </a:tr>
              <a:tr h="190900">
                <a:tc>
                  <a:txBody>
                    <a:bodyPr/>
                    <a:lstStyle/>
                    <a:p>
                      <a:pPr>
                        <a:lnSpc>
                          <a:spcPct val="115000"/>
                        </a:lnSpc>
                        <a:spcAft>
                          <a:spcPts val="0"/>
                        </a:spcAft>
                      </a:pPr>
                      <a:r>
                        <a:rPr lang="en-US" sz="1200" dirty="0" err="1">
                          <a:latin typeface="Calibri"/>
                          <a:ea typeface="Calibri"/>
                          <a:cs typeface="Times New Roman"/>
                        </a:rPr>
                        <a:t>Kuju</a:t>
                      </a:r>
                      <a:r>
                        <a:rPr lang="en-US" sz="1200" baseline="0" dirty="0">
                          <a:latin typeface="Calibri"/>
                          <a:ea typeface="Calibri"/>
                          <a:cs typeface="Times New Roman"/>
                        </a:rPr>
                        <a:t> –</a:t>
                      </a:r>
                      <a:r>
                        <a:rPr lang="en-US" sz="1200" baseline="0" dirty="0" err="1">
                          <a:latin typeface="Calibri"/>
                          <a:ea typeface="Calibri"/>
                          <a:cs typeface="Times New Roman"/>
                        </a:rPr>
                        <a:t>Giddi</a:t>
                      </a:r>
                      <a:r>
                        <a:rPr lang="en-US" sz="1200" baseline="0" dirty="0">
                          <a:latin typeface="Calibri"/>
                          <a:ea typeface="Calibri"/>
                          <a:cs typeface="Times New Roman"/>
                        </a:rPr>
                        <a:t> Road</a:t>
                      </a:r>
                      <a:endParaRPr lang="en-IN" sz="1200" dirty="0">
                        <a:latin typeface="Calibri"/>
                        <a:ea typeface="Calibri"/>
                        <a:cs typeface="Times New Roman"/>
                      </a:endParaRPr>
                    </a:p>
                  </a:txBody>
                  <a:tcPr marL="68581" marR="68581" marT="0" marB="0"/>
                </a:tc>
                <a:tc>
                  <a:txBody>
                    <a:bodyPr/>
                    <a:lstStyle/>
                    <a:p>
                      <a:pPr algn="ctr">
                        <a:lnSpc>
                          <a:spcPct val="115000"/>
                        </a:lnSpc>
                        <a:spcAft>
                          <a:spcPts val="0"/>
                        </a:spcAft>
                      </a:pPr>
                      <a:r>
                        <a:rPr lang="en-US" sz="1200" dirty="0">
                          <a:latin typeface="Calibri"/>
                          <a:ea typeface="Calibri"/>
                          <a:cs typeface="Times New Roman"/>
                        </a:rPr>
                        <a:t>1 Km</a:t>
                      </a:r>
                      <a:endParaRPr lang="en-IN" sz="1200" dirty="0">
                        <a:latin typeface="Calibri"/>
                        <a:ea typeface="Calibri"/>
                        <a:cs typeface="Times New Roman"/>
                      </a:endParaRPr>
                    </a:p>
                  </a:txBody>
                  <a:tcPr marL="68581" marR="68581" marT="0" marB="0"/>
                </a:tc>
                <a:extLst>
                  <a:ext uri="{0D108BD9-81ED-4DB2-BD59-A6C34878D82A}">
                    <a16:rowId xmlns:a16="http://schemas.microsoft.com/office/drawing/2014/main" val="10002"/>
                  </a:ext>
                </a:extLst>
              </a:tr>
              <a:tr h="190900">
                <a:tc>
                  <a:txBody>
                    <a:bodyPr/>
                    <a:lstStyle/>
                    <a:p>
                      <a:pPr>
                        <a:lnSpc>
                          <a:spcPct val="115000"/>
                        </a:lnSpc>
                        <a:spcAft>
                          <a:spcPts val="0"/>
                        </a:spcAft>
                      </a:pPr>
                      <a:r>
                        <a:rPr lang="en-US" sz="1200" dirty="0" err="1">
                          <a:latin typeface="Calibri"/>
                          <a:ea typeface="Calibri"/>
                          <a:cs typeface="Times New Roman"/>
                        </a:rPr>
                        <a:t>Kuju</a:t>
                      </a:r>
                      <a:r>
                        <a:rPr lang="en-US" sz="1200" dirty="0">
                          <a:latin typeface="Calibri"/>
                          <a:ea typeface="Calibri"/>
                          <a:cs typeface="Times New Roman"/>
                        </a:rPr>
                        <a:t> Railway station</a:t>
                      </a:r>
                      <a:endParaRPr lang="en-IN" sz="1200" dirty="0">
                        <a:latin typeface="Calibri"/>
                        <a:ea typeface="Calibri"/>
                        <a:cs typeface="Times New Roman"/>
                      </a:endParaRPr>
                    </a:p>
                  </a:txBody>
                  <a:tcPr marL="68581" marR="68581" marT="0" marB="0"/>
                </a:tc>
                <a:tc>
                  <a:txBody>
                    <a:bodyPr/>
                    <a:lstStyle/>
                    <a:p>
                      <a:pPr algn="ctr">
                        <a:lnSpc>
                          <a:spcPct val="115000"/>
                        </a:lnSpc>
                        <a:spcAft>
                          <a:spcPts val="0"/>
                        </a:spcAft>
                      </a:pPr>
                      <a:r>
                        <a:rPr lang="en-US" sz="1200" dirty="0">
                          <a:latin typeface="Calibri"/>
                          <a:ea typeface="Calibri"/>
                          <a:cs typeface="Times New Roman"/>
                        </a:rPr>
                        <a:t>12 Km</a:t>
                      </a:r>
                      <a:endParaRPr lang="en-IN" sz="1200" dirty="0">
                        <a:latin typeface="Calibri"/>
                        <a:ea typeface="Calibri"/>
                        <a:cs typeface="Times New Roman"/>
                      </a:endParaRPr>
                    </a:p>
                  </a:txBody>
                  <a:tcPr marL="68581" marR="68581" marT="0" marB="0"/>
                </a:tc>
                <a:extLst>
                  <a:ext uri="{0D108BD9-81ED-4DB2-BD59-A6C34878D82A}">
                    <a16:rowId xmlns:a16="http://schemas.microsoft.com/office/drawing/2014/main" val="10003"/>
                  </a:ext>
                </a:extLst>
              </a:tr>
              <a:tr h="190900">
                <a:tc>
                  <a:txBody>
                    <a:bodyPr/>
                    <a:lstStyle/>
                    <a:p>
                      <a:pPr>
                        <a:lnSpc>
                          <a:spcPct val="115000"/>
                        </a:lnSpc>
                        <a:spcAft>
                          <a:spcPts val="0"/>
                        </a:spcAft>
                      </a:pPr>
                      <a:r>
                        <a:rPr lang="en-US" sz="1200" dirty="0" err="1">
                          <a:latin typeface="Calibri"/>
                          <a:ea typeface="Calibri"/>
                          <a:cs typeface="Times New Roman"/>
                        </a:rPr>
                        <a:t>Damodar</a:t>
                      </a:r>
                      <a:r>
                        <a:rPr lang="en-US" sz="1200" dirty="0">
                          <a:latin typeface="Calibri"/>
                          <a:ea typeface="Calibri"/>
                          <a:cs typeface="Times New Roman"/>
                        </a:rPr>
                        <a:t> River</a:t>
                      </a:r>
                      <a:endParaRPr lang="en-IN" sz="1200" dirty="0">
                        <a:latin typeface="Calibri"/>
                        <a:ea typeface="Calibri"/>
                        <a:cs typeface="Times New Roman"/>
                      </a:endParaRPr>
                    </a:p>
                  </a:txBody>
                  <a:tcPr marL="68581" marR="68581" marT="0" marB="0"/>
                </a:tc>
                <a:tc>
                  <a:txBody>
                    <a:bodyPr/>
                    <a:lstStyle/>
                    <a:p>
                      <a:pPr algn="ctr">
                        <a:lnSpc>
                          <a:spcPct val="115000"/>
                        </a:lnSpc>
                        <a:spcAft>
                          <a:spcPts val="0"/>
                        </a:spcAft>
                      </a:pPr>
                      <a:r>
                        <a:rPr lang="en-US" sz="1200" dirty="0">
                          <a:latin typeface="Calibri"/>
                          <a:ea typeface="Calibri"/>
                          <a:cs typeface="Times New Roman"/>
                        </a:rPr>
                        <a:t>5 Km</a:t>
                      </a:r>
                      <a:endParaRPr lang="en-IN" sz="1200" dirty="0">
                        <a:latin typeface="Calibri"/>
                        <a:ea typeface="Calibri"/>
                        <a:cs typeface="Times New Roman"/>
                      </a:endParaRPr>
                    </a:p>
                  </a:txBody>
                  <a:tcPr marL="68581" marR="68581" marT="0" marB="0"/>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6BDF7D93-1C30-44C7-9A5A-89CA8E7562B5}"/>
              </a:ext>
            </a:extLst>
          </p:cNvPr>
          <p:cNvSpPr txBox="1"/>
          <p:nvPr/>
        </p:nvSpPr>
        <p:spPr>
          <a:xfrm>
            <a:off x="3571875" y="3429000"/>
            <a:ext cx="785813" cy="184150"/>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spAutoFit/>
          </a:bodyPr>
          <a:lstStyle/>
          <a:p>
            <a:pPr>
              <a:defRPr/>
            </a:pPr>
            <a:r>
              <a:rPr lang="en-US" sz="1200" b="1" dirty="0"/>
              <a:t>Project Site</a:t>
            </a:r>
            <a:endParaRPr lang="en-IN" sz="1200" b="1" dirty="0"/>
          </a:p>
        </p:txBody>
      </p:sp>
      <p:sp>
        <p:nvSpPr>
          <p:cNvPr id="11" name="TextBox 10">
            <a:extLst>
              <a:ext uri="{FF2B5EF4-FFF2-40B4-BE49-F238E27FC236}">
                <a16:creationId xmlns:a16="http://schemas.microsoft.com/office/drawing/2014/main" id="{C80F11CB-EE4C-4611-B3AF-F9BE32CFC896}"/>
              </a:ext>
            </a:extLst>
          </p:cNvPr>
          <p:cNvSpPr txBox="1"/>
          <p:nvPr/>
        </p:nvSpPr>
        <p:spPr>
          <a:xfrm>
            <a:off x="6072188" y="3500438"/>
            <a:ext cx="785812" cy="36988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spAutoFit/>
          </a:bodyPr>
          <a:lstStyle/>
          <a:p>
            <a:pPr algn="ctr">
              <a:defRPr/>
            </a:pPr>
            <a:r>
              <a:rPr lang="en-US" sz="1200" b="1" dirty="0"/>
              <a:t>Protected Forest</a:t>
            </a:r>
            <a:endParaRPr lang="en-IN" sz="1200" b="1" dirty="0"/>
          </a:p>
        </p:txBody>
      </p:sp>
      <p:sp>
        <p:nvSpPr>
          <p:cNvPr id="12" name="TextBox 11">
            <a:extLst>
              <a:ext uri="{FF2B5EF4-FFF2-40B4-BE49-F238E27FC236}">
                <a16:creationId xmlns:a16="http://schemas.microsoft.com/office/drawing/2014/main" id="{F3C4B9A8-B34D-429C-8504-6E0014B9403C}"/>
              </a:ext>
            </a:extLst>
          </p:cNvPr>
          <p:cNvSpPr txBox="1"/>
          <p:nvPr/>
        </p:nvSpPr>
        <p:spPr>
          <a:xfrm>
            <a:off x="1571625" y="2428875"/>
            <a:ext cx="785813" cy="369888"/>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spAutoFit/>
          </a:bodyPr>
          <a:lstStyle/>
          <a:p>
            <a:pPr algn="ctr">
              <a:defRPr/>
            </a:pPr>
            <a:r>
              <a:rPr lang="en-US" sz="1200" b="1" dirty="0"/>
              <a:t>Protected Forest</a:t>
            </a:r>
            <a:endParaRPr lang="en-IN" sz="1200" b="1" dirty="0"/>
          </a:p>
        </p:txBody>
      </p:sp>
      <p:sp>
        <p:nvSpPr>
          <p:cNvPr id="13" name="TextBox 12">
            <a:extLst>
              <a:ext uri="{FF2B5EF4-FFF2-40B4-BE49-F238E27FC236}">
                <a16:creationId xmlns:a16="http://schemas.microsoft.com/office/drawing/2014/main" id="{D406CDD8-0B41-4D9A-9F17-CF51E1CAA742}"/>
              </a:ext>
            </a:extLst>
          </p:cNvPr>
          <p:cNvSpPr txBox="1"/>
          <p:nvPr/>
        </p:nvSpPr>
        <p:spPr>
          <a:xfrm>
            <a:off x="1214438" y="4000500"/>
            <a:ext cx="785812" cy="369888"/>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spAutoFit/>
          </a:bodyPr>
          <a:lstStyle/>
          <a:p>
            <a:pPr algn="ctr">
              <a:defRPr/>
            </a:pPr>
            <a:r>
              <a:rPr lang="en-US" sz="1200" b="1" dirty="0"/>
              <a:t>Protected Forest</a:t>
            </a:r>
            <a:endParaRPr lang="en-IN" sz="1200" b="1" dirty="0"/>
          </a:p>
        </p:txBody>
      </p:sp>
      <p:sp>
        <p:nvSpPr>
          <p:cNvPr id="14" name="TextBox 13">
            <a:extLst>
              <a:ext uri="{FF2B5EF4-FFF2-40B4-BE49-F238E27FC236}">
                <a16:creationId xmlns:a16="http://schemas.microsoft.com/office/drawing/2014/main" id="{2D3263EE-539A-44B9-BFBD-09B3AF069D34}"/>
              </a:ext>
            </a:extLst>
          </p:cNvPr>
          <p:cNvSpPr txBox="1"/>
          <p:nvPr/>
        </p:nvSpPr>
        <p:spPr>
          <a:xfrm>
            <a:off x="4286250" y="785813"/>
            <a:ext cx="785813" cy="36988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spAutoFit/>
          </a:bodyPr>
          <a:lstStyle/>
          <a:p>
            <a:pPr algn="ctr">
              <a:defRPr/>
            </a:pPr>
            <a:r>
              <a:rPr lang="en-US" sz="1200" b="1" dirty="0"/>
              <a:t>Protected Forest</a:t>
            </a:r>
            <a:endParaRPr lang="en-IN" sz="1200" b="1" dirty="0"/>
          </a:p>
        </p:txBody>
      </p:sp>
      <p:sp>
        <p:nvSpPr>
          <p:cNvPr id="15" name="TextBox 14">
            <a:extLst>
              <a:ext uri="{FF2B5EF4-FFF2-40B4-BE49-F238E27FC236}">
                <a16:creationId xmlns:a16="http://schemas.microsoft.com/office/drawing/2014/main" id="{ADA7E5E4-1D7F-4FB6-9DE0-26C3316D1237}"/>
              </a:ext>
            </a:extLst>
          </p:cNvPr>
          <p:cNvSpPr txBox="1"/>
          <p:nvPr/>
        </p:nvSpPr>
        <p:spPr>
          <a:xfrm>
            <a:off x="2786063" y="714375"/>
            <a:ext cx="785812" cy="369888"/>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spAutoFit/>
          </a:bodyPr>
          <a:lstStyle/>
          <a:p>
            <a:pPr algn="ctr">
              <a:defRPr/>
            </a:pPr>
            <a:r>
              <a:rPr lang="en-US" sz="1200" b="1" dirty="0"/>
              <a:t>Protected Forest</a:t>
            </a:r>
            <a:endParaRPr lang="en-IN" sz="1200" b="1" dirty="0"/>
          </a:p>
        </p:txBody>
      </p:sp>
      <p:sp>
        <p:nvSpPr>
          <p:cNvPr id="18" name="TextBox 17">
            <a:extLst>
              <a:ext uri="{FF2B5EF4-FFF2-40B4-BE49-F238E27FC236}">
                <a16:creationId xmlns:a16="http://schemas.microsoft.com/office/drawing/2014/main" id="{EE65D960-6D8A-48A8-B6D7-2703CB938AF6}"/>
              </a:ext>
            </a:extLst>
          </p:cNvPr>
          <p:cNvSpPr txBox="1"/>
          <p:nvPr/>
        </p:nvSpPr>
        <p:spPr>
          <a:xfrm rot="760387">
            <a:off x="2219325" y="5138738"/>
            <a:ext cx="1285875" cy="18573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spAutoFit/>
          </a:bodyPr>
          <a:lstStyle/>
          <a:p>
            <a:pPr algn="ctr">
              <a:defRPr/>
            </a:pPr>
            <a:r>
              <a:rPr lang="en-US" sz="1200" b="1" dirty="0" err="1"/>
              <a:t>Damodar</a:t>
            </a:r>
            <a:r>
              <a:rPr lang="en-US" sz="1200" b="1" dirty="0"/>
              <a:t> River</a:t>
            </a:r>
            <a:endParaRPr lang="en-IN" sz="1200" b="1" dirty="0"/>
          </a:p>
        </p:txBody>
      </p:sp>
      <p:sp>
        <p:nvSpPr>
          <p:cNvPr id="19" name="TextBox 18">
            <a:extLst>
              <a:ext uri="{FF2B5EF4-FFF2-40B4-BE49-F238E27FC236}">
                <a16:creationId xmlns:a16="http://schemas.microsoft.com/office/drawing/2014/main" id="{E59F7F75-19EA-4C27-A0EE-409C07B76209}"/>
              </a:ext>
            </a:extLst>
          </p:cNvPr>
          <p:cNvSpPr txBox="1"/>
          <p:nvPr/>
        </p:nvSpPr>
        <p:spPr>
          <a:xfrm>
            <a:off x="3857625" y="4143375"/>
            <a:ext cx="928688" cy="184150"/>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spAutoFit/>
          </a:bodyPr>
          <a:lstStyle/>
          <a:p>
            <a:pPr>
              <a:defRPr/>
            </a:pPr>
            <a:r>
              <a:rPr lang="en-US" sz="1200" b="1" dirty="0" err="1"/>
              <a:t>Kuju-Giddi</a:t>
            </a:r>
            <a:r>
              <a:rPr lang="en-US" sz="1200" b="1" dirty="0"/>
              <a:t> Rd</a:t>
            </a:r>
            <a:endParaRPr lang="en-IN" sz="1200" b="1" dirty="0"/>
          </a:p>
        </p:txBody>
      </p:sp>
      <p:sp>
        <p:nvSpPr>
          <p:cNvPr id="20" name="TextBox 19">
            <a:extLst>
              <a:ext uri="{FF2B5EF4-FFF2-40B4-BE49-F238E27FC236}">
                <a16:creationId xmlns:a16="http://schemas.microsoft.com/office/drawing/2014/main" id="{009050D1-C494-4200-AB12-5495B7D5CA1A}"/>
              </a:ext>
            </a:extLst>
          </p:cNvPr>
          <p:cNvSpPr txBox="1"/>
          <p:nvPr/>
        </p:nvSpPr>
        <p:spPr>
          <a:xfrm>
            <a:off x="2786063" y="3143250"/>
            <a:ext cx="357187" cy="184150"/>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spAutoFit/>
          </a:bodyPr>
          <a:lstStyle/>
          <a:p>
            <a:pPr>
              <a:defRPr/>
            </a:pPr>
            <a:r>
              <a:rPr lang="en-US" sz="1200" b="1" dirty="0"/>
              <a:t>Dari</a:t>
            </a:r>
            <a:endParaRPr lang="en-IN" sz="1200" b="1" dirty="0"/>
          </a:p>
        </p:txBody>
      </p:sp>
      <p:sp>
        <p:nvSpPr>
          <p:cNvPr id="21" name="TextBox 20">
            <a:extLst>
              <a:ext uri="{FF2B5EF4-FFF2-40B4-BE49-F238E27FC236}">
                <a16:creationId xmlns:a16="http://schemas.microsoft.com/office/drawing/2014/main" id="{11467D42-4BF1-4D30-8133-B57F9D471567}"/>
              </a:ext>
            </a:extLst>
          </p:cNvPr>
          <p:cNvSpPr txBox="1"/>
          <p:nvPr/>
        </p:nvSpPr>
        <p:spPr>
          <a:xfrm>
            <a:off x="3857625" y="2786063"/>
            <a:ext cx="785813" cy="36988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spAutoFit/>
          </a:bodyPr>
          <a:lstStyle/>
          <a:p>
            <a:pPr algn="ctr">
              <a:defRPr/>
            </a:pPr>
            <a:r>
              <a:rPr lang="en-US" sz="1200" b="1" dirty="0"/>
              <a:t>Protected Forest</a:t>
            </a:r>
            <a:endParaRPr lang="en-IN" sz="1200" b="1" dirty="0"/>
          </a:p>
        </p:txBody>
      </p:sp>
      <p:sp>
        <p:nvSpPr>
          <p:cNvPr id="22" name="TextBox 21">
            <a:extLst>
              <a:ext uri="{FF2B5EF4-FFF2-40B4-BE49-F238E27FC236}">
                <a16:creationId xmlns:a16="http://schemas.microsoft.com/office/drawing/2014/main" id="{DBB75160-E26B-430D-A212-8624C1A64EE4}"/>
              </a:ext>
            </a:extLst>
          </p:cNvPr>
          <p:cNvSpPr txBox="1"/>
          <p:nvPr/>
        </p:nvSpPr>
        <p:spPr>
          <a:xfrm>
            <a:off x="2286000" y="6357938"/>
            <a:ext cx="1357313" cy="184150"/>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spAutoFit/>
          </a:bodyPr>
          <a:lstStyle/>
          <a:p>
            <a:pPr>
              <a:defRPr/>
            </a:pPr>
            <a:r>
              <a:rPr lang="en-US" sz="1200" b="1" dirty="0"/>
              <a:t>Ranchi-</a:t>
            </a:r>
            <a:r>
              <a:rPr lang="en-US" sz="1200" b="1" dirty="0" err="1"/>
              <a:t>Ramgarh</a:t>
            </a:r>
            <a:r>
              <a:rPr lang="en-US" sz="1200" b="1" dirty="0"/>
              <a:t> Rd</a:t>
            </a:r>
            <a:endParaRPr lang="en-IN" sz="1200" b="1" dirty="0"/>
          </a:p>
        </p:txBody>
      </p:sp>
      <p:cxnSp>
        <p:nvCxnSpPr>
          <p:cNvPr id="24" name="Straight Arrow Connector 23">
            <a:extLst>
              <a:ext uri="{FF2B5EF4-FFF2-40B4-BE49-F238E27FC236}">
                <a16:creationId xmlns:a16="http://schemas.microsoft.com/office/drawing/2014/main" id="{B30964E1-19E5-400A-8EC1-6E4B90B561E4}"/>
              </a:ext>
            </a:extLst>
          </p:cNvPr>
          <p:cNvCxnSpPr>
            <a:endCxn id="20" idx="3"/>
          </p:cNvCxnSpPr>
          <p:nvPr/>
        </p:nvCxnSpPr>
        <p:spPr>
          <a:xfrm rot="10800000">
            <a:off x="3143250" y="3235325"/>
            <a:ext cx="357188" cy="1936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4" name="TextBox 43">
            <a:extLst>
              <a:ext uri="{FF2B5EF4-FFF2-40B4-BE49-F238E27FC236}">
                <a16:creationId xmlns:a16="http://schemas.microsoft.com/office/drawing/2014/main" id="{B5429D40-6D12-4E5E-B5C1-40BFE733B3DF}"/>
              </a:ext>
            </a:extLst>
          </p:cNvPr>
          <p:cNvSpPr txBox="1"/>
          <p:nvPr/>
        </p:nvSpPr>
        <p:spPr>
          <a:xfrm>
            <a:off x="2143125" y="5786438"/>
            <a:ext cx="571500" cy="184150"/>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spAutoFit/>
          </a:bodyPr>
          <a:lstStyle/>
          <a:p>
            <a:pPr>
              <a:defRPr/>
            </a:pPr>
            <a:r>
              <a:rPr lang="en-US" sz="1200" b="1" dirty="0"/>
              <a:t>8.5 Km</a:t>
            </a:r>
            <a:endParaRPr lang="en-IN" sz="1200" b="1"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53B4DBE-BD58-49D0-B8BE-4E49D89C43B7}"/>
              </a:ext>
            </a:extLst>
          </p:cNvPr>
          <p:cNvGraphicFramePr>
            <a:graphicFrameLocks noGrp="1"/>
          </p:cNvGraphicFramePr>
          <p:nvPr>
            <p:extLst>
              <p:ext uri="{D42A27DB-BD31-4B8C-83A1-F6EECF244321}">
                <p14:modId xmlns:p14="http://schemas.microsoft.com/office/powerpoint/2010/main" val="3929255227"/>
              </p:ext>
            </p:extLst>
          </p:nvPr>
        </p:nvGraphicFramePr>
        <p:xfrm>
          <a:off x="-108521" y="548680"/>
          <a:ext cx="9252521" cy="6178316"/>
        </p:xfrm>
        <a:graphic>
          <a:graphicData uri="http://schemas.openxmlformats.org/drawingml/2006/table">
            <a:tbl>
              <a:tblPr firstRow="1" firstCol="1" bandRow="1">
                <a:tableStyleId>{5C22544A-7EE6-4342-B048-85BDC9FD1C3A}</a:tableStyleId>
              </a:tblPr>
              <a:tblGrid>
                <a:gridCol w="1080121">
                  <a:extLst>
                    <a:ext uri="{9D8B030D-6E8A-4147-A177-3AD203B41FA5}">
                      <a16:colId xmlns:a16="http://schemas.microsoft.com/office/drawing/2014/main" val="311532732"/>
                    </a:ext>
                  </a:extLst>
                </a:gridCol>
                <a:gridCol w="2328517">
                  <a:extLst>
                    <a:ext uri="{9D8B030D-6E8A-4147-A177-3AD203B41FA5}">
                      <a16:colId xmlns:a16="http://schemas.microsoft.com/office/drawing/2014/main" val="2125153016"/>
                    </a:ext>
                  </a:extLst>
                </a:gridCol>
                <a:gridCol w="1919955">
                  <a:extLst>
                    <a:ext uri="{9D8B030D-6E8A-4147-A177-3AD203B41FA5}">
                      <a16:colId xmlns:a16="http://schemas.microsoft.com/office/drawing/2014/main" val="953637249"/>
                    </a:ext>
                  </a:extLst>
                </a:gridCol>
                <a:gridCol w="1426793">
                  <a:extLst>
                    <a:ext uri="{9D8B030D-6E8A-4147-A177-3AD203B41FA5}">
                      <a16:colId xmlns:a16="http://schemas.microsoft.com/office/drawing/2014/main" val="1506549501"/>
                    </a:ext>
                  </a:extLst>
                </a:gridCol>
                <a:gridCol w="1717720">
                  <a:extLst>
                    <a:ext uri="{9D8B030D-6E8A-4147-A177-3AD203B41FA5}">
                      <a16:colId xmlns:a16="http://schemas.microsoft.com/office/drawing/2014/main" val="2369949131"/>
                    </a:ext>
                  </a:extLst>
                </a:gridCol>
                <a:gridCol w="779415">
                  <a:extLst>
                    <a:ext uri="{9D8B030D-6E8A-4147-A177-3AD203B41FA5}">
                      <a16:colId xmlns:a16="http://schemas.microsoft.com/office/drawing/2014/main" val="3239371377"/>
                    </a:ext>
                  </a:extLst>
                </a:gridCol>
              </a:tblGrid>
              <a:tr h="323808">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Repair and maintenance of the road </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Repair and maintenance of the road connecting Plant site – </a:t>
                      </a:r>
                      <a:r>
                        <a:rPr lang="en-IN" sz="1500" spc="-15" dirty="0" err="1">
                          <a:effectLst/>
                        </a:rPr>
                        <a:t>Kuju</a:t>
                      </a:r>
                      <a:r>
                        <a:rPr lang="en-IN" sz="1500" spc="-15" dirty="0">
                          <a:effectLst/>
                        </a:rPr>
                        <a:t> – </a:t>
                      </a:r>
                      <a:r>
                        <a:rPr lang="en-IN" sz="1500" spc="-15" dirty="0" err="1">
                          <a:effectLst/>
                        </a:rPr>
                        <a:t>Giddi</a:t>
                      </a:r>
                      <a:r>
                        <a:rPr lang="en-IN" sz="1500" spc="-15" dirty="0">
                          <a:effectLst/>
                        </a:rPr>
                        <a:t> Road (600m) Rs,20,00,000.00)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Repair and maintenance of the road connecting </a:t>
                      </a:r>
                      <a:r>
                        <a:rPr lang="en-IN" sz="1500" spc="-15" dirty="0" err="1">
                          <a:effectLst/>
                        </a:rPr>
                        <a:t>Hossir</a:t>
                      </a:r>
                      <a:r>
                        <a:rPr lang="en-IN" sz="1500" spc="-15" dirty="0">
                          <a:effectLst/>
                        </a:rPr>
                        <a:t> village- Plant site – </a:t>
                      </a:r>
                      <a:r>
                        <a:rPr lang="en-IN" sz="1500" spc="-15" dirty="0" err="1">
                          <a:effectLst/>
                        </a:rPr>
                        <a:t>Kuju</a:t>
                      </a:r>
                      <a:r>
                        <a:rPr lang="en-IN" sz="1500" spc="-15" dirty="0">
                          <a:effectLst/>
                        </a:rPr>
                        <a:t> – </a:t>
                      </a:r>
                      <a:r>
                        <a:rPr lang="en-IN" sz="1500" spc="-15" dirty="0" err="1">
                          <a:effectLst/>
                        </a:rPr>
                        <a:t>Giddi</a:t>
                      </a:r>
                      <a:r>
                        <a:rPr lang="en-IN" sz="1500" spc="-15" dirty="0">
                          <a:effectLst/>
                        </a:rPr>
                        <a:t> Road (800m) Rs,30,00,000.00)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Regular maintenance of the 1400m road (Rs,10,000,00.00)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Regular maintenance of the 1400m road (Rs,10,000,00.00)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a:effectLst/>
                        </a:rPr>
                        <a:t>50.0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483226337"/>
                  </a:ext>
                </a:extLst>
              </a:tr>
              <a:tr h="455906">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Plantation </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Plantation of 600 </a:t>
                      </a:r>
                      <a:r>
                        <a:rPr lang="en-IN" sz="1500" spc="-15" dirty="0" err="1">
                          <a:effectLst/>
                        </a:rPr>
                        <a:t>nos</a:t>
                      </a:r>
                      <a:r>
                        <a:rPr lang="en-IN" sz="1500" spc="-15" dirty="0">
                          <a:effectLst/>
                        </a:rPr>
                        <a:t> of saplings  along the village road connecting Plant site to </a:t>
                      </a:r>
                      <a:r>
                        <a:rPr lang="en-IN" sz="1500" spc="-15" dirty="0" err="1">
                          <a:effectLst/>
                        </a:rPr>
                        <a:t>Kuju</a:t>
                      </a:r>
                      <a:r>
                        <a:rPr lang="en-IN" sz="1500" spc="-15" dirty="0">
                          <a:effectLst/>
                        </a:rPr>
                        <a:t>- </a:t>
                      </a:r>
                      <a:r>
                        <a:rPr lang="en-IN" sz="1500" spc="-15" dirty="0" err="1">
                          <a:effectLst/>
                        </a:rPr>
                        <a:t>Giddi</a:t>
                      </a:r>
                      <a:r>
                        <a:rPr lang="en-IN" sz="1500" spc="-15" dirty="0">
                          <a:effectLst/>
                        </a:rPr>
                        <a:t> Road   (600m) @Rs.200/- per saplings with tree guard (Rs. 120000)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Plantation of 800 nos of saplings  along the village road connecting Plant site to Kuju- Giddi Road   (800m) @Rs.200/- per saplings with tree guard (Rs. 180000)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 </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 </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dirty="0">
                          <a:effectLst/>
                        </a:rPr>
                        <a:t>3.00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271103199"/>
                  </a:ext>
                </a:extLst>
              </a:tr>
              <a:tr h="125661">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Formation of village committee</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Village comitte will be formed</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 </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 </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a:effectLst/>
                        </a:rPr>
                        <a:t>--</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757017469"/>
                  </a:ext>
                </a:extLst>
              </a:tr>
              <a:tr h="257759">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Pollution control </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Pollution control measures to be installed as per statutory requirement and design criteria</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To be monitored by village comittee</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To be monitored by village comittee</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To be monitored by village comittee</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a:effectLst/>
                        </a:rPr>
                        <a:t> </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1432551887"/>
                  </a:ext>
                </a:extLst>
              </a:tr>
              <a:tr h="323808">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Reduce in soil fertility </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Monitoring of soil quality and Water quality on quarterly basis ( 4 locations)</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(Rs.1,00,000.00)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Monitoring of soil quality and Water quality on quarterly basis ( 4 locations)</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(Rs.1,00,000.00)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Monitoring of soil quality and Water quality on quarterly basis ( 4 locations)</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(Rs.1,00,000.00)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Monitoring of soil quality and Water quality on quarterly basis ( 4 locations)</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(Rs.1,00,000.00)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dirty="0">
                          <a:effectLst/>
                        </a:rPr>
                        <a:t>4.0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1900202526"/>
                  </a:ext>
                </a:extLst>
              </a:tr>
            </a:tbl>
          </a:graphicData>
        </a:graphic>
      </p:graphicFrame>
      <p:sp>
        <p:nvSpPr>
          <p:cNvPr id="5" name="Title 1">
            <a:extLst>
              <a:ext uri="{FF2B5EF4-FFF2-40B4-BE49-F238E27FC236}">
                <a16:creationId xmlns:a16="http://schemas.microsoft.com/office/drawing/2014/main" id="{DA36040C-8F18-4919-BAE6-D931C6715B24}"/>
              </a:ext>
            </a:extLst>
          </p:cNvPr>
          <p:cNvSpPr>
            <a:spLocks noGrp="1"/>
          </p:cNvSpPr>
          <p:nvPr>
            <p:ph type="title"/>
          </p:nvPr>
        </p:nvSpPr>
        <p:spPr>
          <a:xfrm>
            <a:off x="797" y="0"/>
            <a:ext cx="8153400" cy="548680"/>
          </a:xfrm>
        </p:spPr>
        <p:txBody>
          <a:bodyPr>
            <a:normAutofit fontScale="90000"/>
          </a:bodyPr>
          <a:lstStyle/>
          <a:p>
            <a:r>
              <a:rPr lang="en-US" sz="3600" b="1" dirty="0"/>
              <a:t>ACTION PLAN TO ADDRESS PH ISSUES</a:t>
            </a:r>
            <a:endParaRPr lang="en-IN" sz="3600" b="1" dirty="0"/>
          </a:p>
        </p:txBody>
      </p:sp>
    </p:spTree>
    <p:extLst>
      <p:ext uri="{BB962C8B-B14F-4D97-AF65-F5344CB8AC3E}">
        <p14:creationId xmlns:p14="http://schemas.microsoft.com/office/powerpoint/2010/main" val="1292533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4729A69-8EF2-4CD8-B343-E5983988AFA9}"/>
              </a:ext>
            </a:extLst>
          </p:cNvPr>
          <p:cNvGraphicFramePr>
            <a:graphicFrameLocks noGrp="1"/>
          </p:cNvGraphicFramePr>
          <p:nvPr>
            <p:extLst>
              <p:ext uri="{D42A27DB-BD31-4B8C-83A1-F6EECF244321}">
                <p14:modId xmlns:p14="http://schemas.microsoft.com/office/powerpoint/2010/main" val="1302634643"/>
              </p:ext>
            </p:extLst>
          </p:nvPr>
        </p:nvGraphicFramePr>
        <p:xfrm>
          <a:off x="-54261" y="578575"/>
          <a:ext cx="9198261" cy="6179845"/>
        </p:xfrm>
        <a:graphic>
          <a:graphicData uri="http://schemas.openxmlformats.org/drawingml/2006/table">
            <a:tbl>
              <a:tblPr firstRow="1" firstCol="1" bandRow="1">
                <a:tableStyleId>{5C22544A-7EE6-4342-B048-85BDC9FD1C3A}</a:tableStyleId>
              </a:tblPr>
              <a:tblGrid>
                <a:gridCol w="1097869">
                  <a:extLst>
                    <a:ext uri="{9D8B030D-6E8A-4147-A177-3AD203B41FA5}">
                      <a16:colId xmlns:a16="http://schemas.microsoft.com/office/drawing/2014/main" val="2184368557"/>
                    </a:ext>
                  </a:extLst>
                </a:gridCol>
                <a:gridCol w="2290779">
                  <a:extLst>
                    <a:ext uri="{9D8B030D-6E8A-4147-A177-3AD203B41FA5}">
                      <a16:colId xmlns:a16="http://schemas.microsoft.com/office/drawing/2014/main" val="1272524808"/>
                    </a:ext>
                  </a:extLst>
                </a:gridCol>
                <a:gridCol w="1619475">
                  <a:extLst>
                    <a:ext uri="{9D8B030D-6E8A-4147-A177-3AD203B41FA5}">
                      <a16:colId xmlns:a16="http://schemas.microsoft.com/office/drawing/2014/main" val="801743169"/>
                    </a:ext>
                  </a:extLst>
                </a:gridCol>
                <a:gridCol w="1707647">
                  <a:extLst>
                    <a:ext uri="{9D8B030D-6E8A-4147-A177-3AD203B41FA5}">
                      <a16:colId xmlns:a16="http://schemas.microsoft.com/office/drawing/2014/main" val="2948560067"/>
                    </a:ext>
                  </a:extLst>
                </a:gridCol>
                <a:gridCol w="1707647">
                  <a:extLst>
                    <a:ext uri="{9D8B030D-6E8A-4147-A177-3AD203B41FA5}">
                      <a16:colId xmlns:a16="http://schemas.microsoft.com/office/drawing/2014/main" val="3022494015"/>
                    </a:ext>
                  </a:extLst>
                </a:gridCol>
                <a:gridCol w="774844">
                  <a:extLst>
                    <a:ext uri="{9D8B030D-6E8A-4147-A177-3AD203B41FA5}">
                      <a16:colId xmlns:a16="http://schemas.microsoft.com/office/drawing/2014/main" val="2003935616"/>
                    </a:ext>
                  </a:extLst>
                </a:gridCol>
              </a:tblGrid>
              <a:tr h="1030200">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Supply of Fertilizers </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Fertilizer supply to 20 farmers @20,000 per farmer per year (Rs.4,00,000.00)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Fertilizer supply to 20 farmers @20,000 per farmer per year (Rs.4,00,000.00)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Fertilizer supply to 20 farmers @20,000 per farmer per year (Rs.4,00,000.00)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Fertilizer supply to 20 farmers @20,000 per farmer per year (Rs.4,00,000.00)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a:effectLst/>
                        </a:rPr>
                        <a:t>16.0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499270575"/>
                  </a:ext>
                </a:extLst>
              </a:tr>
              <a:tr h="1441729">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Drinking water facility</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One solar water system with pump and pipe supply in </a:t>
                      </a:r>
                      <a:r>
                        <a:rPr lang="en-IN" sz="1500" spc="-15" dirty="0" err="1">
                          <a:effectLst/>
                        </a:rPr>
                        <a:t>Hossir</a:t>
                      </a:r>
                      <a:r>
                        <a:rPr lang="en-IN" sz="1500" spc="-15" dirty="0">
                          <a:effectLst/>
                        </a:rPr>
                        <a:t> village)</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Place as decided by village committee)</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Rs.5,00,000.00)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One solar water system with pump and pipe supply in </a:t>
                      </a:r>
                      <a:r>
                        <a:rPr lang="en-IN" sz="1500" spc="-15" dirty="0" err="1">
                          <a:effectLst/>
                        </a:rPr>
                        <a:t>Hossir</a:t>
                      </a:r>
                      <a:r>
                        <a:rPr lang="en-IN" sz="1500" spc="-15" dirty="0">
                          <a:effectLst/>
                        </a:rPr>
                        <a:t> village)</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Place as decided by village committee)</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Rs.5,00,000.00)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One solar water system with pump and pipe supply in Dari village)</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Place as decided by village committee)</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Rs.5,00,000.00)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One solar water system with pump and pipe supply in Dari village)</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Place as decided by village committee)</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Rs.5,00,000.00)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a:effectLst/>
                        </a:rPr>
                        <a:t>20.0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1109948818"/>
                  </a:ext>
                </a:extLst>
              </a:tr>
              <a:tr h="2059024">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Education facility</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Support to </a:t>
                      </a:r>
                      <a:r>
                        <a:rPr lang="en-IN" sz="1500" spc="-15" dirty="0" err="1">
                          <a:effectLst/>
                        </a:rPr>
                        <a:t>Hossir</a:t>
                      </a:r>
                      <a:r>
                        <a:rPr lang="en-IN" sz="1500" spc="-15" dirty="0">
                          <a:effectLst/>
                        </a:rPr>
                        <a:t> and Dari Primary school for developmental activities (RWH, </a:t>
                      </a:r>
                      <a:r>
                        <a:rPr lang="en-IN" sz="1500" spc="-15" dirty="0" err="1">
                          <a:effectLst/>
                        </a:rPr>
                        <a:t>Maintainace</a:t>
                      </a:r>
                      <a:r>
                        <a:rPr lang="en-IN" sz="1500" spc="-15" dirty="0">
                          <a:effectLst/>
                        </a:rPr>
                        <a:t> of furniture, Toilet water supply etc as per requirement of school)</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Rs.3,00,000.00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Support to Hossir and Dari Primary school for developmental activities (RWH, Maintainace of furniture, Toilet water supply etc as per requirement of school)</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Rs.3,00,000.00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Support to </a:t>
                      </a:r>
                      <a:r>
                        <a:rPr lang="en-IN" sz="1500" spc="-15" dirty="0" err="1">
                          <a:effectLst/>
                        </a:rPr>
                        <a:t>Hossir</a:t>
                      </a:r>
                      <a:r>
                        <a:rPr lang="en-IN" sz="1500" spc="-15" dirty="0">
                          <a:effectLst/>
                        </a:rPr>
                        <a:t> and Dari Primary school for developmental activities (RWH, </a:t>
                      </a:r>
                      <a:r>
                        <a:rPr lang="en-IN" sz="1500" spc="-15" dirty="0" err="1">
                          <a:effectLst/>
                        </a:rPr>
                        <a:t>Maintainace</a:t>
                      </a:r>
                      <a:r>
                        <a:rPr lang="en-IN" sz="1500" spc="-15" dirty="0">
                          <a:effectLst/>
                        </a:rPr>
                        <a:t> of furniture, Toilet water supply etc as per requirement of school)</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Rs.3,00,000.00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Support to </a:t>
                      </a:r>
                      <a:r>
                        <a:rPr lang="en-IN" sz="1500" spc="-15" dirty="0" err="1">
                          <a:effectLst/>
                        </a:rPr>
                        <a:t>Hossir</a:t>
                      </a:r>
                      <a:r>
                        <a:rPr lang="en-IN" sz="1500" spc="-15" dirty="0">
                          <a:effectLst/>
                        </a:rPr>
                        <a:t> and Dari Primary school for developmental activities (RWH, </a:t>
                      </a:r>
                      <a:r>
                        <a:rPr lang="en-IN" sz="1500" spc="-15" dirty="0" err="1">
                          <a:effectLst/>
                        </a:rPr>
                        <a:t>Maintainace</a:t>
                      </a:r>
                      <a:r>
                        <a:rPr lang="en-IN" sz="1500" spc="-15" dirty="0">
                          <a:effectLst/>
                        </a:rPr>
                        <a:t> of furniture, Toilet water supply etc as per requirement of school)</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dirty="0">
                          <a:effectLst/>
                        </a:rPr>
                        <a:t>Rs.3,00,000.00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dirty="0">
                          <a:effectLst/>
                        </a:rPr>
                        <a:t>12.0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3744054376"/>
                  </a:ext>
                </a:extLst>
              </a:tr>
              <a:tr h="824435">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Electricity Supply</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 </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 </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Installation of solar street light in Hossir village (20 nos)</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Rs. 8,00,000.00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Installation of solar street light in Dari village (20 nos)</a:t>
                      </a:r>
                    </a:p>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spc="-15">
                          <a:effectLst/>
                        </a:rPr>
                        <a:t>Rs. 8,00,000.00</a:t>
                      </a:r>
                      <a:endParaRPr lang="en-IN" sz="1500" spc="-15">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IN" sz="1500" cap="all" spc="-15" dirty="0">
                          <a:effectLst/>
                        </a:rPr>
                        <a:t>16.00</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3551669940"/>
                  </a:ext>
                </a:extLst>
              </a:tr>
              <a:tr h="0">
                <a:tc gridSpan="4">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500" spc="-15" dirty="0">
                          <a:effectLst/>
                          <a:latin typeface="Arial" panose="020B0604020202020204" pitchFamily="34" charset="0"/>
                          <a:ea typeface="Times New Roman" panose="02020603050405020304" pitchFamily="18" charset="0"/>
                          <a:cs typeface="Times New Roman" panose="02020603050405020304" pitchFamily="18" charset="0"/>
                        </a:rPr>
                        <a:t>Total Budget</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hMerge="1">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hMerge="1">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gridSpan="2">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500" spc="-15" dirty="0">
                          <a:effectLst/>
                          <a:latin typeface="Arial" panose="020B0604020202020204" pitchFamily="34" charset="0"/>
                          <a:ea typeface="Times New Roman" panose="02020603050405020304" pitchFamily="18" charset="0"/>
                          <a:cs typeface="Times New Roman" panose="02020603050405020304" pitchFamily="18" charset="0"/>
                        </a:rPr>
                        <a:t>176.00 Lakhs</a:t>
                      </a: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29" marR="1529" marT="1529" marB="0" anchor="ctr"/>
                </a:tc>
                <a:tc hMerge="1">
                  <a:txBody>
                    <a:bodyPr/>
                    <a:lstStyle/>
                    <a:p>
                      <a:pPr algn="just">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IN" sz="1500" spc="-1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140" marR="2140" marT="2140" marB="0"/>
                </a:tc>
                <a:extLst>
                  <a:ext uri="{0D108BD9-81ED-4DB2-BD59-A6C34878D82A}">
                    <a16:rowId xmlns:a16="http://schemas.microsoft.com/office/drawing/2014/main" val="383592738"/>
                  </a:ext>
                </a:extLst>
              </a:tr>
            </a:tbl>
          </a:graphicData>
        </a:graphic>
      </p:graphicFrame>
      <p:sp>
        <p:nvSpPr>
          <p:cNvPr id="5" name="Title 1">
            <a:extLst>
              <a:ext uri="{FF2B5EF4-FFF2-40B4-BE49-F238E27FC236}">
                <a16:creationId xmlns:a16="http://schemas.microsoft.com/office/drawing/2014/main" id="{EB53D0F5-6847-4D2B-AE96-14403AF3F4AE}"/>
              </a:ext>
            </a:extLst>
          </p:cNvPr>
          <p:cNvSpPr>
            <a:spLocks noGrp="1"/>
          </p:cNvSpPr>
          <p:nvPr>
            <p:ph type="title"/>
          </p:nvPr>
        </p:nvSpPr>
        <p:spPr>
          <a:xfrm>
            <a:off x="797" y="0"/>
            <a:ext cx="8153400" cy="548680"/>
          </a:xfrm>
        </p:spPr>
        <p:txBody>
          <a:bodyPr>
            <a:normAutofit fontScale="90000"/>
          </a:bodyPr>
          <a:lstStyle/>
          <a:p>
            <a:r>
              <a:rPr lang="en-US" sz="3600" b="1" dirty="0"/>
              <a:t>ACTION PLAN TO ADDRESS PH ISSUES</a:t>
            </a:r>
            <a:endParaRPr lang="en-IN" sz="3600" b="1" dirty="0"/>
          </a:p>
        </p:txBody>
      </p:sp>
    </p:spTree>
    <p:extLst>
      <p:ext uri="{BB962C8B-B14F-4D97-AF65-F5344CB8AC3E}">
        <p14:creationId xmlns:p14="http://schemas.microsoft.com/office/powerpoint/2010/main" val="4268473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53D0F5-6847-4D2B-AE96-14403AF3F4AE}"/>
              </a:ext>
            </a:extLst>
          </p:cNvPr>
          <p:cNvSpPr>
            <a:spLocks noGrp="1"/>
          </p:cNvSpPr>
          <p:nvPr>
            <p:ph type="title"/>
          </p:nvPr>
        </p:nvSpPr>
        <p:spPr>
          <a:xfrm>
            <a:off x="797" y="0"/>
            <a:ext cx="8153400" cy="548680"/>
          </a:xfrm>
        </p:spPr>
        <p:txBody>
          <a:bodyPr>
            <a:normAutofit fontScale="90000"/>
          </a:bodyPr>
          <a:lstStyle/>
          <a:p>
            <a:r>
              <a:rPr lang="en-US" sz="3600" b="1" dirty="0"/>
              <a:t>EMP – AIR ENVIRONMENT</a:t>
            </a:r>
            <a:endParaRPr lang="en-IN" sz="3600" b="1" dirty="0"/>
          </a:p>
        </p:txBody>
      </p:sp>
      <p:graphicFrame>
        <p:nvGraphicFramePr>
          <p:cNvPr id="2" name="Table 1">
            <a:extLst>
              <a:ext uri="{FF2B5EF4-FFF2-40B4-BE49-F238E27FC236}">
                <a16:creationId xmlns:a16="http://schemas.microsoft.com/office/drawing/2014/main" id="{6BBD0EBF-BFE7-4626-9865-E67D74AEC69B}"/>
              </a:ext>
            </a:extLst>
          </p:cNvPr>
          <p:cNvGraphicFramePr>
            <a:graphicFrameLocks noGrp="1"/>
          </p:cNvGraphicFramePr>
          <p:nvPr>
            <p:extLst>
              <p:ext uri="{D42A27DB-BD31-4B8C-83A1-F6EECF244321}">
                <p14:modId xmlns:p14="http://schemas.microsoft.com/office/powerpoint/2010/main" val="2152812896"/>
              </p:ext>
            </p:extLst>
          </p:nvPr>
        </p:nvGraphicFramePr>
        <p:xfrm>
          <a:off x="1" y="548680"/>
          <a:ext cx="9143202" cy="6106160"/>
        </p:xfrm>
        <a:graphic>
          <a:graphicData uri="http://schemas.openxmlformats.org/drawingml/2006/table">
            <a:tbl>
              <a:tblPr firstRow="1" bandRow="1">
                <a:tableStyleId>{5C22544A-7EE6-4342-B048-85BDC9FD1C3A}</a:tableStyleId>
              </a:tblPr>
              <a:tblGrid>
                <a:gridCol w="2699791">
                  <a:extLst>
                    <a:ext uri="{9D8B030D-6E8A-4147-A177-3AD203B41FA5}">
                      <a16:colId xmlns:a16="http://schemas.microsoft.com/office/drawing/2014/main" val="163593772"/>
                    </a:ext>
                  </a:extLst>
                </a:gridCol>
                <a:gridCol w="6443411">
                  <a:extLst>
                    <a:ext uri="{9D8B030D-6E8A-4147-A177-3AD203B41FA5}">
                      <a16:colId xmlns:a16="http://schemas.microsoft.com/office/drawing/2014/main" val="3490245369"/>
                    </a:ext>
                  </a:extLst>
                </a:gridCol>
              </a:tblGrid>
              <a:tr h="117349">
                <a:tc>
                  <a:txBody>
                    <a:bodyPr/>
                    <a:lstStyle/>
                    <a:p>
                      <a:pPr algn="ctr">
                        <a:lnSpc>
                          <a:spcPct val="100000"/>
                        </a:lnSpc>
                        <a:spcAft>
                          <a:spcPts val="1000"/>
                        </a:spcAft>
                      </a:pPr>
                      <a:r>
                        <a:rPr lang="en-IN" sz="1600">
                          <a:effectLst/>
                        </a:rPr>
                        <a:t>Source</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tc>
                  <a:txBody>
                    <a:bodyPr/>
                    <a:lstStyle/>
                    <a:p>
                      <a:pPr algn="ctr">
                        <a:lnSpc>
                          <a:spcPct val="100000"/>
                        </a:lnSpc>
                        <a:spcAft>
                          <a:spcPts val="1000"/>
                        </a:spcAft>
                      </a:pPr>
                      <a:r>
                        <a:rPr lang="en-IN" sz="1600">
                          <a:effectLst/>
                        </a:rPr>
                        <a:t>Proposed mitigation Measures</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extLst>
                  <a:ext uri="{0D108BD9-81ED-4DB2-BD59-A6C34878D82A}">
                    <a16:rowId xmlns:a16="http://schemas.microsoft.com/office/drawing/2014/main" val="1908435280"/>
                  </a:ext>
                </a:extLst>
              </a:tr>
              <a:tr h="568742">
                <a:tc>
                  <a:txBody>
                    <a:bodyPr/>
                    <a:lstStyle/>
                    <a:p>
                      <a:pPr algn="just">
                        <a:lnSpc>
                          <a:spcPct val="100000"/>
                        </a:lnSpc>
                        <a:spcAft>
                          <a:spcPts val="1000"/>
                        </a:spcAft>
                      </a:pPr>
                      <a:r>
                        <a:rPr lang="en-US" sz="1600">
                          <a:effectLst/>
                        </a:rPr>
                        <a:t>Captive Power Plant</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tc>
                  <a:txBody>
                    <a:bodyPr/>
                    <a:lstStyle/>
                    <a:p>
                      <a:pPr algn="just">
                        <a:lnSpc>
                          <a:spcPct val="100000"/>
                        </a:lnSpc>
                        <a:spcAft>
                          <a:spcPts val="1000"/>
                        </a:spcAft>
                      </a:pPr>
                      <a:r>
                        <a:rPr lang="en-US" sz="1600">
                          <a:effectLst/>
                        </a:rPr>
                        <a:t>Bag filter capacity 40000Nm3</a:t>
                      </a:r>
                      <a:endParaRPr lang="en-IN" sz="1600">
                        <a:effectLst/>
                      </a:endParaRPr>
                    </a:p>
                    <a:p>
                      <a:pPr algn="just">
                        <a:lnSpc>
                          <a:spcPct val="100000"/>
                        </a:lnSpc>
                        <a:spcAft>
                          <a:spcPts val="1000"/>
                        </a:spcAft>
                      </a:pPr>
                      <a:r>
                        <a:rPr lang="en-US" sz="1600">
                          <a:effectLst/>
                        </a:rPr>
                        <a:t>ESP will be provided to control to dust emission through flue gases from AFBC. Stack height will be  as per the regulatory norms</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extLst>
                  <a:ext uri="{0D108BD9-81ED-4DB2-BD59-A6C34878D82A}">
                    <a16:rowId xmlns:a16="http://schemas.microsoft.com/office/drawing/2014/main" val="2401529080"/>
                  </a:ext>
                </a:extLst>
              </a:tr>
              <a:tr h="117349">
                <a:tc>
                  <a:txBody>
                    <a:bodyPr/>
                    <a:lstStyle/>
                    <a:p>
                      <a:pPr algn="just">
                        <a:lnSpc>
                          <a:spcPct val="100000"/>
                        </a:lnSpc>
                        <a:spcAft>
                          <a:spcPts val="1000"/>
                        </a:spcAft>
                      </a:pPr>
                      <a:r>
                        <a:rPr lang="en-US" sz="1600">
                          <a:effectLst/>
                        </a:rPr>
                        <a:t>Stock House</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tc>
                  <a:txBody>
                    <a:bodyPr/>
                    <a:lstStyle/>
                    <a:p>
                      <a:pPr algn="just">
                        <a:lnSpc>
                          <a:spcPct val="100000"/>
                        </a:lnSpc>
                        <a:spcAft>
                          <a:spcPts val="1000"/>
                        </a:spcAft>
                      </a:pPr>
                      <a:r>
                        <a:rPr lang="en-US" sz="1600">
                          <a:effectLst/>
                        </a:rPr>
                        <a:t>Bag filter capacity 12000Nm</a:t>
                      </a:r>
                      <a:r>
                        <a:rPr lang="en-US" sz="1600" baseline="30000">
                          <a:effectLst/>
                        </a:rPr>
                        <a:t>3</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extLst>
                  <a:ext uri="{0D108BD9-81ED-4DB2-BD59-A6C34878D82A}">
                    <a16:rowId xmlns:a16="http://schemas.microsoft.com/office/drawing/2014/main" val="1536715186"/>
                  </a:ext>
                </a:extLst>
              </a:tr>
              <a:tr h="117349">
                <a:tc>
                  <a:txBody>
                    <a:bodyPr/>
                    <a:lstStyle/>
                    <a:p>
                      <a:pPr algn="just">
                        <a:lnSpc>
                          <a:spcPct val="100000"/>
                        </a:lnSpc>
                        <a:spcAft>
                          <a:spcPts val="1000"/>
                        </a:spcAft>
                      </a:pPr>
                      <a:r>
                        <a:rPr lang="en-US" sz="1600">
                          <a:effectLst/>
                        </a:rPr>
                        <a:t>Kiln</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tc>
                  <a:txBody>
                    <a:bodyPr/>
                    <a:lstStyle/>
                    <a:p>
                      <a:pPr algn="just">
                        <a:lnSpc>
                          <a:spcPct val="100000"/>
                        </a:lnSpc>
                        <a:spcAft>
                          <a:spcPts val="1000"/>
                        </a:spcAft>
                      </a:pPr>
                      <a:r>
                        <a:rPr lang="en-US" sz="1600">
                          <a:effectLst/>
                        </a:rPr>
                        <a:t>ESP with pneumatic ash handling system (Silo)</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extLst>
                  <a:ext uri="{0D108BD9-81ED-4DB2-BD59-A6C34878D82A}">
                    <a16:rowId xmlns:a16="http://schemas.microsoft.com/office/drawing/2014/main" val="4153731027"/>
                  </a:ext>
                </a:extLst>
              </a:tr>
              <a:tr h="367854">
                <a:tc>
                  <a:txBody>
                    <a:bodyPr/>
                    <a:lstStyle/>
                    <a:p>
                      <a:pPr algn="just">
                        <a:lnSpc>
                          <a:spcPct val="100000"/>
                        </a:lnSpc>
                        <a:spcAft>
                          <a:spcPts val="1000"/>
                        </a:spcAft>
                      </a:pPr>
                      <a:r>
                        <a:rPr lang="en-US" sz="1600">
                          <a:effectLst/>
                        </a:rPr>
                        <a:t>Other dust generating area</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tc>
                  <a:txBody>
                    <a:bodyPr/>
                    <a:lstStyle/>
                    <a:p>
                      <a:pPr algn="just">
                        <a:lnSpc>
                          <a:spcPct val="100000"/>
                        </a:lnSpc>
                        <a:spcAft>
                          <a:spcPts val="1000"/>
                        </a:spcAft>
                      </a:pPr>
                      <a:r>
                        <a:rPr lang="en-US" sz="1600">
                          <a:effectLst/>
                        </a:rPr>
                        <a:t>30 nos of fixed water sprinklers and 2 nos of moveable sprinklers with 2 nos of water tankers for water sprinklers</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extLst>
                  <a:ext uri="{0D108BD9-81ED-4DB2-BD59-A6C34878D82A}">
                    <a16:rowId xmlns:a16="http://schemas.microsoft.com/office/drawing/2014/main" val="2785908594"/>
                  </a:ext>
                </a:extLst>
              </a:tr>
              <a:tr h="1069753">
                <a:tc>
                  <a:txBody>
                    <a:bodyPr/>
                    <a:lstStyle/>
                    <a:p>
                      <a:pPr algn="just">
                        <a:lnSpc>
                          <a:spcPct val="100000"/>
                        </a:lnSpc>
                        <a:spcAft>
                          <a:spcPts val="1000"/>
                        </a:spcAft>
                      </a:pPr>
                      <a:r>
                        <a:rPr lang="en-US" sz="1600">
                          <a:effectLst/>
                        </a:rPr>
                        <a:t>Sponge Iron Unit</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tc>
                  <a:txBody>
                    <a:bodyPr/>
                    <a:lstStyle/>
                    <a:p>
                      <a:pPr algn="just">
                        <a:lnSpc>
                          <a:spcPct val="100000"/>
                        </a:lnSpc>
                        <a:spcAft>
                          <a:spcPts val="1000"/>
                        </a:spcAft>
                      </a:pPr>
                      <a:r>
                        <a:rPr lang="en-US" sz="1600">
                          <a:effectLst/>
                        </a:rPr>
                        <a:t>Stack of 35 m height with two nos of ESPs a to control dust emission through flue gases from DRI kilns after WHRB. Conveyors covers and  stack height will be increase to meet the emission norms.</a:t>
                      </a:r>
                      <a:endParaRPr lang="en-IN" sz="1600">
                        <a:effectLst/>
                      </a:endParaRPr>
                    </a:p>
                    <a:p>
                      <a:pPr algn="just">
                        <a:lnSpc>
                          <a:spcPct val="100000"/>
                        </a:lnSpc>
                        <a:spcAft>
                          <a:spcPts val="1000"/>
                        </a:spcAft>
                      </a:pPr>
                      <a:r>
                        <a:rPr lang="en-US" sz="1600">
                          <a:effectLst/>
                        </a:rPr>
                        <a:t>Bag filters installed at stock house, crusher house, coal injection control fugitive dust emission</a:t>
                      </a:r>
                      <a:r>
                        <a:rPr lang="en-IN" sz="1600">
                          <a:effectLst/>
                        </a:rPr>
                        <a:t>.</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extLst>
                  <a:ext uri="{0D108BD9-81ED-4DB2-BD59-A6C34878D82A}">
                    <a16:rowId xmlns:a16="http://schemas.microsoft.com/office/drawing/2014/main" val="3470120654"/>
                  </a:ext>
                </a:extLst>
              </a:tr>
              <a:tr h="493107">
                <a:tc>
                  <a:txBody>
                    <a:bodyPr/>
                    <a:lstStyle/>
                    <a:p>
                      <a:pPr algn="just">
                        <a:lnSpc>
                          <a:spcPct val="100000"/>
                        </a:lnSpc>
                        <a:spcAft>
                          <a:spcPts val="1000"/>
                        </a:spcAft>
                      </a:pPr>
                      <a:r>
                        <a:rPr lang="en-US" sz="1600">
                          <a:effectLst/>
                        </a:rPr>
                        <a:t>Induction furnace</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tc>
                  <a:txBody>
                    <a:bodyPr/>
                    <a:lstStyle/>
                    <a:p>
                      <a:pPr algn="just">
                        <a:lnSpc>
                          <a:spcPct val="100000"/>
                        </a:lnSpc>
                        <a:spcAft>
                          <a:spcPts val="1000"/>
                        </a:spcAft>
                      </a:pPr>
                      <a:r>
                        <a:rPr lang="en-US" sz="1600">
                          <a:effectLst/>
                        </a:rPr>
                        <a:t>Fume extraction system followed by bag filters for cleaning of gases solid waste (slag) will be used for recovery of metal and supplied for construction filling and other uses.</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extLst>
                  <a:ext uri="{0D108BD9-81ED-4DB2-BD59-A6C34878D82A}">
                    <a16:rowId xmlns:a16="http://schemas.microsoft.com/office/drawing/2014/main" val="690406981"/>
                  </a:ext>
                </a:extLst>
              </a:tr>
              <a:tr h="994117">
                <a:tc>
                  <a:txBody>
                    <a:bodyPr/>
                    <a:lstStyle/>
                    <a:p>
                      <a:pPr algn="just">
                        <a:lnSpc>
                          <a:spcPct val="100000"/>
                        </a:lnSpc>
                        <a:spcAft>
                          <a:spcPts val="1000"/>
                        </a:spcAft>
                      </a:pPr>
                      <a:r>
                        <a:rPr lang="en-US" sz="1600">
                          <a:effectLst/>
                        </a:rPr>
                        <a:t>Raw material and Product Handling</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tc>
                  <a:txBody>
                    <a:bodyPr/>
                    <a:lstStyle/>
                    <a:p>
                      <a:pPr algn="just">
                        <a:lnSpc>
                          <a:spcPct val="100000"/>
                        </a:lnSpc>
                        <a:spcAft>
                          <a:spcPts val="1000"/>
                        </a:spcAft>
                      </a:pPr>
                      <a:r>
                        <a:rPr lang="en-US" sz="1600">
                          <a:effectLst/>
                        </a:rPr>
                        <a:t>Bagfilters will be used at coal handling section, Iron ore handling section, stock house and product house section to control fugitive dust pollution. Water sprinkling will be done during unloading and loading of raw material an product. Raw material and products will be kept in covered sheds and conveyors will be covered</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extLst>
                  <a:ext uri="{0D108BD9-81ED-4DB2-BD59-A6C34878D82A}">
                    <a16:rowId xmlns:a16="http://schemas.microsoft.com/office/drawing/2014/main" val="2493023821"/>
                  </a:ext>
                </a:extLst>
              </a:tr>
              <a:tr h="680342">
                <a:tc>
                  <a:txBody>
                    <a:bodyPr/>
                    <a:lstStyle/>
                    <a:p>
                      <a:pPr algn="just">
                        <a:lnSpc>
                          <a:spcPct val="100000"/>
                        </a:lnSpc>
                        <a:spcAft>
                          <a:spcPts val="1000"/>
                        </a:spcAft>
                      </a:pPr>
                      <a:r>
                        <a:rPr lang="en-US" sz="1600" dirty="0">
                          <a:effectLst/>
                        </a:rPr>
                        <a:t>Other Environmental management activities</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tc>
                  <a:txBody>
                    <a:bodyPr/>
                    <a:lstStyle/>
                    <a:p>
                      <a:pPr algn="just">
                        <a:lnSpc>
                          <a:spcPct val="100000"/>
                        </a:lnSpc>
                        <a:spcAft>
                          <a:spcPts val="1000"/>
                        </a:spcAft>
                      </a:pPr>
                      <a:r>
                        <a:rPr lang="en-US" sz="1600" dirty="0">
                          <a:effectLst/>
                        </a:rPr>
                        <a:t>Two RWH structures has been constructed within the project site. Green belt has been developed over an area of 7.5 acres with about 1500 saplings. Pucca road construction within the plant premises has been initiated. </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843" marR="40843" marT="0" marB="0"/>
                </a:tc>
                <a:extLst>
                  <a:ext uri="{0D108BD9-81ED-4DB2-BD59-A6C34878D82A}">
                    <a16:rowId xmlns:a16="http://schemas.microsoft.com/office/drawing/2014/main" val="1699917145"/>
                  </a:ext>
                </a:extLst>
              </a:tr>
            </a:tbl>
          </a:graphicData>
        </a:graphic>
      </p:graphicFrame>
    </p:spTree>
    <p:extLst>
      <p:ext uri="{BB962C8B-B14F-4D97-AF65-F5344CB8AC3E}">
        <p14:creationId xmlns:p14="http://schemas.microsoft.com/office/powerpoint/2010/main" val="2299252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D3CEF-2511-4DFC-8115-590429DC3C2E}"/>
              </a:ext>
            </a:extLst>
          </p:cNvPr>
          <p:cNvGraphicFramePr>
            <a:graphicFrameLocks noGrp="1"/>
          </p:cNvGraphicFramePr>
          <p:nvPr>
            <p:extLst>
              <p:ext uri="{D42A27DB-BD31-4B8C-83A1-F6EECF244321}">
                <p14:modId xmlns:p14="http://schemas.microsoft.com/office/powerpoint/2010/main" val="443990323"/>
              </p:ext>
            </p:extLst>
          </p:nvPr>
        </p:nvGraphicFramePr>
        <p:xfrm>
          <a:off x="0" y="1772816"/>
          <a:ext cx="9143999" cy="4608513"/>
        </p:xfrm>
        <a:graphic>
          <a:graphicData uri="http://schemas.openxmlformats.org/drawingml/2006/table">
            <a:tbl>
              <a:tblPr>
                <a:tableStyleId>{5C22544A-7EE6-4342-B048-85BDC9FD1C3A}</a:tableStyleId>
              </a:tblPr>
              <a:tblGrid>
                <a:gridCol w="555130">
                  <a:extLst>
                    <a:ext uri="{9D8B030D-6E8A-4147-A177-3AD203B41FA5}">
                      <a16:colId xmlns:a16="http://schemas.microsoft.com/office/drawing/2014/main" val="2254513965"/>
                    </a:ext>
                  </a:extLst>
                </a:gridCol>
                <a:gridCol w="3047347">
                  <a:extLst>
                    <a:ext uri="{9D8B030D-6E8A-4147-A177-3AD203B41FA5}">
                      <a16:colId xmlns:a16="http://schemas.microsoft.com/office/drawing/2014/main" val="1175281358"/>
                    </a:ext>
                  </a:extLst>
                </a:gridCol>
                <a:gridCol w="2360278">
                  <a:extLst>
                    <a:ext uri="{9D8B030D-6E8A-4147-A177-3AD203B41FA5}">
                      <a16:colId xmlns:a16="http://schemas.microsoft.com/office/drawing/2014/main" val="341298964"/>
                    </a:ext>
                  </a:extLst>
                </a:gridCol>
                <a:gridCol w="1407371">
                  <a:extLst>
                    <a:ext uri="{9D8B030D-6E8A-4147-A177-3AD203B41FA5}">
                      <a16:colId xmlns:a16="http://schemas.microsoft.com/office/drawing/2014/main" val="1889944811"/>
                    </a:ext>
                  </a:extLst>
                </a:gridCol>
                <a:gridCol w="1773873">
                  <a:extLst>
                    <a:ext uri="{9D8B030D-6E8A-4147-A177-3AD203B41FA5}">
                      <a16:colId xmlns:a16="http://schemas.microsoft.com/office/drawing/2014/main" val="402843385"/>
                    </a:ext>
                  </a:extLst>
                </a:gridCol>
              </a:tblGrid>
              <a:tr h="962508">
                <a:tc>
                  <a:txBody>
                    <a:bodyPr/>
                    <a:lstStyle/>
                    <a:p>
                      <a:pPr algn="ctr">
                        <a:lnSpc>
                          <a:spcPct val="100000"/>
                        </a:lnSpc>
                        <a:spcAft>
                          <a:spcPts val="1000"/>
                        </a:spcAft>
                      </a:pPr>
                      <a:r>
                        <a:rPr lang="en-IN" sz="2000" b="1" spc="15" dirty="0">
                          <a:effectLst/>
                        </a:rPr>
                        <a:t>Sl. No</a:t>
                      </a:r>
                      <a:endParaRPr lang="en-I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7310" algn="ctr">
                        <a:lnSpc>
                          <a:spcPct val="100000"/>
                        </a:lnSpc>
                        <a:spcAft>
                          <a:spcPts val="1000"/>
                        </a:spcAft>
                        <a:tabLst>
                          <a:tab pos="1145540" algn="l"/>
                        </a:tabLst>
                      </a:pPr>
                      <a:r>
                        <a:rPr lang="en-IN" sz="2000" b="1" dirty="0">
                          <a:effectLst/>
                        </a:rPr>
                        <a:t>Name     of	Unit/</a:t>
                      </a:r>
                      <a:endParaRPr lang="en-IN" sz="1800" b="1" dirty="0">
                        <a:effectLst/>
                      </a:endParaRPr>
                    </a:p>
                    <a:p>
                      <a:pPr marL="67310" algn="ctr">
                        <a:lnSpc>
                          <a:spcPct val="100000"/>
                        </a:lnSpc>
                        <a:spcAft>
                          <a:spcPts val="1000"/>
                        </a:spcAft>
                      </a:pPr>
                      <a:r>
                        <a:rPr lang="en-IN" sz="2000" b="1" dirty="0">
                          <a:effectLst/>
                        </a:rPr>
                        <a:t>Process</a:t>
                      </a:r>
                      <a:endParaRPr lang="en-I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4770" algn="ctr">
                        <a:lnSpc>
                          <a:spcPct val="100000"/>
                        </a:lnSpc>
                        <a:spcAft>
                          <a:spcPts val="1000"/>
                        </a:spcAft>
                      </a:pPr>
                      <a:r>
                        <a:rPr lang="en-IN" sz="2000" b="1" dirty="0">
                          <a:effectLst/>
                        </a:rPr>
                        <a:t>APCD    &amp;    Stack</a:t>
                      </a:r>
                      <a:endParaRPr lang="en-IN" sz="1800" b="1" dirty="0">
                        <a:effectLst/>
                      </a:endParaRPr>
                    </a:p>
                    <a:p>
                      <a:pPr marL="64770" algn="ctr">
                        <a:lnSpc>
                          <a:spcPct val="100000"/>
                        </a:lnSpc>
                        <a:spcAft>
                          <a:spcPts val="1000"/>
                        </a:spcAft>
                      </a:pPr>
                      <a:r>
                        <a:rPr lang="en-IN" sz="2000" b="1" dirty="0">
                          <a:effectLst/>
                        </a:rPr>
                        <a:t>height</a:t>
                      </a:r>
                      <a:endParaRPr lang="en-I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8580" algn="ctr">
                        <a:lnSpc>
                          <a:spcPct val="100000"/>
                        </a:lnSpc>
                        <a:spcAft>
                          <a:spcPts val="1000"/>
                        </a:spcAft>
                      </a:pPr>
                      <a:r>
                        <a:rPr lang="en-IN" sz="2000" b="1" dirty="0">
                          <a:effectLst/>
                        </a:rPr>
                        <a:t>Design</a:t>
                      </a:r>
                      <a:endParaRPr lang="en-IN" sz="1800" b="1" dirty="0">
                        <a:effectLst/>
                      </a:endParaRPr>
                    </a:p>
                    <a:p>
                      <a:pPr marL="68580" algn="ctr">
                        <a:lnSpc>
                          <a:spcPct val="100000"/>
                        </a:lnSpc>
                        <a:spcAft>
                          <a:spcPts val="1000"/>
                        </a:spcAft>
                      </a:pPr>
                      <a:r>
                        <a:rPr lang="en-IN" sz="2000" b="1" dirty="0">
                          <a:effectLst/>
                        </a:rPr>
                        <a:t>Efficiency</a:t>
                      </a:r>
                      <a:endParaRPr lang="en-I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7945" algn="ctr">
                        <a:lnSpc>
                          <a:spcPct val="100000"/>
                        </a:lnSpc>
                        <a:spcAft>
                          <a:spcPts val="1000"/>
                        </a:spcAft>
                      </a:pPr>
                      <a:r>
                        <a:rPr lang="en-IN" sz="2000" b="1" dirty="0">
                          <a:effectLst/>
                        </a:rPr>
                        <a:t>PM Emission</a:t>
                      </a:r>
                      <a:endParaRPr lang="en-IN"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48288962"/>
                  </a:ext>
                </a:extLst>
              </a:tr>
              <a:tr h="962508">
                <a:tc>
                  <a:txBody>
                    <a:bodyPr/>
                    <a:lstStyle/>
                    <a:p>
                      <a:pPr marL="66675" algn="ctr">
                        <a:lnSpc>
                          <a:spcPct val="100000"/>
                        </a:lnSpc>
                        <a:spcAft>
                          <a:spcPts val="1000"/>
                        </a:spcAft>
                      </a:pPr>
                      <a:r>
                        <a:rPr lang="en-IN" sz="2000">
                          <a:effectLst/>
                        </a:rPr>
                        <a:t>1</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7310">
                        <a:lnSpc>
                          <a:spcPct val="100000"/>
                        </a:lnSpc>
                        <a:spcAft>
                          <a:spcPts val="1000"/>
                        </a:spcAft>
                      </a:pPr>
                      <a:r>
                        <a:rPr lang="en-IN" sz="2000">
                          <a:effectLst/>
                        </a:rPr>
                        <a:t>Cooler discharge area and transfer points of DRI Plant</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4770" algn="ctr">
                        <a:lnSpc>
                          <a:spcPct val="100000"/>
                        </a:lnSpc>
                        <a:spcAft>
                          <a:spcPts val="1000"/>
                        </a:spcAft>
                      </a:pPr>
                      <a:r>
                        <a:rPr lang="en-IN" sz="2000">
                          <a:effectLst/>
                        </a:rPr>
                        <a:t>Bag   Filters,  </a:t>
                      </a:r>
                      <a:endParaRPr lang="en-IN" sz="1800">
                        <a:effectLst/>
                      </a:endParaRPr>
                    </a:p>
                    <a:p>
                      <a:pPr marL="64770" algn="ctr">
                        <a:lnSpc>
                          <a:spcPct val="100000"/>
                        </a:lnSpc>
                        <a:spcAft>
                          <a:spcPts val="1000"/>
                        </a:spcAft>
                      </a:pPr>
                      <a:r>
                        <a:rPr lang="en-IN" sz="2000">
                          <a:effectLst/>
                        </a:rPr>
                        <a:t>common stack</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8580" algn="ctr">
                        <a:lnSpc>
                          <a:spcPct val="100000"/>
                        </a:lnSpc>
                        <a:spcAft>
                          <a:spcPts val="1000"/>
                        </a:spcAft>
                      </a:pPr>
                      <a:r>
                        <a:rPr lang="en-IN" sz="2000">
                          <a:effectLst/>
                        </a:rPr>
                        <a:t>99%</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7945" algn="ctr">
                        <a:lnSpc>
                          <a:spcPct val="100000"/>
                        </a:lnSpc>
                        <a:spcAft>
                          <a:spcPts val="1000"/>
                        </a:spcAft>
                      </a:pPr>
                      <a:r>
                        <a:rPr lang="en-IN" sz="2000">
                          <a:effectLst/>
                        </a:rPr>
                        <a:t>&lt; 100 mg/Nm</a:t>
                      </a:r>
                      <a:r>
                        <a:rPr lang="en-IN" sz="2000" baseline="30000">
                          <a:effectLst/>
                        </a:rPr>
                        <a:t>3</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38550503"/>
                  </a:ext>
                </a:extLst>
              </a:tr>
              <a:tr h="1611421">
                <a:tc>
                  <a:txBody>
                    <a:bodyPr/>
                    <a:lstStyle/>
                    <a:p>
                      <a:pPr marL="66675" algn="ctr">
                        <a:lnSpc>
                          <a:spcPct val="100000"/>
                        </a:lnSpc>
                        <a:spcAft>
                          <a:spcPts val="1000"/>
                        </a:spcAft>
                      </a:pPr>
                      <a:r>
                        <a:rPr lang="en-IN" sz="2000">
                          <a:effectLst/>
                        </a:rPr>
                        <a:t>2</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7310">
                        <a:lnSpc>
                          <a:spcPct val="100000"/>
                        </a:lnSpc>
                        <a:spcAft>
                          <a:spcPts val="1000"/>
                        </a:spcAft>
                      </a:pPr>
                      <a:r>
                        <a:rPr lang="en-IN" sz="2000">
                          <a:effectLst/>
                        </a:rPr>
                        <a:t>Product Hopper of DRI Plant (intermediate stock bins, crusher and screening   plant   and magnetic separator)</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4770" algn="ctr">
                        <a:lnSpc>
                          <a:spcPct val="100000"/>
                        </a:lnSpc>
                        <a:spcAft>
                          <a:spcPts val="1000"/>
                        </a:spcAft>
                      </a:pPr>
                      <a:r>
                        <a:rPr lang="en-IN" sz="2000">
                          <a:effectLst/>
                        </a:rPr>
                        <a:t>Bag   Filters,  common stack</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8580" algn="ctr">
                        <a:lnSpc>
                          <a:spcPct val="100000"/>
                        </a:lnSpc>
                        <a:spcAft>
                          <a:spcPts val="1000"/>
                        </a:spcAft>
                      </a:pPr>
                      <a:r>
                        <a:rPr lang="en-IN" sz="2000">
                          <a:effectLst/>
                        </a:rPr>
                        <a:t>99%</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7945" algn="ctr">
                        <a:lnSpc>
                          <a:spcPct val="100000"/>
                        </a:lnSpc>
                        <a:spcAft>
                          <a:spcPts val="1000"/>
                        </a:spcAft>
                      </a:pPr>
                      <a:r>
                        <a:rPr lang="en-IN" sz="2000">
                          <a:effectLst/>
                        </a:rPr>
                        <a:t>&lt; 100 mg/Nm</a:t>
                      </a:r>
                      <a:r>
                        <a:rPr lang="en-IN" sz="2000" baseline="30000">
                          <a:effectLst/>
                        </a:rPr>
                        <a:t>3</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19184798"/>
                  </a:ext>
                </a:extLst>
              </a:tr>
              <a:tr h="1072076">
                <a:tc>
                  <a:txBody>
                    <a:bodyPr/>
                    <a:lstStyle/>
                    <a:p>
                      <a:pPr marL="66675" algn="ctr">
                        <a:lnSpc>
                          <a:spcPct val="100000"/>
                        </a:lnSpc>
                        <a:spcAft>
                          <a:spcPts val="1000"/>
                        </a:spcAft>
                      </a:pPr>
                      <a:r>
                        <a:rPr lang="en-IN" sz="2000">
                          <a:effectLst/>
                        </a:rPr>
                        <a:t>3</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7310">
                        <a:lnSpc>
                          <a:spcPct val="100000"/>
                        </a:lnSpc>
                        <a:spcAft>
                          <a:spcPts val="1000"/>
                        </a:spcAft>
                      </a:pPr>
                      <a:r>
                        <a:rPr lang="en-IN" sz="2000">
                          <a:effectLst/>
                        </a:rPr>
                        <a:t>Day Bins of DRI Plant (feeder   area,   mixing area,    transfer and junction points)</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4770" algn="ctr">
                        <a:lnSpc>
                          <a:spcPct val="100000"/>
                        </a:lnSpc>
                        <a:spcAft>
                          <a:spcPts val="1000"/>
                        </a:spcAft>
                      </a:pPr>
                      <a:r>
                        <a:rPr lang="en-IN" sz="2000">
                          <a:effectLst/>
                        </a:rPr>
                        <a:t>Bag   Filters,  </a:t>
                      </a:r>
                      <a:endParaRPr lang="en-IN" sz="1800">
                        <a:effectLst/>
                      </a:endParaRPr>
                    </a:p>
                    <a:p>
                      <a:pPr marL="64770" algn="ctr">
                        <a:lnSpc>
                          <a:spcPct val="100000"/>
                        </a:lnSpc>
                        <a:spcAft>
                          <a:spcPts val="1000"/>
                        </a:spcAft>
                      </a:pPr>
                      <a:r>
                        <a:rPr lang="en-IN" sz="2000">
                          <a:effectLst/>
                        </a:rPr>
                        <a:t>common stack</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8580" algn="ctr">
                        <a:lnSpc>
                          <a:spcPct val="100000"/>
                        </a:lnSpc>
                        <a:spcAft>
                          <a:spcPts val="1000"/>
                        </a:spcAft>
                      </a:pPr>
                      <a:r>
                        <a:rPr lang="en-IN" sz="2000">
                          <a:effectLst/>
                        </a:rPr>
                        <a:t>99%</a:t>
                      </a:r>
                      <a:endParaRPr lang="en-IN"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67945" algn="ctr">
                        <a:lnSpc>
                          <a:spcPct val="100000"/>
                        </a:lnSpc>
                        <a:spcAft>
                          <a:spcPts val="1000"/>
                        </a:spcAft>
                      </a:pPr>
                      <a:r>
                        <a:rPr lang="en-IN" sz="2000" dirty="0">
                          <a:effectLst/>
                        </a:rPr>
                        <a:t>&lt; 100 mg/Nm</a:t>
                      </a:r>
                      <a:r>
                        <a:rPr lang="en-IN" sz="2000" baseline="30000" dirty="0">
                          <a:effectLst/>
                        </a:rPr>
                        <a:t>3</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52722373"/>
                  </a:ext>
                </a:extLst>
              </a:tr>
            </a:tbl>
          </a:graphicData>
        </a:graphic>
      </p:graphicFrame>
      <p:sp>
        <p:nvSpPr>
          <p:cNvPr id="5" name="Title 1">
            <a:extLst>
              <a:ext uri="{FF2B5EF4-FFF2-40B4-BE49-F238E27FC236}">
                <a16:creationId xmlns:a16="http://schemas.microsoft.com/office/drawing/2014/main" id="{3F896AD9-4F69-4D42-9A57-1E43C802A043}"/>
              </a:ext>
            </a:extLst>
          </p:cNvPr>
          <p:cNvSpPr>
            <a:spLocks noGrp="1"/>
          </p:cNvSpPr>
          <p:nvPr>
            <p:ph type="title"/>
          </p:nvPr>
        </p:nvSpPr>
        <p:spPr>
          <a:xfrm>
            <a:off x="0" y="228600"/>
            <a:ext cx="9143999" cy="990600"/>
          </a:xfrm>
        </p:spPr>
        <p:txBody>
          <a:bodyPr>
            <a:normAutofit fontScale="90000"/>
          </a:bodyPr>
          <a:lstStyle/>
          <a:p>
            <a:r>
              <a:rPr lang="en-US" sz="3600" b="1" dirty="0"/>
              <a:t>EMP – AIR ENVIRONMENT (Fugitive dust control)</a:t>
            </a:r>
            <a:endParaRPr lang="en-IN" sz="3600" b="1" dirty="0"/>
          </a:p>
        </p:txBody>
      </p:sp>
    </p:spTree>
    <p:extLst>
      <p:ext uri="{BB962C8B-B14F-4D97-AF65-F5344CB8AC3E}">
        <p14:creationId xmlns:p14="http://schemas.microsoft.com/office/powerpoint/2010/main" val="2181154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896AD9-4F69-4D42-9A57-1E43C802A043}"/>
              </a:ext>
            </a:extLst>
          </p:cNvPr>
          <p:cNvSpPr>
            <a:spLocks noGrp="1"/>
          </p:cNvSpPr>
          <p:nvPr>
            <p:ph type="title"/>
          </p:nvPr>
        </p:nvSpPr>
        <p:spPr>
          <a:xfrm>
            <a:off x="0" y="228600"/>
            <a:ext cx="9143999" cy="990600"/>
          </a:xfrm>
        </p:spPr>
        <p:txBody>
          <a:bodyPr>
            <a:normAutofit/>
          </a:bodyPr>
          <a:lstStyle/>
          <a:p>
            <a:r>
              <a:rPr lang="en-US" sz="3600" b="1" dirty="0"/>
              <a:t>EMP – NOISE ENVIRONMENT</a:t>
            </a:r>
            <a:endParaRPr lang="en-IN" sz="3600" b="1" dirty="0"/>
          </a:p>
        </p:txBody>
      </p:sp>
      <p:sp>
        <p:nvSpPr>
          <p:cNvPr id="6" name="TextBox 5">
            <a:extLst>
              <a:ext uri="{FF2B5EF4-FFF2-40B4-BE49-F238E27FC236}">
                <a16:creationId xmlns:a16="http://schemas.microsoft.com/office/drawing/2014/main" id="{9A48552E-64B0-446C-A130-4FCAD2081ABE}"/>
              </a:ext>
            </a:extLst>
          </p:cNvPr>
          <p:cNvSpPr txBox="1"/>
          <p:nvPr/>
        </p:nvSpPr>
        <p:spPr>
          <a:xfrm>
            <a:off x="-32148" y="1628800"/>
            <a:ext cx="9144000" cy="4618380"/>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IN" sz="1800" dirty="0">
                <a:solidFill>
                  <a:srgbClr val="000000"/>
                </a:solidFill>
                <a:effectLst/>
                <a:latin typeface="Times New Roman" panose="02020603050405020304" pitchFamily="18" charset="0"/>
                <a:ea typeface="800002EB-Identity-H"/>
                <a:cs typeface="Times New Roman" panose="02020603050405020304" pitchFamily="18" charset="0"/>
              </a:rPr>
              <a:t>Use of suitable muffler systems/enclosures/sound-proof glass panelling on heavy equipment/pumps/blowers, the same should be ordered with the equipment supplier.</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IN" sz="1800" dirty="0">
                <a:solidFill>
                  <a:srgbClr val="000000"/>
                </a:solidFill>
                <a:effectLst/>
                <a:latin typeface="Times New Roman" panose="02020603050405020304" pitchFamily="18" charset="0"/>
                <a:ea typeface="800002EB-Identity-H"/>
                <a:cs typeface="Times New Roman" panose="02020603050405020304" pitchFamily="18" charset="0"/>
              </a:rPr>
              <a:t>Pumps and blowers mounted on rubber pads to absorb maximum noise during operation.</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IN" sz="1800" dirty="0">
                <a:solidFill>
                  <a:srgbClr val="000000"/>
                </a:solidFill>
                <a:effectLst/>
                <a:latin typeface="Times New Roman" panose="02020603050405020304" pitchFamily="18" charset="0"/>
                <a:ea typeface="800002EB-Identity-H"/>
                <a:cs typeface="Times New Roman" panose="02020603050405020304" pitchFamily="18" charset="0"/>
              </a:rPr>
              <a:t>Proper scheduling of high noise generating activities to minimize noise impacts</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IN" sz="1800" dirty="0">
                <a:solidFill>
                  <a:srgbClr val="000000"/>
                </a:solidFill>
                <a:effectLst/>
                <a:latin typeface="Times New Roman" panose="02020603050405020304" pitchFamily="18" charset="0"/>
                <a:ea typeface="800002EB-Identity-H"/>
                <a:cs typeface="Times New Roman" panose="02020603050405020304" pitchFamily="18" charset="0"/>
              </a:rPr>
              <a:t>Placement of equipment emitting high noise in an orientation that directs the noise away from work place/ sub floor </a:t>
            </a:r>
            <a:r>
              <a:rPr lang="en-IN" sz="1800" dirty="0" err="1">
                <a:solidFill>
                  <a:srgbClr val="000000"/>
                </a:solidFill>
                <a:effectLst/>
                <a:latin typeface="Times New Roman" panose="02020603050405020304" pitchFamily="18" charset="0"/>
                <a:ea typeface="800002EB-Identity-H"/>
                <a:cs typeface="Times New Roman" panose="02020603050405020304" pitchFamily="18" charset="0"/>
              </a:rPr>
              <a:t>personnels</a:t>
            </a:r>
            <a:r>
              <a:rPr lang="en-IN" sz="1800" dirty="0">
                <a:solidFill>
                  <a:srgbClr val="000000"/>
                </a:solidFill>
                <a:effectLst/>
                <a:latin typeface="Times New Roman" panose="02020603050405020304" pitchFamily="18" charset="0"/>
                <a:ea typeface="800002EB-Identity-H"/>
                <a:cs typeface="Times New Roman" panose="02020603050405020304" pitchFamily="18" charset="0"/>
              </a:rPr>
              <a:t>.</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IN" sz="1800" dirty="0">
                <a:solidFill>
                  <a:srgbClr val="000000"/>
                </a:solidFill>
                <a:effectLst/>
                <a:latin typeface="Times New Roman" panose="02020603050405020304" pitchFamily="18" charset="0"/>
                <a:ea typeface="800002EB-Identity-H"/>
                <a:cs typeface="Times New Roman" panose="02020603050405020304" pitchFamily="18" charset="0"/>
              </a:rPr>
              <a:t>Periodic maintenance of equipment/replacing whenever necessary/ lubrication of rotating parts, etc.</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IN" sz="1800" dirty="0">
                <a:solidFill>
                  <a:srgbClr val="000000"/>
                </a:solidFill>
                <a:effectLst/>
                <a:latin typeface="Times New Roman" panose="02020603050405020304" pitchFamily="18" charset="0"/>
                <a:ea typeface="800002EB-Identity-H"/>
                <a:cs typeface="Times New Roman" panose="02020603050405020304" pitchFamily="18" charset="0"/>
              </a:rPr>
              <a:t>Performance specifications for noise represent a way to insure the procured item is controlled.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IN" sz="1800" dirty="0">
                <a:solidFill>
                  <a:srgbClr val="000000"/>
                </a:solidFill>
                <a:effectLst/>
                <a:latin typeface="Times New Roman" panose="02020603050405020304" pitchFamily="18" charset="0"/>
                <a:ea typeface="800002EB-Identity-H"/>
                <a:cs typeface="Times New Roman" panose="02020603050405020304" pitchFamily="18" charset="0"/>
              </a:rPr>
              <a:t>Use of ear protective devices.</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n-IN" sz="1800" dirty="0">
                <a:solidFill>
                  <a:srgbClr val="000000"/>
                </a:solidFill>
                <a:effectLst/>
                <a:latin typeface="Times New Roman" panose="02020603050405020304" pitchFamily="18" charset="0"/>
                <a:ea typeface="800002EB-Identity-H"/>
                <a:cs typeface="Times New Roman" panose="02020603050405020304" pitchFamily="18" charset="0"/>
              </a:rPr>
              <a:t>Implementation of greenbelt for noise attenuation may be taken</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up</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686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896AD9-4F69-4D42-9A57-1E43C802A043}"/>
              </a:ext>
            </a:extLst>
          </p:cNvPr>
          <p:cNvSpPr>
            <a:spLocks noGrp="1"/>
          </p:cNvSpPr>
          <p:nvPr>
            <p:ph type="title"/>
          </p:nvPr>
        </p:nvSpPr>
        <p:spPr>
          <a:xfrm>
            <a:off x="0" y="228600"/>
            <a:ext cx="9143999" cy="990600"/>
          </a:xfrm>
        </p:spPr>
        <p:txBody>
          <a:bodyPr>
            <a:normAutofit/>
          </a:bodyPr>
          <a:lstStyle/>
          <a:p>
            <a:r>
              <a:rPr lang="en-US" sz="3600" b="1" dirty="0"/>
              <a:t>EMP – WATER ENVIRONMENT</a:t>
            </a:r>
            <a:endParaRPr lang="en-IN" sz="3600" b="1" dirty="0"/>
          </a:p>
        </p:txBody>
      </p:sp>
      <p:graphicFrame>
        <p:nvGraphicFramePr>
          <p:cNvPr id="2" name="Table 1">
            <a:extLst>
              <a:ext uri="{FF2B5EF4-FFF2-40B4-BE49-F238E27FC236}">
                <a16:creationId xmlns:a16="http://schemas.microsoft.com/office/drawing/2014/main" id="{5F1CD5F0-5F7D-4A16-B5DD-4690D1DC93F6}"/>
              </a:ext>
            </a:extLst>
          </p:cNvPr>
          <p:cNvGraphicFramePr>
            <a:graphicFrameLocks noGrp="1"/>
          </p:cNvGraphicFramePr>
          <p:nvPr>
            <p:extLst>
              <p:ext uri="{D42A27DB-BD31-4B8C-83A1-F6EECF244321}">
                <p14:modId xmlns:p14="http://schemas.microsoft.com/office/powerpoint/2010/main" val="1594072921"/>
              </p:ext>
            </p:extLst>
          </p:nvPr>
        </p:nvGraphicFramePr>
        <p:xfrm>
          <a:off x="1" y="1552099"/>
          <a:ext cx="9143998" cy="5079077"/>
        </p:xfrm>
        <a:graphic>
          <a:graphicData uri="http://schemas.openxmlformats.org/drawingml/2006/table">
            <a:tbl>
              <a:tblPr firstRow="1" firstCol="1" bandRow="1">
                <a:tableStyleId>{5C22544A-7EE6-4342-B048-85BDC9FD1C3A}</a:tableStyleId>
              </a:tblPr>
              <a:tblGrid>
                <a:gridCol w="832413">
                  <a:extLst>
                    <a:ext uri="{9D8B030D-6E8A-4147-A177-3AD203B41FA5}">
                      <a16:colId xmlns:a16="http://schemas.microsoft.com/office/drawing/2014/main" val="1884138609"/>
                    </a:ext>
                  </a:extLst>
                </a:gridCol>
                <a:gridCol w="1579346">
                  <a:extLst>
                    <a:ext uri="{9D8B030D-6E8A-4147-A177-3AD203B41FA5}">
                      <a16:colId xmlns:a16="http://schemas.microsoft.com/office/drawing/2014/main" val="2740717751"/>
                    </a:ext>
                  </a:extLst>
                </a:gridCol>
                <a:gridCol w="6732239">
                  <a:extLst>
                    <a:ext uri="{9D8B030D-6E8A-4147-A177-3AD203B41FA5}">
                      <a16:colId xmlns:a16="http://schemas.microsoft.com/office/drawing/2014/main" val="884552805"/>
                    </a:ext>
                  </a:extLst>
                </a:gridCol>
              </a:tblGrid>
              <a:tr h="381411">
                <a:tc>
                  <a:txBody>
                    <a:bodyPr/>
                    <a:lstStyle/>
                    <a:p>
                      <a:pPr algn="ctr">
                        <a:lnSpc>
                          <a:spcPct val="100000"/>
                        </a:lnSpc>
                        <a:spcAft>
                          <a:spcPts val="1000"/>
                        </a:spcAft>
                      </a:pPr>
                      <a:r>
                        <a:rPr lang="en-IN" sz="1800">
                          <a:effectLst/>
                        </a:rPr>
                        <a:t>Sl. No</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tc>
                  <a:txBody>
                    <a:bodyPr/>
                    <a:lstStyle/>
                    <a:p>
                      <a:pPr algn="ctr">
                        <a:lnSpc>
                          <a:spcPct val="100000"/>
                        </a:lnSpc>
                        <a:spcAft>
                          <a:spcPts val="1000"/>
                        </a:spcAft>
                      </a:pPr>
                      <a:r>
                        <a:rPr lang="en-IN" sz="1800">
                          <a:effectLst/>
                        </a:rPr>
                        <a:t>Source</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tc>
                  <a:txBody>
                    <a:bodyPr/>
                    <a:lstStyle/>
                    <a:p>
                      <a:pPr algn="ctr">
                        <a:lnSpc>
                          <a:spcPct val="100000"/>
                        </a:lnSpc>
                        <a:spcAft>
                          <a:spcPts val="1000"/>
                        </a:spcAft>
                      </a:pPr>
                      <a:r>
                        <a:rPr lang="en-IN" sz="1800">
                          <a:effectLst/>
                        </a:rPr>
                        <a:t>Proposed mitigation Measures</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extLst>
                  <a:ext uri="{0D108BD9-81ED-4DB2-BD59-A6C34878D82A}">
                    <a16:rowId xmlns:a16="http://schemas.microsoft.com/office/drawing/2014/main" val="3863726358"/>
                  </a:ext>
                </a:extLst>
              </a:tr>
              <a:tr h="582866">
                <a:tc>
                  <a:txBody>
                    <a:bodyPr/>
                    <a:lstStyle/>
                    <a:p>
                      <a:pPr algn="ctr">
                        <a:lnSpc>
                          <a:spcPct val="100000"/>
                        </a:lnSpc>
                        <a:spcAft>
                          <a:spcPts val="1000"/>
                        </a:spcAft>
                      </a:pPr>
                      <a:r>
                        <a:rPr lang="en-IN" sz="1800">
                          <a:effectLst/>
                        </a:rPr>
                        <a:t>1</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tc>
                  <a:txBody>
                    <a:bodyPr/>
                    <a:lstStyle/>
                    <a:p>
                      <a:pPr algn="just">
                        <a:lnSpc>
                          <a:spcPct val="100000"/>
                        </a:lnSpc>
                        <a:spcAft>
                          <a:spcPts val="1000"/>
                        </a:spcAft>
                      </a:pPr>
                      <a:r>
                        <a:rPr lang="en-IN" sz="1800">
                          <a:effectLst/>
                        </a:rPr>
                        <a:t>DRI Plant</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tc>
                  <a:txBody>
                    <a:bodyPr/>
                    <a:lstStyle/>
                    <a:p>
                      <a:pPr algn="just">
                        <a:lnSpc>
                          <a:spcPct val="100000"/>
                        </a:lnSpc>
                        <a:spcAft>
                          <a:spcPts val="1000"/>
                        </a:spcAft>
                      </a:pPr>
                      <a:r>
                        <a:rPr lang="en-IN" sz="1800">
                          <a:effectLst/>
                        </a:rPr>
                        <a:t>Only water requirement will be for cooling purpose. The cooling water will be recirculated in the process through cooling tower</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extLst>
                  <a:ext uri="{0D108BD9-81ED-4DB2-BD59-A6C34878D82A}">
                    <a16:rowId xmlns:a16="http://schemas.microsoft.com/office/drawing/2014/main" val="936852970"/>
                  </a:ext>
                </a:extLst>
              </a:tr>
              <a:tr h="985774">
                <a:tc>
                  <a:txBody>
                    <a:bodyPr/>
                    <a:lstStyle/>
                    <a:p>
                      <a:pPr algn="ctr">
                        <a:lnSpc>
                          <a:spcPct val="100000"/>
                        </a:lnSpc>
                        <a:spcAft>
                          <a:spcPts val="1000"/>
                        </a:spcAft>
                      </a:pPr>
                      <a:r>
                        <a:rPr lang="en-IN" sz="1800">
                          <a:effectLst/>
                        </a:rPr>
                        <a:t>2</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tc>
                  <a:txBody>
                    <a:bodyPr/>
                    <a:lstStyle/>
                    <a:p>
                      <a:pPr algn="just">
                        <a:lnSpc>
                          <a:spcPct val="100000"/>
                        </a:lnSpc>
                        <a:spcAft>
                          <a:spcPts val="1000"/>
                        </a:spcAft>
                      </a:pPr>
                      <a:r>
                        <a:rPr lang="en-IN" sz="1800">
                          <a:effectLst/>
                        </a:rPr>
                        <a:t>Steel Melting Shop</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tc>
                  <a:txBody>
                    <a:bodyPr/>
                    <a:lstStyle/>
                    <a:p>
                      <a:pPr algn="just">
                        <a:lnSpc>
                          <a:spcPct val="100000"/>
                        </a:lnSpc>
                        <a:spcAft>
                          <a:spcPts val="1000"/>
                        </a:spcAft>
                      </a:pPr>
                      <a:r>
                        <a:rPr lang="en-IN" sz="1800">
                          <a:effectLst/>
                        </a:rPr>
                        <a:t>Only non-contact cooling water is required to maintain the desired temperature of furnace shell, casting shell and moulds. Make-up water is added to cooling tower to compensate for evaporation loss. The cooling water is recirculated in the process.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extLst>
                  <a:ext uri="{0D108BD9-81ED-4DB2-BD59-A6C34878D82A}">
                    <a16:rowId xmlns:a16="http://schemas.microsoft.com/office/drawing/2014/main" val="3920183822"/>
                  </a:ext>
                </a:extLst>
              </a:tr>
              <a:tr h="1187229">
                <a:tc>
                  <a:txBody>
                    <a:bodyPr/>
                    <a:lstStyle/>
                    <a:p>
                      <a:pPr algn="ctr">
                        <a:lnSpc>
                          <a:spcPct val="100000"/>
                        </a:lnSpc>
                        <a:spcAft>
                          <a:spcPts val="1000"/>
                        </a:spcAft>
                      </a:pPr>
                      <a:r>
                        <a:rPr lang="en-IN" sz="1800">
                          <a:effectLst/>
                        </a:rPr>
                        <a:t>4</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tc>
                  <a:txBody>
                    <a:bodyPr/>
                    <a:lstStyle/>
                    <a:p>
                      <a:pPr algn="just">
                        <a:lnSpc>
                          <a:spcPct val="100000"/>
                        </a:lnSpc>
                        <a:spcAft>
                          <a:spcPts val="1000"/>
                        </a:spcAft>
                      </a:pPr>
                      <a:r>
                        <a:rPr lang="en-IN" sz="1800">
                          <a:effectLst/>
                        </a:rPr>
                        <a:t>Rolling Mill</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tc>
                  <a:txBody>
                    <a:bodyPr/>
                    <a:lstStyle/>
                    <a:p>
                      <a:pPr algn="just">
                        <a:lnSpc>
                          <a:spcPct val="100000"/>
                        </a:lnSpc>
                        <a:spcAft>
                          <a:spcPts val="1000"/>
                        </a:spcAft>
                      </a:pPr>
                      <a:r>
                        <a:rPr lang="en-IN" sz="1800">
                          <a:effectLst/>
                        </a:rPr>
                        <a:t>Direct circulating cooling water used in rolling mill is contaminated with scales and traces of oil. Mill scales from Rolling Mill are carried away with the flowing water to the settling tank. The water is allowed to return to ambient temperature and reused for cooling purpose. Only make-up water is added.</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extLst>
                  <a:ext uri="{0D108BD9-81ED-4DB2-BD59-A6C34878D82A}">
                    <a16:rowId xmlns:a16="http://schemas.microsoft.com/office/drawing/2014/main" val="3368020376"/>
                  </a:ext>
                </a:extLst>
              </a:tr>
              <a:tr h="1388683">
                <a:tc>
                  <a:txBody>
                    <a:bodyPr/>
                    <a:lstStyle/>
                    <a:p>
                      <a:pPr algn="ctr">
                        <a:lnSpc>
                          <a:spcPct val="100000"/>
                        </a:lnSpc>
                        <a:spcAft>
                          <a:spcPts val="1000"/>
                        </a:spcAft>
                      </a:pPr>
                      <a:r>
                        <a:rPr lang="en-IN" sz="1800">
                          <a:effectLst/>
                        </a:rPr>
                        <a:t>6</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tc>
                  <a:txBody>
                    <a:bodyPr/>
                    <a:lstStyle/>
                    <a:p>
                      <a:pPr algn="just">
                        <a:lnSpc>
                          <a:spcPct val="100000"/>
                        </a:lnSpc>
                        <a:spcAft>
                          <a:spcPts val="1000"/>
                        </a:spcAft>
                      </a:pPr>
                      <a:r>
                        <a:rPr lang="en-IN" sz="1800">
                          <a:effectLst/>
                        </a:rPr>
                        <a:t>CPP</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tc>
                  <a:txBody>
                    <a:bodyPr/>
                    <a:lstStyle/>
                    <a:p>
                      <a:pPr algn="just">
                        <a:lnSpc>
                          <a:spcPct val="100000"/>
                        </a:lnSpc>
                        <a:spcAft>
                          <a:spcPts val="1000"/>
                        </a:spcAft>
                      </a:pPr>
                      <a:r>
                        <a:rPr lang="en-IN" sz="1800" dirty="0">
                          <a:effectLst/>
                        </a:rPr>
                        <a:t>Water requirement for CPP is for condenser cooling, cooling other plant equipment, ash handling and DM feed water making. Wastewater is generated in the form of cooling tower blow down, boiler blow down, DM plant regeneration and ash sump overflow. The effluents will be taken to guard pond and then reused for dust suppression, ash handling and disposal.</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64" marR="50364" marT="0" marB="0"/>
                </a:tc>
                <a:extLst>
                  <a:ext uri="{0D108BD9-81ED-4DB2-BD59-A6C34878D82A}">
                    <a16:rowId xmlns:a16="http://schemas.microsoft.com/office/drawing/2014/main" val="2426457392"/>
                  </a:ext>
                </a:extLst>
              </a:tr>
            </a:tbl>
          </a:graphicData>
        </a:graphic>
      </p:graphicFrame>
    </p:spTree>
    <p:extLst>
      <p:ext uri="{BB962C8B-B14F-4D97-AF65-F5344CB8AC3E}">
        <p14:creationId xmlns:p14="http://schemas.microsoft.com/office/powerpoint/2010/main" val="3400410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896AD9-4F69-4D42-9A57-1E43C802A043}"/>
              </a:ext>
            </a:extLst>
          </p:cNvPr>
          <p:cNvSpPr>
            <a:spLocks noGrp="1"/>
          </p:cNvSpPr>
          <p:nvPr>
            <p:ph type="title"/>
          </p:nvPr>
        </p:nvSpPr>
        <p:spPr>
          <a:xfrm>
            <a:off x="0" y="228600"/>
            <a:ext cx="9143999" cy="990600"/>
          </a:xfrm>
        </p:spPr>
        <p:txBody>
          <a:bodyPr>
            <a:normAutofit/>
          </a:bodyPr>
          <a:lstStyle/>
          <a:p>
            <a:r>
              <a:rPr lang="en-US" sz="3600" b="1" dirty="0"/>
              <a:t>EMP – WATER ENVIRONMENT</a:t>
            </a:r>
            <a:endParaRPr lang="en-IN" sz="3600" b="1" dirty="0"/>
          </a:p>
        </p:txBody>
      </p:sp>
      <p:graphicFrame>
        <p:nvGraphicFramePr>
          <p:cNvPr id="3" name="Table 2">
            <a:extLst>
              <a:ext uri="{FF2B5EF4-FFF2-40B4-BE49-F238E27FC236}">
                <a16:creationId xmlns:a16="http://schemas.microsoft.com/office/drawing/2014/main" id="{A0792088-6C3B-4E77-BC9C-574F90E9F215}"/>
              </a:ext>
            </a:extLst>
          </p:cNvPr>
          <p:cNvGraphicFramePr>
            <a:graphicFrameLocks noGrp="1"/>
          </p:cNvGraphicFramePr>
          <p:nvPr>
            <p:extLst>
              <p:ext uri="{D42A27DB-BD31-4B8C-83A1-F6EECF244321}">
                <p14:modId xmlns:p14="http://schemas.microsoft.com/office/powerpoint/2010/main" val="3975557778"/>
              </p:ext>
            </p:extLst>
          </p:nvPr>
        </p:nvGraphicFramePr>
        <p:xfrm>
          <a:off x="-10525" y="980728"/>
          <a:ext cx="9143999" cy="2043176"/>
        </p:xfrm>
        <a:graphic>
          <a:graphicData uri="http://schemas.openxmlformats.org/drawingml/2006/table">
            <a:tbl>
              <a:tblPr firstRow="1" firstCol="1" bandRow="1">
                <a:tableStyleId>{5C22544A-7EE6-4342-B048-85BDC9FD1C3A}</a:tableStyleId>
              </a:tblPr>
              <a:tblGrid>
                <a:gridCol w="3476357">
                  <a:extLst>
                    <a:ext uri="{9D8B030D-6E8A-4147-A177-3AD203B41FA5}">
                      <a16:colId xmlns:a16="http://schemas.microsoft.com/office/drawing/2014/main" val="1998337200"/>
                    </a:ext>
                  </a:extLst>
                </a:gridCol>
                <a:gridCol w="5667642">
                  <a:extLst>
                    <a:ext uri="{9D8B030D-6E8A-4147-A177-3AD203B41FA5}">
                      <a16:colId xmlns:a16="http://schemas.microsoft.com/office/drawing/2014/main" val="3041815918"/>
                    </a:ext>
                  </a:extLst>
                </a:gridCol>
              </a:tblGrid>
              <a:tr h="0">
                <a:tc gridSpan="2">
                  <a:txBody>
                    <a:bodyPr/>
                    <a:lstStyle/>
                    <a:p>
                      <a:pPr algn="just" fontAlgn="base">
                        <a:lnSpc>
                          <a:spcPct val="115000"/>
                        </a:lnSpc>
                        <a:spcAft>
                          <a:spcPts val="1000"/>
                        </a:spcAft>
                        <a:tabLst>
                          <a:tab pos="457200" algn="l"/>
                          <a:tab pos="85725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WASTE WATER TREATENT FOR DIFFERENT UNITS</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just" fontAlgn="base">
                        <a:lnSpc>
                          <a:spcPct val="115000"/>
                        </a:lnSpc>
                        <a:spcAft>
                          <a:spcPts val="1000"/>
                        </a:spcAft>
                        <a:tabLst>
                          <a:tab pos="457200" algn="l"/>
                          <a:tab pos="857250" algn="l"/>
                        </a:tabLst>
                      </a:pP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0057326"/>
                  </a:ext>
                </a:extLst>
              </a:tr>
              <a:tr h="0">
                <a:tc>
                  <a:txBody>
                    <a:bodyPr/>
                    <a:lstStyle/>
                    <a:p>
                      <a:pPr algn="just" fontAlgn="base">
                        <a:lnSpc>
                          <a:spcPct val="115000"/>
                        </a:lnSpc>
                        <a:spcAft>
                          <a:spcPts val="1000"/>
                        </a:spcAft>
                        <a:tabLst>
                          <a:tab pos="457200" algn="l"/>
                          <a:tab pos="857250" algn="l"/>
                        </a:tabLst>
                      </a:pPr>
                      <a:r>
                        <a:rPr lang="en-IN" sz="1800" dirty="0">
                          <a:effectLst/>
                        </a:rPr>
                        <a:t>Units</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fontAlgn="base">
                        <a:lnSpc>
                          <a:spcPct val="115000"/>
                        </a:lnSpc>
                        <a:spcAft>
                          <a:spcPts val="1000"/>
                        </a:spcAft>
                        <a:tabLst>
                          <a:tab pos="457200" algn="l"/>
                          <a:tab pos="857250" algn="l"/>
                        </a:tabLst>
                      </a:pPr>
                      <a:r>
                        <a:rPr lang="en-IN" sz="1800">
                          <a:effectLst/>
                        </a:rPr>
                        <a:t>Waste water treatment method</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021791"/>
                  </a:ext>
                </a:extLst>
              </a:tr>
              <a:tr h="0">
                <a:tc>
                  <a:txBody>
                    <a:bodyPr/>
                    <a:lstStyle/>
                    <a:p>
                      <a:pPr algn="just" fontAlgn="base">
                        <a:lnSpc>
                          <a:spcPct val="115000"/>
                        </a:lnSpc>
                        <a:spcAft>
                          <a:spcPts val="1000"/>
                        </a:spcAft>
                        <a:tabLst>
                          <a:tab pos="457200" algn="l"/>
                          <a:tab pos="857250" algn="l"/>
                        </a:tabLst>
                      </a:pPr>
                      <a:r>
                        <a:rPr lang="en-IN" sz="1800">
                          <a:effectLst/>
                        </a:rPr>
                        <a:t>DRI</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fontAlgn="base">
                        <a:lnSpc>
                          <a:spcPct val="115000"/>
                        </a:lnSpc>
                        <a:spcAft>
                          <a:spcPts val="1000"/>
                        </a:spcAft>
                        <a:tabLst>
                          <a:tab pos="457200" algn="l"/>
                          <a:tab pos="857250" algn="l"/>
                        </a:tabLst>
                      </a:pPr>
                      <a:r>
                        <a:rPr lang="en-IN" sz="1800">
                          <a:effectLst/>
                        </a:rPr>
                        <a:t>Settling Pond and recirculation</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43908432"/>
                  </a:ext>
                </a:extLst>
              </a:tr>
              <a:tr h="0">
                <a:tc>
                  <a:txBody>
                    <a:bodyPr/>
                    <a:lstStyle/>
                    <a:p>
                      <a:pPr algn="just" fontAlgn="base">
                        <a:lnSpc>
                          <a:spcPct val="115000"/>
                        </a:lnSpc>
                        <a:spcAft>
                          <a:spcPts val="1000"/>
                        </a:spcAft>
                        <a:tabLst>
                          <a:tab pos="457200" algn="l"/>
                          <a:tab pos="857250" algn="l"/>
                        </a:tabLst>
                      </a:pPr>
                      <a:r>
                        <a:rPr lang="en-IN" sz="1800">
                          <a:effectLst/>
                        </a:rPr>
                        <a:t>DM Plant</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fontAlgn="base">
                        <a:lnSpc>
                          <a:spcPct val="115000"/>
                        </a:lnSpc>
                        <a:spcAft>
                          <a:spcPts val="1000"/>
                        </a:spcAft>
                        <a:tabLst>
                          <a:tab pos="457200" algn="l"/>
                          <a:tab pos="857250" algn="l"/>
                        </a:tabLst>
                      </a:pPr>
                      <a:r>
                        <a:rPr lang="en-IN" sz="1800">
                          <a:effectLst/>
                        </a:rPr>
                        <a:t>Neutralization Plant</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127664"/>
                  </a:ext>
                </a:extLst>
              </a:tr>
              <a:tr h="0">
                <a:tc>
                  <a:txBody>
                    <a:bodyPr/>
                    <a:lstStyle/>
                    <a:p>
                      <a:pPr algn="just" fontAlgn="base">
                        <a:lnSpc>
                          <a:spcPct val="115000"/>
                        </a:lnSpc>
                        <a:spcAft>
                          <a:spcPts val="1000"/>
                        </a:spcAft>
                        <a:tabLst>
                          <a:tab pos="457200" algn="l"/>
                          <a:tab pos="857250" algn="l"/>
                        </a:tabLst>
                      </a:pPr>
                      <a:r>
                        <a:rPr lang="en-IN" sz="1800">
                          <a:effectLst/>
                        </a:rPr>
                        <a:t>Canteen/Shop/ Units</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fontAlgn="base">
                        <a:lnSpc>
                          <a:spcPct val="115000"/>
                        </a:lnSpc>
                        <a:spcAft>
                          <a:spcPts val="1000"/>
                        </a:spcAft>
                        <a:tabLst>
                          <a:tab pos="457200" algn="l"/>
                          <a:tab pos="857250" algn="l"/>
                        </a:tabLst>
                      </a:pPr>
                      <a:r>
                        <a:rPr lang="en-IN" sz="1800">
                          <a:effectLst/>
                        </a:rPr>
                        <a:t>Drains, catch pits, storm water drains</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8518608"/>
                  </a:ext>
                </a:extLst>
              </a:tr>
              <a:tr h="133985">
                <a:tc>
                  <a:txBody>
                    <a:bodyPr/>
                    <a:lstStyle/>
                    <a:p>
                      <a:pPr algn="just" fontAlgn="base">
                        <a:lnSpc>
                          <a:spcPct val="115000"/>
                        </a:lnSpc>
                        <a:spcAft>
                          <a:spcPts val="1000"/>
                        </a:spcAft>
                        <a:tabLst>
                          <a:tab pos="457200" algn="l"/>
                          <a:tab pos="857250" algn="l"/>
                        </a:tabLst>
                      </a:pPr>
                      <a:r>
                        <a:rPr lang="en-IN" sz="1800">
                          <a:effectLst/>
                        </a:rPr>
                        <a:t>Power Plant Blow down Water</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fontAlgn="base">
                        <a:lnSpc>
                          <a:spcPct val="115000"/>
                        </a:lnSpc>
                        <a:spcAft>
                          <a:spcPts val="1000"/>
                        </a:spcAft>
                        <a:tabLst>
                          <a:tab pos="457200" algn="l"/>
                          <a:tab pos="857250" algn="l"/>
                        </a:tabLst>
                      </a:pPr>
                      <a:r>
                        <a:rPr lang="en-IN" sz="1800">
                          <a:effectLst/>
                        </a:rPr>
                        <a:t>Settling Pond and recirculation</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6130673"/>
                  </a:ext>
                </a:extLst>
              </a:tr>
              <a:tr h="133350">
                <a:tc>
                  <a:txBody>
                    <a:bodyPr/>
                    <a:lstStyle/>
                    <a:p>
                      <a:pPr algn="just" fontAlgn="base">
                        <a:lnSpc>
                          <a:spcPct val="115000"/>
                        </a:lnSpc>
                        <a:spcAft>
                          <a:spcPts val="1000"/>
                        </a:spcAft>
                        <a:tabLst>
                          <a:tab pos="457200" algn="l"/>
                          <a:tab pos="857250" algn="l"/>
                        </a:tabLst>
                      </a:pPr>
                      <a:r>
                        <a:rPr lang="en-IN" sz="1800">
                          <a:effectLst/>
                        </a:rPr>
                        <a:t>Rolling Mill</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fontAlgn="base">
                        <a:lnSpc>
                          <a:spcPct val="115000"/>
                        </a:lnSpc>
                        <a:spcAft>
                          <a:spcPts val="1000"/>
                        </a:spcAft>
                        <a:tabLst>
                          <a:tab pos="457200" algn="l"/>
                          <a:tab pos="857250" algn="l"/>
                        </a:tabLst>
                      </a:pPr>
                      <a:r>
                        <a:rPr lang="en-IN" sz="1800" dirty="0">
                          <a:effectLst/>
                        </a:rPr>
                        <a:t>Settling Pond and recirculation</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879891"/>
                  </a:ext>
                </a:extLst>
              </a:tr>
            </a:tbl>
          </a:graphicData>
        </a:graphic>
      </p:graphicFrame>
      <p:graphicFrame>
        <p:nvGraphicFramePr>
          <p:cNvPr id="4" name="Table 3">
            <a:extLst>
              <a:ext uri="{FF2B5EF4-FFF2-40B4-BE49-F238E27FC236}">
                <a16:creationId xmlns:a16="http://schemas.microsoft.com/office/drawing/2014/main" id="{9B6D50CB-EA2C-4090-9F11-6BB7A7D820D7}"/>
              </a:ext>
            </a:extLst>
          </p:cNvPr>
          <p:cNvGraphicFramePr>
            <a:graphicFrameLocks noGrp="1"/>
          </p:cNvGraphicFramePr>
          <p:nvPr>
            <p:extLst>
              <p:ext uri="{D42A27DB-BD31-4B8C-83A1-F6EECF244321}">
                <p14:modId xmlns:p14="http://schemas.microsoft.com/office/powerpoint/2010/main" val="519504881"/>
              </p:ext>
            </p:extLst>
          </p:nvPr>
        </p:nvGraphicFramePr>
        <p:xfrm>
          <a:off x="-28862" y="3111624"/>
          <a:ext cx="9129332" cy="3505200"/>
        </p:xfrm>
        <a:graphic>
          <a:graphicData uri="http://schemas.openxmlformats.org/drawingml/2006/table">
            <a:tbl>
              <a:tblPr firstRow="1" firstCol="1" bandRow="1">
                <a:tableStyleId>{5C22544A-7EE6-4342-B048-85BDC9FD1C3A}</a:tableStyleId>
              </a:tblPr>
              <a:tblGrid>
                <a:gridCol w="607503">
                  <a:extLst>
                    <a:ext uri="{9D8B030D-6E8A-4147-A177-3AD203B41FA5}">
                      <a16:colId xmlns:a16="http://schemas.microsoft.com/office/drawing/2014/main" val="3496201562"/>
                    </a:ext>
                  </a:extLst>
                </a:gridCol>
                <a:gridCol w="1850166">
                  <a:extLst>
                    <a:ext uri="{9D8B030D-6E8A-4147-A177-3AD203B41FA5}">
                      <a16:colId xmlns:a16="http://schemas.microsoft.com/office/drawing/2014/main" val="1525617045"/>
                    </a:ext>
                  </a:extLst>
                </a:gridCol>
                <a:gridCol w="1197225">
                  <a:extLst>
                    <a:ext uri="{9D8B030D-6E8A-4147-A177-3AD203B41FA5}">
                      <a16:colId xmlns:a16="http://schemas.microsoft.com/office/drawing/2014/main" val="331295208"/>
                    </a:ext>
                  </a:extLst>
                </a:gridCol>
                <a:gridCol w="1294030">
                  <a:extLst>
                    <a:ext uri="{9D8B030D-6E8A-4147-A177-3AD203B41FA5}">
                      <a16:colId xmlns:a16="http://schemas.microsoft.com/office/drawing/2014/main" val="843272084"/>
                    </a:ext>
                  </a:extLst>
                </a:gridCol>
                <a:gridCol w="1817569">
                  <a:extLst>
                    <a:ext uri="{9D8B030D-6E8A-4147-A177-3AD203B41FA5}">
                      <a16:colId xmlns:a16="http://schemas.microsoft.com/office/drawing/2014/main" val="4286660508"/>
                    </a:ext>
                  </a:extLst>
                </a:gridCol>
                <a:gridCol w="2362839">
                  <a:extLst>
                    <a:ext uri="{9D8B030D-6E8A-4147-A177-3AD203B41FA5}">
                      <a16:colId xmlns:a16="http://schemas.microsoft.com/office/drawing/2014/main" val="75509924"/>
                    </a:ext>
                  </a:extLst>
                </a:gridCol>
              </a:tblGrid>
              <a:tr h="0">
                <a:tc gridSpan="6">
                  <a:txBody>
                    <a:bodyPr/>
                    <a:lstStyle/>
                    <a:p>
                      <a:pPr algn="ctr">
                        <a:lnSpc>
                          <a:spcPct val="100000"/>
                        </a:lnSpc>
                        <a:spcAft>
                          <a:spcPts val="1000"/>
                        </a:spcAft>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RAIN WATER HARVESTING DETAILS</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00000"/>
                        </a:lnSpc>
                        <a:spcAft>
                          <a:spcPts val="1000"/>
                        </a:spcAft>
                        <a:tabLst>
                          <a:tab pos="457200" algn="l"/>
                        </a:tabLst>
                      </a:pP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00000"/>
                        </a:lnSpc>
                        <a:spcAft>
                          <a:spcPts val="1000"/>
                        </a:spcAft>
                        <a:tabLst>
                          <a:tab pos="457200" algn="l"/>
                        </a:tabLst>
                      </a:pP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00000"/>
                        </a:lnSpc>
                        <a:spcAft>
                          <a:spcPts val="1000"/>
                        </a:spcAft>
                        <a:tabLst>
                          <a:tab pos="457200" algn="l"/>
                        </a:tabLst>
                      </a:pP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00000"/>
                        </a:lnSpc>
                        <a:spcAft>
                          <a:spcPts val="1000"/>
                        </a:spcAft>
                        <a:tabLst>
                          <a:tab pos="457200" algn="l"/>
                        </a:tabLst>
                      </a:pP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00000"/>
                        </a:lnSpc>
                        <a:spcAft>
                          <a:spcPts val="1000"/>
                        </a:spcAft>
                        <a:tabLst>
                          <a:tab pos="457200" algn="l"/>
                        </a:tabLst>
                      </a:pP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0027886"/>
                  </a:ext>
                </a:extLst>
              </a:tr>
              <a:tr h="0">
                <a:tc>
                  <a:txBody>
                    <a:bodyPr/>
                    <a:lstStyle/>
                    <a:p>
                      <a:pPr algn="ctr">
                        <a:lnSpc>
                          <a:spcPct val="100000"/>
                        </a:lnSpc>
                        <a:spcAft>
                          <a:spcPts val="1000"/>
                        </a:spcAft>
                        <a:tabLst>
                          <a:tab pos="457200" algn="l"/>
                        </a:tabLst>
                      </a:pPr>
                      <a:r>
                        <a:rPr lang="en-IN" sz="1600">
                          <a:effectLst/>
                        </a:rPr>
                        <a:t>Sl. No</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tabLst>
                          <a:tab pos="457200" algn="l"/>
                        </a:tabLst>
                      </a:pPr>
                      <a:r>
                        <a:rPr lang="en-IN" sz="1600" dirty="0">
                          <a:effectLst/>
                        </a:rPr>
                        <a:t>Rain water harvesting area</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tabLst>
                          <a:tab pos="457200" algn="l"/>
                        </a:tabLst>
                      </a:pPr>
                      <a:r>
                        <a:rPr lang="en-IN" sz="1600">
                          <a:effectLst/>
                        </a:rPr>
                        <a:t>Area in Sq.m</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tabLst>
                          <a:tab pos="457200" algn="l"/>
                        </a:tabLst>
                      </a:pPr>
                      <a:r>
                        <a:rPr lang="en-IN" sz="1600">
                          <a:effectLst/>
                        </a:rPr>
                        <a:t>Recharge co-efficient</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tabLst>
                          <a:tab pos="457200" algn="l"/>
                        </a:tabLst>
                      </a:pPr>
                      <a:r>
                        <a:rPr lang="en-IN" sz="1600">
                          <a:effectLst/>
                        </a:rPr>
                        <a:t>Rainfall (m)</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tabLst>
                          <a:tab pos="457200" algn="l"/>
                        </a:tabLst>
                      </a:pPr>
                      <a:r>
                        <a:rPr lang="en-IN" sz="1600" dirty="0">
                          <a:effectLst/>
                        </a:rPr>
                        <a:t>Volume of harvestable quantity of rain water per annum (</a:t>
                      </a:r>
                      <a:r>
                        <a:rPr lang="en-IN" sz="1600" dirty="0" err="1">
                          <a:effectLst/>
                        </a:rPr>
                        <a:t>Cu.m</a:t>
                      </a:r>
                      <a:r>
                        <a:rPr lang="en-IN" sz="1600" dirty="0">
                          <a:effectLst/>
                        </a:rPr>
                        <a:t>)</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8846777"/>
                  </a:ext>
                </a:extLst>
              </a:tr>
              <a:tr h="0">
                <a:tc>
                  <a:txBody>
                    <a:bodyPr/>
                    <a:lstStyle/>
                    <a:p>
                      <a:pPr algn="just">
                        <a:lnSpc>
                          <a:spcPct val="100000"/>
                        </a:lnSpc>
                        <a:spcAft>
                          <a:spcPts val="1000"/>
                        </a:spcAft>
                        <a:tabLst>
                          <a:tab pos="457200" algn="l"/>
                        </a:tabLst>
                      </a:pPr>
                      <a:r>
                        <a:rPr lang="en-IN" sz="1600">
                          <a:effectLst/>
                        </a:rPr>
                        <a:t>01</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1000"/>
                        </a:spcAft>
                        <a:tabLst>
                          <a:tab pos="457200" algn="l"/>
                        </a:tabLst>
                      </a:pPr>
                      <a:r>
                        <a:rPr lang="en-IN" sz="1600">
                          <a:effectLst/>
                        </a:rPr>
                        <a:t>Roof Top (Corrugated)</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1000"/>
                        </a:spcAft>
                        <a:tabLst>
                          <a:tab pos="457200" algn="l"/>
                        </a:tabLst>
                      </a:pPr>
                      <a:r>
                        <a:rPr lang="en-IN" sz="1600">
                          <a:effectLst/>
                        </a:rPr>
                        <a:t>35208</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0000"/>
                        </a:lnSpc>
                        <a:spcAft>
                          <a:spcPts val="1000"/>
                        </a:spcAft>
                        <a:tabLst>
                          <a:tab pos="457200" algn="l"/>
                        </a:tabLst>
                      </a:pPr>
                      <a:r>
                        <a:rPr lang="en-IN" sz="1600">
                          <a:effectLst/>
                        </a:rPr>
                        <a:t>0.8</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600">
                          <a:effectLst/>
                        </a:rPr>
                        <a:t>1.42</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600">
                          <a:effectLst/>
                        </a:rPr>
                        <a:t>39996</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8379723"/>
                  </a:ext>
                </a:extLst>
              </a:tr>
              <a:tr h="0">
                <a:tc>
                  <a:txBody>
                    <a:bodyPr/>
                    <a:lstStyle/>
                    <a:p>
                      <a:pPr algn="just">
                        <a:lnSpc>
                          <a:spcPct val="100000"/>
                        </a:lnSpc>
                        <a:spcAft>
                          <a:spcPts val="1000"/>
                        </a:spcAft>
                        <a:tabLst>
                          <a:tab pos="457200" algn="l"/>
                        </a:tabLst>
                      </a:pPr>
                      <a:r>
                        <a:rPr lang="en-IN" sz="1600">
                          <a:effectLst/>
                        </a:rPr>
                        <a:t>02</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1000"/>
                        </a:spcAft>
                        <a:tabLst>
                          <a:tab pos="457200" algn="l"/>
                        </a:tabLst>
                      </a:pPr>
                      <a:r>
                        <a:rPr lang="en-IN" sz="1600">
                          <a:effectLst/>
                        </a:rPr>
                        <a:t>Roof Top (Concrete)</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1000"/>
                        </a:spcAft>
                        <a:tabLst>
                          <a:tab pos="457200" algn="l"/>
                        </a:tabLst>
                      </a:pPr>
                      <a:r>
                        <a:rPr lang="en-IN" sz="1600">
                          <a:effectLst/>
                        </a:rPr>
                        <a:t>2024</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0000"/>
                        </a:lnSpc>
                        <a:spcAft>
                          <a:spcPts val="1000"/>
                        </a:spcAft>
                        <a:tabLst>
                          <a:tab pos="457200" algn="l"/>
                        </a:tabLst>
                      </a:pPr>
                      <a:r>
                        <a:rPr lang="en-IN" sz="1600">
                          <a:effectLst/>
                        </a:rPr>
                        <a:t>0.8</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600">
                          <a:effectLst/>
                        </a:rPr>
                        <a:t>1.42</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600">
                          <a:effectLst/>
                        </a:rPr>
                        <a:t>2299</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7995491"/>
                  </a:ext>
                </a:extLst>
              </a:tr>
              <a:tr h="0">
                <a:tc>
                  <a:txBody>
                    <a:bodyPr/>
                    <a:lstStyle/>
                    <a:p>
                      <a:pPr algn="just">
                        <a:lnSpc>
                          <a:spcPct val="100000"/>
                        </a:lnSpc>
                        <a:spcAft>
                          <a:spcPts val="1000"/>
                        </a:spcAft>
                        <a:tabLst>
                          <a:tab pos="457200" algn="l"/>
                        </a:tabLst>
                      </a:pPr>
                      <a:r>
                        <a:rPr lang="en-IN" sz="1600">
                          <a:effectLst/>
                        </a:rPr>
                        <a:t>03</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1000"/>
                        </a:spcAft>
                        <a:tabLst>
                          <a:tab pos="457200" algn="l"/>
                        </a:tabLst>
                      </a:pPr>
                      <a:r>
                        <a:rPr lang="en-IN" sz="1600">
                          <a:effectLst/>
                        </a:rPr>
                        <a:t>Road and Paved area</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1000"/>
                        </a:spcAft>
                        <a:tabLst>
                          <a:tab pos="457200" algn="l"/>
                        </a:tabLst>
                      </a:pPr>
                      <a:r>
                        <a:rPr lang="en-IN" sz="1600">
                          <a:effectLst/>
                        </a:rPr>
                        <a:t>6070</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0000"/>
                        </a:lnSpc>
                        <a:spcAft>
                          <a:spcPts val="1000"/>
                        </a:spcAft>
                        <a:tabLst>
                          <a:tab pos="457200" algn="l"/>
                        </a:tabLst>
                      </a:pPr>
                      <a:r>
                        <a:rPr lang="en-IN" sz="1600">
                          <a:effectLst/>
                        </a:rPr>
                        <a:t>0.6</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600">
                          <a:effectLst/>
                        </a:rPr>
                        <a:t>1.42</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600">
                          <a:effectLst/>
                        </a:rPr>
                        <a:t>5172</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0785522"/>
                  </a:ext>
                </a:extLst>
              </a:tr>
              <a:tr h="88265">
                <a:tc gridSpan="4">
                  <a:txBody>
                    <a:bodyPr/>
                    <a:lstStyle/>
                    <a:p>
                      <a:pPr algn="ctr">
                        <a:lnSpc>
                          <a:spcPct val="100000"/>
                        </a:lnSpc>
                        <a:spcAft>
                          <a:spcPts val="1000"/>
                        </a:spcAft>
                        <a:tabLst>
                          <a:tab pos="457200" algn="l"/>
                        </a:tabLst>
                      </a:pPr>
                      <a:r>
                        <a:rPr lang="en-IN" sz="1600">
                          <a:effectLst/>
                        </a:rPr>
                        <a:t>Total harvested Rain water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a:lnSpc>
                          <a:spcPct val="100000"/>
                        </a:lnSpc>
                        <a:spcAft>
                          <a:spcPts val="1000"/>
                        </a:spcAft>
                      </a:pPr>
                      <a:r>
                        <a:rPr lang="en-IN" sz="1600">
                          <a:effectLst/>
                        </a:rPr>
                        <a:t>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600" dirty="0">
                          <a:effectLst/>
                        </a:rPr>
                        <a:t>47467</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66265646"/>
                  </a:ext>
                </a:extLst>
              </a:tr>
              <a:tr h="88265">
                <a:tc gridSpan="6">
                  <a:txBody>
                    <a:bodyPr/>
                    <a:lstStyle/>
                    <a:p>
                      <a:pPr algn="just"/>
                      <a:r>
                        <a:rPr kumimoji="0" lang="en-IN" sz="1800" b="1" kern="1200" dirty="0">
                          <a:solidFill>
                            <a:schemeClr val="lt1"/>
                          </a:solidFill>
                          <a:effectLst/>
                          <a:latin typeface="+mn-lt"/>
                          <a:ea typeface="+mn-ea"/>
                          <a:cs typeface="+mn-cs"/>
                        </a:rPr>
                        <a:t>Two rain water storage tanks of dimension 40 x 40 x 5 m has been constructed within the plant premises to store the harvested quantity of rain water and for use. Total storage capacity of the tank will be 16000 </a:t>
                      </a:r>
                      <a:r>
                        <a:rPr kumimoji="0" lang="en-IN" sz="1800" b="1" kern="1200" dirty="0" err="1">
                          <a:solidFill>
                            <a:schemeClr val="lt1"/>
                          </a:solidFill>
                          <a:effectLst/>
                          <a:latin typeface="+mn-lt"/>
                          <a:ea typeface="+mn-ea"/>
                          <a:cs typeface="+mn-cs"/>
                        </a:rPr>
                        <a:t>Cu.m</a:t>
                      </a:r>
                      <a:r>
                        <a:rPr kumimoji="0" lang="en-IN" sz="1800" b="1" kern="1200" dirty="0">
                          <a:solidFill>
                            <a:schemeClr val="lt1"/>
                          </a:solidFill>
                          <a:effectLst/>
                          <a:latin typeface="+mn-lt"/>
                          <a:ea typeface="+mn-ea"/>
                          <a:cs typeface="+mn-cs"/>
                        </a:rPr>
                        <a:t>. </a:t>
                      </a:r>
                      <a:r>
                        <a:rPr kumimoji="0" lang="en-US" sz="1800" b="1" kern="1200" dirty="0">
                          <a:solidFill>
                            <a:schemeClr val="lt1"/>
                          </a:solidFill>
                          <a:effectLst/>
                          <a:latin typeface="+mn-lt"/>
                          <a:ea typeface="+mn-ea"/>
                          <a:cs typeface="+mn-cs"/>
                        </a:rPr>
                        <a:t> Further additional one RWH pond with capacity 8000 </a:t>
                      </a:r>
                      <a:r>
                        <a:rPr kumimoji="0" lang="en-US" sz="1800" b="1" kern="1200" dirty="0" err="1">
                          <a:solidFill>
                            <a:schemeClr val="lt1"/>
                          </a:solidFill>
                          <a:effectLst/>
                          <a:latin typeface="+mn-lt"/>
                          <a:ea typeface="+mn-ea"/>
                          <a:cs typeface="+mn-cs"/>
                        </a:rPr>
                        <a:t>cu.m</a:t>
                      </a:r>
                      <a:r>
                        <a:rPr kumimoji="0" lang="en-US" sz="1800" b="1" kern="1200" dirty="0">
                          <a:solidFill>
                            <a:schemeClr val="lt1"/>
                          </a:solidFill>
                          <a:effectLst/>
                          <a:latin typeface="+mn-lt"/>
                          <a:ea typeface="+mn-ea"/>
                          <a:cs typeface="+mn-cs"/>
                        </a:rPr>
                        <a:t> (40x40x5m)  is being proposed for the proposed expansion .</a:t>
                      </a:r>
                      <a:r>
                        <a:rPr lang="en-IN" sz="1400" dirty="0">
                          <a:effectLst/>
                        </a:rPr>
                        <a:t> </a:t>
                      </a:r>
                      <a:endParaRPr kumimoji="0" lang="en-IN" sz="1800" b="1" kern="1200" dirty="0">
                        <a:solidFill>
                          <a:schemeClr val="lt1"/>
                        </a:solidFill>
                        <a:effectLst/>
                        <a:latin typeface="+mn-lt"/>
                        <a:ea typeface="+mn-ea"/>
                        <a:cs typeface="+mn-cs"/>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gn="ctr">
                        <a:lnSpc>
                          <a:spcPct val="100000"/>
                        </a:lnSpc>
                        <a:spcAft>
                          <a:spcPts val="1000"/>
                        </a:spcAft>
                      </a:pP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00000"/>
                        </a:lnSpc>
                        <a:spcAft>
                          <a:spcPts val="1000"/>
                        </a:spcAft>
                      </a:pP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4523813"/>
                  </a:ext>
                </a:extLst>
              </a:tr>
            </a:tbl>
          </a:graphicData>
        </a:graphic>
      </p:graphicFrame>
    </p:spTree>
    <p:extLst>
      <p:ext uri="{BB962C8B-B14F-4D97-AF65-F5344CB8AC3E}">
        <p14:creationId xmlns:p14="http://schemas.microsoft.com/office/powerpoint/2010/main" val="2642815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C73EA-80CC-4180-B5B7-293D8513A763}"/>
              </a:ext>
            </a:extLst>
          </p:cNvPr>
          <p:cNvSpPr>
            <a:spLocks noGrp="1"/>
          </p:cNvSpPr>
          <p:nvPr>
            <p:ph sz="quarter" idx="1"/>
          </p:nvPr>
        </p:nvSpPr>
        <p:spPr>
          <a:xfrm>
            <a:off x="0" y="1600200"/>
            <a:ext cx="9036496" cy="4495800"/>
          </a:xfrm>
        </p:spPr>
        <p:txBody>
          <a:bodyPr>
            <a:normAutofit lnSpcReduction="10000"/>
          </a:bodyPr>
          <a:lstStyle/>
          <a:p>
            <a:pPr marL="342900" lvl="0" indent="-342900" algn="just">
              <a:lnSpc>
                <a:spcPct val="150000"/>
              </a:lnSpc>
              <a:buFont typeface="Symbol" panose="05050102010706020507" pitchFamily="18" charset="2"/>
              <a:buChar char=""/>
              <a:tabLst>
                <a:tab pos="457200" algn="l"/>
              </a:tabLst>
            </a:pPr>
            <a:r>
              <a:rPr lang="en-IN" sz="1800" dirty="0">
                <a:solidFill>
                  <a:srgbClr val="000000"/>
                </a:solidFill>
                <a:effectLst/>
                <a:latin typeface="Times New Roman" panose="02020603050405020304" pitchFamily="18" charset="0"/>
                <a:ea typeface="800002E5-Identity-H"/>
                <a:cs typeface="Times New Roman" panose="02020603050405020304" pitchFamily="18" charset="0"/>
              </a:rPr>
              <a:t>Storm water drainage system to collect surface runoff is separately connected to rain water harvesting tank. </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457200" algn="l"/>
              </a:tabLst>
            </a:pPr>
            <a:r>
              <a:rPr lang="en-IN" sz="1800" dirty="0">
                <a:solidFill>
                  <a:srgbClr val="000000"/>
                </a:solidFill>
                <a:effectLst/>
                <a:latin typeface="Times New Roman" panose="02020603050405020304" pitchFamily="18" charset="0"/>
                <a:ea typeface="800002E5-Identity-H"/>
                <a:cs typeface="Times New Roman" panose="02020603050405020304" pitchFamily="18" charset="0"/>
              </a:rPr>
              <a:t>All effluents containing acid/alkali/organic/toxic wastes/sanitary waste is being separately stored and treated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dirty="0">
                <a:solidFill>
                  <a:srgbClr val="000000"/>
                </a:solidFill>
                <a:effectLst/>
                <a:latin typeface="Times New Roman" panose="02020603050405020304" pitchFamily="18" charset="0"/>
                <a:ea typeface="800002E5-Identity-H"/>
                <a:cs typeface="Times New Roman" panose="02020603050405020304" pitchFamily="18" charset="0"/>
              </a:rPr>
              <a:t>separately. </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457200" algn="l"/>
              </a:tabLst>
            </a:pPr>
            <a:r>
              <a:rPr lang="en-IN" sz="1800" dirty="0">
                <a:solidFill>
                  <a:srgbClr val="000000"/>
                </a:solidFill>
                <a:effectLst/>
                <a:latin typeface="Times New Roman" panose="02020603050405020304" pitchFamily="18" charset="0"/>
                <a:ea typeface="800002E5-Identity-H"/>
                <a:cs typeface="Times New Roman" panose="02020603050405020304" pitchFamily="18" charset="0"/>
              </a:rPr>
              <a:t>Dewatering of sludge and appropriate disposal of solids</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457200" algn="l"/>
              </a:tabLst>
            </a:pPr>
            <a:r>
              <a:rPr lang="en-IN" sz="1800" dirty="0">
                <a:solidFill>
                  <a:srgbClr val="000000"/>
                </a:solidFill>
                <a:effectLst/>
                <a:latin typeface="Times New Roman" panose="02020603050405020304" pitchFamily="18" charset="0"/>
                <a:ea typeface="800002E5-Identity-H"/>
                <a:cs typeface="Times New Roman" panose="02020603050405020304" pitchFamily="18" charset="0"/>
              </a:rPr>
              <a:t>Treated wastewater (such as sewage, industrial wastes, or stored surface runoffs) can be used as cooling water makeup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dirty="0">
                <a:solidFill>
                  <a:srgbClr val="000000"/>
                </a:solidFill>
                <a:effectLst/>
                <a:latin typeface="Times New Roman" panose="02020603050405020304" pitchFamily="18" charset="0"/>
                <a:ea typeface="800002E5-Identity-H"/>
                <a:cs typeface="Times New Roman" panose="02020603050405020304" pitchFamily="18" charset="0"/>
              </a:rPr>
              <a:t>.</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457200" algn="l"/>
              </a:tabLst>
            </a:pPr>
            <a:r>
              <a:rPr lang="en-IN" sz="1800" dirty="0">
                <a:solidFill>
                  <a:srgbClr val="000000"/>
                </a:solidFill>
                <a:effectLst/>
                <a:latin typeface="Times New Roman" panose="02020603050405020304" pitchFamily="18" charset="0"/>
                <a:ea typeface="800002E5-Identity-H"/>
                <a:cs typeface="Times New Roman" panose="02020603050405020304" pitchFamily="18" charset="0"/>
              </a:rPr>
              <a:t>Fuel storage areas is bounded.</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457200" algn="l"/>
              </a:tabLst>
            </a:pPr>
            <a:r>
              <a:rPr lang="en-IN" sz="1800" dirty="0">
                <a:solidFill>
                  <a:srgbClr val="000000"/>
                </a:solidFill>
                <a:effectLst/>
                <a:latin typeface="Times New Roman" panose="02020603050405020304" pitchFamily="18" charset="0"/>
                <a:ea typeface="800002E5-Identity-H"/>
                <a:cs typeface="Times New Roman" panose="02020603050405020304" pitchFamily="18" charset="0"/>
              </a:rPr>
              <a:t>Handling, storing, and disposal of hazardous materials will be done as per rules.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tabLst>
                <a:tab pos="457200" algn="l"/>
              </a:tabLst>
            </a:pPr>
            <a:r>
              <a:rPr lang="en-IN" sz="1800" dirty="0">
                <a:solidFill>
                  <a:srgbClr val="000000"/>
                </a:solidFill>
                <a:effectLst/>
                <a:latin typeface="Times New Roman" panose="02020603050405020304" pitchFamily="18" charset="0"/>
                <a:ea typeface="800002E5-Identity-H"/>
                <a:cs typeface="Times New Roman" panose="02020603050405020304" pitchFamily="18" charset="0"/>
              </a:rPr>
              <a:t>Emergency response plan will be strictly followed for accidental spills if any.</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E95B7B5B-064B-4C7D-9DCB-5402C2820272}"/>
              </a:ext>
            </a:extLst>
          </p:cNvPr>
          <p:cNvSpPr>
            <a:spLocks noGrp="1"/>
          </p:cNvSpPr>
          <p:nvPr>
            <p:ph type="title"/>
          </p:nvPr>
        </p:nvSpPr>
        <p:spPr>
          <a:xfrm>
            <a:off x="0" y="228600"/>
            <a:ext cx="9143999" cy="990600"/>
          </a:xfrm>
        </p:spPr>
        <p:txBody>
          <a:bodyPr>
            <a:normAutofit/>
          </a:bodyPr>
          <a:lstStyle/>
          <a:p>
            <a:r>
              <a:rPr lang="en-US" sz="3600" b="1" dirty="0"/>
              <a:t>EMP – WATER ENVIRONMENT</a:t>
            </a:r>
            <a:endParaRPr lang="en-IN" sz="3600" b="1" dirty="0"/>
          </a:p>
        </p:txBody>
      </p:sp>
    </p:spTree>
    <p:extLst>
      <p:ext uri="{BB962C8B-B14F-4D97-AF65-F5344CB8AC3E}">
        <p14:creationId xmlns:p14="http://schemas.microsoft.com/office/powerpoint/2010/main" val="3833650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7742-0561-4389-B518-6FAFE409901A}"/>
              </a:ext>
            </a:extLst>
          </p:cNvPr>
          <p:cNvSpPr>
            <a:spLocks noGrp="1"/>
          </p:cNvSpPr>
          <p:nvPr>
            <p:ph type="title"/>
          </p:nvPr>
        </p:nvSpPr>
        <p:spPr/>
        <p:txBody>
          <a:bodyPr>
            <a:normAutofit/>
          </a:bodyPr>
          <a:lstStyle/>
          <a:p>
            <a:r>
              <a:rPr lang="en-US" sz="3600" b="1" dirty="0"/>
              <a:t>EMP – GREEN BELT (EXISTING)</a:t>
            </a:r>
            <a:endParaRPr lang="en-IN" sz="3600" b="1" dirty="0"/>
          </a:p>
        </p:txBody>
      </p:sp>
      <p:graphicFrame>
        <p:nvGraphicFramePr>
          <p:cNvPr id="4" name="Table 3">
            <a:extLst>
              <a:ext uri="{FF2B5EF4-FFF2-40B4-BE49-F238E27FC236}">
                <a16:creationId xmlns:a16="http://schemas.microsoft.com/office/drawing/2014/main" id="{D7F98352-4DD2-4054-9C2C-EE0621651401}"/>
              </a:ext>
            </a:extLst>
          </p:cNvPr>
          <p:cNvGraphicFramePr>
            <a:graphicFrameLocks noGrp="1"/>
          </p:cNvGraphicFramePr>
          <p:nvPr>
            <p:extLst>
              <p:ext uri="{D42A27DB-BD31-4B8C-83A1-F6EECF244321}">
                <p14:modId xmlns:p14="http://schemas.microsoft.com/office/powerpoint/2010/main" val="632068269"/>
              </p:ext>
            </p:extLst>
          </p:nvPr>
        </p:nvGraphicFramePr>
        <p:xfrm>
          <a:off x="0" y="1700808"/>
          <a:ext cx="9144000" cy="3693160"/>
        </p:xfrm>
        <a:graphic>
          <a:graphicData uri="http://schemas.openxmlformats.org/drawingml/2006/table">
            <a:tbl>
              <a:tblPr>
                <a:tableStyleId>{5C22544A-7EE6-4342-B048-85BDC9FD1C3A}</a:tableStyleId>
              </a:tblPr>
              <a:tblGrid>
                <a:gridCol w="709115">
                  <a:extLst>
                    <a:ext uri="{9D8B030D-6E8A-4147-A177-3AD203B41FA5}">
                      <a16:colId xmlns:a16="http://schemas.microsoft.com/office/drawing/2014/main" val="2560057880"/>
                    </a:ext>
                  </a:extLst>
                </a:gridCol>
                <a:gridCol w="1803308">
                  <a:extLst>
                    <a:ext uri="{9D8B030D-6E8A-4147-A177-3AD203B41FA5}">
                      <a16:colId xmlns:a16="http://schemas.microsoft.com/office/drawing/2014/main" val="3436027526"/>
                    </a:ext>
                  </a:extLst>
                </a:gridCol>
                <a:gridCol w="2691947">
                  <a:extLst>
                    <a:ext uri="{9D8B030D-6E8A-4147-A177-3AD203B41FA5}">
                      <a16:colId xmlns:a16="http://schemas.microsoft.com/office/drawing/2014/main" val="2255411503"/>
                    </a:ext>
                  </a:extLst>
                </a:gridCol>
                <a:gridCol w="1506197">
                  <a:extLst>
                    <a:ext uri="{9D8B030D-6E8A-4147-A177-3AD203B41FA5}">
                      <a16:colId xmlns:a16="http://schemas.microsoft.com/office/drawing/2014/main" val="1467414559"/>
                    </a:ext>
                  </a:extLst>
                </a:gridCol>
                <a:gridCol w="2433433">
                  <a:extLst>
                    <a:ext uri="{9D8B030D-6E8A-4147-A177-3AD203B41FA5}">
                      <a16:colId xmlns:a16="http://schemas.microsoft.com/office/drawing/2014/main" val="3419499814"/>
                    </a:ext>
                  </a:extLst>
                </a:gridCol>
              </a:tblGrid>
              <a:tr h="44450">
                <a:tc>
                  <a:txBody>
                    <a:bodyPr/>
                    <a:lstStyle/>
                    <a:p>
                      <a:pPr algn="ctr">
                        <a:lnSpc>
                          <a:spcPct val="100000"/>
                        </a:lnSpc>
                        <a:spcAft>
                          <a:spcPts val="1000"/>
                        </a:spcAft>
                      </a:pPr>
                      <a:r>
                        <a:rPr lang="en-IN" sz="1800" b="1" dirty="0">
                          <a:effectLst/>
                        </a:rPr>
                        <a:t>Sr. No.</a:t>
                      </a:r>
                      <a:endParaRPr lang="en-IN"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b="1" dirty="0">
                          <a:effectLst/>
                        </a:rPr>
                        <a:t>No  of Saplings planted</a:t>
                      </a:r>
                      <a:endParaRPr lang="en-IN"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b="1" dirty="0">
                          <a:effectLst/>
                        </a:rPr>
                        <a:t>Area</a:t>
                      </a:r>
                      <a:endParaRPr lang="en-IN"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b="1" dirty="0">
                          <a:effectLst/>
                        </a:rPr>
                        <a:t>Survival Rate </a:t>
                      </a:r>
                      <a:endParaRPr lang="en-IN" sz="1600" b="1" dirty="0">
                        <a:effectLst/>
                      </a:endParaRPr>
                    </a:p>
                    <a:p>
                      <a:pPr algn="ctr">
                        <a:lnSpc>
                          <a:spcPct val="100000"/>
                        </a:lnSpc>
                        <a:spcAft>
                          <a:spcPts val="1000"/>
                        </a:spcAft>
                      </a:pPr>
                      <a:r>
                        <a:rPr lang="en-IN" sz="1800" b="1" dirty="0">
                          <a:effectLst/>
                        </a:rPr>
                        <a:t>(Avg.)</a:t>
                      </a:r>
                      <a:endParaRPr lang="en-IN"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b="1" dirty="0">
                          <a:effectLst/>
                        </a:rPr>
                        <a:t>Area covered Under green belt in Acres</a:t>
                      </a:r>
                      <a:endParaRPr lang="en-IN"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3069154"/>
                  </a:ext>
                </a:extLst>
              </a:tr>
              <a:tr h="44450">
                <a:tc>
                  <a:txBody>
                    <a:bodyPr/>
                    <a:lstStyle/>
                    <a:p>
                      <a:pPr algn="ctr">
                        <a:lnSpc>
                          <a:spcPct val="100000"/>
                        </a:lnSpc>
                        <a:spcAft>
                          <a:spcPts val="1000"/>
                        </a:spcAft>
                      </a:pPr>
                      <a:r>
                        <a:rPr lang="en-IN" sz="1800">
                          <a:effectLst/>
                        </a:rPr>
                        <a:t>1</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320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1000"/>
                        </a:spcAft>
                      </a:pPr>
                      <a:r>
                        <a:rPr lang="en-IN" sz="1800">
                          <a:effectLst/>
                        </a:rPr>
                        <a:t>Along NW Plant Boundary and open space near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1.45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2725482"/>
                  </a:ext>
                </a:extLst>
              </a:tr>
              <a:tr h="44450">
                <a:tc>
                  <a:txBody>
                    <a:bodyPr/>
                    <a:lstStyle/>
                    <a:p>
                      <a:pPr algn="ctr">
                        <a:lnSpc>
                          <a:spcPct val="100000"/>
                        </a:lnSpc>
                        <a:spcAft>
                          <a:spcPts val="1000"/>
                        </a:spcAft>
                      </a:pPr>
                      <a:r>
                        <a:rPr lang="en-IN" sz="1800">
                          <a:effectLst/>
                        </a:rPr>
                        <a:t>2</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480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1000"/>
                        </a:spcAft>
                      </a:pPr>
                      <a:r>
                        <a:rPr lang="en-IN" sz="1800">
                          <a:effectLst/>
                        </a:rPr>
                        <a:t>Along SW Boundary and open space near office building, Product Storage Yard, Car &amp; Truck Parking area</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1.82</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5682246"/>
                  </a:ext>
                </a:extLst>
              </a:tr>
              <a:tr h="44450">
                <a:tc>
                  <a:txBody>
                    <a:bodyPr/>
                    <a:lstStyle/>
                    <a:p>
                      <a:pPr algn="ctr">
                        <a:lnSpc>
                          <a:spcPct val="100000"/>
                        </a:lnSpc>
                        <a:spcAft>
                          <a:spcPts val="1000"/>
                        </a:spcAft>
                      </a:pPr>
                      <a:r>
                        <a:rPr lang="en-IN" sz="1800">
                          <a:effectLst/>
                        </a:rPr>
                        <a:t>3</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350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1000"/>
                        </a:spcAft>
                      </a:pPr>
                      <a:r>
                        <a:rPr lang="en-IN" sz="1800">
                          <a:effectLst/>
                        </a:rPr>
                        <a:t>Along southern boundary of the lease area</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1.19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2172576"/>
                  </a:ext>
                </a:extLst>
              </a:tr>
              <a:tr h="44450">
                <a:tc>
                  <a:txBody>
                    <a:bodyPr/>
                    <a:lstStyle/>
                    <a:p>
                      <a:pPr algn="ctr">
                        <a:lnSpc>
                          <a:spcPct val="100000"/>
                        </a:lnSpc>
                        <a:spcAft>
                          <a:spcPts val="1000"/>
                        </a:spcAft>
                      </a:pPr>
                      <a:r>
                        <a:rPr lang="en-IN" sz="1800">
                          <a:effectLst/>
                        </a:rPr>
                        <a:t>4</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380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1000"/>
                        </a:spcAft>
                      </a:pPr>
                      <a:r>
                        <a:rPr lang="en-IN" sz="1800">
                          <a:effectLst/>
                        </a:rPr>
                        <a:t>Along SE Boundary</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1.15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1549949"/>
                  </a:ext>
                </a:extLst>
              </a:tr>
              <a:tr h="44450">
                <a:tc>
                  <a:txBody>
                    <a:bodyPr/>
                    <a:lstStyle/>
                    <a:p>
                      <a:pPr algn="ctr">
                        <a:lnSpc>
                          <a:spcPct val="100000"/>
                        </a:lnSpc>
                        <a:spcAft>
                          <a:spcPts val="1000"/>
                        </a:spcAft>
                      </a:pPr>
                      <a:r>
                        <a:rPr lang="en-IN" sz="1800">
                          <a:effectLst/>
                        </a:rPr>
                        <a:t>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1530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 </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a:effectLst/>
                        </a:rPr>
                        <a:t>70%</a:t>
                      </a:r>
                      <a:endParaRPr lang="en-IN"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1000"/>
                        </a:spcAft>
                      </a:pPr>
                      <a:r>
                        <a:rPr lang="en-IN" sz="1800" dirty="0">
                          <a:effectLst/>
                        </a:rPr>
                        <a:t>5.6</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2457097"/>
                  </a:ext>
                </a:extLst>
              </a:tr>
            </a:tbl>
          </a:graphicData>
        </a:graphic>
      </p:graphicFrame>
    </p:spTree>
    <p:extLst>
      <p:ext uri="{BB962C8B-B14F-4D97-AF65-F5344CB8AC3E}">
        <p14:creationId xmlns:p14="http://schemas.microsoft.com/office/powerpoint/2010/main" val="237608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7742-0561-4389-B518-6FAFE409901A}"/>
              </a:ext>
            </a:extLst>
          </p:cNvPr>
          <p:cNvSpPr>
            <a:spLocks noGrp="1"/>
          </p:cNvSpPr>
          <p:nvPr>
            <p:ph type="title"/>
          </p:nvPr>
        </p:nvSpPr>
        <p:spPr>
          <a:xfrm>
            <a:off x="0" y="31210"/>
            <a:ext cx="9324528" cy="661486"/>
          </a:xfrm>
        </p:spPr>
        <p:txBody>
          <a:bodyPr>
            <a:normAutofit/>
          </a:bodyPr>
          <a:lstStyle/>
          <a:p>
            <a:r>
              <a:rPr lang="en-US" sz="3600" b="1" dirty="0"/>
              <a:t>EMP – GREEN BELT (PROPOSED)</a:t>
            </a:r>
            <a:endParaRPr lang="en-IN" sz="3600" b="1" dirty="0"/>
          </a:p>
        </p:txBody>
      </p:sp>
      <p:graphicFrame>
        <p:nvGraphicFramePr>
          <p:cNvPr id="3" name="Table 2">
            <a:extLst>
              <a:ext uri="{FF2B5EF4-FFF2-40B4-BE49-F238E27FC236}">
                <a16:creationId xmlns:a16="http://schemas.microsoft.com/office/drawing/2014/main" id="{B4142A6E-B512-40D3-875B-D93939F83D86}"/>
              </a:ext>
            </a:extLst>
          </p:cNvPr>
          <p:cNvGraphicFramePr>
            <a:graphicFrameLocks noGrp="1"/>
          </p:cNvGraphicFramePr>
          <p:nvPr>
            <p:extLst>
              <p:ext uri="{D42A27DB-BD31-4B8C-83A1-F6EECF244321}">
                <p14:modId xmlns:p14="http://schemas.microsoft.com/office/powerpoint/2010/main" val="2627357043"/>
              </p:ext>
            </p:extLst>
          </p:nvPr>
        </p:nvGraphicFramePr>
        <p:xfrm>
          <a:off x="0" y="908720"/>
          <a:ext cx="9143999" cy="5795576"/>
        </p:xfrm>
        <a:graphic>
          <a:graphicData uri="http://schemas.openxmlformats.org/drawingml/2006/table">
            <a:tbl>
              <a:tblPr>
                <a:tableStyleId>{5C22544A-7EE6-4342-B048-85BDC9FD1C3A}</a:tableStyleId>
              </a:tblPr>
              <a:tblGrid>
                <a:gridCol w="623223">
                  <a:extLst>
                    <a:ext uri="{9D8B030D-6E8A-4147-A177-3AD203B41FA5}">
                      <a16:colId xmlns:a16="http://schemas.microsoft.com/office/drawing/2014/main" val="2357823946"/>
                    </a:ext>
                  </a:extLst>
                </a:gridCol>
                <a:gridCol w="1288057">
                  <a:extLst>
                    <a:ext uri="{9D8B030D-6E8A-4147-A177-3AD203B41FA5}">
                      <a16:colId xmlns:a16="http://schemas.microsoft.com/office/drawing/2014/main" val="107930784"/>
                    </a:ext>
                  </a:extLst>
                </a:gridCol>
                <a:gridCol w="2382860">
                  <a:extLst>
                    <a:ext uri="{9D8B030D-6E8A-4147-A177-3AD203B41FA5}">
                      <a16:colId xmlns:a16="http://schemas.microsoft.com/office/drawing/2014/main" val="12702400"/>
                    </a:ext>
                  </a:extLst>
                </a:gridCol>
                <a:gridCol w="1051341">
                  <a:extLst>
                    <a:ext uri="{9D8B030D-6E8A-4147-A177-3AD203B41FA5}">
                      <a16:colId xmlns:a16="http://schemas.microsoft.com/office/drawing/2014/main" val="1546460198"/>
                    </a:ext>
                  </a:extLst>
                </a:gridCol>
                <a:gridCol w="1387919">
                  <a:extLst>
                    <a:ext uri="{9D8B030D-6E8A-4147-A177-3AD203B41FA5}">
                      <a16:colId xmlns:a16="http://schemas.microsoft.com/office/drawing/2014/main" val="871266499"/>
                    </a:ext>
                  </a:extLst>
                </a:gridCol>
                <a:gridCol w="2410599">
                  <a:extLst>
                    <a:ext uri="{9D8B030D-6E8A-4147-A177-3AD203B41FA5}">
                      <a16:colId xmlns:a16="http://schemas.microsoft.com/office/drawing/2014/main" val="868897939"/>
                    </a:ext>
                  </a:extLst>
                </a:gridCol>
              </a:tblGrid>
              <a:tr h="159871">
                <a:tc gridSpan="5">
                  <a:txBody>
                    <a:bodyPr/>
                    <a:lstStyle/>
                    <a:p>
                      <a:pPr algn="ctr">
                        <a:lnSpc>
                          <a:spcPct val="100000"/>
                        </a:lnSpc>
                        <a:spcAft>
                          <a:spcPts val="1000"/>
                        </a:spcAft>
                      </a:pPr>
                      <a:r>
                        <a:rPr lang="en-IN" sz="1600" b="1" dirty="0">
                          <a:effectLst/>
                        </a:rPr>
                        <a:t>Proposed plantation in the existing Plantation area (1</a:t>
                      </a:r>
                      <a:r>
                        <a:rPr lang="en-IN" sz="1600" b="1" baseline="30000" dirty="0">
                          <a:effectLst/>
                        </a:rPr>
                        <a:t>st</a:t>
                      </a:r>
                      <a:r>
                        <a:rPr lang="en-IN" sz="1600" b="1" dirty="0">
                          <a:effectLst/>
                        </a:rPr>
                        <a:t> Year) </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a:lnSpc>
                          <a:spcPct val="100000"/>
                        </a:lnSpc>
                        <a:spcAft>
                          <a:spcPts val="1000"/>
                        </a:spcAft>
                      </a:pPr>
                      <a:r>
                        <a:rPr lang="en-IN" sz="1600">
                          <a:effectLst/>
                        </a:rPr>
                        <a:t>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extLst>
                  <a:ext uri="{0D108BD9-81ED-4DB2-BD59-A6C34878D82A}">
                    <a16:rowId xmlns:a16="http://schemas.microsoft.com/office/drawing/2014/main" val="3252124802"/>
                  </a:ext>
                </a:extLst>
              </a:tr>
              <a:tr h="600664">
                <a:tc>
                  <a:txBody>
                    <a:bodyPr/>
                    <a:lstStyle/>
                    <a:p>
                      <a:pPr algn="ctr">
                        <a:lnSpc>
                          <a:spcPct val="100000"/>
                        </a:lnSpc>
                        <a:spcAft>
                          <a:spcPts val="1000"/>
                        </a:spcAft>
                      </a:pPr>
                      <a:r>
                        <a:rPr lang="en-IN" sz="1600">
                          <a:effectLst/>
                        </a:rPr>
                        <a:t>Sr. No.</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dirty="0">
                          <a:effectLst/>
                        </a:rPr>
                        <a:t>No  of Saplings planted</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dirty="0">
                          <a:effectLst/>
                        </a:rPr>
                        <a:t>Area</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a:effectLst/>
                        </a:rPr>
                        <a:t>Survival Rate </a:t>
                      </a:r>
                      <a:endParaRPr lang="en-IN" sz="1400">
                        <a:effectLst/>
                      </a:endParaRPr>
                    </a:p>
                    <a:p>
                      <a:pPr algn="ctr">
                        <a:lnSpc>
                          <a:spcPct val="100000"/>
                        </a:lnSpc>
                        <a:spcAft>
                          <a:spcPts val="1000"/>
                        </a:spcAft>
                      </a:pPr>
                      <a:r>
                        <a:rPr lang="en-IN" sz="1600">
                          <a:effectLst/>
                        </a:rPr>
                        <a:t>(Avg.)</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a:effectLst/>
                        </a:rPr>
                        <a:t>Existing Plantation area</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dirty="0">
                          <a:effectLst/>
                        </a:rPr>
                        <a:t>Proposed Saplings</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extLst>
                  <a:ext uri="{0D108BD9-81ED-4DB2-BD59-A6C34878D82A}">
                    <a16:rowId xmlns:a16="http://schemas.microsoft.com/office/drawing/2014/main" val="2130942155"/>
                  </a:ext>
                </a:extLst>
              </a:tr>
              <a:tr h="517808">
                <a:tc>
                  <a:txBody>
                    <a:bodyPr/>
                    <a:lstStyle/>
                    <a:p>
                      <a:pPr algn="ctr">
                        <a:lnSpc>
                          <a:spcPct val="100000"/>
                        </a:lnSpc>
                        <a:spcAft>
                          <a:spcPts val="1000"/>
                        </a:spcAft>
                      </a:pPr>
                      <a:r>
                        <a:rPr lang="en-IN" sz="1600">
                          <a:effectLst/>
                        </a:rPr>
                        <a:t>1</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dirty="0">
                          <a:effectLst/>
                        </a:rPr>
                        <a:t>1130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just">
                        <a:lnSpc>
                          <a:spcPct val="100000"/>
                        </a:lnSpc>
                        <a:spcAft>
                          <a:spcPts val="1000"/>
                        </a:spcAft>
                      </a:pPr>
                      <a:r>
                        <a:rPr lang="en-IN" sz="1600">
                          <a:effectLst/>
                        </a:rPr>
                        <a:t>Along NW Plant Boundary and open space near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rowSpan="5">
                  <a:txBody>
                    <a:bodyPr/>
                    <a:lstStyle/>
                    <a:p>
                      <a:pPr algn="ctr">
                        <a:lnSpc>
                          <a:spcPct val="100000"/>
                        </a:lnSpc>
                        <a:spcAft>
                          <a:spcPts val="1000"/>
                        </a:spcAft>
                      </a:pPr>
                      <a:r>
                        <a:rPr lang="en-IN" sz="1600" dirty="0">
                          <a:effectLst/>
                        </a:rPr>
                        <a:t>70%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a:effectLst/>
                        </a:rPr>
                        <a:t>1.45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rowSpan="8">
                  <a:txBody>
                    <a:bodyPr/>
                    <a:lstStyle/>
                    <a:p>
                      <a:pPr algn="ctr">
                        <a:lnSpc>
                          <a:spcPct val="100000"/>
                        </a:lnSpc>
                        <a:spcAft>
                          <a:spcPts val="1000"/>
                        </a:spcAft>
                      </a:pPr>
                      <a:r>
                        <a:rPr lang="en-IN" sz="1600">
                          <a:effectLst/>
                        </a:rPr>
                        <a:t>Mango, Sisoo, Teak, Deodar, Neem, Alstonia,  Kachnar, Gulmohr, Mahagoni, Bot, Champa, Sirisa, Bakul, Kadam, Radhachura, Nyctanthes, Nerium, Mesuaferra, Lagerostromea, Ceaslpineapulcherima, Cassia fistula, Aegle marmelos, Pongamia pinnatta etc</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extLst>
                  <a:ext uri="{0D108BD9-81ED-4DB2-BD59-A6C34878D82A}">
                    <a16:rowId xmlns:a16="http://schemas.microsoft.com/office/drawing/2014/main" val="1922181922"/>
                  </a:ext>
                </a:extLst>
              </a:tr>
              <a:tr h="875745">
                <a:tc>
                  <a:txBody>
                    <a:bodyPr/>
                    <a:lstStyle/>
                    <a:p>
                      <a:pPr algn="ctr">
                        <a:lnSpc>
                          <a:spcPct val="100000"/>
                        </a:lnSpc>
                        <a:spcAft>
                          <a:spcPts val="1000"/>
                        </a:spcAft>
                      </a:pPr>
                      <a:r>
                        <a:rPr lang="en-IN" sz="1600">
                          <a:effectLst/>
                        </a:rPr>
                        <a:t>2</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dirty="0">
                          <a:effectLst/>
                        </a:rPr>
                        <a:t>1370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just">
                        <a:lnSpc>
                          <a:spcPct val="100000"/>
                        </a:lnSpc>
                        <a:spcAft>
                          <a:spcPts val="1000"/>
                        </a:spcAft>
                      </a:pPr>
                      <a:r>
                        <a:rPr lang="en-IN" sz="1600">
                          <a:effectLst/>
                        </a:rPr>
                        <a:t>Along SW Boundary and open space near office building, Product Storage Yard, Car &amp; Truck Parking area</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vMerge="1">
                  <a:txBody>
                    <a:bodyPr/>
                    <a:lstStyle/>
                    <a:p>
                      <a:endParaRPr lang="en-IN"/>
                    </a:p>
                  </a:txBody>
                  <a:tcPr/>
                </a:tc>
                <a:tc>
                  <a:txBody>
                    <a:bodyPr/>
                    <a:lstStyle/>
                    <a:p>
                      <a:pPr algn="ctr">
                        <a:lnSpc>
                          <a:spcPct val="100000"/>
                        </a:lnSpc>
                        <a:spcAft>
                          <a:spcPts val="1000"/>
                        </a:spcAft>
                      </a:pPr>
                      <a:r>
                        <a:rPr lang="en-IN" sz="1600">
                          <a:effectLst/>
                        </a:rPr>
                        <a:t>1.82</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vMerge="1">
                  <a:txBody>
                    <a:bodyPr/>
                    <a:lstStyle/>
                    <a:p>
                      <a:endParaRPr lang="en-IN"/>
                    </a:p>
                  </a:txBody>
                  <a:tcPr/>
                </a:tc>
                <a:extLst>
                  <a:ext uri="{0D108BD9-81ED-4DB2-BD59-A6C34878D82A}">
                    <a16:rowId xmlns:a16="http://schemas.microsoft.com/office/drawing/2014/main" val="1725095807"/>
                  </a:ext>
                </a:extLst>
              </a:tr>
              <a:tr h="517808">
                <a:tc>
                  <a:txBody>
                    <a:bodyPr/>
                    <a:lstStyle/>
                    <a:p>
                      <a:pPr algn="ctr">
                        <a:lnSpc>
                          <a:spcPct val="100000"/>
                        </a:lnSpc>
                        <a:spcAft>
                          <a:spcPts val="1000"/>
                        </a:spcAft>
                      </a:pPr>
                      <a:r>
                        <a:rPr lang="en-IN" sz="1600">
                          <a:effectLst/>
                        </a:rPr>
                        <a:t>3</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dirty="0">
                          <a:effectLst/>
                        </a:rPr>
                        <a:t>850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just">
                        <a:lnSpc>
                          <a:spcPct val="100000"/>
                        </a:lnSpc>
                        <a:spcAft>
                          <a:spcPts val="1000"/>
                        </a:spcAft>
                      </a:pPr>
                      <a:r>
                        <a:rPr lang="en-IN" sz="1600">
                          <a:effectLst/>
                        </a:rPr>
                        <a:t>Along southern boundary of the lease area</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vMerge="1">
                  <a:txBody>
                    <a:bodyPr/>
                    <a:lstStyle/>
                    <a:p>
                      <a:endParaRPr lang="en-IN"/>
                    </a:p>
                  </a:txBody>
                  <a:tcPr/>
                </a:tc>
                <a:tc>
                  <a:txBody>
                    <a:bodyPr/>
                    <a:lstStyle/>
                    <a:p>
                      <a:pPr algn="ctr">
                        <a:lnSpc>
                          <a:spcPct val="100000"/>
                        </a:lnSpc>
                        <a:spcAft>
                          <a:spcPts val="1000"/>
                        </a:spcAft>
                      </a:pPr>
                      <a:r>
                        <a:rPr lang="en-IN" sz="1600">
                          <a:effectLst/>
                        </a:rPr>
                        <a:t>1.19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vMerge="1">
                  <a:txBody>
                    <a:bodyPr/>
                    <a:lstStyle/>
                    <a:p>
                      <a:endParaRPr lang="en-IN"/>
                    </a:p>
                  </a:txBody>
                  <a:tcPr/>
                </a:tc>
                <a:extLst>
                  <a:ext uri="{0D108BD9-81ED-4DB2-BD59-A6C34878D82A}">
                    <a16:rowId xmlns:a16="http://schemas.microsoft.com/office/drawing/2014/main" val="2137961087"/>
                  </a:ext>
                </a:extLst>
              </a:tr>
              <a:tr h="159871">
                <a:tc>
                  <a:txBody>
                    <a:bodyPr/>
                    <a:lstStyle/>
                    <a:p>
                      <a:pPr algn="ctr">
                        <a:lnSpc>
                          <a:spcPct val="100000"/>
                        </a:lnSpc>
                        <a:spcAft>
                          <a:spcPts val="1000"/>
                        </a:spcAft>
                      </a:pPr>
                      <a:r>
                        <a:rPr lang="en-IN" sz="1600">
                          <a:effectLst/>
                        </a:rPr>
                        <a:t>4</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dirty="0">
                          <a:effectLst/>
                        </a:rPr>
                        <a:t>770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just">
                        <a:lnSpc>
                          <a:spcPct val="100000"/>
                        </a:lnSpc>
                        <a:spcAft>
                          <a:spcPts val="1000"/>
                        </a:spcAft>
                      </a:pPr>
                      <a:r>
                        <a:rPr lang="en-IN" sz="1600">
                          <a:effectLst/>
                        </a:rPr>
                        <a:t>Along SE Boundary</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vMerge="1">
                  <a:txBody>
                    <a:bodyPr/>
                    <a:lstStyle/>
                    <a:p>
                      <a:endParaRPr lang="en-IN"/>
                    </a:p>
                  </a:txBody>
                  <a:tcPr/>
                </a:tc>
                <a:tc>
                  <a:txBody>
                    <a:bodyPr/>
                    <a:lstStyle/>
                    <a:p>
                      <a:pPr algn="ctr">
                        <a:lnSpc>
                          <a:spcPct val="100000"/>
                        </a:lnSpc>
                        <a:spcAft>
                          <a:spcPts val="1000"/>
                        </a:spcAft>
                      </a:pPr>
                      <a:r>
                        <a:rPr lang="en-IN" sz="1600">
                          <a:effectLst/>
                        </a:rPr>
                        <a:t>1.15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vMerge="1">
                  <a:txBody>
                    <a:bodyPr/>
                    <a:lstStyle/>
                    <a:p>
                      <a:endParaRPr lang="en-IN"/>
                    </a:p>
                  </a:txBody>
                  <a:tcPr/>
                </a:tc>
                <a:extLst>
                  <a:ext uri="{0D108BD9-81ED-4DB2-BD59-A6C34878D82A}">
                    <a16:rowId xmlns:a16="http://schemas.microsoft.com/office/drawing/2014/main" val="1738427759"/>
                  </a:ext>
                </a:extLst>
              </a:tr>
              <a:tr h="159871">
                <a:tc>
                  <a:txBody>
                    <a:bodyPr/>
                    <a:lstStyle/>
                    <a:p>
                      <a:pPr algn="ctr">
                        <a:lnSpc>
                          <a:spcPct val="100000"/>
                        </a:lnSpc>
                        <a:spcAft>
                          <a:spcPts val="1000"/>
                        </a:spcAft>
                      </a:pPr>
                      <a:r>
                        <a:rPr lang="en-IN" sz="1600">
                          <a:effectLst/>
                        </a:rPr>
                        <a:t>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dirty="0">
                          <a:effectLst/>
                        </a:rPr>
                        <a:t>4120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a:effectLst/>
                        </a:rPr>
                        <a:t>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vMerge="1">
                  <a:txBody>
                    <a:bodyPr/>
                    <a:lstStyle/>
                    <a:p>
                      <a:endParaRPr lang="en-IN"/>
                    </a:p>
                  </a:txBody>
                  <a:tcPr/>
                </a:tc>
                <a:tc>
                  <a:txBody>
                    <a:bodyPr/>
                    <a:lstStyle/>
                    <a:p>
                      <a:pPr algn="ctr">
                        <a:lnSpc>
                          <a:spcPct val="100000"/>
                        </a:lnSpc>
                        <a:spcAft>
                          <a:spcPts val="1000"/>
                        </a:spcAft>
                      </a:pPr>
                      <a:r>
                        <a:rPr lang="en-IN" sz="1600">
                          <a:effectLst/>
                        </a:rPr>
                        <a:t>5.6</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vMerge="1">
                  <a:txBody>
                    <a:bodyPr/>
                    <a:lstStyle/>
                    <a:p>
                      <a:endParaRPr lang="en-IN"/>
                    </a:p>
                  </a:txBody>
                  <a:tcPr/>
                </a:tc>
                <a:extLst>
                  <a:ext uri="{0D108BD9-81ED-4DB2-BD59-A6C34878D82A}">
                    <a16:rowId xmlns:a16="http://schemas.microsoft.com/office/drawing/2014/main" val="3704010792"/>
                  </a:ext>
                </a:extLst>
              </a:tr>
              <a:tr h="159871">
                <a:tc gridSpan="5">
                  <a:txBody>
                    <a:bodyPr/>
                    <a:lstStyle/>
                    <a:p>
                      <a:pPr algn="ctr">
                        <a:lnSpc>
                          <a:spcPct val="100000"/>
                        </a:lnSpc>
                        <a:spcAft>
                          <a:spcPts val="1000"/>
                        </a:spcAft>
                      </a:pPr>
                      <a:r>
                        <a:rPr lang="en-IN" sz="1600" b="1" dirty="0">
                          <a:effectLst/>
                        </a:rPr>
                        <a:t>Proposed Plantation in additional area (2</a:t>
                      </a:r>
                      <a:r>
                        <a:rPr lang="en-IN" sz="1600" b="1" baseline="30000" dirty="0">
                          <a:effectLst/>
                        </a:rPr>
                        <a:t>nd</a:t>
                      </a:r>
                      <a:r>
                        <a:rPr lang="en-IN" sz="1600" b="1" dirty="0">
                          <a:effectLst/>
                        </a:rPr>
                        <a:t> Year)</a:t>
                      </a:r>
                      <a:endParaRPr lang="en-IN"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vMerge="1">
                  <a:txBody>
                    <a:bodyPr/>
                    <a:lstStyle/>
                    <a:p>
                      <a:endParaRPr lang="en-IN"/>
                    </a:p>
                  </a:txBody>
                  <a:tcPr/>
                </a:tc>
                <a:extLst>
                  <a:ext uri="{0D108BD9-81ED-4DB2-BD59-A6C34878D82A}">
                    <a16:rowId xmlns:a16="http://schemas.microsoft.com/office/drawing/2014/main" val="1059598107"/>
                  </a:ext>
                </a:extLst>
              </a:tr>
              <a:tr h="696777">
                <a:tc>
                  <a:txBody>
                    <a:bodyPr/>
                    <a:lstStyle/>
                    <a:p>
                      <a:pPr algn="just">
                        <a:lnSpc>
                          <a:spcPct val="100000"/>
                        </a:lnSpc>
                        <a:spcAft>
                          <a:spcPts val="1000"/>
                        </a:spcAft>
                      </a:pPr>
                      <a:r>
                        <a:rPr lang="en-IN" sz="1600">
                          <a:effectLst/>
                        </a:rPr>
                        <a:t>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dirty="0">
                          <a:effectLst/>
                        </a:rPr>
                        <a:t>950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just">
                        <a:lnSpc>
                          <a:spcPct val="100000"/>
                        </a:lnSpc>
                        <a:spcAft>
                          <a:spcPts val="1000"/>
                        </a:spcAft>
                      </a:pPr>
                      <a:r>
                        <a:rPr lang="en-IN" sz="1600">
                          <a:effectLst/>
                        </a:rPr>
                        <a:t>Near Proposed SMS and rolling mill, Coal unloading, stacking and handling area,</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rowSpan="2">
                  <a:txBody>
                    <a:bodyPr/>
                    <a:lstStyle/>
                    <a:p>
                      <a:pPr algn="just">
                        <a:lnSpc>
                          <a:spcPct val="100000"/>
                        </a:lnSpc>
                        <a:spcAft>
                          <a:spcPts val="1000"/>
                        </a:spcAft>
                      </a:pPr>
                      <a:r>
                        <a:rPr lang="en-IN" sz="1600">
                          <a:effectLst/>
                        </a:rPr>
                        <a:t>70%</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just">
                        <a:lnSpc>
                          <a:spcPct val="100000"/>
                        </a:lnSpc>
                        <a:spcAft>
                          <a:spcPts val="1000"/>
                        </a:spcAft>
                      </a:pPr>
                      <a:r>
                        <a:rPr lang="en-IN" sz="1600">
                          <a:effectLst/>
                        </a:rPr>
                        <a:t>0.95</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vMerge="1">
                  <a:txBody>
                    <a:bodyPr/>
                    <a:lstStyle/>
                    <a:p>
                      <a:endParaRPr lang="en-IN"/>
                    </a:p>
                  </a:txBody>
                  <a:tcPr/>
                </a:tc>
                <a:extLst>
                  <a:ext uri="{0D108BD9-81ED-4DB2-BD59-A6C34878D82A}">
                    <a16:rowId xmlns:a16="http://schemas.microsoft.com/office/drawing/2014/main" val="1361984548"/>
                  </a:ext>
                </a:extLst>
              </a:tr>
              <a:tr h="517808">
                <a:tc>
                  <a:txBody>
                    <a:bodyPr/>
                    <a:lstStyle/>
                    <a:p>
                      <a:pPr algn="just">
                        <a:lnSpc>
                          <a:spcPct val="100000"/>
                        </a:lnSpc>
                        <a:spcAft>
                          <a:spcPts val="1000"/>
                        </a:spcAft>
                      </a:pPr>
                      <a:r>
                        <a:rPr lang="en-IN" sz="1600">
                          <a:effectLst/>
                        </a:rPr>
                        <a:t>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dirty="0">
                          <a:effectLst/>
                        </a:rPr>
                        <a:t>950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just">
                        <a:lnSpc>
                          <a:spcPct val="100000"/>
                        </a:lnSpc>
                        <a:spcAft>
                          <a:spcPts val="1000"/>
                        </a:spcAft>
                      </a:pPr>
                      <a:r>
                        <a:rPr lang="en-IN" sz="1600">
                          <a:effectLst/>
                        </a:rPr>
                        <a:t>Plantation along NE and North boundary of the proposed DRI</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vMerge="1">
                  <a:txBody>
                    <a:bodyPr/>
                    <a:lstStyle/>
                    <a:p>
                      <a:endParaRPr lang="en-IN"/>
                    </a:p>
                  </a:txBody>
                  <a:tcPr/>
                </a:tc>
                <a:tc>
                  <a:txBody>
                    <a:bodyPr/>
                    <a:lstStyle/>
                    <a:p>
                      <a:pPr algn="just">
                        <a:lnSpc>
                          <a:spcPct val="100000"/>
                        </a:lnSpc>
                        <a:spcAft>
                          <a:spcPts val="1000"/>
                        </a:spcAft>
                      </a:pPr>
                      <a:r>
                        <a:rPr lang="en-IN" sz="1600">
                          <a:effectLst/>
                        </a:rPr>
                        <a:t>0.95</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vMerge="1">
                  <a:txBody>
                    <a:bodyPr/>
                    <a:lstStyle/>
                    <a:p>
                      <a:endParaRPr lang="en-IN"/>
                    </a:p>
                  </a:txBody>
                  <a:tcPr/>
                </a:tc>
                <a:extLst>
                  <a:ext uri="{0D108BD9-81ED-4DB2-BD59-A6C34878D82A}">
                    <a16:rowId xmlns:a16="http://schemas.microsoft.com/office/drawing/2014/main" val="3378235888"/>
                  </a:ext>
                </a:extLst>
              </a:tr>
              <a:tr h="159871">
                <a:tc>
                  <a:txBody>
                    <a:bodyPr/>
                    <a:lstStyle/>
                    <a:p>
                      <a:pPr algn="just">
                        <a:lnSpc>
                          <a:spcPct val="100000"/>
                        </a:lnSpc>
                        <a:spcAft>
                          <a:spcPts val="1000"/>
                        </a:spcAft>
                      </a:pPr>
                      <a:r>
                        <a:rPr lang="en-IN" sz="1600">
                          <a:effectLst/>
                        </a:rPr>
                        <a:t>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ctr">
                        <a:lnSpc>
                          <a:spcPct val="100000"/>
                        </a:lnSpc>
                        <a:spcAft>
                          <a:spcPts val="1000"/>
                        </a:spcAft>
                      </a:pPr>
                      <a:r>
                        <a:rPr lang="en-IN" sz="1600" dirty="0">
                          <a:effectLst/>
                        </a:rPr>
                        <a:t>1900</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just">
                        <a:lnSpc>
                          <a:spcPct val="100000"/>
                        </a:lnSpc>
                        <a:spcAft>
                          <a:spcPts val="1000"/>
                        </a:spcAft>
                      </a:pPr>
                      <a:r>
                        <a:rPr lang="en-IN" sz="1600">
                          <a:effectLst/>
                        </a:rPr>
                        <a:t>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just">
                        <a:lnSpc>
                          <a:spcPct val="100000"/>
                        </a:lnSpc>
                        <a:spcAft>
                          <a:spcPts val="1000"/>
                        </a:spcAft>
                      </a:pPr>
                      <a:r>
                        <a:rPr lang="en-IN" sz="1600">
                          <a:effectLst/>
                        </a:rPr>
                        <a:t>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just">
                        <a:lnSpc>
                          <a:spcPct val="100000"/>
                        </a:lnSpc>
                        <a:spcAft>
                          <a:spcPts val="1000"/>
                        </a:spcAft>
                      </a:pPr>
                      <a:r>
                        <a:rPr lang="en-IN" sz="1600">
                          <a:effectLst/>
                        </a:rPr>
                        <a:t>1.9</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tc>
                  <a:txBody>
                    <a:bodyPr/>
                    <a:lstStyle/>
                    <a:p>
                      <a:pPr algn="just">
                        <a:lnSpc>
                          <a:spcPct val="100000"/>
                        </a:lnSpc>
                        <a:spcAft>
                          <a:spcPts val="1000"/>
                        </a:spcAft>
                      </a:pPr>
                      <a:r>
                        <a:rPr lang="en-IN" sz="1600" dirty="0">
                          <a:effectLst/>
                        </a:rPr>
                        <a:t> </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42" marR="44742" marT="0" marB="0"/>
                </a:tc>
                <a:extLst>
                  <a:ext uri="{0D108BD9-81ED-4DB2-BD59-A6C34878D82A}">
                    <a16:rowId xmlns:a16="http://schemas.microsoft.com/office/drawing/2014/main" val="3490320632"/>
                  </a:ext>
                </a:extLst>
              </a:tr>
            </a:tbl>
          </a:graphicData>
        </a:graphic>
      </p:graphicFrame>
    </p:spTree>
    <p:extLst>
      <p:ext uri="{BB962C8B-B14F-4D97-AF65-F5344CB8AC3E}">
        <p14:creationId xmlns:p14="http://schemas.microsoft.com/office/powerpoint/2010/main" val="185218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8B8C7E-3EE6-4161-A125-8B00B8F748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216" y="461962"/>
            <a:ext cx="9123784" cy="6396037"/>
          </a:xfrm>
          <a:prstGeom prst="rect">
            <a:avLst/>
          </a:prstGeom>
          <a:noFill/>
          <a:ln>
            <a:noFill/>
          </a:ln>
        </p:spPr>
      </p:pic>
      <p:sp>
        <p:nvSpPr>
          <p:cNvPr id="7" name="Slide Number Placeholder 6">
            <a:extLst>
              <a:ext uri="{FF2B5EF4-FFF2-40B4-BE49-F238E27FC236}">
                <a16:creationId xmlns:a16="http://schemas.microsoft.com/office/drawing/2014/main" id="{8965ACE3-388A-4E30-8A81-9A87377F49B3}"/>
              </a:ext>
            </a:extLst>
          </p:cNvPr>
          <p:cNvSpPr>
            <a:spLocks noGrp="1"/>
          </p:cNvSpPr>
          <p:nvPr>
            <p:ph type="sldNum" sz="quarter" idx="12"/>
          </p:nvPr>
        </p:nvSpPr>
        <p:spPr>
          <a:xfrm>
            <a:off x="8129588" y="5734050"/>
            <a:ext cx="609600" cy="52070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75C9E9-9CC5-4FF9-9F3E-716197BFDD28}" type="slidenum">
              <a:rPr lang="en-IN" altLang="en-US">
                <a:solidFill>
                  <a:srgbClr val="898989"/>
                </a:solidFill>
                <a:latin typeface="Calibri" panose="020F0502020204030204" pitchFamily="34" charset="0"/>
              </a:rPr>
              <a:pPr eaLnBrk="1" hangingPunct="1"/>
              <a:t>4</a:t>
            </a:fld>
            <a:endParaRPr lang="en-IN" altLang="en-US">
              <a:solidFill>
                <a:srgbClr val="898989"/>
              </a:solidFill>
              <a:latin typeface="Calibri" panose="020F0502020204030204" pitchFamily="34" charset="0"/>
            </a:endParaRPr>
          </a:p>
        </p:txBody>
      </p:sp>
      <p:sp>
        <p:nvSpPr>
          <p:cNvPr id="10" name="TextBox 9">
            <a:extLst>
              <a:ext uri="{FF2B5EF4-FFF2-40B4-BE49-F238E27FC236}">
                <a16:creationId xmlns:a16="http://schemas.microsoft.com/office/drawing/2014/main" id="{5A10677F-D862-4760-A5D6-8F66AA0BAAF1}"/>
              </a:ext>
            </a:extLst>
          </p:cNvPr>
          <p:cNvSpPr txBox="1"/>
          <p:nvPr/>
        </p:nvSpPr>
        <p:spPr>
          <a:xfrm>
            <a:off x="0" y="0"/>
            <a:ext cx="9144000" cy="4619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400" b="1" dirty="0">
                <a:solidFill>
                  <a:srgbClr val="C00000"/>
                </a:solidFill>
              </a:rPr>
              <a:t>SATELITE MAP SHOWING PROJECT SITE </a:t>
            </a:r>
          </a:p>
        </p:txBody>
      </p:sp>
      <p:sp>
        <p:nvSpPr>
          <p:cNvPr id="8196" name="Rectangle 7">
            <a:extLst>
              <a:ext uri="{FF2B5EF4-FFF2-40B4-BE49-F238E27FC236}">
                <a16:creationId xmlns:a16="http://schemas.microsoft.com/office/drawing/2014/main" id="{EACD5F0D-9DD8-4EB4-9139-89D8109DB88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Oval 7">
            <a:extLst>
              <a:ext uri="{FF2B5EF4-FFF2-40B4-BE49-F238E27FC236}">
                <a16:creationId xmlns:a16="http://schemas.microsoft.com/office/drawing/2014/main" id="{A9DA9B7C-7DE3-43BA-8FD5-DCE4D5A1C184}"/>
              </a:ext>
            </a:extLst>
          </p:cNvPr>
          <p:cNvSpPr/>
          <p:nvPr/>
        </p:nvSpPr>
        <p:spPr>
          <a:xfrm>
            <a:off x="8286750" y="6500813"/>
            <a:ext cx="571500"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66D9F3DB-9BFB-42BB-9A0A-1F57D910DC5E}" type="slidenum">
              <a:rPr lang="en-IN" altLang="en-US">
                <a:solidFill>
                  <a:srgbClr val="FFFFFF"/>
                </a:solidFill>
                <a:latin typeface="Calibri" panose="020F0502020204030204" pitchFamily="34" charset="0"/>
              </a:rPr>
              <a:pPr algn="ctr" eaLnBrk="1" hangingPunct="1"/>
              <a:t>4</a:t>
            </a:fld>
            <a:endParaRPr lang="en-IN" altLang="en-US">
              <a:solidFill>
                <a:srgbClr val="FFFFFF"/>
              </a:solidFill>
              <a:latin typeface="Calibri" panose="020F0502020204030204" pitchFamily="34" charset="0"/>
            </a:endParaRPr>
          </a:p>
        </p:txBody>
      </p:sp>
      <p:sp>
        <p:nvSpPr>
          <p:cNvPr id="12" name="Oval 11">
            <a:extLst>
              <a:ext uri="{FF2B5EF4-FFF2-40B4-BE49-F238E27FC236}">
                <a16:creationId xmlns:a16="http://schemas.microsoft.com/office/drawing/2014/main" id="{51DBE96B-55B3-46CC-AB72-0C76632C8E7E}"/>
              </a:ext>
            </a:extLst>
          </p:cNvPr>
          <p:cNvSpPr/>
          <p:nvPr/>
        </p:nvSpPr>
        <p:spPr>
          <a:xfrm>
            <a:off x="8143875" y="6500813"/>
            <a:ext cx="714375"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EBEC5EEB-CA6A-4EC4-862F-4C42D2ADD916}" type="slidenum">
              <a:rPr lang="en-IN" altLang="en-US">
                <a:solidFill>
                  <a:srgbClr val="FFFFFF"/>
                </a:solidFill>
                <a:latin typeface="Calibri" panose="020F0502020204030204" pitchFamily="34" charset="0"/>
              </a:rPr>
              <a:pPr algn="ctr" eaLnBrk="1" hangingPunct="1"/>
              <a:t>4</a:t>
            </a:fld>
            <a:endParaRPr lang="en-IN" altLang="en-US">
              <a:solidFill>
                <a:srgbClr val="FFFFFF"/>
              </a:solidFill>
              <a:latin typeface="Calibri" panose="020F0502020204030204" pitchFamily="34" charset="0"/>
            </a:endParaRPr>
          </a:p>
        </p:txBody>
      </p:sp>
      <p:graphicFrame>
        <p:nvGraphicFramePr>
          <p:cNvPr id="11" name="Table 10">
            <a:extLst>
              <a:ext uri="{FF2B5EF4-FFF2-40B4-BE49-F238E27FC236}">
                <a16:creationId xmlns:a16="http://schemas.microsoft.com/office/drawing/2014/main" id="{AE8C4FFC-562A-4F94-AC63-56C13B0D4B98}"/>
              </a:ext>
            </a:extLst>
          </p:cNvPr>
          <p:cNvGraphicFramePr>
            <a:graphicFrameLocks noGrp="1"/>
          </p:cNvGraphicFramePr>
          <p:nvPr/>
        </p:nvGraphicFramePr>
        <p:xfrm>
          <a:off x="0" y="5715000"/>
          <a:ext cx="7500936" cy="1071564"/>
        </p:xfrm>
        <a:graphic>
          <a:graphicData uri="http://schemas.openxmlformats.org/drawingml/2006/table">
            <a:tbl>
              <a:tblPr firstRow="1" bandRow="1">
                <a:tableStyleId>{5C22544A-7EE6-4342-B048-85BDC9FD1C3A}</a:tableStyleId>
              </a:tblPr>
              <a:tblGrid>
                <a:gridCol w="937617">
                  <a:extLst>
                    <a:ext uri="{9D8B030D-6E8A-4147-A177-3AD203B41FA5}">
                      <a16:colId xmlns:a16="http://schemas.microsoft.com/office/drawing/2014/main" val="20000"/>
                    </a:ext>
                  </a:extLst>
                </a:gridCol>
                <a:gridCol w="937617">
                  <a:extLst>
                    <a:ext uri="{9D8B030D-6E8A-4147-A177-3AD203B41FA5}">
                      <a16:colId xmlns:a16="http://schemas.microsoft.com/office/drawing/2014/main" val="20001"/>
                    </a:ext>
                  </a:extLst>
                </a:gridCol>
                <a:gridCol w="937617">
                  <a:extLst>
                    <a:ext uri="{9D8B030D-6E8A-4147-A177-3AD203B41FA5}">
                      <a16:colId xmlns:a16="http://schemas.microsoft.com/office/drawing/2014/main" val="20002"/>
                    </a:ext>
                  </a:extLst>
                </a:gridCol>
                <a:gridCol w="937617">
                  <a:extLst>
                    <a:ext uri="{9D8B030D-6E8A-4147-A177-3AD203B41FA5}">
                      <a16:colId xmlns:a16="http://schemas.microsoft.com/office/drawing/2014/main" val="20003"/>
                    </a:ext>
                  </a:extLst>
                </a:gridCol>
                <a:gridCol w="937617">
                  <a:extLst>
                    <a:ext uri="{9D8B030D-6E8A-4147-A177-3AD203B41FA5}">
                      <a16:colId xmlns:a16="http://schemas.microsoft.com/office/drawing/2014/main" val="20004"/>
                    </a:ext>
                  </a:extLst>
                </a:gridCol>
                <a:gridCol w="937617">
                  <a:extLst>
                    <a:ext uri="{9D8B030D-6E8A-4147-A177-3AD203B41FA5}">
                      <a16:colId xmlns:a16="http://schemas.microsoft.com/office/drawing/2014/main" val="20005"/>
                    </a:ext>
                  </a:extLst>
                </a:gridCol>
                <a:gridCol w="937617">
                  <a:extLst>
                    <a:ext uri="{9D8B030D-6E8A-4147-A177-3AD203B41FA5}">
                      <a16:colId xmlns:a16="http://schemas.microsoft.com/office/drawing/2014/main" val="20006"/>
                    </a:ext>
                  </a:extLst>
                </a:gridCol>
                <a:gridCol w="937617">
                  <a:extLst>
                    <a:ext uri="{9D8B030D-6E8A-4147-A177-3AD203B41FA5}">
                      <a16:colId xmlns:a16="http://schemas.microsoft.com/office/drawing/2014/main" val="20007"/>
                    </a:ext>
                  </a:extLst>
                </a:gridCol>
              </a:tblGrid>
              <a:tr h="357188">
                <a:tc>
                  <a:txBody>
                    <a:bodyPr/>
                    <a:lstStyle/>
                    <a:p>
                      <a:pPr algn="just">
                        <a:lnSpc>
                          <a:spcPct val="115000"/>
                        </a:lnSpc>
                        <a:spcAft>
                          <a:spcPts val="0"/>
                        </a:spcAft>
                      </a:pPr>
                      <a:r>
                        <a:rPr lang="en-US" sz="1200" b="1" dirty="0">
                          <a:solidFill>
                            <a:schemeClr val="bg1"/>
                          </a:solidFill>
                          <a:latin typeface="Calibri"/>
                          <a:ea typeface="Times New Roman"/>
                          <a:cs typeface="Calibri"/>
                        </a:rPr>
                        <a:t>Coordinate</a:t>
                      </a:r>
                      <a:endParaRPr lang="en-IN" sz="1800" dirty="0">
                        <a:solidFill>
                          <a:schemeClr val="bg1"/>
                        </a:solidFill>
                        <a:latin typeface="Calibri"/>
                        <a:ea typeface="Calibri"/>
                        <a:cs typeface="Times New Roman"/>
                      </a:endParaRPr>
                    </a:p>
                  </a:txBody>
                  <a:tcPr marL="68580" marR="68580" marT="0" marB="0"/>
                </a:tc>
                <a:tc>
                  <a:txBody>
                    <a:bodyPr/>
                    <a:lstStyle/>
                    <a:p>
                      <a:pPr algn="just">
                        <a:lnSpc>
                          <a:spcPct val="115000"/>
                        </a:lnSpc>
                        <a:spcAft>
                          <a:spcPts val="0"/>
                        </a:spcAft>
                      </a:pPr>
                      <a:r>
                        <a:rPr lang="en-US" sz="1200" b="1" dirty="0">
                          <a:solidFill>
                            <a:schemeClr val="bg1"/>
                          </a:solidFill>
                          <a:latin typeface="Calibri"/>
                          <a:ea typeface="Times New Roman"/>
                          <a:cs typeface="Calibri"/>
                        </a:rPr>
                        <a:t>A</a:t>
                      </a:r>
                      <a:endParaRPr lang="en-IN" sz="1800" dirty="0">
                        <a:solidFill>
                          <a:schemeClr val="bg1"/>
                        </a:solidFill>
                        <a:latin typeface="Calibri"/>
                        <a:ea typeface="Calibri"/>
                        <a:cs typeface="Times New Roman"/>
                      </a:endParaRPr>
                    </a:p>
                  </a:txBody>
                  <a:tcPr marL="68580" marR="68580" marT="0" marB="0"/>
                </a:tc>
                <a:tc>
                  <a:txBody>
                    <a:bodyPr/>
                    <a:lstStyle/>
                    <a:p>
                      <a:pPr algn="just">
                        <a:lnSpc>
                          <a:spcPct val="115000"/>
                        </a:lnSpc>
                        <a:spcAft>
                          <a:spcPts val="0"/>
                        </a:spcAft>
                      </a:pPr>
                      <a:r>
                        <a:rPr lang="en-US" sz="1200" b="1" dirty="0">
                          <a:solidFill>
                            <a:schemeClr val="bg1"/>
                          </a:solidFill>
                          <a:latin typeface="Calibri"/>
                          <a:ea typeface="Times New Roman"/>
                          <a:cs typeface="Calibri"/>
                        </a:rPr>
                        <a:t>B</a:t>
                      </a:r>
                      <a:endParaRPr lang="en-IN" sz="1800" dirty="0">
                        <a:solidFill>
                          <a:schemeClr val="bg1"/>
                        </a:solidFill>
                        <a:latin typeface="Calibri"/>
                        <a:ea typeface="Calibri"/>
                        <a:cs typeface="Times New Roman"/>
                      </a:endParaRPr>
                    </a:p>
                  </a:txBody>
                  <a:tcPr marL="68580" marR="68580" marT="0" marB="0"/>
                </a:tc>
                <a:tc>
                  <a:txBody>
                    <a:bodyPr/>
                    <a:lstStyle/>
                    <a:p>
                      <a:pPr algn="just">
                        <a:lnSpc>
                          <a:spcPct val="115000"/>
                        </a:lnSpc>
                        <a:spcAft>
                          <a:spcPts val="0"/>
                        </a:spcAft>
                      </a:pPr>
                      <a:r>
                        <a:rPr lang="en-US" sz="1200" b="1" dirty="0">
                          <a:solidFill>
                            <a:schemeClr val="bg1"/>
                          </a:solidFill>
                          <a:latin typeface="Calibri"/>
                          <a:ea typeface="Times New Roman"/>
                          <a:cs typeface="Calibri"/>
                        </a:rPr>
                        <a:t>C</a:t>
                      </a:r>
                      <a:endParaRPr lang="en-IN" sz="1800" dirty="0">
                        <a:solidFill>
                          <a:schemeClr val="bg1"/>
                        </a:solidFill>
                        <a:latin typeface="Calibri"/>
                        <a:ea typeface="Calibri"/>
                        <a:cs typeface="Times New Roman"/>
                      </a:endParaRPr>
                    </a:p>
                  </a:txBody>
                  <a:tcPr marL="68580" marR="68580" marT="0" marB="0"/>
                </a:tc>
                <a:tc>
                  <a:txBody>
                    <a:bodyPr/>
                    <a:lstStyle/>
                    <a:p>
                      <a:pPr algn="just">
                        <a:lnSpc>
                          <a:spcPct val="115000"/>
                        </a:lnSpc>
                        <a:spcAft>
                          <a:spcPts val="0"/>
                        </a:spcAft>
                      </a:pPr>
                      <a:r>
                        <a:rPr lang="en-US" sz="1200" b="1" dirty="0">
                          <a:solidFill>
                            <a:schemeClr val="bg1"/>
                          </a:solidFill>
                          <a:latin typeface="Calibri"/>
                          <a:ea typeface="Times New Roman"/>
                          <a:cs typeface="Calibri"/>
                        </a:rPr>
                        <a:t>D</a:t>
                      </a:r>
                      <a:endParaRPr lang="en-IN" sz="1800" dirty="0">
                        <a:solidFill>
                          <a:schemeClr val="bg1"/>
                        </a:solidFill>
                        <a:latin typeface="Calibri"/>
                        <a:ea typeface="Calibri"/>
                        <a:cs typeface="Times New Roman"/>
                      </a:endParaRPr>
                    </a:p>
                  </a:txBody>
                  <a:tcPr marL="68580" marR="68580" marT="0" marB="0"/>
                </a:tc>
                <a:tc>
                  <a:txBody>
                    <a:bodyPr/>
                    <a:lstStyle/>
                    <a:p>
                      <a:pPr algn="just">
                        <a:lnSpc>
                          <a:spcPct val="115000"/>
                        </a:lnSpc>
                        <a:spcAft>
                          <a:spcPts val="0"/>
                        </a:spcAft>
                      </a:pPr>
                      <a:r>
                        <a:rPr lang="en-US" sz="1200" b="1" dirty="0">
                          <a:solidFill>
                            <a:schemeClr val="bg1"/>
                          </a:solidFill>
                          <a:latin typeface="Calibri"/>
                          <a:ea typeface="Times New Roman"/>
                          <a:cs typeface="Calibri"/>
                        </a:rPr>
                        <a:t>E</a:t>
                      </a:r>
                      <a:endParaRPr lang="en-IN" sz="1800" dirty="0">
                        <a:solidFill>
                          <a:schemeClr val="bg1"/>
                        </a:solidFill>
                        <a:latin typeface="Calibri"/>
                        <a:ea typeface="Calibri"/>
                        <a:cs typeface="Times New Roman"/>
                      </a:endParaRPr>
                    </a:p>
                  </a:txBody>
                  <a:tcPr marL="68580" marR="68580" marT="0" marB="0"/>
                </a:tc>
                <a:tc>
                  <a:txBody>
                    <a:bodyPr/>
                    <a:lstStyle/>
                    <a:p>
                      <a:pPr algn="just">
                        <a:lnSpc>
                          <a:spcPct val="115000"/>
                        </a:lnSpc>
                        <a:spcAft>
                          <a:spcPts val="0"/>
                        </a:spcAft>
                      </a:pPr>
                      <a:r>
                        <a:rPr lang="en-US" sz="1200" b="1" dirty="0">
                          <a:solidFill>
                            <a:schemeClr val="bg1"/>
                          </a:solidFill>
                          <a:latin typeface="Calibri"/>
                          <a:ea typeface="Times New Roman"/>
                          <a:cs typeface="Calibri"/>
                        </a:rPr>
                        <a:t>F</a:t>
                      </a:r>
                      <a:endParaRPr lang="en-IN" sz="1800" dirty="0">
                        <a:solidFill>
                          <a:schemeClr val="bg1"/>
                        </a:solidFill>
                        <a:latin typeface="Calibri"/>
                        <a:ea typeface="Calibri"/>
                        <a:cs typeface="Times New Roman"/>
                      </a:endParaRPr>
                    </a:p>
                  </a:txBody>
                  <a:tcPr marL="68580" marR="68580" marT="0" marB="0"/>
                </a:tc>
                <a:tc>
                  <a:txBody>
                    <a:bodyPr/>
                    <a:lstStyle/>
                    <a:p>
                      <a:pPr algn="just">
                        <a:lnSpc>
                          <a:spcPct val="115000"/>
                        </a:lnSpc>
                        <a:spcAft>
                          <a:spcPts val="0"/>
                        </a:spcAft>
                      </a:pPr>
                      <a:r>
                        <a:rPr lang="en-US" sz="1200" b="1" dirty="0">
                          <a:solidFill>
                            <a:schemeClr val="bg1"/>
                          </a:solidFill>
                          <a:latin typeface="Calibri"/>
                          <a:ea typeface="Times New Roman"/>
                          <a:cs typeface="Calibri"/>
                        </a:rPr>
                        <a:t>G</a:t>
                      </a:r>
                      <a:endParaRPr lang="en-IN" sz="1800" dirty="0">
                        <a:solidFill>
                          <a:schemeClr val="bg1"/>
                        </a:solidFill>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57188">
                <a:tc>
                  <a:txBody>
                    <a:bodyPr/>
                    <a:lstStyle/>
                    <a:p>
                      <a:pPr algn="just">
                        <a:lnSpc>
                          <a:spcPct val="115000"/>
                        </a:lnSpc>
                        <a:spcAft>
                          <a:spcPts val="0"/>
                        </a:spcAft>
                      </a:pPr>
                      <a:r>
                        <a:rPr lang="en-US" sz="1000" b="1">
                          <a:solidFill>
                            <a:srgbClr val="000000"/>
                          </a:solidFill>
                          <a:latin typeface="Calibri"/>
                          <a:ea typeface="Times New Roman"/>
                          <a:cs typeface="Calibri"/>
                        </a:rPr>
                        <a:t>Latitude</a:t>
                      </a:r>
                      <a:endParaRPr lang="en-IN" sz="1400">
                        <a:latin typeface="Calibri"/>
                        <a:ea typeface="Calibri"/>
                        <a:cs typeface="Times New Roman"/>
                      </a:endParaRPr>
                    </a:p>
                  </a:txBody>
                  <a:tcPr marL="68580" marR="68580" marT="0" marB="0"/>
                </a:tc>
                <a:tc>
                  <a:txBody>
                    <a:bodyPr/>
                    <a:lstStyle/>
                    <a:p>
                      <a:pPr algn="just">
                        <a:lnSpc>
                          <a:spcPct val="115000"/>
                        </a:lnSpc>
                        <a:spcAft>
                          <a:spcPts val="0"/>
                        </a:spcAft>
                      </a:pPr>
                      <a:r>
                        <a:rPr lang="en-US" sz="1000">
                          <a:solidFill>
                            <a:srgbClr val="000000"/>
                          </a:solidFill>
                          <a:latin typeface="Calibri"/>
                          <a:ea typeface="Times New Roman"/>
                          <a:cs typeface="Calibri"/>
                        </a:rPr>
                        <a:t>23˚42’40.47”N</a:t>
                      </a:r>
                      <a:endParaRPr lang="en-IN" sz="1400">
                        <a:latin typeface="Calibri"/>
                        <a:ea typeface="Calibri"/>
                        <a:cs typeface="Times New Roman"/>
                      </a:endParaRPr>
                    </a:p>
                  </a:txBody>
                  <a:tcPr marL="68580" marR="68580" marT="0" marB="0"/>
                </a:tc>
                <a:tc>
                  <a:txBody>
                    <a:bodyPr/>
                    <a:lstStyle/>
                    <a:p>
                      <a:pPr algn="just">
                        <a:lnSpc>
                          <a:spcPct val="115000"/>
                        </a:lnSpc>
                        <a:spcAft>
                          <a:spcPts val="0"/>
                        </a:spcAft>
                      </a:pPr>
                      <a:r>
                        <a:rPr lang="en-US" sz="1000">
                          <a:solidFill>
                            <a:srgbClr val="000000"/>
                          </a:solidFill>
                          <a:latin typeface="Calibri"/>
                          <a:ea typeface="Times New Roman"/>
                          <a:cs typeface="Calibri"/>
                        </a:rPr>
                        <a:t>23˚42’38.56”N</a:t>
                      </a:r>
                      <a:endParaRPr lang="en-IN" sz="1400">
                        <a:latin typeface="Calibri"/>
                        <a:ea typeface="Calibri"/>
                        <a:cs typeface="Times New Roman"/>
                      </a:endParaRPr>
                    </a:p>
                  </a:txBody>
                  <a:tcPr marL="68580" marR="68580" marT="0" marB="0"/>
                </a:tc>
                <a:tc>
                  <a:txBody>
                    <a:bodyPr/>
                    <a:lstStyle/>
                    <a:p>
                      <a:pPr algn="just">
                        <a:lnSpc>
                          <a:spcPct val="115000"/>
                        </a:lnSpc>
                        <a:spcAft>
                          <a:spcPts val="0"/>
                        </a:spcAft>
                      </a:pPr>
                      <a:r>
                        <a:rPr lang="en-US" sz="1000" dirty="0">
                          <a:solidFill>
                            <a:srgbClr val="000000"/>
                          </a:solidFill>
                          <a:latin typeface="Calibri"/>
                          <a:ea typeface="Times New Roman"/>
                          <a:cs typeface="Calibri"/>
                        </a:rPr>
                        <a:t>23˚42’38.06”N</a:t>
                      </a:r>
                      <a:endParaRPr lang="en-IN" sz="1400" dirty="0">
                        <a:latin typeface="Calibri"/>
                        <a:ea typeface="Calibri"/>
                        <a:cs typeface="Times New Roman"/>
                      </a:endParaRPr>
                    </a:p>
                  </a:txBody>
                  <a:tcPr marL="68580" marR="68580" marT="0" marB="0"/>
                </a:tc>
                <a:tc>
                  <a:txBody>
                    <a:bodyPr/>
                    <a:lstStyle/>
                    <a:p>
                      <a:pPr algn="just">
                        <a:lnSpc>
                          <a:spcPct val="115000"/>
                        </a:lnSpc>
                        <a:spcAft>
                          <a:spcPts val="0"/>
                        </a:spcAft>
                      </a:pPr>
                      <a:r>
                        <a:rPr lang="en-US" sz="1000" dirty="0">
                          <a:solidFill>
                            <a:srgbClr val="000000"/>
                          </a:solidFill>
                          <a:latin typeface="Calibri"/>
                          <a:ea typeface="Times New Roman"/>
                          <a:cs typeface="Calibri"/>
                        </a:rPr>
                        <a:t>23˚42’33.26”N</a:t>
                      </a:r>
                      <a:endParaRPr lang="en-IN" sz="1400" dirty="0">
                        <a:latin typeface="Calibri"/>
                        <a:ea typeface="Calibri"/>
                        <a:cs typeface="Times New Roman"/>
                      </a:endParaRPr>
                    </a:p>
                  </a:txBody>
                  <a:tcPr marL="68580" marR="68580" marT="0" marB="0"/>
                </a:tc>
                <a:tc>
                  <a:txBody>
                    <a:bodyPr/>
                    <a:lstStyle/>
                    <a:p>
                      <a:pPr algn="just">
                        <a:lnSpc>
                          <a:spcPct val="115000"/>
                        </a:lnSpc>
                        <a:spcAft>
                          <a:spcPts val="0"/>
                        </a:spcAft>
                      </a:pPr>
                      <a:r>
                        <a:rPr lang="en-US" sz="1000" dirty="0">
                          <a:solidFill>
                            <a:srgbClr val="000000"/>
                          </a:solidFill>
                          <a:latin typeface="Calibri"/>
                          <a:ea typeface="Times New Roman"/>
                          <a:cs typeface="Calibri"/>
                        </a:rPr>
                        <a:t>23˚42’30.93”N</a:t>
                      </a:r>
                      <a:endParaRPr lang="en-IN" sz="1400" dirty="0">
                        <a:latin typeface="Calibri"/>
                        <a:ea typeface="Calibri"/>
                        <a:cs typeface="Times New Roman"/>
                      </a:endParaRPr>
                    </a:p>
                  </a:txBody>
                  <a:tcPr marL="68580" marR="68580" marT="0" marB="0"/>
                </a:tc>
                <a:tc>
                  <a:txBody>
                    <a:bodyPr/>
                    <a:lstStyle/>
                    <a:p>
                      <a:pPr algn="just">
                        <a:lnSpc>
                          <a:spcPct val="115000"/>
                        </a:lnSpc>
                        <a:spcAft>
                          <a:spcPts val="0"/>
                        </a:spcAft>
                      </a:pPr>
                      <a:r>
                        <a:rPr lang="en-US" sz="1000" dirty="0">
                          <a:solidFill>
                            <a:srgbClr val="000000"/>
                          </a:solidFill>
                          <a:latin typeface="Calibri"/>
                          <a:ea typeface="Times New Roman"/>
                          <a:cs typeface="Calibri"/>
                        </a:rPr>
                        <a:t>23˚42’29.86”N</a:t>
                      </a:r>
                      <a:endParaRPr lang="en-IN" sz="1400" dirty="0">
                        <a:latin typeface="Calibri"/>
                        <a:ea typeface="Calibri"/>
                        <a:cs typeface="Times New Roman"/>
                      </a:endParaRPr>
                    </a:p>
                  </a:txBody>
                  <a:tcPr marL="68580" marR="68580" marT="0" marB="0"/>
                </a:tc>
                <a:tc>
                  <a:txBody>
                    <a:bodyPr/>
                    <a:lstStyle/>
                    <a:p>
                      <a:pPr algn="just">
                        <a:lnSpc>
                          <a:spcPct val="115000"/>
                        </a:lnSpc>
                        <a:spcAft>
                          <a:spcPts val="0"/>
                        </a:spcAft>
                      </a:pPr>
                      <a:r>
                        <a:rPr lang="en-US" sz="1000">
                          <a:solidFill>
                            <a:srgbClr val="000000"/>
                          </a:solidFill>
                          <a:latin typeface="Calibri"/>
                          <a:ea typeface="Times New Roman"/>
                          <a:cs typeface="Calibri"/>
                        </a:rPr>
                        <a:t>23˚42’33.14”N</a:t>
                      </a:r>
                      <a:endParaRPr lang="en-IN" sz="14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57188">
                <a:tc>
                  <a:txBody>
                    <a:bodyPr/>
                    <a:lstStyle/>
                    <a:p>
                      <a:pPr algn="just">
                        <a:lnSpc>
                          <a:spcPct val="115000"/>
                        </a:lnSpc>
                        <a:spcAft>
                          <a:spcPts val="0"/>
                        </a:spcAft>
                      </a:pPr>
                      <a:r>
                        <a:rPr lang="en-US" sz="1000" b="1">
                          <a:solidFill>
                            <a:srgbClr val="000000"/>
                          </a:solidFill>
                          <a:latin typeface="Calibri"/>
                          <a:ea typeface="Times New Roman"/>
                          <a:cs typeface="Calibri"/>
                        </a:rPr>
                        <a:t>Longitude</a:t>
                      </a:r>
                      <a:endParaRPr lang="en-IN" sz="1400">
                        <a:latin typeface="Calibri"/>
                        <a:ea typeface="Calibri"/>
                        <a:cs typeface="Times New Roman"/>
                      </a:endParaRPr>
                    </a:p>
                  </a:txBody>
                  <a:tcPr marL="68580" marR="68580" marT="0" marB="0"/>
                </a:tc>
                <a:tc>
                  <a:txBody>
                    <a:bodyPr/>
                    <a:lstStyle/>
                    <a:p>
                      <a:pPr algn="just">
                        <a:lnSpc>
                          <a:spcPct val="115000"/>
                        </a:lnSpc>
                        <a:spcAft>
                          <a:spcPts val="0"/>
                        </a:spcAft>
                      </a:pPr>
                      <a:r>
                        <a:rPr lang="en-US" sz="1000">
                          <a:solidFill>
                            <a:srgbClr val="000000"/>
                          </a:solidFill>
                          <a:latin typeface="Calibri"/>
                          <a:ea typeface="Times New Roman"/>
                          <a:cs typeface="Calibri"/>
                        </a:rPr>
                        <a:t>85˚24’5.69”E</a:t>
                      </a:r>
                      <a:endParaRPr lang="en-IN" sz="1400">
                        <a:latin typeface="Calibri"/>
                        <a:ea typeface="Calibri"/>
                        <a:cs typeface="Times New Roman"/>
                      </a:endParaRPr>
                    </a:p>
                  </a:txBody>
                  <a:tcPr marL="68580" marR="68580" marT="0" marB="0"/>
                </a:tc>
                <a:tc>
                  <a:txBody>
                    <a:bodyPr/>
                    <a:lstStyle/>
                    <a:p>
                      <a:pPr algn="just">
                        <a:lnSpc>
                          <a:spcPct val="115000"/>
                        </a:lnSpc>
                        <a:spcAft>
                          <a:spcPts val="0"/>
                        </a:spcAft>
                      </a:pPr>
                      <a:r>
                        <a:rPr lang="en-US" sz="1000">
                          <a:solidFill>
                            <a:srgbClr val="000000"/>
                          </a:solidFill>
                          <a:latin typeface="Calibri"/>
                          <a:ea typeface="Times New Roman"/>
                          <a:cs typeface="Calibri"/>
                        </a:rPr>
                        <a:t>85˚24’11.46”E</a:t>
                      </a:r>
                      <a:endParaRPr lang="en-IN" sz="1400">
                        <a:latin typeface="Calibri"/>
                        <a:ea typeface="Calibri"/>
                        <a:cs typeface="Times New Roman"/>
                      </a:endParaRPr>
                    </a:p>
                  </a:txBody>
                  <a:tcPr marL="68580" marR="68580" marT="0" marB="0"/>
                </a:tc>
                <a:tc>
                  <a:txBody>
                    <a:bodyPr/>
                    <a:lstStyle/>
                    <a:p>
                      <a:pPr algn="just">
                        <a:lnSpc>
                          <a:spcPct val="115000"/>
                        </a:lnSpc>
                        <a:spcAft>
                          <a:spcPts val="0"/>
                        </a:spcAft>
                      </a:pPr>
                      <a:r>
                        <a:rPr lang="en-US" sz="1000">
                          <a:solidFill>
                            <a:srgbClr val="000000"/>
                          </a:solidFill>
                          <a:latin typeface="Calibri"/>
                          <a:ea typeface="Times New Roman"/>
                          <a:cs typeface="Calibri"/>
                        </a:rPr>
                        <a:t>85˚24’19.61”E</a:t>
                      </a:r>
                      <a:endParaRPr lang="en-IN" sz="1400">
                        <a:latin typeface="Calibri"/>
                        <a:ea typeface="Calibri"/>
                        <a:cs typeface="Times New Roman"/>
                      </a:endParaRPr>
                    </a:p>
                  </a:txBody>
                  <a:tcPr marL="68580" marR="68580" marT="0" marB="0"/>
                </a:tc>
                <a:tc>
                  <a:txBody>
                    <a:bodyPr/>
                    <a:lstStyle/>
                    <a:p>
                      <a:pPr algn="just">
                        <a:lnSpc>
                          <a:spcPct val="115000"/>
                        </a:lnSpc>
                        <a:spcAft>
                          <a:spcPts val="0"/>
                        </a:spcAft>
                      </a:pPr>
                      <a:r>
                        <a:rPr lang="en-US" sz="1000">
                          <a:solidFill>
                            <a:srgbClr val="000000"/>
                          </a:solidFill>
                          <a:latin typeface="Calibri"/>
                          <a:ea typeface="Times New Roman"/>
                          <a:cs typeface="Calibri"/>
                        </a:rPr>
                        <a:t>85˚24’22.84”E</a:t>
                      </a:r>
                      <a:endParaRPr lang="en-IN" sz="1400">
                        <a:latin typeface="Calibri"/>
                        <a:ea typeface="Calibri"/>
                        <a:cs typeface="Times New Roman"/>
                      </a:endParaRPr>
                    </a:p>
                  </a:txBody>
                  <a:tcPr marL="68580" marR="68580" marT="0" marB="0"/>
                </a:tc>
                <a:tc>
                  <a:txBody>
                    <a:bodyPr/>
                    <a:lstStyle/>
                    <a:p>
                      <a:pPr algn="just">
                        <a:lnSpc>
                          <a:spcPct val="115000"/>
                        </a:lnSpc>
                        <a:spcAft>
                          <a:spcPts val="0"/>
                        </a:spcAft>
                      </a:pPr>
                      <a:r>
                        <a:rPr lang="en-US" sz="1000">
                          <a:solidFill>
                            <a:srgbClr val="000000"/>
                          </a:solidFill>
                          <a:latin typeface="Calibri"/>
                          <a:ea typeface="Times New Roman"/>
                          <a:cs typeface="Calibri"/>
                        </a:rPr>
                        <a:t>85˚24’18.21”E</a:t>
                      </a:r>
                      <a:endParaRPr lang="en-IN" sz="1400">
                        <a:latin typeface="Calibri"/>
                        <a:ea typeface="Calibri"/>
                        <a:cs typeface="Times New Roman"/>
                      </a:endParaRPr>
                    </a:p>
                  </a:txBody>
                  <a:tcPr marL="68580" marR="68580" marT="0" marB="0"/>
                </a:tc>
                <a:tc>
                  <a:txBody>
                    <a:bodyPr/>
                    <a:lstStyle/>
                    <a:p>
                      <a:pPr algn="just">
                        <a:lnSpc>
                          <a:spcPct val="115000"/>
                        </a:lnSpc>
                        <a:spcAft>
                          <a:spcPts val="0"/>
                        </a:spcAft>
                      </a:pPr>
                      <a:r>
                        <a:rPr lang="en-US" sz="1000" dirty="0">
                          <a:solidFill>
                            <a:srgbClr val="000000"/>
                          </a:solidFill>
                          <a:latin typeface="Calibri"/>
                          <a:ea typeface="Times New Roman"/>
                          <a:cs typeface="Calibri"/>
                        </a:rPr>
                        <a:t>85˚24’11.54”E</a:t>
                      </a:r>
                      <a:endParaRPr lang="en-IN" sz="1400" dirty="0">
                        <a:latin typeface="Calibri"/>
                        <a:ea typeface="Calibri"/>
                        <a:cs typeface="Times New Roman"/>
                      </a:endParaRPr>
                    </a:p>
                  </a:txBody>
                  <a:tcPr marL="68580" marR="68580" marT="0" marB="0"/>
                </a:tc>
                <a:tc>
                  <a:txBody>
                    <a:bodyPr/>
                    <a:lstStyle/>
                    <a:p>
                      <a:pPr algn="just">
                        <a:lnSpc>
                          <a:spcPct val="115000"/>
                        </a:lnSpc>
                        <a:spcAft>
                          <a:spcPts val="0"/>
                        </a:spcAft>
                      </a:pPr>
                      <a:r>
                        <a:rPr lang="en-US" sz="1000" dirty="0">
                          <a:solidFill>
                            <a:srgbClr val="000000"/>
                          </a:solidFill>
                          <a:latin typeface="Calibri"/>
                          <a:ea typeface="Times New Roman"/>
                          <a:cs typeface="Calibri"/>
                        </a:rPr>
                        <a:t>85˚24’5.60”E</a:t>
                      </a:r>
                      <a:endParaRPr lang="en-IN" sz="14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62C1-C434-44B8-9F22-3AC71718DFDB}"/>
              </a:ext>
            </a:extLst>
          </p:cNvPr>
          <p:cNvSpPr>
            <a:spLocks noGrp="1"/>
          </p:cNvSpPr>
          <p:nvPr>
            <p:ph type="title"/>
          </p:nvPr>
        </p:nvSpPr>
        <p:spPr>
          <a:xfrm>
            <a:off x="35595" y="24674"/>
            <a:ext cx="8153400" cy="990600"/>
          </a:xfrm>
        </p:spPr>
        <p:txBody>
          <a:bodyPr>
            <a:normAutofit/>
          </a:bodyPr>
          <a:lstStyle/>
          <a:p>
            <a:r>
              <a:rPr lang="en-US" sz="3600" b="1" dirty="0"/>
              <a:t>GREEN BELT PHOTOGRAPHS</a:t>
            </a:r>
            <a:endParaRPr lang="en-IN" sz="3600" b="1" dirty="0"/>
          </a:p>
        </p:txBody>
      </p:sp>
      <p:pic>
        <p:nvPicPr>
          <p:cNvPr id="4" name="Picture 3">
            <a:extLst>
              <a:ext uri="{FF2B5EF4-FFF2-40B4-BE49-F238E27FC236}">
                <a16:creationId xmlns:a16="http://schemas.microsoft.com/office/drawing/2014/main" id="{3A9C8436-28DF-4833-8C73-C9BA253265AA}"/>
              </a:ext>
            </a:extLst>
          </p:cNvPr>
          <p:cNvPicPr/>
          <p:nvPr/>
        </p:nvPicPr>
        <p:blipFill>
          <a:blip r:embed="rId2"/>
          <a:srcRect/>
          <a:stretch>
            <a:fillRect/>
          </a:stretch>
        </p:blipFill>
        <p:spPr bwMode="auto">
          <a:xfrm>
            <a:off x="4788025" y="1397160"/>
            <a:ext cx="4355976" cy="2955209"/>
          </a:xfrm>
          <a:prstGeom prst="rect">
            <a:avLst/>
          </a:prstGeom>
          <a:noFill/>
          <a:ln w="9525">
            <a:noFill/>
            <a:miter lim="800000"/>
            <a:headEnd/>
            <a:tailEnd/>
          </a:ln>
        </p:spPr>
      </p:pic>
      <p:pic>
        <p:nvPicPr>
          <p:cNvPr id="5" name="Picture 4">
            <a:extLst>
              <a:ext uri="{FF2B5EF4-FFF2-40B4-BE49-F238E27FC236}">
                <a16:creationId xmlns:a16="http://schemas.microsoft.com/office/drawing/2014/main" id="{87D38DDC-98C4-4BF7-A428-232BDFBDE16D}"/>
              </a:ext>
            </a:extLst>
          </p:cNvPr>
          <p:cNvPicPr/>
          <p:nvPr/>
        </p:nvPicPr>
        <p:blipFill>
          <a:blip r:embed="rId3"/>
          <a:srcRect/>
          <a:stretch>
            <a:fillRect/>
          </a:stretch>
        </p:blipFill>
        <p:spPr bwMode="auto">
          <a:xfrm>
            <a:off x="35595" y="4352369"/>
            <a:ext cx="4752429" cy="2540635"/>
          </a:xfrm>
          <a:prstGeom prst="rect">
            <a:avLst/>
          </a:prstGeom>
          <a:noFill/>
          <a:ln w="9525">
            <a:noFill/>
            <a:miter lim="800000"/>
            <a:headEnd/>
            <a:tailEnd/>
          </a:ln>
        </p:spPr>
      </p:pic>
      <p:pic>
        <p:nvPicPr>
          <p:cNvPr id="6" name="Picture 5">
            <a:extLst>
              <a:ext uri="{FF2B5EF4-FFF2-40B4-BE49-F238E27FC236}">
                <a16:creationId xmlns:a16="http://schemas.microsoft.com/office/drawing/2014/main" id="{C61B0A08-93F3-4C84-982F-EEE559ED7F2C}"/>
              </a:ext>
            </a:extLst>
          </p:cNvPr>
          <p:cNvPicPr/>
          <p:nvPr/>
        </p:nvPicPr>
        <p:blipFill>
          <a:blip r:embed="rId4"/>
          <a:srcRect/>
          <a:stretch>
            <a:fillRect/>
          </a:stretch>
        </p:blipFill>
        <p:spPr bwMode="auto">
          <a:xfrm>
            <a:off x="4823619" y="4323045"/>
            <a:ext cx="4320381" cy="2540635"/>
          </a:xfrm>
          <a:prstGeom prst="rect">
            <a:avLst/>
          </a:prstGeom>
          <a:noFill/>
          <a:ln w="9525">
            <a:noFill/>
            <a:miter lim="800000"/>
            <a:headEnd/>
            <a:tailEnd/>
          </a:ln>
        </p:spPr>
      </p:pic>
      <p:pic>
        <p:nvPicPr>
          <p:cNvPr id="7" name="Picture 6">
            <a:extLst>
              <a:ext uri="{FF2B5EF4-FFF2-40B4-BE49-F238E27FC236}">
                <a16:creationId xmlns:a16="http://schemas.microsoft.com/office/drawing/2014/main" id="{20E42A4B-CE1C-4897-BEB7-DFE828BC423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28829"/>
            <a:ext cx="4788024" cy="2923540"/>
          </a:xfrm>
          <a:prstGeom prst="rect">
            <a:avLst/>
          </a:prstGeom>
          <a:noFill/>
          <a:ln>
            <a:noFill/>
          </a:ln>
        </p:spPr>
      </p:pic>
    </p:spTree>
    <p:extLst>
      <p:ext uri="{BB962C8B-B14F-4D97-AF65-F5344CB8AC3E}">
        <p14:creationId xmlns:p14="http://schemas.microsoft.com/office/powerpoint/2010/main" val="3429394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5B7B5B-064B-4C7D-9DCB-5402C2820272}"/>
              </a:ext>
            </a:extLst>
          </p:cNvPr>
          <p:cNvSpPr>
            <a:spLocks noGrp="1"/>
          </p:cNvSpPr>
          <p:nvPr>
            <p:ph type="title"/>
          </p:nvPr>
        </p:nvSpPr>
        <p:spPr>
          <a:xfrm>
            <a:off x="0" y="30753"/>
            <a:ext cx="9143999" cy="392088"/>
          </a:xfrm>
        </p:spPr>
        <p:txBody>
          <a:bodyPr>
            <a:noAutofit/>
          </a:bodyPr>
          <a:lstStyle/>
          <a:p>
            <a:r>
              <a:rPr lang="en-US" sz="2800" b="1" dirty="0"/>
              <a:t>EMP – SOLID AND HAZARDOUS WASTE MANAGEMENT</a:t>
            </a:r>
            <a:endParaRPr lang="en-IN" sz="2800" b="1" dirty="0"/>
          </a:p>
        </p:txBody>
      </p:sp>
      <p:graphicFrame>
        <p:nvGraphicFramePr>
          <p:cNvPr id="2" name="Table 1">
            <a:extLst>
              <a:ext uri="{FF2B5EF4-FFF2-40B4-BE49-F238E27FC236}">
                <a16:creationId xmlns:a16="http://schemas.microsoft.com/office/drawing/2014/main" id="{5ABFED8C-8351-4FDE-88FA-BA9E96AD239F}"/>
              </a:ext>
            </a:extLst>
          </p:cNvPr>
          <p:cNvGraphicFramePr>
            <a:graphicFrameLocks noGrp="1"/>
          </p:cNvGraphicFramePr>
          <p:nvPr>
            <p:extLst>
              <p:ext uri="{D42A27DB-BD31-4B8C-83A1-F6EECF244321}">
                <p14:modId xmlns:p14="http://schemas.microsoft.com/office/powerpoint/2010/main" val="3816656409"/>
              </p:ext>
            </p:extLst>
          </p:nvPr>
        </p:nvGraphicFramePr>
        <p:xfrm>
          <a:off x="0" y="512807"/>
          <a:ext cx="9171821" cy="6741160"/>
        </p:xfrm>
        <a:graphic>
          <a:graphicData uri="http://schemas.openxmlformats.org/drawingml/2006/table">
            <a:tbl>
              <a:tblPr firstRow="1" firstCol="1" bandRow="1">
                <a:tableStyleId>{5C22544A-7EE6-4342-B048-85BDC9FD1C3A}</a:tableStyleId>
              </a:tblPr>
              <a:tblGrid>
                <a:gridCol w="1007507">
                  <a:extLst>
                    <a:ext uri="{9D8B030D-6E8A-4147-A177-3AD203B41FA5}">
                      <a16:colId xmlns:a16="http://schemas.microsoft.com/office/drawing/2014/main" val="1008897924"/>
                    </a:ext>
                  </a:extLst>
                </a:gridCol>
                <a:gridCol w="684173">
                  <a:extLst>
                    <a:ext uri="{9D8B030D-6E8A-4147-A177-3AD203B41FA5}">
                      <a16:colId xmlns:a16="http://schemas.microsoft.com/office/drawing/2014/main" val="854196697"/>
                    </a:ext>
                  </a:extLst>
                </a:gridCol>
                <a:gridCol w="692764">
                  <a:extLst>
                    <a:ext uri="{9D8B030D-6E8A-4147-A177-3AD203B41FA5}">
                      <a16:colId xmlns:a16="http://schemas.microsoft.com/office/drawing/2014/main" val="4096046245"/>
                    </a:ext>
                  </a:extLst>
                </a:gridCol>
                <a:gridCol w="712088">
                  <a:extLst>
                    <a:ext uri="{9D8B030D-6E8A-4147-A177-3AD203B41FA5}">
                      <a16:colId xmlns:a16="http://schemas.microsoft.com/office/drawing/2014/main" val="738829931"/>
                    </a:ext>
                  </a:extLst>
                </a:gridCol>
                <a:gridCol w="999234">
                  <a:extLst>
                    <a:ext uri="{9D8B030D-6E8A-4147-A177-3AD203B41FA5}">
                      <a16:colId xmlns:a16="http://schemas.microsoft.com/office/drawing/2014/main" val="4275016204"/>
                    </a:ext>
                  </a:extLst>
                </a:gridCol>
                <a:gridCol w="3068522">
                  <a:extLst>
                    <a:ext uri="{9D8B030D-6E8A-4147-A177-3AD203B41FA5}">
                      <a16:colId xmlns:a16="http://schemas.microsoft.com/office/drawing/2014/main" val="917872942"/>
                    </a:ext>
                  </a:extLst>
                </a:gridCol>
                <a:gridCol w="2007533">
                  <a:extLst>
                    <a:ext uri="{9D8B030D-6E8A-4147-A177-3AD203B41FA5}">
                      <a16:colId xmlns:a16="http://schemas.microsoft.com/office/drawing/2014/main" val="1653338045"/>
                    </a:ext>
                  </a:extLst>
                </a:gridCol>
              </a:tblGrid>
              <a:tr h="312225">
                <a:tc rowSpan="2">
                  <a:txBody>
                    <a:bodyPr/>
                    <a:lstStyle/>
                    <a:p>
                      <a:pPr algn="just">
                        <a:lnSpc>
                          <a:spcPct val="100000"/>
                        </a:lnSpc>
                        <a:spcAft>
                          <a:spcPts val="1000"/>
                        </a:spcAft>
                      </a:pPr>
                      <a:r>
                        <a:rPr lang="en-US" sz="1400" dirty="0">
                          <a:effectLst/>
                        </a:rPr>
                        <a:t>Type of waste </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just">
                        <a:lnSpc>
                          <a:spcPct val="100000"/>
                        </a:lnSpc>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Source</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1000"/>
                        </a:spcAft>
                      </a:pPr>
                      <a:r>
                        <a:rPr lang="en-US" sz="1400">
                          <a:effectLst/>
                        </a:rPr>
                        <a:t>Existing </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1000"/>
                        </a:spcAft>
                      </a:pPr>
                      <a:r>
                        <a:rPr lang="en-US" sz="1400" dirty="0">
                          <a:effectLst/>
                        </a:rPr>
                        <a:t>Proposed</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1000"/>
                        </a:spcAft>
                      </a:pPr>
                      <a:r>
                        <a:rPr lang="en-US" sz="1400" dirty="0">
                          <a:effectLst/>
                        </a:rPr>
                        <a:t>Total</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just">
                        <a:lnSpc>
                          <a:spcPct val="100000"/>
                        </a:lnSpc>
                        <a:spcAft>
                          <a:spcPts val="1000"/>
                        </a:spcAft>
                      </a:pPr>
                      <a:r>
                        <a:rPr lang="en-US" sz="1400">
                          <a:effectLst/>
                        </a:rPr>
                        <a:t>Utilization/ Disposal</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just">
                        <a:lnSpc>
                          <a:spcPct val="100000"/>
                        </a:lnSpc>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Agreement Details for Disposal</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4139476"/>
                  </a:ext>
                </a:extLst>
              </a:tr>
              <a:tr h="156113">
                <a:tc vMerge="1">
                  <a:txBody>
                    <a:bodyPr/>
                    <a:lstStyle/>
                    <a:p>
                      <a:endParaRPr lang="en-IN"/>
                    </a:p>
                  </a:txBody>
                  <a:tcPr/>
                </a:tc>
                <a:tc vMerge="1">
                  <a:txBody>
                    <a:bodyPr/>
                    <a:lstStyle/>
                    <a:p>
                      <a:endParaRPr lang="en-IN"/>
                    </a:p>
                  </a:txBody>
                  <a:tcPr/>
                </a:tc>
                <a:tc gridSpan="3">
                  <a:txBody>
                    <a:bodyPr/>
                    <a:lstStyle/>
                    <a:p>
                      <a:pPr algn="just">
                        <a:lnSpc>
                          <a:spcPct val="100000"/>
                        </a:lnSpc>
                        <a:spcAft>
                          <a:spcPts val="1000"/>
                        </a:spcAft>
                      </a:pPr>
                      <a:r>
                        <a:rPr lang="en-US" sz="1400">
                          <a:effectLst/>
                        </a:rPr>
                        <a:t>Quantity in TPA</a:t>
                      </a:r>
                      <a:endParaRPr lang="en-I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98512083"/>
                  </a:ext>
                </a:extLst>
              </a:tr>
              <a:tr h="1029600">
                <a:tc>
                  <a:txBody>
                    <a:bodyPr/>
                    <a:lstStyle/>
                    <a:p>
                      <a:pPr algn="just">
                        <a:lnSpc>
                          <a:spcPct val="100000"/>
                        </a:lnSpc>
                      </a:pPr>
                      <a:r>
                        <a:rPr lang="en-US" sz="1400" dirty="0" err="1">
                          <a:effectLst/>
                        </a:rPr>
                        <a:t>Dolochar</a:t>
                      </a:r>
                      <a:r>
                        <a:rPr lang="en-US"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DRI</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dirty="0">
                          <a:effectLst/>
                        </a:rPr>
                        <a:t>23220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dirty="0">
                          <a:effectLst/>
                        </a:rPr>
                        <a:t>34830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dirty="0">
                          <a:effectLst/>
                        </a:rPr>
                        <a:t>58050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1000"/>
                        </a:spcAft>
                      </a:pPr>
                      <a:r>
                        <a:rPr lang="en-IN" sz="1400" dirty="0">
                          <a:effectLst/>
                        </a:rPr>
                        <a:t>This expansion project envisages 100% utilization of </a:t>
                      </a:r>
                      <a:r>
                        <a:rPr lang="en-IN" sz="1400" dirty="0" err="1">
                          <a:effectLst/>
                        </a:rPr>
                        <a:t>Dolochar</a:t>
                      </a:r>
                      <a:r>
                        <a:rPr lang="en-IN" sz="1400" dirty="0">
                          <a:effectLst/>
                        </a:rPr>
                        <a:t> by installing AFBC boilers. </a:t>
                      </a:r>
                    </a:p>
                    <a:p>
                      <a:pPr algn="just">
                        <a:lnSpc>
                          <a:spcPct val="100000"/>
                        </a:lnSpc>
                        <a:spcAft>
                          <a:spcPts val="1000"/>
                        </a:spcAft>
                      </a:pPr>
                      <a:r>
                        <a:rPr lang="en-IN" sz="1400" dirty="0">
                          <a:effectLst/>
                        </a:rPr>
                        <a:t>The </a:t>
                      </a:r>
                      <a:r>
                        <a:rPr lang="en-IN" sz="1400" dirty="0" err="1">
                          <a:effectLst/>
                        </a:rPr>
                        <a:t>dolochar</a:t>
                      </a:r>
                      <a:r>
                        <a:rPr lang="en-IN" sz="1400" dirty="0">
                          <a:effectLst/>
                        </a:rPr>
                        <a:t> produced from the existing unit is being sold to the nearby power plants</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Captive use</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5747237"/>
                  </a:ext>
                </a:extLst>
              </a:tr>
              <a:tr h="312225">
                <a:tc>
                  <a:txBody>
                    <a:bodyPr/>
                    <a:lstStyle/>
                    <a:p>
                      <a:pPr algn="just">
                        <a:lnSpc>
                          <a:spcPct val="100000"/>
                        </a:lnSpc>
                      </a:pPr>
                      <a:r>
                        <a:rPr lang="en-US" sz="1400">
                          <a:effectLst/>
                        </a:rPr>
                        <a:t>ESP Dust</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DRI</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a:effectLst/>
                        </a:rPr>
                        <a:t>14850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dirty="0">
                          <a:effectLst/>
                        </a:rPr>
                        <a:t>22275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a:effectLst/>
                        </a:rPr>
                        <a:t>37125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kern="1200" dirty="0">
                          <a:effectLst/>
                        </a:rPr>
                        <a:t>Utilized in AFBC Boiler for Power generation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Sold to brick manufacturer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9322340"/>
                  </a:ext>
                </a:extLst>
              </a:tr>
              <a:tr h="468338">
                <a:tc>
                  <a:txBody>
                    <a:bodyPr/>
                    <a:lstStyle/>
                    <a:p>
                      <a:pPr algn="just">
                        <a:lnSpc>
                          <a:spcPct val="100000"/>
                        </a:lnSpc>
                      </a:pPr>
                      <a:r>
                        <a:rPr lang="en-US" sz="1400" kern="1200">
                          <a:effectLst/>
                        </a:rPr>
                        <a:t>Wet Scrapper sludge</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a:effectLst/>
                        </a:rPr>
                        <a:t>5400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a:effectLst/>
                        </a:rPr>
                        <a:t>8100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dirty="0">
                          <a:effectLst/>
                        </a:rPr>
                        <a:t>13500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kern="1200" dirty="0">
                          <a:effectLst/>
                        </a:rPr>
                        <a:t>Sale to brick manufacturers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010075"/>
                  </a:ext>
                </a:extLst>
              </a:tr>
              <a:tr h="312225">
                <a:tc>
                  <a:txBody>
                    <a:bodyPr/>
                    <a:lstStyle/>
                    <a:p>
                      <a:pPr algn="just">
                        <a:lnSpc>
                          <a:spcPct val="100000"/>
                        </a:lnSpc>
                      </a:pPr>
                      <a:r>
                        <a:rPr lang="en-US" sz="1400" kern="1200">
                          <a:effectLst/>
                        </a:rPr>
                        <a:t>Bag filter dust</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DRI</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dirty="0">
                          <a:effectLst/>
                        </a:rPr>
                        <a:t>8100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a:effectLst/>
                        </a:rPr>
                        <a:t>12150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dirty="0">
                          <a:effectLst/>
                        </a:rPr>
                        <a:t>20250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kern="1200" dirty="0">
                          <a:effectLst/>
                        </a:rPr>
                        <a:t>Saleable material as fines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811340"/>
                  </a:ext>
                </a:extLst>
              </a:tr>
              <a:tr h="468338">
                <a:tc>
                  <a:txBody>
                    <a:bodyPr/>
                    <a:lstStyle/>
                    <a:p>
                      <a:pPr algn="just">
                        <a:lnSpc>
                          <a:spcPct val="100000"/>
                        </a:lnSpc>
                      </a:pPr>
                      <a:r>
                        <a:rPr lang="en-US" sz="1400" kern="1200">
                          <a:effectLst/>
                        </a:rPr>
                        <a:t>Acceration Dust</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DRI</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dirty="0">
                          <a:effectLst/>
                        </a:rPr>
                        <a:t>810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a:effectLst/>
                        </a:rPr>
                        <a:t>1215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dirty="0">
                          <a:effectLst/>
                        </a:rPr>
                        <a:t>2025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kern="1200" dirty="0">
                          <a:effectLst/>
                        </a:rPr>
                        <a:t>Non magnetic dust Utilized for Brick manufacturing</a:t>
                      </a:r>
                      <a:endParaRPr lang="en-IN" sz="1400" dirty="0">
                        <a:effectLst/>
                      </a:endParaRPr>
                    </a:p>
                    <a:p>
                      <a:pPr algn="just">
                        <a:lnSpc>
                          <a:spcPct val="100000"/>
                        </a:lnSpc>
                      </a:pPr>
                      <a:r>
                        <a:rPr lang="en-US" sz="1400" kern="1200" dirty="0">
                          <a:effectLst/>
                        </a:rPr>
                        <a:t>Magnetic dust utilized in SMS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Captive use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2312475"/>
                  </a:ext>
                </a:extLst>
              </a:tr>
              <a:tr h="312225">
                <a:tc>
                  <a:txBody>
                    <a:bodyPr/>
                    <a:lstStyle/>
                    <a:p>
                      <a:pPr algn="just">
                        <a:lnSpc>
                          <a:spcPct val="100000"/>
                        </a:lnSpc>
                      </a:pPr>
                      <a:r>
                        <a:rPr lang="en-US" sz="1400" kern="1200">
                          <a:effectLst/>
                        </a:rPr>
                        <a:t>IF Bag filter dust</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IF</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a:effectLst/>
                        </a:rPr>
                        <a:t>--</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a:effectLst/>
                        </a:rPr>
                        <a:t>10800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a:effectLst/>
                        </a:rPr>
                        <a:t>10800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Captive use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8926040"/>
                  </a:ext>
                </a:extLst>
              </a:tr>
              <a:tr h="312225">
                <a:tc>
                  <a:txBody>
                    <a:bodyPr/>
                    <a:lstStyle/>
                    <a:p>
                      <a:pPr algn="just">
                        <a:lnSpc>
                          <a:spcPct val="100000"/>
                        </a:lnSpc>
                      </a:pPr>
                      <a:r>
                        <a:rPr lang="en-US" sz="1400" kern="1200">
                          <a:effectLst/>
                        </a:rPr>
                        <a:t>End Cut</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Rolling mill</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a:effectLst/>
                        </a:rPr>
                        <a:t>Nil</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a:effectLst/>
                        </a:rPr>
                        <a:t>3900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a:effectLst/>
                        </a:rPr>
                        <a:t>3900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effectLst/>
                        </a:rPr>
                        <a:t>Utilized in IF</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Captive use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2764349"/>
                  </a:ext>
                </a:extLst>
              </a:tr>
              <a:tr h="312225">
                <a:tc>
                  <a:txBody>
                    <a:bodyPr/>
                    <a:lstStyle/>
                    <a:p>
                      <a:pPr algn="just">
                        <a:lnSpc>
                          <a:spcPct val="100000"/>
                        </a:lnSpc>
                      </a:pPr>
                      <a:r>
                        <a:rPr lang="en-US" sz="1400" kern="1200">
                          <a:effectLst/>
                        </a:rPr>
                        <a:t>Fly ash</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AFBC</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a:effectLst/>
                        </a:rPr>
                        <a:t>Nil</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a:effectLst/>
                        </a:rPr>
                        <a:t>49400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a:effectLst/>
                        </a:rPr>
                        <a:t>49400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effectLst/>
                        </a:rPr>
                        <a:t>Utilized for Brick manufacturing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Fly ash to be sold to MAA enterprisers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8722404"/>
                  </a:ext>
                </a:extLst>
              </a:tr>
              <a:tr h="156113">
                <a:tc>
                  <a:txBody>
                    <a:bodyPr/>
                    <a:lstStyle/>
                    <a:p>
                      <a:pPr algn="just">
                        <a:lnSpc>
                          <a:spcPct val="100000"/>
                        </a:lnSpc>
                      </a:pPr>
                      <a:r>
                        <a:rPr lang="en-US" sz="1400" kern="1200">
                          <a:effectLst/>
                        </a:rPr>
                        <a:t>Bottom Ash</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AFBC</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a:effectLst/>
                        </a:rPr>
                        <a:t>Nil</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a:effectLst/>
                        </a:rPr>
                        <a:t>12360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a:effectLst/>
                        </a:rPr>
                        <a:t>12360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kern="1200">
                          <a:effectLst/>
                        </a:rPr>
                        <a:t>Saleable</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9618316"/>
                  </a:ext>
                </a:extLst>
              </a:tr>
              <a:tr h="468338">
                <a:tc>
                  <a:txBody>
                    <a:bodyPr/>
                    <a:lstStyle/>
                    <a:p>
                      <a:pPr algn="just">
                        <a:lnSpc>
                          <a:spcPct val="100000"/>
                        </a:lnSpc>
                      </a:pPr>
                      <a:r>
                        <a:rPr lang="en-US" sz="1400" kern="1200">
                          <a:effectLst/>
                        </a:rPr>
                        <a:t>Non Magnetic slag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IF</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a:effectLst/>
                        </a:rPr>
                        <a:t>Nil</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a:effectLst/>
                        </a:rPr>
                        <a:t>16200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a:effectLst/>
                        </a:rPr>
                        <a:t>16200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kern="1200" dirty="0">
                          <a:effectLst/>
                        </a:rPr>
                        <a:t>Utilized for Brick manufacturing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Grounded slag used as a substitute of sand used for road making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9728457"/>
                  </a:ext>
                </a:extLst>
              </a:tr>
              <a:tr h="312225">
                <a:tc>
                  <a:txBody>
                    <a:bodyPr/>
                    <a:lstStyle/>
                    <a:p>
                      <a:pPr algn="just">
                        <a:lnSpc>
                          <a:spcPct val="100000"/>
                        </a:lnSpc>
                      </a:pPr>
                      <a:r>
                        <a:rPr lang="en-US" sz="1400" kern="1200">
                          <a:effectLst/>
                        </a:rPr>
                        <a:t>Magnetic Slag</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dirty="0">
                          <a:effectLst/>
                          <a:latin typeface="Calibri" panose="020F0502020204030204" pitchFamily="34" charset="0"/>
                          <a:ea typeface="Calibri" panose="020F0502020204030204" pitchFamily="34" charset="0"/>
                          <a:cs typeface="Times New Roman" panose="02020603050405020304" pitchFamily="18" charset="0"/>
                        </a:rPr>
                        <a:t>IF</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a:effectLst/>
                        </a:rPr>
                        <a:t>Nil</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dirty="0">
                          <a:effectLst/>
                        </a:rPr>
                        <a:t>1800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400" kern="1200" dirty="0">
                          <a:effectLst/>
                        </a:rPr>
                        <a:t>1800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400" kern="1200" dirty="0">
                          <a:effectLst/>
                        </a:rPr>
                        <a:t>Reused in SMS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3023413"/>
                  </a:ext>
                </a:extLst>
              </a:tr>
            </a:tbl>
          </a:graphicData>
        </a:graphic>
      </p:graphicFrame>
    </p:spTree>
    <p:extLst>
      <p:ext uri="{BB962C8B-B14F-4D97-AF65-F5344CB8AC3E}">
        <p14:creationId xmlns:p14="http://schemas.microsoft.com/office/powerpoint/2010/main" val="977525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B66A-35C0-46C6-A706-505FDAABF46E}"/>
              </a:ext>
            </a:extLst>
          </p:cNvPr>
          <p:cNvSpPr>
            <a:spLocks noGrp="1"/>
          </p:cNvSpPr>
          <p:nvPr>
            <p:ph type="title"/>
          </p:nvPr>
        </p:nvSpPr>
        <p:spPr>
          <a:xfrm>
            <a:off x="27703" y="-7374"/>
            <a:ext cx="8153400" cy="556054"/>
          </a:xfrm>
        </p:spPr>
        <p:txBody>
          <a:bodyPr>
            <a:normAutofit fontScale="90000"/>
          </a:bodyPr>
          <a:lstStyle/>
          <a:p>
            <a:r>
              <a:rPr lang="en-US" sz="3600" b="1" dirty="0"/>
              <a:t>POST PROJECT MONITORING</a:t>
            </a:r>
            <a:endParaRPr lang="en-IN" sz="3600" b="1" dirty="0"/>
          </a:p>
        </p:txBody>
      </p:sp>
      <p:graphicFrame>
        <p:nvGraphicFramePr>
          <p:cNvPr id="5" name="Table 5">
            <a:extLst>
              <a:ext uri="{FF2B5EF4-FFF2-40B4-BE49-F238E27FC236}">
                <a16:creationId xmlns:a16="http://schemas.microsoft.com/office/drawing/2014/main" id="{D9E525F9-472D-4119-93F3-5FCADBBE2736}"/>
              </a:ext>
            </a:extLst>
          </p:cNvPr>
          <p:cNvGraphicFramePr>
            <a:graphicFrameLocks noGrp="1"/>
          </p:cNvGraphicFramePr>
          <p:nvPr>
            <p:extLst>
              <p:ext uri="{D42A27DB-BD31-4B8C-83A1-F6EECF244321}">
                <p14:modId xmlns:p14="http://schemas.microsoft.com/office/powerpoint/2010/main" val="1076004238"/>
              </p:ext>
            </p:extLst>
          </p:nvPr>
        </p:nvGraphicFramePr>
        <p:xfrm>
          <a:off x="27703" y="548680"/>
          <a:ext cx="9148305" cy="6126480"/>
        </p:xfrm>
        <a:graphic>
          <a:graphicData uri="http://schemas.openxmlformats.org/drawingml/2006/table">
            <a:tbl>
              <a:tblPr firstRow="1" bandRow="1">
                <a:tableStyleId>{5C22544A-7EE6-4342-B048-85BDC9FD1C3A}</a:tableStyleId>
              </a:tblPr>
              <a:tblGrid>
                <a:gridCol w="467764">
                  <a:extLst>
                    <a:ext uri="{9D8B030D-6E8A-4147-A177-3AD203B41FA5}">
                      <a16:colId xmlns:a16="http://schemas.microsoft.com/office/drawing/2014/main" val="3112414767"/>
                    </a:ext>
                  </a:extLst>
                </a:gridCol>
                <a:gridCol w="2809634">
                  <a:extLst>
                    <a:ext uri="{9D8B030D-6E8A-4147-A177-3AD203B41FA5}">
                      <a16:colId xmlns:a16="http://schemas.microsoft.com/office/drawing/2014/main" val="2403731840"/>
                    </a:ext>
                  </a:extLst>
                </a:gridCol>
                <a:gridCol w="1552899">
                  <a:extLst>
                    <a:ext uri="{9D8B030D-6E8A-4147-A177-3AD203B41FA5}">
                      <a16:colId xmlns:a16="http://schemas.microsoft.com/office/drawing/2014/main" val="3660273411"/>
                    </a:ext>
                  </a:extLst>
                </a:gridCol>
                <a:gridCol w="2593508">
                  <a:extLst>
                    <a:ext uri="{9D8B030D-6E8A-4147-A177-3AD203B41FA5}">
                      <a16:colId xmlns:a16="http://schemas.microsoft.com/office/drawing/2014/main" val="3933788977"/>
                    </a:ext>
                  </a:extLst>
                </a:gridCol>
                <a:gridCol w="1724500">
                  <a:extLst>
                    <a:ext uri="{9D8B030D-6E8A-4147-A177-3AD203B41FA5}">
                      <a16:colId xmlns:a16="http://schemas.microsoft.com/office/drawing/2014/main" val="2883443993"/>
                    </a:ext>
                  </a:extLst>
                </a:gridCol>
              </a:tblGrid>
              <a:tr h="410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 No</a:t>
                      </a:r>
                      <a:endParaRPr lang="en-IN" dirty="0"/>
                    </a:p>
                  </a:txBody>
                  <a:tcPr/>
                </a:tc>
                <a:tc>
                  <a:txBody>
                    <a:bodyPr/>
                    <a:lstStyle/>
                    <a:p>
                      <a:r>
                        <a:rPr lang="en-US" dirty="0"/>
                        <a:t>Environmental/ Social Control Measures</a:t>
                      </a:r>
                      <a:endParaRPr lang="en-IN" dirty="0"/>
                    </a:p>
                  </a:txBody>
                  <a:tcPr/>
                </a:tc>
                <a:tc>
                  <a:txBody>
                    <a:bodyPr/>
                    <a:lstStyle/>
                    <a:p>
                      <a:r>
                        <a:rPr lang="en-US" dirty="0"/>
                        <a:t>Capital Cost (Rs. Crores)</a:t>
                      </a:r>
                      <a:endParaRPr lang="en-IN" dirty="0"/>
                    </a:p>
                  </a:txBody>
                  <a:tcPr/>
                </a:tc>
                <a:tc>
                  <a:txBody>
                    <a:bodyPr/>
                    <a:lstStyle/>
                    <a:p>
                      <a:r>
                        <a:rPr lang="en-US" dirty="0"/>
                        <a:t>Environmental/ Social Control Measures</a:t>
                      </a:r>
                      <a:endParaRPr lang="en-IN" dirty="0"/>
                    </a:p>
                  </a:txBody>
                  <a:tcPr/>
                </a:tc>
                <a:tc>
                  <a:txBody>
                    <a:bodyPr/>
                    <a:lstStyle/>
                    <a:p>
                      <a:r>
                        <a:rPr lang="en-US" dirty="0"/>
                        <a:t>Recurring cost in Rs. Lakhs</a:t>
                      </a:r>
                      <a:endParaRPr lang="en-IN" dirty="0"/>
                    </a:p>
                  </a:txBody>
                  <a:tcPr/>
                </a:tc>
                <a:extLst>
                  <a:ext uri="{0D108BD9-81ED-4DB2-BD59-A6C34878D82A}">
                    <a16:rowId xmlns:a16="http://schemas.microsoft.com/office/drawing/2014/main" val="1626504585"/>
                  </a:ext>
                </a:extLst>
              </a:tr>
              <a:tr h="312469">
                <a:tc>
                  <a:txBody>
                    <a:bodyPr/>
                    <a:lstStyle/>
                    <a:p>
                      <a:endParaRPr lang="en-IN"/>
                    </a:p>
                  </a:txBody>
                  <a:tcPr/>
                </a:tc>
                <a:tc>
                  <a:txBody>
                    <a:bodyPr/>
                    <a:lstStyle/>
                    <a:p>
                      <a:r>
                        <a:rPr kumimoji="0" lang="en-US" sz="1600" kern="1200" dirty="0">
                          <a:solidFill>
                            <a:schemeClr val="dk1"/>
                          </a:solidFill>
                          <a:effectLst/>
                          <a:latin typeface="+mn-lt"/>
                          <a:ea typeface="+mn-ea"/>
                          <a:cs typeface="+mn-cs"/>
                        </a:rPr>
                        <a:t>Cost of Air Pollution Control Devices/ System</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dirty="0">
                          <a:solidFill>
                            <a:schemeClr val="dk1"/>
                          </a:solidFill>
                          <a:effectLst/>
                          <a:latin typeface="+mn-lt"/>
                          <a:ea typeface="+mn-ea"/>
                          <a:cs typeface="+mn-cs"/>
                        </a:rPr>
                        <a:t>28.0</a:t>
                      </a:r>
                    </a:p>
                  </a:txBody>
                  <a:tcPr marL="68580" marR="68580" marT="0" marB="0" anchor="b"/>
                </a:tc>
                <a:tc>
                  <a:txBody>
                    <a:bodyPr/>
                    <a:lstStyle/>
                    <a:p>
                      <a:r>
                        <a:rPr kumimoji="0" lang="en-US" sz="1600" kern="1200" dirty="0">
                          <a:solidFill>
                            <a:schemeClr val="dk1"/>
                          </a:solidFill>
                          <a:effectLst/>
                          <a:latin typeface="+mn-lt"/>
                          <a:ea typeface="+mn-ea"/>
                          <a:cs typeface="+mn-cs"/>
                        </a:rPr>
                        <a:t>Air Pollution Control Systems</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a:solidFill>
                            <a:schemeClr val="dk1"/>
                          </a:solidFill>
                          <a:effectLst/>
                          <a:latin typeface="+mn-lt"/>
                          <a:ea typeface="+mn-ea"/>
                          <a:cs typeface="+mn-cs"/>
                        </a:rPr>
                        <a:t>50.0</a:t>
                      </a:r>
                    </a:p>
                  </a:txBody>
                  <a:tcPr marL="68580" marR="68580" marT="0" marB="0" anchor="b"/>
                </a:tc>
                <a:extLst>
                  <a:ext uri="{0D108BD9-81ED-4DB2-BD59-A6C34878D82A}">
                    <a16:rowId xmlns:a16="http://schemas.microsoft.com/office/drawing/2014/main" val="2810768279"/>
                  </a:ext>
                </a:extLst>
              </a:tr>
              <a:tr h="312469">
                <a:tc>
                  <a:txBody>
                    <a:bodyPr/>
                    <a:lstStyle/>
                    <a:p>
                      <a:endParaRPr lang="en-IN"/>
                    </a:p>
                  </a:txBody>
                  <a:tcPr/>
                </a:tc>
                <a:tc>
                  <a:txBody>
                    <a:bodyPr/>
                    <a:lstStyle/>
                    <a:p>
                      <a:r>
                        <a:rPr kumimoji="0" lang="en-US" sz="1600" kern="1200" dirty="0">
                          <a:solidFill>
                            <a:schemeClr val="dk1"/>
                          </a:solidFill>
                          <a:effectLst/>
                          <a:latin typeface="+mn-lt"/>
                          <a:ea typeface="+mn-ea"/>
                          <a:cs typeface="+mn-cs"/>
                        </a:rPr>
                        <a:t>Cost of Water conservation &amp; Pollution Control 	</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a:solidFill>
                            <a:schemeClr val="dk1"/>
                          </a:solidFill>
                          <a:effectLst/>
                          <a:latin typeface="+mn-lt"/>
                          <a:ea typeface="+mn-ea"/>
                          <a:cs typeface="+mn-cs"/>
                        </a:rPr>
                        <a:t>3.0</a:t>
                      </a:r>
                    </a:p>
                  </a:txBody>
                  <a:tcPr marL="68580" marR="68580" marT="0" marB="0" anchor="b"/>
                </a:tc>
                <a:tc>
                  <a:txBody>
                    <a:bodyPr/>
                    <a:lstStyle/>
                    <a:p>
                      <a:r>
                        <a:rPr kumimoji="0" lang="en-US" sz="1600" kern="1200">
                          <a:solidFill>
                            <a:schemeClr val="dk1"/>
                          </a:solidFill>
                          <a:effectLst/>
                          <a:latin typeface="+mn-lt"/>
                          <a:ea typeface="+mn-ea"/>
                          <a:cs typeface="+mn-cs"/>
                        </a:rPr>
                        <a:t>Water conservation &amp; Pollution Control 	</a:t>
                      </a:r>
                      <a:endParaRPr kumimoji="0" lang="en-IN" sz="1600" kern="120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a:solidFill>
                            <a:schemeClr val="dk1"/>
                          </a:solidFill>
                          <a:effectLst/>
                          <a:latin typeface="+mn-lt"/>
                          <a:ea typeface="+mn-ea"/>
                          <a:cs typeface="+mn-cs"/>
                        </a:rPr>
                        <a:t>50.0</a:t>
                      </a:r>
                    </a:p>
                  </a:txBody>
                  <a:tcPr marL="68580" marR="68580" marT="0" marB="0" anchor="b"/>
                </a:tc>
                <a:extLst>
                  <a:ext uri="{0D108BD9-81ED-4DB2-BD59-A6C34878D82A}">
                    <a16:rowId xmlns:a16="http://schemas.microsoft.com/office/drawing/2014/main" val="720903526"/>
                  </a:ext>
                </a:extLst>
              </a:tr>
              <a:tr h="312469">
                <a:tc>
                  <a:txBody>
                    <a:bodyPr/>
                    <a:lstStyle/>
                    <a:p>
                      <a:endParaRPr lang="en-IN"/>
                    </a:p>
                  </a:txBody>
                  <a:tcPr/>
                </a:tc>
                <a:tc>
                  <a:txBody>
                    <a:bodyPr/>
                    <a:lstStyle/>
                    <a:p>
                      <a:r>
                        <a:rPr kumimoji="0" lang="en-US" sz="1600" kern="1200" dirty="0">
                          <a:solidFill>
                            <a:schemeClr val="dk1"/>
                          </a:solidFill>
                          <a:effectLst/>
                          <a:latin typeface="+mn-lt"/>
                          <a:ea typeface="+mn-ea"/>
                          <a:cs typeface="+mn-cs"/>
                        </a:rPr>
                        <a:t>Cost of Solid Waste Management System  </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dirty="0">
                          <a:solidFill>
                            <a:schemeClr val="dk1"/>
                          </a:solidFill>
                          <a:effectLst/>
                          <a:latin typeface="+mn-lt"/>
                          <a:ea typeface="+mn-ea"/>
                          <a:cs typeface="+mn-cs"/>
                        </a:rPr>
                        <a:t>2.0</a:t>
                      </a:r>
                    </a:p>
                  </a:txBody>
                  <a:tcPr marL="68580" marR="68580" marT="0" marB="0" anchor="b"/>
                </a:tc>
                <a:tc>
                  <a:txBody>
                    <a:bodyPr/>
                    <a:lstStyle/>
                    <a:p>
                      <a:r>
                        <a:rPr kumimoji="0" lang="en-US" sz="1600" kern="1200" dirty="0">
                          <a:solidFill>
                            <a:schemeClr val="dk1"/>
                          </a:solidFill>
                          <a:effectLst/>
                          <a:latin typeface="+mn-lt"/>
                          <a:ea typeface="+mn-ea"/>
                          <a:cs typeface="+mn-cs"/>
                        </a:rPr>
                        <a:t>Solid Waste Management System  </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a:solidFill>
                            <a:schemeClr val="dk1"/>
                          </a:solidFill>
                          <a:effectLst/>
                          <a:latin typeface="+mn-lt"/>
                          <a:ea typeface="+mn-ea"/>
                          <a:cs typeface="+mn-cs"/>
                        </a:rPr>
                        <a:t>30.0</a:t>
                      </a:r>
                    </a:p>
                  </a:txBody>
                  <a:tcPr marL="68580" marR="68580" marT="0" marB="0" anchor="b"/>
                </a:tc>
                <a:extLst>
                  <a:ext uri="{0D108BD9-81ED-4DB2-BD59-A6C34878D82A}">
                    <a16:rowId xmlns:a16="http://schemas.microsoft.com/office/drawing/2014/main" val="1225462543"/>
                  </a:ext>
                </a:extLst>
              </a:tr>
              <a:tr h="312469">
                <a:tc>
                  <a:txBody>
                    <a:bodyPr/>
                    <a:lstStyle/>
                    <a:p>
                      <a:endParaRPr lang="en-IN"/>
                    </a:p>
                  </a:txBody>
                  <a:tcPr/>
                </a:tc>
                <a:tc>
                  <a:txBody>
                    <a:bodyPr/>
                    <a:lstStyle/>
                    <a:p>
                      <a:r>
                        <a:rPr kumimoji="0" lang="en-US" sz="1600" kern="1200" dirty="0">
                          <a:solidFill>
                            <a:schemeClr val="dk1"/>
                          </a:solidFill>
                          <a:effectLst/>
                          <a:latin typeface="+mn-lt"/>
                          <a:ea typeface="+mn-ea"/>
                          <a:cs typeface="+mn-cs"/>
                        </a:rPr>
                        <a:t>Green belt development 	</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dirty="0">
                          <a:solidFill>
                            <a:schemeClr val="dk1"/>
                          </a:solidFill>
                          <a:effectLst/>
                          <a:latin typeface="+mn-lt"/>
                          <a:ea typeface="+mn-ea"/>
                          <a:cs typeface="+mn-cs"/>
                        </a:rPr>
                        <a:t>0.5</a:t>
                      </a:r>
                    </a:p>
                  </a:txBody>
                  <a:tcPr marL="68580" marR="68580" marT="0" marB="0" anchor="b"/>
                </a:tc>
                <a:tc>
                  <a:txBody>
                    <a:bodyPr/>
                    <a:lstStyle/>
                    <a:p>
                      <a:r>
                        <a:rPr kumimoji="0" lang="en-US" sz="1600" kern="1200" dirty="0">
                          <a:solidFill>
                            <a:schemeClr val="dk1"/>
                          </a:solidFill>
                          <a:effectLst/>
                          <a:latin typeface="+mn-lt"/>
                          <a:ea typeface="+mn-ea"/>
                          <a:cs typeface="+mn-cs"/>
                        </a:rPr>
                        <a:t>Green belt development 	</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a:solidFill>
                            <a:schemeClr val="dk1"/>
                          </a:solidFill>
                          <a:effectLst/>
                          <a:latin typeface="+mn-lt"/>
                          <a:ea typeface="+mn-ea"/>
                          <a:cs typeface="+mn-cs"/>
                        </a:rPr>
                        <a:t>10.0</a:t>
                      </a:r>
                    </a:p>
                  </a:txBody>
                  <a:tcPr marL="68580" marR="68580" marT="0" marB="0" anchor="b"/>
                </a:tc>
                <a:extLst>
                  <a:ext uri="{0D108BD9-81ED-4DB2-BD59-A6C34878D82A}">
                    <a16:rowId xmlns:a16="http://schemas.microsoft.com/office/drawing/2014/main" val="2915668156"/>
                  </a:ext>
                </a:extLst>
              </a:tr>
              <a:tr h="312469">
                <a:tc>
                  <a:txBody>
                    <a:bodyPr/>
                    <a:lstStyle/>
                    <a:p>
                      <a:endParaRPr lang="en-IN"/>
                    </a:p>
                  </a:txBody>
                  <a:tcPr/>
                </a:tc>
                <a:tc>
                  <a:txBody>
                    <a:bodyPr/>
                    <a:lstStyle/>
                    <a:p>
                      <a:r>
                        <a:rPr kumimoji="0" lang="en-US" sz="1600" kern="1200" dirty="0">
                          <a:solidFill>
                            <a:schemeClr val="dk1"/>
                          </a:solidFill>
                          <a:effectLst/>
                          <a:latin typeface="+mn-lt"/>
                          <a:ea typeface="+mn-ea"/>
                          <a:cs typeface="+mn-cs"/>
                        </a:rPr>
                        <a:t>Noise Reduction Systems</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dirty="0">
                          <a:solidFill>
                            <a:schemeClr val="dk1"/>
                          </a:solidFill>
                          <a:effectLst/>
                          <a:latin typeface="+mn-lt"/>
                          <a:ea typeface="+mn-ea"/>
                          <a:cs typeface="+mn-cs"/>
                        </a:rPr>
                        <a:t>2.0</a:t>
                      </a:r>
                    </a:p>
                  </a:txBody>
                  <a:tcPr marL="68580" marR="68580" marT="0" marB="0" anchor="b"/>
                </a:tc>
                <a:tc>
                  <a:txBody>
                    <a:bodyPr/>
                    <a:lstStyle/>
                    <a:p>
                      <a:r>
                        <a:rPr kumimoji="0" lang="en-US" sz="1600" kern="1200" dirty="0">
                          <a:solidFill>
                            <a:schemeClr val="dk1"/>
                          </a:solidFill>
                          <a:effectLst/>
                          <a:latin typeface="+mn-lt"/>
                          <a:ea typeface="+mn-ea"/>
                          <a:cs typeface="+mn-cs"/>
                        </a:rPr>
                        <a:t>Online/ Manual Monitoring Surveillance System</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a:solidFill>
                            <a:schemeClr val="dk1"/>
                          </a:solidFill>
                          <a:effectLst/>
                          <a:latin typeface="+mn-lt"/>
                          <a:ea typeface="+mn-ea"/>
                          <a:cs typeface="+mn-cs"/>
                        </a:rPr>
                        <a:t>20.0</a:t>
                      </a:r>
                    </a:p>
                  </a:txBody>
                  <a:tcPr marL="68580" marR="68580" marT="0" marB="0" anchor="b"/>
                </a:tc>
                <a:extLst>
                  <a:ext uri="{0D108BD9-81ED-4DB2-BD59-A6C34878D82A}">
                    <a16:rowId xmlns:a16="http://schemas.microsoft.com/office/drawing/2014/main" val="2069596360"/>
                  </a:ext>
                </a:extLst>
              </a:tr>
              <a:tr h="312469">
                <a:tc>
                  <a:txBody>
                    <a:bodyPr/>
                    <a:lstStyle/>
                    <a:p>
                      <a:endParaRPr lang="en-IN"/>
                    </a:p>
                  </a:txBody>
                  <a:tcPr/>
                </a:tc>
                <a:tc>
                  <a:txBody>
                    <a:bodyPr/>
                    <a:lstStyle/>
                    <a:p>
                      <a:r>
                        <a:rPr kumimoji="0" lang="en-US" sz="1600" kern="1200" dirty="0">
                          <a:solidFill>
                            <a:schemeClr val="dk1"/>
                          </a:solidFill>
                          <a:effectLst/>
                          <a:latin typeface="+mn-lt"/>
                          <a:ea typeface="+mn-ea"/>
                          <a:cs typeface="+mn-cs"/>
                        </a:rPr>
                        <a:t>Occupational Health and safety Management</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dirty="0">
                          <a:solidFill>
                            <a:schemeClr val="dk1"/>
                          </a:solidFill>
                          <a:effectLst/>
                          <a:latin typeface="+mn-lt"/>
                          <a:ea typeface="+mn-ea"/>
                          <a:cs typeface="+mn-cs"/>
                        </a:rPr>
                        <a:t>1.0</a:t>
                      </a:r>
                    </a:p>
                  </a:txBody>
                  <a:tcPr marL="68580" marR="68580" marT="0" marB="0" anchor="b"/>
                </a:tc>
                <a:tc>
                  <a:txBody>
                    <a:bodyPr/>
                    <a:lstStyle/>
                    <a:p>
                      <a:r>
                        <a:rPr kumimoji="0" lang="en-US" sz="1600" kern="1200" dirty="0">
                          <a:solidFill>
                            <a:schemeClr val="dk1"/>
                          </a:solidFill>
                          <a:effectLst/>
                          <a:latin typeface="+mn-lt"/>
                          <a:ea typeface="+mn-ea"/>
                          <a:cs typeface="+mn-cs"/>
                        </a:rPr>
                        <a:t>Noise Reduction Systems</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a:solidFill>
                            <a:schemeClr val="dk1"/>
                          </a:solidFill>
                          <a:effectLst/>
                          <a:latin typeface="+mn-lt"/>
                          <a:ea typeface="+mn-ea"/>
                          <a:cs typeface="+mn-cs"/>
                        </a:rPr>
                        <a:t>10.0</a:t>
                      </a:r>
                    </a:p>
                  </a:txBody>
                  <a:tcPr marL="68580" marR="68580" marT="0" marB="0" anchor="b"/>
                </a:tc>
                <a:extLst>
                  <a:ext uri="{0D108BD9-81ED-4DB2-BD59-A6C34878D82A}">
                    <a16:rowId xmlns:a16="http://schemas.microsoft.com/office/drawing/2014/main" val="3689333333"/>
                  </a:ext>
                </a:extLst>
              </a:tr>
              <a:tr h="468703">
                <a:tc>
                  <a:txBody>
                    <a:bodyPr/>
                    <a:lstStyle/>
                    <a:p>
                      <a:endParaRPr lang="en-IN"/>
                    </a:p>
                  </a:txBody>
                  <a:tcPr/>
                </a:tc>
                <a:tc>
                  <a:txBody>
                    <a:bodyPr/>
                    <a:lstStyle/>
                    <a:p>
                      <a:pPr algn="just"/>
                      <a:r>
                        <a:rPr kumimoji="0" lang="en-US" sz="1600" kern="1200" dirty="0">
                          <a:solidFill>
                            <a:schemeClr val="dk1"/>
                          </a:solidFill>
                          <a:effectLst/>
                          <a:latin typeface="+mn-lt"/>
                          <a:ea typeface="+mn-ea"/>
                          <a:cs typeface="+mn-cs"/>
                        </a:rPr>
                        <a:t>Implementation of Controlling measures to minimize impacts due to transportation and traffic</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dirty="0">
                          <a:solidFill>
                            <a:schemeClr val="dk1"/>
                          </a:solidFill>
                          <a:effectLst/>
                          <a:latin typeface="+mn-lt"/>
                          <a:ea typeface="+mn-ea"/>
                          <a:cs typeface="+mn-cs"/>
                        </a:rPr>
                        <a:t>0.5</a:t>
                      </a:r>
                    </a:p>
                  </a:txBody>
                  <a:tcPr marL="68580" marR="68580" marT="0" marB="0" anchor="b"/>
                </a:tc>
                <a:tc>
                  <a:txBody>
                    <a:bodyPr/>
                    <a:lstStyle/>
                    <a:p>
                      <a:r>
                        <a:rPr kumimoji="0" lang="en-US" sz="1600" kern="1200" dirty="0">
                          <a:solidFill>
                            <a:schemeClr val="dk1"/>
                          </a:solidFill>
                          <a:effectLst/>
                          <a:latin typeface="+mn-lt"/>
                          <a:ea typeface="+mn-ea"/>
                          <a:cs typeface="+mn-cs"/>
                        </a:rPr>
                        <a:t>Occupational Health Management</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dirty="0">
                          <a:solidFill>
                            <a:schemeClr val="dk1"/>
                          </a:solidFill>
                          <a:effectLst/>
                          <a:latin typeface="+mn-lt"/>
                          <a:ea typeface="+mn-ea"/>
                          <a:cs typeface="+mn-cs"/>
                        </a:rPr>
                        <a:t>10.0</a:t>
                      </a:r>
                    </a:p>
                  </a:txBody>
                  <a:tcPr marL="68580" marR="68580" marT="0" marB="0" anchor="b"/>
                </a:tc>
                <a:extLst>
                  <a:ext uri="{0D108BD9-81ED-4DB2-BD59-A6C34878D82A}">
                    <a16:rowId xmlns:a16="http://schemas.microsoft.com/office/drawing/2014/main" val="2859177182"/>
                  </a:ext>
                </a:extLst>
              </a:tr>
              <a:tr h="312469">
                <a:tc>
                  <a:txBody>
                    <a:bodyPr/>
                    <a:lstStyle/>
                    <a:p>
                      <a:endParaRPr lang="en-IN"/>
                    </a:p>
                  </a:txBody>
                  <a:tcPr/>
                </a:tc>
                <a:tc>
                  <a:txBody>
                    <a:bodyPr/>
                    <a:lstStyle/>
                    <a:p>
                      <a:r>
                        <a:rPr kumimoji="0" lang="en-US" sz="1600" kern="1200" dirty="0">
                          <a:solidFill>
                            <a:schemeClr val="dk1"/>
                          </a:solidFill>
                          <a:effectLst/>
                          <a:latin typeface="+mn-lt"/>
                          <a:ea typeface="+mn-ea"/>
                          <a:cs typeface="+mn-cs"/>
                        </a:rPr>
                        <a:t>Setting/ Modification Environmental Laboratory</a:t>
                      </a:r>
                      <a:endParaRPr kumimoji="0" lang="en-IN" sz="16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dirty="0">
                          <a:solidFill>
                            <a:schemeClr val="dk1"/>
                          </a:solidFill>
                          <a:effectLst/>
                          <a:latin typeface="+mn-lt"/>
                          <a:ea typeface="+mn-ea"/>
                          <a:cs typeface="+mn-cs"/>
                        </a:rPr>
                        <a:t>1.0</a:t>
                      </a:r>
                    </a:p>
                  </a:txBody>
                  <a:tcPr marL="68580" marR="68580" marT="0" marB="0" anchor="b"/>
                </a:tc>
                <a:tc>
                  <a:txBody>
                    <a:bodyPr/>
                    <a:lstStyle/>
                    <a:p>
                      <a:r>
                        <a:rPr kumimoji="0" lang="en-US" sz="1600" kern="1200">
                          <a:solidFill>
                            <a:schemeClr val="dk1"/>
                          </a:solidFill>
                          <a:effectLst/>
                          <a:latin typeface="+mn-lt"/>
                          <a:ea typeface="+mn-ea"/>
                          <a:cs typeface="+mn-cs"/>
                        </a:rPr>
                        <a:t>Risk Mitigation &amp; Safety Plan</a:t>
                      </a:r>
                      <a:endParaRPr kumimoji="0" lang="en-IN" sz="1600" kern="120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dirty="0">
                          <a:solidFill>
                            <a:schemeClr val="dk1"/>
                          </a:solidFill>
                          <a:effectLst/>
                          <a:latin typeface="+mn-lt"/>
                          <a:ea typeface="+mn-ea"/>
                          <a:cs typeface="+mn-cs"/>
                        </a:rPr>
                        <a:t>20.0</a:t>
                      </a:r>
                    </a:p>
                  </a:txBody>
                  <a:tcPr marL="68580" marR="68580" marT="0" marB="0" anchor="b"/>
                </a:tc>
                <a:extLst>
                  <a:ext uri="{0D108BD9-81ED-4DB2-BD59-A6C34878D82A}">
                    <a16:rowId xmlns:a16="http://schemas.microsoft.com/office/drawing/2014/main" val="1890724824"/>
                  </a:ext>
                </a:extLst>
              </a:tr>
              <a:tr h="312469">
                <a:tc>
                  <a:txBody>
                    <a:bodyPr/>
                    <a:lstStyle/>
                    <a:p>
                      <a:endParaRPr lang="en-IN"/>
                    </a:p>
                  </a:txBody>
                  <a:tcPr/>
                </a:tc>
                <a:tc>
                  <a:txBody>
                    <a:bodyPr/>
                    <a:lstStyle/>
                    <a:p>
                      <a:endParaRPr lang="en-IN"/>
                    </a:p>
                  </a:txBody>
                  <a:tcPr marL="68580" marR="68580" marT="0" marB="0"/>
                </a:tc>
                <a:tc>
                  <a:txBody>
                    <a:bodyPr/>
                    <a:lstStyle/>
                    <a:p>
                      <a:endParaRPr lang="en-IN" dirty="0"/>
                    </a:p>
                  </a:txBody>
                  <a:tcPr marL="68580" marR="68580" marT="0" marB="0" anchor="b"/>
                </a:tc>
                <a:tc>
                  <a:txBody>
                    <a:bodyPr/>
                    <a:lstStyle/>
                    <a:p>
                      <a:r>
                        <a:rPr kumimoji="0" lang="en-US" sz="1600" kern="1200">
                          <a:solidFill>
                            <a:schemeClr val="dk1"/>
                          </a:solidFill>
                          <a:effectLst/>
                          <a:latin typeface="+mn-lt"/>
                          <a:ea typeface="+mn-ea"/>
                          <a:cs typeface="+mn-cs"/>
                        </a:rPr>
                        <a:t>Environmental Management Department </a:t>
                      </a:r>
                      <a:endParaRPr kumimoji="0" lang="en-IN" sz="1600" kern="120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kern="1200" dirty="0">
                          <a:solidFill>
                            <a:schemeClr val="dk1"/>
                          </a:solidFill>
                          <a:effectLst/>
                          <a:latin typeface="+mn-lt"/>
                          <a:ea typeface="+mn-ea"/>
                          <a:cs typeface="+mn-cs"/>
                        </a:rPr>
                        <a:t>20.0</a:t>
                      </a:r>
                    </a:p>
                  </a:txBody>
                  <a:tcPr marL="68580" marR="68580" marT="0" marB="0" anchor="b"/>
                </a:tc>
                <a:extLst>
                  <a:ext uri="{0D108BD9-81ED-4DB2-BD59-A6C34878D82A}">
                    <a16:rowId xmlns:a16="http://schemas.microsoft.com/office/drawing/2014/main" val="2349578369"/>
                  </a:ext>
                </a:extLst>
              </a:tr>
              <a:tr h="237607">
                <a:tc>
                  <a:txBody>
                    <a:bodyPr/>
                    <a:lstStyle/>
                    <a:p>
                      <a:endParaRPr lang="en-IN"/>
                    </a:p>
                  </a:txBody>
                  <a:tcPr/>
                </a:tc>
                <a:tc>
                  <a:txBody>
                    <a:bodyPr/>
                    <a:lstStyle/>
                    <a:p>
                      <a:pPr algn="ctr"/>
                      <a:r>
                        <a:rPr kumimoji="0" lang="en-US" sz="1600" b="1" kern="1200" dirty="0">
                          <a:solidFill>
                            <a:schemeClr val="dk1"/>
                          </a:solidFill>
                          <a:effectLst/>
                          <a:latin typeface="+mn-lt"/>
                          <a:ea typeface="+mn-ea"/>
                          <a:cs typeface="+mn-cs"/>
                        </a:rPr>
                        <a:t>GRAND TOTAL</a:t>
                      </a:r>
                      <a:endParaRPr kumimoji="0" lang="en-IN" sz="1600" b="1"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b="1" kern="1200" dirty="0">
                          <a:solidFill>
                            <a:schemeClr val="dk1"/>
                          </a:solidFill>
                          <a:effectLst/>
                          <a:latin typeface="+mn-lt"/>
                          <a:ea typeface="+mn-ea"/>
                          <a:cs typeface="+mn-cs"/>
                        </a:rPr>
                        <a:t>38.0</a:t>
                      </a:r>
                    </a:p>
                  </a:txBody>
                  <a:tcPr marL="68580" marR="68580" marT="0" marB="0"/>
                </a:tc>
                <a:tc>
                  <a:txBody>
                    <a:bodyPr/>
                    <a:lstStyle/>
                    <a:p>
                      <a:pPr algn="ctr"/>
                      <a:r>
                        <a:rPr kumimoji="0" lang="en-US" sz="1600" b="1" kern="1200" dirty="0">
                          <a:solidFill>
                            <a:schemeClr val="dk1"/>
                          </a:solidFill>
                          <a:effectLst/>
                          <a:latin typeface="+mn-lt"/>
                          <a:ea typeface="+mn-ea"/>
                          <a:cs typeface="+mn-cs"/>
                        </a:rPr>
                        <a:t>GRAND TOTAL</a:t>
                      </a:r>
                      <a:endParaRPr kumimoji="0" lang="en-IN" sz="1600" b="1"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IN" sz="1600" b="1" kern="1200" dirty="0">
                          <a:solidFill>
                            <a:schemeClr val="dk1"/>
                          </a:solidFill>
                          <a:effectLst/>
                          <a:latin typeface="+mn-lt"/>
                          <a:ea typeface="+mn-ea"/>
                          <a:cs typeface="+mn-cs"/>
                        </a:rPr>
                        <a:t>220 Lakhs</a:t>
                      </a:r>
                    </a:p>
                  </a:txBody>
                  <a:tcPr marL="68580" marR="68580" marT="0" marB="0"/>
                </a:tc>
                <a:extLst>
                  <a:ext uri="{0D108BD9-81ED-4DB2-BD59-A6C34878D82A}">
                    <a16:rowId xmlns:a16="http://schemas.microsoft.com/office/drawing/2014/main" val="333673065"/>
                  </a:ext>
                </a:extLst>
              </a:tr>
              <a:tr h="237607">
                <a:tc>
                  <a:txBody>
                    <a:bodyPr/>
                    <a:lstStyle/>
                    <a:p>
                      <a:endParaRPr lang="en-IN" dirty="0"/>
                    </a:p>
                  </a:txBody>
                  <a:tcPr/>
                </a:tc>
                <a:tc>
                  <a:txBody>
                    <a:bodyPr/>
                    <a:lstStyle/>
                    <a:p>
                      <a:pPr algn="ctr"/>
                      <a:r>
                        <a:rPr kumimoji="0" lang="en-US" sz="1600" b="1" kern="1200" dirty="0">
                          <a:solidFill>
                            <a:schemeClr val="dk1"/>
                          </a:solidFill>
                          <a:effectLst/>
                          <a:latin typeface="+mn-lt"/>
                          <a:ea typeface="+mn-ea"/>
                          <a:cs typeface="+mn-cs"/>
                        </a:rPr>
                        <a:t>Social development cost in compliance to Public hearing</a:t>
                      </a:r>
                      <a:endParaRPr kumimoji="0" lang="en-IN" sz="1600" b="1"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kumimoji="0" lang="en-US" sz="1600" b="1" kern="1200" dirty="0">
                          <a:solidFill>
                            <a:schemeClr val="dk1"/>
                          </a:solidFill>
                          <a:effectLst/>
                          <a:latin typeface="+mn-lt"/>
                          <a:ea typeface="+mn-ea"/>
                          <a:cs typeface="+mn-cs"/>
                        </a:rPr>
                        <a:t>176.0</a:t>
                      </a:r>
                      <a:endParaRPr kumimoji="0" lang="en-IN" sz="1600" b="1" kern="1200" dirty="0">
                        <a:solidFill>
                          <a:schemeClr val="dk1"/>
                        </a:solidFill>
                        <a:effectLst/>
                        <a:latin typeface="+mn-lt"/>
                        <a:ea typeface="+mn-ea"/>
                        <a:cs typeface="+mn-cs"/>
                      </a:endParaRPr>
                    </a:p>
                  </a:txBody>
                  <a:tcPr marL="68580" marR="68580" marT="0" marB="0"/>
                </a:tc>
                <a:tc gridSpan="2">
                  <a:txBody>
                    <a:bodyPr/>
                    <a:lstStyle/>
                    <a:p>
                      <a:pPr algn="ctr"/>
                      <a:r>
                        <a:rPr kumimoji="0" lang="en-US" sz="1600" b="1" kern="1200" dirty="0">
                          <a:solidFill>
                            <a:schemeClr val="dk1"/>
                          </a:solidFill>
                          <a:effectLst/>
                          <a:latin typeface="+mn-lt"/>
                          <a:ea typeface="+mn-ea"/>
                          <a:cs typeface="+mn-cs"/>
                        </a:rPr>
                        <a:t>Expenditure within 4 year of operation of the project</a:t>
                      </a:r>
                      <a:endParaRPr kumimoji="0" lang="en-IN" sz="1600" b="1" kern="1200" dirty="0">
                        <a:solidFill>
                          <a:schemeClr val="dk1"/>
                        </a:solidFill>
                        <a:effectLst/>
                        <a:latin typeface="+mn-lt"/>
                        <a:ea typeface="+mn-ea"/>
                        <a:cs typeface="+mn-cs"/>
                      </a:endParaRPr>
                    </a:p>
                  </a:txBody>
                  <a:tcPr marL="68580" marR="68580" marT="0" marB="0"/>
                </a:tc>
                <a:tc hMerge="1">
                  <a:txBody>
                    <a:bodyPr/>
                    <a:lstStyle/>
                    <a:p>
                      <a:pPr algn="ctr">
                        <a:lnSpc>
                          <a:spcPct val="115000"/>
                        </a:lnSpc>
                        <a:spcAft>
                          <a:spcPts val="1000"/>
                        </a:spcAft>
                      </a:pPr>
                      <a:endParaRPr kumimoji="0" lang="en-IN" sz="1600" b="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831405324"/>
                  </a:ext>
                </a:extLst>
              </a:tr>
            </a:tbl>
          </a:graphicData>
        </a:graphic>
      </p:graphicFrame>
    </p:spTree>
    <p:extLst>
      <p:ext uri="{BB962C8B-B14F-4D97-AF65-F5344CB8AC3E}">
        <p14:creationId xmlns:p14="http://schemas.microsoft.com/office/powerpoint/2010/main" val="4097244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18700-0CB7-43CF-8F2A-38A9F854B4B9}"/>
              </a:ext>
            </a:extLst>
          </p:cNvPr>
          <p:cNvSpPr>
            <a:spLocks noGrp="1"/>
          </p:cNvSpPr>
          <p:nvPr>
            <p:ph type="title"/>
          </p:nvPr>
        </p:nvSpPr>
        <p:spPr>
          <a:xfrm>
            <a:off x="-58098" y="116632"/>
            <a:ext cx="9144000" cy="464096"/>
          </a:xfrm>
        </p:spPr>
        <p:txBody>
          <a:bodyPr>
            <a:noAutofit/>
          </a:bodyPr>
          <a:lstStyle/>
          <a:p>
            <a:r>
              <a:rPr lang="en-US" sz="3200" b="1" dirty="0"/>
              <a:t>RISK ASSESSMENT FINDINGS AND MITIGATION</a:t>
            </a:r>
            <a:endParaRPr lang="en-IN" sz="3200" b="1" dirty="0"/>
          </a:p>
        </p:txBody>
      </p:sp>
      <p:graphicFrame>
        <p:nvGraphicFramePr>
          <p:cNvPr id="4" name="Table 3">
            <a:extLst>
              <a:ext uri="{FF2B5EF4-FFF2-40B4-BE49-F238E27FC236}">
                <a16:creationId xmlns:a16="http://schemas.microsoft.com/office/drawing/2014/main" id="{FB5B2FB9-39E7-441E-8D5D-610F02D7B4B4}"/>
              </a:ext>
            </a:extLst>
          </p:cNvPr>
          <p:cNvGraphicFramePr>
            <a:graphicFrameLocks noGrp="1"/>
          </p:cNvGraphicFramePr>
          <p:nvPr>
            <p:extLst>
              <p:ext uri="{D42A27DB-BD31-4B8C-83A1-F6EECF244321}">
                <p14:modId xmlns:p14="http://schemas.microsoft.com/office/powerpoint/2010/main" val="526345589"/>
              </p:ext>
            </p:extLst>
          </p:nvPr>
        </p:nvGraphicFramePr>
        <p:xfrm>
          <a:off x="32088" y="571580"/>
          <a:ext cx="9036495" cy="5396992"/>
        </p:xfrm>
        <a:graphic>
          <a:graphicData uri="http://schemas.openxmlformats.org/drawingml/2006/table">
            <a:tbl>
              <a:tblPr firstRow="1" firstCol="1" bandRow="1">
                <a:tableStyleId>{5C22544A-7EE6-4342-B048-85BDC9FD1C3A}</a:tableStyleId>
              </a:tblPr>
              <a:tblGrid>
                <a:gridCol w="1251298">
                  <a:extLst>
                    <a:ext uri="{9D8B030D-6E8A-4147-A177-3AD203B41FA5}">
                      <a16:colId xmlns:a16="http://schemas.microsoft.com/office/drawing/2014/main" val="1644206905"/>
                    </a:ext>
                  </a:extLst>
                </a:gridCol>
                <a:gridCol w="792216">
                  <a:extLst>
                    <a:ext uri="{9D8B030D-6E8A-4147-A177-3AD203B41FA5}">
                      <a16:colId xmlns:a16="http://schemas.microsoft.com/office/drawing/2014/main" val="1874976134"/>
                    </a:ext>
                  </a:extLst>
                </a:gridCol>
                <a:gridCol w="898931">
                  <a:extLst>
                    <a:ext uri="{9D8B030D-6E8A-4147-A177-3AD203B41FA5}">
                      <a16:colId xmlns:a16="http://schemas.microsoft.com/office/drawing/2014/main" val="1727334191"/>
                    </a:ext>
                  </a:extLst>
                </a:gridCol>
                <a:gridCol w="864726">
                  <a:extLst>
                    <a:ext uri="{9D8B030D-6E8A-4147-A177-3AD203B41FA5}">
                      <a16:colId xmlns:a16="http://schemas.microsoft.com/office/drawing/2014/main" val="467750825"/>
                    </a:ext>
                  </a:extLst>
                </a:gridCol>
                <a:gridCol w="337313">
                  <a:extLst>
                    <a:ext uri="{9D8B030D-6E8A-4147-A177-3AD203B41FA5}">
                      <a16:colId xmlns:a16="http://schemas.microsoft.com/office/drawing/2014/main" val="3832727800"/>
                    </a:ext>
                  </a:extLst>
                </a:gridCol>
                <a:gridCol w="674626">
                  <a:extLst>
                    <a:ext uri="{9D8B030D-6E8A-4147-A177-3AD203B41FA5}">
                      <a16:colId xmlns:a16="http://schemas.microsoft.com/office/drawing/2014/main" val="1381114714"/>
                    </a:ext>
                  </a:extLst>
                </a:gridCol>
                <a:gridCol w="382292">
                  <a:extLst>
                    <a:ext uri="{9D8B030D-6E8A-4147-A177-3AD203B41FA5}">
                      <a16:colId xmlns:a16="http://schemas.microsoft.com/office/drawing/2014/main" val="1373766682"/>
                    </a:ext>
                  </a:extLst>
                </a:gridCol>
                <a:gridCol w="271206">
                  <a:extLst>
                    <a:ext uri="{9D8B030D-6E8A-4147-A177-3AD203B41FA5}">
                      <a16:colId xmlns:a16="http://schemas.microsoft.com/office/drawing/2014/main" val="3739520265"/>
                    </a:ext>
                  </a:extLst>
                </a:gridCol>
                <a:gridCol w="288032">
                  <a:extLst>
                    <a:ext uri="{9D8B030D-6E8A-4147-A177-3AD203B41FA5}">
                      <a16:colId xmlns:a16="http://schemas.microsoft.com/office/drawing/2014/main" val="2738525304"/>
                    </a:ext>
                  </a:extLst>
                </a:gridCol>
                <a:gridCol w="360040">
                  <a:extLst>
                    <a:ext uri="{9D8B030D-6E8A-4147-A177-3AD203B41FA5}">
                      <a16:colId xmlns:a16="http://schemas.microsoft.com/office/drawing/2014/main" val="1605673938"/>
                    </a:ext>
                  </a:extLst>
                </a:gridCol>
                <a:gridCol w="857245">
                  <a:extLst>
                    <a:ext uri="{9D8B030D-6E8A-4147-A177-3AD203B41FA5}">
                      <a16:colId xmlns:a16="http://schemas.microsoft.com/office/drawing/2014/main" val="1035975154"/>
                    </a:ext>
                  </a:extLst>
                </a:gridCol>
                <a:gridCol w="441944">
                  <a:extLst>
                    <a:ext uri="{9D8B030D-6E8A-4147-A177-3AD203B41FA5}">
                      <a16:colId xmlns:a16="http://schemas.microsoft.com/office/drawing/2014/main" val="1504125813"/>
                    </a:ext>
                  </a:extLst>
                </a:gridCol>
                <a:gridCol w="1616626">
                  <a:extLst>
                    <a:ext uri="{9D8B030D-6E8A-4147-A177-3AD203B41FA5}">
                      <a16:colId xmlns:a16="http://schemas.microsoft.com/office/drawing/2014/main" val="3850756502"/>
                    </a:ext>
                  </a:extLst>
                </a:gridCol>
              </a:tblGrid>
              <a:tr h="101232">
                <a:tc gridSpan="13">
                  <a:txBody>
                    <a:bodyPr/>
                    <a:lstStyle/>
                    <a:p>
                      <a:endParaRPr lang="en-IN" sz="1100">
                        <a:effectLst/>
                        <a:latin typeface="Calibri" panose="020F0502020204030204" pitchFamily="34" charset="0"/>
                        <a:cs typeface="Times New Roman" panose="02020603050405020304" pitchFamily="18" charset="0"/>
                      </a:endParaRPr>
                    </a:p>
                  </a:txBody>
                  <a:tcPr marL="3908" marR="3908"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819264630"/>
                  </a:ext>
                </a:extLst>
              </a:tr>
              <a:tr h="225874">
                <a:tc>
                  <a:txBody>
                    <a:bodyPr/>
                    <a:lstStyle/>
                    <a:p>
                      <a:pPr algn="ctr">
                        <a:lnSpc>
                          <a:spcPct val="115000"/>
                        </a:lnSpc>
                        <a:spcAft>
                          <a:spcPts val="1000"/>
                        </a:spcAft>
                      </a:pPr>
                      <a:r>
                        <a:rPr lang="en-IN" sz="1100">
                          <a:effectLst/>
                        </a:rPr>
                        <a:t>Components /</a:t>
                      </a:r>
                      <a:br>
                        <a:rPr lang="en-IN" sz="1100">
                          <a:effectLst/>
                        </a:rPr>
                      </a:br>
                      <a:r>
                        <a:rPr lang="en-IN" sz="1100">
                          <a:effectLst/>
                        </a:rPr>
                        <a:t>Process</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Failure</a:t>
                      </a:r>
                      <a:br>
                        <a:rPr lang="en-IN" sz="1100">
                          <a:effectLst/>
                        </a:rPr>
                      </a:br>
                      <a:r>
                        <a:rPr lang="en-IN" sz="1100">
                          <a:effectLst/>
                        </a:rPr>
                        <a:t> Mode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Failure</a:t>
                      </a:r>
                      <a:br>
                        <a:rPr lang="en-IN" sz="1100">
                          <a:effectLst/>
                        </a:rPr>
                      </a:br>
                      <a:r>
                        <a:rPr lang="en-IN" sz="1100">
                          <a:effectLst/>
                        </a:rPr>
                        <a:t>Effect</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100" dirty="0">
                          <a:effectLst/>
                        </a:rPr>
                        <a:t>Failure</a:t>
                      </a:r>
                      <a:br>
                        <a:rPr lang="en-IN" sz="1100" dirty="0">
                          <a:effectLst/>
                        </a:rPr>
                      </a:br>
                      <a:r>
                        <a:rPr lang="en-IN" sz="1100" dirty="0">
                          <a:effectLst/>
                        </a:rPr>
                        <a:t>Cause</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a:txBody>
                    <a:bodyPr/>
                    <a:lstStyle/>
                    <a:p>
                      <a:pPr algn="ctr">
                        <a:lnSpc>
                          <a:spcPct val="115000"/>
                        </a:lnSpc>
                        <a:spcAft>
                          <a:spcPts val="1000"/>
                        </a:spcAft>
                      </a:pPr>
                      <a:r>
                        <a:rPr lang="en-IN" sz="1100">
                          <a:effectLst/>
                        </a:rPr>
                        <a:t>Existing</a:t>
                      </a:r>
                      <a:br>
                        <a:rPr lang="en-IN" sz="1100">
                          <a:effectLst/>
                        </a:rPr>
                      </a:br>
                      <a:r>
                        <a:rPr lang="en-IN" sz="1100">
                          <a:effectLst/>
                        </a:rPr>
                        <a:t>Control</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S</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dirty="0">
                          <a:effectLst/>
                        </a:rPr>
                        <a:t>O</a:t>
                      </a:r>
                      <a:endParaRPr lang="en-IN" sz="2400" dirty="0"/>
                    </a:p>
                  </a:txBody>
                  <a:tcPr marL="3908" marR="3908" marT="0" marB="0" anchor="ctr"/>
                </a:tc>
                <a:tc gridSpan="3">
                  <a:txBody>
                    <a:bodyPr/>
                    <a:lstStyle/>
                    <a:p>
                      <a:pPr algn="ctr">
                        <a:lnSpc>
                          <a:spcPct val="115000"/>
                        </a:lnSpc>
                        <a:spcAft>
                          <a:spcPts val="1000"/>
                        </a:spcAft>
                      </a:pPr>
                      <a:r>
                        <a:rPr lang="en-IN" sz="1100">
                          <a:effectLst/>
                        </a:rPr>
                        <a:t>D</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hMerge="1">
                  <a:txBody>
                    <a:bodyPr/>
                    <a:lstStyle/>
                    <a:p>
                      <a:endParaRPr lang="en-IN"/>
                    </a:p>
                  </a:txBody>
                  <a:tcPr/>
                </a:tc>
                <a:tc>
                  <a:txBody>
                    <a:bodyPr/>
                    <a:lstStyle/>
                    <a:p>
                      <a:pPr algn="ctr">
                        <a:lnSpc>
                          <a:spcPct val="115000"/>
                        </a:lnSpc>
                        <a:spcAft>
                          <a:spcPts val="1000"/>
                        </a:spcAft>
                      </a:pPr>
                      <a:r>
                        <a:rPr lang="en-IN" sz="1100">
                          <a:effectLst/>
                        </a:rPr>
                        <a:t>RPN</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Additional</a:t>
                      </a:r>
                      <a:br>
                        <a:rPr lang="en-IN" sz="1100">
                          <a:effectLst/>
                        </a:rPr>
                      </a:br>
                      <a:r>
                        <a:rPr lang="en-IN" sz="1100">
                          <a:effectLst/>
                        </a:rPr>
                        <a:t>Control</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3040421194"/>
                  </a:ext>
                </a:extLst>
              </a:tr>
              <a:tr h="109457">
                <a:tc gridSpan="13">
                  <a:txBody>
                    <a:bodyPr/>
                    <a:lstStyle/>
                    <a:p>
                      <a:pPr algn="ctr">
                        <a:lnSpc>
                          <a:spcPct val="115000"/>
                        </a:lnSpc>
                        <a:spcAft>
                          <a:spcPts val="1000"/>
                        </a:spcAft>
                      </a:pPr>
                      <a:r>
                        <a:rPr lang="en-IN" sz="1100">
                          <a:effectLst/>
                        </a:rPr>
                        <a:t>DRI (SPONGE IRON PLANT)</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70509732"/>
                  </a:ext>
                </a:extLst>
              </a:tr>
              <a:tr h="404927">
                <a:tc>
                  <a:txBody>
                    <a:bodyPr/>
                    <a:lstStyle/>
                    <a:p>
                      <a:pPr algn="ctr">
                        <a:lnSpc>
                          <a:spcPct val="115000"/>
                        </a:lnSpc>
                        <a:spcAft>
                          <a:spcPts val="1000"/>
                        </a:spcAft>
                      </a:pPr>
                      <a:r>
                        <a:rPr lang="en-IN" sz="1100" dirty="0">
                          <a:effectLst/>
                        </a:rPr>
                        <a:t>Conveyor feed belt to DRI</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a:effectLst/>
                        </a:rPr>
                        <a:t>Friction</a:t>
                      </a:r>
                      <a:endParaRPr lang="en-IN" sz="2400"/>
                    </a:p>
                  </a:txBody>
                  <a:tcPr marL="3908" marR="3908" marT="0" marB="0" anchor="ctr"/>
                </a:tc>
                <a:tc>
                  <a:txBody>
                    <a:bodyPr/>
                    <a:lstStyle/>
                    <a:p>
                      <a:pPr algn="ctr">
                        <a:lnSpc>
                          <a:spcPct val="115000"/>
                        </a:lnSpc>
                        <a:spcAft>
                          <a:spcPts val="1000"/>
                        </a:spcAft>
                      </a:pPr>
                      <a:r>
                        <a:rPr lang="en-IN" sz="1100" dirty="0">
                          <a:effectLst/>
                        </a:rPr>
                        <a:t>Corrosion</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Improper </a:t>
                      </a:r>
                      <a:br>
                        <a:rPr lang="en-IN" sz="1100">
                          <a:effectLst/>
                        </a:rPr>
                      </a:br>
                      <a:r>
                        <a:rPr lang="en-IN" sz="1100">
                          <a:effectLst/>
                        </a:rPr>
                        <a:t>Maintenance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100">
                          <a:effectLst/>
                        </a:rPr>
                        <a:t>Belt Sway</a:t>
                      </a:r>
                      <a:br>
                        <a:rPr lang="en-IN" sz="1100">
                          <a:effectLst/>
                        </a:rPr>
                      </a:br>
                      <a:r>
                        <a:rPr lang="en-IN" sz="1100">
                          <a:effectLst/>
                        </a:rPr>
                        <a:t>Switch</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a:txBody>
                    <a:bodyPr/>
                    <a:lstStyle/>
                    <a:p>
                      <a:pPr algn="ctr">
                        <a:lnSpc>
                          <a:spcPct val="115000"/>
                        </a:lnSpc>
                        <a:spcAft>
                          <a:spcPts val="1000"/>
                        </a:spcAft>
                      </a:pPr>
                      <a:r>
                        <a:rPr lang="en-IN" sz="1100">
                          <a:effectLst/>
                        </a:rPr>
                        <a:t>8</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2</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a:effectLst/>
                        </a:rPr>
                        <a:t>2</a:t>
                      </a:r>
                      <a:endParaRPr lang="en-IN" sz="2400"/>
                    </a:p>
                  </a:txBody>
                  <a:tcPr marL="3908" marR="3908" marT="0" marB="0" anchor="ctr"/>
                </a:tc>
                <a:tc>
                  <a:txBody>
                    <a:bodyPr/>
                    <a:lstStyle/>
                    <a:p>
                      <a:r>
                        <a:rPr lang="en-IN" sz="1100">
                          <a:effectLst/>
                        </a:rPr>
                        <a:t>32</a:t>
                      </a:r>
                      <a:endParaRPr lang="en-IN" sz="2400"/>
                    </a:p>
                  </a:txBody>
                  <a:tcPr marL="3908" marR="3908" marT="0" marB="0" anchor="ctr"/>
                </a:tc>
                <a:tc gridSpan="3">
                  <a:txBody>
                    <a:bodyPr/>
                    <a:lstStyle/>
                    <a:p>
                      <a:pPr algn="l">
                        <a:lnSpc>
                          <a:spcPct val="100000"/>
                        </a:lnSpc>
                      </a:pPr>
                      <a:r>
                        <a:rPr lang="en-IN" sz="1100" dirty="0">
                          <a:effectLst/>
                        </a:rPr>
                        <a:t>Lubricating the</a:t>
                      </a:r>
                      <a:br>
                        <a:rPr lang="en-IN" sz="1100" dirty="0">
                          <a:effectLst/>
                        </a:rPr>
                      </a:br>
                      <a:r>
                        <a:rPr lang="en-IN" sz="1100" dirty="0">
                          <a:effectLst/>
                        </a:rPr>
                        <a:t>rotating parts </a:t>
                      </a:r>
                      <a:br>
                        <a:rPr lang="en-IN" sz="1100" dirty="0">
                          <a:effectLst/>
                        </a:rPr>
                      </a:br>
                      <a:r>
                        <a:rPr lang="en-IN" sz="1100" dirty="0">
                          <a:effectLst/>
                        </a:rPr>
                        <a:t>regularly and maintaining the cover sheet to avoid corrosion</a:t>
                      </a:r>
                      <a:endParaRPr lang="en-IN" sz="2400" dirty="0"/>
                    </a:p>
                  </a:txBody>
                  <a:tcPr marL="3908" marR="3908"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402529517"/>
                  </a:ext>
                </a:extLst>
              </a:tr>
              <a:tr h="303695">
                <a:tc>
                  <a:txBody>
                    <a:bodyPr/>
                    <a:lstStyle/>
                    <a:p>
                      <a:pPr algn="ctr">
                        <a:lnSpc>
                          <a:spcPct val="115000"/>
                        </a:lnSpc>
                        <a:spcAft>
                          <a:spcPts val="1000"/>
                        </a:spcAft>
                      </a:pPr>
                      <a:r>
                        <a:rPr lang="en-IN" sz="1100">
                          <a:effectLst/>
                        </a:rPr>
                        <a:t>Reducing Gas</a:t>
                      </a:r>
                      <a:br>
                        <a:rPr lang="en-IN" sz="1100">
                          <a:effectLst/>
                        </a:rPr>
                      </a:br>
                      <a:r>
                        <a:rPr lang="en-IN" sz="1100">
                          <a:effectLst/>
                        </a:rPr>
                        <a:t>injection</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a:effectLst/>
                        </a:rPr>
                        <a:t>Duct</a:t>
                      </a:r>
                      <a:br>
                        <a:rPr lang="en-IN" sz="1100">
                          <a:effectLst/>
                        </a:rPr>
                      </a:br>
                      <a:r>
                        <a:rPr lang="en-IN" sz="1100">
                          <a:effectLst/>
                        </a:rPr>
                        <a:t>rupture</a:t>
                      </a:r>
                      <a:endParaRPr lang="en-IN" sz="2400"/>
                    </a:p>
                  </a:txBody>
                  <a:tcPr marL="3908" marR="3908" marT="0" marB="0" anchor="ctr"/>
                </a:tc>
                <a:tc>
                  <a:txBody>
                    <a:bodyPr/>
                    <a:lstStyle/>
                    <a:p>
                      <a:pPr algn="ctr">
                        <a:lnSpc>
                          <a:spcPct val="115000"/>
                        </a:lnSpc>
                        <a:spcAft>
                          <a:spcPts val="1000"/>
                        </a:spcAft>
                      </a:pPr>
                      <a:r>
                        <a:rPr lang="en-IN" sz="1100">
                          <a:effectLst/>
                        </a:rPr>
                        <a:t>Process Failure in</a:t>
                      </a:r>
                      <a:br>
                        <a:rPr lang="en-IN" sz="1100">
                          <a:effectLst/>
                        </a:rPr>
                      </a:br>
                      <a:r>
                        <a:rPr lang="en-IN" sz="1100">
                          <a:effectLst/>
                        </a:rPr>
                        <a:t>DRI Kiln</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Over Pressure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100">
                          <a:effectLst/>
                        </a:rPr>
                        <a:t>Duct Inspection</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a:txBody>
                    <a:bodyPr/>
                    <a:lstStyle/>
                    <a:p>
                      <a:pPr algn="ctr">
                        <a:lnSpc>
                          <a:spcPct val="115000"/>
                        </a:lnSpc>
                        <a:spcAft>
                          <a:spcPts val="1000"/>
                        </a:spcAft>
                      </a:pPr>
                      <a:r>
                        <a:rPr lang="en-IN" sz="1100">
                          <a:effectLst/>
                        </a:rPr>
                        <a:t>7</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3</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a:effectLst/>
                        </a:rPr>
                        <a:t>3</a:t>
                      </a:r>
                      <a:endParaRPr lang="en-IN" sz="2400"/>
                    </a:p>
                  </a:txBody>
                  <a:tcPr marL="3908" marR="3908" marT="0" marB="0" anchor="ctr"/>
                </a:tc>
                <a:tc>
                  <a:txBody>
                    <a:bodyPr/>
                    <a:lstStyle/>
                    <a:p>
                      <a:r>
                        <a:rPr lang="en-IN" sz="1100">
                          <a:effectLst/>
                        </a:rPr>
                        <a:t>63</a:t>
                      </a:r>
                      <a:endParaRPr lang="en-IN" sz="2400"/>
                    </a:p>
                  </a:txBody>
                  <a:tcPr marL="3908" marR="3908" marT="0" marB="0" anchor="ctr"/>
                </a:tc>
                <a:tc gridSpan="3">
                  <a:txBody>
                    <a:bodyPr/>
                    <a:lstStyle/>
                    <a:p>
                      <a:pPr algn="l">
                        <a:lnSpc>
                          <a:spcPct val="100000"/>
                        </a:lnSpc>
                      </a:pPr>
                      <a:r>
                        <a:rPr lang="en-IN" sz="1100" dirty="0">
                          <a:effectLst/>
                        </a:rPr>
                        <a:t>Regular inspection</a:t>
                      </a:r>
                      <a:br>
                        <a:rPr lang="en-IN" sz="1100" dirty="0">
                          <a:effectLst/>
                        </a:rPr>
                      </a:br>
                      <a:r>
                        <a:rPr lang="en-IN" sz="1100" dirty="0">
                          <a:effectLst/>
                        </a:rPr>
                        <a:t>and Periodic </a:t>
                      </a:r>
                      <a:br>
                        <a:rPr lang="en-IN" sz="1100" dirty="0">
                          <a:effectLst/>
                        </a:rPr>
                      </a:br>
                      <a:r>
                        <a:rPr lang="en-IN" sz="1100" dirty="0">
                          <a:effectLst/>
                        </a:rPr>
                        <a:t>maintenance, proper insulation</a:t>
                      </a:r>
                      <a:endParaRPr lang="en-IN" sz="2400" dirty="0"/>
                    </a:p>
                  </a:txBody>
                  <a:tcPr marL="3908" marR="3908"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516952251"/>
                  </a:ext>
                </a:extLst>
              </a:tr>
              <a:tr h="303695">
                <a:tc>
                  <a:txBody>
                    <a:bodyPr/>
                    <a:lstStyle/>
                    <a:p>
                      <a:pPr algn="ctr">
                        <a:lnSpc>
                          <a:spcPct val="115000"/>
                        </a:lnSpc>
                        <a:spcAft>
                          <a:spcPts val="1000"/>
                        </a:spcAft>
                      </a:pPr>
                      <a:r>
                        <a:rPr lang="en-IN" sz="1100">
                          <a:effectLst/>
                        </a:rPr>
                        <a:t>Cooler </a:t>
                      </a:r>
                      <a:br>
                        <a:rPr lang="en-IN" sz="1100">
                          <a:effectLst/>
                        </a:rPr>
                      </a:br>
                      <a:r>
                        <a:rPr lang="en-IN" sz="1100">
                          <a:effectLst/>
                        </a:rPr>
                        <a:t>Discharged Gas</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a:effectLst/>
                        </a:rPr>
                        <a:t>duct</a:t>
                      </a:r>
                      <a:br>
                        <a:rPr lang="en-IN" sz="1100">
                          <a:effectLst/>
                        </a:rPr>
                      </a:br>
                      <a:r>
                        <a:rPr lang="en-IN" sz="1100">
                          <a:effectLst/>
                        </a:rPr>
                        <a:t>rupture</a:t>
                      </a:r>
                      <a:endParaRPr lang="en-IN" sz="2400"/>
                    </a:p>
                  </a:txBody>
                  <a:tcPr marL="3908" marR="3908" marT="0" marB="0" anchor="ctr"/>
                </a:tc>
                <a:tc>
                  <a:txBody>
                    <a:bodyPr/>
                    <a:lstStyle/>
                    <a:p>
                      <a:pPr algn="ctr">
                        <a:lnSpc>
                          <a:spcPct val="115000"/>
                        </a:lnSpc>
                        <a:spcAft>
                          <a:spcPts val="1000"/>
                        </a:spcAft>
                      </a:pPr>
                      <a:r>
                        <a:rPr lang="en-IN" sz="1100">
                          <a:effectLst/>
                        </a:rPr>
                        <a:t>Failure in After</a:t>
                      </a:r>
                      <a:br>
                        <a:rPr lang="en-IN" sz="1100">
                          <a:effectLst/>
                        </a:rPr>
                      </a:br>
                      <a:r>
                        <a:rPr lang="en-IN" sz="1100">
                          <a:effectLst/>
                        </a:rPr>
                        <a:t>Burning Chamber</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Excess</a:t>
                      </a:r>
                      <a:br>
                        <a:rPr lang="en-IN" sz="1100">
                          <a:effectLst/>
                        </a:rPr>
                      </a:br>
                      <a:r>
                        <a:rPr lang="en-IN" sz="1100">
                          <a:effectLst/>
                        </a:rPr>
                        <a:t> Pressure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100">
                          <a:effectLst/>
                        </a:rPr>
                        <a:t>Duct Inspection</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a:txBody>
                    <a:bodyPr/>
                    <a:lstStyle/>
                    <a:p>
                      <a:pPr algn="ctr">
                        <a:lnSpc>
                          <a:spcPct val="115000"/>
                        </a:lnSpc>
                        <a:spcAft>
                          <a:spcPts val="1000"/>
                        </a:spcAft>
                      </a:pPr>
                      <a:r>
                        <a:rPr lang="en-IN" sz="1100">
                          <a:effectLst/>
                        </a:rPr>
                        <a:t>5</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3</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a:effectLst/>
                        </a:rPr>
                        <a:t>2</a:t>
                      </a:r>
                      <a:endParaRPr lang="en-IN" sz="2400"/>
                    </a:p>
                  </a:txBody>
                  <a:tcPr marL="3908" marR="3908" marT="0" marB="0" anchor="ctr"/>
                </a:tc>
                <a:tc>
                  <a:txBody>
                    <a:bodyPr/>
                    <a:lstStyle/>
                    <a:p>
                      <a:r>
                        <a:rPr lang="en-IN" sz="1100">
                          <a:effectLst/>
                        </a:rPr>
                        <a:t>30</a:t>
                      </a:r>
                      <a:endParaRPr lang="en-IN" sz="2400"/>
                    </a:p>
                  </a:txBody>
                  <a:tcPr marL="3908" marR="3908" marT="0" marB="0" anchor="ctr"/>
                </a:tc>
                <a:tc gridSpan="3">
                  <a:txBody>
                    <a:bodyPr/>
                    <a:lstStyle/>
                    <a:p>
                      <a:pPr algn="l">
                        <a:lnSpc>
                          <a:spcPct val="100000"/>
                        </a:lnSpc>
                      </a:pPr>
                      <a:r>
                        <a:rPr lang="en-IN" sz="1100" dirty="0">
                          <a:effectLst/>
                        </a:rPr>
                        <a:t>Regular inspection, replacement of safety item (hook, rope, belt etc.) before cut-off date, periodic </a:t>
                      </a:r>
                      <a:br>
                        <a:rPr lang="en-IN" sz="1100" dirty="0">
                          <a:effectLst/>
                        </a:rPr>
                      </a:br>
                      <a:r>
                        <a:rPr lang="en-IN" sz="1100" dirty="0">
                          <a:effectLst/>
                        </a:rPr>
                        <a:t>maintenance and proper insulation</a:t>
                      </a:r>
                      <a:endParaRPr lang="en-IN" sz="2400" dirty="0"/>
                    </a:p>
                  </a:txBody>
                  <a:tcPr marL="3908" marR="3908"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277631883"/>
                  </a:ext>
                </a:extLst>
              </a:tr>
              <a:tr h="342290">
                <a:tc>
                  <a:txBody>
                    <a:bodyPr/>
                    <a:lstStyle/>
                    <a:p>
                      <a:pPr algn="ctr">
                        <a:lnSpc>
                          <a:spcPct val="115000"/>
                        </a:lnSpc>
                        <a:spcAft>
                          <a:spcPts val="1000"/>
                        </a:spcAft>
                      </a:pPr>
                      <a:r>
                        <a:rPr lang="en-IN" sz="1100">
                          <a:effectLst/>
                        </a:rPr>
                        <a:t>Moving Machinery, onsite transport, forklifts &amp; crane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a:effectLst/>
                        </a:rPr>
                        <a:t>Mechanical </a:t>
                      </a:r>
                      <a:br>
                        <a:rPr lang="en-IN" sz="1100">
                          <a:effectLst/>
                        </a:rPr>
                      </a:br>
                      <a:r>
                        <a:rPr lang="en-IN" sz="1100">
                          <a:effectLst/>
                        </a:rPr>
                        <a:t>Failure</a:t>
                      </a:r>
                      <a:endParaRPr lang="en-IN" sz="2400"/>
                    </a:p>
                  </a:txBody>
                  <a:tcPr marL="3908" marR="3908" marT="0" marB="0" anchor="ctr"/>
                </a:tc>
                <a:tc>
                  <a:txBody>
                    <a:bodyPr/>
                    <a:lstStyle/>
                    <a:p>
                      <a:pPr algn="ctr">
                        <a:lnSpc>
                          <a:spcPct val="115000"/>
                        </a:lnSpc>
                        <a:spcAft>
                          <a:spcPts val="1000"/>
                        </a:spcAft>
                      </a:pPr>
                      <a:r>
                        <a:rPr lang="en-IN" sz="1100">
                          <a:effectLst/>
                        </a:rPr>
                        <a:t>Conveying</a:t>
                      </a:r>
                      <a:br>
                        <a:rPr lang="en-IN" sz="1100">
                          <a:effectLst/>
                        </a:rPr>
                      </a:br>
                      <a:r>
                        <a:rPr lang="en-IN" sz="1100">
                          <a:effectLst/>
                        </a:rPr>
                        <a:t>System Failure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Improper</a:t>
                      </a:r>
                      <a:br>
                        <a:rPr lang="en-IN" sz="1100">
                          <a:effectLst/>
                        </a:rPr>
                      </a:br>
                      <a:r>
                        <a:rPr lang="en-IN" sz="1100">
                          <a:effectLst/>
                        </a:rPr>
                        <a:t> Monitoring</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br>
                        <a:rPr lang="en-IN" sz="1100">
                          <a:effectLst/>
                        </a:rPr>
                      </a:br>
                      <a:r>
                        <a:rPr lang="en-IN" sz="1100">
                          <a:effectLst/>
                        </a:rPr>
                        <a:t> Inspection</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a:txBody>
                    <a:bodyPr/>
                    <a:lstStyle/>
                    <a:p>
                      <a:pPr algn="ctr">
                        <a:lnSpc>
                          <a:spcPct val="115000"/>
                        </a:lnSpc>
                        <a:spcAft>
                          <a:spcPts val="1000"/>
                        </a:spcAft>
                      </a:pPr>
                      <a:r>
                        <a:rPr lang="en-IN" sz="1100">
                          <a:effectLst/>
                        </a:rPr>
                        <a:t>5</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3</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a:effectLst/>
                        </a:rPr>
                        <a:t>3</a:t>
                      </a:r>
                      <a:endParaRPr lang="en-IN" sz="2400"/>
                    </a:p>
                  </a:txBody>
                  <a:tcPr marL="3908" marR="3908" marT="0" marB="0" anchor="ctr"/>
                </a:tc>
                <a:tc>
                  <a:txBody>
                    <a:bodyPr/>
                    <a:lstStyle/>
                    <a:p>
                      <a:r>
                        <a:rPr lang="en-IN" sz="1100">
                          <a:effectLst/>
                        </a:rPr>
                        <a:t>45</a:t>
                      </a:r>
                      <a:endParaRPr lang="en-IN" sz="2400"/>
                    </a:p>
                  </a:txBody>
                  <a:tcPr marL="3908" marR="3908" marT="0" marB="0" anchor="ctr"/>
                </a:tc>
                <a:tc gridSpan="3">
                  <a:txBody>
                    <a:bodyPr/>
                    <a:lstStyle/>
                    <a:p>
                      <a:pPr algn="l">
                        <a:lnSpc>
                          <a:spcPct val="100000"/>
                        </a:lnSpc>
                      </a:pPr>
                      <a:r>
                        <a:rPr lang="en-IN" sz="1100" dirty="0">
                          <a:effectLst/>
                        </a:rPr>
                        <a:t>Periodic Maintenance&amp; Mechanical Strength testing</a:t>
                      </a:r>
                      <a:endParaRPr lang="en-IN" sz="2400" dirty="0"/>
                    </a:p>
                  </a:txBody>
                  <a:tcPr marL="3908" marR="3908"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621286100"/>
                  </a:ext>
                </a:extLst>
              </a:tr>
              <a:tr h="658977">
                <a:tc>
                  <a:txBody>
                    <a:bodyPr/>
                    <a:lstStyle/>
                    <a:p>
                      <a:pPr algn="ctr">
                        <a:lnSpc>
                          <a:spcPct val="115000"/>
                        </a:lnSpc>
                        <a:spcAft>
                          <a:spcPts val="1000"/>
                        </a:spcAft>
                      </a:pPr>
                      <a:r>
                        <a:rPr lang="en-IN" sz="1100">
                          <a:effectLst/>
                        </a:rPr>
                        <a:t>Conveyor Belt</a:t>
                      </a:r>
                      <a:br>
                        <a:rPr lang="en-IN" sz="1100">
                          <a:effectLst/>
                        </a:rPr>
                      </a:br>
                      <a:r>
                        <a:rPr lang="en-IN" sz="1100">
                          <a:effectLst/>
                        </a:rPr>
                        <a:t>to storage Bins</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a:effectLst/>
                        </a:rPr>
                        <a:t>Friction</a:t>
                      </a:r>
                      <a:endParaRPr lang="en-IN" sz="2400"/>
                    </a:p>
                  </a:txBody>
                  <a:tcPr marL="3908" marR="3908" marT="0" marB="0" anchor="ctr"/>
                </a:tc>
                <a:tc>
                  <a:txBody>
                    <a:bodyPr/>
                    <a:lstStyle/>
                    <a:p>
                      <a:pPr algn="ctr">
                        <a:lnSpc>
                          <a:spcPct val="115000"/>
                        </a:lnSpc>
                        <a:spcAft>
                          <a:spcPts val="1000"/>
                        </a:spcAft>
                      </a:pPr>
                      <a:r>
                        <a:rPr lang="en-IN" sz="1100">
                          <a:effectLst/>
                        </a:rPr>
                        <a:t>Waste Storage</a:t>
                      </a:r>
                      <a:br>
                        <a:rPr lang="en-IN" sz="1100">
                          <a:effectLst/>
                        </a:rPr>
                      </a:br>
                      <a:r>
                        <a:rPr lang="en-IN" sz="1100">
                          <a:effectLst/>
                        </a:rPr>
                        <a:t> System Failure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Improper </a:t>
                      </a:r>
                      <a:br>
                        <a:rPr lang="en-IN" sz="1100">
                          <a:effectLst/>
                        </a:rPr>
                      </a:br>
                      <a:r>
                        <a:rPr lang="en-IN" sz="1100">
                          <a:effectLst/>
                        </a:rPr>
                        <a:t>Maintenance&amp; overloading</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100">
                          <a:effectLst/>
                        </a:rPr>
                        <a:t>Belt Sway</a:t>
                      </a:r>
                      <a:br>
                        <a:rPr lang="en-IN" sz="1100">
                          <a:effectLst/>
                        </a:rPr>
                      </a:br>
                      <a:r>
                        <a:rPr lang="en-IN" sz="1100">
                          <a:effectLst/>
                        </a:rPr>
                        <a:t>Switch</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a:txBody>
                    <a:bodyPr/>
                    <a:lstStyle/>
                    <a:p>
                      <a:pPr algn="ctr">
                        <a:lnSpc>
                          <a:spcPct val="115000"/>
                        </a:lnSpc>
                        <a:spcAft>
                          <a:spcPts val="1000"/>
                        </a:spcAft>
                      </a:pPr>
                      <a:r>
                        <a:rPr lang="en-IN" sz="1100">
                          <a:effectLst/>
                        </a:rPr>
                        <a:t>4</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2</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a:effectLst/>
                        </a:rPr>
                        <a:t>2</a:t>
                      </a:r>
                      <a:endParaRPr lang="en-IN" sz="2400"/>
                    </a:p>
                  </a:txBody>
                  <a:tcPr marL="3908" marR="3908" marT="0" marB="0" anchor="ctr"/>
                </a:tc>
                <a:tc>
                  <a:txBody>
                    <a:bodyPr/>
                    <a:lstStyle/>
                    <a:p>
                      <a:r>
                        <a:rPr lang="en-IN" sz="1100">
                          <a:effectLst/>
                        </a:rPr>
                        <a:t>16</a:t>
                      </a:r>
                      <a:endParaRPr lang="en-IN" sz="2400"/>
                    </a:p>
                  </a:txBody>
                  <a:tcPr marL="3908" marR="3908" marT="0" marB="0" anchor="ctr"/>
                </a:tc>
                <a:tc gridSpan="3">
                  <a:txBody>
                    <a:bodyPr/>
                    <a:lstStyle/>
                    <a:p>
                      <a:pPr algn="l">
                        <a:lnSpc>
                          <a:spcPct val="100000"/>
                        </a:lnSpc>
                        <a:spcAft>
                          <a:spcPts val="1000"/>
                        </a:spcAft>
                      </a:pPr>
                      <a:r>
                        <a:rPr lang="en-IN" sz="1100" dirty="0">
                          <a:effectLst/>
                        </a:rPr>
                        <a:t>Lubricating the</a:t>
                      </a:r>
                      <a:br>
                        <a:rPr lang="en-IN" sz="1100" dirty="0">
                          <a:effectLst/>
                        </a:rPr>
                      </a:br>
                      <a:r>
                        <a:rPr lang="en-IN" sz="1100" dirty="0">
                          <a:effectLst/>
                        </a:rPr>
                        <a:t>rotating parts </a:t>
                      </a:r>
                      <a:br>
                        <a:rPr lang="en-IN" sz="1100" dirty="0">
                          <a:effectLst/>
                        </a:rPr>
                      </a:br>
                      <a:r>
                        <a:rPr lang="en-IN" sz="1100" dirty="0">
                          <a:effectLst/>
                        </a:rPr>
                        <a:t>regularly and maintaining the cover sheet to avoid corrosion. </a:t>
                      </a:r>
                    </a:p>
                    <a:p>
                      <a:pPr algn="l">
                        <a:lnSpc>
                          <a:spcPct val="100000"/>
                        </a:lnSpc>
                        <a:spcAft>
                          <a:spcPts val="0"/>
                        </a:spcAft>
                      </a:pPr>
                      <a:r>
                        <a:rPr lang="en-IN" sz="1100" dirty="0">
                          <a:effectLst/>
                        </a:rPr>
                        <a:t>Avoiding overload by providing weigh feeder.</a:t>
                      </a:r>
                      <a:endParaRPr lang="en-IN" sz="2400" dirty="0"/>
                    </a:p>
                  </a:txBody>
                  <a:tcPr marL="3908" marR="3908"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030959344"/>
                  </a:ext>
                </a:extLst>
              </a:tr>
              <a:tr h="691540">
                <a:tc>
                  <a:txBody>
                    <a:bodyPr/>
                    <a:lstStyle/>
                    <a:p>
                      <a:pPr algn="ctr">
                        <a:lnSpc>
                          <a:spcPct val="115000"/>
                        </a:lnSpc>
                        <a:spcAft>
                          <a:spcPts val="1000"/>
                        </a:spcAft>
                      </a:pPr>
                      <a:r>
                        <a:rPr lang="en-IN" sz="1100">
                          <a:effectLst/>
                        </a:rPr>
                        <a:t>Inhale agents from ABC &amp; Kiln</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dirty="0">
                          <a:effectLst/>
                        </a:rPr>
                        <a:t>Mechanical </a:t>
                      </a:r>
                      <a:br>
                        <a:rPr lang="en-IN" sz="1100" dirty="0">
                          <a:effectLst/>
                        </a:rPr>
                      </a:br>
                      <a:r>
                        <a:rPr lang="en-IN" sz="1100" dirty="0">
                          <a:effectLst/>
                        </a:rPr>
                        <a:t>Failure</a:t>
                      </a:r>
                      <a:endParaRPr lang="en-IN" sz="2400" dirty="0"/>
                    </a:p>
                  </a:txBody>
                  <a:tcPr marL="3908" marR="3908" marT="0" marB="0" anchor="ctr"/>
                </a:tc>
                <a:tc>
                  <a:txBody>
                    <a:bodyPr/>
                    <a:lstStyle/>
                    <a:p>
                      <a:pPr algn="ctr">
                        <a:lnSpc>
                          <a:spcPct val="115000"/>
                        </a:lnSpc>
                        <a:spcAft>
                          <a:spcPts val="1000"/>
                        </a:spcAft>
                      </a:pPr>
                      <a:r>
                        <a:rPr lang="en-IN" sz="1100">
                          <a:effectLst/>
                        </a:rPr>
                        <a:t>Failure in After</a:t>
                      </a:r>
                      <a:br>
                        <a:rPr lang="en-IN" sz="1100">
                          <a:effectLst/>
                        </a:rPr>
                      </a:br>
                      <a:r>
                        <a:rPr lang="en-IN" sz="1100">
                          <a:effectLst/>
                        </a:rPr>
                        <a:t>Burning Chamber&amp; cooler Discharge causing gases, dust and fumes</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Improper </a:t>
                      </a:r>
                      <a:br>
                        <a:rPr lang="en-IN" sz="1100">
                          <a:effectLst/>
                        </a:rPr>
                      </a:br>
                      <a:r>
                        <a:rPr lang="en-IN" sz="1100">
                          <a:effectLst/>
                        </a:rPr>
                        <a:t>Maintenance &amp;Excess</a:t>
                      </a:r>
                      <a:br>
                        <a:rPr lang="en-IN" sz="1100">
                          <a:effectLst/>
                        </a:rPr>
                      </a:br>
                      <a:r>
                        <a:rPr lang="en-IN" sz="1100">
                          <a:effectLst/>
                        </a:rPr>
                        <a:t> Pressure</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100" dirty="0">
                          <a:effectLst/>
                        </a:rPr>
                        <a:t>Inspection</a:t>
                      </a:r>
                      <a:endParaRPr lang="en-I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a:txBody>
                    <a:bodyPr/>
                    <a:lstStyle/>
                    <a:p>
                      <a:pPr algn="ctr">
                        <a:lnSpc>
                          <a:spcPct val="115000"/>
                        </a:lnSpc>
                        <a:spcAft>
                          <a:spcPts val="1000"/>
                        </a:spcAft>
                      </a:pPr>
                      <a:r>
                        <a:rPr lang="en-IN" sz="1100">
                          <a:effectLst/>
                        </a:rPr>
                        <a:t>4</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100">
                          <a:effectLst/>
                        </a:rPr>
                        <a:t>3</a:t>
                      </a:r>
                      <a:endParaRPr lang="en-I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100" dirty="0">
                          <a:effectLst/>
                        </a:rPr>
                        <a:t>2</a:t>
                      </a:r>
                      <a:endParaRPr lang="en-IN" sz="2400" dirty="0"/>
                    </a:p>
                  </a:txBody>
                  <a:tcPr marL="3908" marR="3908" marT="0" marB="0" anchor="ctr"/>
                </a:tc>
                <a:tc>
                  <a:txBody>
                    <a:bodyPr/>
                    <a:lstStyle/>
                    <a:p>
                      <a:r>
                        <a:rPr lang="en-IN" sz="1100" dirty="0">
                          <a:effectLst/>
                        </a:rPr>
                        <a:t>24</a:t>
                      </a:r>
                      <a:endParaRPr lang="en-IN" sz="2400" dirty="0"/>
                    </a:p>
                  </a:txBody>
                  <a:tcPr marL="3908" marR="3908" marT="0" marB="0" anchor="ctr"/>
                </a:tc>
                <a:tc gridSpan="3">
                  <a:txBody>
                    <a:bodyPr/>
                    <a:lstStyle/>
                    <a:p>
                      <a:pPr algn="l">
                        <a:lnSpc>
                          <a:spcPct val="100000"/>
                        </a:lnSpc>
                        <a:spcAft>
                          <a:spcPts val="1000"/>
                        </a:spcAft>
                      </a:pPr>
                      <a:r>
                        <a:rPr lang="en-IN" sz="1100" dirty="0">
                          <a:effectLst/>
                        </a:rPr>
                        <a:t>Regular inspection</a:t>
                      </a:r>
                      <a:br>
                        <a:rPr lang="en-IN" sz="1100" dirty="0">
                          <a:effectLst/>
                        </a:rPr>
                      </a:br>
                      <a:r>
                        <a:rPr lang="en-IN" sz="1100" dirty="0">
                          <a:effectLst/>
                        </a:rPr>
                        <a:t>and Periodic </a:t>
                      </a:r>
                      <a:br>
                        <a:rPr lang="en-IN" sz="1100" dirty="0">
                          <a:effectLst/>
                        </a:rPr>
                      </a:br>
                      <a:r>
                        <a:rPr lang="en-IN" sz="1100" dirty="0">
                          <a:effectLst/>
                        </a:rPr>
                        <a:t>maintenance.</a:t>
                      </a:r>
                    </a:p>
                    <a:p>
                      <a:pPr algn="l">
                        <a:lnSpc>
                          <a:spcPct val="100000"/>
                        </a:lnSpc>
                        <a:spcAft>
                          <a:spcPts val="1000"/>
                        </a:spcAft>
                      </a:pPr>
                      <a:r>
                        <a:rPr lang="en-IN" sz="1100" dirty="0">
                          <a:effectLst/>
                        </a:rPr>
                        <a:t>Provision of Alarm</a:t>
                      </a:r>
                      <a:endParaRPr lang="en-IN" sz="2400" dirty="0"/>
                    </a:p>
                  </a:txBody>
                  <a:tcPr marL="3908" marR="3908"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33619124"/>
                  </a:ext>
                </a:extLst>
              </a:tr>
            </a:tbl>
          </a:graphicData>
        </a:graphic>
      </p:graphicFrame>
    </p:spTree>
    <p:extLst>
      <p:ext uri="{BB962C8B-B14F-4D97-AF65-F5344CB8AC3E}">
        <p14:creationId xmlns:p14="http://schemas.microsoft.com/office/powerpoint/2010/main" val="1225651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10E9772-D67A-47B6-AEB7-2407642BAFEC}"/>
              </a:ext>
            </a:extLst>
          </p:cNvPr>
          <p:cNvGraphicFramePr>
            <a:graphicFrameLocks noGrp="1"/>
          </p:cNvGraphicFramePr>
          <p:nvPr>
            <p:extLst>
              <p:ext uri="{D42A27DB-BD31-4B8C-83A1-F6EECF244321}">
                <p14:modId xmlns:p14="http://schemas.microsoft.com/office/powerpoint/2010/main" val="4012109140"/>
              </p:ext>
            </p:extLst>
          </p:nvPr>
        </p:nvGraphicFramePr>
        <p:xfrm>
          <a:off x="53752" y="332656"/>
          <a:ext cx="9036495" cy="6124137"/>
        </p:xfrm>
        <a:graphic>
          <a:graphicData uri="http://schemas.openxmlformats.org/drawingml/2006/table">
            <a:tbl>
              <a:tblPr firstRow="1" firstCol="1" bandRow="1">
                <a:tableStyleId>{5C22544A-7EE6-4342-B048-85BDC9FD1C3A}</a:tableStyleId>
              </a:tblPr>
              <a:tblGrid>
                <a:gridCol w="913985">
                  <a:extLst>
                    <a:ext uri="{9D8B030D-6E8A-4147-A177-3AD203B41FA5}">
                      <a16:colId xmlns:a16="http://schemas.microsoft.com/office/drawing/2014/main" val="51290544"/>
                    </a:ext>
                  </a:extLst>
                </a:gridCol>
                <a:gridCol w="1129529">
                  <a:extLst>
                    <a:ext uri="{9D8B030D-6E8A-4147-A177-3AD203B41FA5}">
                      <a16:colId xmlns:a16="http://schemas.microsoft.com/office/drawing/2014/main" val="410511154"/>
                    </a:ext>
                  </a:extLst>
                </a:gridCol>
                <a:gridCol w="898931">
                  <a:extLst>
                    <a:ext uri="{9D8B030D-6E8A-4147-A177-3AD203B41FA5}">
                      <a16:colId xmlns:a16="http://schemas.microsoft.com/office/drawing/2014/main" val="4114661206"/>
                    </a:ext>
                  </a:extLst>
                </a:gridCol>
                <a:gridCol w="864726">
                  <a:extLst>
                    <a:ext uri="{9D8B030D-6E8A-4147-A177-3AD203B41FA5}">
                      <a16:colId xmlns:a16="http://schemas.microsoft.com/office/drawing/2014/main" val="1296071465"/>
                    </a:ext>
                  </a:extLst>
                </a:gridCol>
                <a:gridCol w="674626">
                  <a:extLst>
                    <a:ext uri="{9D8B030D-6E8A-4147-A177-3AD203B41FA5}">
                      <a16:colId xmlns:a16="http://schemas.microsoft.com/office/drawing/2014/main" val="2719601768"/>
                    </a:ext>
                  </a:extLst>
                </a:gridCol>
                <a:gridCol w="337313">
                  <a:extLst>
                    <a:ext uri="{9D8B030D-6E8A-4147-A177-3AD203B41FA5}">
                      <a16:colId xmlns:a16="http://schemas.microsoft.com/office/drawing/2014/main" val="870512771"/>
                    </a:ext>
                  </a:extLst>
                </a:gridCol>
                <a:gridCol w="382292">
                  <a:extLst>
                    <a:ext uri="{9D8B030D-6E8A-4147-A177-3AD203B41FA5}">
                      <a16:colId xmlns:a16="http://schemas.microsoft.com/office/drawing/2014/main" val="1968523330"/>
                    </a:ext>
                  </a:extLst>
                </a:gridCol>
                <a:gridCol w="271206">
                  <a:extLst>
                    <a:ext uri="{9D8B030D-6E8A-4147-A177-3AD203B41FA5}">
                      <a16:colId xmlns:a16="http://schemas.microsoft.com/office/drawing/2014/main" val="361004872"/>
                    </a:ext>
                  </a:extLst>
                </a:gridCol>
                <a:gridCol w="288032">
                  <a:extLst>
                    <a:ext uri="{9D8B030D-6E8A-4147-A177-3AD203B41FA5}">
                      <a16:colId xmlns:a16="http://schemas.microsoft.com/office/drawing/2014/main" val="2644391295"/>
                    </a:ext>
                  </a:extLst>
                </a:gridCol>
                <a:gridCol w="360040">
                  <a:extLst>
                    <a:ext uri="{9D8B030D-6E8A-4147-A177-3AD203B41FA5}">
                      <a16:colId xmlns:a16="http://schemas.microsoft.com/office/drawing/2014/main" val="3213460115"/>
                    </a:ext>
                  </a:extLst>
                </a:gridCol>
                <a:gridCol w="137640">
                  <a:extLst>
                    <a:ext uri="{9D8B030D-6E8A-4147-A177-3AD203B41FA5}">
                      <a16:colId xmlns:a16="http://schemas.microsoft.com/office/drawing/2014/main" val="3679710212"/>
                    </a:ext>
                  </a:extLst>
                </a:gridCol>
                <a:gridCol w="382292">
                  <a:extLst>
                    <a:ext uri="{9D8B030D-6E8A-4147-A177-3AD203B41FA5}">
                      <a16:colId xmlns:a16="http://schemas.microsoft.com/office/drawing/2014/main" val="1254987865"/>
                    </a:ext>
                  </a:extLst>
                </a:gridCol>
                <a:gridCol w="1116570">
                  <a:extLst>
                    <a:ext uri="{9D8B030D-6E8A-4147-A177-3AD203B41FA5}">
                      <a16:colId xmlns:a16="http://schemas.microsoft.com/office/drawing/2014/main" val="812186554"/>
                    </a:ext>
                  </a:extLst>
                </a:gridCol>
                <a:gridCol w="1279313">
                  <a:extLst>
                    <a:ext uri="{9D8B030D-6E8A-4147-A177-3AD203B41FA5}">
                      <a16:colId xmlns:a16="http://schemas.microsoft.com/office/drawing/2014/main" val="4224274059"/>
                    </a:ext>
                  </a:extLst>
                </a:gridCol>
              </a:tblGrid>
              <a:tr h="0">
                <a:tc gridSpan="14">
                  <a:txBody>
                    <a:bodyPr/>
                    <a:lstStyle/>
                    <a:p>
                      <a:pPr algn="ctr">
                        <a:lnSpc>
                          <a:spcPct val="115000"/>
                        </a:lnSpc>
                        <a:spcAft>
                          <a:spcPts val="1000"/>
                        </a:spcAft>
                      </a:pPr>
                      <a:r>
                        <a:rPr lang="en-IN" sz="1000" dirty="0">
                          <a:effectLst/>
                        </a:rPr>
                        <a:t>STEEL MELTING SHOP</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gn="ctr">
                        <a:lnSpc>
                          <a:spcPct val="115000"/>
                        </a:lnSpc>
                        <a:spcAft>
                          <a:spcPts val="1000"/>
                        </a:spcAft>
                      </a:pP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gn="ctr">
                        <a:lnSpc>
                          <a:spcPct val="115000"/>
                        </a:lnSpc>
                        <a:spcAft>
                          <a:spcPts val="1000"/>
                        </a:spcAft>
                      </a:pP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1764712196"/>
                  </a:ext>
                </a:extLst>
              </a:tr>
              <a:tr h="190982">
                <a:tc>
                  <a:txBody>
                    <a:bodyPr/>
                    <a:lstStyle/>
                    <a:p>
                      <a:pPr algn="ctr">
                        <a:lnSpc>
                          <a:spcPct val="115000"/>
                        </a:lnSpc>
                        <a:spcAft>
                          <a:spcPts val="1000"/>
                        </a:spcAft>
                      </a:pPr>
                      <a:r>
                        <a:rPr lang="en-IN" sz="1000" dirty="0">
                          <a:effectLst/>
                        </a:rPr>
                        <a:t>Flow monitoring</a:t>
                      </a:r>
                      <a:br>
                        <a:rPr lang="en-IN" sz="1000" dirty="0">
                          <a:effectLst/>
                        </a:rPr>
                      </a:br>
                      <a:r>
                        <a:rPr lang="en-IN" sz="1000" dirty="0">
                          <a:effectLst/>
                        </a:rPr>
                        <a:t>switch</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dirty="0">
                          <a:effectLst/>
                        </a:rPr>
                        <a:t>Failure to</a:t>
                      </a:r>
                      <a:br>
                        <a:rPr lang="en-IN" sz="1000" dirty="0">
                          <a:effectLst/>
                        </a:rPr>
                      </a:br>
                      <a:r>
                        <a:rPr lang="en-IN" sz="1000" dirty="0">
                          <a:effectLst/>
                        </a:rPr>
                        <a:t> operate</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Rupture in</a:t>
                      </a:r>
                      <a:br>
                        <a:rPr lang="en-IN" sz="1000">
                          <a:effectLst/>
                        </a:rPr>
                      </a:br>
                      <a:r>
                        <a:rPr lang="en-IN" sz="1000">
                          <a:effectLst/>
                        </a:rPr>
                        <a:t> Current Flow</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Switch broken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000">
                          <a:effectLst/>
                        </a:rPr>
                        <a:t>Reliable </a:t>
                      </a:r>
                      <a:br>
                        <a:rPr lang="en-IN" sz="1000">
                          <a:effectLst/>
                        </a:rPr>
                      </a:br>
                      <a:r>
                        <a:rPr lang="en-IN" sz="1000">
                          <a:effectLst/>
                        </a:rPr>
                        <a:t>Supplier</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a:effectLst/>
                        </a:rPr>
                        <a:t>7</a:t>
                      </a:r>
                      <a:endParaRPr lang="en-IN"/>
                    </a:p>
                  </a:txBody>
                  <a:tcPr marL="3908" marR="3908" marT="0" marB="0" anchor="ctr"/>
                </a:tc>
                <a:tc>
                  <a:txBody>
                    <a:bodyPr/>
                    <a:lstStyle/>
                    <a:p>
                      <a:pPr algn="ctr">
                        <a:lnSpc>
                          <a:spcPct val="115000"/>
                        </a:lnSpc>
                        <a:spcAft>
                          <a:spcPts val="1000"/>
                        </a:spcAft>
                      </a:pPr>
                      <a:r>
                        <a:rPr lang="en-IN" sz="1000">
                          <a:effectLst/>
                        </a:rPr>
                        <a:t>2</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a:effectLst/>
                        </a:rPr>
                        <a:t>3</a:t>
                      </a:r>
                      <a:endParaRPr lang="en-IN"/>
                    </a:p>
                  </a:txBody>
                  <a:tcPr marL="3908" marR="3908" marT="0" marB="0" anchor="ctr"/>
                </a:tc>
                <a:tc>
                  <a:txBody>
                    <a:bodyPr/>
                    <a:lstStyle/>
                    <a:p>
                      <a:r>
                        <a:rPr lang="en-IN" sz="1000">
                          <a:effectLst/>
                        </a:rPr>
                        <a:t>42</a:t>
                      </a:r>
                      <a:endParaRPr lang="en-IN"/>
                    </a:p>
                  </a:txBody>
                  <a:tcPr marL="3908" marR="3908" marT="0" marB="0" anchor="ctr"/>
                </a:tc>
                <a:tc gridSpan="4">
                  <a:txBody>
                    <a:bodyPr/>
                    <a:lstStyle/>
                    <a:p>
                      <a:r>
                        <a:rPr lang="en-IN" sz="1000" dirty="0">
                          <a:effectLst/>
                        </a:rPr>
                        <a:t>Regular Inspection</a:t>
                      </a:r>
                      <a:endParaRPr lang="en-IN" dirty="0"/>
                    </a:p>
                  </a:txBody>
                  <a:tcPr marL="3908" marR="3908" marT="0" marB="0" anchor="ctr"/>
                </a:tc>
                <a:tc hMerge="1">
                  <a:txBody>
                    <a:bodyPr/>
                    <a:lstStyle/>
                    <a:p>
                      <a:endParaRPr lang="en-IN" dirty="0"/>
                    </a:p>
                  </a:txBody>
                  <a:tcPr marL="3908" marR="3908" marT="0" marB="0" anchor="ctr"/>
                </a:tc>
                <a:tc hMerge="1">
                  <a:txBody>
                    <a:bodyPr/>
                    <a:lstStyle/>
                    <a:p>
                      <a:endParaRPr lang="en-IN" dirty="0"/>
                    </a:p>
                  </a:txBody>
                  <a:tcPr marL="3908" marR="3908" marT="0" marB="0" anchor="ctr"/>
                </a:tc>
                <a:tc hMerge="1">
                  <a:txBody>
                    <a:bodyPr/>
                    <a:lstStyle/>
                    <a:p>
                      <a:endParaRPr lang="en-IN" dirty="0"/>
                    </a:p>
                  </a:txBody>
                  <a:tcPr marL="3908" marR="3908" marT="0" marB="0" anchor="ctr"/>
                </a:tc>
                <a:extLst>
                  <a:ext uri="{0D108BD9-81ED-4DB2-BD59-A6C34878D82A}">
                    <a16:rowId xmlns:a16="http://schemas.microsoft.com/office/drawing/2014/main" val="500591982"/>
                  </a:ext>
                </a:extLst>
              </a:tr>
              <a:tr h="190982">
                <a:tc>
                  <a:txBody>
                    <a:bodyPr/>
                    <a:lstStyle/>
                    <a:p>
                      <a:pPr algn="ctr">
                        <a:lnSpc>
                          <a:spcPct val="115000"/>
                        </a:lnSpc>
                        <a:spcAft>
                          <a:spcPts val="1000"/>
                        </a:spcAft>
                      </a:pPr>
                      <a:r>
                        <a:rPr lang="en-IN" sz="1000" dirty="0">
                          <a:effectLst/>
                        </a:rPr>
                        <a:t>DC Choke</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Failure to</a:t>
                      </a:r>
                      <a:br>
                        <a:rPr lang="en-IN" sz="1000">
                          <a:effectLst/>
                        </a:rPr>
                      </a:br>
                      <a:r>
                        <a:rPr lang="en-IN" sz="1000">
                          <a:effectLst/>
                        </a:rPr>
                        <a:t> operate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dirty="0">
                          <a:effectLst/>
                        </a:rPr>
                        <a:t>Rise of current to</a:t>
                      </a:r>
                      <a:br>
                        <a:rPr lang="en-IN" sz="1000" dirty="0">
                          <a:effectLst/>
                        </a:rPr>
                      </a:br>
                      <a:r>
                        <a:rPr lang="en-IN" sz="1000" dirty="0">
                          <a:effectLst/>
                        </a:rPr>
                        <a:t>dangerous level</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Electric</a:t>
                      </a:r>
                      <a:br>
                        <a:rPr lang="en-IN" sz="1000">
                          <a:effectLst/>
                        </a:rPr>
                      </a:br>
                      <a:r>
                        <a:rPr lang="en-IN" sz="1000">
                          <a:effectLst/>
                        </a:rPr>
                        <a:t> Failure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000">
                          <a:effectLst/>
                        </a:rPr>
                        <a:t>Reliable </a:t>
                      </a:r>
                      <a:br>
                        <a:rPr lang="en-IN" sz="1000">
                          <a:effectLst/>
                        </a:rPr>
                      </a:br>
                      <a:r>
                        <a:rPr lang="en-IN" sz="1000">
                          <a:effectLst/>
                        </a:rPr>
                        <a:t>Supplier</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a:effectLst/>
                        </a:rPr>
                        <a:t>7</a:t>
                      </a:r>
                      <a:endParaRPr lang="en-IN"/>
                    </a:p>
                  </a:txBody>
                  <a:tcPr marL="3908" marR="3908" marT="0" marB="0" anchor="ctr"/>
                </a:tc>
                <a:tc>
                  <a:txBody>
                    <a:bodyPr/>
                    <a:lstStyle/>
                    <a:p>
                      <a:pPr algn="ctr">
                        <a:lnSpc>
                          <a:spcPct val="115000"/>
                        </a:lnSpc>
                        <a:spcAft>
                          <a:spcPts val="1000"/>
                        </a:spcAft>
                      </a:pPr>
                      <a:r>
                        <a:rPr lang="en-IN" sz="1000">
                          <a:effectLst/>
                        </a:rPr>
                        <a:t>3</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a:effectLst/>
                        </a:rPr>
                        <a:t>3</a:t>
                      </a:r>
                      <a:endParaRPr lang="en-IN"/>
                    </a:p>
                  </a:txBody>
                  <a:tcPr marL="3908" marR="3908" marT="0" marB="0" anchor="ctr"/>
                </a:tc>
                <a:tc>
                  <a:txBody>
                    <a:bodyPr/>
                    <a:lstStyle/>
                    <a:p>
                      <a:r>
                        <a:rPr lang="en-IN" sz="1000">
                          <a:effectLst/>
                        </a:rPr>
                        <a:t>63</a:t>
                      </a:r>
                      <a:endParaRPr lang="en-IN"/>
                    </a:p>
                  </a:txBody>
                  <a:tcPr marL="3908" marR="3908" marT="0" marB="0" anchor="ctr"/>
                </a:tc>
                <a:tc gridSpan="4">
                  <a:txBody>
                    <a:bodyPr/>
                    <a:lstStyle/>
                    <a:p>
                      <a:r>
                        <a:rPr lang="en-IN" sz="1000" dirty="0">
                          <a:effectLst/>
                        </a:rPr>
                        <a:t>Regular Inspection&amp; use of ISI certified brand product</a:t>
                      </a:r>
                      <a:endParaRPr lang="en-IN" dirty="0"/>
                    </a:p>
                  </a:txBody>
                  <a:tcPr marL="3908" marR="3908" marT="0" marB="0" anchor="ctr"/>
                </a:tc>
                <a:tc hMerge="1">
                  <a:txBody>
                    <a:bodyPr/>
                    <a:lstStyle/>
                    <a:p>
                      <a:endParaRPr lang="en-IN" dirty="0"/>
                    </a:p>
                  </a:txBody>
                  <a:tcPr marL="3908" marR="3908" marT="0" marB="0" anchor="ctr"/>
                </a:tc>
                <a:tc hMerge="1">
                  <a:txBody>
                    <a:bodyPr/>
                    <a:lstStyle/>
                    <a:p>
                      <a:endParaRPr lang="en-IN" dirty="0"/>
                    </a:p>
                  </a:txBody>
                  <a:tcPr marL="3908" marR="3908" marT="0" marB="0" anchor="ctr"/>
                </a:tc>
                <a:tc hMerge="1">
                  <a:txBody>
                    <a:bodyPr/>
                    <a:lstStyle/>
                    <a:p>
                      <a:endParaRPr lang="en-IN" dirty="0"/>
                    </a:p>
                  </a:txBody>
                  <a:tcPr marL="3908" marR="3908" marT="0" marB="0" anchor="ctr"/>
                </a:tc>
                <a:extLst>
                  <a:ext uri="{0D108BD9-81ED-4DB2-BD59-A6C34878D82A}">
                    <a16:rowId xmlns:a16="http://schemas.microsoft.com/office/drawing/2014/main" val="3955543697"/>
                  </a:ext>
                </a:extLst>
              </a:tr>
              <a:tr h="143047">
                <a:tc>
                  <a:txBody>
                    <a:bodyPr/>
                    <a:lstStyle/>
                    <a:p>
                      <a:pPr algn="ctr">
                        <a:lnSpc>
                          <a:spcPct val="115000"/>
                        </a:lnSpc>
                        <a:spcAft>
                          <a:spcPts val="1000"/>
                        </a:spcAft>
                      </a:pPr>
                      <a:r>
                        <a:rPr lang="en-IN" sz="1000" dirty="0">
                          <a:effectLst/>
                        </a:rPr>
                        <a:t>DM Water</a:t>
                      </a:r>
                      <a:br>
                        <a:rPr lang="en-IN" sz="1000" dirty="0">
                          <a:effectLst/>
                        </a:rPr>
                      </a:br>
                      <a:r>
                        <a:rPr lang="en-IN" sz="1000" dirty="0">
                          <a:effectLst/>
                        </a:rPr>
                        <a:t>circulating unit</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Failure to circulate</a:t>
                      </a:r>
                      <a:br>
                        <a:rPr lang="en-IN" sz="1000">
                          <a:effectLst/>
                        </a:rPr>
                      </a:br>
                      <a:r>
                        <a:rPr lang="en-IN" sz="1000">
                          <a:effectLst/>
                        </a:rPr>
                        <a:t> de ionized water</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Excessive Heat generation in solid state power supply unit</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Electric</a:t>
                      </a:r>
                      <a:br>
                        <a:rPr lang="en-IN" sz="1000">
                          <a:effectLst/>
                        </a:rPr>
                      </a:br>
                      <a:r>
                        <a:rPr lang="en-IN" sz="1000">
                          <a:effectLst/>
                        </a:rPr>
                        <a:t> Failure&amp; Short circuit</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br>
                        <a:rPr lang="en-IN" sz="1000">
                          <a:effectLst/>
                        </a:rPr>
                      </a:br>
                      <a:r>
                        <a:rPr lang="en-IN" sz="1000">
                          <a:effectLst/>
                        </a:rPr>
                        <a:t> Inspection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a:effectLst/>
                        </a:rPr>
                        <a:t>4</a:t>
                      </a:r>
                      <a:endParaRPr lang="en-IN"/>
                    </a:p>
                  </a:txBody>
                  <a:tcPr marL="3908" marR="3908" marT="0" marB="0" anchor="ctr"/>
                </a:tc>
                <a:tc>
                  <a:txBody>
                    <a:bodyPr/>
                    <a:lstStyle/>
                    <a:p>
                      <a:pPr algn="ctr">
                        <a:lnSpc>
                          <a:spcPct val="115000"/>
                        </a:lnSpc>
                        <a:spcAft>
                          <a:spcPts val="1000"/>
                        </a:spcAft>
                      </a:pPr>
                      <a:r>
                        <a:rPr lang="en-IN" sz="1000">
                          <a:effectLst/>
                        </a:rPr>
                        <a:t>3</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a:effectLst/>
                        </a:rPr>
                        <a:t>3</a:t>
                      </a:r>
                      <a:endParaRPr lang="en-IN"/>
                    </a:p>
                  </a:txBody>
                  <a:tcPr marL="3908" marR="3908" marT="0" marB="0" anchor="ctr"/>
                </a:tc>
                <a:tc>
                  <a:txBody>
                    <a:bodyPr/>
                    <a:lstStyle/>
                    <a:p>
                      <a:r>
                        <a:rPr lang="en-IN" sz="1000">
                          <a:effectLst/>
                        </a:rPr>
                        <a:t>24</a:t>
                      </a:r>
                      <a:endParaRPr lang="en-IN"/>
                    </a:p>
                  </a:txBody>
                  <a:tcPr marL="3908" marR="3908" marT="0" marB="0" anchor="ctr"/>
                </a:tc>
                <a:tc gridSpan="4">
                  <a:txBody>
                    <a:bodyPr/>
                    <a:lstStyle/>
                    <a:p>
                      <a:r>
                        <a:rPr lang="en-IN" sz="1000" dirty="0">
                          <a:effectLst/>
                        </a:rPr>
                        <a:t>Regular inspection, monitoring conductivity test, Periodic </a:t>
                      </a:r>
                      <a:br>
                        <a:rPr lang="en-IN" sz="1000" dirty="0">
                          <a:effectLst/>
                        </a:rPr>
                      </a:br>
                      <a:r>
                        <a:rPr lang="en-IN" sz="1000" dirty="0">
                          <a:effectLst/>
                        </a:rPr>
                        <a:t>maintenance and use of ISI certified brand product</a:t>
                      </a:r>
                      <a:endParaRPr lang="en-IN" dirty="0"/>
                    </a:p>
                  </a:txBody>
                  <a:tcPr marL="3908" marR="3908" marT="0" marB="0" anchor="ctr"/>
                </a:tc>
                <a:tc hMerge="1">
                  <a:txBody>
                    <a:bodyPr/>
                    <a:lstStyle/>
                    <a:p>
                      <a:endParaRPr lang="en-IN" dirty="0"/>
                    </a:p>
                  </a:txBody>
                  <a:tcPr marL="3908" marR="3908" marT="0" marB="0" anchor="ctr"/>
                </a:tc>
                <a:tc hMerge="1">
                  <a:txBody>
                    <a:bodyPr/>
                    <a:lstStyle/>
                    <a:p>
                      <a:endParaRPr lang="en-IN" dirty="0"/>
                    </a:p>
                  </a:txBody>
                  <a:tcPr marL="3908" marR="3908" marT="0" marB="0" anchor="ctr"/>
                </a:tc>
                <a:tc hMerge="1">
                  <a:txBody>
                    <a:bodyPr/>
                    <a:lstStyle/>
                    <a:p>
                      <a:endParaRPr lang="en-IN" dirty="0"/>
                    </a:p>
                  </a:txBody>
                  <a:tcPr marL="3908" marR="3908" marT="0" marB="0" anchor="ctr"/>
                </a:tc>
                <a:extLst>
                  <a:ext uri="{0D108BD9-81ED-4DB2-BD59-A6C34878D82A}">
                    <a16:rowId xmlns:a16="http://schemas.microsoft.com/office/drawing/2014/main" val="3321499953"/>
                  </a:ext>
                </a:extLst>
              </a:tr>
              <a:tr h="190982">
                <a:tc>
                  <a:txBody>
                    <a:bodyPr/>
                    <a:lstStyle/>
                    <a:p>
                      <a:pPr algn="ctr">
                        <a:lnSpc>
                          <a:spcPct val="115000"/>
                        </a:lnSpc>
                        <a:spcAft>
                          <a:spcPts val="1000"/>
                        </a:spcAft>
                      </a:pPr>
                      <a:r>
                        <a:rPr lang="en-IN" sz="1000" dirty="0">
                          <a:effectLst/>
                        </a:rPr>
                        <a:t>Direction Control Valve</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dirty="0">
                          <a:effectLst/>
                        </a:rPr>
                        <a:t>Failure to operate</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dirty="0">
                          <a:effectLst/>
                        </a:rPr>
                        <a:t>furnace tilting </a:t>
                      </a:r>
                      <a:br>
                        <a:rPr lang="en-IN" sz="1000" dirty="0">
                          <a:effectLst/>
                        </a:rPr>
                      </a:br>
                      <a:r>
                        <a:rPr lang="en-IN" sz="1000" dirty="0">
                          <a:effectLst/>
                        </a:rPr>
                        <a:t>control failure</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dirty="0">
                          <a:effectLst/>
                        </a:rPr>
                        <a:t>Corrosion</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000" dirty="0">
                          <a:effectLst/>
                        </a:rPr>
                        <a:t>Reliable </a:t>
                      </a:r>
                      <a:br>
                        <a:rPr lang="en-IN" sz="1000" dirty="0">
                          <a:effectLst/>
                        </a:rPr>
                      </a:br>
                      <a:r>
                        <a:rPr lang="en-IN" sz="1000" dirty="0">
                          <a:effectLst/>
                        </a:rPr>
                        <a:t>Supplier</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dirty="0">
                          <a:effectLst/>
                        </a:rPr>
                        <a:t>7</a:t>
                      </a:r>
                      <a:endParaRPr lang="en-IN" dirty="0"/>
                    </a:p>
                  </a:txBody>
                  <a:tcPr marL="3908" marR="3908" marT="0" marB="0" anchor="ctr"/>
                </a:tc>
                <a:tc>
                  <a:txBody>
                    <a:bodyPr/>
                    <a:lstStyle/>
                    <a:p>
                      <a:pPr algn="ctr">
                        <a:lnSpc>
                          <a:spcPct val="115000"/>
                        </a:lnSpc>
                        <a:spcAft>
                          <a:spcPts val="1000"/>
                        </a:spcAft>
                      </a:pPr>
                      <a:r>
                        <a:rPr lang="en-IN" sz="1000" dirty="0">
                          <a:effectLst/>
                        </a:rPr>
                        <a:t>2</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dirty="0">
                          <a:effectLst/>
                        </a:rPr>
                        <a:t>3</a:t>
                      </a:r>
                      <a:endParaRPr lang="en-IN" dirty="0"/>
                    </a:p>
                  </a:txBody>
                  <a:tcPr marL="3908" marR="3908" marT="0" marB="0" anchor="ctr"/>
                </a:tc>
                <a:tc>
                  <a:txBody>
                    <a:bodyPr/>
                    <a:lstStyle/>
                    <a:p>
                      <a:r>
                        <a:rPr lang="en-IN" sz="1000" dirty="0">
                          <a:effectLst/>
                        </a:rPr>
                        <a:t>42</a:t>
                      </a:r>
                      <a:endParaRPr lang="en-IN" dirty="0"/>
                    </a:p>
                  </a:txBody>
                  <a:tcPr marL="3908" marR="3908" marT="0" marB="0" anchor="ctr"/>
                </a:tc>
                <a:tc gridSpan="4">
                  <a:txBody>
                    <a:bodyPr/>
                    <a:lstStyle/>
                    <a:p>
                      <a:r>
                        <a:rPr lang="en-IN" sz="1000" dirty="0">
                          <a:effectLst/>
                        </a:rPr>
                        <a:t>Periodic </a:t>
                      </a:r>
                      <a:br>
                        <a:rPr lang="en-IN" sz="1000" dirty="0">
                          <a:effectLst/>
                        </a:rPr>
                      </a:br>
                      <a:r>
                        <a:rPr lang="en-IN" sz="1000" dirty="0">
                          <a:effectLst/>
                        </a:rPr>
                        <a:t>Maintenance and replacement before cut-off date</a:t>
                      </a:r>
                      <a:endParaRPr lang="en-IN" dirty="0"/>
                    </a:p>
                  </a:txBody>
                  <a:tcPr marL="3908" marR="3908" marT="0" marB="0" anchor="ctr"/>
                </a:tc>
                <a:tc hMerge="1">
                  <a:txBody>
                    <a:bodyPr/>
                    <a:lstStyle/>
                    <a:p>
                      <a:endParaRPr lang="en-IN" dirty="0"/>
                    </a:p>
                  </a:txBody>
                  <a:tcPr marL="3908" marR="3908" marT="0" marB="0" anchor="ctr"/>
                </a:tc>
                <a:tc hMerge="1">
                  <a:txBody>
                    <a:bodyPr/>
                    <a:lstStyle/>
                    <a:p>
                      <a:endParaRPr lang="en-IN" dirty="0"/>
                    </a:p>
                  </a:txBody>
                  <a:tcPr marL="3908" marR="3908" marT="0" marB="0" anchor="ctr"/>
                </a:tc>
                <a:tc hMerge="1">
                  <a:txBody>
                    <a:bodyPr/>
                    <a:lstStyle/>
                    <a:p>
                      <a:endParaRPr lang="en-IN" dirty="0"/>
                    </a:p>
                  </a:txBody>
                  <a:tcPr marL="3908" marR="3908" marT="0" marB="0" anchor="ctr"/>
                </a:tc>
                <a:extLst>
                  <a:ext uri="{0D108BD9-81ED-4DB2-BD59-A6C34878D82A}">
                    <a16:rowId xmlns:a16="http://schemas.microsoft.com/office/drawing/2014/main" val="3454850255"/>
                  </a:ext>
                </a:extLst>
              </a:tr>
              <a:tr h="119080">
                <a:tc>
                  <a:txBody>
                    <a:bodyPr/>
                    <a:lstStyle/>
                    <a:p>
                      <a:pPr algn="ctr">
                        <a:lnSpc>
                          <a:spcPct val="115000"/>
                        </a:lnSpc>
                        <a:spcAft>
                          <a:spcPts val="1000"/>
                        </a:spcAft>
                      </a:pPr>
                      <a:r>
                        <a:rPr lang="en-IN" sz="1000">
                          <a:effectLst/>
                        </a:rPr>
                        <a:t>Furnace lamination</a:t>
                      </a:r>
                      <a:br>
                        <a:rPr lang="en-IN" sz="1000">
                          <a:effectLst/>
                        </a:rPr>
                      </a:br>
                      <a:r>
                        <a:rPr lang="en-IN" sz="1000">
                          <a:effectLst/>
                        </a:rPr>
                        <a:t>packet</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Electric/magnetic</a:t>
                      </a:r>
                      <a:br>
                        <a:rPr lang="en-IN" sz="1000">
                          <a:effectLst/>
                        </a:rPr>
                      </a:br>
                      <a:r>
                        <a:rPr lang="en-IN" sz="1000">
                          <a:effectLst/>
                        </a:rPr>
                        <a:t> failure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Failure to provide </a:t>
                      </a:r>
                      <a:br>
                        <a:rPr lang="en-IN" sz="1000">
                          <a:effectLst/>
                        </a:rPr>
                      </a:br>
                      <a:r>
                        <a:rPr lang="en-IN" sz="1000">
                          <a:effectLst/>
                        </a:rPr>
                        <a:t>a return path to</a:t>
                      </a:r>
                      <a:br>
                        <a:rPr lang="en-IN" sz="1000">
                          <a:effectLst/>
                        </a:rPr>
                      </a:br>
                      <a:r>
                        <a:rPr lang="en-IN" sz="1000">
                          <a:effectLst/>
                        </a:rPr>
                        <a:t> the flux</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Overheating </a:t>
                      </a:r>
                      <a:br>
                        <a:rPr lang="en-IN" sz="1000">
                          <a:effectLst/>
                        </a:rPr>
                      </a:br>
                      <a:r>
                        <a:rPr lang="en-IN" sz="1000">
                          <a:effectLst/>
                        </a:rPr>
                        <a:t>of the </a:t>
                      </a:r>
                      <a:br>
                        <a:rPr lang="en-IN" sz="1000">
                          <a:effectLst/>
                        </a:rPr>
                      </a:br>
                      <a:r>
                        <a:rPr lang="en-IN" sz="1000">
                          <a:effectLst/>
                        </a:rPr>
                        <a:t>structure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000">
                          <a:effectLst/>
                        </a:rPr>
                        <a:t>Inspection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a:effectLst/>
                        </a:rPr>
                        <a:t>7</a:t>
                      </a:r>
                      <a:endParaRPr lang="en-IN"/>
                    </a:p>
                  </a:txBody>
                  <a:tcPr marL="3908" marR="3908" marT="0" marB="0" anchor="ctr"/>
                </a:tc>
                <a:tc>
                  <a:txBody>
                    <a:bodyPr/>
                    <a:lstStyle/>
                    <a:p>
                      <a:pPr algn="ctr">
                        <a:lnSpc>
                          <a:spcPct val="115000"/>
                        </a:lnSpc>
                        <a:spcAft>
                          <a:spcPts val="1000"/>
                        </a:spcAft>
                      </a:pPr>
                      <a:r>
                        <a:rPr lang="en-IN" sz="1000">
                          <a:effectLst/>
                        </a:rPr>
                        <a:t>3</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a:effectLst/>
                        </a:rPr>
                        <a:t>2</a:t>
                      </a:r>
                      <a:endParaRPr lang="en-IN"/>
                    </a:p>
                  </a:txBody>
                  <a:tcPr marL="3908" marR="3908" marT="0" marB="0" anchor="ctr"/>
                </a:tc>
                <a:tc>
                  <a:txBody>
                    <a:bodyPr/>
                    <a:lstStyle/>
                    <a:p>
                      <a:r>
                        <a:rPr lang="en-IN" sz="1000">
                          <a:effectLst/>
                        </a:rPr>
                        <a:t>42</a:t>
                      </a:r>
                      <a:endParaRPr lang="en-IN"/>
                    </a:p>
                  </a:txBody>
                  <a:tcPr marL="3908" marR="3908" marT="0" marB="0" anchor="ctr"/>
                </a:tc>
                <a:tc gridSpan="4">
                  <a:txBody>
                    <a:bodyPr/>
                    <a:lstStyle/>
                    <a:p>
                      <a:r>
                        <a:rPr lang="en-IN" sz="1000" dirty="0">
                          <a:effectLst/>
                        </a:rPr>
                        <a:t>Regular inspection, Periodic </a:t>
                      </a:r>
                      <a:br>
                        <a:rPr lang="en-IN" sz="1000" dirty="0">
                          <a:effectLst/>
                        </a:rPr>
                      </a:br>
                      <a:r>
                        <a:rPr lang="en-IN" sz="1000" dirty="0">
                          <a:effectLst/>
                        </a:rPr>
                        <a:t>maintenance and use of ISI certified brand product</a:t>
                      </a:r>
                      <a:endParaRPr lang="en-IN" dirty="0"/>
                    </a:p>
                  </a:txBody>
                  <a:tcPr marL="3908" marR="3908" marT="0" marB="0" anchor="ctr"/>
                </a:tc>
                <a:tc hMerge="1">
                  <a:txBody>
                    <a:bodyPr/>
                    <a:lstStyle/>
                    <a:p>
                      <a:endParaRPr lang="en-IN" dirty="0"/>
                    </a:p>
                  </a:txBody>
                  <a:tcPr marL="3908" marR="3908" marT="0" marB="0" anchor="ctr"/>
                </a:tc>
                <a:tc hMerge="1">
                  <a:txBody>
                    <a:bodyPr/>
                    <a:lstStyle/>
                    <a:p>
                      <a:endParaRPr lang="en-IN" dirty="0"/>
                    </a:p>
                  </a:txBody>
                  <a:tcPr marL="3908" marR="3908" marT="0" marB="0" anchor="ctr"/>
                </a:tc>
                <a:tc hMerge="1">
                  <a:txBody>
                    <a:bodyPr/>
                    <a:lstStyle/>
                    <a:p>
                      <a:endParaRPr lang="en-IN" dirty="0"/>
                    </a:p>
                  </a:txBody>
                  <a:tcPr marL="3908" marR="3908" marT="0" marB="0" anchor="ctr"/>
                </a:tc>
                <a:extLst>
                  <a:ext uri="{0D108BD9-81ED-4DB2-BD59-A6C34878D82A}">
                    <a16:rowId xmlns:a16="http://schemas.microsoft.com/office/drawing/2014/main" val="1959500349"/>
                  </a:ext>
                </a:extLst>
              </a:tr>
              <a:tr h="107097">
                <a:tc>
                  <a:txBody>
                    <a:bodyPr/>
                    <a:lstStyle/>
                    <a:p>
                      <a:pPr algn="ctr">
                        <a:lnSpc>
                          <a:spcPct val="115000"/>
                        </a:lnSpc>
                        <a:spcAft>
                          <a:spcPts val="1000"/>
                        </a:spcAft>
                      </a:pPr>
                      <a:r>
                        <a:rPr lang="en-IN" sz="1000">
                          <a:effectLst/>
                        </a:rPr>
                        <a:t>Flow regulating</a:t>
                      </a:r>
                      <a:br>
                        <a:rPr lang="en-IN" sz="1000">
                          <a:effectLst/>
                        </a:rPr>
                      </a:br>
                      <a:r>
                        <a:rPr lang="en-IN" sz="1000">
                          <a:effectLst/>
                        </a:rPr>
                        <a:t>valves in furnace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Failed to</a:t>
                      </a:r>
                      <a:br>
                        <a:rPr lang="en-IN" sz="1000">
                          <a:effectLst/>
                        </a:rPr>
                      </a:br>
                      <a:r>
                        <a:rPr lang="en-IN" sz="1000">
                          <a:effectLst/>
                        </a:rPr>
                        <a:t>Operate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Excessive Temperature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Improper </a:t>
                      </a:r>
                      <a:br>
                        <a:rPr lang="en-IN" sz="1000">
                          <a:effectLst/>
                        </a:rPr>
                      </a:br>
                      <a:r>
                        <a:rPr lang="en-IN" sz="1000">
                          <a:effectLst/>
                        </a:rPr>
                        <a:t>Maintenance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000">
                          <a:effectLst/>
                        </a:rPr>
                        <a:t>Indicator</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a:effectLst/>
                        </a:rPr>
                        <a:t>8</a:t>
                      </a:r>
                      <a:endParaRPr lang="en-IN"/>
                    </a:p>
                  </a:txBody>
                  <a:tcPr marL="3908" marR="3908" marT="0" marB="0" anchor="ctr"/>
                </a:tc>
                <a:tc>
                  <a:txBody>
                    <a:bodyPr/>
                    <a:lstStyle/>
                    <a:p>
                      <a:pPr algn="ctr">
                        <a:lnSpc>
                          <a:spcPct val="115000"/>
                        </a:lnSpc>
                        <a:spcAft>
                          <a:spcPts val="1000"/>
                        </a:spcAft>
                      </a:pPr>
                      <a:r>
                        <a:rPr lang="en-IN" sz="1000">
                          <a:effectLst/>
                        </a:rPr>
                        <a:t>3</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a:effectLst/>
                        </a:rPr>
                        <a:t>4</a:t>
                      </a:r>
                      <a:endParaRPr lang="en-IN"/>
                    </a:p>
                  </a:txBody>
                  <a:tcPr marL="3908" marR="3908" marT="0" marB="0" anchor="ctr"/>
                </a:tc>
                <a:tc>
                  <a:txBody>
                    <a:bodyPr/>
                    <a:lstStyle/>
                    <a:p>
                      <a:r>
                        <a:rPr lang="en-IN" sz="1000">
                          <a:effectLst/>
                        </a:rPr>
                        <a:t>96</a:t>
                      </a:r>
                      <a:endParaRPr lang="en-IN"/>
                    </a:p>
                  </a:txBody>
                  <a:tcPr marL="3908" marR="3908" marT="0" marB="0" anchor="ctr"/>
                </a:tc>
                <a:tc gridSpan="4">
                  <a:txBody>
                    <a:bodyPr/>
                    <a:lstStyle/>
                    <a:p>
                      <a:r>
                        <a:rPr lang="en-IN" sz="1000" dirty="0">
                          <a:effectLst/>
                        </a:rPr>
                        <a:t>Periodic </a:t>
                      </a:r>
                      <a:br>
                        <a:rPr lang="en-IN" sz="1000" dirty="0">
                          <a:effectLst/>
                        </a:rPr>
                      </a:br>
                      <a:r>
                        <a:rPr lang="en-IN" sz="1000" dirty="0">
                          <a:effectLst/>
                        </a:rPr>
                        <a:t>Maintenance and replacement before cut-off date</a:t>
                      </a:r>
                      <a:endParaRPr lang="en-IN" dirty="0"/>
                    </a:p>
                  </a:txBody>
                  <a:tcPr marL="3908" marR="3908" marT="0" marB="0" anchor="ctr"/>
                </a:tc>
                <a:tc hMerge="1">
                  <a:txBody>
                    <a:bodyPr/>
                    <a:lstStyle/>
                    <a:p>
                      <a:endParaRPr lang="en-IN" dirty="0"/>
                    </a:p>
                  </a:txBody>
                  <a:tcPr marL="3908" marR="3908" marT="0" marB="0" anchor="ctr"/>
                </a:tc>
                <a:tc hMerge="1">
                  <a:txBody>
                    <a:bodyPr/>
                    <a:lstStyle/>
                    <a:p>
                      <a:endParaRPr lang="en-IN" dirty="0"/>
                    </a:p>
                  </a:txBody>
                  <a:tcPr marL="3908" marR="3908" marT="0" marB="0" anchor="ctr"/>
                </a:tc>
                <a:tc hMerge="1">
                  <a:txBody>
                    <a:bodyPr/>
                    <a:lstStyle/>
                    <a:p>
                      <a:endParaRPr lang="en-IN" dirty="0"/>
                    </a:p>
                  </a:txBody>
                  <a:tcPr marL="3908" marR="3908" marT="0" marB="0" anchor="ctr"/>
                </a:tc>
                <a:extLst>
                  <a:ext uri="{0D108BD9-81ED-4DB2-BD59-A6C34878D82A}">
                    <a16:rowId xmlns:a16="http://schemas.microsoft.com/office/drawing/2014/main" val="368131617"/>
                  </a:ext>
                </a:extLst>
              </a:tr>
              <a:tr h="286851">
                <a:tc>
                  <a:txBody>
                    <a:bodyPr/>
                    <a:lstStyle/>
                    <a:p>
                      <a:pPr algn="ctr">
                        <a:lnSpc>
                          <a:spcPct val="115000"/>
                        </a:lnSpc>
                        <a:spcAft>
                          <a:spcPts val="1000"/>
                        </a:spcAft>
                      </a:pPr>
                      <a:r>
                        <a:rPr lang="en-IN" sz="1000">
                          <a:effectLst/>
                        </a:rPr>
                        <a:t>Hot metal </a:t>
                      </a:r>
                      <a:br>
                        <a:rPr lang="en-IN" sz="1000">
                          <a:effectLst/>
                        </a:rPr>
                      </a:br>
                      <a:r>
                        <a:rPr lang="en-IN" sz="1000">
                          <a:effectLst/>
                        </a:rPr>
                        <a:t>lifting by crane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Rope </a:t>
                      </a:r>
                      <a:br>
                        <a:rPr lang="en-IN" sz="1000">
                          <a:effectLst/>
                        </a:rPr>
                      </a:br>
                      <a:r>
                        <a:rPr lang="en-IN" sz="1000">
                          <a:effectLst/>
                        </a:rPr>
                        <a:t>breakage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Hot Metal down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Overloading</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000">
                          <a:effectLst/>
                        </a:rPr>
                        <a:t>Safe working</a:t>
                      </a:r>
                      <a:br>
                        <a:rPr lang="en-IN" sz="1000">
                          <a:effectLst/>
                        </a:rPr>
                      </a:br>
                      <a:r>
                        <a:rPr lang="en-IN" sz="1000">
                          <a:effectLst/>
                        </a:rPr>
                        <a:t>load are marked</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a:effectLst/>
                        </a:rPr>
                        <a:t>9</a:t>
                      </a:r>
                      <a:endParaRPr lang="en-IN"/>
                    </a:p>
                  </a:txBody>
                  <a:tcPr marL="3908" marR="3908" marT="0" marB="0" anchor="ctr"/>
                </a:tc>
                <a:tc>
                  <a:txBody>
                    <a:bodyPr/>
                    <a:lstStyle/>
                    <a:p>
                      <a:pPr algn="ctr">
                        <a:lnSpc>
                          <a:spcPct val="115000"/>
                        </a:lnSpc>
                        <a:spcAft>
                          <a:spcPts val="1000"/>
                        </a:spcAft>
                      </a:pPr>
                      <a:r>
                        <a:rPr lang="en-IN" sz="1000">
                          <a:effectLst/>
                        </a:rPr>
                        <a:t>3</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a:effectLst/>
                        </a:rPr>
                        <a:t>2</a:t>
                      </a:r>
                      <a:endParaRPr lang="en-IN"/>
                    </a:p>
                  </a:txBody>
                  <a:tcPr marL="3908" marR="3908" marT="0" marB="0" anchor="ctr"/>
                </a:tc>
                <a:tc>
                  <a:txBody>
                    <a:bodyPr/>
                    <a:lstStyle/>
                    <a:p>
                      <a:r>
                        <a:rPr lang="en-IN" sz="1000">
                          <a:effectLst/>
                        </a:rPr>
                        <a:t>54</a:t>
                      </a:r>
                      <a:endParaRPr lang="en-IN"/>
                    </a:p>
                  </a:txBody>
                  <a:tcPr marL="3908" marR="3908" marT="0" marB="0" anchor="ctr"/>
                </a:tc>
                <a:tc gridSpan="4">
                  <a:txBody>
                    <a:bodyPr/>
                    <a:lstStyle/>
                    <a:p>
                      <a:pPr algn="ctr">
                        <a:lnSpc>
                          <a:spcPct val="115000"/>
                        </a:lnSpc>
                        <a:spcAft>
                          <a:spcPts val="1000"/>
                        </a:spcAft>
                      </a:pPr>
                      <a:r>
                        <a:rPr lang="en-IN" sz="1000" dirty="0">
                          <a:effectLst/>
                        </a:rPr>
                        <a:t>Interlocks with</a:t>
                      </a:r>
                      <a:br>
                        <a:rPr lang="en-IN" sz="1000" dirty="0">
                          <a:effectLst/>
                        </a:rPr>
                      </a:br>
                      <a:r>
                        <a:rPr lang="en-IN" sz="1000" dirty="0">
                          <a:effectLst/>
                        </a:rPr>
                        <a:t>alarm and replacement of safety item (hook, rope, belt etc.) before cut-off date. </a:t>
                      </a:r>
                    </a:p>
                    <a:p>
                      <a:pPr algn="ctr">
                        <a:lnSpc>
                          <a:spcPct val="115000"/>
                        </a:lnSpc>
                        <a:spcAft>
                          <a:spcPts val="1000"/>
                        </a:spcAft>
                      </a:pPr>
                      <a:r>
                        <a:rPr lang="en-IN" sz="1000" dirty="0">
                          <a:effectLst/>
                        </a:rPr>
                        <a:t>Avoid overloading. </a:t>
                      </a:r>
                      <a:endParaRPr lang="en-IN" dirty="0"/>
                    </a:p>
                  </a:txBody>
                  <a:tcPr marL="3908" marR="3908" marT="0" marB="0" anchor="ctr"/>
                </a:tc>
                <a:tc hMerge="1">
                  <a:txBody>
                    <a:bodyPr/>
                    <a:lstStyle/>
                    <a:p>
                      <a:pPr algn="ctr">
                        <a:lnSpc>
                          <a:spcPct val="115000"/>
                        </a:lnSpc>
                        <a:spcAft>
                          <a:spcPts val="1000"/>
                        </a:spcAft>
                      </a:pPr>
                      <a:endParaRPr lang="en-IN" dirty="0"/>
                    </a:p>
                  </a:txBody>
                  <a:tcPr marL="3908" marR="3908" marT="0" marB="0" anchor="ctr"/>
                </a:tc>
                <a:tc hMerge="1">
                  <a:txBody>
                    <a:bodyPr/>
                    <a:lstStyle/>
                    <a:p>
                      <a:pPr algn="ctr">
                        <a:lnSpc>
                          <a:spcPct val="115000"/>
                        </a:lnSpc>
                        <a:spcAft>
                          <a:spcPts val="1000"/>
                        </a:spcAft>
                      </a:pPr>
                      <a:endParaRPr lang="en-IN" dirty="0"/>
                    </a:p>
                  </a:txBody>
                  <a:tcPr marL="3908" marR="3908" marT="0" marB="0" anchor="ctr"/>
                </a:tc>
                <a:tc hMerge="1">
                  <a:txBody>
                    <a:bodyPr/>
                    <a:lstStyle/>
                    <a:p>
                      <a:pPr algn="ctr">
                        <a:lnSpc>
                          <a:spcPct val="115000"/>
                        </a:lnSpc>
                        <a:spcAft>
                          <a:spcPts val="1000"/>
                        </a:spcAft>
                      </a:pPr>
                      <a:endParaRPr lang="en-IN" dirty="0"/>
                    </a:p>
                  </a:txBody>
                  <a:tcPr marL="3908" marR="3908" marT="0" marB="0" anchor="ctr"/>
                </a:tc>
                <a:extLst>
                  <a:ext uri="{0D108BD9-81ED-4DB2-BD59-A6C34878D82A}">
                    <a16:rowId xmlns:a16="http://schemas.microsoft.com/office/drawing/2014/main" val="308411631"/>
                  </a:ext>
                </a:extLst>
              </a:tr>
              <a:tr h="598426">
                <a:tc>
                  <a:txBody>
                    <a:bodyPr/>
                    <a:lstStyle/>
                    <a:p>
                      <a:pPr algn="ctr">
                        <a:lnSpc>
                          <a:spcPct val="115000"/>
                        </a:lnSpc>
                        <a:spcAft>
                          <a:spcPts val="1000"/>
                        </a:spcAft>
                      </a:pPr>
                      <a:r>
                        <a:rPr lang="en-IN" sz="1000">
                          <a:effectLst/>
                        </a:rPr>
                        <a:t>Hot metal</a:t>
                      </a:r>
                      <a:br>
                        <a:rPr lang="en-IN" sz="1000">
                          <a:effectLst/>
                        </a:rPr>
                      </a:br>
                      <a:r>
                        <a:rPr lang="en-IN" sz="1000">
                          <a:effectLst/>
                        </a:rPr>
                        <a:t>transfer by</a:t>
                      </a:r>
                      <a:br>
                        <a:rPr lang="en-IN" sz="1000">
                          <a:effectLst/>
                        </a:rPr>
                      </a:br>
                      <a:r>
                        <a:rPr lang="en-IN" sz="1000">
                          <a:effectLst/>
                        </a:rPr>
                        <a:t>trolley</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Mechanical</a:t>
                      </a:r>
                      <a:br>
                        <a:rPr lang="en-IN" sz="1000">
                          <a:effectLst/>
                        </a:rPr>
                      </a:br>
                      <a:r>
                        <a:rPr lang="en-IN" sz="1000">
                          <a:effectLst/>
                        </a:rPr>
                        <a:t> Failure</a:t>
                      </a:r>
                      <a:br>
                        <a:rPr lang="en-IN" sz="1000">
                          <a:effectLst/>
                        </a:rPr>
                      </a:br>
                      <a:r>
                        <a:rPr lang="en-IN" sz="1000">
                          <a:effectLst/>
                        </a:rPr>
                        <a:t> (Gearbox,</a:t>
                      </a:r>
                      <a:br>
                        <a:rPr lang="en-IN" sz="1000">
                          <a:effectLst/>
                        </a:rPr>
                      </a:br>
                      <a:r>
                        <a:rPr lang="en-IN" sz="1000">
                          <a:effectLst/>
                        </a:rPr>
                        <a:t>Axial, Wheel)</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Spillage of hot</a:t>
                      </a:r>
                      <a:br>
                        <a:rPr lang="en-IN" sz="1000">
                          <a:effectLst/>
                        </a:rPr>
                      </a:br>
                      <a:r>
                        <a:rPr lang="en-IN" sz="1000">
                          <a:effectLst/>
                        </a:rPr>
                        <a:t>metal</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Improper </a:t>
                      </a:r>
                      <a:br>
                        <a:rPr lang="en-IN" sz="1000">
                          <a:effectLst/>
                        </a:rPr>
                      </a:br>
                      <a:r>
                        <a:rPr lang="en-IN" sz="1000">
                          <a:effectLst/>
                        </a:rPr>
                        <a:t>Maintenance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000">
                          <a:effectLst/>
                        </a:rPr>
                        <a:t>ROW (3 m) </a:t>
                      </a:r>
                      <a:br>
                        <a:rPr lang="en-IN" sz="1000">
                          <a:effectLst/>
                        </a:rPr>
                      </a:br>
                      <a:r>
                        <a:rPr lang="en-IN" sz="1000">
                          <a:effectLst/>
                        </a:rPr>
                        <a:t>marked,  loading </a:t>
                      </a:r>
                      <a:br>
                        <a:rPr lang="en-IN" sz="1000">
                          <a:effectLst/>
                        </a:rPr>
                      </a:br>
                      <a:r>
                        <a:rPr lang="en-IN" sz="1000">
                          <a:effectLst/>
                        </a:rPr>
                        <a:t>within Granted</a:t>
                      </a:r>
                      <a:br>
                        <a:rPr lang="en-IN" sz="1000">
                          <a:effectLst/>
                        </a:rPr>
                      </a:br>
                      <a:r>
                        <a:rPr lang="en-IN" sz="1000">
                          <a:effectLst/>
                        </a:rPr>
                        <a:t>permissible</a:t>
                      </a:r>
                      <a:br>
                        <a:rPr lang="en-IN" sz="1000">
                          <a:effectLst/>
                        </a:rPr>
                      </a:br>
                      <a:r>
                        <a:rPr lang="en-IN" sz="1000">
                          <a:effectLst/>
                        </a:rPr>
                        <a:t>limit</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dirty="0">
                          <a:effectLst/>
                        </a:rPr>
                        <a:t>9</a:t>
                      </a:r>
                      <a:endParaRPr lang="en-IN" dirty="0"/>
                    </a:p>
                  </a:txBody>
                  <a:tcPr marL="3908" marR="3908" marT="0" marB="0" anchor="ctr"/>
                </a:tc>
                <a:tc>
                  <a:txBody>
                    <a:bodyPr/>
                    <a:lstStyle/>
                    <a:p>
                      <a:pPr algn="ctr">
                        <a:lnSpc>
                          <a:spcPct val="115000"/>
                        </a:lnSpc>
                        <a:spcAft>
                          <a:spcPts val="1000"/>
                        </a:spcAft>
                      </a:pPr>
                      <a:r>
                        <a:rPr lang="en-IN" sz="1000">
                          <a:effectLst/>
                        </a:rPr>
                        <a:t>3</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r>
                        <a:rPr lang="en-IN" sz="1000" dirty="0">
                          <a:effectLst/>
                        </a:rPr>
                        <a:t>2</a:t>
                      </a:r>
                      <a:endParaRPr lang="en-IN" dirty="0"/>
                    </a:p>
                  </a:txBody>
                  <a:tcPr marL="3908" marR="3908" marT="0" marB="0" anchor="ctr"/>
                </a:tc>
                <a:tc>
                  <a:txBody>
                    <a:bodyPr/>
                    <a:lstStyle/>
                    <a:p>
                      <a:r>
                        <a:rPr lang="en-IN" sz="1000" dirty="0">
                          <a:effectLst/>
                        </a:rPr>
                        <a:t>54</a:t>
                      </a:r>
                      <a:endParaRPr lang="en-IN" dirty="0"/>
                    </a:p>
                  </a:txBody>
                  <a:tcPr marL="3908" marR="3908" marT="0" marB="0" anchor="ctr"/>
                </a:tc>
                <a:tc gridSpan="4">
                  <a:txBody>
                    <a:bodyPr/>
                    <a:lstStyle/>
                    <a:p>
                      <a:pPr algn="ctr">
                        <a:lnSpc>
                          <a:spcPct val="115000"/>
                        </a:lnSpc>
                        <a:spcAft>
                          <a:spcPts val="1000"/>
                        </a:spcAft>
                      </a:pPr>
                      <a:r>
                        <a:rPr lang="en-IN" sz="1000" dirty="0">
                          <a:effectLst/>
                        </a:rPr>
                        <a:t>Regular inspection, periodic </a:t>
                      </a:r>
                      <a:br>
                        <a:rPr lang="en-IN" sz="1000" dirty="0">
                          <a:effectLst/>
                        </a:rPr>
                      </a:br>
                      <a:r>
                        <a:rPr lang="en-IN" sz="1000" dirty="0">
                          <a:effectLst/>
                        </a:rPr>
                        <a:t>maintenance and replacement of movable item before cut-off date. </a:t>
                      </a:r>
                    </a:p>
                    <a:p>
                      <a:pPr algn="ctr">
                        <a:lnSpc>
                          <a:spcPct val="115000"/>
                        </a:lnSpc>
                        <a:spcAft>
                          <a:spcPts val="1000"/>
                        </a:spcAft>
                      </a:pPr>
                      <a:r>
                        <a:rPr lang="en-IN" sz="1000" dirty="0">
                          <a:effectLst/>
                        </a:rPr>
                        <a:t>Avoid overloading</a:t>
                      </a:r>
                      <a:endParaRPr lang="en-IN" dirty="0"/>
                    </a:p>
                  </a:txBody>
                  <a:tcPr marL="3908" marR="3908" marT="0" marB="0" anchor="ctr"/>
                </a:tc>
                <a:tc hMerge="1">
                  <a:txBody>
                    <a:bodyPr/>
                    <a:lstStyle/>
                    <a:p>
                      <a:pPr algn="ctr">
                        <a:lnSpc>
                          <a:spcPct val="115000"/>
                        </a:lnSpc>
                        <a:spcAft>
                          <a:spcPts val="1000"/>
                        </a:spcAft>
                      </a:pPr>
                      <a:endParaRPr lang="en-IN" dirty="0"/>
                    </a:p>
                  </a:txBody>
                  <a:tcPr marL="3908" marR="3908" marT="0" marB="0" anchor="ctr"/>
                </a:tc>
                <a:tc hMerge="1">
                  <a:txBody>
                    <a:bodyPr/>
                    <a:lstStyle/>
                    <a:p>
                      <a:pPr algn="ctr">
                        <a:lnSpc>
                          <a:spcPct val="115000"/>
                        </a:lnSpc>
                        <a:spcAft>
                          <a:spcPts val="1000"/>
                        </a:spcAft>
                      </a:pPr>
                      <a:endParaRPr lang="en-IN" dirty="0"/>
                    </a:p>
                  </a:txBody>
                  <a:tcPr marL="3908" marR="3908" marT="0" marB="0" anchor="ctr"/>
                </a:tc>
                <a:tc hMerge="1">
                  <a:txBody>
                    <a:bodyPr/>
                    <a:lstStyle/>
                    <a:p>
                      <a:pPr algn="ctr">
                        <a:lnSpc>
                          <a:spcPct val="115000"/>
                        </a:lnSpc>
                        <a:spcAft>
                          <a:spcPts val="1000"/>
                        </a:spcAft>
                      </a:pPr>
                      <a:endParaRPr lang="en-IN" dirty="0"/>
                    </a:p>
                  </a:txBody>
                  <a:tcPr marL="3908" marR="3908" marT="0" marB="0" anchor="ctr"/>
                </a:tc>
                <a:extLst>
                  <a:ext uri="{0D108BD9-81ED-4DB2-BD59-A6C34878D82A}">
                    <a16:rowId xmlns:a16="http://schemas.microsoft.com/office/drawing/2014/main" val="906299207"/>
                  </a:ext>
                </a:extLst>
              </a:tr>
              <a:tr h="0">
                <a:tc gridSpan="14">
                  <a:txBody>
                    <a:bodyPr/>
                    <a:lstStyle/>
                    <a:p>
                      <a:pPr algn="ctr">
                        <a:lnSpc>
                          <a:spcPct val="115000"/>
                        </a:lnSpc>
                        <a:spcAft>
                          <a:spcPts val="1000"/>
                        </a:spcAft>
                      </a:pPr>
                      <a:r>
                        <a:rPr lang="en-IN" sz="1000" dirty="0">
                          <a:effectLst/>
                        </a:rPr>
                        <a:t>CONTINUOUS CASTING MACHINE</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662864338"/>
                  </a:ext>
                </a:extLst>
              </a:tr>
              <a:tr h="167015">
                <a:tc>
                  <a:txBody>
                    <a:bodyPr/>
                    <a:lstStyle/>
                    <a:p>
                      <a:pPr algn="ctr">
                        <a:lnSpc>
                          <a:spcPct val="115000"/>
                        </a:lnSpc>
                        <a:spcAft>
                          <a:spcPts val="1000"/>
                        </a:spcAft>
                      </a:pPr>
                      <a:r>
                        <a:rPr lang="en-IN" sz="1000">
                          <a:effectLst/>
                        </a:rPr>
                        <a:t>Transfer car</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Friction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Fire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Improper </a:t>
                      </a:r>
                      <a:br>
                        <a:rPr lang="en-IN" sz="1000">
                          <a:effectLst/>
                        </a:rPr>
                      </a:br>
                      <a:r>
                        <a:rPr lang="en-IN" sz="1000">
                          <a:effectLst/>
                        </a:rPr>
                        <a:t>Maintenance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dirty="0">
                          <a:effectLst/>
                        </a:rPr>
                        <a:t>Belt Sway</a:t>
                      </a:r>
                      <a:br>
                        <a:rPr lang="en-IN" sz="1000" dirty="0">
                          <a:effectLst/>
                        </a:rPr>
                      </a:br>
                      <a:r>
                        <a:rPr lang="en-IN" sz="1000" dirty="0">
                          <a:effectLst/>
                        </a:rPr>
                        <a:t>Switch</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000" dirty="0">
                          <a:effectLst/>
                        </a:rPr>
                        <a:t>8</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gridSpan="4">
                  <a:txBody>
                    <a:bodyPr/>
                    <a:lstStyle/>
                    <a:p>
                      <a:pPr algn="ctr">
                        <a:lnSpc>
                          <a:spcPct val="115000"/>
                        </a:lnSpc>
                        <a:spcAft>
                          <a:spcPts val="1000"/>
                        </a:spcAft>
                      </a:pPr>
                      <a:r>
                        <a:rPr lang="en-IN" sz="1000" dirty="0">
                          <a:effectLst/>
                        </a:rPr>
                        <a:t>2</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2</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dirty="0">
                          <a:effectLst/>
                        </a:rPr>
                        <a:t>32</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Lubricating the</a:t>
                      </a:r>
                      <a:br>
                        <a:rPr lang="en-IN" sz="1000">
                          <a:effectLst/>
                        </a:rPr>
                      </a:br>
                      <a:r>
                        <a:rPr lang="en-IN" sz="1000">
                          <a:effectLst/>
                        </a:rPr>
                        <a:t>rotating parts </a:t>
                      </a:r>
                      <a:br>
                        <a:rPr lang="en-IN" sz="1000">
                          <a:effectLst/>
                        </a:rPr>
                      </a:br>
                      <a:r>
                        <a:rPr lang="en-IN" sz="1000">
                          <a:effectLst/>
                        </a:rPr>
                        <a:t>regularly</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483224373"/>
                  </a:ext>
                </a:extLst>
              </a:tr>
              <a:tr h="107097">
                <a:tc>
                  <a:txBody>
                    <a:bodyPr/>
                    <a:lstStyle/>
                    <a:p>
                      <a:pPr algn="ctr">
                        <a:lnSpc>
                          <a:spcPct val="115000"/>
                        </a:lnSpc>
                        <a:spcAft>
                          <a:spcPts val="1000"/>
                        </a:spcAft>
                      </a:pPr>
                      <a:r>
                        <a:rPr lang="en-IN" sz="1000">
                          <a:effectLst/>
                        </a:rPr>
                        <a:t>Stopper</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Mechanical </a:t>
                      </a:r>
                      <a:br>
                        <a:rPr lang="en-IN" sz="1000">
                          <a:effectLst/>
                        </a:rPr>
                      </a:br>
                      <a:r>
                        <a:rPr lang="en-IN" sz="1000">
                          <a:effectLst/>
                        </a:rPr>
                        <a:t>Failure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Fire &amp; Explosion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Improper </a:t>
                      </a:r>
                      <a:br>
                        <a:rPr lang="en-IN" sz="1000">
                          <a:effectLst/>
                        </a:rPr>
                      </a:br>
                      <a:r>
                        <a:rPr lang="en-IN" sz="1000">
                          <a:effectLst/>
                        </a:rPr>
                        <a:t>Maintenance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Indicator</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000" dirty="0">
                          <a:effectLst/>
                        </a:rPr>
                        <a:t>7</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gridSpan="4">
                  <a:txBody>
                    <a:bodyPr/>
                    <a:lstStyle/>
                    <a:p>
                      <a:pPr algn="ctr">
                        <a:lnSpc>
                          <a:spcPct val="115000"/>
                        </a:lnSpc>
                        <a:spcAft>
                          <a:spcPts val="1000"/>
                        </a:spcAft>
                      </a:pPr>
                      <a:r>
                        <a:rPr lang="en-IN" sz="1000" dirty="0">
                          <a:effectLst/>
                        </a:rPr>
                        <a:t>2</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2</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dirty="0">
                          <a:effectLst/>
                        </a:rPr>
                        <a:t>28</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Regular Inspection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57945569"/>
                  </a:ext>
                </a:extLst>
              </a:tr>
              <a:tr h="167015">
                <a:tc>
                  <a:txBody>
                    <a:bodyPr/>
                    <a:lstStyle/>
                    <a:p>
                      <a:pPr algn="ctr">
                        <a:lnSpc>
                          <a:spcPct val="115000"/>
                        </a:lnSpc>
                        <a:spcAft>
                          <a:spcPts val="1000"/>
                        </a:spcAft>
                      </a:pPr>
                      <a:r>
                        <a:rPr lang="en-IN" sz="1000">
                          <a:effectLst/>
                        </a:rPr>
                        <a:t>Tundish</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Failed to</a:t>
                      </a:r>
                      <a:br>
                        <a:rPr lang="en-IN" sz="1000">
                          <a:effectLst/>
                        </a:rPr>
                      </a:br>
                      <a:r>
                        <a:rPr lang="en-IN" sz="1000">
                          <a:effectLst/>
                        </a:rPr>
                        <a:t>Operate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Spillage of Hot liquid metal</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Mechanical</a:t>
                      </a:r>
                      <a:br>
                        <a:rPr lang="en-IN" sz="1000">
                          <a:effectLst/>
                        </a:rPr>
                      </a:br>
                      <a:r>
                        <a:rPr lang="en-IN" sz="1000">
                          <a:effectLst/>
                        </a:rPr>
                        <a:t> Failure</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Line inspection</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gridSpan="2">
                  <a:txBody>
                    <a:bodyPr/>
                    <a:lstStyle/>
                    <a:p>
                      <a:pPr algn="ctr">
                        <a:lnSpc>
                          <a:spcPct val="115000"/>
                        </a:lnSpc>
                        <a:spcAft>
                          <a:spcPts val="1000"/>
                        </a:spcAft>
                      </a:pPr>
                      <a:r>
                        <a:rPr lang="en-IN" sz="1000">
                          <a:effectLst/>
                        </a:rPr>
                        <a:t>7</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gridSpan="4">
                  <a:txBody>
                    <a:bodyPr/>
                    <a:lstStyle/>
                    <a:p>
                      <a:pPr algn="ctr">
                        <a:lnSpc>
                          <a:spcPct val="115000"/>
                        </a:lnSpc>
                        <a:spcAft>
                          <a:spcPts val="1000"/>
                        </a:spcAft>
                      </a:pPr>
                      <a:r>
                        <a:rPr lang="en-IN" sz="1000" dirty="0">
                          <a:effectLst/>
                        </a:rPr>
                        <a:t>2</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pPr algn="ctr">
                        <a:lnSpc>
                          <a:spcPct val="115000"/>
                        </a:lnSpc>
                        <a:spcAft>
                          <a:spcPts val="1000"/>
                        </a:spcAft>
                      </a:pP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dirty="0">
                          <a:effectLst/>
                        </a:rPr>
                        <a:t>2</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a:effectLst/>
                        </a:rPr>
                        <a:t>28</a:t>
                      </a:r>
                      <a:endParaRPr lang="en-I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00" dirty="0">
                          <a:effectLst/>
                        </a:rPr>
                        <a:t>Regular inspection</a:t>
                      </a:r>
                      <a:br>
                        <a:rPr lang="en-IN" sz="1000" dirty="0">
                          <a:effectLst/>
                        </a:rPr>
                      </a:br>
                      <a:r>
                        <a:rPr lang="en-IN" sz="1000" dirty="0">
                          <a:effectLst/>
                        </a:rPr>
                        <a:t>and Periodic </a:t>
                      </a:r>
                      <a:br>
                        <a:rPr lang="en-IN" sz="1000" dirty="0">
                          <a:effectLst/>
                        </a:rPr>
                      </a:br>
                      <a:r>
                        <a:rPr lang="en-IN" sz="1000" dirty="0">
                          <a:effectLst/>
                        </a:rPr>
                        <a:t>maintenance</a:t>
                      </a: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2636078721"/>
                  </a:ext>
                </a:extLst>
              </a:tr>
            </a:tbl>
          </a:graphicData>
        </a:graphic>
      </p:graphicFrame>
      <p:sp>
        <p:nvSpPr>
          <p:cNvPr id="5" name="Title 1">
            <a:extLst>
              <a:ext uri="{FF2B5EF4-FFF2-40B4-BE49-F238E27FC236}">
                <a16:creationId xmlns:a16="http://schemas.microsoft.com/office/drawing/2014/main" id="{AAC12295-967C-4004-AA3F-12BE24EF9BD6}"/>
              </a:ext>
            </a:extLst>
          </p:cNvPr>
          <p:cNvSpPr>
            <a:spLocks noGrp="1"/>
          </p:cNvSpPr>
          <p:nvPr>
            <p:ph type="title"/>
          </p:nvPr>
        </p:nvSpPr>
        <p:spPr>
          <a:xfrm>
            <a:off x="-58098" y="116632"/>
            <a:ext cx="9144000" cy="216024"/>
          </a:xfrm>
        </p:spPr>
        <p:txBody>
          <a:bodyPr>
            <a:noAutofit/>
          </a:bodyPr>
          <a:lstStyle/>
          <a:p>
            <a:r>
              <a:rPr lang="en-US" sz="3200" b="1" dirty="0"/>
              <a:t>RISK ASSESSMENT FINDINGS AND MITIGATION</a:t>
            </a:r>
            <a:endParaRPr lang="en-IN" sz="3200" b="1" dirty="0"/>
          </a:p>
        </p:txBody>
      </p:sp>
    </p:spTree>
    <p:extLst>
      <p:ext uri="{BB962C8B-B14F-4D97-AF65-F5344CB8AC3E}">
        <p14:creationId xmlns:p14="http://schemas.microsoft.com/office/powerpoint/2010/main" val="451502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3EA814F-A7FE-46FF-B6AB-BB4CA6D9BD4B}"/>
              </a:ext>
            </a:extLst>
          </p:cNvPr>
          <p:cNvGraphicFramePr>
            <a:graphicFrameLocks noGrp="1"/>
          </p:cNvGraphicFramePr>
          <p:nvPr>
            <p:extLst>
              <p:ext uri="{D42A27DB-BD31-4B8C-83A1-F6EECF244321}">
                <p14:modId xmlns:p14="http://schemas.microsoft.com/office/powerpoint/2010/main" val="3597886370"/>
              </p:ext>
            </p:extLst>
          </p:nvPr>
        </p:nvGraphicFramePr>
        <p:xfrm>
          <a:off x="-58098" y="580728"/>
          <a:ext cx="9144000" cy="6124962"/>
        </p:xfrm>
        <a:graphic>
          <a:graphicData uri="http://schemas.openxmlformats.org/drawingml/2006/table">
            <a:tbl>
              <a:tblPr firstRow="1" firstCol="1" bandRow="1">
                <a:tableStyleId>{5C22544A-7EE6-4342-B048-85BDC9FD1C3A}</a:tableStyleId>
              </a:tblPr>
              <a:tblGrid>
                <a:gridCol w="924858">
                  <a:extLst>
                    <a:ext uri="{9D8B030D-6E8A-4147-A177-3AD203B41FA5}">
                      <a16:colId xmlns:a16="http://schemas.microsoft.com/office/drawing/2014/main" val="3250821624"/>
                    </a:ext>
                  </a:extLst>
                </a:gridCol>
                <a:gridCol w="1142967">
                  <a:extLst>
                    <a:ext uri="{9D8B030D-6E8A-4147-A177-3AD203B41FA5}">
                      <a16:colId xmlns:a16="http://schemas.microsoft.com/office/drawing/2014/main" val="227312014"/>
                    </a:ext>
                  </a:extLst>
                </a:gridCol>
                <a:gridCol w="909625">
                  <a:extLst>
                    <a:ext uri="{9D8B030D-6E8A-4147-A177-3AD203B41FA5}">
                      <a16:colId xmlns:a16="http://schemas.microsoft.com/office/drawing/2014/main" val="3480664035"/>
                    </a:ext>
                  </a:extLst>
                </a:gridCol>
                <a:gridCol w="875013">
                  <a:extLst>
                    <a:ext uri="{9D8B030D-6E8A-4147-A177-3AD203B41FA5}">
                      <a16:colId xmlns:a16="http://schemas.microsoft.com/office/drawing/2014/main" val="3506837691"/>
                    </a:ext>
                  </a:extLst>
                </a:gridCol>
                <a:gridCol w="682652">
                  <a:extLst>
                    <a:ext uri="{9D8B030D-6E8A-4147-A177-3AD203B41FA5}">
                      <a16:colId xmlns:a16="http://schemas.microsoft.com/office/drawing/2014/main" val="4274703283"/>
                    </a:ext>
                  </a:extLst>
                </a:gridCol>
                <a:gridCol w="728166">
                  <a:extLst>
                    <a:ext uri="{9D8B030D-6E8A-4147-A177-3AD203B41FA5}">
                      <a16:colId xmlns:a16="http://schemas.microsoft.com/office/drawing/2014/main" val="392729840"/>
                    </a:ext>
                  </a:extLst>
                </a:gridCol>
                <a:gridCol w="1069492">
                  <a:extLst>
                    <a:ext uri="{9D8B030D-6E8A-4147-A177-3AD203B41FA5}">
                      <a16:colId xmlns:a16="http://schemas.microsoft.com/office/drawing/2014/main" val="3777323093"/>
                    </a:ext>
                  </a:extLst>
                </a:gridCol>
                <a:gridCol w="386840">
                  <a:extLst>
                    <a:ext uri="{9D8B030D-6E8A-4147-A177-3AD203B41FA5}">
                      <a16:colId xmlns:a16="http://schemas.microsoft.com/office/drawing/2014/main" val="3862127363"/>
                    </a:ext>
                  </a:extLst>
                </a:gridCol>
                <a:gridCol w="1129854">
                  <a:extLst>
                    <a:ext uri="{9D8B030D-6E8A-4147-A177-3AD203B41FA5}">
                      <a16:colId xmlns:a16="http://schemas.microsoft.com/office/drawing/2014/main" val="1065582269"/>
                    </a:ext>
                  </a:extLst>
                </a:gridCol>
                <a:gridCol w="1294533">
                  <a:extLst>
                    <a:ext uri="{9D8B030D-6E8A-4147-A177-3AD203B41FA5}">
                      <a16:colId xmlns:a16="http://schemas.microsoft.com/office/drawing/2014/main" val="3181644441"/>
                    </a:ext>
                  </a:extLst>
                </a:gridCol>
              </a:tblGrid>
              <a:tr h="0">
                <a:tc gridSpan="10">
                  <a:txBody>
                    <a:bodyPr/>
                    <a:lstStyle/>
                    <a:p>
                      <a:pPr algn="ctr">
                        <a:lnSpc>
                          <a:spcPct val="115000"/>
                        </a:lnSpc>
                        <a:spcAft>
                          <a:spcPts val="1000"/>
                        </a:spcAft>
                      </a:pPr>
                      <a:r>
                        <a:rPr lang="en-IN" sz="1050" dirty="0">
                          <a:effectLst/>
                        </a:rPr>
                        <a:t>ROLLING MILL </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79722195"/>
                  </a:ext>
                </a:extLst>
              </a:tr>
              <a:tr h="167015">
                <a:tc>
                  <a:txBody>
                    <a:bodyPr/>
                    <a:lstStyle/>
                    <a:p>
                      <a:pPr algn="ctr">
                        <a:lnSpc>
                          <a:spcPct val="115000"/>
                        </a:lnSpc>
                        <a:spcAft>
                          <a:spcPts val="1000"/>
                        </a:spcAft>
                      </a:pPr>
                      <a:r>
                        <a:rPr lang="en-IN" sz="1050">
                          <a:effectLst/>
                        </a:rPr>
                        <a:t>Conveyor</a:t>
                      </a:r>
                      <a:br>
                        <a:rPr lang="en-IN" sz="1050">
                          <a:effectLst/>
                        </a:rPr>
                      </a:br>
                      <a:r>
                        <a:rPr lang="en-IN" sz="1050">
                          <a:effectLst/>
                        </a:rPr>
                        <a:t>rollers to feed</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Friction</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Fire</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Improper </a:t>
                      </a:r>
                      <a:br>
                        <a:rPr lang="en-IN" sz="1050" dirty="0">
                          <a:effectLst/>
                        </a:rPr>
                      </a:br>
                      <a:r>
                        <a:rPr lang="en-IN" sz="1050" dirty="0">
                          <a:effectLst/>
                        </a:rPr>
                        <a:t>Maintenance</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Belt Sway</a:t>
                      </a:r>
                      <a:br>
                        <a:rPr lang="en-IN" sz="1050" dirty="0">
                          <a:effectLst/>
                        </a:rPr>
                      </a:br>
                      <a:r>
                        <a:rPr lang="en-IN" sz="1050" dirty="0">
                          <a:effectLst/>
                        </a:rPr>
                        <a:t>Switch</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8</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2</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2</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32</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Lubricating the</a:t>
                      </a:r>
                      <a:br>
                        <a:rPr lang="en-IN" sz="1050" dirty="0">
                          <a:effectLst/>
                        </a:rPr>
                      </a:br>
                      <a:r>
                        <a:rPr lang="en-IN" sz="1050" dirty="0">
                          <a:effectLst/>
                        </a:rPr>
                        <a:t>rotating parts </a:t>
                      </a:r>
                      <a:br>
                        <a:rPr lang="en-IN" sz="1050" dirty="0">
                          <a:effectLst/>
                        </a:rPr>
                      </a:br>
                      <a:r>
                        <a:rPr lang="en-IN" sz="1050" dirty="0">
                          <a:effectLst/>
                        </a:rPr>
                        <a:t>regularly</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1355227269"/>
                  </a:ext>
                </a:extLst>
              </a:tr>
              <a:tr h="238917">
                <a:tc>
                  <a:txBody>
                    <a:bodyPr/>
                    <a:lstStyle/>
                    <a:p>
                      <a:pPr algn="ctr">
                        <a:lnSpc>
                          <a:spcPct val="115000"/>
                        </a:lnSpc>
                        <a:spcAft>
                          <a:spcPts val="1000"/>
                        </a:spcAft>
                      </a:pPr>
                      <a:r>
                        <a:rPr lang="en-IN" sz="1050">
                          <a:effectLst/>
                        </a:rPr>
                        <a:t>Water cooling pump</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Pump</a:t>
                      </a:r>
                      <a:br>
                        <a:rPr lang="en-IN" sz="1050">
                          <a:effectLst/>
                        </a:rPr>
                      </a:br>
                      <a:r>
                        <a:rPr lang="en-IN" sz="1050">
                          <a:effectLst/>
                        </a:rPr>
                        <a:t>failure</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Explosion</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No power </a:t>
                      </a:r>
                      <a:br>
                        <a:rPr lang="en-IN" sz="1050">
                          <a:effectLst/>
                        </a:rPr>
                      </a:br>
                      <a:r>
                        <a:rPr lang="en-IN" sz="1050">
                          <a:effectLst/>
                        </a:rPr>
                        <a:t>supply</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Redundant </a:t>
                      </a:r>
                      <a:br>
                        <a:rPr lang="en-IN" sz="1050" dirty="0">
                          <a:effectLst/>
                        </a:rPr>
                      </a:br>
                      <a:r>
                        <a:rPr lang="en-IN" sz="1050" dirty="0">
                          <a:effectLst/>
                        </a:rPr>
                        <a:t>power supply</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10</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3</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2</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60</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Check the fuel level</a:t>
                      </a:r>
                      <a:br>
                        <a:rPr lang="en-IN" sz="1050" dirty="0">
                          <a:effectLst/>
                        </a:rPr>
                      </a:br>
                      <a:r>
                        <a:rPr lang="en-IN" sz="1050" dirty="0">
                          <a:effectLst/>
                        </a:rPr>
                        <a:t>of diesel generator</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4274169774"/>
                  </a:ext>
                </a:extLst>
              </a:tr>
              <a:tr h="0">
                <a:tc gridSpan="10">
                  <a:txBody>
                    <a:bodyPr/>
                    <a:lstStyle/>
                    <a:p>
                      <a:pPr algn="ctr">
                        <a:lnSpc>
                          <a:spcPct val="115000"/>
                        </a:lnSpc>
                        <a:spcAft>
                          <a:spcPts val="1000"/>
                        </a:spcAft>
                      </a:pPr>
                      <a:r>
                        <a:rPr lang="en-IN" sz="1050" dirty="0">
                          <a:effectLst/>
                        </a:rPr>
                        <a:t>DOLOCHAR COAL MIX BASED CPP</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182511353"/>
                  </a:ext>
                </a:extLst>
              </a:tr>
              <a:tr h="167015">
                <a:tc>
                  <a:txBody>
                    <a:bodyPr/>
                    <a:lstStyle/>
                    <a:p>
                      <a:pPr algn="ctr">
                        <a:lnSpc>
                          <a:spcPct val="115000"/>
                        </a:lnSpc>
                        <a:spcAft>
                          <a:spcPts val="1000"/>
                        </a:spcAft>
                      </a:pPr>
                      <a:r>
                        <a:rPr lang="en-IN" sz="1050">
                          <a:effectLst/>
                        </a:rPr>
                        <a:t>Air Supply </a:t>
                      </a:r>
                      <a:br>
                        <a:rPr lang="en-IN" sz="1050">
                          <a:effectLst/>
                        </a:rPr>
                      </a:br>
                      <a:r>
                        <a:rPr lang="en-IN" sz="1050">
                          <a:effectLst/>
                        </a:rPr>
                        <a:t>Fluidized Bed</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Flow Air Fuel Ratio</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Operation Failure</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Air Flow</a:t>
                      </a:r>
                      <a:br>
                        <a:rPr lang="en-IN" sz="1050">
                          <a:effectLst/>
                        </a:rPr>
                      </a:br>
                      <a:r>
                        <a:rPr lang="en-IN" sz="1050">
                          <a:effectLst/>
                        </a:rPr>
                        <a:t> Below 30 %</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Line inspection</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5</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3</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5</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75</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Provide detectors</a:t>
                      </a:r>
                      <a:br>
                        <a:rPr lang="en-IN" sz="1050" dirty="0">
                          <a:effectLst/>
                        </a:rPr>
                      </a:br>
                      <a:r>
                        <a:rPr lang="en-IN" sz="1050" dirty="0">
                          <a:effectLst/>
                        </a:rPr>
                        <a:t>with alarm system</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4034936412"/>
                  </a:ext>
                </a:extLst>
              </a:tr>
              <a:tr h="167015">
                <a:tc>
                  <a:txBody>
                    <a:bodyPr/>
                    <a:lstStyle/>
                    <a:p>
                      <a:pPr algn="ctr">
                        <a:lnSpc>
                          <a:spcPct val="115000"/>
                        </a:lnSpc>
                        <a:spcAft>
                          <a:spcPts val="1000"/>
                        </a:spcAft>
                      </a:pPr>
                      <a:r>
                        <a:rPr lang="en-IN" sz="1050">
                          <a:effectLst/>
                        </a:rPr>
                        <a:t>Boiler</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Corrosion Effect</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Cooling of tube </a:t>
                      </a:r>
                      <a:br>
                        <a:rPr lang="en-IN" sz="1050">
                          <a:effectLst/>
                        </a:rPr>
                      </a:br>
                      <a:r>
                        <a:rPr lang="en-IN" sz="1050">
                          <a:effectLst/>
                        </a:rPr>
                        <a:t>&amp; High TDS</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Creep Failure</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Line inspection</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4</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4</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5</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80</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Regular inspection by IBR department and use only IBR specified materials.</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1106913401"/>
                  </a:ext>
                </a:extLst>
              </a:tr>
              <a:tr h="95113">
                <a:tc>
                  <a:txBody>
                    <a:bodyPr/>
                    <a:lstStyle/>
                    <a:p>
                      <a:pPr algn="ctr">
                        <a:lnSpc>
                          <a:spcPct val="115000"/>
                        </a:lnSpc>
                        <a:spcAft>
                          <a:spcPts val="1000"/>
                        </a:spcAft>
                      </a:pPr>
                      <a:r>
                        <a:rPr lang="en-IN" sz="1050">
                          <a:effectLst/>
                        </a:rPr>
                        <a:t>Boiler</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Boiler Tube</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Damage inside &amp;</a:t>
                      </a:r>
                      <a:br>
                        <a:rPr lang="en-IN" sz="1050">
                          <a:effectLst/>
                        </a:rPr>
                      </a:br>
                      <a:r>
                        <a:rPr lang="en-IN" sz="1050">
                          <a:effectLst/>
                        </a:rPr>
                        <a:t>outside the tube</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Extremely </a:t>
                      </a:r>
                      <a:br>
                        <a:rPr lang="en-IN" sz="1050">
                          <a:effectLst/>
                        </a:rPr>
                      </a:br>
                      <a:r>
                        <a:rPr lang="en-IN" sz="1050">
                          <a:effectLst/>
                        </a:rPr>
                        <a:t>combustion</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Monitors</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6</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2</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5</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60</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Periodic Maintenance and use only IBR specified materials.</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1417734789"/>
                  </a:ext>
                </a:extLst>
              </a:tr>
              <a:tr h="119080">
                <a:tc>
                  <a:txBody>
                    <a:bodyPr/>
                    <a:lstStyle/>
                    <a:p>
                      <a:pPr algn="ctr">
                        <a:lnSpc>
                          <a:spcPct val="115000"/>
                        </a:lnSpc>
                        <a:spcAft>
                          <a:spcPts val="1000"/>
                        </a:spcAft>
                      </a:pPr>
                      <a:r>
                        <a:rPr lang="en-IN" sz="1050">
                          <a:effectLst/>
                        </a:rPr>
                        <a:t>Boiler</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Tube Alignment &amp;</a:t>
                      </a:r>
                      <a:br>
                        <a:rPr lang="en-IN" sz="1050">
                          <a:effectLst/>
                        </a:rPr>
                      </a:br>
                      <a:r>
                        <a:rPr lang="en-IN" sz="1050">
                          <a:effectLst/>
                        </a:rPr>
                        <a:t>Setting</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Deformation of </a:t>
                      </a:r>
                      <a:br>
                        <a:rPr lang="en-IN" sz="1050">
                          <a:effectLst/>
                        </a:rPr>
                      </a:br>
                      <a:r>
                        <a:rPr lang="en-IN" sz="1050">
                          <a:effectLst/>
                        </a:rPr>
                        <a:t>vibration Arrestor</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Vibration </a:t>
                      </a:r>
                      <a:br>
                        <a:rPr lang="en-IN" sz="1050">
                          <a:effectLst/>
                        </a:rPr>
                      </a:br>
                      <a:r>
                        <a:rPr lang="en-IN" sz="1050">
                          <a:effectLst/>
                        </a:rPr>
                        <a:t>increases</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Inspection</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6</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2</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4</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48</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Periodic Maintenance and use only IBR specified materials.</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3237882612"/>
                  </a:ext>
                </a:extLst>
              </a:tr>
              <a:tr h="167015">
                <a:tc>
                  <a:txBody>
                    <a:bodyPr/>
                    <a:lstStyle/>
                    <a:p>
                      <a:pPr algn="ctr">
                        <a:lnSpc>
                          <a:spcPct val="115000"/>
                        </a:lnSpc>
                        <a:spcAft>
                          <a:spcPts val="1000"/>
                        </a:spcAft>
                      </a:pPr>
                      <a:r>
                        <a:rPr lang="en-IN" sz="1050">
                          <a:effectLst/>
                        </a:rPr>
                        <a:t>Boiler</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Incomplete</a:t>
                      </a:r>
                      <a:br>
                        <a:rPr lang="en-IN" sz="1050">
                          <a:effectLst/>
                        </a:rPr>
                      </a:br>
                      <a:r>
                        <a:rPr lang="en-IN" sz="1050">
                          <a:effectLst/>
                        </a:rPr>
                        <a:t>Combustion</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Air Fuel Losses</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Insufficient</a:t>
                      </a:r>
                      <a:br>
                        <a:rPr lang="en-IN" sz="1050">
                          <a:effectLst/>
                        </a:rPr>
                      </a:br>
                      <a:r>
                        <a:rPr lang="en-IN" sz="1050">
                          <a:effectLst/>
                        </a:rPr>
                        <a:t>air supply to</a:t>
                      </a:r>
                      <a:br>
                        <a:rPr lang="en-IN" sz="1050">
                          <a:effectLst/>
                        </a:rPr>
                      </a:br>
                      <a:r>
                        <a:rPr lang="en-IN" sz="1050">
                          <a:effectLst/>
                        </a:rPr>
                        <a:t>Furnace</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Line inspection</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5</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2</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5</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50</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Regular inspection by IBR department and use only IBR specified materials.</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3901366090"/>
                  </a:ext>
                </a:extLst>
              </a:tr>
              <a:tr h="167015">
                <a:tc>
                  <a:txBody>
                    <a:bodyPr/>
                    <a:lstStyle/>
                    <a:p>
                      <a:pPr algn="ctr">
                        <a:lnSpc>
                          <a:spcPct val="115000"/>
                        </a:lnSpc>
                        <a:spcAft>
                          <a:spcPts val="1000"/>
                        </a:spcAft>
                      </a:pPr>
                      <a:r>
                        <a:rPr lang="en-IN" sz="1050">
                          <a:effectLst/>
                        </a:rPr>
                        <a:t>Turbine/Steam </a:t>
                      </a:r>
                      <a:br>
                        <a:rPr lang="en-IN" sz="1050">
                          <a:effectLst/>
                        </a:rPr>
                      </a:br>
                      <a:r>
                        <a:rPr lang="en-IN" sz="1050">
                          <a:effectLst/>
                        </a:rPr>
                        <a:t>Generator</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Temp of Super</a:t>
                      </a:r>
                      <a:br>
                        <a:rPr lang="en-IN" sz="1050">
                          <a:effectLst/>
                        </a:rPr>
                      </a:br>
                      <a:r>
                        <a:rPr lang="en-IN" sz="1050">
                          <a:effectLst/>
                        </a:rPr>
                        <a:t> Heater &amp; Reheater</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Failure of turbine</a:t>
                      </a:r>
                      <a:br>
                        <a:rPr lang="en-IN" sz="1050">
                          <a:effectLst/>
                        </a:rPr>
                      </a:br>
                      <a:r>
                        <a:rPr lang="en-IN" sz="1050">
                          <a:effectLst/>
                        </a:rPr>
                        <a:t> blades</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Changing the</a:t>
                      </a:r>
                      <a:br>
                        <a:rPr lang="en-IN" sz="1050">
                          <a:effectLst/>
                        </a:rPr>
                      </a:br>
                      <a:r>
                        <a:rPr lang="en-IN" sz="1050">
                          <a:effectLst/>
                        </a:rPr>
                        <a:t> plant load</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Line inspection</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5</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2</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6</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60</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Periodic Maintenance and steam load to be kept within threshold limit.</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3366133486"/>
                  </a:ext>
                </a:extLst>
              </a:tr>
              <a:tr h="95113">
                <a:tc>
                  <a:txBody>
                    <a:bodyPr/>
                    <a:lstStyle/>
                    <a:p>
                      <a:pPr algn="ctr">
                        <a:lnSpc>
                          <a:spcPct val="115000"/>
                        </a:lnSpc>
                        <a:spcAft>
                          <a:spcPts val="1000"/>
                        </a:spcAft>
                      </a:pPr>
                      <a:r>
                        <a:rPr lang="en-IN" sz="1050">
                          <a:effectLst/>
                        </a:rPr>
                        <a:t>Turbine/Steam </a:t>
                      </a:r>
                      <a:br>
                        <a:rPr lang="en-IN" sz="1050">
                          <a:effectLst/>
                        </a:rPr>
                      </a:br>
                      <a:r>
                        <a:rPr lang="en-IN" sz="1050">
                          <a:effectLst/>
                        </a:rPr>
                        <a:t>Generator</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Loss of fuel</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Abnormal </a:t>
                      </a:r>
                      <a:br>
                        <a:rPr lang="en-IN" sz="1050">
                          <a:effectLst/>
                        </a:rPr>
                      </a:br>
                      <a:r>
                        <a:rPr lang="en-IN" sz="1050">
                          <a:effectLst/>
                        </a:rPr>
                        <a:t>Combustion</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Improper air </a:t>
                      </a:r>
                      <a:br>
                        <a:rPr lang="en-IN" sz="1050">
                          <a:effectLst/>
                        </a:rPr>
                      </a:br>
                      <a:r>
                        <a:rPr lang="en-IN" sz="1050">
                          <a:effectLst/>
                        </a:rPr>
                        <a:t>fuel mixture</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Monitors</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4</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3</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4</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48</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Check the level for</a:t>
                      </a:r>
                      <a:br>
                        <a:rPr lang="en-IN" sz="1050" dirty="0">
                          <a:effectLst/>
                        </a:rPr>
                      </a:br>
                      <a:r>
                        <a:rPr lang="en-IN" sz="1050" dirty="0">
                          <a:effectLst/>
                        </a:rPr>
                        <a:t> every 5 minutes</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80646630"/>
                  </a:ext>
                </a:extLst>
              </a:tr>
              <a:tr h="83129">
                <a:tc>
                  <a:txBody>
                    <a:bodyPr/>
                    <a:lstStyle/>
                    <a:p>
                      <a:pPr algn="ctr">
                        <a:lnSpc>
                          <a:spcPct val="115000"/>
                        </a:lnSpc>
                        <a:spcAft>
                          <a:spcPts val="1000"/>
                        </a:spcAft>
                      </a:pPr>
                      <a:r>
                        <a:rPr lang="en-IN" sz="1050">
                          <a:effectLst/>
                        </a:rPr>
                        <a:t>Water Tank (Boiler Drum)</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Water Level </a:t>
                      </a:r>
                      <a:br>
                        <a:rPr lang="en-IN" sz="1050">
                          <a:effectLst/>
                        </a:rPr>
                      </a:br>
                      <a:r>
                        <a:rPr lang="en-IN" sz="1050">
                          <a:effectLst/>
                        </a:rPr>
                        <a:t>of Drum</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Excess Steam </a:t>
                      </a:r>
                      <a:br>
                        <a:rPr lang="en-IN" sz="1050">
                          <a:effectLst/>
                        </a:rPr>
                      </a:br>
                      <a:r>
                        <a:rPr lang="en-IN" sz="1050">
                          <a:effectLst/>
                        </a:rPr>
                        <a:t>Pressure</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Failure of</a:t>
                      </a:r>
                      <a:br>
                        <a:rPr lang="en-IN" sz="1050">
                          <a:effectLst/>
                        </a:rPr>
                      </a:br>
                      <a:r>
                        <a:rPr lang="en-IN" sz="1050">
                          <a:effectLst/>
                        </a:rPr>
                        <a:t>Indicators</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Monitor</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6</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3</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2</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a:effectLst/>
                        </a:rPr>
                        <a:t>36</a:t>
                      </a:r>
                      <a:endParaRPr lang="en-IN"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tc>
                  <a:txBody>
                    <a:bodyPr/>
                    <a:lstStyle/>
                    <a:p>
                      <a:pPr algn="ctr">
                        <a:lnSpc>
                          <a:spcPct val="115000"/>
                        </a:lnSpc>
                        <a:spcAft>
                          <a:spcPts val="1000"/>
                        </a:spcAft>
                      </a:pPr>
                      <a:r>
                        <a:rPr lang="en-IN" sz="1050" dirty="0">
                          <a:effectLst/>
                        </a:rPr>
                        <a:t>Regular inspection and installation of additional auxiliary alarm/ indicator </a:t>
                      </a:r>
                      <a:endParaRPr lang="en-IN"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8" marR="3908" marT="0" marB="0" anchor="ctr"/>
                </a:tc>
                <a:extLst>
                  <a:ext uri="{0D108BD9-81ED-4DB2-BD59-A6C34878D82A}">
                    <a16:rowId xmlns:a16="http://schemas.microsoft.com/office/drawing/2014/main" val="912435307"/>
                  </a:ext>
                </a:extLst>
              </a:tr>
            </a:tbl>
          </a:graphicData>
        </a:graphic>
      </p:graphicFrame>
      <p:sp>
        <p:nvSpPr>
          <p:cNvPr id="5" name="Title 1">
            <a:extLst>
              <a:ext uri="{FF2B5EF4-FFF2-40B4-BE49-F238E27FC236}">
                <a16:creationId xmlns:a16="http://schemas.microsoft.com/office/drawing/2014/main" id="{D1E5AE22-EDA5-4025-9D58-18DD0247F141}"/>
              </a:ext>
            </a:extLst>
          </p:cNvPr>
          <p:cNvSpPr>
            <a:spLocks noGrp="1"/>
          </p:cNvSpPr>
          <p:nvPr>
            <p:ph type="title"/>
          </p:nvPr>
        </p:nvSpPr>
        <p:spPr>
          <a:xfrm>
            <a:off x="-58098" y="116632"/>
            <a:ext cx="9144000" cy="464096"/>
          </a:xfrm>
        </p:spPr>
        <p:txBody>
          <a:bodyPr>
            <a:noAutofit/>
          </a:bodyPr>
          <a:lstStyle/>
          <a:p>
            <a:r>
              <a:rPr lang="en-US" sz="3200" b="1" dirty="0"/>
              <a:t>RISK ASSESSMENT FINDINGS AND MITIGATION</a:t>
            </a:r>
            <a:endParaRPr lang="en-IN" sz="3200" b="1" dirty="0"/>
          </a:p>
        </p:txBody>
      </p:sp>
    </p:spTree>
    <p:extLst>
      <p:ext uri="{BB962C8B-B14F-4D97-AF65-F5344CB8AC3E}">
        <p14:creationId xmlns:p14="http://schemas.microsoft.com/office/powerpoint/2010/main" val="4001983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01D3-A486-480E-B17B-C388C3E3898E}"/>
              </a:ext>
            </a:extLst>
          </p:cNvPr>
          <p:cNvSpPr>
            <a:spLocks noGrp="1"/>
          </p:cNvSpPr>
          <p:nvPr>
            <p:ph type="title"/>
          </p:nvPr>
        </p:nvSpPr>
        <p:spPr/>
        <p:txBody>
          <a:bodyPr>
            <a:noAutofit/>
          </a:bodyPr>
          <a:lstStyle/>
          <a:p>
            <a:r>
              <a:rPr lang="en-US" sz="2800" b="1" dirty="0"/>
              <a:t>ENERGY AND WATER CONSERVATION MEASURES</a:t>
            </a:r>
            <a:endParaRPr lang="en-IN" sz="2800" b="1" dirty="0"/>
          </a:p>
        </p:txBody>
      </p:sp>
      <p:sp>
        <p:nvSpPr>
          <p:cNvPr id="4" name="Content Placeholder 2">
            <a:extLst>
              <a:ext uri="{FF2B5EF4-FFF2-40B4-BE49-F238E27FC236}">
                <a16:creationId xmlns:a16="http://schemas.microsoft.com/office/drawing/2014/main" id="{83682A06-0DDC-4E1A-A43C-0F62D152E7F7}"/>
              </a:ext>
            </a:extLst>
          </p:cNvPr>
          <p:cNvSpPr>
            <a:spLocks noGrp="1"/>
          </p:cNvSpPr>
          <p:nvPr>
            <p:ph sz="quarter" idx="1"/>
          </p:nvPr>
        </p:nvSpPr>
        <p:spPr>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lvl="0" indent="-342900" algn="just">
              <a:lnSpc>
                <a:spcPct val="150000"/>
              </a:lnSpc>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Energy efficient motors will be used (Efficiency above 90%)</a:t>
            </a:r>
          </a:p>
          <a:p>
            <a:pPr marL="342900" lvl="0" indent="-342900" algn="just">
              <a:lnSpc>
                <a:spcPct val="150000"/>
              </a:lnSpc>
              <a:buFont typeface="Symbol" panose="05050102010706020507" pitchFamily="18" charset="2"/>
              <a:buChar char=""/>
              <a:tabLst>
                <a:tab pos="457200" algn="l"/>
              </a:tabLst>
            </a:pPr>
            <a:r>
              <a:rPr lang="en-US" sz="1800" dirty="0">
                <a:latin typeface="Calibri" panose="020F0502020204030204" pitchFamily="34" charset="0"/>
                <a:ea typeface="Times New Roman" panose="02020603050405020304" pitchFamily="18" charset="0"/>
                <a:cs typeface="Times New Roman" panose="02020603050405020304" pitchFamily="18" charset="0"/>
              </a:rPr>
              <a:t>Generation of captive power by use of hot gas from </a:t>
            </a:r>
            <a:r>
              <a:rPr lang="en-US" sz="1800" dirty="0" err="1">
                <a:latin typeface="Calibri" panose="020F0502020204030204" pitchFamily="34" charset="0"/>
                <a:ea typeface="Times New Roman" panose="02020603050405020304" pitchFamily="18" charset="0"/>
                <a:cs typeface="Times New Roman" panose="02020603050405020304" pitchFamily="18" charset="0"/>
              </a:rPr>
              <a:t>Kils</a:t>
            </a:r>
            <a:r>
              <a:rPr lang="en-US" sz="1800" dirty="0">
                <a:latin typeface="Calibri" panose="020F0502020204030204" pitchFamily="34" charset="0"/>
                <a:ea typeface="Times New Roman" panose="02020603050405020304" pitchFamily="18" charset="0"/>
                <a:cs typeface="Times New Roman" panose="02020603050405020304" pitchFamily="18" charset="0"/>
              </a:rPr>
              <a:t> @2 MW per 100 TPD DRI</a:t>
            </a:r>
          </a:p>
          <a:p>
            <a:pPr marL="342900" lvl="0" indent="-342900" algn="just">
              <a:lnSpc>
                <a:spcPct val="150000"/>
              </a:lnSpc>
              <a:buFont typeface="Symbol" panose="05050102010706020507" pitchFamily="18" charset="2"/>
              <a:buChar char=""/>
              <a:tabLst>
                <a:tab pos="457200" algn="l"/>
              </a:tabLst>
            </a:pPr>
            <a:r>
              <a:rPr lang="en-US" sz="1800" dirty="0">
                <a:latin typeface="Calibri" panose="020F0502020204030204" pitchFamily="34" charset="0"/>
                <a:ea typeface="Times New Roman" panose="02020603050405020304" pitchFamily="18" charset="0"/>
                <a:cs typeface="Times New Roman" panose="02020603050405020304" pitchFamily="18" charset="0"/>
              </a:rPr>
              <a:t>100% utilization of char produced from DRI for power generation</a:t>
            </a:r>
          </a:p>
          <a:p>
            <a:pPr marL="342900" lvl="0" indent="-342900" algn="just">
              <a:lnSpc>
                <a:spcPct val="150000"/>
              </a:lnSpc>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of variable frequency drives (VDFs) will reduce energy consumption by 15-20%.</a:t>
            </a:r>
          </a:p>
          <a:p>
            <a:pPr marL="342900" lvl="0" indent="-342900" algn="just">
              <a:lnSpc>
                <a:spcPct val="150000"/>
              </a:lnSpc>
              <a:buFont typeface="Symbol" panose="05050102010706020507" pitchFamily="18" charset="2"/>
              <a:buChar char=""/>
              <a:tabLst>
                <a:tab pos="457200" algn="l"/>
              </a:tabLst>
            </a:pPr>
            <a:r>
              <a:rPr lang="en-US" sz="1800" dirty="0">
                <a:latin typeface="Calibri" panose="020F0502020204030204" pitchFamily="34" charset="0"/>
                <a:ea typeface="Times New Roman" panose="02020603050405020304" pitchFamily="18" charset="0"/>
                <a:cs typeface="Times New Roman" panose="02020603050405020304" pitchFamily="18" charset="0"/>
              </a:rPr>
              <a:t>Damper control in fans. </a:t>
            </a:r>
          </a:p>
          <a:p>
            <a:pPr marL="342900" lvl="0" indent="-342900" algn="just">
              <a:lnSpc>
                <a:spcPct val="150000"/>
              </a:lnSpc>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Kil</a:t>
            </a:r>
            <a:r>
              <a:rPr lang="en-US" sz="1800" dirty="0">
                <a:latin typeface="Calibri" panose="020F0502020204030204" pitchFamily="34" charset="0"/>
                <a:ea typeface="Times New Roman" panose="02020603050405020304" pitchFamily="18" charset="0"/>
                <a:cs typeface="Times New Roman" panose="02020603050405020304" pitchFamily="18" charset="0"/>
              </a:rPr>
              <a:t>n Shell painting with heat resistant paint to reduce radiation of temperature and can reduce thermal radiation loss </a:t>
            </a:r>
            <a:r>
              <a:rPr lang="en-US" sz="1800" dirty="0" err="1">
                <a:latin typeface="Calibri" panose="020F0502020204030204" pitchFamily="34" charset="0"/>
                <a:ea typeface="Times New Roman" panose="02020603050405020304" pitchFamily="18" charset="0"/>
                <a:cs typeface="Times New Roman" panose="02020603050405020304" pitchFamily="18" charset="0"/>
              </a:rPr>
              <a:t>upto</a:t>
            </a:r>
            <a:r>
              <a:rPr lang="en-US" sz="1800" dirty="0">
                <a:latin typeface="Calibri" panose="020F0502020204030204" pitchFamily="34" charset="0"/>
                <a:ea typeface="Times New Roman" panose="02020603050405020304" pitchFamily="18" charset="0"/>
                <a:cs typeface="Times New Roman" panose="02020603050405020304" pitchFamily="18" charset="0"/>
              </a:rPr>
              <a:t> 17% with surface emission of 0.9 to 0.65.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457200" algn="l"/>
              </a:tabLst>
            </a:pP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676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A883-D875-4225-B3D4-0C9DC8CECD91}"/>
              </a:ext>
            </a:extLst>
          </p:cNvPr>
          <p:cNvSpPr>
            <a:spLocks noGrp="1"/>
          </p:cNvSpPr>
          <p:nvPr>
            <p:ph type="title"/>
          </p:nvPr>
        </p:nvSpPr>
        <p:spPr>
          <a:xfrm>
            <a:off x="1187624" y="3432906"/>
            <a:ext cx="6452964" cy="990600"/>
          </a:xfrm>
        </p:spPr>
        <p:txBody>
          <a:bodyPr/>
          <a:lstStyle/>
          <a:p>
            <a:pPr algn="ctr"/>
            <a:r>
              <a:rPr lang="en-US" dirty="0"/>
              <a:t>THANK YOU</a:t>
            </a:r>
            <a:endParaRPr lang="en-IN" dirty="0"/>
          </a:p>
        </p:txBody>
      </p:sp>
    </p:spTree>
    <p:extLst>
      <p:ext uri="{BB962C8B-B14F-4D97-AF65-F5344CB8AC3E}">
        <p14:creationId xmlns:p14="http://schemas.microsoft.com/office/powerpoint/2010/main" val="263942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70745-3C96-42AE-B7EA-007ED74DE16E}"/>
              </a:ext>
            </a:extLst>
          </p:cNvPr>
          <p:cNvPicPr/>
          <p:nvPr/>
        </p:nvPicPr>
        <p:blipFill>
          <a:blip r:embed="rId2" cstate="print"/>
          <a:srcRect/>
          <a:stretch>
            <a:fillRect/>
          </a:stretch>
        </p:blipFill>
        <p:spPr bwMode="auto">
          <a:xfrm flipH="1">
            <a:off x="6062732" y="1046852"/>
            <a:ext cx="3106420" cy="2891790"/>
          </a:xfrm>
          <a:prstGeom prst="rect">
            <a:avLst/>
          </a:prstGeom>
          <a:noFill/>
          <a:ln w="9525">
            <a:noFill/>
            <a:miter lim="800000"/>
            <a:headEnd/>
            <a:tailEnd/>
          </a:ln>
        </p:spPr>
      </p:pic>
      <p:pic>
        <p:nvPicPr>
          <p:cNvPr id="5" name="Picture 4">
            <a:extLst>
              <a:ext uri="{FF2B5EF4-FFF2-40B4-BE49-F238E27FC236}">
                <a16:creationId xmlns:a16="http://schemas.microsoft.com/office/drawing/2014/main" id="{A796E773-2604-435C-BFE2-C52C76C9B6B2}"/>
              </a:ext>
            </a:extLst>
          </p:cNvPr>
          <p:cNvPicPr/>
          <p:nvPr/>
        </p:nvPicPr>
        <p:blipFill>
          <a:blip r:embed="rId3"/>
          <a:srcRect/>
          <a:stretch>
            <a:fillRect/>
          </a:stretch>
        </p:blipFill>
        <p:spPr bwMode="auto">
          <a:xfrm>
            <a:off x="2713742" y="4077072"/>
            <a:ext cx="5147945" cy="2912745"/>
          </a:xfrm>
          <a:prstGeom prst="rect">
            <a:avLst/>
          </a:prstGeom>
          <a:noFill/>
          <a:ln w="9525">
            <a:noFill/>
            <a:miter lim="800000"/>
            <a:headEnd/>
            <a:tailEnd/>
          </a:ln>
        </p:spPr>
      </p:pic>
      <p:pic>
        <p:nvPicPr>
          <p:cNvPr id="6" name="Picture 5">
            <a:extLst>
              <a:ext uri="{FF2B5EF4-FFF2-40B4-BE49-F238E27FC236}">
                <a16:creationId xmlns:a16="http://schemas.microsoft.com/office/drawing/2014/main" id="{C672D73F-809D-4E97-885B-B03FF1CDCA4A}"/>
              </a:ext>
            </a:extLst>
          </p:cNvPr>
          <p:cNvPicPr/>
          <p:nvPr/>
        </p:nvPicPr>
        <p:blipFill>
          <a:blip r:embed="rId4"/>
          <a:srcRect/>
          <a:stretch>
            <a:fillRect/>
          </a:stretch>
        </p:blipFill>
        <p:spPr bwMode="auto">
          <a:xfrm>
            <a:off x="-61843" y="1046852"/>
            <a:ext cx="3024505" cy="2923540"/>
          </a:xfrm>
          <a:prstGeom prst="rect">
            <a:avLst/>
          </a:prstGeom>
          <a:noFill/>
          <a:ln w="9525">
            <a:noFill/>
            <a:miter lim="800000"/>
            <a:headEnd/>
            <a:tailEnd/>
          </a:ln>
        </p:spPr>
      </p:pic>
      <p:pic>
        <p:nvPicPr>
          <p:cNvPr id="7" name="Picture 6">
            <a:extLst>
              <a:ext uri="{FF2B5EF4-FFF2-40B4-BE49-F238E27FC236}">
                <a16:creationId xmlns:a16="http://schemas.microsoft.com/office/drawing/2014/main" id="{76D85C83-C5BF-4D79-9E72-6B71B20A9063}"/>
              </a:ext>
            </a:extLst>
          </p:cNvPr>
          <p:cNvPicPr/>
          <p:nvPr/>
        </p:nvPicPr>
        <p:blipFill>
          <a:blip r:embed="rId5" cstate="print"/>
          <a:srcRect/>
          <a:stretch>
            <a:fillRect/>
          </a:stretch>
        </p:blipFill>
        <p:spPr bwMode="auto">
          <a:xfrm>
            <a:off x="3117602" y="1046852"/>
            <a:ext cx="2883535" cy="2891790"/>
          </a:xfrm>
          <a:prstGeom prst="rect">
            <a:avLst/>
          </a:prstGeom>
          <a:noFill/>
          <a:ln w="9525">
            <a:noFill/>
            <a:miter lim="800000"/>
            <a:headEnd/>
            <a:tailEnd/>
          </a:ln>
        </p:spPr>
      </p:pic>
      <p:sp>
        <p:nvSpPr>
          <p:cNvPr id="8" name="TextBox 7">
            <a:extLst>
              <a:ext uri="{FF2B5EF4-FFF2-40B4-BE49-F238E27FC236}">
                <a16:creationId xmlns:a16="http://schemas.microsoft.com/office/drawing/2014/main" id="{B2003DE5-CF86-4CAD-B3DB-FE649303AD15}"/>
              </a:ext>
            </a:extLst>
          </p:cNvPr>
          <p:cNvSpPr txBox="1"/>
          <p:nvPr/>
        </p:nvSpPr>
        <p:spPr>
          <a:xfrm>
            <a:off x="0" y="0"/>
            <a:ext cx="9144000" cy="4619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sz="2400" b="1" dirty="0">
                <a:solidFill>
                  <a:srgbClr val="C00000"/>
                </a:solidFill>
              </a:rPr>
              <a:t>PHOTOGRAPH OF PLANT SITE</a:t>
            </a:r>
          </a:p>
        </p:txBody>
      </p:sp>
    </p:spTree>
    <p:extLst>
      <p:ext uri="{BB962C8B-B14F-4D97-AF65-F5344CB8AC3E}">
        <p14:creationId xmlns:p14="http://schemas.microsoft.com/office/powerpoint/2010/main" val="364331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E78D-1D1A-43CD-8CFF-F56652254BD1}"/>
              </a:ext>
            </a:extLst>
          </p:cNvPr>
          <p:cNvSpPr>
            <a:spLocks noGrp="1"/>
          </p:cNvSpPr>
          <p:nvPr>
            <p:ph type="title"/>
          </p:nvPr>
        </p:nvSpPr>
        <p:spPr>
          <a:xfrm>
            <a:off x="0" y="111504"/>
            <a:ext cx="8820472" cy="581192"/>
          </a:xfrm>
        </p:spPr>
        <p:txBody>
          <a:bodyPr>
            <a:noAutofit/>
          </a:bodyPr>
          <a:lstStyle/>
          <a:p>
            <a:r>
              <a:rPr lang="en-US" sz="3200" b="1" dirty="0"/>
              <a:t>LAND ALLOCATED/ ACQUISITION STATUS</a:t>
            </a:r>
            <a:endParaRPr lang="en-IN" sz="3200" b="1" dirty="0"/>
          </a:p>
        </p:txBody>
      </p:sp>
      <p:graphicFrame>
        <p:nvGraphicFramePr>
          <p:cNvPr id="4" name="Table 3">
            <a:extLst>
              <a:ext uri="{FF2B5EF4-FFF2-40B4-BE49-F238E27FC236}">
                <a16:creationId xmlns:a16="http://schemas.microsoft.com/office/drawing/2014/main" id="{344C6700-F72F-4FB0-8F77-8F3CBB2C369D}"/>
              </a:ext>
            </a:extLst>
          </p:cNvPr>
          <p:cNvGraphicFramePr>
            <a:graphicFrameLocks noGrp="1"/>
          </p:cNvGraphicFramePr>
          <p:nvPr>
            <p:extLst>
              <p:ext uri="{D42A27DB-BD31-4B8C-83A1-F6EECF244321}">
                <p14:modId xmlns:p14="http://schemas.microsoft.com/office/powerpoint/2010/main" val="493191301"/>
              </p:ext>
            </p:extLst>
          </p:nvPr>
        </p:nvGraphicFramePr>
        <p:xfrm>
          <a:off x="1" y="692696"/>
          <a:ext cx="3059634" cy="5798959"/>
        </p:xfrm>
        <a:graphic>
          <a:graphicData uri="http://schemas.openxmlformats.org/drawingml/2006/table">
            <a:tbl>
              <a:tblPr firstRow="1" firstCol="1" bandRow="1">
                <a:tableStyleId>{5C22544A-7EE6-4342-B048-85BDC9FD1C3A}</a:tableStyleId>
              </a:tblPr>
              <a:tblGrid>
                <a:gridCol w="796434">
                  <a:extLst>
                    <a:ext uri="{9D8B030D-6E8A-4147-A177-3AD203B41FA5}">
                      <a16:colId xmlns:a16="http://schemas.microsoft.com/office/drawing/2014/main" val="4140870618"/>
                    </a:ext>
                  </a:extLst>
                </a:gridCol>
                <a:gridCol w="962358">
                  <a:extLst>
                    <a:ext uri="{9D8B030D-6E8A-4147-A177-3AD203B41FA5}">
                      <a16:colId xmlns:a16="http://schemas.microsoft.com/office/drawing/2014/main" val="3982822007"/>
                    </a:ext>
                  </a:extLst>
                </a:gridCol>
                <a:gridCol w="1300842">
                  <a:extLst>
                    <a:ext uri="{9D8B030D-6E8A-4147-A177-3AD203B41FA5}">
                      <a16:colId xmlns:a16="http://schemas.microsoft.com/office/drawing/2014/main" val="3089184069"/>
                    </a:ext>
                  </a:extLst>
                </a:gridCol>
              </a:tblGrid>
              <a:tr h="568183">
                <a:tc>
                  <a:txBody>
                    <a:bodyPr/>
                    <a:lstStyle/>
                    <a:p>
                      <a:pPr algn="ctr">
                        <a:lnSpc>
                          <a:spcPct val="115000"/>
                        </a:lnSpc>
                        <a:spcAft>
                          <a:spcPts val="1000"/>
                        </a:spcAft>
                      </a:pPr>
                      <a:r>
                        <a:rPr lang="en-US" sz="1600">
                          <a:effectLst/>
                        </a:rPr>
                        <a:t>KHATA NO.</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PLOT NO.</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AREA ( IN ACREs)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264239272"/>
                  </a:ext>
                </a:extLst>
              </a:tr>
              <a:tr h="275304">
                <a:tc>
                  <a:txBody>
                    <a:bodyPr/>
                    <a:lstStyle/>
                    <a:p>
                      <a:pPr algn="ctr">
                        <a:lnSpc>
                          <a:spcPct val="115000"/>
                        </a:lnSpc>
                        <a:spcAft>
                          <a:spcPts val="1000"/>
                        </a:spcAft>
                      </a:pPr>
                      <a:r>
                        <a:rPr lang="en-US" sz="1600">
                          <a:effectLst/>
                        </a:rPr>
                        <a:t>75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1442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0.02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038629084"/>
                  </a:ext>
                </a:extLst>
              </a:tr>
              <a:tr h="275304">
                <a:tc>
                  <a:txBody>
                    <a:bodyPr/>
                    <a:lstStyle/>
                    <a:p>
                      <a:pPr algn="ctr">
                        <a:lnSpc>
                          <a:spcPct val="115000"/>
                        </a:lnSpc>
                        <a:spcAft>
                          <a:spcPts val="1000"/>
                        </a:spcAft>
                      </a:pPr>
                      <a:r>
                        <a:rPr lang="en-US" sz="1600">
                          <a:effectLst/>
                        </a:rPr>
                        <a:t>75/2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1475/1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1.04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262769032"/>
                  </a:ext>
                </a:extLst>
              </a:tr>
              <a:tr h="275304">
                <a:tc>
                  <a:txBody>
                    <a:bodyPr/>
                    <a:lstStyle/>
                    <a:p>
                      <a:pPr algn="ctr">
                        <a:lnSpc>
                          <a:spcPct val="115000"/>
                        </a:lnSpc>
                        <a:spcAft>
                          <a:spcPts val="1000"/>
                        </a:spcAft>
                      </a:pPr>
                      <a:r>
                        <a:rPr lang="en-US" sz="1600">
                          <a:effectLst/>
                        </a:rPr>
                        <a:t>75/2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1393/1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0.91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061888044"/>
                  </a:ext>
                </a:extLst>
              </a:tr>
              <a:tr h="275304">
                <a:tc>
                  <a:txBody>
                    <a:bodyPr/>
                    <a:lstStyle/>
                    <a:p>
                      <a:pPr algn="ctr">
                        <a:lnSpc>
                          <a:spcPct val="115000"/>
                        </a:lnSpc>
                        <a:spcAft>
                          <a:spcPts val="1000"/>
                        </a:spcAft>
                      </a:pPr>
                      <a:r>
                        <a:rPr lang="en-US" sz="1600">
                          <a:effectLst/>
                        </a:rPr>
                        <a:t>75/2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1442/1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0.20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40988327"/>
                  </a:ext>
                </a:extLst>
              </a:tr>
              <a:tr h="275304">
                <a:tc>
                  <a:txBody>
                    <a:bodyPr/>
                    <a:lstStyle/>
                    <a:p>
                      <a:pPr algn="ctr">
                        <a:lnSpc>
                          <a:spcPct val="115000"/>
                        </a:lnSpc>
                        <a:spcAft>
                          <a:spcPts val="1000"/>
                        </a:spcAft>
                      </a:pPr>
                      <a:r>
                        <a:rPr lang="en-US" sz="1600">
                          <a:effectLst/>
                        </a:rPr>
                        <a:t>75/2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1376/1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0.16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065775256"/>
                  </a:ext>
                </a:extLst>
              </a:tr>
              <a:tr h="275304">
                <a:tc>
                  <a:txBody>
                    <a:bodyPr/>
                    <a:lstStyle/>
                    <a:p>
                      <a:pPr algn="ctr">
                        <a:lnSpc>
                          <a:spcPct val="115000"/>
                        </a:lnSpc>
                        <a:spcAft>
                          <a:spcPts val="1000"/>
                        </a:spcAft>
                      </a:pPr>
                      <a:r>
                        <a:rPr lang="en-US" sz="1600">
                          <a:effectLst/>
                        </a:rPr>
                        <a:t>75/2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1476/1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0.60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390436474"/>
                  </a:ext>
                </a:extLst>
              </a:tr>
              <a:tr h="275304">
                <a:tc>
                  <a:txBody>
                    <a:bodyPr/>
                    <a:lstStyle/>
                    <a:p>
                      <a:pPr algn="ctr">
                        <a:lnSpc>
                          <a:spcPct val="115000"/>
                        </a:lnSpc>
                        <a:spcAft>
                          <a:spcPts val="1000"/>
                        </a:spcAft>
                      </a:pPr>
                      <a:r>
                        <a:rPr lang="en-US" sz="1600" dirty="0">
                          <a:effectLst/>
                        </a:rPr>
                        <a:t>12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1379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0.34</a:t>
                      </a:r>
                      <a:r>
                        <a:rPr lang="en-US" sz="1600" baseline="30000">
                          <a:effectLst/>
                        </a:rPr>
                        <a:t>2/3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814524678"/>
                  </a:ext>
                </a:extLst>
              </a:tr>
              <a:tr h="275304">
                <a:tc>
                  <a:txBody>
                    <a:bodyPr/>
                    <a:lstStyle/>
                    <a:p>
                      <a:pPr algn="ctr">
                        <a:lnSpc>
                          <a:spcPct val="115000"/>
                        </a:lnSpc>
                        <a:spcAft>
                          <a:spcPts val="1000"/>
                        </a:spcAft>
                      </a:pPr>
                      <a:r>
                        <a:rPr lang="en-US" sz="1600">
                          <a:effectLst/>
                        </a:rPr>
                        <a:t>31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1473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0.19</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937095958"/>
                  </a:ext>
                </a:extLst>
              </a:tr>
              <a:tr h="275304">
                <a:tc>
                  <a:txBody>
                    <a:bodyPr/>
                    <a:lstStyle/>
                    <a:p>
                      <a:pPr algn="ctr">
                        <a:lnSpc>
                          <a:spcPct val="115000"/>
                        </a:lnSpc>
                        <a:spcAft>
                          <a:spcPts val="1000"/>
                        </a:spcAft>
                      </a:pPr>
                      <a:r>
                        <a:rPr lang="en-US" sz="1600">
                          <a:effectLst/>
                        </a:rPr>
                        <a:t>31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1472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0.21</a:t>
                      </a:r>
                      <a:r>
                        <a:rPr lang="en-US" sz="1600" baseline="30000">
                          <a:effectLst/>
                        </a:rPr>
                        <a:t>1/3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944866727"/>
                  </a:ext>
                </a:extLst>
              </a:tr>
              <a:tr h="275304">
                <a:tc>
                  <a:txBody>
                    <a:bodyPr/>
                    <a:lstStyle/>
                    <a:p>
                      <a:pPr algn="ctr">
                        <a:lnSpc>
                          <a:spcPct val="115000"/>
                        </a:lnSpc>
                        <a:spcAft>
                          <a:spcPts val="1000"/>
                        </a:spcAft>
                      </a:pPr>
                      <a:r>
                        <a:rPr lang="en-US" sz="1600">
                          <a:effectLst/>
                        </a:rPr>
                        <a:t>12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1379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0.17</a:t>
                      </a:r>
                      <a:r>
                        <a:rPr lang="en-US" sz="1600" baseline="30000">
                          <a:effectLst/>
                        </a:rPr>
                        <a:t>1/3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315902976"/>
                  </a:ext>
                </a:extLst>
              </a:tr>
              <a:tr h="275304">
                <a:tc>
                  <a:txBody>
                    <a:bodyPr/>
                    <a:lstStyle/>
                    <a:p>
                      <a:pPr algn="ctr">
                        <a:lnSpc>
                          <a:spcPct val="115000"/>
                        </a:lnSpc>
                        <a:spcAft>
                          <a:spcPts val="1000"/>
                        </a:spcAft>
                      </a:pPr>
                      <a:r>
                        <a:rPr lang="en-US" sz="1600">
                          <a:effectLst/>
                        </a:rPr>
                        <a:t>31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1473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0.095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234248950"/>
                  </a:ext>
                </a:extLst>
              </a:tr>
              <a:tr h="275304">
                <a:tc>
                  <a:txBody>
                    <a:bodyPr/>
                    <a:lstStyle/>
                    <a:p>
                      <a:pPr algn="ctr">
                        <a:lnSpc>
                          <a:spcPct val="115000"/>
                        </a:lnSpc>
                        <a:spcAft>
                          <a:spcPts val="1000"/>
                        </a:spcAft>
                      </a:pPr>
                      <a:r>
                        <a:rPr lang="en-US" sz="1600">
                          <a:effectLst/>
                        </a:rPr>
                        <a:t>31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1472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0.10</a:t>
                      </a:r>
                      <a:r>
                        <a:rPr lang="en-US" sz="1600" baseline="30000">
                          <a:effectLst/>
                        </a:rPr>
                        <a:t>2/3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4134311854"/>
                  </a:ext>
                </a:extLst>
              </a:tr>
              <a:tr h="275304">
                <a:tc>
                  <a:txBody>
                    <a:bodyPr/>
                    <a:lstStyle/>
                    <a:p>
                      <a:pPr algn="ctr">
                        <a:lnSpc>
                          <a:spcPct val="115000"/>
                        </a:lnSpc>
                        <a:spcAft>
                          <a:spcPts val="1000"/>
                        </a:spcAft>
                      </a:pPr>
                      <a:r>
                        <a:rPr lang="en-US" sz="1600">
                          <a:effectLst/>
                        </a:rPr>
                        <a:t>12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1379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0.34</a:t>
                      </a:r>
                      <a:r>
                        <a:rPr lang="en-US" sz="1600" baseline="30000">
                          <a:effectLst/>
                        </a:rPr>
                        <a:t>2/3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534900553"/>
                  </a:ext>
                </a:extLst>
              </a:tr>
              <a:tr h="275304">
                <a:tc>
                  <a:txBody>
                    <a:bodyPr/>
                    <a:lstStyle/>
                    <a:p>
                      <a:pPr algn="ctr">
                        <a:lnSpc>
                          <a:spcPct val="115000"/>
                        </a:lnSpc>
                        <a:spcAft>
                          <a:spcPts val="1000"/>
                        </a:spcAft>
                      </a:pPr>
                      <a:r>
                        <a:rPr lang="en-US" sz="1600">
                          <a:effectLst/>
                        </a:rPr>
                        <a:t>31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1473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0.19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794625392"/>
                  </a:ext>
                </a:extLst>
              </a:tr>
              <a:tr h="275304">
                <a:tc>
                  <a:txBody>
                    <a:bodyPr/>
                    <a:lstStyle/>
                    <a:p>
                      <a:pPr algn="ctr">
                        <a:lnSpc>
                          <a:spcPct val="115000"/>
                        </a:lnSpc>
                        <a:spcAft>
                          <a:spcPts val="1000"/>
                        </a:spcAft>
                      </a:pPr>
                      <a:r>
                        <a:rPr lang="en-US" sz="1600">
                          <a:effectLst/>
                        </a:rPr>
                        <a:t>31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1472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0.21</a:t>
                      </a:r>
                      <a:r>
                        <a:rPr lang="en-US" sz="1600" baseline="30000">
                          <a:effectLst/>
                        </a:rPr>
                        <a:t>1/3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700405514"/>
                  </a:ext>
                </a:extLst>
              </a:tr>
              <a:tr h="275304">
                <a:tc>
                  <a:txBody>
                    <a:bodyPr/>
                    <a:lstStyle/>
                    <a:p>
                      <a:pPr algn="ctr">
                        <a:lnSpc>
                          <a:spcPct val="115000"/>
                        </a:lnSpc>
                        <a:spcAft>
                          <a:spcPts val="1000"/>
                        </a:spcAft>
                      </a:pPr>
                      <a:r>
                        <a:rPr lang="en-US" sz="1600">
                          <a:effectLst/>
                        </a:rPr>
                        <a:t>31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1394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1.54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797064195"/>
                  </a:ext>
                </a:extLst>
              </a:tr>
              <a:tr h="275304">
                <a:tc>
                  <a:txBody>
                    <a:bodyPr/>
                    <a:lstStyle/>
                    <a:p>
                      <a:pPr algn="ctr">
                        <a:lnSpc>
                          <a:spcPct val="115000"/>
                        </a:lnSpc>
                        <a:spcAft>
                          <a:spcPts val="1000"/>
                        </a:spcAft>
                      </a:pPr>
                      <a:r>
                        <a:rPr lang="en-US" sz="1600">
                          <a:effectLst/>
                        </a:rPr>
                        <a:t>31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1374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0.61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026983286"/>
                  </a:ext>
                </a:extLst>
              </a:tr>
              <a:tr h="275304">
                <a:tc>
                  <a:txBody>
                    <a:bodyPr/>
                    <a:lstStyle/>
                    <a:p>
                      <a:pPr algn="ctr">
                        <a:lnSpc>
                          <a:spcPct val="115000"/>
                        </a:lnSpc>
                        <a:spcAft>
                          <a:spcPts val="1000"/>
                        </a:spcAft>
                      </a:pPr>
                      <a:r>
                        <a:rPr lang="en-US" sz="1600">
                          <a:effectLst/>
                        </a:rPr>
                        <a:t>31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1474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0.47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070636864"/>
                  </a:ext>
                </a:extLst>
              </a:tr>
              <a:tr h="275304">
                <a:tc>
                  <a:txBody>
                    <a:bodyPr/>
                    <a:lstStyle/>
                    <a:p>
                      <a:pPr algn="ctr">
                        <a:lnSpc>
                          <a:spcPct val="115000"/>
                        </a:lnSpc>
                        <a:spcAft>
                          <a:spcPts val="1000"/>
                        </a:spcAft>
                      </a:pPr>
                      <a:r>
                        <a:rPr lang="en-US" sz="1600" dirty="0">
                          <a:effectLst/>
                        </a:rPr>
                        <a:t>12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1379</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0.17</a:t>
                      </a:r>
                      <a:r>
                        <a:rPr lang="en-US" sz="1600" baseline="30000" dirty="0">
                          <a:effectLst/>
                        </a:rPr>
                        <a:t>1/3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269657047"/>
                  </a:ext>
                </a:extLst>
              </a:tr>
            </a:tbl>
          </a:graphicData>
        </a:graphic>
      </p:graphicFrame>
      <p:graphicFrame>
        <p:nvGraphicFramePr>
          <p:cNvPr id="5" name="Table 4">
            <a:extLst>
              <a:ext uri="{FF2B5EF4-FFF2-40B4-BE49-F238E27FC236}">
                <a16:creationId xmlns:a16="http://schemas.microsoft.com/office/drawing/2014/main" id="{F46E0421-966F-4AEC-A4CF-8F0AD3137AD3}"/>
              </a:ext>
            </a:extLst>
          </p:cNvPr>
          <p:cNvGraphicFramePr>
            <a:graphicFrameLocks noGrp="1"/>
          </p:cNvGraphicFramePr>
          <p:nvPr>
            <p:extLst>
              <p:ext uri="{D42A27DB-BD31-4B8C-83A1-F6EECF244321}">
                <p14:modId xmlns:p14="http://schemas.microsoft.com/office/powerpoint/2010/main" val="1272213608"/>
              </p:ext>
            </p:extLst>
          </p:nvPr>
        </p:nvGraphicFramePr>
        <p:xfrm>
          <a:off x="3042183" y="695842"/>
          <a:ext cx="3059634" cy="5798958"/>
        </p:xfrm>
        <a:graphic>
          <a:graphicData uri="http://schemas.openxmlformats.org/drawingml/2006/table">
            <a:tbl>
              <a:tblPr firstRow="1" firstCol="1" bandRow="1">
                <a:tableStyleId>{5C22544A-7EE6-4342-B048-85BDC9FD1C3A}</a:tableStyleId>
              </a:tblPr>
              <a:tblGrid>
                <a:gridCol w="796434">
                  <a:extLst>
                    <a:ext uri="{9D8B030D-6E8A-4147-A177-3AD203B41FA5}">
                      <a16:colId xmlns:a16="http://schemas.microsoft.com/office/drawing/2014/main" val="2283547481"/>
                    </a:ext>
                  </a:extLst>
                </a:gridCol>
                <a:gridCol w="962358">
                  <a:extLst>
                    <a:ext uri="{9D8B030D-6E8A-4147-A177-3AD203B41FA5}">
                      <a16:colId xmlns:a16="http://schemas.microsoft.com/office/drawing/2014/main" val="2293433507"/>
                    </a:ext>
                  </a:extLst>
                </a:gridCol>
                <a:gridCol w="1300842">
                  <a:extLst>
                    <a:ext uri="{9D8B030D-6E8A-4147-A177-3AD203B41FA5}">
                      <a16:colId xmlns:a16="http://schemas.microsoft.com/office/drawing/2014/main" val="1918926331"/>
                    </a:ext>
                  </a:extLst>
                </a:gridCol>
              </a:tblGrid>
              <a:tr h="233899">
                <a:tc>
                  <a:txBody>
                    <a:bodyPr/>
                    <a:lstStyle/>
                    <a:p>
                      <a:pPr algn="ctr">
                        <a:lnSpc>
                          <a:spcPct val="115000"/>
                        </a:lnSpc>
                        <a:spcAft>
                          <a:spcPts val="1000"/>
                        </a:spcAft>
                      </a:pPr>
                      <a:r>
                        <a:rPr lang="en-US" sz="1600" dirty="0">
                          <a:effectLst/>
                        </a:rPr>
                        <a:t>31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1473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0.095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082031584"/>
                  </a:ext>
                </a:extLst>
              </a:tr>
              <a:tr h="233899">
                <a:tc>
                  <a:txBody>
                    <a:bodyPr/>
                    <a:lstStyle/>
                    <a:p>
                      <a:pPr algn="ctr">
                        <a:lnSpc>
                          <a:spcPct val="115000"/>
                        </a:lnSpc>
                        <a:spcAft>
                          <a:spcPts val="1000"/>
                        </a:spcAft>
                      </a:pPr>
                      <a:r>
                        <a:rPr lang="en-US" sz="1600" dirty="0">
                          <a:effectLst/>
                        </a:rPr>
                        <a:t>31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1472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0.10</a:t>
                      </a:r>
                      <a:r>
                        <a:rPr lang="en-US" sz="1600" baseline="30000" dirty="0">
                          <a:effectLst/>
                        </a:rPr>
                        <a:t>2/3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856700713"/>
                  </a:ext>
                </a:extLst>
              </a:tr>
              <a:tr h="233899">
                <a:tc>
                  <a:txBody>
                    <a:bodyPr/>
                    <a:lstStyle/>
                    <a:p>
                      <a:pPr algn="ctr">
                        <a:lnSpc>
                          <a:spcPct val="115000"/>
                        </a:lnSpc>
                        <a:spcAft>
                          <a:spcPts val="1000"/>
                        </a:spcAft>
                      </a:pPr>
                      <a:r>
                        <a:rPr lang="en-US" sz="1600" dirty="0">
                          <a:effectLst/>
                        </a:rPr>
                        <a:t>12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1382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2.11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620248571"/>
                  </a:ext>
                </a:extLst>
              </a:tr>
              <a:tr h="233899">
                <a:tc>
                  <a:txBody>
                    <a:bodyPr/>
                    <a:lstStyle/>
                    <a:p>
                      <a:pPr algn="ctr">
                        <a:lnSpc>
                          <a:spcPct val="115000"/>
                        </a:lnSpc>
                        <a:spcAft>
                          <a:spcPts val="1000"/>
                        </a:spcAft>
                      </a:pPr>
                      <a:r>
                        <a:rPr lang="en-US" sz="1600" dirty="0">
                          <a:effectLst/>
                        </a:rPr>
                        <a:t>12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1380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0.58</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386552224"/>
                  </a:ext>
                </a:extLst>
              </a:tr>
              <a:tr h="233899">
                <a:tc>
                  <a:txBody>
                    <a:bodyPr/>
                    <a:lstStyle/>
                    <a:p>
                      <a:pPr algn="ctr">
                        <a:lnSpc>
                          <a:spcPct val="115000"/>
                        </a:lnSpc>
                        <a:spcAft>
                          <a:spcPts val="1000"/>
                        </a:spcAft>
                      </a:pPr>
                      <a:r>
                        <a:rPr lang="en-US" sz="1600" dirty="0">
                          <a:effectLst/>
                        </a:rPr>
                        <a:t>12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1383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0.80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201099783"/>
                  </a:ext>
                </a:extLst>
              </a:tr>
              <a:tr h="233899">
                <a:tc>
                  <a:txBody>
                    <a:bodyPr/>
                    <a:lstStyle/>
                    <a:p>
                      <a:pPr algn="ctr">
                        <a:lnSpc>
                          <a:spcPct val="115000"/>
                        </a:lnSpc>
                        <a:spcAft>
                          <a:spcPts val="1000"/>
                        </a:spcAft>
                      </a:pPr>
                      <a:r>
                        <a:rPr lang="en-US" sz="1600" dirty="0">
                          <a:effectLst/>
                        </a:rPr>
                        <a:t>12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1375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0.32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85481205"/>
                  </a:ext>
                </a:extLst>
              </a:tr>
              <a:tr h="233899">
                <a:tc>
                  <a:txBody>
                    <a:bodyPr/>
                    <a:lstStyle/>
                    <a:p>
                      <a:pPr algn="ctr">
                        <a:lnSpc>
                          <a:spcPct val="115000"/>
                        </a:lnSpc>
                        <a:spcAft>
                          <a:spcPts val="1000"/>
                        </a:spcAft>
                      </a:pPr>
                      <a:r>
                        <a:rPr lang="en-US" sz="1600" dirty="0">
                          <a:effectLst/>
                        </a:rPr>
                        <a:t>31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1383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0.90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205362467"/>
                  </a:ext>
                </a:extLst>
              </a:tr>
              <a:tr h="233899">
                <a:tc>
                  <a:txBody>
                    <a:bodyPr/>
                    <a:lstStyle/>
                    <a:p>
                      <a:pPr algn="ctr">
                        <a:lnSpc>
                          <a:spcPct val="115000"/>
                        </a:lnSpc>
                        <a:spcAft>
                          <a:spcPts val="1000"/>
                        </a:spcAft>
                      </a:pPr>
                      <a:r>
                        <a:rPr lang="en-US" sz="1600" dirty="0">
                          <a:effectLst/>
                        </a:rPr>
                        <a:t>75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1393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0.63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000523662"/>
                  </a:ext>
                </a:extLst>
              </a:tr>
              <a:tr h="233899">
                <a:tc>
                  <a:txBody>
                    <a:bodyPr/>
                    <a:lstStyle/>
                    <a:p>
                      <a:pPr algn="ctr">
                        <a:lnSpc>
                          <a:spcPct val="115000"/>
                        </a:lnSpc>
                        <a:spcAft>
                          <a:spcPts val="1000"/>
                        </a:spcAft>
                      </a:pPr>
                      <a:r>
                        <a:rPr lang="en-US" sz="1600" dirty="0">
                          <a:effectLst/>
                        </a:rPr>
                        <a:t>75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1477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0.36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555700543"/>
                  </a:ext>
                </a:extLst>
              </a:tr>
              <a:tr h="233899">
                <a:tc>
                  <a:txBody>
                    <a:bodyPr/>
                    <a:lstStyle/>
                    <a:p>
                      <a:pPr algn="ctr">
                        <a:lnSpc>
                          <a:spcPct val="115000"/>
                        </a:lnSpc>
                        <a:spcAft>
                          <a:spcPts val="1000"/>
                        </a:spcAft>
                      </a:pPr>
                      <a:r>
                        <a:rPr lang="en-US" sz="1600" dirty="0">
                          <a:effectLst/>
                        </a:rPr>
                        <a:t>31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1383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1.10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738901628"/>
                  </a:ext>
                </a:extLst>
              </a:tr>
              <a:tr h="233899">
                <a:tc>
                  <a:txBody>
                    <a:bodyPr/>
                    <a:lstStyle/>
                    <a:p>
                      <a:pPr algn="ctr">
                        <a:lnSpc>
                          <a:spcPct val="115000"/>
                        </a:lnSpc>
                        <a:spcAft>
                          <a:spcPts val="1000"/>
                        </a:spcAft>
                      </a:pPr>
                      <a:r>
                        <a:rPr lang="en-US" sz="1600" dirty="0">
                          <a:effectLst/>
                        </a:rPr>
                        <a:t>75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1477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0.11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074688535"/>
                  </a:ext>
                </a:extLst>
              </a:tr>
              <a:tr h="233899">
                <a:tc>
                  <a:txBody>
                    <a:bodyPr/>
                    <a:lstStyle/>
                    <a:p>
                      <a:pPr algn="ctr">
                        <a:lnSpc>
                          <a:spcPct val="115000"/>
                        </a:lnSpc>
                        <a:spcAft>
                          <a:spcPts val="1000"/>
                        </a:spcAft>
                      </a:pPr>
                      <a:r>
                        <a:rPr lang="en-US" sz="1600" dirty="0">
                          <a:effectLst/>
                        </a:rPr>
                        <a:t>31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1384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0.08</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4055467913"/>
                  </a:ext>
                </a:extLst>
              </a:tr>
              <a:tr h="233899">
                <a:tc>
                  <a:txBody>
                    <a:bodyPr/>
                    <a:lstStyle/>
                    <a:p>
                      <a:pPr algn="ctr">
                        <a:lnSpc>
                          <a:spcPct val="115000"/>
                        </a:lnSpc>
                        <a:spcAft>
                          <a:spcPts val="1000"/>
                        </a:spcAft>
                      </a:pPr>
                      <a:r>
                        <a:rPr lang="en-US" sz="1600" dirty="0">
                          <a:effectLst/>
                        </a:rPr>
                        <a:t>12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1375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0.32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637526333"/>
                  </a:ext>
                </a:extLst>
              </a:tr>
              <a:tr h="233899">
                <a:tc>
                  <a:txBody>
                    <a:bodyPr/>
                    <a:lstStyle/>
                    <a:p>
                      <a:pPr algn="ctr">
                        <a:lnSpc>
                          <a:spcPct val="115000"/>
                        </a:lnSpc>
                        <a:spcAft>
                          <a:spcPts val="1000"/>
                        </a:spcAft>
                      </a:pPr>
                      <a:r>
                        <a:rPr lang="en-US" sz="1600" dirty="0">
                          <a:effectLst/>
                        </a:rPr>
                        <a:t>76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1393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0.24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888977352"/>
                  </a:ext>
                </a:extLst>
              </a:tr>
              <a:tr h="233899">
                <a:tc>
                  <a:txBody>
                    <a:bodyPr/>
                    <a:lstStyle/>
                    <a:p>
                      <a:pPr algn="ctr">
                        <a:lnSpc>
                          <a:spcPct val="115000"/>
                        </a:lnSpc>
                        <a:spcAft>
                          <a:spcPts val="1000"/>
                        </a:spcAft>
                      </a:pPr>
                      <a:r>
                        <a:rPr lang="en-US" sz="1600" dirty="0">
                          <a:effectLst/>
                        </a:rPr>
                        <a:t>76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1393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0.23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878156698"/>
                  </a:ext>
                </a:extLst>
              </a:tr>
              <a:tr h="233899">
                <a:tc>
                  <a:txBody>
                    <a:bodyPr/>
                    <a:lstStyle/>
                    <a:p>
                      <a:pPr algn="ctr">
                        <a:lnSpc>
                          <a:spcPct val="115000"/>
                        </a:lnSpc>
                        <a:spcAft>
                          <a:spcPts val="1000"/>
                        </a:spcAft>
                      </a:pPr>
                      <a:r>
                        <a:rPr lang="en-US" sz="1600" dirty="0">
                          <a:effectLst/>
                        </a:rPr>
                        <a:t>75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1393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0.15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571134264"/>
                  </a:ext>
                </a:extLst>
              </a:tr>
              <a:tr h="233899">
                <a:tc>
                  <a:txBody>
                    <a:bodyPr/>
                    <a:lstStyle/>
                    <a:p>
                      <a:pPr algn="ctr">
                        <a:lnSpc>
                          <a:spcPct val="115000"/>
                        </a:lnSpc>
                        <a:spcAft>
                          <a:spcPts val="1000"/>
                        </a:spcAft>
                      </a:pPr>
                      <a:r>
                        <a:rPr lang="en-US" sz="1600" dirty="0">
                          <a:effectLst/>
                        </a:rPr>
                        <a:t>55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1381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0.21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96547101"/>
                  </a:ext>
                </a:extLst>
              </a:tr>
              <a:tr h="233899">
                <a:tc>
                  <a:txBody>
                    <a:bodyPr/>
                    <a:lstStyle/>
                    <a:p>
                      <a:pPr algn="ctr">
                        <a:lnSpc>
                          <a:spcPct val="115000"/>
                        </a:lnSpc>
                        <a:spcAft>
                          <a:spcPts val="1000"/>
                        </a:spcAft>
                      </a:pPr>
                      <a:r>
                        <a:rPr lang="en-US" sz="1600" dirty="0">
                          <a:effectLst/>
                        </a:rPr>
                        <a:t>55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1381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0.105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582905349"/>
                  </a:ext>
                </a:extLst>
              </a:tr>
              <a:tr h="233899">
                <a:tc>
                  <a:txBody>
                    <a:bodyPr/>
                    <a:lstStyle/>
                    <a:p>
                      <a:pPr algn="ctr">
                        <a:lnSpc>
                          <a:spcPct val="115000"/>
                        </a:lnSpc>
                        <a:spcAft>
                          <a:spcPts val="1000"/>
                        </a:spcAft>
                      </a:pPr>
                      <a:r>
                        <a:rPr lang="en-US" sz="1600" dirty="0">
                          <a:effectLst/>
                        </a:rPr>
                        <a:t>55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1381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0.105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078377695"/>
                  </a:ext>
                </a:extLst>
              </a:tr>
              <a:tr h="233899">
                <a:tc>
                  <a:txBody>
                    <a:bodyPr/>
                    <a:lstStyle/>
                    <a:p>
                      <a:pPr algn="ctr">
                        <a:lnSpc>
                          <a:spcPct val="115000"/>
                        </a:lnSpc>
                        <a:spcAft>
                          <a:spcPts val="1000"/>
                        </a:spcAft>
                      </a:pPr>
                      <a:r>
                        <a:rPr lang="en-US" sz="1600" dirty="0">
                          <a:effectLst/>
                        </a:rPr>
                        <a:t>55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1381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0.105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4201786230"/>
                  </a:ext>
                </a:extLst>
              </a:tr>
              <a:tr h="233899">
                <a:tc>
                  <a:txBody>
                    <a:bodyPr/>
                    <a:lstStyle/>
                    <a:p>
                      <a:pPr algn="ctr">
                        <a:lnSpc>
                          <a:spcPct val="115000"/>
                        </a:lnSpc>
                        <a:spcAft>
                          <a:spcPts val="1000"/>
                        </a:spcAft>
                      </a:pPr>
                      <a:r>
                        <a:rPr lang="en-US" sz="1600" dirty="0">
                          <a:effectLst/>
                        </a:rPr>
                        <a:t>75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1376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0.20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348051264"/>
                  </a:ext>
                </a:extLst>
              </a:tr>
              <a:tr h="233899">
                <a:tc>
                  <a:txBody>
                    <a:bodyPr/>
                    <a:lstStyle/>
                    <a:p>
                      <a:pPr algn="ctr">
                        <a:lnSpc>
                          <a:spcPct val="115000"/>
                        </a:lnSpc>
                        <a:spcAft>
                          <a:spcPts val="1000"/>
                        </a:spcAft>
                      </a:pPr>
                      <a:r>
                        <a:rPr lang="en-US" sz="1600">
                          <a:effectLst/>
                        </a:rPr>
                        <a:t>75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a:effectLst/>
                        </a:rPr>
                        <a:t>1477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600" dirty="0">
                          <a:effectLst/>
                        </a:rPr>
                        <a:t>0.05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089288223"/>
                  </a:ext>
                </a:extLst>
              </a:tr>
            </a:tbl>
          </a:graphicData>
        </a:graphic>
      </p:graphicFrame>
      <p:graphicFrame>
        <p:nvGraphicFramePr>
          <p:cNvPr id="6" name="Table 5">
            <a:extLst>
              <a:ext uri="{FF2B5EF4-FFF2-40B4-BE49-F238E27FC236}">
                <a16:creationId xmlns:a16="http://schemas.microsoft.com/office/drawing/2014/main" id="{3B902773-038A-4CF3-AB7D-E62E361725E2}"/>
              </a:ext>
            </a:extLst>
          </p:cNvPr>
          <p:cNvGraphicFramePr>
            <a:graphicFrameLocks noGrp="1"/>
          </p:cNvGraphicFramePr>
          <p:nvPr>
            <p:extLst>
              <p:ext uri="{D42A27DB-BD31-4B8C-83A1-F6EECF244321}">
                <p14:modId xmlns:p14="http://schemas.microsoft.com/office/powerpoint/2010/main" val="3415948255"/>
              </p:ext>
            </p:extLst>
          </p:nvPr>
        </p:nvGraphicFramePr>
        <p:xfrm>
          <a:off x="6084365" y="703608"/>
          <a:ext cx="3059634" cy="5798969"/>
        </p:xfrm>
        <a:graphic>
          <a:graphicData uri="http://schemas.openxmlformats.org/drawingml/2006/table">
            <a:tbl>
              <a:tblPr firstRow="1" firstCol="1" bandRow="1">
                <a:tableStyleId>{5C22544A-7EE6-4342-B048-85BDC9FD1C3A}</a:tableStyleId>
              </a:tblPr>
              <a:tblGrid>
                <a:gridCol w="796434">
                  <a:extLst>
                    <a:ext uri="{9D8B030D-6E8A-4147-A177-3AD203B41FA5}">
                      <a16:colId xmlns:a16="http://schemas.microsoft.com/office/drawing/2014/main" val="1076693590"/>
                    </a:ext>
                  </a:extLst>
                </a:gridCol>
                <a:gridCol w="787545">
                  <a:extLst>
                    <a:ext uri="{9D8B030D-6E8A-4147-A177-3AD203B41FA5}">
                      <a16:colId xmlns:a16="http://schemas.microsoft.com/office/drawing/2014/main" val="3464901542"/>
                    </a:ext>
                  </a:extLst>
                </a:gridCol>
                <a:gridCol w="1475655">
                  <a:extLst>
                    <a:ext uri="{9D8B030D-6E8A-4147-A177-3AD203B41FA5}">
                      <a16:colId xmlns:a16="http://schemas.microsoft.com/office/drawing/2014/main" val="1705934979"/>
                    </a:ext>
                  </a:extLst>
                </a:gridCol>
              </a:tblGrid>
              <a:tr h="231368">
                <a:tc>
                  <a:txBody>
                    <a:bodyPr/>
                    <a:lstStyle/>
                    <a:p>
                      <a:pPr algn="ctr">
                        <a:lnSpc>
                          <a:spcPct val="115000"/>
                        </a:lnSpc>
                        <a:spcAft>
                          <a:spcPts val="1000"/>
                        </a:spcAft>
                      </a:pPr>
                      <a:r>
                        <a:rPr lang="en-US" sz="1400" dirty="0">
                          <a:effectLst/>
                        </a:rPr>
                        <a:t>55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1381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0.21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535560667"/>
                  </a:ext>
                </a:extLst>
              </a:tr>
              <a:tr h="231368">
                <a:tc>
                  <a:txBody>
                    <a:bodyPr/>
                    <a:lstStyle/>
                    <a:p>
                      <a:pPr algn="ctr">
                        <a:lnSpc>
                          <a:spcPct val="115000"/>
                        </a:lnSpc>
                        <a:spcAft>
                          <a:spcPts val="1000"/>
                        </a:spcAft>
                      </a:pPr>
                      <a:r>
                        <a:rPr lang="en-US" sz="1400" dirty="0">
                          <a:effectLst/>
                        </a:rPr>
                        <a:t>75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1393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0.045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749630090"/>
                  </a:ext>
                </a:extLst>
              </a:tr>
              <a:tr h="231368">
                <a:tc>
                  <a:txBody>
                    <a:bodyPr/>
                    <a:lstStyle/>
                    <a:p>
                      <a:pPr algn="ctr">
                        <a:lnSpc>
                          <a:spcPct val="115000"/>
                        </a:lnSpc>
                        <a:spcAft>
                          <a:spcPts val="1000"/>
                        </a:spcAft>
                      </a:pPr>
                      <a:r>
                        <a:rPr lang="en-US" sz="1400" dirty="0">
                          <a:effectLst/>
                        </a:rPr>
                        <a:t>75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1393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0.015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999021155"/>
                  </a:ext>
                </a:extLst>
              </a:tr>
              <a:tr h="231368">
                <a:tc>
                  <a:txBody>
                    <a:bodyPr/>
                    <a:lstStyle/>
                    <a:p>
                      <a:pPr algn="ctr">
                        <a:lnSpc>
                          <a:spcPct val="115000"/>
                        </a:lnSpc>
                        <a:spcAft>
                          <a:spcPts val="1000"/>
                        </a:spcAft>
                      </a:pPr>
                      <a:r>
                        <a:rPr lang="en-US" sz="1400" dirty="0">
                          <a:effectLst/>
                        </a:rPr>
                        <a:t>40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1470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0.65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015249151"/>
                  </a:ext>
                </a:extLst>
              </a:tr>
              <a:tr h="231368">
                <a:tc>
                  <a:txBody>
                    <a:bodyPr/>
                    <a:lstStyle/>
                    <a:p>
                      <a:pPr algn="ctr">
                        <a:lnSpc>
                          <a:spcPct val="115000"/>
                        </a:lnSpc>
                        <a:spcAft>
                          <a:spcPts val="1000"/>
                        </a:spcAft>
                      </a:pPr>
                      <a:r>
                        <a:rPr lang="en-US" sz="1400">
                          <a:effectLst/>
                        </a:rPr>
                        <a:t>75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1477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0.64</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321970401"/>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1469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1.54</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625959122"/>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1469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1.03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4016980874"/>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1471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0.21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442944749"/>
                  </a:ext>
                </a:extLst>
              </a:tr>
              <a:tr h="231368">
                <a:tc>
                  <a:txBody>
                    <a:bodyPr/>
                    <a:lstStyle/>
                    <a:p>
                      <a:pPr algn="ctr">
                        <a:lnSpc>
                          <a:spcPct val="115000"/>
                        </a:lnSpc>
                        <a:spcAft>
                          <a:spcPts val="1000"/>
                        </a:spcAft>
                      </a:pPr>
                      <a:r>
                        <a:rPr lang="en-US" sz="1400">
                          <a:effectLst/>
                        </a:rPr>
                        <a:t>75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1477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0.64</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583590742"/>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1471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0.32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803534528"/>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1469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0.06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183427196"/>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1457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0.8</a:t>
                      </a:r>
                      <a:r>
                        <a:rPr lang="en-US" sz="1400" baseline="30000" dirty="0">
                          <a:effectLst/>
                        </a:rPr>
                        <a:t>2/3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894507467"/>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1458</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0.03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938208041"/>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1459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0.02</a:t>
                      </a:r>
                      <a:r>
                        <a:rPr lang="en-US" sz="1400" baseline="30000" dirty="0">
                          <a:effectLst/>
                        </a:rPr>
                        <a:t>1/2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875035385"/>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1460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0.25</a:t>
                      </a:r>
                      <a:r>
                        <a:rPr lang="en-US" sz="1400" baseline="30000" dirty="0">
                          <a:effectLst/>
                        </a:rPr>
                        <a:t>1/2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942385055"/>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1461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0.21</a:t>
                      </a:r>
                      <a:r>
                        <a:rPr lang="en-US" sz="1400" baseline="30000" dirty="0">
                          <a:effectLst/>
                        </a:rPr>
                        <a:t>2/3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970997497"/>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1462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0.01</a:t>
                      </a:r>
                      <a:r>
                        <a:rPr lang="en-US" sz="1400" baseline="30000" dirty="0">
                          <a:effectLst/>
                        </a:rPr>
                        <a:t>1/2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846827931"/>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1463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0.01</a:t>
                      </a:r>
                      <a:r>
                        <a:rPr lang="en-US" sz="1400" baseline="30000" dirty="0">
                          <a:effectLst/>
                        </a:rPr>
                        <a:t>1/3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592165092"/>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1464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0.06</a:t>
                      </a:r>
                      <a:r>
                        <a:rPr lang="en-US" sz="1400" baseline="30000" dirty="0">
                          <a:effectLst/>
                        </a:rPr>
                        <a:t>1/3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323260863"/>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1466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0.05</a:t>
                      </a:r>
                      <a:r>
                        <a:rPr lang="en-US" sz="1400" baseline="30000" dirty="0">
                          <a:effectLst/>
                        </a:rPr>
                        <a:t>1/3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565444930"/>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0.07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183638544"/>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1501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0.06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1734850220"/>
                  </a:ext>
                </a:extLst>
              </a:tr>
              <a:tr h="231368">
                <a:tc>
                  <a:txBody>
                    <a:bodyPr/>
                    <a:lstStyle/>
                    <a:p>
                      <a:pPr algn="ctr">
                        <a:lnSpc>
                          <a:spcPct val="115000"/>
                        </a:lnSpc>
                        <a:spcAft>
                          <a:spcPts val="1000"/>
                        </a:spcAft>
                      </a:pPr>
                      <a:r>
                        <a:rPr lang="en-US" sz="1400">
                          <a:effectLst/>
                        </a:rPr>
                        <a:t>25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a:effectLst/>
                        </a:rPr>
                        <a:t>1469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gn="ctr">
                        <a:lnSpc>
                          <a:spcPct val="115000"/>
                        </a:lnSpc>
                        <a:spcAft>
                          <a:spcPts val="1000"/>
                        </a:spcAft>
                      </a:pPr>
                      <a:r>
                        <a:rPr lang="en-US" sz="1400" dirty="0">
                          <a:effectLst/>
                        </a:rPr>
                        <a:t>1.23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2978491621"/>
                  </a:ext>
                </a:extLst>
              </a:tr>
              <a:tr h="477505">
                <a:tc>
                  <a:txBody>
                    <a:bodyPr/>
                    <a:lstStyle/>
                    <a:p>
                      <a:pPr>
                        <a:lnSpc>
                          <a:spcPct val="115000"/>
                        </a:lnSpc>
                        <a:spcAft>
                          <a:spcPts val="1000"/>
                        </a:spcAft>
                      </a:pPr>
                      <a:r>
                        <a:rPr lang="en-US"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nSpc>
                          <a:spcPct val="115000"/>
                        </a:lnSpc>
                        <a:spcAft>
                          <a:spcPts val="1000"/>
                        </a:spcAft>
                      </a:pPr>
                      <a:r>
                        <a:rPr lang="en-US" sz="1400" b="1" dirty="0">
                          <a:effectLst/>
                        </a:rPr>
                        <a:t>Total </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tc>
                  <a:txBody>
                    <a:bodyPr/>
                    <a:lstStyle/>
                    <a:p>
                      <a:pPr>
                        <a:lnSpc>
                          <a:spcPct val="115000"/>
                        </a:lnSpc>
                        <a:spcAft>
                          <a:spcPts val="1000"/>
                        </a:spcAft>
                      </a:pPr>
                      <a:r>
                        <a:rPr lang="en-US" sz="1400" b="1" dirty="0">
                          <a:effectLst/>
                        </a:rPr>
                        <a:t>22.2157 (Already acquired)</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868" marR="23868" marT="0" marB="0"/>
                </a:tc>
                <a:extLst>
                  <a:ext uri="{0D108BD9-81ED-4DB2-BD59-A6C34878D82A}">
                    <a16:rowId xmlns:a16="http://schemas.microsoft.com/office/drawing/2014/main" val="4128271423"/>
                  </a:ext>
                </a:extLst>
              </a:tr>
            </a:tbl>
          </a:graphicData>
        </a:graphic>
      </p:graphicFrame>
    </p:spTree>
    <p:extLst>
      <p:ext uri="{BB962C8B-B14F-4D97-AF65-F5344CB8AC3E}">
        <p14:creationId xmlns:p14="http://schemas.microsoft.com/office/powerpoint/2010/main" val="231778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52AE-D424-405E-B6A5-AF3CE4E865FD}"/>
              </a:ext>
            </a:extLst>
          </p:cNvPr>
          <p:cNvSpPr>
            <a:spLocks noGrp="1"/>
          </p:cNvSpPr>
          <p:nvPr>
            <p:ph type="title"/>
          </p:nvPr>
        </p:nvSpPr>
        <p:spPr/>
        <p:txBody>
          <a:bodyPr>
            <a:normAutofit/>
          </a:bodyPr>
          <a:lstStyle/>
          <a:p>
            <a:r>
              <a:rPr lang="en-US" sz="2800" b="1" dirty="0"/>
              <a:t>PREVIOUS CLEARANCES</a:t>
            </a:r>
            <a:endParaRPr lang="en-IN" sz="2800" b="1" dirty="0"/>
          </a:p>
        </p:txBody>
      </p:sp>
      <p:graphicFrame>
        <p:nvGraphicFramePr>
          <p:cNvPr id="3" name="Table 4">
            <a:extLst>
              <a:ext uri="{FF2B5EF4-FFF2-40B4-BE49-F238E27FC236}">
                <a16:creationId xmlns:a16="http://schemas.microsoft.com/office/drawing/2014/main" id="{21E729D2-14B3-4213-B908-11F9F9B22009}"/>
              </a:ext>
            </a:extLst>
          </p:cNvPr>
          <p:cNvGraphicFramePr>
            <a:graphicFrameLocks noGrp="1"/>
          </p:cNvGraphicFramePr>
          <p:nvPr>
            <p:extLst>
              <p:ext uri="{D42A27DB-BD31-4B8C-83A1-F6EECF244321}">
                <p14:modId xmlns:p14="http://schemas.microsoft.com/office/powerpoint/2010/main" val="1259282372"/>
              </p:ext>
            </p:extLst>
          </p:nvPr>
        </p:nvGraphicFramePr>
        <p:xfrm>
          <a:off x="0" y="1605613"/>
          <a:ext cx="9144000" cy="50292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485646736"/>
                    </a:ext>
                  </a:extLst>
                </a:gridCol>
                <a:gridCol w="2574032">
                  <a:extLst>
                    <a:ext uri="{9D8B030D-6E8A-4147-A177-3AD203B41FA5}">
                      <a16:colId xmlns:a16="http://schemas.microsoft.com/office/drawing/2014/main" val="3211661258"/>
                    </a:ext>
                  </a:extLst>
                </a:gridCol>
                <a:gridCol w="1997968">
                  <a:extLst>
                    <a:ext uri="{9D8B030D-6E8A-4147-A177-3AD203B41FA5}">
                      <a16:colId xmlns:a16="http://schemas.microsoft.com/office/drawing/2014/main" val="1975822870"/>
                    </a:ext>
                  </a:extLst>
                </a:gridCol>
                <a:gridCol w="2286000">
                  <a:extLst>
                    <a:ext uri="{9D8B030D-6E8A-4147-A177-3AD203B41FA5}">
                      <a16:colId xmlns:a16="http://schemas.microsoft.com/office/drawing/2014/main" val="2057075675"/>
                    </a:ext>
                  </a:extLst>
                </a:gridCol>
              </a:tblGrid>
              <a:tr h="370840">
                <a:tc>
                  <a:txBody>
                    <a:bodyPr/>
                    <a:lstStyle/>
                    <a:p>
                      <a:r>
                        <a:rPr lang="en-US" dirty="0"/>
                        <a:t>Facilities Envisaged</a:t>
                      </a:r>
                      <a:endParaRPr lang="en-IN" dirty="0"/>
                    </a:p>
                  </a:txBody>
                  <a:tcPr/>
                </a:tc>
                <a:tc>
                  <a:txBody>
                    <a:bodyPr/>
                    <a:lstStyle/>
                    <a:p>
                      <a:r>
                        <a:rPr lang="en-US" dirty="0"/>
                        <a:t>Consent Status</a:t>
                      </a:r>
                      <a:endParaRPr lang="en-IN" dirty="0"/>
                    </a:p>
                  </a:txBody>
                  <a:tcPr/>
                </a:tc>
                <a:tc>
                  <a:txBody>
                    <a:bodyPr/>
                    <a:lstStyle/>
                    <a:p>
                      <a:r>
                        <a:rPr lang="en-US" dirty="0"/>
                        <a:t>Implementation Status</a:t>
                      </a:r>
                      <a:endParaRPr lang="en-IN" dirty="0"/>
                    </a:p>
                  </a:txBody>
                  <a:tcPr/>
                </a:tc>
                <a:tc>
                  <a:txBody>
                    <a:bodyPr/>
                    <a:lstStyle/>
                    <a:p>
                      <a:r>
                        <a:rPr lang="en-US" dirty="0"/>
                        <a:t>Remarks</a:t>
                      </a:r>
                      <a:endParaRPr lang="en-IN" dirty="0"/>
                    </a:p>
                  </a:txBody>
                  <a:tcPr/>
                </a:tc>
                <a:extLst>
                  <a:ext uri="{0D108BD9-81ED-4DB2-BD59-A6C34878D82A}">
                    <a16:rowId xmlns:a16="http://schemas.microsoft.com/office/drawing/2014/main" val="2091098498"/>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400 TPD sponge Iron </a:t>
                      </a:r>
                      <a:r>
                        <a:rPr lang="en-US" dirty="0" err="1"/>
                        <a:t>Iron</a:t>
                      </a:r>
                      <a:r>
                        <a:rPr lang="en-US" dirty="0"/>
                        <a:t> plant</a:t>
                      </a: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800" kern="1200" dirty="0">
                          <a:solidFill>
                            <a:schemeClr val="dk1"/>
                          </a:solidFill>
                          <a:effectLst/>
                          <a:latin typeface="+mn-lt"/>
                          <a:ea typeface="+mn-ea"/>
                          <a:cs typeface="+mn-cs"/>
                        </a:rPr>
                        <a:t>CTE vide JSPCB letter no. N-292, 09.04.2005</a:t>
                      </a:r>
                      <a:endParaRPr lang="en-IN" dirty="0"/>
                    </a:p>
                    <a:p>
                      <a:pPr algn="just"/>
                      <a:endParaRPr lang="en-IN" dirty="0"/>
                    </a:p>
                  </a:txBody>
                  <a:tcPr/>
                </a:tc>
                <a:tc>
                  <a:txBody>
                    <a:bodyPr/>
                    <a:lstStyle/>
                    <a:p>
                      <a:pPr algn="just"/>
                      <a:r>
                        <a:rPr lang="en-US" dirty="0"/>
                        <a:t>Partially implemented</a:t>
                      </a:r>
                      <a:endParaRPr lang="en-IN" dirty="0"/>
                    </a:p>
                  </a:txBody>
                  <a:tcPr/>
                </a:tc>
                <a:tc>
                  <a:txBody>
                    <a:bodyPr/>
                    <a:lstStyle/>
                    <a:p>
                      <a:pPr algn="just"/>
                      <a:r>
                        <a:rPr lang="en-US" dirty="0"/>
                        <a:t>3x 100 TPD constructed and operated</a:t>
                      </a:r>
                    </a:p>
                    <a:p>
                      <a:pPr algn="just"/>
                      <a:r>
                        <a:rPr lang="en-US" dirty="0"/>
                        <a:t>1x100 TPD constructed but not operated due to not obtaining CTO</a:t>
                      </a:r>
                      <a:endParaRPr lang="en-IN" dirty="0"/>
                    </a:p>
                  </a:txBody>
                  <a:tcPr/>
                </a:tc>
                <a:extLst>
                  <a:ext uri="{0D108BD9-81ED-4DB2-BD59-A6C34878D82A}">
                    <a16:rowId xmlns:a16="http://schemas.microsoft.com/office/drawing/2014/main" val="2839112309"/>
                  </a:ext>
                </a:extLst>
              </a:tr>
              <a:tr h="370840">
                <a:tc>
                  <a:txBody>
                    <a:bodyPr/>
                    <a:lstStyle/>
                    <a:p>
                      <a:pPr algn="just"/>
                      <a:r>
                        <a:rPr lang="en-US" dirty="0"/>
                        <a:t>3x100 TPD sponge Iron Plant</a:t>
                      </a: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baseline="0" dirty="0">
                          <a:solidFill>
                            <a:schemeClr val="dk1"/>
                          </a:solidFill>
                          <a:latin typeface="+mn-lt"/>
                          <a:ea typeface="+mn-ea"/>
                          <a:cs typeface="+mn-cs"/>
                        </a:rPr>
                        <a:t>CTO vide Letter no. JSPCB/HO/RNC/CTO-5505181/2019/2028 dated 30.09.2019 valid till 31.12.2021</a:t>
                      </a:r>
                      <a:endParaRPr lang="en-IN" dirty="0"/>
                    </a:p>
                    <a:p>
                      <a:pPr algn="just"/>
                      <a:endParaRPr lang="en-IN" dirty="0"/>
                    </a:p>
                  </a:txBody>
                  <a:tcPr/>
                </a:tc>
                <a:tc>
                  <a:txBody>
                    <a:bodyPr/>
                    <a:lstStyle/>
                    <a:p>
                      <a:pPr algn="just"/>
                      <a:r>
                        <a:rPr lang="en-US" dirty="0"/>
                        <a:t>Implemented</a:t>
                      </a: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3x100 TPD sponge Iron Conditions implemented and verified by Regional officer JSPCB.</a:t>
                      </a:r>
                      <a:endParaRPr lang="en-IN" dirty="0"/>
                    </a:p>
                    <a:p>
                      <a:pPr algn="just"/>
                      <a:endParaRPr lang="en-IN" dirty="0"/>
                    </a:p>
                  </a:txBody>
                  <a:tcPr/>
                </a:tc>
                <a:extLst>
                  <a:ext uri="{0D108BD9-81ED-4DB2-BD59-A6C34878D82A}">
                    <a16:rowId xmlns:a16="http://schemas.microsoft.com/office/drawing/2014/main" val="2557831580"/>
                  </a:ext>
                </a:extLst>
              </a:tr>
              <a:tr h="370840">
                <a:tc gridSpan="4">
                  <a:txBody>
                    <a:bodyPr/>
                    <a:lstStyle/>
                    <a:p>
                      <a:pPr algn="just"/>
                      <a:r>
                        <a:rPr lang="en-US" dirty="0"/>
                        <a:t>All the CTO conditions has been complied and verified by Regional Officer, State Pollution Control Board, Jharkhand. Copy of the certified report attached</a:t>
                      </a:r>
                      <a:endParaRPr lang="en-IN" dirty="0"/>
                    </a:p>
                  </a:txBody>
                  <a:tcPr/>
                </a:tc>
                <a:tc hMerge="1">
                  <a:txBody>
                    <a:bodyPr/>
                    <a:lstStyle/>
                    <a:p>
                      <a:pPr algn="just"/>
                      <a:endParaRPr lang="en-IN" dirty="0"/>
                    </a:p>
                  </a:txBody>
                  <a:tcPr/>
                </a:tc>
                <a:tc hMerge="1">
                  <a:txBody>
                    <a:bodyPr/>
                    <a:lstStyle/>
                    <a:p>
                      <a:pPr algn="just"/>
                      <a:endParaRPr lang="en-IN" dirty="0"/>
                    </a:p>
                  </a:txBody>
                  <a:tcPr/>
                </a:tc>
                <a:tc hMerge="1">
                  <a:txBody>
                    <a:bodyPr/>
                    <a:lstStyle/>
                    <a:p>
                      <a:pPr algn="just"/>
                      <a:endParaRPr lang="en-IN" dirty="0"/>
                    </a:p>
                  </a:txBody>
                  <a:tcPr/>
                </a:tc>
                <a:extLst>
                  <a:ext uri="{0D108BD9-81ED-4DB2-BD59-A6C34878D82A}">
                    <a16:rowId xmlns:a16="http://schemas.microsoft.com/office/drawing/2014/main" val="3986586335"/>
                  </a:ext>
                </a:extLst>
              </a:tr>
            </a:tbl>
          </a:graphicData>
        </a:graphic>
      </p:graphicFrame>
    </p:spTree>
    <p:extLst>
      <p:ext uri="{BB962C8B-B14F-4D97-AF65-F5344CB8AC3E}">
        <p14:creationId xmlns:p14="http://schemas.microsoft.com/office/powerpoint/2010/main" val="330564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0F69-8A53-4862-9B26-AF644EEB8ACD}"/>
              </a:ext>
            </a:extLst>
          </p:cNvPr>
          <p:cNvSpPr>
            <a:spLocks noGrp="1"/>
          </p:cNvSpPr>
          <p:nvPr>
            <p:ph type="title"/>
          </p:nvPr>
        </p:nvSpPr>
        <p:spPr/>
        <p:txBody>
          <a:bodyPr/>
          <a:lstStyle/>
          <a:p>
            <a:r>
              <a:rPr lang="en-US" sz="3600" b="1" dirty="0"/>
              <a:t>ENVIRONMENTAL SITE SETTING</a:t>
            </a:r>
            <a:endParaRPr lang="en-IN" b="1" dirty="0"/>
          </a:p>
        </p:txBody>
      </p:sp>
      <p:graphicFrame>
        <p:nvGraphicFramePr>
          <p:cNvPr id="4" name="Table 4">
            <a:extLst>
              <a:ext uri="{FF2B5EF4-FFF2-40B4-BE49-F238E27FC236}">
                <a16:creationId xmlns:a16="http://schemas.microsoft.com/office/drawing/2014/main" id="{23DD7023-5DFB-444D-B53E-19425D8E5852}"/>
              </a:ext>
            </a:extLst>
          </p:cNvPr>
          <p:cNvGraphicFramePr>
            <a:graphicFrameLocks noGrp="1"/>
          </p:cNvGraphicFramePr>
          <p:nvPr>
            <p:extLst>
              <p:ext uri="{D42A27DB-BD31-4B8C-83A1-F6EECF244321}">
                <p14:modId xmlns:p14="http://schemas.microsoft.com/office/powerpoint/2010/main" val="1626599416"/>
              </p:ext>
            </p:extLst>
          </p:nvPr>
        </p:nvGraphicFramePr>
        <p:xfrm>
          <a:off x="0" y="1556792"/>
          <a:ext cx="8964488" cy="4432046"/>
        </p:xfrm>
        <a:graphic>
          <a:graphicData uri="http://schemas.openxmlformats.org/drawingml/2006/table">
            <a:tbl>
              <a:tblPr firstRow="1" bandRow="1">
                <a:tableStyleId>{5C22544A-7EE6-4342-B048-85BDC9FD1C3A}</a:tableStyleId>
              </a:tblPr>
              <a:tblGrid>
                <a:gridCol w="622609">
                  <a:extLst>
                    <a:ext uri="{9D8B030D-6E8A-4147-A177-3AD203B41FA5}">
                      <a16:colId xmlns:a16="http://schemas.microsoft.com/office/drawing/2014/main" val="3105746847"/>
                    </a:ext>
                  </a:extLst>
                </a:gridCol>
                <a:gridCol w="4237423">
                  <a:extLst>
                    <a:ext uri="{9D8B030D-6E8A-4147-A177-3AD203B41FA5}">
                      <a16:colId xmlns:a16="http://schemas.microsoft.com/office/drawing/2014/main" val="2188795069"/>
                    </a:ext>
                  </a:extLst>
                </a:gridCol>
                <a:gridCol w="4104456">
                  <a:extLst>
                    <a:ext uri="{9D8B030D-6E8A-4147-A177-3AD203B41FA5}">
                      <a16:colId xmlns:a16="http://schemas.microsoft.com/office/drawing/2014/main" val="1237306196"/>
                    </a:ext>
                  </a:extLst>
                </a:gridCol>
              </a:tblGrid>
              <a:tr h="370840">
                <a:tc>
                  <a:txBody>
                    <a:bodyPr/>
                    <a:lstStyle/>
                    <a:p>
                      <a:r>
                        <a:rPr lang="en-US" dirty="0"/>
                        <a:t>Sl. No</a:t>
                      </a:r>
                      <a:endParaRPr lang="en-IN" dirty="0"/>
                    </a:p>
                  </a:txBody>
                  <a:tcPr/>
                </a:tc>
                <a:tc>
                  <a:txBody>
                    <a:bodyPr/>
                    <a:lstStyle/>
                    <a:p>
                      <a:r>
                        <a:rPr lang="en-US" dirty="0"/>
                        <a:t>Parameters</a:t>
                      </a:r>
                      <a:endParaRPr lang="en-IN" dirty="0"/>
                    </a:p>
                  </a:txBody>
                  <a:tcPr/>
                </a:tc>
                <a:tc>
                  <a:txBody>
                    <a:bodyPr/>
                    <a:lstStyle/>
                    <a:p>
                      <a:r>
                        <a:rPr lang="en-US" dirty="0"/>
                        <a:t>Details</a:t>
                      </a:r>
                      <a:endParaRPr lang="en-IN" dirty="0"/>
                    </a:p>
                  </a:txBody>
                  <a:tcPr/>
                </a:tc>
                <a:extLst>
                  <a:ext uri="{0D108BD9-81ED-4DB2-BD59-A6C34878D82A}">
                    <a16:rowId xmlns:a16="http://schemas.microsoft.com/office/drawing/2014/main" val="789716770"/>
                  </a:ext>
                </a:extLst>
              </a:tr>
              <a:tr h="370840">
                <a:tc>
                  <a:txBody>
                    <a:bodyPr/>
                    <a:lstStyle/>
                    <a:p>
                      <a:r>
                        <a:rPr lang="en-US" dirty="0"/>
                        <a:t>a. </a:t>
                      </a:r>
                      <a:endParaRPr lang="en-IN" dirty="0"/>
                    </a:p>
                  </a:txBody>
                  <a:tcPr/>
                </a:tc>
                <a:tc>
                  <a:txBody>
                    <a:bodyPr/>
                    <a:lstStyle/>
                    <a:p>
                      <a:r>
                        <a:rPr lang="en-US" dirty="0"/>
                        <a:t>Water body</a:t>
                      </a:r>
                      <a:endParaRPr lang="en-IN" dirty="0"/>
                    </a:p>
                  </a:txBody>
                  <a:tcPr/>
                </a:tc>
                <a:tc>
                  <a:txBody>
                    <a:bodyPr/>
                    <a:lstStyle/>
                    <a:p>
                      <a:r>
                        <a:rPr kumimoji="0" lang="en-US" kern="1200" dirty="0" err="1">
                          <a:solidFill>
                            <a:schemeClr val="dk1"/>
                          </a:solidFill>
                          <a:latin typeface="+mn-lt"/>
                          <a:ea typeface="+mn-ea"/>
                          <a:cs typeface="+mn-cs"/>
                        </a:rPr>
                        <a:t>Naikari</a:t>
                      </a:r>
                      <a:r>
                        <a:rPr kumimoji="0" lang="en-US" kern="1200" dirty="0">
                          <a:solidFill>
                            <a:schemeClr val="dk1"/>
                          </a:solidFill>
                          <a:latin typeface="+mn-lt"/>
                          <a:ea typeface="+mn-ea"/>
                          <a:cs typeface="+mn-cs"/>
                        </a:rPr>
                        <a:t> River – 1.5 Km, SW</a:t>
                      </a:r>
                    </a:p>
                    <a:p>
                      <a:r>
                        <a:rPr kumimoji="0" lang="en-US" kern="1200" dirty="0" err="1">
                          <a:solidFill>
                            <a:schemeClr val="dk1"/>
                          </a:solidFill>
                          <a:latin typeface="+mn-lt"/>
                          <a:ea typeface="+mn-ea"/>
                          <a:cs typeface="+mn-cs"/>
                        </a:rPr>
                        <a:t>Damodar</a:t>
                      </a:r>
                      <a:r>
                        <a:rPr kumimoji="0" lang="en-US" kern="1200" dirty="0">
                          <a:solidFill>
                            <a:schemeClr val="dk1"/>
                          </a:solidFill>
                          <a:latin typeface="+mn-lt"/>
                          <a:ea typeface="+mn-ea"/>
                          <a:cs typeface="+mn-cs"/>
                        </a:rPr>
                        <a:t> River-  5. Km, S</a:t>
                      </a:r>
                      <a:endParaRPr kumimoji="0" lang="en-IN" kern="1200" dirty="0">
                        <a:solidFill>
                          <a:schemeClr val="dk1"/>
                        </a:solidFill>
                        <a:latin typeface="+mn-lt"/>
                        <a:ea typeface="+mn-ea"/>
                        <a:cs typeface="+mn-cs"/>
                      </a:endParaRPr>
                    </a:p>
                  </a:txBody>
                  <a:tcPr/>
                </a:tc>
                <a:extLst>
                  <a:ext uri="{0D108BD9-81ED-4DB2-BD59-A6C34878D82A}">
                    <a16:rowId xmlns:a16="http://schemas.microsoft.com/office/drawing/2014/main" val="3160611358"/>
                  </a:ext>
                </a:extLst>
              </a:tr>
              <a:tr h="370840">
                <a:tc>
                  <a:txBody>
                    <a:bodyPr/>
                    <a:lstStyle/>
                    <a:p>
                      <a:r>
                        <a:rPr lang="en-US" dirty="0"/>
                        <a:t>b.</a:t>
                      </a:r>
                      <a:endParaRPr lang="en-IN" dirty="0"/>
                    </a:p>
                  </a:txBody>
                  <a:tcPr/>
                </a:tc>
                <a:tc>
                  <a:txBody>
                    <a:bodyPr/>
                    <a:lstStyle/>
                    <a:p>
                      <a:r>
                        <a:rPr lang="en-US" dirty="0"/>
                        <a:t>Highway</a:t>
                      </a:r>
                      <a:endParaRPr lang="en-IN" dirty="0"/>
                    </a:p>
                  </a:txBody>
                  <a:tcPr/>
                </a:tc>
                <a:tc>
                  <a:txBody>
                    <a:bodyPr/>
                    <a:lstStyle/>
                    <a:p>
                      <a:pPr>
                        <a:lnSpc>
                          <a:spcPct val="115000"/>
                        </a:lnSpc>
                        <a:spcAft>
                          <a:spcPts val="0"/>
                        </a:spcAft>
                      </a:pPr>
                      <a:r>
                        <a:rPr kumimoji="0" lang="en-US" kern="1200" dirty="0">
                          <a:solidFill>
                            <a:schemeClr val="dk1"/>
                          </a:solidFill>
                          <a:latin typeface="+mn-lt"/>
                          <a:ea typeface="+mn-ea"/>
                          <a:cs typeface="+mn-cs"/>
                        </a:rPr>
                        <a:t>Ranchi-Ramgarh Road – 8.5 Km</a:t>
                      </a:r>
                    </a:p>
                    <a:p>
                      <a:pPr>
                        <a:lnSpc>
                          <a:spcPct val="115000"/>
                        </a:lnSpc>
                        <a:spcAft>
                          <a:spcPts val="0"/>
                        </a:spcAft>
                      </a:pPr>
                      <a:r>
                        <a:rPr kumimoji="0" lang="en-US" kern="1200" dirty="0" err="1">
                          <a:solidFill>
                            <a:schemeClr val="dk1"/>
                          </a:solidFill>
                          <a:latin typeface="+mn-lt"/>
                          <a:ea typeface="+mn-ea"/>
                          <a:cs typeface="+mn-cs"/>
                        </a:rPr>
                        <a:t>Kuju</a:t>
                      </a:r>
                      <a:r>
                        <a:rPr kumimoji="0" lang="en-US" kern="1200" dirty="0">
                          <a:solidFill>
                            <a:schemeClr val="dk1"/>
                          </a:solidFill>
                          <a:latin typeface="+mn-lt"/>
                          <a:ea typeface="+mn-ea"/>
                          <a:cs typeface="+mn-cs"/>
                        </a:rPr>
                        <a:t>- </a:t>
                      </a:r>
                      <a:r>
                        <a:rPr kumimoji="0" lang="en-US" kern="1200" dirty="0" err="1">
                          <a:solidFill>
                            <a:schemeClr val="dk1"/>
                          </a:solidFill>
                          <a:latin typeface="+mn-lt"/>
                          <a:ea typeface="+mn-ea"/>
                          <a:cs typeface="+mn-cs"/>
                        </a:rPr>
                        <a:t>Giddi</a:t>
                      </a:r>
                      <a:r>
                        <a:rPr kumimoji="0" lang="en-US" kern="1200" dirty="0">
                          <a:solidFill>
                            <a:schemeClr val="dk1"/>
                          </a:solidFill>
                          <a:latin typeface="+mn-lt"/>
                          <a:ea typeface="+mn-ea"/>
                          <a:cs typeface="+mn-cs"/>
                        </a:rPr>
                        <a:t> Road – 1 Km</a:t>
                      </a:r>
                      <a:endParaRPr kumimoji="0" lang="en-IN" kern="1200" dirty="0">
                        <a:solidFill>
                          <a:schemeClr val="dk1"/>
                        </a:solidFill>
                        <a:latin typeface="+mn-lt"/>
                        <a:ea typeface="+mn-ea"/>
                        <a:cs typeface="+mn-cs"/>
                      </a:endParaRPr>
                    </a:p>
                  </a:txBody>
                  <a:tcPr marL="68581" marR="68581" marT="0" marB="0"/>
                </a:tc>
                <a:extLst>
                  <a:ext uri="{0D108BD9-81ED-4DB2-BD59-A6C34878D82A}">
                    <a16:rowId xmlns:a16="http://schemas.microsoft.com/office/drawing/2014/main" val="403168475"/>
                  </a:ext>
                </a:extLst>
              </a:tr>
              <a:tr h="370840">
                <a:tc>
                  <a:txBody>
                    <a:bodyPr/>
                    <a:lstStyle/>
                    <a:p>
                      <a:r>
                        <a:rPr lang="en-US" dirty="0"/>
                        <a:t>c.</a:t>
                      </a:r>
                      <a:endParaRPr lang="en-IN" dirty="0"/>
                    </a:p>
                  </a:txBody>
                  <a:tcPr/>
                </a:tc>
                <a:tc>
                  <a:txBody>
                    <a:bodyPr/>
                    <a:lstStyle/>
                    <a:p>
                      <a:r>
                        <a:rPr lang="en-US" dirty="0"/>
                        <a:t>Railway line</a:t>
                      </a:r>
                      <a:endParaRPr lang="en-IN" dirty="0"/>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kern="1200" dirty="0" err="1">
                          <a:solidFill>
                            <a:schemeClr val="dk1"/>
                          </a:solidFill>
                          <a:latin typeface="+mn-lt"/>
                          <a:ea typeface="+mn-ea"/>
                          <a:cs typeface="+mn-cs"/>
                        </a:rPr>
                        <a:t>Kuju</a:t>
                      </a:r>
                      <a:r>
                        <a:rPr kumimoji="0" lang="en-US" kern="1200" dirty="0">
                          <a:solidFill>
                            <a:schemeClr val="dk1"/>
                          </a:solidFill>
                          <a:latin typeface="+mn-lt"/>
                          <a:ea typeface="+mn-ea"/>
                          <a:cs typeface="+mn-cs"/>
                        </a:rPr>
                        <a:t> Railway station</a:t>
                      </a:r>
                      <a:r>
                        <a:rPr kumimoji="0" lang="en-IN" kern="1200" dirty="0">
                          <a:solidFill>
                            <a:schemeClr val="dk1"/>
                          </a:solidFill>
                          <a:latin typeface="+mn-lt"/>
                          <a:ea typeface="+mn-ea"/>
                          <a:cs typeface="+mn-cs"/>
                        </a:rPr>
                        <a:t> – 12 Km</a:t>
                      </a:r>
                    </a:p>
                  </a:txBody>
                  <a:tcPr marL="68581" marR="68581" marT="0" marB="0"/>
                </a:tc>
                <a:extLst>
                  <a:ext uri="{0D108BD9-81ED-4DB2-BD59-A6C34878D82A}">
                    <a16:rowId xmlns:a16="http://schemas.microsoft.com/office/drawing/2014/main" val="1329495800"/>
                  </a:ext>
                </a:extLst>
              </a:tr>
              <a:tr h="370840">
                <a:tc>
                  <a:txBody>
                    <a:bodyPr/>
                    <a:lstStyle/>
                    <a:p>
                      <a:r>
                        <a:rPr lang="en-US" dirty="0"/>
                        <a:t>d. </a:t>
                      </a:r>
                      <a:endParaRPr lang="en-IN" dirty="0"/>
                    </a:p>
                  </a:txBody>
                  <a:tcPr/>
                </a:tc>
                <a:tc>
                  <a:txBody>
                    <a:bodyPr/>
                    <a:lstStyle/>
                    <a:p>
                      <a:r>
                        <a:rPr lang="en-US" dirty="0"/>
                        <a:t>Habitation</a:t>
                      </a:r>
                      <a:endParaRPr lang="en-IN" dirty="0"/>
                    </a:p>
                  </a:txBody>
                  <a:tcPr/>
                </a:tc>
                <a:tc>
                  <a:txBody>
                    <a:bodyPr/>
                    <a:lstStyle/>
                    <a:p>
                      <a:pPr>
                        <a:lnSpc>
                          <a:spcPct val="115000"/>
                        </a:lnSpc>
                        <a:spcAft>
                          <a:spcPts val="0"/>
                        </a:spcAft>
                      </a:pPr>
                      <a:r>
                        <a:rPr kumimoji="0" lang="en-US" kern="1200" dirty="0">
                          <a:solidFill>
                            <a:schemeClr val="dk1"/>
                          </a:solidFill>
                          <a:latin typeface="+mn-lt"/>
                          <a:ea typeface="+mn-ea"/>
                          <a:cs typeface="+mn-cs"/>
                        </a:rPr>
                        <a:t>Dari – 2.5 Km</a:t>
                      </a:r>
                    </a:p>
                    <a:p>
                      <a:pPr>
                        <a:lnSpc>
                          <a:spcPct val="115000"/>
                        </a:lnSpc>
                        <a:spcAft>
                          <a:spcPts val="0"/>
                        </a:spcAft>
                      </a:pPr>
                      <a:r>
                        <a:rPr kumimoji="0" lang="en-US" kern="1200" dirty="0" err="1">
                          <a:solidFill>
                            <a:schemeClr val="dk1"/>
                          </a:solidFill>
                          <a:latin typeface="+mn-lt"/>
                          <a:ea typeface="+mn-ea"/>
                          <a:cs typeface="+mn-cs"/>
                        </a:rPr>
                        <a:t>Hossir</a:t>
                      </a:r>
                      <a:r>
                        <a:rPr kumimoji="0" lang="en-US" kern="1200" dirty="0">
                          <a:solidFill>
                            <a:schemeClr val="dk1"/>
                          </a:solidFill>
                          <a:latin typeface="+mn-lt"/>
                          <a:ea typeface="+mn-ea"/>
                          <a:cs typeface="+mn-cs"/>
                        </a:rPr>
                        <a:t> – 1 Km</a:t>
                      </a:r>
                      <a:endParaRPr kumimoji="0" lang="en-IN" kern="1200" dirty="0">
                        <a:solidFill>
                          <a:schemeClr val="dk1"/>
                        </a:solidFill>
                        <a:latin typeface="+mn-lt"/>
                        <a:ea typeface="+mn-ea"/>
                        <a:cs typeface="+mn-cs"/>
                      </a:endParaRPr>
                    </a:p>
                  </a:txBody>
                  <a:tcPr marL="68581" marR="68581" marT="0" marB="0"/>
                </a:tc>
                <a:extLst>
                  <a:ext uri="{0D108BD9-81ED-4DB2-BD59-A6C34878D82A}">
                    <a16:rowId xmlns:a16="http://schemas.microsoft.com/office/drawing/2014/main" val="502693477"/>
                  </a:ext>
                </a:extLst>
              </a:tr>
              <a:tr h="370840">
                <a:tc>
                  <a:txBody>
                    <a:bodyPr/>
                    <a:lstStyle/>
                    <a:p>
                      <a:r>
                        <a:rPr lang="en-US" dirty="0"/>
                        <a:t>e. </a:t>
                      </a:r>
                      <a:endParaRPr lang="en-IN" dirty="0"/>
                    </a:p>
                  </a:txBody>
                  <a:tcPr/>
                </a:tc>
                <a:tc>
                  <a:txBody>
                    <a:bodyPr/>
                    <a:lstStyle/>
                    <a:p>
                      <a:r>
                        <a:rPr lang="en-US" dirty="0"/>
                        <a:t>National Park/ Wildlife Sanctuary/ Bio-sphere reserve/ Elephant Corridor/Tiger Reserve/ Eco-sensitive zone/ Eco-sensitive area</a:t>
                      </a:r>
                      <a:endParaRPr lang="en-IN" dirty="0"/>
                    </a:p>
                  </a:txBody>
                  <a:tcPr/>
                </a:tc>
                <a:tc>
                  <a:txBody>
                    <a:bodyPr/>
                    <a:lstStyle/>
                    <a:p>
                      <a:r>
                        <a:rPr kumimoji="0" lang="en-US" kern="1200" dirty="0">
                          <a:solidFill>
                            <a:schemeClr val="dk1"/>
                          </a:solidFill>
                          <a:latin typeface="+mn-lt"/>
                          <a:ea typeface="+mn-ea"/>
                          <a:cs typeface="+mn-cs"/>
                        </a:rPr>
                        <a:t>No national </a:t>
                      </a:r>
                      <a:r>
                        <a:rPr lang="en-US" dirty="0"/>
                        <a:t>/ Wildlife Sanctuary/ Bio-sphere reserve/ Elephant Corridor/Tiger Reserve/ Eco-sensitive zone/ Eco-sensitive area within 10 Km of the project site. </a:t>
                      </a:r>
                      <a:endParaRPr kumimoji="0" lang="en-IN" kern="1200" dirty="0">
                        <a:solidFill>
                          <a:schemeClr val="dk1"/>
                        </a:solidFill>
                        <a:latin typeface="+mn-lt"/>
                        <a:ea typeface="+mn-ea"/>
                        <a:cs typeface="+mn-cs"/>
                      </a:endParaRPr>
                    </a:p>
                  </a:txBody>
                  <a:tcPr/>
                </a:tc>
                <a:extLst>
                  <a:ext uri="{0D108BD9-81ED-4DB2-BD59-A6C34878D82A}">
                    <a16:rowId xmlns:a16="http://schemas.microsoft.com/office/drawing/2014/main" val="88691310"/>
                  </a:ext>
                </a:extLst>
              </a:tr>
              <a:tr h="370840">
                <a:tc>
                  <a:txBody>
                    <a:bodyPr/>
                    <a:lstStyle/>
                    <a:p>
                      <a:r>
                        <a:rPr lang="en-US" dirty="0"/>
                        <a:t>f. </a:t>
                      </a:r>
                      <a:endParaRPr lang="en-IN" dirty="0"/>
                    </a:p>
                  </a:txBody>
                  <a:tcPr/>
                </a:tc>
                <a:tc>
                  <a:txBody>
                    <a:bodyPr/>
                    <a:lstStyle/>
                    <a:p>
                      <a:r>
                        <a:rPr lang="en-US" dirty="0"/>
                        <a:t>Any other</a:t>
                      </a:r>
                      <a:endParaRPr lang="en-IN" dirty="0"/>
                    </a:p>
                  </a:txBody>
                  <a:tcPr/>
                </a:tc>
                <a:tc>
                  <a:txBody>
                    <a:bodyPr/>
                    <a:lstStyle/>
                    <a:p>
                      <a:r>
                        <a:rPr kumimoji="0" lang="en-US" kern="1200" dirty="0">
                          <a:solidFill>
                            <a:schemeClr val="dk1"/>
                          </a:solidFill>
                          <a:latin typeface="+mn-lt"/>
                          <a:ea typeface="+mn-ea"/>
                          <a:cs typeface="+mn-cs"/>
                        </a:rPr>
                        <a:t>Nil</a:t>
                      </a:r>
                      <a:endParaRPr kumimoji="0" lang="en-IN" kern="1200" dirty="0">
                        <a:solidFill>
                          <a:schemeClr val="dk1"/>
                        </a:solidFill>
                        <a:latin typeface="+mn-lt"/>
                        <a:ea typeface="+mn-ea"/>
                        <a:cs typeface="+mn-cs"/>
                      </a:endParaRPr>
                    </a:p>
                  </a:txBody>
                  <a:tcPr/>
                </a:tc>
                <a:extLst>
                  <a:ext uri="{0D108BD9-81ED-4DB2-BD59-A6C34878D82A}">
                    <a16:rowId xmlns:a16="http://schemas.microsoft.com/office/drawing/2014/main" val="2271349942"/>
                  </a:ext>
                </a:extLst>
              </a:tr>
            </a:tbl>
          </a:graphicData>
        </a:graphic>
      </p:graphicFrame>
    </p:spTree>
    <p:extLst>
      <p:ext uri="{BB962C8B-B14F-4D97-AF65-F5344CB8AC3E}">
        <p14:creationId xmlns:p14="http://schemas.microsoft.com/office/powerpoint/2010/main" val="2800162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FINAL PLANT CONFIGURATION</a:t>
            </a:r>
          </a:p>
        </p:txBody>
      </p:sp>
      <p:graphicFrame>
        <p:nvGraphicFramePr>
          <p:cNvPr id="4" name="Table 3"/>
          <p:cNvGraphicFramePr>
            <a:graphicFrameLocks noGrp="1"/>
          </p:cNvGraphicFramePr>
          <p:nvPr>
            <p:extLst>
              <p:ext uri="{D42A27DB-BD31-4B8C-83A1-F6EECF244321}">
                <p14:modId xmlns:p14="http://schemas.microsoft.com/office/powerpoint/2010/main" val="2289148148"/>
              </p:ext>
            </p:extLst>
          </p:nvPr>
        </p:nvGraphicFramePr>
        <p:xfrm>
          <a:off x="142844" y="1714488"/>
          <a:ext cx="8929718" cy="4529014"/>
        </p:xfrm>
        <a:graphic>
          <a:graphicData uri="http://schemas.openxmlformats.org/drawingml/2006/table">
            <a:tbl>
              <a:tblPr/>
              <a:tblGrid>
                <a:gridCol w="571504">
                  <a:extLst>
                    <a:ext uri="{9D8B030D-6E8A-4147-A177-3AD203B41FA5}">
                      <a16:colId xmlns:a16="http://schemas.microsoft.com/office/drawing/2014/main" val="20000"/>
                    </a:ext>
                  </a:extLst>
                </a:gridCol>
                <a:gridCol w="1857388">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1643074">
                  <a:extLst>
                    <a:ext uri="{9D8B030D-6E8A-4147-A177-3AD203B41FA5}">
                      <a16:colId xmlns:a16="http://schemas.microsoft.com/office/drawing/2014/main" val="20003"/>
                    </a:ext>
                  </a:extLst>
                </a:gridCol>
                <a:gridCol w="1357322">
                  <a:extLst>
                    <a:ext uri="{9D8B030D-6E8A-4147-A177-3AD203B41FA5}">
                      <a16:colId xmlns:a16="http://schemas.microsoft.com/office/drawing/2014/main" val="20004"/>
                    </a:ext>
                  </a:extLst>
                </a:gridCol>
                <a:gridCol w="1252466">
                  <a:extLst>
                    <a:ext uri="{9D8B030D-6E8A-4147-A177-3AD203B41FA5}">
                      <a16:colId xmlns:a16="http://schemas.microsoft.com/office/drawing/2014/main" val="20005"/>
                    </a:ext>
                  </a:extLst>
                </a:gridCol>
                <a:gridCol w="1104956">
                  <a:extLst>
                    <a:ext uri="{9D8B030D-6E8A-4147-A177-3AD203B41FA5}">
                      <a16:colId xmlns:a16="http://schemas.microsoft.com/office/drawing/2014/main" val="20006"/>
                    </a:ext>
                  </a:extLst>
                </a:gridCol>
              </a:tblGrid>
              <a:tr h="195857">
                <a:tc rowSpan="2">
                  <a:txBody>
                    <a:bodyPr/>
                    <a:lstStyle/>
                    <a:p>
                      <a:pPr marL="14605" indent="-14605" algn="ctr">
                        <a:lnSpc>
                          <a:spcPct val="115000"/>
                        </a:lnSpc>
                        <a:spcAft>
                          <a:spcPts val="0"/>
                        </a:spcAft>
                      </a:pPr>
                      <a:r>
                        <a:rPr lang="en-IN" sz="1600" b="1" dirty="0">
                          <a:latin typeface="+mj-lt"/>
                          <a:ea typeface="Times New Roman"/>
                          <a:cs typeface="Times New Roman"/>
                        </a:rPr>
                        <a:t>Sl. No</a:t>
                      </a:r>
                      <a:endParaRPr lang="en-IN" sz="1600" dirty="0">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IN" sz="1600" b="1" dirty="0">
                          <a:latin typeface="+mj-lt"/>
                          <a:ea typeface="Times New Roman"/>
                          <a:cs typeface="Times New Roman"/>
                        </a:rPr>
                        <a:t>Name of the Unit</a:t>
                      </a:r>
                      <a:endParaRPr lang="en-IN" sz="1600" dirty="0">
                        <a:latin typeface="+mj-lt"/>
                        <a:ea typeface="Times New Roman"/>
                        <a:cs typeface="Times New Roman"/>
                      </a:endParaRP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IN" sz="1600" b="1">
                          <a:latin typeface="+mj-lt"/>
                          <a:ea typeface="Times New Roman"/>
                          <a:cs typeface="Times New Roman"/>
                        </a:rPr>
                        <a:t>Configuration</a:t>
                      </a:r>
                      <a:endParaRPr lang="en-IN" sz="1600">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rowSpan="2">
                  <a:txBody>
                    <a:bodyPr/>
                    <a:lstStyle/>
                    <a:p>
                      <a:pPr algn="ctr">
                        <a:lnSpc>
                          <a:spcPct val="115000"/>
                        </a:lnSpc>
                        <a:spcAft>
                          <a:spcPts val="0"/>
                        </a:spcAft>
                      </a:pPr>
                      <a:r>
                        <a:rPr lang="en-IN" sz="1600" b="1">
                          <a:latin typeface="+mj-lt"/>
                          <a:ea typeface="Times New Roman"/>
                          <a:cs typeface="Times New Roman"/>
                        </a:rPr>
                        <a:t>Capacity</a:t>
                      </a:r>
                      <a:endParaRPr lang="en-IN" sz="1600">
                        <a:latin typeface="+mj-lt"/>
                        <a:ea typeface="Times New Roman"/>
                        <a:cs typeface="Times New Roman"/>
                      </a:endParaRP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IN" sz="1600" b="1">
                          <a:latin typeface="+mj-lt"/>
                          <a:ea typeface="Times New Roman"/>
                          <a:cs typeface="Times New Roman"/>
                        </a:rPr>
                        <a:t>Product</a:t>
                      </a:r>
                      <a:endParaRPr lang="en-IN" sz="1600">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2718">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1600" b="1">
                          <a:latin typeface="+mj-lt"/>
                          <a:ea typeface="Times New Roman"/>
                          <a:cs typeface="Times New Roman"/>
                        </a:rPr>
                        <a:t>Existing</a:t>
                      </a:r>
                      <a:endParaRPr lang="en-IN" sz="1600">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a:latin typeface="+mj-lt"/>
                          <a:ea typeface="Times New Roman"/>
                          <a:cs typeface="Times New Roman"/>
                        </a:rPr>
                        <a:t>Proposed</a:t>
                      </a:r>
                      <a:endParaRPr lang="en-IN" sz="1600">
                        <a:latin typeface="+mj-lt"/>
                        <a:ea typeface="Times New Roman"/>
                        <a:cs typeface="Times New Roman"/>
                      </a:endParaRP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a:latin typeface="+mj-lt"/>
                          <a:ea typeface="Times New Roman"/>
                          <a:cs typeface="Times New Roman"/>
                        </a:rPr>
                        <a:t>Final</a:t>
                      </a:r>
                      <a:endParaRPr lang="en-IN" sz="1600">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0001"/>
                  </a:ext>
                </a:extLst>
              </a:tr>
              <a:tr h="411834">
                <a:tc>
                  <a:txBody>
                    <a:bodyPr/>
                    <a:lstStyle/>
                    <a:p>
                      <a:pPr algn="ctr">
                        <a:lnSpc>
                          <a:spcPct val="115000"/>
                        </a:lnSpc>
                        <a:spcAft>
                          <a:spcPts val="0"/>
                        </a:spcAft>
                      </a:pPr>
                      <a:r>
                        <a:rPr lang="en-IN" sz="1600">
                          <a:latin typeface="+mj-lt"/>
                          <a:ea typeface="Times New Roman"/>
                          <a:cs typeface="Times New Roman"/>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a:latin typeface="+mj-lt"/>
                          <a:ea typeface="Times New Roman"/>
                          <a:cs typeface="Times New Roman"/>
                        </a:rPr>
                        <a:t>DRI</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mj-lt"/>
                          <a:ea typeface="Times New Roman"/>
                          <a:cs typeface="Times New Roman"/>
                        </a:rPr>
                        <a:t>3 x 100 TPD (under operation)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mj-lt"/>
                          <a:ea typeface="Times New Roman"/>
                          <a:cs typeface="Times New Roman"/>
                        </a:rPr>
                        <a:t>1 x 100 (Constructed) + 1x350 TPD (additional)</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4x100TPD</a:t>
                      </a:r>
                    </a:p>
                    <a:p>
                      <a:pPr algn="ctr">
                        <a:lnSpc>
                          <a:spcPct val="115000"/>
                        </a:lnSpc>
                        <a:spcAft>
                          <a:spcPts val="0"/>
                        </a:spcAft>
                      </a:pPr>
                      <a:r>
                        <a:rPr lang="en-IN" sz="1600">
                          <a:latin typeface="+mj-lt"/>
                          <a:ea typeface="Times New Roman"/>
                          <a:cs typeface="Times New Roman"/>
                        </a:rPr>
                        <a:t>+1x350TPD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2,25,000 TPA</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ctr">
                        <a:lnSpc>
                          <a:spcPct val="115000"/>
                        </a:lnSpc>
                        <a:spcAft>
                          <a:spcPts val="0"/>
                        </a:spcAft>
                      </a:pPr>
                      <a:r>
                        <a:rPr lang="en-IN" sz="1600">
                          <a:latin typeface="+mj-lt"/>
                          <a:ea typeface="Times New Roman"/>
                          <a:cs typeface="Times New Roman"/>
                        </a:rPr>
                        <a:t>Sponge Iron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1834">
                <a:tc>
                  <a:txBody>
                    <a:bodyPr/>
                    <a:lstStyle/>
                    <a:p>
                      <a:pPr algn="ctr">
                        <a:lnSpc>
                          <a:spcPct val="115000"/>
                        </a:lnSpc>
                        <a:spcAft>
                          <a:spcPts val="0"/>
                        </a:spcAft>
                      </a:pPr>
                      <a:r>
                        <a:rPr lang="en-IN" sz="1600">
                          <a:latin typeface="+mj-lt"/>
                          <a:ea typeface="Times New Roman"/>
                          <a:cs typeface="Times New Roman"/>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spc="-15" dirty="0">
                          <a:latin typeface="+mj-lt"/>
                          <a:ea typeface="Times New Roman"/>
                          <a:cs typeface="Times New Roman"/>
                        </a:rPr>
                        <a:t>Induction Furnace</a:t>
                      </a:r>
                      <a:endParaRPr lang="en-IN" sz="1600" dirty="0">
                        <a:latin typeface="+mj-lt"/>
                        <a:ea typeface="Times New Roman"/>
                        <a:cs typeface="Times New Roman"/>
                      </a:endParaRPr>
                    </a:p>
                    <a:p>
                      <a:pPr>
                        <a:lnSpc>
                          <a:spcPct val="115000"/>
                        </a:lnSpc>
                        <a:spcAft>
                          <a:spcPts val="0"/>
                        </a:spcAft>
                      </a:pPr>
                      <a:r>
                        <a:rPr lang="en-IN" sz="1600" spc="-15" dirty="0">
                          <a:latin typeface="+mj-lt"/>
                          <a:ea typeface="Times New Roman"/>
                          <a:cs typeface="Times New Roman"/>
                        </a:rPr>
                        <a:t>(Steel Melting)</a:t>
                      </a:r>
                      <a:endParaRPr lang="en-IN" sz="1600" dirty="0">
                        <a:latin typeface="+mj-lt"/>
                        <a:ea typeface="Times New Roman"/>
                        <a:cs typeface="Times New Roman"/>
                      </a:endParaRP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mj-lt"/>
                          <a:ea typeface="Times New Roman"/>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4x15 TPH</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mj-lt"/>
                          <a:ea typeface="Times New Roman"/>
                          <a:cs typeface="Times New Roman"/>
                        </a:rPr>
                        <a:t>4x15 TPH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1,80,000 TPA</a:t>
                      </a:r>
                    </a:p>
                    <a:p>
                      <a:pPr algn="ctr">
                        <a:lnSpc>
                          <a:spcPct val="115000"/>
                        </a:lnSpc>
                        <a:spcAft>
                          <a:spcPts val="0"/>
                        </a:spcAft>
                      </a:pPr>
                      <a:r>
                        <a:rPr lang="en-IN" sz="1600">
                          <a:latin typeface="+mj-lt"/>
                          <a:ea typeface="Times New Roman"/>
                          <a:cs typeface="Times New Roman"/>
                        </a:rPr>
                        <a:t>(10 heat/day)</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ctr">
                        <a:lnSpc>
                          <a:spcPct val="115000"/>
                        </a:lnSpc>
                        <a:spcAft>
                          <a:spcPts val="0"/>
                        </a:spcAft>
                      </a:pPr>
                      <a:r>
                        <a:rPr lang="en-IN" sz="1600">
                          <a:latin typeface="+mj-lt"/>
                          <a:ea typeface="Times New Roman"/>
                          <a:cs typeface="Times New Roman"/>
                        </a:rPr>
                        <a:t>Molten Metal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0950">
                <a:tc>
                  <a:txBody>
                    <a:bodyPr/>
                    <a:lstStyle/>
                    <a:p>
                      <a:pPr algn="ctr">
                        <a:lnSpc>
                          <a:spcPct val="115000"/>
                        </a:lnSpc>
                        <a:spcAft>
                          <a:spcPts val="0"/>
                        </a:spcAft>
                      </a:pPr>
                      <a:r>
                        <a:rPr lang="en-IN" sz="1600">
                          <a:latin typeface="+mj-lt"/>
                          <a:ea typeface="Times New Roman"/>
                          <a:cs typeface="Times New Roman"/>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a:latin typeface="+mj-lt"/>
                          <a:ea typeface="Times New Roman"/>
                          <a:cs typeface="Times New Roman"/>
                        </a:rPr>
                        <a:t>Continuous Caster</a:t>
                      </a:r>
                    </a:p>
                    <a:p>
                      <a:pPr>
                        <a:lnSpc>
                          <a:spcPct val="115000"/>
                        </a:lnSpc>
                        <a:spcAft>
                          <a:spcPts val="0"/>
                        </a:spcAft>
                      </a:pPr>
                      <a:r>
                        <a:rPr lang="en-IN" sz="1600" dirty="0">
                          <a:latin typeface="+mj-lt"/>
                          <a:ea typeface="Times New Roman"/>
                          <a:cs typeface="Times New Roman"/>
                        </a:rPr>
                        <a:t>(for Billet making)</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mj-lt"/>
                          <a:ea typeface="Times New Roman"/>
                          <a:cs typeface="Times New Roman"/>
                        </a:rPr>
                        <a:t>3x6/11 m</a:t>
                      </a:r>
                    </a:p>
                    <a:p>
                      <a:pPr algn="ctr">
                        <a:lnSpc>
                          <a:spcPct val="115000"/>
                        </a:lnSpc>
                        <a:spcAft>
                          <a:spcPts val="0"/>
                        </a:spcAft>
                      </a:pPr>
                      <a:r>
                        <a:rPr lang="en-IN" sz="1600" dirty="0">
                          <a:latin typeface="+mj-lt"/>
                          <a:ea typeface="Times New Roman"/>
                          <a:cs typeface="Times New Roman"/>
                        </a:rPr>
                        <a:t>Radius</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3x6/11 m</a:t>
                      </a:r>
                    </a:p>
                    <a:p>
                      <a:pPr algn="ctr">
                        <a:lnSpc>
                          <a:spcPct val="115000"/>
                        </a:lnSpc>
                        <a:spcAft>
                          <a:spcPts val="0"/>
                        </a:spcAft>
                      </a:pPr>
                      <a:r>
                        <a:rPr lang="en-IN" sz="1600">
                          <a:latin typeface="+mj-lt"/>
                          <a:ea typeface="Times New Roman"/>
                          <a:cs typeface="Times New Roman"/>
                        </a:rPr>
                        <a:t>Radius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1,76,400 TPA</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ctr">
                        <a:lnSpc>
                          <a:spcPct val="115000"/>
                        </a:lnSpc>
                        <a:spcAft>
                          <a:spcPts val="0"/>
                        </a:spcAft>
                      </a:pPr>
                      <a:r>
                        <a:rPr lang="en-IN" sz="1600">
                          <a:latin typeface="+mj-lt"/>
                          <a:ea typeface="Times New Roman"/>
                          <a:cs typeface="Times New Roman"/>
                        </a:rPr>
                        <a:t>MS Billet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2718">
                <a:tc>
                  <a:txBody>
                    <a:bodyPr/>
                    <a:lstStyle/>
                    <a:p>
                      <a:pPr algn="ctr">
                        <a:lnSpc>
                          <a:spcPct val="115000"/>
                        </a:lnSpc>
                        <a:spcAft>
                          <a:spcPts val="0"/>
                        </a:spcAft>
                      </a:pPr>
                      <a:r>
                        <a:rPr lang="en-IN" sz="1600">
                          <a:latin typeface="+mj-lt"/>
                          <a:ea typeface="Times New Roman"/>
                          <a:cs typeface="Times New Roman"/>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a:latin typeface="+mj-lt"/>
                          <a:ea typeface="Times New Roman"/>
                          <a:cs typeface="Times New Roman"/>
                        </a:rPr>
                        <a:t>Rolling Mill</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1,50,000 TPA</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1,50,000 TPA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1,50,000 TPA</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ctr">
                        <a:lnSpc>
                          <a:spcPct val="115000"/>
                        </a:lnSpc>
                        <a:spcAft>
                          <a:spcPts val="0"/>
                        </a:spcAft>
                      </a:pPr>
                      <a:r>
                        <a:rPr lang="en-IN" sz="1600">
                          <a:latin typeface="+mj-lt"/>
                          <a:ea typeface="Times New Roman"/>
                          <a:cs typeface="Times New Roman"/>
                        </a:rPr>
                        <a:t>TMT Bar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1834">
                <a:tc>
                  <a:txBody>
                    <a:bodyPr/>
                    <a:lstStyle/>
                    <a:p>
                      <a:pPr algn="ctr">
                        <a:lnSpc>
                          <a:spcPct val="115000"/>
                        </a:lnSpc>
                        <a:spcAft>
                          <a:spcPts val="0"/>
                        </a:spcAft>
                      </a:pPr>
                      <a:r>
                        <a:rPr lang="en-IN" sz="1600">
                          <a:latin typeface="+mj-lt"/>
                          <a:ea typeface="Times New Roman"/>
                          <a:cs typeface="Times New Roman"/>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mj-lt"/>
                          <a:ea typeface="Times New Roman"/>
                          <a:cs typeface="Times New Roman"/>
                        </a:rPr>
                        <a:t>Slag Grinding Unit</a:t>
                      </a:r>
                      <a:endParaRPr lang="en-IN" sz="1600">
                        <a:latin typeface="+mj-lt"/>
                        <a:ea typeface="Times New Roman"/>
                        <a:cs typeface="Times New Roman"/>
                      </a:endParaRP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40,000 TPA</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40,000 TPA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40,000 TPA</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ctr">
                        <a:lnSpc>
                          <a:spcPct val="115000"/>
                        </a:lnSpc>
                        <a:spcAft>
                          <a:spcPts val="0"/>
                        </a:spcAft>
                      </a:pPr>
                      <a:r>
                        <a:rPr lang="en-IN" sz="1600">
                          <a:latin typeface="+mj-lt"/>
                          <a:ea typeface="Times New Roman"/>
                          <a:cs typeface="Times New Roman"/>
                        </a:rPr>
                        <a:t>Iron recovery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14088">
                <a:tc>
                  <a:txBody>
                    <a:bodyPr/>
                    <a:lstStyle/>
                    <a:p>
                      <a:pPr algn="ctr">
                        <a:lnSpc>
                          <a:spcPct val="115000"/>
                        </a:lnSpc>
                        <a:spcAft>
                          <a:spcPts val="0"/>
                        </a:spcAft>
                      </a:pPr>
                      <a:r>
                        <a:rPr lang="en-IN" sz="1600">
                          <a:latin typeface="+mj-lt"/>
                          <a:ea typeface="Times New Roman"/>
                          <a:cs typeface="Times New Roman"/>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a:latin typeface="+mj-lt"/>
                          <a:ea typeface="Times New Roman"/>
                          <a:cs typeface="Times New Roman"/>
                        </a:rPr>
                        <a:t>Captive Power Plant</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WHRB-16MW</a:t>
                      </a:r>
                    </a:p>
                    <a:p>
                      <a:pPr algn="ctr">
                        <a:lnSpc>
                          <a:spcPct val="115000"/>
                        </a:lnSpc>
                        <a:spcAft>
                          <a:spcPts val="0"/>
                        </a:spcAft>
                      </a:pPr>
                      <a:r>
                        <a:rPr lang="en-IN" sz="1600">
                          <a:latin typeface="+mj-lt"/>
                          <a:ea typeface="Times New Roman"/>
                          <a:cs typeface="Times New Roman"/>
                        </a:rPr>
                        <a:t>AFBC-14 MW</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WHRB-16MW</a:t>
                      </a:r>
                    </a:p>
                    <a:p>
                      <a:pPr algn="ctr">
                        <a:lnSpc>
                          <a:spcPct val="115000"/>
                        </a:lnSpc>
                        <a:spcAft>
                          <a:spcPts val="0"/>
                        </a:spcAft>
                      </a:pPr>
                      <a:r>
                        <a:rPr lang="en-IN" sz="1600">
                          <a:latin typeface="+mj-lt"/>
                          <a:ea typeface="Times New Roman"/>
                          <a:cs typeface="Times New Roman"/>
                        </a:rPr>
                        <a:t>AFBC-14 MW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mj-lt"/>
                          <a:ea typeface="Times New Roman"/>
                          <a:cs typeface="Times New Roman"/>
                        </a:rPr>
                        <a:t>30 MW</a:t>
                      </a:r>
                    </a:p>
                  </a:txBody>
                  <a:tcPr marL="47154" marR="47154" marT="9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ctr">
                        <a:lnSpc>
                          <a:spcPct val="115000"/>
                        </a:lnSpc>
                        <a:spcAft>
                          <a:spcPts val="0"/>
                        </a:spcAft>
                      </a:pPr>
                      <a:r>
                        <a:rPr lang="en-IN" sz="1600" dirty="0">
                          <a:latin typeface="+mj-lt"/>
                          <a:ea typeface="Times New Roman"/>
                          <a:cs typeface="Times New Roman"/>
                        </a:rPr>
                        <a:t>Power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1329</TotalTime>
  <Words>6665</Words>
  <Application>Microsoft Office PowerPoint</Application>
  <PresentationFormat>On-screen Show (4:3)</PresentationFormat>
  <Paragraphs>1808</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Courier New</vt:lpstr>
      <vt:lpstr>Symbol</vt:lpstr>
      <vt:lpstr>Times New Roman</vt:lpstr>
      <vt:lpstr>Tw Cen MT</vt:lpstr>
      <vt:lpstr>Wingdings</vt:lpstr>
      <vt:lpstr>Wingdings 2</vt:lpstr>
      <vt:lpstr>Median</vt:lpstr>
      <vt:lpstr>PowerPoint Presentation</vt:lpstr>
      <vt:lpstr>BRIEF INFORMTION</vt:lpstr>
      <vt:lpstr>PowerPoint Presentation</vt:lpstr>
      <vt:lpstr>PowerPoint Presentation</vt:lpstr>
      <vt:lpstr>PowerPoint Presentation</vt:lpstr>
      <vt:lpstr>LAND ALLOCATED/ ACQUISITION STATUS</vt:lpstr>
      <vt:lpstr>PREVIOUS CLEARANCES</vt:lpstr>
      <vt:lpstr>ENVIRONMENTAL SITE SETTING</vt:lpstr>
      <vt:lpstr>FINAL PLANT CONFIGURATION</vt:lpstr>
      <vt:lpstr>PLANT LAYOUT</vt:lpstr>
      <vt:lpstr>RAW MATERIAL CONSUMPTION</vt:lpstr>
      <vt:lpstr>FUEL, POWER &amp; WATER CONSUMPTION</vt:lpstr>
      <vt:lpstr>WATER BALANCE</vt:lpstr>
      <vt:lpstr>MATERIAL BALANCE</vt:lpstr>
      <vt:lpstr>MATERIAL BALANCE</vt:lpstr>
      <vt:lpstr>METEOROLOGICAL DETAILS WITH WINDROSE DIAGRAM</vt:lpstr>
      <vt:lpstr>BASELINE STUDY AREA WITH LOCATION (Ambient Air Quality)</vt:lpstr>
      <vt:lpstr>BASELINE STUDY AREA WITH LOCATION (Soil Quality)</vt:lpstr>
      <vt:lpstr>BASELINE STUDY AREA WITH LOCATION (Surface water)</vt:lpstr>
      <vt:lpstr>BASELINE STUDY AREA WITH LOCATION (Ground water)</vt:lpstr>
      <vt:lpstr>BASELINE STUDY PHOTOGRAPHS</vt:lpstr>
      <vt:lpstr>BASELINE STUDY REPORTS</vt:lpstr>
      <vt:lpstr>TRANSPORTATION PLAN – VEHICULAR TRAFFIC LOAD STUDY</vt:lpstr>
      <vt:lpstr>ISOPLETHS (Particulate Matter) </vt:lpstr>
      <vt:lpstr>ISOPLETHS (SO2 &amp; NOx) </vt:lpstr>
      <vt:lpstr>MAXIMUM INCREMENTAL CONCENTRATION DUE TO PROPOSED PROJECT</vt:lpstr>
      <vt:lpstr>PUBLIC CONSULTATION</vt:lpstr>
      <vt:lpstr>ISSUES RAISED DURING PUBLIC HEARING</vt:lpstr>
      <vt:lpstr>ACTION PLAN TO ADDRESS PH ISSUES</vt:lpstr>
      <vt:lpstr>ACTION PLAN TO ADDRESS PH ISSUES</vt:lpstr>
      <vt:lpstr>ACTION PLAN TO ADDRESS PH ISSUES</vt:lpstr>
      <vt:lpstr>EMP – AIR ENVIRONMENT</vt:lpstr>
      <vt:lpstr>EMP – AIR ENVIRONMENT (Fugitive dust control)</vt:lpstr>
      <vt:lpstr>EMP – NOISE ENVIRONMENT</vt:lpstr>
      <vt:lpstr>EMP – WATER ENVIRONMENT</vt:lpstr>
      <vt:lpstr>EMP – WATER ENVIRONMENT</vt:lpstr>
      <vt:lpstr>EMP – WATER ENVIRONMENT</vt:lpstr>
      <vt:lpstr>EMP – GREEN BELT (EXISTING)</vt:lpstr>
      <vt:lpstr>EMP – GREEN BELT (PROPOSED)</vt:lpstr>
      <vt:lpstr>GREEN BELT PHOTOGRAPHS</vt:lpstr>
      <vt:lpstr>EMP – SOLID AND HAZARDOUS WASTE MANAGEMENT</vt:lpstr>
      <vt:lpstr>POST PROJECT MONITORING</vt:lpstr>
      <vt:lpstr>RISK ASSESSMENT FINDINGS AND MITIGATION</vt:lpstr>
      <vt:lpstr>RISK ASSESSMENT FINDINGS AND MITIGATION</vt:lpstr>
      <vt:lpstr>RISK ASSESSMENT FINDINGS AND MITIGATION</vt:lpstr>
      <vt:lpstr>ENERGY AND WATER CONSERVATION MEASURES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Madhu</dc:creator>
  <cp:lastModifiedBy>Madhusita Jena</cp:lastModifiedBy>
  <cp:revision>54</cp:revision>
  <dcterms:created xsi:type="dcterms:W3CDTF">2021-07-06T06:11:15Z</dcterms:created>
  <dcterms:modified xsi:type="dcterms:W3CDTF">2021-09-29T06:12:41Z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1848580</vt:lpwstr>
  </property>
  <property fmtid="{D5CDD505-2E9C-101B-9397-08002B2CF9AE}" pid="3" name="NXPowerLiteSettings">
    <vt:lpwstr>F7000400038000</vt:lpwstr>
  </property>
  <property fmtid="{D5CDD505-2E9C-101B-9397-08002B2CF9AE}" pid="4" name="NXPowerLiteVersion">
    <vt:lpwstr>S9.1.0</vt:lpwstr>
  </property>
</Properties>
</file>