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701" r:id="rId1"/>
    <p:sldMasterId id="2147488713" r:id="rId2"/>
    <p:sldMasterId id="2147488725" r:id="rId3"/>
    <p:sldMasterId id="2147488761" r:id="rId4"/>
    <p:sldMasterId id="2147488773" r:id="rId5"/>
    <p:sldMasterId id="2147488785" r:id="rId6"/>
    <p:sldMasterId id="2147488797" r:id="rId7"/>
    <p:sldMasterId id="2147488809" r:id="rId8"/>
    <p:sldMasterId id="2147488821" r:id="rId9"/>
  </p:sldMasterIdLst>
  <p:notesMasterIdLst>
    <p:notesMasterId r:id="rId60"/>
  </p:notesMasterIdLst>
  <p:handoutMasterIdLst>
    <p:handoutMasterId r:id="rId61"/>
  </p:handoutMasterIdLst>
  <p:sldIdLst>
    <p:sldId id="1372" r:id="rId10"/>
    <p:sldId id="1310" r:id="rId11"/>
    <p:sldId id="1587" r:id="rId12"/>
    <p:sldId id="1588" r:id="rId13"/>
    <p:sldId id="1311" r:id="rId14"/>
    <p:sldId id="1524" r:id="rId15"/>
    <p:sldId id="1553" r:id="rId16"/>
    <p:sldId id="1552" r:id="rId17"/>
    <p:sldId id="1554" r:id="rId18"/>
    <p:sldId id="1555" r:id="rId19"/>
    <p:sldId id="1556" r:id="rId20"/>
    <p:sldId id="1557" r:id="rId21"/>
    <p:sldId id="1558" r:id="rId22"/>
    <p:sldId id="1494" r:id="rId23"/>
    <p:sldId id="1584" r:id="rId24"/>
    <p:sldId id="1560" r:id="rId25"/>
    <p:sldId id="1561" r:id="rId26"/>
    <p:sldId id="1562" r:id="rId27"/>
    <p:sldId id="1563" r:id="rId28"/>
    <p:sldId id="1527" r:id="rId29"/>
    <p:sldId id="1528" r:id="rId30"/>
    <p:sldId id="1499" r:id="rId31"/>
    <p:sldId id="1565" r:id="rId32"/>
    <p:sldId id="1571" r:id="rId33"/>
    <p:sldId id="1572" r:id="rId34"/>
    <p:sldId id="1566" r:id="rId35"/>
    <p:sldId id="1567" r:id="rId36"/>
    <p:sldId id="1568" r:id="rId37"/>
    <p:sldId id="1569" r:id="rId38"/>
    <p:sldId id="1570" r:id="rId39"/>
    <p:sldId id="1573" r:id="rId40"/>
    <p:sldId id="1575" r:id="rId41"/>
    <p:sldId id="1509" r:id="rId42"/>
    <p:sldId id="1532" r:id="rId43"/>
    <p:sldId id="1576" r:id="rId44"/>
    <p:sldId id="1577" r:id="rId45"/>
    <p:sldId id="1580" r:id="rId46"/>
    <p:sldId id="1578" r:id="rId47"/>
    <p:sldId id="1579" r:id="rId48"/>
    <p:sldId id="1581" r:id="rId49"/>
    <p:sldId id="1582" r:id="rId50"/>
    <p:sldId id="1583" r:id="rId51"/>
    <p:sldId id="1319" r:id="rId52"/>
    <p:sldId id="990" r:id="rId53"/>
    <p:sldId id="1585" r:id="rId54"/>
    <p:sldId id="1586" r:id="rId55"/>
    <p:sldId id="630" r:id="rId56"/>
    <p:sldId id="1589" r:id="rId57"/>
    <p:sldId id="1536" r:id="rId58"/>
    <p:sldId id="1002" r:id="rId59"/>
  </p:sldIdLst>
  <p:sldSz cx="9906000" cy="6858000" type="A4"/>
  <p:notesSz cx="7099300" cy="10234613"/>
  <p:defaultTextStyle>
    <a:defPPr>
      <a:defRPr lang="en-US"/>
    </a:defPPr>
    <a:lvl1pPr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viclean" initials="E" lastIdx="1" clrIdx="0">
    <p:extLst>
      <p:ext uri="{19B8F6BF-5375-455C-9EA6-DF929625EA0E}">
        <p15:presenceInfo xmlns:p15="http://schemas.microsoft.com/office/powerpoint/2012/main" userId="Envicle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33CC"/>
    <a:srgbClr val="0000FF"/>
    <a:srgbClr val="008000"/>
    <a:srgbClr val="FF6600"/>
    <a:srgbClr val="99FFCC"/>
    <a:srgbClr val="FF7C80"/>
    <a:srgbClr val="68FC6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6" autoAdjust="0"/>
    <p:restoredTop sz="96270" autoAdjust="0"/>
  </p:normalViewPr>
  <p:slideViewPr>
    <p:cSldViewPr>
      <p:cViewPr varScale="1">
        <p:scale>
          <a:sx n="83" d="100"/>
          <a:sy n="83" d="100"/>
        </p:scale>
        <p:origin x="882" y="96"/>
      </p:cViewPr>
      <p:guideLst>
        <p:guide orient="horz" pos="2160"/>
        <p:guide pos="3120"/>
      </p:guideLst>
    </p:cSldViewPr>
  </p:slideViewPr>
  <p:outlineViewPr>
    <p:cViewPr>
      <p:scale>
        <a:sx n="25" d="100"/>
        <a:sy n="25" d="100"/>
      </p:scale>
      <p:origin x="18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1618" y="-72"/>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5131" cy="511054"/>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4024169" y="0"/>
            <a:ext cx="3075131" cy="511054"/>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algn="r" eaLnBrk="1" hangingPunct="1">
              <a:defRPr sz="1300">
                <a:solidFill>
                  <a:schemeClr val="tx1"/>
                </a:solidFill>
                <a:cs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9723560"/>
            <a:ext cx="3075131" cy="511054"/>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4024169" y="9723560"/>
            <a:ext cx="3075131" cy="511054"/>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algn="r" eaLnBrk="1" hangingPunct="1">
              <a:defRPr sz="1300" smtClean="0">
                <a:solidFill>
                  <a:schemeClr val="tx1"/>
                </a:solidFill>
              </a:defRPr>
            </a:lvl1pPr>
          </a:lstStyle>
          <a:p>
            <a:pPr>
              <a:defRPr/>
            </a:pPr>
            <a:fld id="{93A148D8-4A71-4071-827A-70641D544852}" type="slidenum">
              <a:rPr lang="en-US" altLang="en-US"/>
              <a:pPr>
                <a:defRPr/>
              </a:pPr>
              <a:t>‹#›</a:t>
            </a:fld>
            <a:endParaRPr lang="en-US" altLang="en-US"/>
          </a:p>
        </p:txBody>
      </p:sp>
    </p:spTree>
    <p:extLst>
      <p:ext uri="{BB962C8B-B14F-4D97-AF65-F5344CB8AC3E}">
        <p14:creationId xmlns:p14="http://schemas.microsoft.com/office/powerpoint/2010/main" val="2868701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75131" cy="521207"/>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1027" name="Rectangle 3"/>
          <p:cNvSpPr>
            <a:spLocks noGrp="1" noChangeArrowheads="1"/>
          </p:cNvSpPr>
          <p:nvPr>
            <p:ph type="dt" idx="1"/>
          </p:nvPr>
        </p:nvSpPr>
        <p:spPr bwMode="auto">
          <a:xfrm>
            <a:off x="4024169" y="0"/>
            <a:ext cx="3075131" cy="521207"/>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algn="r" eaLnBrk="1" hangingPunct="1">
              <a:defRPr sz="1300">
                <a:solidFill>
                  <a:schemeClr val="tx1"/>
                </a:solidFill>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808038" y="777875"/>
            <a:ext cx="5484812" cy="379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44417" y="4836397"/>
            <a:ext cx="5210467" cy="4667173"/>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9760789"/>
            <a:ext cx="3075131" cy="436596"/>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1031" name="Rectangle 7"/>
          <p:cNvSpPr>
            <a:spLocks noGrp="1" noChangeArrowheads="1"/>
          </p:cNvSpPr>
          <p:nvPr>
            <p:ph type="sldNum" sz="quarter" idx="5"/>
          </p:nvPr>
        </p:nvSpPr>
        <p:spPr bwMode="auto">
          <a:xfrm>
            <a:off x="4024169" y="9760789"/>
            <a:ext cx="3075131" cy="436596"/>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algn="r" eaLnBrk="1" hangingPunct="1">
              <a:defRPr sz="1300" smtClean="0">
                <a:solidFill>
                  <a:schemeClr val="tx1"/>
                </a:solidFill>
              </a:defRPr>
            </a:lvl1pPr>
          </a:lstStyle>
          <a:p>
            <a:pPr>
              <a:defRPr/>
            </a:pPr>
            <a:fld id="{1369DA99-90A6-4883-BCED-E19E1EE46318}" type="slidenum">
              <a:rPr lang="en-US" altLang="en-US"/>
              <a:pPr>
                <a:defRPr/>
              </a:pPr>
              <a:t>‹#›</a:t>
            </a:fld>
            <a:endParaRPr lang="en-US" altLang="en-US"/>
          </a:p>
        </p:txBody>
      </p:sp>
    </p:spTree>
    <p:extLst>
      <p:ext uri="{BB962C8B-B14F-4D97-AF65-F5344CB8AC3E}">
        <p14:creationId xmlns:p14="http://schemas.microsoft.com/office/powerpoint/2010/main" val="2044709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ChangeArrowheads="1" noTextEdit="1"/>
          </p:cNvSpPr>
          <p:nvPr>
            <p:ph type="sldImg"/>
          </p:nvPr>
        </p:nvSpPr>
        <p:spPr>
          <a:xfrm>
            <a:off x="1085850" y="730250"/>
            <a:ext cx="5145088" cy="3562350"/>
          </a:xfrm>
          <a:ln/>
        </p:spPr>
      </p:sp>
      <p:sp>
        <p:nvSpPr>
          <p:cNvPr id="138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p>
        </p:txBody>
      </p:sp>
      <p:sp>
        <p:nvSpPr>
          <p:cNvPr id="138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44067E68-05CF-4493-A172-E9CC162B928D}" type="slidenum">
              <a:rPr lang="en-IN" altLang="en-US" sz="1300" smtClean="0">
                <a:solidFill>
                  <a:schemeClr val="tx1"/>
                </a:solidFill>
              </a:rPr>
              <a:pPr/>
              <a:t>3</a:t>
            </a:fld>
            <a:endParaRPr lang="en-IN" altLang="en-US" sz="1300" smtClean="0">
              <a:solidFill>
                <a:schemeClr val="tx1"/>
              </a:solidFill>
            </a:endParaRPr>
          </a:p>
        </p:txBody>
      </p:sp>
    </p:spTree>
    <p:extLst>
      <p:ext uri="{BB962C8B-B14F-4D97-AF65-F5344CB8AC3E}">
        <p14:creationId xmlns:p14="http://schemas.microsoft.com/office/powerpoint/2010/main" val="250597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p>
        </p:txBody>
      </p:sp>
      <p:sp>
        <p:nvSpPr>
          <p:cNvPr id="92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9A96FF-E6BF-4EAC-9149-19A0253F7E7D}"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51438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ChangeArrowheads="1" noTextEdit="1"/>
          </p:cNvSpPr>
          <p:nvPr>
            <p:ph type="sldImg"/>
          </p:nvPr>
        </p:nvSpPr>
        <p:spPr>
          <a:xfrm>
            <a:off x="1200150" y="1143000"/>
            <a:ext cx="4457700" cy="30861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76628E30-2D50-48B9-A363-03BD813C2BF7}" type="slidenum">
              <a:rPr lang="en-US" altLang="en-US" sz="1200" smtClean="0">
                <a:solidFill>
                  <a:srgbClr val="000000"/>
                </a:solidFill>
              </a:rPr>
              <a:pPr/>
              <a:t>40</a:t>
            </a:fld>
            <a:endParaRPr lang="en-US" altLang="en-US" sz="1200" smtClean="0">
              <a:solidFill>
                <a:srgbClr val="000000"/>
              </a:solidFill>
            </a:endParaRPr>
          </a:p>
        </p:txBody>
      </p:sp>
    </p:spTree>
    <p:extLst>
      <p:ext uri="{BB962C8B-B14F-4D97-AF65-F5344CB8AC3E}">
        <p14:creationId xmlns:p14="http://schemas.microsoft.com/office/powerpoint/2010/main" val="81364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264221DC-2FF6-4C36-8AB8-5E6C2143D443}" type="slidenum">
              <a:rPr lang="en-US" altLang="en-US" sz="1300">
                <a:solidFill>
                  <a:schemeClr val="tx1"/>
                </a:solidFill>
              </a:rPr>
              <a:pPr/>
              <a:t>50</a:t>
            </a:fld>
            <a:endParaRPr lang="en-US" altLang="en-US" sz="1300">
              <a:solidFill>
                <a:schemeClr val="tx1"/>
              </a:solidFill>
            </a:endParaRPr>
          </a:p>
        </p:txBody>
      </p:sp>
      <p:sp>
        <p:nvSpPr>
          <p:cNvPr id="102403" name="Rectangle 2"/>
          <p:cNvSpPr>
            <a:spLocks noGrp="1" noRot="1" noChangeAspect="1" noChangeArrowheads="1" noTextEdit="1"/>
          </p:cNvSpPr>
          <p:nvPr>
            <p:ph type="sldImg"/>
          </p:nvPr>
        </p:nvSpPr>
        <p:spPr>
          <a:xfrm>
            <a:off x="808038" y="777875"/>
            <a:ext cx="5484812" cy="37973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73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ChangeArrowheads="1" noTextEdit="1"/>
          </p:cNvSpPr>
          <p:nvPr>
            <p:ph type="sldImg"/>
          </p:nvPr>
        </p:nvSpPr>
        <p:spPr>
          <a:xfrm>
            <a:off x="1085850" y="730250"/>
            <a:ext cx="5145088" cy="3562350"/>
          </a:xfrm>
          <a:ln/>
        </p:spPr>
      </p:sp>
      <p:sp>
        <p:nvSpPr>
          <p:cNvPr id="1402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p>
        </p:txBody>
      </p:sp>
      <p:sp>
        <p:nvSpPr>
          <p:cNvPr id="1402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AE1DA504-9740-4CCA-934B-92370B71CA28}" type="slidenum">
              <a:rPr lang="en-IN" altLang="en-US" sz="1300" smtClean="0">
                <a:solidFill>
                  <a:schemeClr val="tx1"/>
                </a:solidFill>
              </a:rPr>
              <a:pPr/>
              <a:t>4</a:t>
            </a:fld>
            <a:endParaRPr lang="en-IN" altLang="en-US" sz="1300" smtClean="0">
              <a:solidFill>
                <a:schemeClr val="tx1"/>
              </a:solidFill>
            </a:endParaRPr>
          </a:p>
        </p:txBody>
      </p:sp>
    </p:spTree>
    <p:extLst>
      <p:ext uri="{BB962C8B-B14F-4D97-AF65-F5344CB8AC3E}">
        <p14:creationId xmlns:p14="http://schemas.microsoft.com/office/powerpoint/2010/main" val="429293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7875"/>
            <a:ext cx="5484812" cy="37973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9168D35-1658-49B2-A083-DE45C9090D2A}" type="slidenum">
              <a:rPr lang="en-IN" smtClean="0"/>
              <a:pPr/>
              <a:t>6</a:t>
            </a:fld>
            <a:endParaRPr lang="en-IN"/>
          </a:p>
        </p:txBody>
      </p:sp>
    </p:spTree>
    <p:extLst>
      <p:ext uri="{BB962C8B-B14F-4D97-AF65-F5344CB8AC3E}">
        <p14:creationId xmlns:p14="http://schemas.microsoft.com/office/powerpoint/2010/main" val="211194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711200" y="744538"/>
            <a:ext cx="5375275" cy="3722687"/>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583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a:xfrm>
            <a:off x="1085850" y="730250"/>
            <a:ext cx="5145088" cy="356235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1F8586-572C-4243-88A0-7A381E12EC61}"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405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808038" y="777875"/>
            <a:ext cx="5484812" cy="37973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EAEF6F-5A81-44A4-A66F-C072E4859D95}"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7976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808038" y="777875"/>
            <a:ext cx="5484812" cy="37973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5FEAEF6F-5A81-44A4-A66F-C072E4859D95}" type="slidenum">
              <a:rPr lang="en-US" altLang="en-US" sz="1300">
                <a:solidFill>
                  <a:schemeClr val="tx1"/>
                </a:solidFill>
              </a:rPr>
              <a:pPr/>
              <a:t>21</a:t>
            </a:fld>
            <a:endParaRPr lang="en-US" altLang="en-US" sz="1300">
              <a:solidFill>
                <a:schemeClr val="tx1"/>
              </a:solidFill>
            </a:endParaRPr>
          </a:p>
        </p:txBody>
      </p:sp>
    </p:spTree>
    <p:extLst>
      <p:ext uri="{BB962C8B-B14F-4D97-AF65-F5344CB8AC3E}">
        <p14:creationId xmlns:p14="http://schemas.microsoft.com/office/powerpoint/2010/main" val="347976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04E88A-3638-4E8F-AFE9-CE1243669D0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4333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p>
        </p:txBody>
      </p:sp>
      <p:sp>
        <p:nvSpPr>
          <p:cNvPr id="71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175139-1FAE-433C-929A-A4D4D8BC1D2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2478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A5178-CF9B-4FEF-92C4-8259A626A1A9}" type="slidenum">
              <a:rPr lang="en-US" altLang="en-US"/>
              <a:pPr>
                <a:defRPr/>
              </a:pPr>
              <a:t>‹#›</a:t>
            </a:fld>
            <a:endParaRPr lang="en-US" altLang="en-US"/>
          </a:p>
        </p:txBody>
      </p:sp>
    </p:spTree>
    <p:extLst>
      <p:ext uri="{BB962C8B-B14F-4D97-AF65-F5344CB8AC3E}">
        <p14:creationId xmlns:p14="http://schemas.microsoft.com/office/powerpoint/2010/main" val="349453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32DCB-B3F9-458A-A9C8-6457F3FB40B2}" type="slidenum">
              <a:rPr lang="en-US" altLang="en-US"/>
              <a:pPr>
                <a:defRPr/>
              </a:pPr>
              <a:t>‹#›</a:t>
            </a:fld>
            <a:endParaRPr lang="en-US" altLang="en-US"/>
          </a:p>
        </p:txBody>
      </p:sp>
    </p:spTree>
    <p:extLst>
      <p:ext uri="{BB962C8B-B14F-4D97-AF65-F5344CB8AC3E}">
        <p14:creationId xmlns:p14="http://schemas.microsoft.com/office/powerpoint/2010/main" val="274269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3"/>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3"/>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1E5C1-6ADF-4C0D-B27B-D8AD1024A765}" type="slidenum">
              <a:rPr lang="en-US" altLang="en-US"/>
              <a:pPr>
                <a:defRPr/>
              </a:pPr>
              <a:t>‹#›</a:t>
            </a:fld>
            <a:endParaRPr lang="en-US" altLang="en-US"/>
          </a:p>
        </p:txBody>
      </p:sp>
    </p:spTree>
    <p:extLst>
      <p:ext uri="{BB962C8B-B14F-4D97-AF65-F5344CB8AC3E}">
        <p14:creationId xmlns:p14="http://schemas.microsoft.com/office/powerpoint/2010/main" val="115530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A5178-CF9B-4FEF-92C4-8259A626A1A9}" type="slidenum">
              <a:rPr lang="en-US" altLang="en-US"/>
              <a:pPr>
                <a:defRPr/>
              </a:pPr>
              <a:t>‹#›</a:t>
            </a:fld>
            <a:endParaRPr lang="en-US" altLang="en-US"/>
          </a:p>
        </p:txBody>
      </p:sp>
    </p:spTree>
    <p:extLst>
      <p:ext uri="{BB962C8B-B14F-4D97-AF65-F5344CB8AC3E}">
        <p14:creationId xmlns:p14="http://schemas.microsoft.com/office/powerpoint/2010/main" val="3494532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7C1695-FCBE-4959-8185-09AF66D014C3}" type="slidenum">
              <a:rPr lang="en-US" altLang="en-US"/>
              <a:pPr>
                <a:defRPr/>
              </a:pPr>
              <a:t>‹#›</a:t>
            </a:fld>
            <a:endParaRPr lang="en-US" altLang="en-US"/>
          </a:p>
        </p:txBody>
      </p:sp>
    </p:spTree>
    <p:extLst>
      <p:ext uri="{BB962C8B-B14F-4D97-AF65-F5344CB8AC3E}">
        <p14:creationId xmlns:p14="http://schemas.microsoft.com/office/powerpoint/2010/main" val="373233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1"/>
            <a:ext cx="84201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D177-8B1A-4B30-88B2-E48633B8430B}" type="slidenum">
              <a:rPr lang="en-US" altLang="en-US"/>
              <a:pPr>
                <a:defRPr/>
              </a:pPr>
              <a:t>‹#›</a:t>
            </a:fld>
            <a:endParaRPr lang="en-US" altLang="en-US"/>
          </a:p>
        </p:txBody>
      </p:sp>
    </p:spTree>
    <p:extLst>
      <p:ext uri="{BB962C8B-B14F-4D97-AF65-F5344CB8AC3E}">
        <p14:creationId xmlns:p14="http://schemas.microsoft.com/office/powerpoint/2010/main" val="25594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734916-D6F4-4B2C-808C-4F5EF06AE659}" type="slidenum">
              <a:rPr lang="en-US" altLang="en-US"/>
              <a:pPr>
                <a:defRPr/>
              </a:pPr>
              <a:t>‹#›</a:t>
            </a:fld>
            <a:endParaRPr lang="en-US" altLang="en-US"/>
          </a:p>
        </p:txBody>
      </p:sp>
    </p:spTree>
    <p:extLst>
      <p:ext uri="{BB962C8B-B14F-4D97-AF65-F5344CB8AC3E}">
        <p14:creationId xmlns:p14="http://schemas.microsoft.com/office/powerpoint/2010/main" val="13062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040352-ED73-48FE-98BF-641A41C49ABB}" type="slidenum">
              <a:rPr lang="en-US" altLang="en-US"/>
              <a:pPr>
                <a:defRPr/>
              </a:pPr>
              <a:t>‹#›</a:t>
            </a:fld>
            <a:endParaRPr lang="en-US" altLang="en-US"/>
          </a:p>
        </p:txBody>
      </p:sp>
    </p:spTree>
    <p:extLst>
      <p:ext uri="{BB962C8B-B14F-4D97-AF65-F5344CB8AC3E}">
        <p14:creationId xmlns:p14="http://schemas.microsoft.com/office/powerpoint/2010/main" val="4241760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44CB98-1BC9-4E04-BE09-81C747995268}" type="slidenum">
              <a:rPr lang="en-US" altLang="en-US"/>
              <a:pPr>
                <a:defRPr/>
              </a:pPr>
              <a:t>‹#›</a:t>
            </a:fld>
            <a:endParaRPr lang="en-US" altLang="en-US"/>
          </a:p>
        </p:txBody>
      </p:sp>
    </p:spTree>
    <p:extLst>
      <p:ext uri="{BB962C8B-B14F-4D97-AF65-F5344CB8AC3E}">
        <p14:creationId xmlns:p14="http://schemas.microsoft.com/office/powerpoint/2010/main" val="1940200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686C2B-8C2F-4DBA-A4C6-191CA6EE2324}" type="slidenum">
              <a:rPr lang="en-US" altLang="en-US"/>
              <a:pPr>
                <a:defRPr/>
              </a:pPr>
              <a:t>‹#›</a:t>
            </a:fld>
            <a:endParaRPr lang="en-US" altLang="en-US"/>
          </a:p>
        </p:txBody>
      </p:sp>
    </p:spTree>
    <p:extLst>
      <p:ext uri="{BB962C8B-B14F-4D97-AF65-F5344CB8AC3E}">
        <p14:creationId xmlns:p14="http://schemas.microsoft.com/office/powerpoint/2010/main" val="281018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872972" y="273108"/>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5286E-CE1A-40A9-B1F6-35585C622878}" type="slidenum">
              <a:rPr lang="en-US" altLang="en-US"/>
              <a:pPr>
                <a:defRPr/>
              </a:pPr>
              <a:t>‹#›</a:t>
            </a:fld>
            <a:endParaRPr lang="en-US" altLang="en-US"/>
          </a:p>
        </p:txBody>
      </p:sp>
    </p:spTree>
    <p:extLst>
      <p:ext uri="{BB962C8B-B14F-4D97-AF65-F5344CB8AC3E}">
        <p14:creationId xmlns:p14="http://schemas.microsoft.com/office/powerpoint/2010/main" val="227236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7C1695-FCBE-4959-8185-09AF66D014C3}" type="slidenum">
              <a:rPr lang="en-US" altLang="en-US"/>
              <a:pPr>
                <a:defRPr/>
              </a:pPr>
              <a:t>‹#›</a:t>
            </a:fld>
            <a:endParaRPr lang="en-US" altLang="en-US"/>
          </a:p>
        </p:txBody>
      </p:sp>
    </p:spTree>
    <p:extLst>
      <p:ext uri="{BB962C8B-B14F-4D97-AF65-F5344CB8AC3E}">
        <p14:creationId xmlns:p14="http://schemas.microsoft.com/office/powerpoint/2010/main" val="373233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62347-6A4A-45DD-9B2F-91AF01C96C66}" type="slidenum">
              <a:rPr lang="en-US" altLang="en-US"/>
              <a:pPr>
                <a:defRPr/>
              </a:pPr>
              <a:t>‹#›</a:t>
            </a:fld>
            <a:endParaRPr lang="en-US" altLang="en-US"/>
          </a:p>
        </p:txBody>
      </p:sp>
    </p:spTree>
    <p:extLst>
      <p:ext uri="{BB962C8B-B14F-4D97-AF65-F5344CB8AC3E}">
        <p14:creationId xmlns:p14="http://schemas.microsoft.com/office/powerpoint/2010/main" val="211983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32DCB-B3F9-458A-A9C8-6457F3FB40B2}" type="slidenum">
              <a:rPr lang="en-US" altLang="en-US"/>
              <a:pPr>
                <a:defRPr/>
              </a:pPr>
              <a:t>‹#›</a:t>
            </a:fld>
            <a:endParaRPr lang="en-US" altLang="en-US"/>
          </a:p>
        </p:txBody>
      </p:sp>
    </p:spTree>
    <p:extLst>
      <p:ext uri="{BB962C8B-B14F-4D97-AF65-F5344CB8AC3E}">
        <p14:creationId xmlns:p14="http://schemas.microsoft.com/office/powerpoint/2010/main" val="2742698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1E5C1-6ADF-4C0D-B27B-D8AD1024A765}" type="slidenum">
              <a:rPr lang="en-US" altLang="en-US"/>
              <a:pPr>
                <a:defRPr/>
              </a:pPr>
              <a:t>‹#›</a:t>
            </a:fld>
            <a:endParaRPr lang="en-US" altLang="en-US"/>
          </a:p>
        </p:txBody>
      </p:sp>
    </p:spTree>
    <p:extLst>
      <p:ext uri="{BB962C8B-B14F-4D97-AF65-F5344CB8AC3E}">
        <p14:creationId xmlns:p14="http://schemas.microsoft.com/office/powerpoint/2010/main" val="115530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A5178-CF9B-4FEF-92C4-8259A626A1A9}" type="slidenum">
              <a:rPr lang="en-US" altLang="en-US"/>
              <a:pPr>
                <a:defRPr/>
              </a:pPr>
              <a:t>‹#›</a:t>
            </a:fld>
            <a:endParaRPr lang="en-US" altLang="en-US"/>
          </a:p>
        </p:txBody>
      </p:sp>
    </p:spTree>
    <p:extLst>
      <p:ext uri="{BB962C8B-B14F-4D97-AF65-F5344CB8AC3E}">
        <p14:creationId xmlns:p14="http://schemas.microsoft.com/office/powerpoint/2010/main" val="3494532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7C1695-FCBE-4959-8185-09AF66D014C3}" type="slidenum">
              <a:rPr lang="en-US" altLang="en-US"/>
              <a:pPr>
                <a:defRPr/>
              </a:pPr>
              <a:t>‹#›</a:t>
            </a:fld>
            <a:endParaRPr lang="en-US" altLang="en-US"/>
          </a:p>
        </p:txBody>
      </p:sp>
    </p:spTree>
    <p:extLst>
      <p:ext uri="{BB962C8B-B14F-4D97-AF65-F5344CB8AC3E}">
        <p14:creationId xmlns:p14="http://schemas.microsoft.com/office/powerpoint/2010/main" val="3732334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1"/>
            <a:ext cx="84201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D177-8B1A-4B30-88B2-E48633B8430B}" type="slidenum">
              <a:rPr lang="en-US" altLang="en-US"/>
              <a:pPr>
                <a:defRPr/>
              </a:pPr>
              <a:t>‹#›</a:t>
            </a:fld>
            <a:endParaRPr lang="en-US" altLang="en-US"/>
          </a:p>
        </p:txBody>
      </p:sp>
    </p:spTree>
    <p:extLst>
      <p:ext uri="{BB962C8B-B14F-4D97-AF65-F5344CB8AC3E}">
        <p14:creationId xmlns:p14="http://schemas.microsoft.com/office/powerpoint/2010/main" val="255946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734916-D6F4-4B2C-808C-4F5EF06AE659}" type="slidenum">
              <a:rPr lang="en-US" altLang="en-US"/>
              <a:pPr>
                <a:defRPr/>
              </a:pPr>
              <a:t>‹#›</a:t>
            </a:fld>
            <a:endParaRPr lang="en-US" altLang="en-US"/>
          </a:p>
        </p:txBody>
      </p:sp>
    </p:spTree>
    <p:extLst>
      <p:ext uri="{BB962C8B-B14F-4D97-AF65-F5344CB8AC3E}">
        <p14:creationId xmlns:p14="http://schemas.microsoft.com/office/powerpoint/2010/main" val="13062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040352-ED73-48FE-98BF-641A41C49ABB}" type="slidenum">
              <a:rPr lang="en-US" altLang="en-US"/>
              <a:pPr>
                <a:defRPr/>
              </a:pPr>
              <a:t>‹#›</a:t>
            </a:fld>
            <a:endParaRPr lang="en-US" altLang="en-US"/>
          </a:p>
        </p:txBody>
      </p:sp>
    </p:spTree>
    <p:extLst>
      <p:ext uri="{BB962C8B-B14F-4D97-AF65-F5344CB8AC3E}">
        <p14:creationId xmlns:p14="http://schemas.microsoft.com/office/powerpoint/2010/main" val="4241760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44CB98-1BC9-4E04-BE09-81C747995268}" type="slidenum">
              <a:rPr lang="en-US" altLang="en-US"/>
              <a:pPr>
                <a:defRPr/>
              </a:pPr>
              <a:t>‹#›</a:t>
            </a:fld>
            <a:endParaRPr lang="en-US" altLang="en-US"/>
          </a:p>
        </p:txBody>
      </p:sp>
    </p:spTree>
    <p:extLst>
      <p:ext uri="{BB962C8B-B14F-4D97-AF65-F5344CB8AC3E}">
        <p14:creationId xmlns:p14="http://schemas.microsoft.com/office/powerpoint/2010/main" val="1940200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686C2B-8C2F-4DBA-A4C6-191CA6EE2324}" type="slidenum">
              <a:rPr lang="en-US" altLang="en-US"/>
              <a:pPr>
                <a:defRPr/>
              </a:pPr>
              <a:t>‹#›</a:t>
            </a:fld>
            <a:endParaRPr lang="en-US" altLang="en-US"/>
          </a:p>
        </p:txBody>
      </p:sp>
    </p:spTree>
    <p:extLst>
      <p:ext uri="{BB962C8B-B14F-4D97-AF65-F5344CB8AC3E}">
        <p14:creationId xmlns:p14="http://schemas.microsoft.com/office/powerpoint/2010/main" val="28101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1"/>
            <a:ext cx="84201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D177-8B1A-4B30-88B2-E48633B8430B}" type="slidenum">
              <a:rPr lang="en-US" altLang="en-US"/>
              <a:pPr>
                <a:defRPr/>
              </a:pPr>
              <a:t>‹#›</a:t>
            </a:fld>
            <a:endParaRPr lang="en-US" altLang="en-US"/>
          </a:p>
        </p:txBody>
      </p:sp>
    </p:spTree>
    <p:extLst>
      <p:ext uri="{BB962C8B-B14F-4D97-AF65-F5344CB8AC3E}">
        <p14:creationId xmlns:p14="http://schemas.microsoft.com/office/powerpoint/2010/main" val="255946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872972" y="273108"/>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5286E-CE1A-40A9-B1F6-35585C622878}" type="slidenum">
              <a:rPr lang="en-US" altLang="en-US"/>
              <a:pPr>
                <a:defRPr/>
              </a:pPr>
              <a:t>‹#›</a:t>
            </a:fld>
            <a:endParaRPr lang="en-US" altLang="en-US"/>
          </a:p>
        </p:txBody>
      </p:sp>
    </p:spTree>
    <p:extLst>
      <p:ext uri="{BB962C8B-B14F-4D97-AF65-F5344CB8AC3E}">
        <p14:creationId xmlns:p14="http://schemas.microsoft.com/office/powerpoint/2010/main" val="2272369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62347-6A4A-45DD-9B2F-91AF01C96C66}" type="slidenum">
              <a:rPr lang="en-US" altLang="en-US"/>
              <a:pPr>
                <a:defRPr/>
              </a:pPr>
              <a:t>‹#›</a:t>
            </a:fld>
            <a:endParaRPr lang="en-US" altLang="en-US"/>
          </a:p>
        </p:txBody>
      </p:sp>
    </p:spTree>
    <p:extLst>
      <p:ext uri="{BB962C8B-B14F-4D97-AF65-F5344CB8AC3E}">
        <p14:creationId xmlns:p14="http://schemas.microsoft.com/office/powerpoint/2010/main" val="2119836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32DCB-B3F9-458A-A9C8-6457F3FB40B2}" type="slidenum">
              <a:rPr lang="en-US" altLang="en-US"/>
              <a:pPr>
                <a:defRPr/>
              </a:pPr>
              <a:t>‹#›</a:t>
            </a:fld>
            <a:endParaRPr lang="en-US" altLang="en-US"/>
          </a:p>
        </p:txBody>
      </p:sp>
    </p:spTree>
    <p:extLst>
      <p:ext uri="{BB962C8B-B14F-4D97-AF65-F5344CB8AC3E}">
        <p14:creationId xmlns:p14="http://schemas.microsoft.com/office/powerpoint/2010/main" val="2742698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1E5C1-6ADF-4C0D-B27B-D8AD1024A765}" type="slidenum">
              <a:rPr lang="en-US" altLang="en-US"/>
              <a:pPr>
                <a:defRPr/>
              </a:pPr>
              <a:t>‹#›</a:t>
            </a:fld>
            <a:endParaRPr lang="en-US" altLang="en-US"/>
          </a:p>
        </p:txBody>
      </p:sp>
    </p:spTree>
    <p:extLst>
      <p:ext uri="{BB962C8B-B14F-4D97-AF65-F5344CB8AC3E}">
        <p14:creationId xmlns:p14="http://schemas.microsoft.com/office/powerpoint/2010/main" val="1155305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ABEC8-2CD7-4BB3-A6A5-84EFFD159AC6}" type="slidenum">
              <a:rPr lang="en-US" altLang="en-US"/>
              <a:pPr>
                <a:defRPr/>
              </a:pPr>
              <a:t>‹#›</a:t>
            </a:fld>
            <a:endParaRPr lang="en-US" altLang="en-US"/>
          </a:p>
        </p:txBody>
      </p:sp>
    </p:spTree>
    <p:extLst>
      <p:ext uri="{BB962C8B-B14F-4D97-AF65-F5344CB8AC3E}">
        <p14:creationId xmlns:p14="http://schemas.microsoft.com/office/powerpoint/2010/main" val="1185619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70C71E-2C46-458C-8834-7B299272AAD3}" type="slidenum">
              <a:rPr lang="en-US" altLang="en-US"/>
              <a:pPr>
                <a:defRPr/>
              </a:pPr>
              <a:t>‹#›</a:t>
            </a:fld>
            <a:endParaRPr lang="en-US" altLang="en-US"/>
          </a:p>
        </p:txBody>
      </p:sp>
    </p:spTree>
    <p:extLst>
      <p:ext uri="{BB962C8B-B14F-4D97-AF65-F5344CB8AC3E}">
        <p14:creationId xmlns:p14="http://schemas.microsoft.com/office/powerpoint/2010/main" val="3164746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06512C-FBCB-4A6D-88F5-A04E971D9637}" type="slidenum">
              <a:rPr lang="en-US" altLang="en-US"/>
              <a:pPr>
                <a:defRPr/>
              </a:pPr>
              <a:t>‹#›</a:t>
            </a:fld>
            <a:endParaRPr lang="en-US" altLang="en-US"/>
          </a:p>
        </p:txBody>
      </p:sp>
    </p:spTree>
    <p:extLst>
      <p:ext uri="{BB962C8B-B14F-4D97-AF65-F5344CB8AC3E}">
        <p14:creationId xmlns:p14="http://schemas.microsoft.com/office/powerpoint/2010/main" val="302417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408EE3-D81F-45C7-9AF2-D768F2B4F197}" type="slidenum">
              <a:rPr lang="en-US" altLang="en-US"/>
              <a:pPr>
                <a:defRPr/>
              </a:pPr>
              <a:t>‹#›</a:t>
            </a:fld>
            <a:endParaRPr lang="en-US" altLang="en-US"/>
          </a:p>
        </p:txBody>
      </p:sp>
    </p:spTree>
    <p:extLst>
      <p:ext uri="{BB962C8B-B14F-4D97-AF65-F5344CB8AC3E}">
        <p14:creationId xmlns:p14="http://schemas.microsoft.com/office/powerpoint/2010/main" val="1054730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4197DC-E607-4F84-9BC6-9DC7CA1EAE71}" type="slidenum">
              <a:rPr lang="en-US" altLang="en-US"/>
              <a:pPr>
                <a:defRPr/>
              </a:pPr>
              <a:t>‹#›</a:t>
            </a:fld>
            <a:endParaRPr lang="en-US" altLang="en-US"/>
          </a:p>
        </p:txBody>
      </p:sp>
    </p:spTree>
    <p:extLst>
      <p:ext uri="{BB962C8B-B14F-4D97-AF65-F5344CB8AC3E}">
        <p14:creationId xmlns:p14="http://schemas.microsoft.com/office/powerpoint/2010/main" val="1878080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CC1DA2-96D6-4F65-8CF2-646FEF84FD5D}" type="slidenum">
              <a:rPr lang="en-US" altLang="en-US"/>
              <a:pPr>
                <a:defRPr/>
              </a:pPr>
              <a:t>‹#›</a:t>
            </a:fld>
            <a:endParaRPr lang="en-US" altLang="en-US"/>
          </a:p>
        </p:txBody>
      </p:sp>
    </p:spTree>
    <p:extLst>
      <p:ext uri="{BB962C8B-B14F-4D97-AF65-F5344CB8AC3E}">
        <p14:creationId xmlns:p14="http://schemas.microsoft.com/office/powerpoint/2010/main" val="49948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734916-D6F4-4B2C-808C-4F5EF06AE659}" type="slidenum">
              <a:rPr lang="en-US" altLang="en-US"/>
              <a:pPr>
                <a:defRPr/>
              </a:pPr>
              <a:t>‹#›</a:t>
            </a:fld>
            <a:endParaRPr lang="en-US" altLang="en-US"/>
          </a:p>
        </p:txBody>
      </p:sp>
    </p:spTree>
    <p:extLst>
      <p:ext uri="{BB962C8B-B14F-4D97-AF65-F5344CB8AC3E}">
        <p14:creationId xmlns:p14="http://schemas.microsoft.com/office/powerpoint/2010/main" val="130624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7C13E4-C742-49FA-A0D2-4033CB9125BE}" type="slidenum">
              <a:rPr lang="en-US" altLang="en-US"/>
              <a:pPr>
                <a:defRPr/>
              </a:pPr>
              <a:t>‹#›</a:t>
            </a:fld>
            <a:endParaRPr lang="en-US" altLang="en-US"/>
          </a:p>
        </p:txBody>
      </p:sp>
    </p:spTree>
    <p:extLst>
      <p:ext uri="{BB962C8B-B14F-4D97-AF65-F5344CB8AC3E}">
        <p14:creationId xmlns:p14="http://schemas.microsoft.com/office/powerpoint/2010/main" val="4183707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10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CCDAB8-24A4-4B3D-8B5B-986C9F28AF32}" type="slidenum">
              <a:rPr lang="en-US" altLang="en-US"/>
              <a:pPr>
                <a:defRPr/>
              </a:pPr>
              <a:t>‹#›</a:t>
            </a:fld>
            <a:endParaRPr lang="en-US" altLang="en-US"/>
          </a:p>
        </p:txBody>
      </p:sp>
    </p:spTree>
    <p:extLst>
      <p:ext uri="{BB962C8B-B14F-4D97-AF65-F5344CB8AC3E}">
        <p14:creationId xmlns:p14="http://schemas.microsoft.com/office/powerpoint/2010/main" val="3682064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22A215-DEF1-4711-AF59-528EBFC2CA23}" type="slidenum">
              <a:rPr lang="en-US" altLang="en-US"/>
              <a:pPr>
                <a:defRPr/>
              </a:pPr>
              <a:t>‹#›</a:t>
            </a:fld>
            <a:endParaRPr lang="en-US" altLang="en-US"/>
          </a:p>
        </p:txBody>
      </p:sp>
    </p:spTree>
    <p:extLst>
      <p:ext uri="{BB962C8B-B14F-4D97-AF65-F5344CB8AC3E}">
        <p14:creationId xmlns:p14="http://schemas.microsoft.com/office/powerpoint/2010/main" val="3898590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EDE65-DF1E-4A3B-AC22-91A6802CF458}" type="slidenum">
              <a:rPr lang="en-US" altLang="en-US"/>
              <a:pPr>
                <a:defRPr/>
              </a:pPr>
              <a:t>‹#›</a:t>
            </a:fld>
            <a:endParaRPr lang="en-US" altLang="en-US"/>
          </a:p>
        </p:txBody>
      </p:sp>
    </p:spTree>
    <p:extLst>
      <p:ext uri="{BB962C8B-B14F-4D97-AF65-F5344CB8AC3E}">
        <p14:creationId xmlns:p14="http://schemas.microsoft.com/office/powerpoint/2010/main" val="3577145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85D57A-24A6-4E04-A427-31178F1709A9}" type="slidenum">
              <a:rPr lang="en-US" altLang="en-US"/>
              <a:pPr>
                <a:defRPr/>
              </a:pPr>
              <a:t>‹#›</a:t>
            </a:fld>
            <a:endParaRPr lang="en-US" altLang="en-US"/>
          </a:p>
        </p:txBody>
      </p:sp>
    </p:spTree>
    <p:extLst>
      <p:ext uri="{BB962C8B-B14F-4D97-AF65-F5344CB8AC3E}">
        <p14:creationId xmlns:p14="http://schemas.microsoft.com/office/powerpoint/2010/main" val="936709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4"/>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89584" indent="0" algn="ctr">
              <a:buNone/>
              <a:defRPr>
                <a:solidFill>
                  <a:schemeClr val="tx1">
                    <a:tint val="75000"/>
                  </a:schemeClr>
                </a:solidFill>
              </a:defRPr>
            </a:lvl2pPr>
            <a:lvl3pPr marL="779168" indent="0" algn="ctr">
              <a:buNone/>
              <a:defRPr>
                <a:solidFill>
                  <a:schemeClr val="tx1">
                    <a:tint val="75000"/>
                  </a:schemeClr>
                </a:solidFill>
              </a:defRPr>
            </a:lvl3pPr>
            <a:lvl4pPr marL="1168753" indent="0" algn="ctr">
              <a:buNone/>
              <a:defRPr>
                <a:solidFill>
                  <a:schemeClr val="tx1">
                    <a:tint val="75000"/>
                  </a:schemeClr>
                </a:solidFill>
              </a:defRPr>
            </a:lvl4pPr>
            <a:lvl5pPr marL="1558336" indent="0" algn="ctr">
              <a:buNone/>
              <a:defRPr>
                <a:solidFill>
                  <a:schemeClr val="tx1">
                    <a:tint val="75000"/>
                  </a:schemeClr>
                </a:solidFill>
              </a:defRPr>
            </a:lvl5pPr>
            <a:lvl6pPr marL="1947921" indent="0" algn="ctr">
              <a:buNone/>
              <a:defRPr>
                <a:solidFill>
                  <a:schemeClr val="tx1">
                    <a:tint val="75000"/>
                  </a:schemeClr>
                </a:solidFill>
              </a:defRPr>
            </a:lvl6pPr>
            <a:lvl7pPr marL="2337504" indent="0" algn="ctr">
              <a:buNone/>
              <a:defRPr>
                <a:solidFill>
                  <a:schemeClr val="tx1">
                    <a:tint val="75000"/>
                  </a:schemeClr>
                </a:solidFill>
              </a:defRPr>
            </a:lvl7pPr>
            <a:lvl8pPr marL="2727088" indent="0" algn="ctr">
              <a:buNone/>
              <a:defRPr>
                <a:solidFill>
                  <a:schemeClr val="tx1">
                    <a:tint val="75000"/>
                  </a:schemeClr>
                </a:solidFill>
              </a:defRPr>
            </a:lvl8pPr>
            <a:lvl9pPr marL="31166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9CD0EA-3EAF-466B-B2C4-E613A7FBA726}" type="slidenum">
              <a:rPr lang="en-US" altLang="en-US"/>
              <a:pPr>
                <a:defRPr/>
              </a:pPr>
              <a:t>‹#›</a:t>
            </a:fld>
            <a:endParaRPr lang="en-US" altLang="en-US"/>
          </a:p>
        </p:txBody>
      </p:sp>
    </p:spTree>
    <p:extLst>
      <p:ext uri="{BB962C8B-B14F-4D97-AF65-F5344CB8AC3E}">
        <p14:creationId xmlns:p14="http://schemas.microsoft.com/office/powerpoint/2010/main" val="2492072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89D83B-EEF1-43A6-85F9-82C84F0F81C2}" type="slidenum">
              <a:rPr lang="en-US" altLang="en-US"/>
              <a:pPr>
                <a:defRPr/>
              </a:pPr>
              <a:t>‹#›</a:t>
            </a:fld>
            <a:endParaRPr lang="en-US" altLang="en-US"/>
          </a:p>
        </p:txBody>
      </p:sp>
    </p:spTree>
    <p:extLst>
      <p:ext uri="{BB962C8B-B14F-4D97-AF65-F5344CB8AC3E}">
        <p14:creationId xmlns:p14="http://schemas.microsoft.com/office/powerpoint/2010/main" val="2758247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59"/>
            <a:ext cx="8420100" cy="1362075"/>
          </a:xfrm>
        </p:spPr>
        <p:txBody>
          <a:bodyPr anchor="t"/>
          <a:lstStyle>
            <a:lvl1pPr algn="l">
              <a:defRPr sz="3408"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704">
                <a:solidFill>
                  <a:schemeClr val="tx1">
                    <a:tint val="75000"/>
                  </a:schemeClr>
                </a:solidFill>
              </a:defRPr>
            </a:lvl1pPr>
            <a:lvl2pPr marL="389584" indent="0">
              <a:buNone/>
              <a:defRPr sz="1534">
                <a:solidFill>
                  <a:schemeClr val="tx1">
                    <a:tint val="75000"/>
                  </a:schemeClr>
                </a:solidFill>
              </a:defRPr>
            </a:lvl2pPr>
            <a:lvl3pPr marL="779168" indent="0">
              <a:buNone/>
              <a:defRPr sz="1363">
                <a:solidFill>
                  <a:schemeClr val="tx1">
                    <a:tint val="75000"/>
                  </a:schemeClr>
                </a:solidFill>
              </a:defRPr>
            </a:lvl3pPr>
            <a:lvl4pPr marL="1168753" indent="0">
              <a:buNone/>
              <a:defRPr sz="1193">
                <a:solidFill>
                  <a:schemeClr val="tx1">
                    <a:tint val="75000"/>
                  </a:schemeClr>
                </a:solidFill>
              </a:defRPr>
            </a:lvl4pPr>
            <a:lvl5pPr marL="1558336" indent="0">
              <a:buNone/>
              <a:defRPr sz="1193">
                <a:solidFill>
                  <a:schemeClr val="tx1">
                    <a:tint val="75000"/>
                  </a:schemeClr>
                </a:solidFill>
              </a:defRPr>
            </a:lvl5pPr>
            <a:lvl6pPr marL="1947921" indent="0">
              <a:buNone/>
              <a:defRPr sz="1193">
                <a:solidFill>
                  <a:schemeClr val="tx1">
                    <a:tint val="75000"/>
                  </a:schemeClr>
                </a:solidFill>
              </a:defRPr>
            </a:lvl6pPr>
            <a:lvl7pPr marL="2337504" indent="0">
              <a:buNone/>
              <a:defRPr sz="1193">
                <a:solidFill>
                  <a:schemeClr val="tx1">
                    <a:tint val="75000"/>
                  </a:schemeClr>
                </a:solidFill>
              </a:defRPr>
            </a:lvl7pPr>
            <a:lvl8pPr marL="2727088" indent="0">
              <a:buNone/>
              <a:defRPr sz="1193">
                <a:solidFill>
                  <a:schemeClr val="tx1">
                    <a:tint val="75000"/>
                  </a:schemeClr>
                </a:solidFill>
              </a:defRPr>
            </a:lvl8pPr>
            <a:lvl9pPr marL="3116673" indent="0">
              <a:buNone/>
              <a:defRPr sz="11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8A80DA-4EAD-4E61-8AD9-16FD6F869E1B}" type="slidenum">
              <a:rPr lang="en-US" altLang="en-US"/>
              <a:pPr>
                <a:defRPr/>
              </a:pPr>
              <a:t>‹#›</a:t>
            </a:fld>
            <a:endParaRPr lang="en-US" altLang="en-US"/>
          </a:p>
        </p:txBody>
      </p:sp>
    </p:spTree>
    <p:extLst>
      <p:ext uri="{BB962C8B-B14F-4D97-AF65-F5344CB8AC3E}">
        <p14:creationId xmlns:p14="http://schemas.microsoft.com/office/powerpoint/2010/main" val="2466080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F84D1D-3400-4A18-B314-7EEF6BEAE9AA}" type="slidenum">
              <a:rPr lang="en-US" altLang="en-US"/>
              <a:pPr>
                <a:defRPr/>
              </a:pPr>
              <a:t>‹#›</a:t>
            </a:fld>
            <a:endParaRPr lang="en-US" altLang="en-US"/>
          </a:p>
        </p:txBody>
      </p:sp>
    </p:spTree>
    <p:extLst>
      <p:ext uri="{BB962C8B-B14F-4D97-AF65-F5344CB8AC3E}">
        <p14:creationId xmlns:p14="http://schemas.microsoft.com/office/powerpoint/2010/main" val="2929230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045" b="1"/>
            </a:lvl1pPr>
            <a:lvl2pPr marL="389584" indent="0">
              <a:buNone/>
              <a:defRPr sz="1704" b="1"/>
            </a:lvl2pPr>
            <a:lvl3pPr marL="779168" indent="0">
              <a:buNone/>
              <a:defRPr sz="1534" b="1"/>
            </a:lvl3pPr>
            <a:lvl4pPr marL="1168753" indent="0">
              <a:buNone/>
              <a:defRPr sz="1363" b="1"/>
            </a:lvl4pPr>
            <a:lvl5pPr marL="1558336" indent="0">
              <a:buNone/>
              <a:defRPr sz="1363" b="1"/>
            </a:lvl5pPr>
            <a:lvl6pPr marL="1947921" indent="0">
              <a:buNone/>
              <a:defRPr sz="1363" b="1"/>
            </a:lvl6pPr>
            <a:lvl7pPr marL="2337504" indent="0">
              <a:buNone/>
              <a:defRPr sz="1363" b="1"/>
            </a:lvl7pPr>
            <a:lvl8pPr marL="2727088" indent="0">
              <a:buNone/>
              <a:defRPr sz="1363" b="1"/>
            </a:lvl8pPr>
            <a:lvl9pPr marL="3116673" indent="0">
              <a:buNone/>
              <a:defRPr sz="136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045" b="1"/>
            </a:lvl1pPr>
            <a:lvl2pPr marL="389584" indent="0">
              <a:buNone/>
              <a:defRPr sz="1704" b="1"/>
            </a:lvl2pPr>
            <a:lvl3pPr marL="779168" indent="0">
              <a:buNone/>
              <a:defRPr sz="1534" b="1"/>
            </a:lvl3pPr>
            <a:lvl4pPr marL="1168753" indent="0">
              <a:buNone/>
              <a:defRPr sz="1363" b="1"/>
            </a:lvl4pPr>
            <a:lvl5pPr marL="1558336" indent="0">
              <a:buNone/>
              <a:defRPr sz="1363" b="1"/>
            </a:lvl5pPr>
            <a:lvl6pPr marL="1947921" indent="0">
              <a:buNone/>
              <a:defRPr sz="1363" b="1"/>
            </a:lvl6pPr>
            <a:lvl7pPr marL="2337504" indent="0">
              <a:buNone/>
              <a:defRPr sz="1363" b="1"/>
            </a:lvl7pPr>
            <a:lvl8pPr marL="2727088" indent="0">
              <a:buNone/>
              <a:defRPr sz="1363" b="1"/>
            </a:lvl8pPr>
            <a:lvl9pPr marL="3116673" indent="0">
              <a:buNone/>
              <a:defRPr sz="1363"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DB05D5-769C-4F12-909B-DE29BB140593}" type="slidenum">
              <a:rPr lang="en-US" altLang="en-US"/>
              <a:pPr>
                <a:defRPr/>
              </a:pPr>
              <a:t>‹#›</a:t>
            </a:fld>
            <a:endParaRPr lang="en-US" altLang="en-US"/>
          </a:p>
        </p:txBody>
      </p:sp>
    </p:spTree>
    <p:extLst>
      <p:ext uri="{BB962C8B-B14F-4D97-AF65-F5344CB8AC3E}">
        <p14:creationId xmlns:p14="http://schemas.microsoft.com/office/powerpoint/2010/main" val="250856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040352-ED73-48FE-98BF-641A41C49ABB}" type="slidenum">
              <a:rPr lang="en-US" altLang="en-US"/>
              <a:pPr>
                <a:defRPr/>
              </a:pPr>
              <a:t>‹#›</a:t>
            </a:fld>
            <a:endParaRPr lang="en-US" altLang="en-US"/>
          </a:p>
        </p:txBody>
      </p:sp>
    </p:spTree>
    <p:extLst>
      <p:ext uri="{BB962C8B-B14F-4D97-AF65-F5344CB8AC3E}">
        <p14:creationId xmlns:p14="http://schemas.microsoft.com/office/powerpoint/2010/main" val="4241760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D79DC2-CE86-4B5D-8065-1CE174C8833E}" type="slidenum">
              <a:rPr lang="en-US" altLang="en-US"/>
              <a:pPr>
                <a:defRPr/>
              </a:pPr>
              <a:t>‹#›</a:t>
            </a:fld>
            <a:endParaRPr lang="en-US" altLang="en-US"/>
          </a:p>
        </p:txBody>
      </p:sp>
    </p:spTree>
    <p:extLst>
      <p:ext uri="{BB962C8B-B14F-4D97-AF65-F5344CB8AC3E}">
        <p14:creationId xmlns:p14="http://schemas.microsoft.com/office/powerpoint/2010/main" val="2892737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E0E59F-68D9-4F60-A5C1-45C64806D66A}" type="slidenum">
              <a:rPr lang="en-US" altLang="en-US"/>
              <a:pPr>
                <a:defRPr/>
              </a:pPr>
              <a:t>‹#›</a:t>
            </a:fld>
            <a:endParaRPr lang="en-US" altLang="en-US"/>
          </a:p>
        </p:txBody>
      </p:sp>
    </p:spTree>
    <p:extLst>
      <p:ext uri="{BB962C8B-B14F-4D97-AF65-F5344CB8AC3E}">
        <p14:creationId xmlns:p14="http://schemas.microsoft.com/office/powerpoint/2010/main" val="3903365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704" b="1"/>
            </a:lvl1pPr>
          </a:lstStyle>
          <a:p>
            <a:r>
              <a:rPr lang="en-US"/>
              <a:t>Click to edit Master title style</a:t>
            </a:r>
          </a:p>
        </p:txBody>
      </p:sp>
      <p:sp>
        <p:nvSpPr>
          <p:cNvPr id="3" name="Content Placeholder 2"/>
          <p:cNvSpPr>
            <a:spLocks noGrp="1"/>
          </p:cNvSpPr>
          <p:nvPr>
            <p:ph idx="1"/>
          </p:nvPr>
        </p:nvSpPr>
        <p:spPr>
          <a:xfrm>
            <a:off x="3872972" y="273104"/>
            <a:ext cx="5537729"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193"/>
            </a:lvl1pPr>
            <a:lvl2pPr marL="389584" indent="0">
              <a:buNone/>
              <a:defRPr sz="1023"/>
            </a:lvl2pPr>
            <a:lvl3pPr marL="779168" indent="0">
              <a:buNone/>
              <a:defRPr sz="852"/>
            </a:lvl3pPr>
            <a:lvl4pPr marL="1168753" indent="0">
              <a:buNone/>
              <a:defRPr sz="767"/>
            </a:lvl4pPr>
            <a:lvl5pPr marL="1558336" indent="0">
              <a:buNone/>
              <a:defRPr sz="767"/>
            </a:lvl5pPr>
            <a:lvl6pPr marL="1947921" indent="0">
              <a:buNone/>
              <a:defRPr sz="767"/>
            </a:lvl6pPr>
            <a:lvl7pPr marL="2337504" indent="0">
              <a:buNone/>
              <a:defRPr sz="767"/>
            </a:lvl7pPr>
            <a:lvl8pPr marL="2727088" indent="0">
              <a:buNone/>
              <a:defRPr sz="767"/>
            </a:lvl8pPr>
            <a:lvl9pPr marL="3116673" indent="0">
              <a:buNone/>
              <a:defRPr sz="76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F84C64-25C4-4351-91E7-6E69A0923F95}" type="slidenum">
              <a:rPr lang="en-US" altLang="en-US"/>
              <a:pPr>
                <a:defRPr/>
              </a:pPr>
              <a:t>‹#›</a:t>
            </a:fld>
            <a:endParaRPr lang="en-US" altLang="en-US"/>
          </a:p>
        </p:txBody>
      </p:sp>
    </p:spTree>
    <p:extLst>
      <p:ext uri="{BB962C8B-B14F-4D97-AF65-F5344CB8AC3E}">
        <p14:creationId xmlns:p14="http://schemas.microsoft.com/office/powerpoint/2010/main" val="3176238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704"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2727"/>
            </a:lvl1pPr>
            <a:lvl2pPr marL="389584" indent="0">
              <a:buNone/>
              <a:defRPr sz="2386"/>
            </a:lvl2pPr>
            <a:lvl3pPr marL="779168" indent="0">
              <a:buNone/>
              <a:defRPr sz="2045"/>
            </a:lvl3pPr>
            <a:lvl4pPr marL="1168753" indent="0">
              <a:buNone/>
              <a:defRPr sz="1704"/>
            </a:lvl4pPr>
            <a:lvl5pPr marL="1558336" indent="0">
              <a:buNone/>
              <a:defRPr sz="1704"/>
            </a:lvl5pPr>
            <a:lvl6pPr marL="1947921" indent="0">
              <a:buNone/>
              <a:defRPr sz="1704"/>
            </a:lvl6pPr>
            <a:lvl7pPr marL="2337504" indent="0">
              <a:buNone/>
              <a:defRPr sz="1704"/>
            </a:lvl7pPr>
            <a:lvl8pPr marL="2727088" indent="0">
              <a:buNone/>
              <a:defRPr sz="1704"/>
            </a:lvl8pPr>
            <a:lvl9pPr marL="3116673" indent="0">
              <a:buNone/>
              <a:defRPr sz="1704"/>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93"/>
            </a:lvl1pPr>
            <a:lvl2pPr marL="389584" indent="0">
              <a:buNone/>
              <a:defRPr sz="1023"/>
            </a:lvl2pPr>
            <a:lvl3pPr marL="779168" indent="0">
              <a:buNone/>
              <a:defRPr sz="852"/>
            </a:lvl3pPr>
            <a:lvl4pPr marL="1168753" indent="0">
              <a:buNone/>
              <a:defRPr sz="767"/>
            </a:lvl4pPr>
            <a:lvl5pPr marL="1558336" indent="0">
              <a:buNone/>
              <a:defRPr sz="767"/>
            </a:lvl5pPr>
            <a:lvl6pPr marL="1947921" indent="0">
              <a:buNone/>
              <a:defRPr sz="767"/>
            </a:lvl6pPr>
            <a:lvl7pPr marL="2337504" indent="0">
              <a:buNone/>
              <a:defRPr sz="767"/>
            </a:lvl7pPr>
            <a:lvl8pPr marL="2727088" indent="0">
              <a:buNone/>
              <a:defRPr sz="767"/>
            </a:lvl8pPr>
            <a:lvl9pPr marL="3116673" indent="0">
              <a:buNone/>
              <a:defRPr sz="76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76365D-D514-44B7-941D-0A504F118B03}" type="slidenum">
              <a:rPr lang="en-US" altLang="en-US"/>
              <a:pPr>
                <a:defRPr/>
              </a:pPr>
              <a:t>‹#›</a:t>
            </a:fld>
            <a:endParaRPr lang="en-US" altLang="en-US"/>
          </a:p>
        </p:txBody>
      </p:sp>
    </p:spTree>
    <p:extLst>
      <p:ext uri="{BB962C8B-B14F-4D97-AF65-F5344CB8AC3E}">
        <p14:creationId xmlns:p14="http://schemas.microsoft.com/office/powerpoint/2010/main" val="3913842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D942FD-6869-4092-BF60-0075A1C8469A}" type="slidenum">
              <a:rPr lang="en-US" altLang="en-US"/>
              <a:pPr>
                <a:defRPr/>
              </a:pPr>
              <a:t>‹#›</a:t>
            </a:fld>
            <a:endParaRPr lang="en-US" altLang="en-US"/>
          </a:p>
        </p:txBody>
      </p:sp>
    </p:spTree>
    <p:extLst>
      <p:ext uri="{BB962C8B-B14F-4D97-AF65-F5344CB8AC3E}">
        <p14:creationId xmlns:p14="http://schemas.microsoft.com/office/powerpoint/2010/main" val="2489462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4"/>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4"/>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A4E489-B194-4F30-812C-37DA819BBB56}" type="slidenum">
              <a:rPr lang="en-US" altLang="en-US"/>
              <a:pPr>
                <a:defRPr/>
              </a:pPr>
              <a:t>‹#›</a:t>
            </a:fld>
            <a:endParaRPr lang="en-US" altLang="en-US"/>
          </a:p>
        </p:txBody>
      </p:sp>
    </p:spTree>
    <p:extLst>
      <p:ext uri="{BB962C8B-B14F-4D97-AF65-F5344CB8AC3E}">
        <p14:creationId xmlns:p14="http://schemas.microsoft.com/office/powerpoint/2010/main" val="1746106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71E648-5F38-48EF-85D0-6CF1216E301F}"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3A984-B7C3-4839-8A25-9B27755A7095}" type="slidenum">
              <a:rPr lang="en-US"/>
              <a:pPr>
                <a:defRPr/>
              </a:pPr>
              <a:t>‹#›</a:t>
            </a:fld>
            <a:endParaRPr lang="en-US"/>
          </a:p>
        </p:txBody>
      </p:sp>
    </p:spTree>
    <p:extLst>
      <p:ext uri="{BB962C8B-B14F-4D97-AF65-F5344CB8AC3E}">
        <p14:creationId xmlns:p14="http://schemas.microsoft.com/office/powerpoint/2010/main" val="1953756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43535B-EB91-4F9D-BB86-0F16E35C4CC4}"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2951FA-AEF4-481D-9CF6-12EEF14A5C23}" type="slidenum">
              <a:rPr lang="en-US"/>
              <a:pPr>
                <a:defRPr/>
              </a:pPr>
              <a:t>‹#›</a:t>
            </a:fld>
            <a:endParaRPr lang="en-US"/>
          </a:p>
        </p:txBody>
      </p:sp>
    </p:spTree>
    <p:extLst>
      <p:ext uri="{BB962C8B-B14F-4D97-AF65-F5344CB8AC3E}">
        <p14:creationId xmlns:p14="http://schemas.microsoft.com/office/powerpoint/2010/main" val="1041324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E7688DF-164A-45B5-BFD0-F0E556C1AD72}"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4FB61-01F9-4292-9F4C-B9C875EB6F5D}" type="slidenum">
              <a:rPr lang="en-US"/>
              <a:pPr>
                <a:defRPr/>
              </a:pPr>
              <a:t>‹#›</a:t>
            </a:fld>
            <a:endParaRPr lang="en-US"/>
          </a:p>
        </p:txBody>
      </p:sp>
    </p:spTree>
    <p:extLst>
      <p:ext uri="{BB962C8B-B14F-4D97-AF65-F5344CB8AC3E}">
        <p14:creationId xmlns:p14="http://schemas.microsoft.com/office/powerpoint/2010/main" val="1890614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B50347-0565-4E6E-A035-94EBED664F49}" type="datetimeFigureOut">
              <a:rPr lang="en-US"/>
              <a:pPr>
                <a:defRPr/>
              </a:pPr>
              <a:t>27/09/2021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41DB61-7E46-4743-ACBB-9E3551026DA4}" type="slidenum">
              <a:rPr lang="en-US"/>
              <a:pPr>
                <a:defRPr/>
              </a:pPr>
              <a:t>‹#›</a:t>
            </a:fld>
            <a:endParaRPr lang="en-US"/>
          </a:p>
        </p:txBody>
      </p:sp>
    </p:spTree>
    <p:extLst>
      <p:ext uri="{BB962C8B-B14F-4D97-AF65-F5344CB8AC3E}">
        <p14:creationId xmlns:p14="http://schemas.microsoft.com/office/powerpoint/2010/main" val="64323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44CB98-1BC9-4E04-BE09-81C747995268}" type="slidenum">
              <a:rPr lang="en-US" altLang="en-US"/>
              <a:pPr>
                <a:defRPr/>
              </a:pPr>
              <a:t>‹#›</a:t>
            </a:fld>
            <a:endParaRPr lang="en-US" altLang="en-US"/>
          </a:p>
        </p:txBody>
      </p:sp>
    </p:spTree>
    <p:extLst>
      <p:ext uri="{BB962C8B-B14F-4D97-AF65-F5344CB8AC3E}">
        <p14:creationId xmlns:p14="http://schemas.microsoft.com/office/powerpoint/2010/main" val="1940200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986041-C66A-40AA-99A6-19AB1079EEA9}" type="datetimeFigureOut">
              <a:rPr lang="en-US"/>
              <a:pPr>
                <a:defRPr/>
              </a:pPr>
              <a:t>27/09/2021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B4BB58-5491-4D35-878E-AF5EA34367BF}" type="slidenum">
              <a:rPr lang="en-US"/>
              <a:pPr>
                <a:defRPr/>
              </a:pPr>
              <a:t>‹#›</a:t>
            </a:fld>
            <a:endParaRPr lang="en-US"/>
          </a:p>
        </p:txBody>
      </p:sp>
    </p:spTree>
    <p:extLst>
      <p:ext uri="{BB962C8B-B14F-4D97-AF65-F5344CB8AC3E}">
        <p14:creationId xmlns:p14="http://schemas.microsoft.com/office/powerpoint/2010/main" val="3215317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767E175-A2AE-4B98-B18C-E34B8107ADD1}" type="datetimeFigureOut">
              <a:rPr lang="en-US"/>
              <a:pPr>
                <a:defRPr/>
              </a:pPr>
              <a:t>27/09/2021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4A7871-E0C2-4F16-87FE-B9B2AF7ECE6C}" type="slidenum">
              <a:rPr lang="en-US"/>
              <a:pPr>
                <a:defRPr/>
              </a:pPr>
              <a:t>‹#›</a:t>
            </a:fld>
            <a:endParaRPr lang="en-US"/>
          </a:p>
        </p:txBody>
      </p:sp>
    </p:spTree>
    <p:extLst>
      <p:ext uri="{BB962C8B-B14F-4D97-AF65-F5344CB8AC3E}">
        <p14:creationId xmlns:p14="http://schemas.microsoft.com/office/powerpoint/2010/main" val="10632106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B02871-FB08-48B6-B3E5-DFBBC58F5E7E}" type="datetimeFigureOut">
              <a:rPr lang="en-US"/>
              <a:pPr>
                <a:defRPr/>
              </a:pPr>
              <a:t>27/09/2021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5E5DF2-4B66-4CF4-BF4A-FEC5585D8B49}" type="slidenum">
              <a:rPr lang="en-US"/>
              <a:pPr>
                <a:defRPr/>
              </a:pPr>
              <a:t>‹#›</a:t>
            </a:fld>
            <a:endParaRPr lang="en-US"/>
          </a:p>
        </p:txBody>
      </p:sp>
    </p:spTree>
    <p:extLst>
      <p:ext uri="{BB962C8B-B14F-4D97-AF65-F5344CB8AC3E}">
        <p14:creationId xmlns:p14="http://schemas.microsoft.com/office/powerpoint/2010/main" val="12082597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A84A77-8FF2-432D-B73C-51CB80F17756}" type="datetimeFigureOut">
              <a:rPr lang="en-US"/>
              <a:pPr>
                <a:defRPr/>
              </a:pPr>
              <a:t>27/09/2021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5EAE8C-A5E6-4BD1-AFD6-1C969FF4EA00}" type="slidenum">
              <a:rPr lang="en-US"/>
              <a:pPr>
                <a:defRPr/>
              </a:pPr>
              <a:t>‹#›</a:t>
            </a:fld>
            <a:endParaRPr lang="en-US"/>
          </a:p>
        </p:txBody>
      </p:sp>
    </p:spTree>
    <p:extLst>
      <p:ext uri="{BB962C8B-B14F-4D97-AF65-F5344CB8AC3E}">
        <p14:creationId xmlns:p14="http://schemas.microsoft.com/office/powerpoint/2010/main" val="778557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C491884-C9AE-4C93-8436-2F287384F2D4}" type="datetimeFigureOut">
              <a:rPr lang="en-US"/>
              <a:pPr>
                <a:defRPr/>
              </a:pPr>
              <a:t>27/09/2021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2F23B8-39EE-4A66-81AE-C1FF50A6086F}" type="slidenum">
              <a:rPr lang="en-US"/>
              <a:pPr>
                <a:defRPr/>
              </a:pPr>
              <a:t>‹#›</a:t>
            </a:fld>
            <a:endParaRPr lang="en-US"/>
          </a:p>
        </p:txBody>
      </p:sp>
    </p:spTree>
    <p:extLst>
      <p:ext uri="{BB962C8B-B14F-4D97-AF65-F5344CB8AC3E}">
        <p14:creationId xmlns:p14="http://schemas.microsoft.com/office/powerpoint/2010/main" val="1433601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270582-DB83-4550-A47F-62021F5C3D3F}"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55378-525C-457A-BF74-8236DD539BB0}" type="slidenum">
              <a:rPr lang="en-US"/>
              <a:pPr>
                <a:defRPr/>
              </a:pPr>
              <a:t>‹#›</a:t>
            </a:fld>
            <a:endParaRPr lang="en-US"/>
          </a:p>
        </p:txBody>
      </p:sp>
    </p:spTree>
    <p:extLst>
      <p:ext uri="{BB962C8B-B14F-4D97-AF65-F5344CB8AC3E}">
        <p14:creationId xmlns:p14="http://schemas.microsoft.com/office/powerpoint/2010/main" val="10209256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C7DFB3-F805-4711-B0F3-E8E2535C0C63}"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642B55-716F-4139-9077-F56FE303C7CE}" type="slidenum">
              <a:rPr lang="en-US"/>
              <a:pPr>
                <a:defRPr/>
              </a:pPr>
              <a:t>‹#›</a:t>
            </a:fld>
            <a:endParaRPr lang="en-US"/>
          </a:p>
        </p:txBody>
      </p:sp>
    </p:spTree>
    <p:extLst>
      <p:ext uri="{BB962C8B-B14F-4D97-AF65-F5344CB8AC3E}">
        <p14:creationId xmlns:p14="http://schemas.microsoft.com/office/powerpoint/2010/main" val="624359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4"/>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85CBF2-C249-4859-A12E-4B02538B8BE5}" type="slidenum">
              <a:rPr lang="en-US" altLang="en-US"/>
              <a:pPr/>
              <a:t>‹#›</a:t>
            </a:fld>
            <a:endParaRPr lang="en-US" altLang="en-US"/>
          </a:p>
        </p:txBody>
      </p:sp>
    </p:spTree>
    <p:extLst>
      <p:ext uri="{BB962C8B-B14F-4D97-AF65-F5344CB8AC3E}">
        <p14:creationId xmlns:p14="http://schemas.microsoft.com/office/powerpoint/2010/main" val="3808711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B4C38B-5D28-447D-BD76-5DA6A8BB4C8F}" type="slidenum">
              <a:rPr lang="en-US" altLang="en-US"/>
              <a:pPr/>
              <a:t>‹#›</a:t>
            </a:fld>
            <a:endParaRPr lang="en-US" altLang="en-US"/>
          </a:p>
        </p:txBody>
      </p:sp>
    </p:spTree>
    <p:extLst>
      <p:ext uri="{BB962C8B-B14F-4D97-AF65-F5344CB8AC3E}">
        <p14:creationId xmlns:p14="http://schemas.microsoft.com/office/powerpoint/2010/main" val="3888620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9"/>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79504A-7BFF-4CD4-9795-9B4C8A4E910B}" type="slidenum">
              <a:rPr lang="en-US" altLang="en-US"/>
              <a:pPr/>
              <a:t>‹#›</a:t>
            </a:fld>
            <a:endParaRPr lang="en-US" altLang="en-US"/>
          </a:p>
        </p:txBody>
      </p:sp>
    </p:spTree>
    <p:extLst>
      <p:ext uri="{BB962C8B-B14F-4D97-AF65-F5344CB8AC3E}">
        <p14:creationId xmlns:p14="http://schemas.microsoft.com/office/powerpoint/2010/main" val="387867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686C2B-8C2F-4DBA-A4C6-191CA6EE2324}" type="slidenum">
              <a:rPr lang="en-US" altLang="en-US"/>
              <a:pPr>
                <a:defRPr/>
              </a:pPr>
              <a:t>‹#›</a:t>
            </a:fld>
            <a:endParaRPr lang="en-US" altLang="en-US"/>
          </a:p>
        </p:txBody>
      </p:sp>
    </p:spTree>
    <p:extLst>
      <p:ext uri="{BB962C8B-B14F-4D97-AF65-F5344CB8AC3E}">
        <p14:creationId xmlns:p14="http://schemas.microsoft.com/office/powerpoint/2010/main" val="28101844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0A0B7A-447C-4CB3-B908-168B8D92F119}" type="slidenum">
              <a:rPr lang="en-US" altLang="en-US"/>
              <a:pPr/>
              <a:t>‹#›</a:t>
            </a:fld>
            <a:endParaRPr lang="en-US" altLang="en-US"/>
          </a:p>
        </p:txBody>
      </p:sp>
    </p:spTree>
    <p:extLst>
      <p:ext uri="{BB962C8B-B14F-4D97-AF65-F5344CB8AC3E}">
        <p14:creationId xmlns:p14="http://schemas.microsoft.com/office/powerpoint/2010/main" val="1774693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567DCD6-295A-429D-94DF-75D2C4D9E983}" type="slidenum">
              <a:rPr lang="en-US" altLang="en-US"/>
              <a:pPr/>
              <a:t>‹#›</a:t>
            </a:fld>
            <a:endParaRPr lang="en-US" altLang="en-US"/>
          </a:p>
        </p:txBody>
      </p:sp>
    </p:spTree>
    <p:extLst>
      <p:ext uri="{BB962C8B-B14F-4D97-AF65-F5344CB8AC3E}">
        <p14:creationId xmlns:p14="http://schemas.microsoft.com/office/powerpoint/2010/main" val="503814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88E833B-5A72-41F1-AF85-C62EE1954D30}" type="slidenum">
              <a:rPr lang="en-US" altLang="en-US"/>
              <a:pPr/>
              <a:t>‹#›</a:t>
            </a:fld>
            <a:endParaRPr lang="en-US" altLang="en-US"/>
          </a:p>
        </p:txBody>
      </p:sp>
    </p:spTree>
    <p:extLst>
      <p:ext uri="{BB962C8B-B14F-4D97-AF65-F5344CB8AC3E}">
        <p14:creationId xmlns:p14="http://schemas.microsoft.com/office/powerpoint/2010/main" val="3975395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C3FB134-1707-4402-8ACC-FD472E10B85A}" type="slidenum">
              <a:rPr lang="en-US" altLang="en-US"/>
              <a:pPr/>
              <a:t>‹#›</a:t>
            </a:fld>
            <a:endParaRPr lang="en-US" altLang="en-US"/>
          </a:p>
        </p:txBody>
      </p:sp>
    </p:spTree>
    <p:extLst>
      <p:ext uri="{BB962C8B-B14F-4D97-AF65-F5344CB8AC3E}">
        <p14:creationId xmlns:p14="http://schemas.microsoft.com/office/powerpoint/2010/main" val="214425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9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F5199AF-1975-463B-8D1E-D6DAD05A6C0D}" type="slidenum">
              <a:rPr lang="en-US" altLang="en-US"/>
              <a:pPr/>
              <a:t>‹#›</a:t>
            </a:fld>
            <a:endParaRPr lang="en-US" altLang="en-US"/>
          </a:p>
        </p:txBody>
      </p:sp>
    </p:spTree>
    <p:extLst>
      <p:ext uri="{BB962C8B-B14F-4D97-AF65-F5344CB8AC3E}">
        <p14:creationId xmlns:p14="http://schemas.microsoft.com/office/powerpoint/2010/main" val="6532087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A87B7B-DD21-4695-B33B-E61EF0BC5550}" type="slidenum">
              <a:rPr lang="en-US" altLang="en-US"/>
              <a:pPr/>
              <a:t>‹#›</a:t>
            </a:fld>
            <a:endParaRPr lang="en-US" altLang="en-US"/>
          </a:p>
        </p:txBody>
      </p:sp>
    </p:spTree>
    <p:extLst>
      <p:ext uri="{BB962C8B-B14F-4D97-AF65-F5344CB8AC3E}">
        <p14:creationId xmlns:p14="http://schemas.microsoft.com/office/powerpoint/2010/main" val="3759223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37775B-2A31-42BC-906C-62722B7B85A1}" type="slidenum">
              <a:rPr lang="en-US" altLang="en-US"/>
              <a:pPr/>
              <a:t>‹#›</a:t>
            </a:fld>
            <a:endParaRPr lang="en-US" altLang="en-US"/>
          </a:p>
        </p:txBody>
      </p:sp>
    </p:spTree>
    <p:extLst>
      <p:ext uri="{BB962C8B-B14F-4D97-AF65-F5344CB8AC3E}">
        <p14:creationId xmlns:p14="http://schemas.microsoft.com/office/powerpoint/2010/main" val="2231126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87"/>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87"/>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323A17-EBA6-4960-957B-EA5F574064BB}" type="slidenum">
              <a:rPr lang="en-US" altLang="en-US"/>
              <a:pPr/>
              <a:t>‹#›</a:t>
            </a:fld>
            <a:endParaRPr lang="en-US" altLang="en-US"/>
          </a:p>
        </p:txBody>
      </p:sp>
    </p:spTree>
    <p:extLst>
      <p:ext uri="{BB962C8B-B14F-4D97-AF65-F5344CB8AC3E}">
        <p14:creationId xmlns:p14="http://schemas.microsoft.com/office/powerpoint/2010/main" val="22721318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D233D6-22C5-40BE-81A3-00702F8E1281}"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1F0C17-FF55-4F09-BFAB-6FEC55D975D8}" type="slidenum">
              <a:rPr lang="en-US"/>
              <a:pPr>
                <a:defRPr/>
              </a:pPr>
              <a:t>‹#›</a:t>
            </a:fld>
            <a:endParaRPr lang="en-US"/>
          </a:p>
        </p:txBody>
      </p:sp>
    </p:spTree>
    <p:extLst>
      <p:ext uri="{BB962C8B-B14F-4D97-AF65-F5344CB8AC3E}">
        <p14:creationId xmlns:p14="http://schemas.microsoft.com/office/powerpoint/2010/main" val="4166912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B578E3-C26F-43D8-B26B-C9D841522F4F}"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4B5F7-0911-4D0E-9B52-4462A60C6B51}" type="slidenum">
              <a:rPr lang="en-US"/>
              <a:pPr>
                <a:defRPr/>
              </a:pPr>
              <a:t>‹#›</a:t>
            </a:fld>
            <a:endParaRPr lang="en-US"/>
          </a:p>
        </p:txBody>
      </p:sp>
    </p:spTree>
    <p:extLst>
      <p:ext uri="{BB962C8B-B14F-4D97-AF65-F5344CB8AC3E}">
        <p14:creationId xmlns:p14="http://schemas.microsoft.com/office/powerpoint/2010/main" val="94535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872972" y="273102"/>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5286E-CE1A-40A9-B1F6-35585C622878}" type="slidenum">
              <a:rPr lang="en-US" altLang="en-US"/>
              <a:pPr>
                <a:defRPr/>
              </a:pPr>
              <a:t>‹#›</a:t>
            </a:fld>
            <a:endParaRPr lang="en-US" altLang="en-US"/>
          </a:p>
        </p:txBody>
      </p:sp>
    </p:spTree>
    <p:extLst>
      <p:ext uri="{BB962C8B-B14F-4D97-AF65-F5344CB8AC3E}">
        <p14:creationId xmlns:p14="http://schemas.microsoft.com/office/powerpoint/2010/main" val="2272369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9" y="4589466"/>
            <a:ext cx="8543925" cy="1500187"/>
          </a:xfrm>
        </p:spPr>
        <p:txBody>
          <a:bodyPr/>
          <a:lstStyle>
            <a:lvl1pPr marL="0" indent="0">
              <a:buNone/>
              <a:defRPr sz="1950">
                <a:solidFill>
                  <a:schemeClr val="tx1">
                    <a:tint val="75000"/>
                  </a:schemeClr>
                </a:solidFill>
              </a:defRPr>
            </a:lvl1pPr>
            <a:lvl2pPr marL="371466" indent="0">
              <a:buNone/>
              <a:defRPr sz="1625">
                <a:solidFill>
                  <a:schemeClr val="tx1">
                    <a:tint val="75000"/>
                  </a:schemeClr>
                </a:solidFill>
              </a:defRPr>
            </a:lvl2pPr>
            <a:lvl3pPr marL="742931" indent="0">
              <a:buNone/>
              <a:defRPr sz="1463">
                <a:solidFill>
                  <a:schemeClr val="tx1">
                    <a:tint val="75000"/>
                  </a:schemeClr>
                </a:solidFill>
              </a:defRPr>
            </a:lvl3pPr>
            <a:lvl4pPr marL="1114397" indent="0">
              <a:buNone/>
              <a:defRPr sz="1300">
                <a:solidFill>
                  <a:schemeClr val="tx1">
                    <a:tint val="75000"/>
                  </a:schemeClr>
                </a:solidFill>
              </a:defRPr>
            </a:lvl4pPr>
            <a:lvl5pPr marL="1485863" indent="0">
              <a:buNone/>
              <a:defRPr sz="1300">
                <a:solidFill>
                  <a:schemeClr val="tx1">
                    <a:tint val="75000"/>
                  </a:schemeClr>
                </a:solidFill>
              </a:defRPr>
            </a:lvl5pPr>
            <a:lvl6pPr marL="1857329" indent="0">
              <a:buNone/>
              <a:defRPr sz="1300">
                <a:solidFill>
                  <a:schemeClr val="tx1">
                    <a:tint val="75000"/>
                  </a:schemeClr>
                </a:solidFill>
              </a:defRPr>
            </a:lvl6pPr>
            <a:lvl7pPr marL="2228794" indent="0">
              <a:buNone/>
              <a:defRPr sz="1300">
                <a:solidFill>
                  <a:schemeClr val="tx1">
                    <a:tint val="75000"/>
                  </a:schemeClr>
                </a:solidFill>
              </a:defRPr>
            </a:lvl7pPr>
            <a:lvl8pPr marL="2600260" indent="0">
              <a:buNone/>
              <a:defRPr sz="1300">
                <a:solidFill>
                  <a:schemeClr val="tx1">
                    <a:tint val="75000"/>
                  </a:schemeClr>
                </a:solidFill>
              </a:defRPr>
            </a:lvl8pPr>
            <a:lvl9pPr marL="2971726"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314950C-0320-45E2-A7F1-7877E570E855}"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61DF9-4D1C-4B92-AAA2-EC2637E6DE50}" type="slidenum">
              <a:rPr lang="en-US"/>
              <a:pPr>
                <a:defRPr/>
              </a:pPr>
              <a:t>‹#›</a:t>
            </a:fld>
            <a:endParaRPr lang="en-US"/>
          </a:p>
        </p:txBody>
      </p:sp>
    </p:spTree>
    <p:extLst>
      <p:ext uri="{BB962C8B-B14F-4D97-AF65-F5344CB8AC3E}">
        <p14:creationId xmlns:p14="http://schemas.microsoft.com/office/powerpoint/2010/main" val="21847409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3144446-4D6F-4560-917F-7CD6F54C805E}" type="datetimeFigureOut">
              <a:rPr lang="en-US"/>
              <a:pPr>
                <a:defRPr/>
              </a:pPr>
              <a:t>27/09/2021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5AAAEC-A1D6-4EC0-B576-0EDB345E7467}" type="slidenum">
              <a:rPr lang="en-US"/>
              <a:pPr>
                <a:defRPr/>
              </a:pPr>
              <a:t>‹#›</a:t>
            </a:fld>
            <a:endParaRPr lang="en-US"/>
          </a:p>
        </p:txBody>
      </p:sp>
    </p:spTree>
    <p:extLst>
      <p:ext uri="{BB962C8B-B14F-4D97-AF65-F5344CB8AC3E}">
        <p14:creationId xmlns:p14="http://schemas.microsoft.com/office/powerpoint/2010/main" val="3494730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8"/>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1950" b="1"/>
            </a:lvl1pPr>
            <a:lvl2pPr marL="371466" indent="0">
              <a:buNone/>
              <a:defRPr sz="1625" b="1"/>
            </a:lvl2pPr>
            <a:lvl3pPr marL="742931" indent="0">
              <a:buNone/>
              <a:defRPr sz="1463" b="1"/>
            </a:lvl3pPr>
            <a:lvl4pPr marL="1114397" indent="0">
              <a:buNone/>
              <a:defRPr sz="1300" b="1"/>
            </a:lvl4pPr>
            <a:lvl5pPr marL="1485863" indent="0">
              <a:buNone/>
              <a:defRPr sz="1300" b="1"/>
            </a:lvl5pPr>
            <a:lvl6pPr marL="1857329" indent="0">
              <a:buNone/>
              <a:defRPr sz="1300" b="1"/>
            </a:lvl6pPr>
            <a:lvl7pPr marL="2228794" indent="0">
              <a:buNone/>
              <a:defRPr sz="1300" b="1"/>
            </a:lvl7pPr>
            <a:lvl8pPr marL="2600260" indent="0">
              <a:buNone/>
              <a:defRPr sz="1300" b="1"/>
            </a:lvl8pPr>
            <a:lvl9pPr marL="2971726" indent="0">
              <a:buNone/>
              <a:defRPr sz="13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66" indent="0">
              <a:buNone/>
              <a:defRPr sz="1625" b="1"/>
            </a:lvl2pPr>
            <a:lvl3pPr marL="742931" indent="0">
              <a:buNone/>
              <a:defRPr sz="1463" b="1"/>
            </a:lvl3pPr>
            <a:lvl4pPr marL="1114397" indent="0">
              <a:buNone/>
              <a:defRPr sz="1300" b="1"/>
            </a:lvl4pPr>
            <a:lvl5pPr marL="1485863" indent="0">
              <a:buNone/>
              <a:defRPr sz="1300" b="1"/>
            </a:lvl5pPr>
            <a:lvl6pPr marL="1857329" indent="0">
              <a:buNone/>
              <a:defRPr sz="1300" b="1"/>
            </a:lvl6pPr>
            <a:lvl7pPr marL="2228794" indent="0">
              <a:buNone/>
              <a:defRPr sz="1300" b="1"/>
            </a:lvl7pPr>
            <a:lvl8pPr marL="2600260" indent="0">
              <a:buNone/>
              <a:defRPr sz="1300" b="1"/>
            </a:lvl8pPr>
            <a:lvl9pPr marL="2971726"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DD0584-BA8A-4BB1-AA4D-FBFCBE41265A}" type="datetimeFigureOut">
              <a:rPr lang="en-US"/>
              <a:pPr>
                <a:defRPr/>
              </a:pPr>
              <a:t>27/09/2021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872BB1-7C39-4C61-A473-2E88FF4D0ABA}" type="slidenum">
              <a:rPr lang="en-US"/>
              <a:pPr>
                <a:defRPr/>
              </a:pPr>
              <a:t>‹#›</a:t>
            </a:fld>
            <a:endParaRPr lang="en-US"/>
          </a:p>
        </p:txBody>
      </p:sp>
    </p:spTree>
    <p:extLst>
      <p:ext uri="{BB962C8B-B14F-4D97-AF65-F5344CB8AC3E}">
        <p14:creationId xmlns:p14="http://schemas.microsoft.com/office/powerpoint/2010/main" val="6805089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B9271F-2F2D-4C16-8E3E-DE81C254E684}" type="datetimeFigureOut">
              <a:rPr lang="en-US"/>
              <a:pPr>
                <a:defRPr/>
              </a:pPr>
              <a:t>27/09/2021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A6B258-3460-41B1-A2DA-57C4BDAAAB5F}" type="slidenum">
              <a:rPr lang="en-US"/>
              <a:pPr>
                <a:defRPr/>
              </a:pPr>
              <a:t>‹#›</a:t>
            </a:fld>
            <a:endParaRPr lang="en-US"/>
          </a:p>
        </p:txBody>
      </p:sp>
    </p:spTree>
    <p:extLst>
      <p:ext uri="{BB962C8B-B14F-4D97-AF65-F5344CB8AC3E}">
        <p14:creationId xmlns:p14="http://schemas.microsoft.com/office/powerpoint/2010/main" val="2389556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74A097-660A-4067-B8B2-4952144BCCE3}" type="datetimeFigureOut">
              <a:rPr lang="en-US"/>
              <a:pPr>
                <a:defRPr/>
              </a:pPr>
              <a:t>27/09/2021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B07F18-A722-4FAD-A82E-E896F621DB31}" type="slidenum">
              <a:rPr lang="en-US"/>
              <a:pPr>
                <a:defRPr/>
              </a:pPr>
              <a:t>‹#›</a:t>
            </a:fld>
            <a:endParaRPr lang="en-US"/>
          </a:p>
        </p:txBody>
      </p:sp>
    </p:spTree>
    <p:extLst>
      <p:ext uri="{BB962C8B-B14F-4D97-AF65-F5344CB8AC3E}">
        <p14:creationId xmlns:p14="http://schemas.microsoft.com/office/powerpoint/2010/main" val="3342690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8"/>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6" indent="0">
              <a:buNone/>
              <a:defRPr sz="1138"/>
            </a:lvl2pPr>
            <a:lvl3pPr marL="742931" indent="0">
              <a:buNone/>
              <a:defRPr sz="975"/>
            </a:lvl3pPr>
            <a:lvl4pPr marL="1114397" indent="0">
              <a:buNone/>
              <a:defRPr sz="813"/>
            </a:lvl4pPr>
            <a:lvl5pPr marL="1485863" indent="0">
              <a:buNone/>
              <a:defRPr sz="813"/>
            </a:lvl5pPr>
            <a:lvl6pPr marL="1857329" indent="0">
              <a:buNone/>
              <a:defRPr sz="813"/>
            </a:lvl6pPr>
            <a:lvl7pPr marL="2228794" indent="0">
              <a:buNone/>
              <a:defRPr sz="813"/>
            </a:lvl7pPr>
            <a:lvl8pPr marL="2600260" indent="0">
              <a:buNone/>
              <a:defRPr sz="813"/>
            </a:lvl8pPr>
            <a:lvl9pPr marL="2971726" indent="0">
              <a:buNone/>
              <a:defRPr sz="81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36E6643-016E-4F5B-8791-19183AC0B1AD}" type="datetimeFigureOut">
              <a:rPr lang="en-US"/>
              <a:pPr>
                <a:defRPr/>
              </a:pPr>
              <a:t>27/09/2021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C46D6C-F2C5-4997-B015-E5D629E15AAD}" type="slidenum">
              <a:rPr lang="en-US"/>
              <a:pPr>
                <a:defRPr/>
              </a:pPr>
              <a:t>‹#›</a:t>
            </a:fld>
            <a:endParaRPr lang="en-US"/>
          </a:p>
        </p:txBody>
      </p:sp>
    </p:spTree>
    <p:extLst>
      <p:ext uri="{BB962C8B-B14F-4D97-AF65-F5344CB8AC3E}">
        <p14:creationId xmlns:p14="http://schemas.microsoft.com/office/powerpoint/2010/main" val="583788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8"/>
            <a:ext cx="5014913" cy="4873625"/>
          </a:xfrm>
        </p:spPr>
        <p:txBody>
          <a:bodyPr rtlCol="0">
            <a:normAutofit/>
          </a:bodyPr>
          <a:lstStyle>
            <a:lvl1pPr marL="0" indent="0">
              <a:buNone/>
              <a:defRPr sz="2600"/>
            </a:lvl1pPr>
            <a:lvl2pPr marL="371466" indent="0">
              <a:buNone/>
              <a:defRPr sz="2275"/>
            </a:lvl2pPr>
            <a:lvl3pPr marL="742931" indent="0">
              <a:buNone/>
              <a:defRPr sz="1950"/>
            </a:lvl3pPr>
            <a:lvl4pPr marL="1114397" indent="0">
              <a:buNone/>
              <a:defRPr sz="1625"/>
            </a:lvl4pPr>
            <a:lvl5pPr marL="1485863" indent="0">
              <a:buNone/>
              <a:defRPr sz="1625"/>
            </a:lvl5pPr>
            <a:lvl6pPr marL="1857329" indent="0">
              <a:buNone/>
              <a:defRPr sz="1625"/>
            </a:lvl6pPr>
            <a:lvl7pPr marL="2228794" indent="0">
              <a:buNone/>
              <a:defRPr sz="1625"/>
            </a:lvl7pPr>
            <a:lvl8pPr marL="2600260" indent="0">
              <a:buNone/>
              <a:defRPr sz="1625"/>
            </a:lvl8pPr>
            <a:lvl9pPr marL="2971726" indent="0">
              <a:buNone/>
              <a:defRPr sz="1625"/>
            </a:lvl9pPr>
          </a:lstStyle>
          <a:p>
            <a:pPr lvl="0"/>
            <a:endParaRPr lang="en-US" noProof="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6" indent="0">
              <a:buNone/>
              <a:defRPr sz="1138"/>
            </a:lvl2pPr>
            <a:lvl3pPr marL="742931" indent="0">
              <a:buNone/>
              <a:defRPr sz="975"/>
            </a:lvl3pPr>
            <a:lvl4pPr marL="1114397" indent="0">
              <a:buNone/>
              <a:defRPr sz="813"/>
            </a:lvl4pPr>
            <a:lvl5pPr marL="1485863" indent="0">
              <a:buNone/>
              <a:defRPr sz="813"/>
            </a:lvl5pPr>
            <a:lvl6pPr marL="1857329" indent="0">
              <a:buNone/>
              <a:defRPr sz="813"/>
            </a:lvl6pPr>
            <a:lvl7pPr marL="2228794" indent="0">
              <a:buNone/>
              <a:defRPr sz="813"/>
            </a:lvl7pPr>
            <a:lvl8pPr marL="2600260" indent="0">
              <a:buNone/>
              <a:defRPr sz="813"/>
            </a:lvl8pPr>
            <a:lvl9pPr marL="2971726" indent="0">
              <a:buNone/>
              <a:defRPr sz="81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0218003-6324-4C5B-865D-DBDE7EB7259D}" type="datetimeFigureOut">
              <a:rPr lang="en-US"/>
              <a:pPr>
                <a:defRPr/>
              </a:pPr>
              <a:t>27/09/2021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6F763-4A1A-49BF-99A7-DFFD001A4D11}" type="slidenum">
              <a:rPr lang="en-US"/>
              <a:pPr>
                <a:defRPr/>
              </a:pPr>
              <a:t>‹#›</a:t>
            </a:fld>
            <a:endParaRPr lang="en-US"/>
          </a:p>
        </p:txBody>
      </p:sp>
    </p:spTree>
    <p:extLst>
      <p:ext uri="{BB962C8B-B14F-4D97-AF65-F5344CB8AC3E}">
        <p14:creationId xmlns:p14="http://schemas.microsoft.com/office/powerpoint/2010/main" val="34879396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A8B0B5-A549-48E1-B245-397055DF2687}"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8F1A39-25A0-4BE9-BA44-F064376FF907}" type="slidenum">
              <a:rPr lang="en-US"/>
              <a:pPr>
                <a:defRPr/>
              </a:pPr>
              <a:t>‹#›</a:t>
            </a:fld>
            <a:endParaRPr lang="en-US"/>
          </a:p>
        </p:txBody>
      </p:sp>
    </p:spTree>
    <p:extLst>
      <p:ext uri="{BB962C8B-B14F-4D97-AF65-F5344CB8AC3E}">
        <p14:creationId xmlns:p14="http://schemas.microsoft.com/office/powerpoint/2010/main" val="1449776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FD099F-CFD8-47EA-A199-D4E27395BDB2}" type="datetimeFigureOut">
              <a:rPr lang="en-US"/>
              <a:pPr>
                <a:defRPr/>
              </a:pPr>
              <a:t>27/09/2021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1E0A1-DBCE-4916-92B2-FBECFA147438}" type="slidenum">
              <a:rPr lang="en-US"/>
              <a:pPr>
                <a:defRPr/>
              </a:pPr>
              <a:t>‹#›</a:t>
            </a:fld>
            <a:endParaRPr lang="en-US"/>
          </a:p>
        </p:txBody>
      </p:sp>
    </p:spTree>
    <p:extLst>
      <p:ext uri="{BB962C8B-B14F-4D97-AF65-F5344CB8AC3E}">
        <p14:creationId xmlns:p14="http://schemas.microsoft.com/office/powerpoint/2010/main" val="3011344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AD2482-B19C-4DC5-BEB0-4861BD9568C5}" type="slidenum">
              <a:rPr lang="en-US" altLang="en-US"/>
              <a:pPr>
                <a:defRPr/>
              </a:pPr>
              <a:t>‹#›</a:t>
            </a:fld>
            <a:endParaRPr lang="en-US" altLang="en-US"/>
          </a:p>
        </p:txBody>
      </p:sp>
    </p:spTree>
    <p:extLst>
      <p:ext uri="{BB962C8B-B14F-4D97-AF65-F5344CB8AC3E}">
        <p14:creationId xmlns:p14="http://schemas.microsoft.com/office/powerpoint/2010/main" val="4040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62347-6A4A-45DD-9B2F-91AF01C96C66}" type="slidenum">
              <a:rPr lang="en-US" altLang="en-US"/>
              <a:pPr>
                <a:defRPr/>
              </a:pPr>
              <a:t>‹#›</a:t>
            </a:fld>
            <a:endParaRPr lang="en-US" altLang="en-US"/>
          </a:p>
        </p:txBody>
      </p:sp>
    </p:spTree>
    <p:extLst>
      <p:ext uri="{BB962C8B-B14F-4D97-AF65-F5344CB8AC3E}">
        <p14:creationId xmlns:p14="http://schemas.microsoft.com/office/powerpoint/2010/main" val="2119836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01BE10-2911-48A0-A025-FFCDF6ADE750}" type="slidenum">
              <a:rPr lang="en-US" altLang="en-US"/>
              <a:pPr>
                <a:defRPr/>
              </a:pPr>
              <a:t>‹#›</a:t>
            </a:fld>
            <a:endParaRPr lang="en-US" altLang="en-US"/>
          </a:p>
        </p:txBody>
      </p:sp>
    </p:spTree>
    <p:extLst>
      <p:ext uri="{BB962C8B-B14F-4D97-AF65-F5344CB8AC3E}">
        <p14:creationId xmlns:p14="http://schemas.microsoft.com/office/powerpoint/2010/main" val="7468821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CA069-F9D3-4AA5-B906-46449F5DA087}" type="slidenum">
              <a:rPr lang="en-US" altLang="en-US"/>
              <a:pPr>
                <a:defRPr/>
              </a:pPr>
              <a:t>‹#›</a:t>
            </a:fld>
            <a:endParaRPr lang="en-US" altLang="en-US"/>
          </a:p>
        </p:txBody>
      </p:sp>
    </p:spTree>
    <p:extLst>
      <p:ext uri="{BB962C8B-B14F-4D97-AF65-F5344CB8AC3E}">
        <p14:creationId xmlns:p14="http://schemas.microsoft.com/office/powerpoint/2010/main" val="1270743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0762C0-8D2F-40E4-8883-5978BC221820}" type="slidenum">
              <a:rPr lang="en-US" altLang="en-US"/>
              <a:pPr>
                <a:defRPr/>
              </a:pPr>
              <a:t>‹#›</a:t>
            </a:fld>
            <a:endParaRPr lang="en-US" altLang="en-US"/>
          </a:p>
        </p:txBody>
      </p:sp>
    </p:spTree>
    <p:extLst>
      <p:ext uri="{BB962C8B-B14F-4D97-AF65-F5344CB8AC3E}">
        <p14:creationId xmlns:p14="http://schemas.microsoft.com/office/powerpoint/2010/main" val="2634713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78CD2C-8184-46CF-993B-65B53DE04FF2}" type="slidenum">
              <a:rPr lang="en-US" altLang="en-US"/>
              <a:pPr>
                <a:defRPr/>
              </a:pPr>
              <a:t>‹#›</a:t>
            </a:fld>
            <a:endParaRPr lang="en-US" altLang="en-US"/>
          </a:p>
        </p:txBody>
      </p:sp>
    </p:spTree>
    <p:extLst>
      <p:ext uri="{BB962C8B-B14F-4D97-AF65-F5344CB8AC3E}">
        <p14:creationId xmlns:p14="http://schemas.microsoft.com/office/powerpoint/2010/main" val="30431743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8756DE-7ABF-41BE-9E84-A9EE04538EAA}" type="slidenum">
              <a:rPr lang="en-US" altLang="en-US"/>
              <a:pPr>
                <a:defRPr/>
              </a:pPr>
              <a:t>‹#›</a:t>
            </a:fld>
            <a:endParaRPr lang="en-US" altLang="en-US"/>
          </a:p>
        </p:txBody>
      </p:sp>
    </p:spTree>
    <p:extLst>
      <p:ext uri="{BB962C8B-B14F-4D97-AF65-F5344CB8AC3E}">
        <p14:creationId xmlns:p14="http://schemas.microsoft.com/office/powerpoint/2010/main" val="8698122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A7406-6CE0-4139-8CA1-B5F969D066A1}" type="slidenum">
              <a:rPr lang="en-US" altLang="en-US"/>
              <a:pPr>
                <a:defRPr/>
              </a:pPr>
              <a:t>‹#›</a:t>
            </a:fld>
            <a:endParaRPr lang="en-US" altLang="en-US"/>
          </a:p>
        </p:txBody>
      </p:sp>
    </p:spTree>
    <p:extLst>
      <p:ext uri="{BB962C8B-B14F-4D97-AF65-F5344CB8AC3E}">
        <p14:creationId xmlns:p14="http://schemas.microsoft.com/office/powerpoint/2010/main" val="4588763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10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4C0731-EB92-4058-98B4-FF795E4C5CF9}" type="slidenum">
              <a:rPr lang="en-US" altLang="en-US"/>
              <a:pPr>
                <a:defRPr/>
              </a:pPr>
              <a:t>‹#›</a:t>
            </a:fld>
            <a:endParaRPr lang="en-US" altLang="en-US"/>
          </a:p>
        </p:txBody>
      </p:sp>
    </p:spTree>
    <p:extLst>
      <p:ext uri="{BB962C8B-B14F-4D97-AF65-F5344CB8AC3E}">
        <p14:creationId xmlns:p14="http://schemas.microsoft.com/office/powerpoint/2010/main" val="5933937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95843-5EFA-471A-8128-F9C7980634B4}" type="slidenum">
              <a:rPr lang="en-US" altLang="en-US"/>
              <a:pPr>
                <a:defRPr/>
              </a:pPr>
              <a:t>‹#›</a:t>
            </a:fld>
            <a:endParaRPr lang="en-US" altLang="en-US"/>
          </a:p>
        </p:txBody>
      </p:sp>
    </p:spTree>
    <p:extLst>
      <p:ext uri="{BB962C8B-B14F-4D97-AF65-F5344CB8AC3E}">
        <p14:creationId xmlns:p14="http://schemas.microsoft.com/office/powerpoint/2010/main" val="38178487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732C4A-4F02-4F5B-A0FD-868E489B5EDB}" type="slidenum">
              <a:rPr lang="en-US" altLang="en-US"/>
              <a:pPr>
                <a:defRPr/>
              </a:pPr>
              <a:t>‹#›</a:t>
            </a:fld>
            <a:endParaRPr lang="en-US" altLang="en-US"/>
          </a:p>
        </p:txBody>
      </p:sp>
    </p:spTree>
    <p:extLst>
      <p:ext uri="{BB962C8B-B14F-4D97-AF65-F5344CB8AC3E}">
        <p14:creationId xmlns:p14="http://schemas.microsoft.com/office/powerpoint/2010/main" val="5325627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4440DD-1836-49E5-8677-534DFE2DD7C7}" type="slidenum">
              <a:rPr lang="en-US" altLang="en-US"/>
              <a:pPr>
                <a:defRPr/>
              </a:pPr>
              <a:t>‹#›</a:t>
            </a:fld>
            <a:endParaRPr lang="en-US" altLang="en-US"/>
          </a:p>
        </p:txBody>
      </p:sp>
    </p:spTree>
    <p:extLst>
      <p:ext uri="{BB962C8B-B14F-4D97-AF65-F5344CB8AC3E}">
        <p14:creationId xmlns:p14="http://schemas.microsoft.com/office/powerpoint/2010/main" val="291617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58"/>
            <a:ext cx="2311400" cy="365125"/>
          </a:xfrm>
          <a:prstGeom prst="rect">
            <a:avLst/>
          </a:prstGeom>
        </p:spPr>
        <p:txBody>
          <a:bodyPr vert="horz" lIns="91440" tIns="45720" rIns="91440" bIns="45720" rtlCol="0" anchor="ctr"/>
          <a:lstStyle>
            <a:lvl1pPr algn="l" eaLnBrk="1" hangingPunct="1">
              <a:defRPr sz="1108">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8"/>
            <a:ext cx="3136900" cy="365125"/>
          </a:xfrm>
          <a:prstGeom prst="rect">
            <a:avLst/>
          </a:prstGeom>
        </p:spPr>
        <p:txBody>
          <a:bodyPr vert="horz" lIns="91440" tIns="45720" rIns="91440" bIns="45720" rtlCol="0" anchor="ctr"/>
          <a:lstStyle>
            <a:lvl1pPr algn="ctr" eaLnBrk="1" hangingPunct="1">
              <a:defRPr sz="1108">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8"/>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smtClean="0">
                <a:solidFill>
                  <a:srgbClr val="898989"/>
                </a:solidFill>
              </a:defRPr>
            </a:lvl1pPr>
          </a:lstStyle>
          <a:p>
            <a:pPr>
              <a:defRPr/>
            </a:pPr>
            <a:fld id="{4F68AB94-A3F0-401D-BC45-4B515FC3CF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02" r:id="rId1"/>
    <p:sldLayoutId id="2147488703" r:id="rId2"/>
    <p:sldLayoutId id="2147488704" r:id="rId3"/>
    <p:sldLayoutId id="2147488705" r:id="rId4"/>
    <p:sldLayoutId id="2147488706" r:id="rId5"/>
    <p:sldLayoutId id="2147488707" r:id="rId6"/>
    <p:sldLayoutId id="2147488708" r:id="rId7"/>
    <p:sldLayoutId id="2147488709" r:id="rId8"/>
    <p:sldLayoutId id="2147488710" r:id="rId9"/>
    <p:sldLayoutId id="2147488711" r:id="rId10"/>
    <p:sldLayoutId id="2147488712" r:id="rId11"/>
  </p:sldLayoutIdLst>
  <p:hf hdr="0" ftr="0" dt="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88"/>
            <a:ext cx="2311400" cy="365125"/>
          </a:xfrm>
          <a:prstGeom prst="rect">
            <a:avLst/>
          </a:prstGeom>
        </p:spPr>
        <p:txBody>
          <a:bodyPr vert="horz" lIns="91440" tIns="45720" rIns="91440" bIns="45720" rtlCol="0" anchor="ctr"/>
          <a:lstStyle>
            <a:lvl1pPr algn="l" eaLnBrk="1" hangingPunct="1">
              <a:defRPr sz="1108">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88"/>
            <a:ext cx="3136900" cy="365125"/>
          </a:xfrm>
          <a:prstGeom prst="rect">
            <a:avLst/>
          </a:prstGeom>
        </p:spPr>
        <p:txBody>
          <a:bodyPr vert="horz" lIns="91440" tIns="45720" rIns="91440" bIns="45720" rtlCol="0" anchor="ctr"/>
          <a:lstStyle>
            <a:lvl1pPr algn="ctr" eaLnBrk="1" hangingPunct="1">
              <a:defRPr sz="1108">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88"/>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smtClean="0">
                <a:solidFill>
                  <a:srgbClr val="898989"/>
                </a:solidFill>
              </a:defRPr>
            </a:lvl1pPr>
          </a:lstStyle>
          <a:p>
            <a:pPr>
              <a:defRPr/>
            </a:pPr>
            <a:fld id="{4F68AB94-A3F0-401D-BC45-4B515FC3CF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14" r:id="rId1"/>
    <p:sldLayoutId id="2147488715" r:id="rId2"/>
    <p:sldLayoutId id="2147488716" r:id="rId3"/>
    <p:sldLayoutId id="2147488717" r:id="rId4"/>
    <p:sldLayoutId id="2147488718" r:id="rId5"/>
    <p:sldLayoutId id="2147488719" r:id="rId6"/>
    <p:sldLayoutId id="2147488720" r:id="rId7"/>
    <p:sldLayoutId id="2147488721" r:id="rId8"/>
    <p:sldLayoutId id="2147488722" r:id="rId9"/>
    <p:sldLayoutId id="2147488723" r:id="rId10"/>
    <p:sldLayoutId id="2147488724" r:id="rId11"/>
  </p:sldLayoutIdLst>
  <p:hf hdr="0" ftr="0" dt="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88"/>
            <a:ext cx="2311400" cy="365125"/>
          </a:xfrm>
          <a:prstGeom prst="rect">
            <a:avLst/>
          </a:prstGeom>
        </p:spPr>
        <p:txBody>
          <a:bodyPr vert="horz" lIns="91440" tIns="45720" rIns="91440" bIns="45720" rtlCol="0" anchor="ctr"/>
          <a:lstStyle>
            <a:lvl1pPr algn="l" eaLnBrk="1" hangingPunct="1">
              <a:defRPr sz="1108">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88"/>
            <a:ext cx="3136900" cy="365125"/>
          </a:xfrm>
          <a:prstGeom prst="rect">
            <a:avLst/>
          </a:prstGeom>
        </p:spPr>
        <p:txBody>
          <a:bodyPr vert="horz" lIns="91440" tIns="45720" rIns="91440" bIns="45720" rtlCol="0" anchor="ctr"/>
          <a:lstStyle>
            <a:lvl1pPr algn="ctr" eaLnBrk="1" hangingPunct="1">
              <a:defRPr sz="1108">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88"/>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smtClean="0">
                <a:solidFill>
                  <a:srgbClr val="898989"/>
                </a:solidFill>
              </a:defRPr>
            </a:lvl1pPr>
          </a:lstStyle>
          <a:p>
            <a:pPr>
              <a:defRPr/>
            </a:pPr>
            <a:fld id="{4F68AB94-A3F0-401D-BC45-4B515FC3CF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26" r:id="rId1"/>
    <p:sldLayoutId id="2147488727" r:id="rId2"/>
    <p:sldLayoutId id="2147488728" r:id="rId3"/>
    <p:sldLayoutId id="2147488729" r:id="rId4"/>
    <p:sldLayoutId id="2147488730" r:id="rId5"/>
    <p:sldLayoutId id="2147488731" r:id="rId6"/>
    <p:sldLayoutId id="2147488732" r:id="rId7"/>
    <p:sldLayoutId id="2147488733" r:id="rId8"/>
    <p:sldLayoutId id="2147488734" r:id="rId9"/>
    <p:sldLayoutId id="2147488735" r:id="rId10"/>
    <p:sldLayoutId id="2147488736" r:id="rId11"/>
  </p:sldLayoutIdLst>
  <p:hf hdr="0" ftr="0" dt="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D103D2A-D5CE-4096-8402-F29D093AF14C}" type="slidenum">
              <a:rPr lang="en-US" altLang="en-US"/>
              <a:pPr>
                <a:defRPr/>
              </a:pPr>
              <a:t>‹#›</a:t>
            </a:fld>
            <a:endParaRPr lang="en-US" altLang="en-US"/>
          </a:p>
        </p:txBody>
      </p:sp>
    </p:spTree>
    <p:extLst>
      <p:ext uri="{BB962C8B-B14F-4D97-AF65-F5344CB8AC3E}">
        <p14:creationId xmlns:p14="http://schemas.microsoft.com/office/powerpoint/2010/main" val="952170409"/>
      </p:ext>
    </p:extLst>
  </p:cSld>
  <p:clrMap bg1="lt1" tx1="dk1" bg2="lt2" tx2="dk2" accent1="accent1" accent2="accent2" accent3="accent3" accent4="accent4" accent5="accent5" accent6="accent6" hlink="hlink" folHlink="folHlink"/>
  <p:sldLayoutIdLst>
    <p:sldLayoutId id="2147488762" r:id="rId1"/>
    <p:sldLayoutId id="2147488763" r:id="rId2"/>
    <p:sldLayoutId id="2147488764" r:id="rId3"/>
    <p:sldLayoutId id="2147488765" r:id="rId4"/>
    <p:sldLayoutId id="2147488766" r:id="rId5"/>
    <p:sldLayoutId id="2147488767" r:id="rId6"/>
    <p:sldLayoutId id="2147488768" r:id="rId7"/>
    <p:sldLayoutId id="2147488769" r:id="rId8"/>
    <p:sldLayoutId id="2147488770" r:id="rId9"/>
    <p:sldLayoutId id="2147488771" r:id="rId10"/>
    <p:sldLayoutId id="214748877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8" algn="ctr" rtl="0" fontAlgn="base">
        <a:spcBef>
          <a:spcPct val="0"/>
        </a:spcBef>
        <a:spcAft>
          <a:spcPct val="0"/>
        </a:spcAft>
        <a:defRPr sz="4400">
          <a:solidFill>
            <a:schemeClr val="tx1"/>
          </a:solidFill>
          <a:latin typeface="Calibri" pitchFamily="34" charset="0"/>
        </a:defRPr>
      </a:lvl6pPr>
      <a:lvl7pPr marL="914395" algn="ctr" rtl="0" fontAlgn="base">
        <a:spcBef>
          <a:spcPct val="0"/>
        </a:spcBef>
        <a:spcAft>
          <a:spcPct val="0"/>
        </a:spcAft>
        <a:defRPr sz="4400">
          <a:solidFill>
            <a:schemeClr val="tx1"/>
          </a:solidFill>
          <a:latin typeface="Calibri" pitchFamily="34" charset="0"/>
        </a:defRPr>
      </a:lvl7pPr>
      <a:lvl8pPr marL="1371592" algn="ctr" rtl="0" fontAlgn="base">
        <a:spcBef>
          <a:spcPct val="0"/>
        </a:spcBef>
        <a:spcAft>
          <a:spcPct val="0"/>
        </a:spcAft>
        <a:defRPr sz="4400">
          <a:solidFill>
            <a:schemeClr val="tx1"/>
          </a:solidFill>
          <a:latin typeface="Calibri" pitchFamily="34" charset="0"/>
        </a:defRPr>
      </a:lvl8pPr>
      <a:lvl9pPr marL="182878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023">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023">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a:defRPr/>
            </a:pPr>
            <a:fld id="{062CA6F8-26CE-4A5B-9C45-1DD6845AF0E9}" type="slidenum">
              <a:rPr lang="en-US" altLang="en-US"/>
              <a:pPr>
                <a:defRPr/>
              </a:pPr>
              <a:t>‹#›</a:t>
            </a:fld>
            <a:endParaRPr lang="en-US" altLang="en-US"/>
          </a:p>
        </p:txBody>
      </p:sp>
    </p:spTree>
    <p:extLst>
      <p:ext uri="{BB962C8B-B14F-4D97-AF65-F5344CB8AC3E}">
        <p14:creationId xmlns:p14="http://schemas.microsoft.com/office/powerpoint/2010/main" val="408239908"/>
      </p:ext>
    </p:extLst>
  </p:cSld>
  <p:clrMap bg1="lt1" tx1="dk1" bg2="lt2" tx2="dk2" accent1="accent1" accent2="accent2" accent3="accent3" accent4="accent4" accent5="accent5" accent6="accent6" hlink="hlink" folHlink="folHlink"/>
  <p:sldLayoutIdLst>
    <p:sldLayoutId id="2147488774" r:id="rId1"/>
    <p:sldLayoutId id="2147488775" r:id="rId2"/>
    <p:sldLayoutId id="2147488776" r:id="rId3"/>
    <p:sldLayoutId id="2147488777" r:id="rId4"/>
    <p:sldLayoutId id="2147488778" r:id="rId5"/>
    <p:sldLayoutId id="2147488779" r:id="rId6"/>
    <p:sldLayoutId id="2147488780" r:id="rId7"/>
    <p:sldLayoutId id="2147488781" r:id="rId8"/>
    <p:sldLayoutId id="2147488782" r:id="rId9"/>
    <p:sldLayoutId id="2147488783" r:id="rId10"/>
    <p:sldLayoutId id="2147488784" r:id="rId11"/>
  </p:sldLayoutIdLst>
  <p:hf hdr="0" ftr="0" dt="0"/>
  <p:txStyles>
    <p:titleStyle>
      <a:lvl1pPr algn="ctr" rtl="0" eaLnBrk="0" fontAlgn="base" hangingPunct="0">
        <a:spcBef>
          <a:spcPct val="0"/>
        </a:spcBef>
        <a:spcAft>
          <a:spcPct val="0"/>
        </a:spcAft>
        <a:defRPr sz="3700"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itchFamily="34" charset="0"/>
        </a:defRPr>
      </a:lvl2pPr>
      <a:lvl3pPr algn="ctr" rtl="0" eaLnBrk="0" fontAlgn="base" hangingPunct="0">
        <a:spcBef>
          <a:spcPct val="0"/>
        </a:spcBef>
        <a:spcAft>
          <a:spcPct val="0"/>
        </a:spcAft>
        <a:defRPr sz="3700">
          <a:solidFill>
            <a:schemeClr val="tx1"/>
          </a:solidFill>
          <a:latin typeface="Calibri" pitchFamily="34" charset="0"/>
        </a:defRPr>
      </a:lvl3pPr>
      <a:lvl4pPr algn="ctr" rtl="0" eaLnBrk="0" fontAlgn="base" hangingPunct="0">
        <a:spcBef>
          <a:spcPct val="0"/>
        </a:spcBef>
        <a:spcAft>
          <a:spcPct val="0"/>
        </a:spcAft>
        <a:defRPr sz="3700">
          <a:solidFill>
            <a:schemeClr val="tx1"/>
          </a:solidFill>
          <a:latin typeface="Calibri" pitchFamily="34" charset="0"/>
        </a:defRPr>
      </a:lvl4pPr>
      <a:lvl5pPr algn="ctr" rtl="0" eaLnBrk="0" fontAlgn="base" hangingPunct="0">
        <a:spcBef>
          <a:spcPct val="0"/>
        </a:spcBef>
        <a:spcAft>
          <a:spcPct val="0"/>
        </a:spcAft>
        <a:defRPr sz="3700">
          <a:solidFill>
            <a:schemeClr val="tx1"/>
          </a:solidFill>
          <a:latin typeface="Calibri" pitchFamily="34" charset="0"/>
        </a:defRPr>
      </a:lvl5pPr>
      <a:lvl6pPr marL="389584" algn="ctr" rtl="0" fontAlgn="base">
        <a:spcBef>
          <a:spcPct val="0"/>
        </a:spcBef>
        <a:spcAft>
          <a:spcPct val="0"/>
        </a:spcAft>
        <a:defRPr sz="3750">
          <a:solidFill>
            <a:schemeClr val="tx1"/>
          </a:solidFill>
          <a:latin typeface="Calibri" pitchFamily="34" charset="0"/>
        </a:defRPr>
      </a:lvl6pPr>
      <a:lvl7pPr marL="779168" algn="ctr" rtl="0" fontAlgn="base">
        <a:spcBef>
          <a:spcPct val="0"/>
        </a:spcBef>
        <a:spcAft>
          <a:spcPct val="0"/>
        </a:spcAft>
        <a:defRPr sz="3750">
          <a:solidFill>
            <a:schemeClr val="tx1"/>
          </a:solidFill>
          <a:latin typeface="Calibri" pitchFamily="34" charset="0"/>
        </a:defRPr>
      </a:lvl7pPr>
      <a:lvl8pPr marL="1168753" algn="ctr" rtl="0" fontAlgn="base">
        <a:spcBef>
          <a:spcPct val="0"/>
        </a:spcBef>
        <a:spcAft>
          <a:spcPct val="0"/>
        </a:spcAft>
        <a:defRPr sz="3750">
          <a:solidFill>
            <a:schemeClr val="tx1"/>
          </a:solidFill>
          <a:latin typeface="Calibri" pitchFamily="34" charset="0"/>
        </a:defRPr>
      </a:lvl8pPr>
      <a:lvl9pPr marL="1558336" algn="ctr" rtl="0" fontAlgn="base">
        <a:spcBef>
          <a:spcPct val="0"/>
        </a:spcBef>
        <a:spcAft>
          <a:spcPct val="0"/>
        </a:spcAft>
        <a:defRPr sz="3750">
          <a:solidFill>
            <a:schemeClr val="tx1"/>
          </a:solidFill>
          <a:latin typeface="Calibri" pitchFamily="34" charset="0"/>
        </a:defRPr>
      </a:lvl9pPr>
    </p:titleStyle>
    <p:bodyStyle>
      <a:lvl1pPr marL="290513" indent="-290513"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0238" indent="-241300" algn="l"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2pPr>
      <a:lvl3pPr marL="971550" indent="-1920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0488" indent="-192088"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1013" indent="-192088"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2713" indent="-194792" algn="l" defTabSz="779168"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298" indent="-194792" algn="l" defTabSz="779168"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81" indent="-194792" algn="l" defTabSz="779168"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65" indent="-194792" algn="l" defTabSz="779168"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68" rtl="0" eaLnBrk="1" latinLnBrk="0" hangingPunct="1">
        <a:defRPr sz="1534" kern="1200">
          <a:solidFill>
            <a:schemeClr val="tx1"/>
          </a:solidFill>
          <a:latin typeface="+mn-lt"/>
          <a:ea typeface="+mn-ea"/>
          <a:cs typeface="+mn-cs"/>
        </a:defRPr>
      </a:lvl1pPr>
      <a:lvl2pPr marL="389584" algn="l" defTabSz="779168" rtl="0" eaLnBrk="1" latinLnBrk="0" hangingPunct="1">
        <a:defRPr sz="1534" kern="1200">
          <a:solidFill>
            <a:schemeClr val="tx1"/>
          </a:solidFill>
          <a:latin typeface="+mn-lt"/>
          <a:ea typeface="+mn-ea"/>
          <a:cs typeface="+mn-cs"/>
        </a:defRPr>
      </a:lvl2pPr>
      <a:lvl3pPr marL="779168" algn="l" defTabSz="779168" rtl="0" eaLnBrk="1" latinLnBrk="0" hangingPunct="1">
        <a:defRPr sz="1534" kern="1200">
          <a:solidFill>
            <a:schemeClr val="tx1"/>
          </a:solidFill>
          <a:latin typeface="+mn-lt"/>
          <a:ea typeface="+mn-ea"/>
          <a:cs typeface="+mn-cs"/>
        </a:defRPr>
      </a:lvl3pPr>
      <a:lvl4pPr marL="1168753" algn="l" defTabSz="779168" rtl="0" eaLnBrk="1" latinLnBrk="0" hangingPunct="1">
        <a:defRPr sz="1534" kern="1200">
          <a:solidFill>
            <a:schemeClr val="tx1"/>
          </a:solidFill>
          <a:latin typeface="+mn-lt"/>
          <a:ea typeface="+mn-ea"/>
          <a:cs typeface="+mn-cs"/>
        </a:defRPr>
      </a:lvl4pPr>
      <a:lvl5pPr marL="1558336" algn="l" defTabSz="779168" rtl="0" eaLnBrk="1" latinLnBrk="0" hangingPunct="1">
        <a:defRPr sz="1534" kern="1200">
          <a:solidFill>
            <a:schemeClr val="tx1"/>
          </a:solidFill>
          <a:latin typeface="+mn-lt"/>
          <a:ea typeface="+mn-ea"/>
          <a:cs typeface="+mn-cs"/>
        </a:defRPr>
      </a:lvl5pPr>
      <a:lvl6pPr marL="1947921" algn="l" defTabSz="779168" rtl="0" eaLnBrk="1" latinLnBrk="0" hangingPunct="1">
        <a:defRPr sz="1534" kern="1200">
          <a:solidFill>
            <a:schemeClr val="tx1"/>
          </a:solidFill>
          <a:latin typeface="+mn-lt"/>
          <a:ea typeface="+mn-ea"/>
          <a:cs typeface="+mn-cs"/>
        </a:defRPr>
      </a:lvl6pPr>
      <a:lvl7pPr marL="2337504" algn="l" defTabSz="779168" rtl="0" eaLnBrk="1" latinLnBrk="0" hangingPunct="1">
        <a:defRPr sz="1534" kern="1200">
          <a:solidFill>
            <a:schemeClr val="tx1"/>
          </a:solidFill>
          <a:latin typeface="+mn-lt"/>
          <a:ea typeface="+mn-ea"/>
          <a:cs typeface="+mn-cs"/>
        </a:defRPr>
      </a:lvl7pPr>
      <a:lvl8pPr marL="2727088" algn="l" defTabSz="779168" rtl="0" eaLnBrk="1" latinLnBrk="0" hangingPunct="1">
        <a:defRPr sz="1534" kern="1200">
          <a:solidFill>
            <a:schemeClr val="tx1"/>
          </a:solidFill>
          <a:latin typeface="+mn-lt"/>
          <a:ea typeface="+mn-ea"/>
          <a:cs typeface="+mn-cs"/>
        </a:defRPr>
      </a:lvl8pPr>
      <a:lvl9pPr marL="3116673" algn="l" defTabSz="779168" rtl="0" eaLnBrk="1" latinLnBrk="0" hangingPunct="1">
        <a:defRPr sz="15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F90E6F69-44A5-4B95-A41A-50E50C82C1E7}" type="datetimeFigureOut">
              <a:rPr lang="en-US"/>
              <a:pPr>
                <a:defRPr/>
              </a:pPr>
              <a:t>27/09/2021</a:t>
            </a:fld>
            <a:endParaRPr lang="en-US"/>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9554441C-3A46-4DB6-AE32-C6288AF2BC74}" type="slidenum">
              <a:rPr lang="en-US"/>
              <a:pPr>
                <a:defRPr/>
              </a:pPr>
              <a:t>‹#›</a:t>
            </a:fld>
            <a:endParaRPr lang="en-US"/>
          </a:p>
        </p:txBody>
      </p:sp>
    </p:spTree>
    <p:extLst>
      <p:ext uri="{BB962C8B-B14F-4D97-AF65-F5344CB8AC3E}">
        <p14:creationId xmlns:p14="http://schemas.microsoft.com/office/powerpoint/2010/main" val="580723492"/>
      </p:ext>
    </p:extLst>
  </p:cSld>
  <p:clrMap bg1="lt1" tx1="dk1" bg2="lt2" tx2="dk2" accent1="accent1" accent2="accent2" accent3="accent3" accent4="accent4" accent5="accent5" accent6="accent6" hlink="hlink" folHlink="folHlink"/>
  <p:sldLayoutIdLst>
    <p:sldLayoutId id="2147488786" r:id="rId1"/>
    <p:sldLayoutId id="2147488787" r:id="rId2"/>
    <p:sldLayoutId id="2147488788" r:id="rId3"/>
    <p:sldLayoutId id="2147488789" r:id="rId4"/>
    <p:sldLayoutId id="2147488790" r:id="rId5"/>
    <p:sldLayoutId id="2147488791" r:id="rId6"/>
    <p:sldLayoutId id="2147488792" r:id="rId7"/>
    <p:sldLayoutId id="2147488793" r:id="rId8"/>
    <p:sldLayoutId id="2147488794" r:id="rId9"/>
    <p:sldLayoutId id="2147488795" r:id="rId10"/>
    <p:sldLayoutId id="2147488796" r:id="rId11"/>
  </p:sldLayoutIdLst>
  <p:txStyles>
    <p:title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p:titleStyle>
    <p:bodyStyle>
      <a:lvl1pPr marL="185738" indent="-185738" algn="l" defTabSz="742950" rtl="0" eaLnBrk="0" fontAlgn="base" hangingPunct="0">
        <a:lnSpc>
          <a:spcPct val="90000"/>
        </a:lnSpc>
        <a:spcBef>
          <a:spcPts val="813"/>
        </a:spcBef>
        <a:spcAft>
          <a:spcPct val="0"/>
        </a:spcAft>
        <a:buFont typeface="Arial" panose="020B0604020202020204" pitchFamily="34" charset="0"/>
        <a:buChar char="•"/>
        <a:defRPr sz="2200" kern="1200">
          <a:solidFill>
            <a:schemeClr val="tx1"/>
          </a:solidFill>
          <a:latin typeface="+mn-lt"/>
          <a:ea typeface="+mn-ea"/>
          <a:cs typeface="+mn-cs"/>
        </a:defRPr>
      </a:lvl1pPr>
      <a:lvl2pPr marL="557213" indent="-185738" algn="l" defTabSz="742950" rtl="0" eaLnBrk="0" fontAlgn="base" hangingPunct="0">
        <a:lnSpc>
          <a:spcPct val="90000"/>
        </a:lnSpc>
        <a:spcBef>
          <a:spcPts val="400"/>
        </a:spcBef>
        <a:spcAft>
          <a:spcPct val="0"/>
        </a:spcAft>
        <a:buFont typeface="Arial" panose="020B0604020202020204" pitchFamily="34" charset="0"/>
        <a:buChar char="•"/>
        <a:defRPr sz="1900" kern="1200">
          <a:solidFill>
            <a:schemeClr val="tx1"/>
          </a:solidFill>
          <a:latin typeface="+mn-lt"/>
          <a:ea typeface="+mn-ea"/>
          <a:cs typeface="+mn-cs"/>
        </a:defRPr>
      </a:lvl2pPr>
      <a:lvl3pPr marL="928688" indent="-185738" algn="l" defTabSz="742950"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1300163" indent="-185738" algn="l" defTabSz="742950"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4pPr>
      <a:lvl5pPr marL="1671638" indent="-185738" algn="l" defTabSz="742950"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0273805-12C3-429F-9C97-6AC963163438}" type="slidenum">
              <a:rPr lang="en-US" altLang="en-US"/>
              <a:pPr/>
              <a:t>‹#›</a:t>
            </a:fld>
            <a:endParaRPr lang="en-US" altLang="en-US"/>
          </a:p>
        </p:txBody>
      </p:sp>
    </p:spTree>
    <p:extLst>
      <p:ext uri="{BB962C8B-B14F-4D97-AF65-F5344CB8AC3E}">
        <p14:creationId xmlns:p14="http://schemas.microsoft.com/office/powerpoint/2010/main" val="560727387"/>
      </p:ext>
    </p:extLst>
  </p:cSld>
  <p:clrMap bg1="lt1" tx1="dk1" bg2="lt2" tx2="dk2" accent1="accent1" accent2="accent2" accent3="accent3" accent4="accent4" accent5="accent5" accent6="accent6" hlink="hlink" folHlink="folHlink"/>
  <p:sldLayoutIdLst>
    <p:sldLayoutId id="2147488798" r:id="rId1"/>
    <p:sldLayoutId id="2147488799" r:id="rId2"/>
    <p:sldLayoutId id="2147488800" r:id="rId3"/>
    <p:sldLayoutId id="2147488801" r:id="rId4"/>
    <p:sldLayoutId id="2147488802" r:id="rId5"/>
    <p:sldLayoutId id="2147488803" r:id="rId6"/>
    <p:sldLayoutId id="2147488804" r:id="rId7"/>
    <p:sldLayoutId id="2147488805" r:id="rId8"/>
    <p:sldLayoutId id="2147488806" r:id="rId9"/>
    <p:sldLayoutId id="2147488807" r:id="rId10"/>
    <p:sldLayoutId id="214748880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9CDA7F10-D73F-4054-B3A4-044CD9D8B228}" type="datetimeFigureOut">
              <a:rPr lang="en-US"/>
              <a:pPr>
                <a:defRPr/>
              </a:pPr>
              <a:t>27/09/2021</a:t>
            </a:fld>
            <a:endParaRPr lang="en-US"/>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9AEEB889-E96D-47F4-960D-D881C28B6F5E}" type="slidenum">
              <a:rPr lang="en-US"/>
              <a:pPr>
                <a:defRPr/>
              </a:pPr>
              <a:t>‹#›</a:t>
            </a:fld>
            <a:endParaRPr lang="en-US"/>
          </a:p>
        </p:txBody>
      </p:sp>
    </p:spTree>
    <p:extLst>
      <p:ext uri="{BB962C8B-B14F-4D97-AF65-F5344CB8AC3E}">
        <p14:creationId xmlns:p14="http://schemas.microsoft.com/office/powerpoint/2010/main" val="26592370"/>
      </p:ext>
    </p:extLst>
  </p:cSld>
  <p:clrMap bg1="lt1" tx1="dk1" bg2="lt2" tx2="dk2" accent1="accent1" accent2="accent2" accent3="accent3" accent4="accent4" accent5="accent5" accent6="accent6" hlink="hlink" folHlink="folHlink"/>
  <p:sldLayoutIdLst>
    <p:sldLayoutId id="2147488810" r:id="rId1"/>
    <p:sldLayoutId id="2147488811" r:id="rId2"/>
    <p:sldLayoutId id="2147488812" r:id="rId3"/>
    <p:sldLayoutId id="2147488813" r:id="rId4"/>
    <p:sldLayoutId id="2147488814" r:id="rId5"/>
    <p:sldLayoutId id="2147488815" r:id="rId6"/>
    <p:sldLayoutId id="2147488816" r:id="rId7"/>
    <p:sldLayoutId id="2147488817" r:id="rId8"/>
    <p:sldLayoutId id="2147488818" r:id="rId9"/>
    <p:sldLayoutId id="2147488819" r:id="rId10"/>
    <p:sldLayoutId id="2147488820" r:id="rId11"/>
  </p:sldLayoutIdLst>
  <p:txStyles>
    <p:titleStyle>
      <a:lvl1pPr algn="l" defTabSz="741363"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1363"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1363"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1363"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1363" rtl="0" fontAlgn="base">
        <a:lnSpc>
          <a:spcPct val="90000"/>
        </a:lnSpc>
        <a:spcBef>
          <a:spcPct val="0"/>
        </a:spcBef>
        <a:spcAft>
          <a:spcPct val="0"/>
        </a:spcAft>
        <a:defRPr sz="3500">
          <a:solidFill>
            <a:schemeClr val="tx1"/>
          </a:solidFill>
          <a:latin typeface="Calibri Light" panose="020F0302020204030204" pitchFamily="34" charset="0"/>
        </a:defRPr>
      </a:lvl9pPr>
    </p:titleStyle>
    <p:bodyStyle>
      <a:lvl1pPr marL="184150" indent="-184150" algn="l" defTabSz="741363" rtl="0" eaLnBrk="0" fontAlgn="base" hangingPunct="0">
        <a:lnSpc>
          <a:spcPct val="90000"/>
        </a:lnSpc>
        <a:spcBef>
          <a:spcPts val="813"/>
        </a:spcBef>
        <a:spcAft>
          <a:spcPct val="0"/>
        </a:spcAft>
        <a:buFont typeface="Arial" panose="020B0604020202020204" pitchFamily="34" charset="0"/>
        <a:buChar char="•"/>
        <a:defRPr sz="2200" kern="1200">
          <a:solidFill>
            <a:schemeClr val="tx1"/>
          </a:solidFill>
          <a:latin typeface="+mn-lt"/>
          <a:ea typeface="+mn-ea"/>
          <a:cs typeface="+mn-cs"/>
        </a:defRPr>
      </a:lvl1pPr>
      <a:lvl2pPr marL="555625" indent="-184150" algn="l" defTabSz="741363" rtl="0" eaLnBrk="0" fontAlgn="base" hangingPunct="0">
        <a:lnSpc>
          <a:spcPct val="90000"/>
        </a:lnSpc>
        <a:spcBef>
          <a:spcPts val="400"/>
        </a:spcBef>
        <a:spcAft>
          <a:spcPct val="0"/>
        </a:spcAft>
        <a:buFont typeface="Arial" panose="020B0604020202020204" pitchFamily="34" charset="0"/>
        <a:buChar char="•"/>
        <a:defRPr sz="1900" kern="1200">
          <a:solidFill>
            <a:schemeClr val="tx1"/>
          </a:solidFill>
          <a:latin typeface="+mn-lt"/>
          <a:ea typeface="+mn-ea"/>
          <a:cs typeface="+mn-cs"/>
        </a:defRPr>
      </a:lvl2pPr>
      <a:lvl3pPr marL="927100" indent="-184150" algn="l" defTabSz="741363"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1298575" indent="-184150" algn="l" defTabSz="741363"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4pPr>
      <a:lvl5pPr marL="1670050" indent="-184150" algn="l" defTabSz="741363"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31" rtl="0" eaLnBrk="1" latinLnBrk="0" hangingPunct="1">
        <a:defRPr sz="1463" kern="1200">
          <a:solidFill>
            <a:schemeClr val="tx1"/>
          </a:solidFill>
          <a:latin typeface="+mn-lt"/>
          <a:ea typeface="+mn-ea"/>
          <a:cs typeface="+mn-cs"/>
        </a:defRPr>
      </a:lvl1pPr>
      <a:lvl2pPr marL="371466" algn="l" defTabSz="742931" rtl="0" eaLnBrk="1" latinLnBrk="0" hangingPunct="1">
        <a:defRPr sz="1463" kern="1200">
          <a:solidFill>
            <a:schemeClr val="tx1"/>
          </a:solidFill>
          <a:latin typeface="+mn-lt"/>
          <a:ea typeface="+mn-ea"/>
          <a:cs typeface="+mn-cs"/>
        </a:defRPr>
      </a:lvl2pPr>
      <a:lvl3pPr marL="742931" algn="l" defTabSz="742931" rtl="0" eaLnBrk="1" latinLnBrk="0" hangingPunct="1">
        <a:defRPr sz="1463" kern="1200">
          <a:solidFill>
            <a:schemeClr val="tx1"/>
          </a:solidFill>
          <a:latin typeface="+mn-lt"/>
          <a:ea typeface="+mn-ea"/>
          <a:cs typeface="+mn-cs"/>
        </a:defRPr>
      </a:lvl3pPr>
      <a:lvl4pPr marL="1114397" algn="l" defTabSz="742931" rtl="0" eaLnBrk="1" latinLnBrk="0" hangingPunct="1">
        <a:defRPr sz="1463" kern="1200">
          <a:solidFill>
            <a:schemeClr val="tx1"/>
          </a:solidFill>
          <a:latin typeface="+mn-lt"/>
          <a:ea typeface="+mn-ea"/>
          <a:cs typeface="+mn-cs"/>
        </a:defRPr>
      </a:lvl4pPr>
      <a:lvl5pPr marL="1485863" algn="l" defTabSz="742931" rtl="0" eaLnBrk="1" latinLnBrk="0" hangingPunct="1">
        <a:defRPr sz="1463" kern="1200">
          <a:solidFill>
            <a:schemeClr val="tx1"/>
          </a:solidFill>
          <a:latin typeface="+mn-lt"/>
          <a:ea typeface="+mn-ea"/>
          <a:cs typeface="+mn-cs"/>
        </a:defRPr>
      </a:lvl5pPr>
      <a:lvl6pPr marL="1857329" algn="l" defTabSz="742931" rtl="0" eaLnBrk="1" latinLnBrk="0" hangingPunct="1">
        <a:defRPr sz="1463" kern="1200">
          <a:solidFill>
            <a:schemeClr val="tx1"/>
          </a:solidFill>
          <a:latin typeface="+mn-lt"/>
          <a:ea typeface="+mn-ea"/>
          <a:cs typeface="+mn-cs"/>
        </a:defRPr>
      </a:lvl6pPr>
      <a:lvl7pPr marL="2228794" algn="l" defTabSz="742931" rtl="0" eaLnBrk="1" latinLnBrk="0" hangingPunct="1">
        <a:defRPr sz="1463" kern="1200">
          <a:solidFill>
            <a:schemeClr val="tx1"/>
          </a:solidFill>
          <a:latin typeface="+mn-lt"/>
          <a:ea typeface="+mn-ea"/>
          <a:cs typeface="+mn-cs"/>
        </a:defRPr>
      </a:lvl7pPr>
      <a:lvl8pPr marL="2600260" algn="l" defTabSz="742931" rtl="0" eaLnBrk="1" latinLnBrk="0" hangingPunct="1">
        <a:defRPr sz="1463" kern="1200">
          <a:solidFill>
            <a:schemeClr val="tx1"/>
          </a:solidFill>
          <a:latin typeface="+mn-lt"/>
          <a:ea typeface="+mn-ea"/>
          <a:cs typeface="+mn-cs"/>
        </a:defRPr>
      </a:lvl8pPr>
      <a:lvl9pPr marL="2971726" algn="l" defTabSz="742931" rtl="0" eaLnBrk="1" latinLnBrk="0" hangingPunct="1">
        <a:defRPr sz="146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3DD0FC2-C330-45EE-8B4C-92B954456B95}" type="slidenum">
              <a:rPr lang="en-US" altLang="en-US"/>
              <a:pPr>
                <a:defRPr/>
              </a:pPr>
              <a:t>‹#›</a:t>
            </a:fld>
            <a:endParaRPr lang="en-US" altLang="en-US"/>
          </a:p>
        </p:txBody>
      </p:sp>
    </p:spTree>
    <p:extLst>
      <p:ext uri="{BB962C8B-B14F-4D97-AF65-F5344CB8AC3E}">
        <p14:creationId xmlns:p14="http://schemas.microsoft.com/office/powerpoint/2010/main" val="3229957343"/>
      </p:ext>
    </p:extLst>
  </p:cSld>
  <p:clrMap bg1="lt1" tx1="dk1" bg2="lt2" tx2="dk2" accent1="accent1" accent2="accent2" accent3="accent3" accent4="accent4" accent5="accent5" accent6="accent6" hlink="hlink" folHlink="folHlink"/>
  <p:sldLayoutIdLst>
    <p:sldLayoutId id="2147488822" r:id="rId1"/>
    <p:sldLayoutId id="2147488823" r:id="rId2"/>
    <p:sldLayoutId id="2147488824" r:id="rId3"/>
    <p:sldLayoutId id="2147488825" r:id="rId4"/>
    <p:sldLayoutId id="2147488826" r:id="rId5"/>
    <p:sldLayoutId id="2147488827" r:id="rId6"/>
    <p:sldLayoutId id="2147488828" r:id="rId7"/>
    <p:sldLayoutId id="2147488829" r:id="rId8"/>
    <p:sldLayoutId id="2147488830" r:id="rId9"/>
    <p:sldLayoutId id="2147488831" r:id="rId10"/>
    <p:sldLayoutId id="21474888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8" algn="ctr" rtl="0" fontAlgn="base">
        <a:spcBef>
          <a:spcPct val="0"/>
        </a:spcBef>
        <a:spcAft>
          <a:spcPct val="0"/>
        </a:spcAft>
        <a:defRPr sz="4400">
          <a:solidFill>
            <a:schemeClr val="tx1"/>
          </a:solidFill>
          <a:latin typeface="Calibri" pitchFamily="34" charset="0"/>
        </a:defRPr>
      </a:lvl6pPr>
      <a:lvl7pPr marL="914395" algn="ctr" rtl="0" fontAlgn="base">
        <a:spcBef>
          <a:spcPct val="0"/>
        </a:spcBef>
        <a:spcAft>
          <a:spcPct val="0"/>
        </a:spcAft>
        <a:defRPr sz="4400">
          <a:solidFill>
            <a:schemeClr val="tx1"/>
          </a:solidFill>
          <a:latin typeface="Calibri" pitchFamily="34" charset="0"/>
        </a:defRPr>
      </a:lvl7pPr>
      <a:lvl8pPr marL="1371592" algn="ctr" rtl="0" fontAlgn="base">
        <a:spcBef>
          <a:spcPct val="0"/>
        </a:spcBef>
        <a:spcAft>
          <a:spcPct val="0"/>
        </a:spcAft>
        <a:defRPr sz="4400">
          <a:solidFill>
            <a:schemeClr val="tx1"/>
          </a:solidFill>
          <a:latin typeface="Calibri" pitchFamily="34" charset="0"/>
        </a:defRPr>
      </a:lvl8pPr>
      <a:lvl9pPr marL="182878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0.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8.xml"/><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3.xml"/><Relationship Id="rId5" Type="http://schemas.openxmlformats.org/officeDocument/2006/relationships/image" Target="../media/image28.emf"/><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4.xml"/><Relationship Id="rId5" Type="http://schemas.openxmlformats.org/officeDocument/2006/relationships/image" Target="../media/image32.emf"/><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hyperlink" Target="../Local%20Settings/Temp/Renuka%20form%201/Annexure%20-%20I%20Green%20Belt%20Planfor%20pptn.doc" TargetMode="Externa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8.emf"/><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hyperlink" Target="../Local%20Settings/Temp/Renuka%20form%201/Annexure%20-%20I%20Green%20Belt%20Planfor%20pptn.doc"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hyperlink" Target="../Local%20Settings/Temp/Renuka%20form%201/Annexure%20-%20I%20Green%20Belt%20Planfor%20pptn.doc" TargetMode="External"/><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Local%20Settings/Temp/Renuka%20form%201/Annexure%20-%20I%20Green%20Belt%20Planfor%20pptn.doc"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9.xml"/><Relationship Id="rId6" Type="http://schemas.openxmlformats.org/officeDocument/2006/relationships/hyperlink" Target="../Local%20Settings/Temp/Renuka%20form%201/Annexure%20-%20I%20Green%20Belt%20Planfor%20pptn.doc" TargetMode="External"/><Relationship Id="rId5" Type="http://schemas.openxmlformats.org/officeDocument/2006/relationships/image" Target="../media/image47.jpe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 Id="rId6" Type="http://schemas.openxmlformats.org/officeDocument/2006/relationships/hyperlink" Target="../Local%20Settings/Temp/Renuka%20form%201/Annexure%20-%20I%20Green%20Belt%20Planfor%20pptn.doc" TargetMode="External"/><Relationship Id="rId5" Type="http://schemas.openxmlformats.org/officeDocument/2006/relationships/image" Target="../media/image51.jpe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3.emf"/><Relationship Id="rId7" Type="http://schemas.openxmlformats.org/officeDocument/2006/relationships/image" Target="../media/image56.emf"/><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35.emf"/><Relationship Id="rId10" Type="http://schemas.openxmlformats.org/officeDocument/2006/relationships/image" Target="../media/image59.emf"/><Relationship Id="rId4" Type="http://schemas.openxmlformats.org/officeDocument/2006/relationships/image" Target="../media/image54.emf"/><Relationship Id="rId9" Type="http://schemas.openxmlformats.org/officeDocument/2006/relationships/image" Target="../media/image5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
            <a:ext cx="9906000" cy="6495945"/>
          </a:xfrm>
          <a:prstGeom prst="rect">
            <a:avLst/>
          </a:prstGeom>
          <a:noFill/>
        </p:spPr>
        <p:txBody>
          <a:bodyPr wrap="square">
            <a:spAutoFit/>
          </a:bodyPr>
          <a:lstStyle/>
          <a:p>
            <a:pPr algn="ctr" eaLnBrk="1" hangingPunct="1">
              <a:defRPr/>
            </a:pPr>
            <a:r>
              <a:rPr lang="en-US" sz="4800" b="1" dirty="0">
                <a:solidFill>
                  <a:srgbClr val="992182"/>
                </a:solidFill>
                <a:latin typeface="+mn-lt"/>
                <a:ea typeface="MS Mincho" pitchFamily="49" charset="-128"/>
                <a:cs typeface="Arial" charset="0"/>
              </a:rPr>
              <a:t> </a:t>
            </a:r>
            <a:r>
              <a:rPr lang="en-US" sz="5400" b="1" dirty="0">
                <a:solidFill>
                  <a:srgbClr val="992182"/>
                </a:solidFill>
                <a:latin typeface="+mn-lt"/>
                <a:ea typeface="MS Mincho" pitchFamily="49" charset="-128"/>
                <a:cs typeface="Arial" charset="0"/>
              </a:rPr>
              <a:t>WELCOME</a:t>
            </a:r>
          </a:p>
          <a:p>
            <a:pPr algn="ctr" eaLnBrk="1" hangingPunct="1">
              <a:defRPr/>
            </a:pPr>
            <a:endParaRPr lang="en-US" sz="100" b="1" i="1" spc="-100" dirty="0">
              <a:solidFill>
                <a:schemeClr val="tx1">
                  <a:lumMod val="95000"/>
                  <a:lumOff val="5000"/>
                </a:schemeClr>
              </a:solidFill>
              <a:latin typeface="+mn-lt"/>
              <a:cs typeface="Times New Roman" pitchFamily="18" charset="0"/>
            </a:endParaRPr>
          </a:p>
          <a:p>
            <a:pPr algn="ctr">
              <a:spcBef>
                <a:spcPts val="0"/>
              </a:spcBef>
              <a:defRPr/>
            </a:pPr>
            <a:r>
              <a:rPr lang="en-US" sz="2200" spc="-100" dirty="0" smtClean="0">
                <a:solidFill>
                  <a:prstClr val="black">
                    <a:lumMod val="95000"/>
                    <a:lumOff val="5000"/>
                  </a:prstClr>
                </a:solidFill>
                <a:latin typeface="+mn-lt"/>
              </a:rPr>
              <a:t>Expert Appraisal Committee Members, MoEFCC</a:t>
            </a:r>
            <a:r>
              <a:rPr lang="en-US" sz="2200" spc="-100" dirty="0">
                <a:solidFill>
                  <a:prstClr val="black">
                    <a:lumMod val="95000"/>
                    <a:lumOff val="5000"/>
                  </a:prstClr>
                </a:solidFill>
                <a:latin typeface="+mn-lt"/>
              </a:rPr>
              <a:t>; </a:t>
            </a:r>
            <a:r>
              <a:rPr lang="en-US" sz="2200" spc="-100" dirty="0" smtClean="0">
                <a:solidFill>
                  <a:prstClr val="black">
                    <a:lumMod val="95000"/>
                    <a:lumOff val="5000"/>
                  </a:prstClr>
                </a:solidFill>
                <a:latin typeface="+mn-lt"/>
              </a:rPr>
              <a:t>New Delhi</a:t>
            </a:r>
            <a:endParaRPr lang="en-US" sz="2200" spc="-100" dirty="0">
              <a:solidFill>
                <a:prstClr val="black">
                  <a:lumMod val="95000"/>
                  <a:lumOff val="5000"/>
                </a:prstClr>
              </a:solidFill>
              <a:latin typeface="+mn-lt"/>
            </a:endParaRPr>
          </a:p>
          <a:p>
            <a:pPr lvl="0" algn="ctr">
              <a:spcBef>
                <a:spcPts val="0"/>
              </a:spcBef>
              <a:spcAft>
                <a:spcPts val="0"/>
              </a:spcAft>
              <a:defRPr/>
            </a:pPr>
            <a:r>
              <a:rPr lang="en-US" altLang="zh-CN" sz="2400" b="1" dirty="0">
                <a:solidFill>
                  <a:srgbClr val="920000"/>
                </a:solidFill>
                <a:latin typeface="+mn-lt"/>
                <a:ea typeface="MS Mincho" pitchFamily="49" charset="-128"/>
              </a:rPr>
              <a:t> </a:t>
            </a:r>
            <a:r>
              <a:rPr lang="en-US" altLang="zh-CN" sz="2400" b="1" dirty="0" smtClean="0">
                <a:solidFill>
                  <a:srgbClr val="003399"/>
                </a:solidFill>
                <a:latin typeface="Calibri"/>
              </a:rPr>
              <a:t>Environmental  Clearance (EC) Presentation </a:t>
            </a:r>
          </a:p>
          <a:p>
            <a:pPr algn="ctr">
              <a:spcBef>
                <a:spcPts val="0"/>
              </a:spcBef>
              <a:spcAft>
                <a:spcPts val="0"/>
              </a:spcAft>
              <a:defRPr/>
            </a:pPr>
            <a:endParaRPr lang="en-US" altLang="zh-CN" sz="1000" b="1" dirty="0">
              <a:solidFill>
                <a:srgbClr val="003399"/>
              </a:solidFill>
              <a:latin typeface="+mn-lt"/>
            </a:endParaRPr>
          </a:p>
          <a:p>
            <a:pPr algn="ctr" eaLnBrk="1" hangingPunct="1">
              <a:spcBef>
                <a:spcPts val="0"/>
              </a:spcBef>
              <a:spcAft>
                <a:spcPts val="0"/>
              </a:spcAft>
              <a:defRPr/>
            </a:pPr>
            <a:r>
              <a:rPr lang="en-US" altLang="zh-CN" sz="1600" b="1" dirty="0" smtClean="0">
                <a:solidFill>
                  <a:schemeClr val="tx2">
                    <a:lumMod val="75000"/>
                  </a:schemeClr>
                </a:solidFill>
                <a:latin typeface="+mn-lt"/>
              </a:rPr>
              <a:t>On</a:t>
            </a:r>
            <a:endParaRPr lang="en-US" altLang="zh-CN" sz="1600" b="1" dirty="0">
              <a:solidFill>
                <a:schemeClr val="tx2">
                  <a:lumMod val="75000"/>
                </a:schemeClr>
              </a:solidFill>
              <a:latin typeface="+mn-lt"/>
            </a:endParaRPr>
          </a:p>
          <a:p>
            <a:pPr algn="ctr" eaLnBrk="1" hangingPunct="1">
              <a:spcBef>
                <a:spcPts val="0"/>
              </a:spcBef>
              <a:defRPr/>
            </a:pPr>
            <a:endParaRPr lang="en-US" altLang="zh-CN" sz="400" b="1" dirty="0">
              <a:solidFill>
                <a:schemeClr val="tx2">
                  <a:lumMod val="75000"/>
                </a:schemeClr>
              </a:solidFill>
              <a:latin typeface="+mn-lt"/>
            </a:endParaRPr>
          </a:p>
          <a:p>
            <a:pPr algn="ctr" eaLnBrk="1" hangingPunct="1">
              <a:spcBef>
                <a:spcPts val="0"/>
              </a:spcBef>
              <a:spcAft>
                <a:spcPts val="0"/>
              </a:spcAft>
              <a:defRPr/>
            </a:pPr>
            <a:r>
              <a:rPr lang="en-US" b="1" dirty="0" smtClean="0">
                <a:solidFill>
                  <a:srgbClr val="003399"/>
                </a:solidFill>
                <a:latin typeface="Calibri"/>
              </a:rPr>
              <a:t>Expansion </a:t>
            </a:r>
            <a:r>
              <a:rPr lang="en-US" b="1" dirty="0">
                <a:solidFill>
                  <a:srgbClr val="003399"/>
                </a:solidFill>
                <a:latin typeface="Calibri"/>
              </a:rPr>
              <a:t>of Molasses</a:t>
            </a:r>
            <a:r>
              <a:rPr lang="fi-FI" b="1" dirty="0">
                <a:solidFill>
                  <a:srgbClr val="003399"/>
                </a:solidFill>
                <a:latin typeface="Calibri"/>
              </a:rPr>
              <a:t> based Distillery from 75 to 110 KLPD for Ethanol production by using C / B Heavy Molasses/ Cane Syrup with 3 MW Captive Power Plant (CPP) including expansion of cane crusshing from 10,000 to 12,000 TCD alongwith Co-genertion Plant from 20 to 30 MW</a:t>
            </a:r>
            <a:r>
              <a:rPr lang="fi-FI" b="1" dirty="0" smtClean="0">
                <a:solidFill>
                  <a:srgbClr val="003399"/>
                </a:solidFill>
                <a:latin typeface="Calibri"/>
              </a:rPr>
              <a:t>.</a:t>
            </a:r>
          </a:p>
          <a:p>
            <a:pPr algn="ctr" eaLnBrk="1" hangingPunct="1">
              <a:spcBef>
                <a:spcPts val="0"/>
              </a:spcBef>
              <a:spcAft>
                <a:spcPts val="0"/>
              </a:spcAft>
              <a:defRPr/>
            </a:pPr>
            <a:r>
              <a:rPr lang="en-US" b="1" dirty="0" smtClean="0">
                <a:solidFill>
                  <a:srgbClr val="003399"/>
                </a:solidFill>
                <a:latin typeface="Calibri"/>
              </a:rPr>
              <a:t> </a:t>
            </a:r>
            <a:r>
              <a:rPr lang="en-US" sz="1292" dirty="0" smtClean="0">
                <a:solidFill>
                  <a:srgbClr val="003399"/>
                </a:solidFill>
                <a:latin typeface="Calibri"/>
              </a:rPr>
              <a:t>(</a:t>
            </a:r>
            <a:r>
              <a:rPr lang="en-US" sz="1292" dirty="0">
                <a:solidFill>
                  <a:srgbClr val="003399"/>
                </a:solidFill>
                <a:latin typeface="Calibri"/>
              </a:rPr>
              <a:t>In Project Complex of  </a:t>
            </a:r>
            <a:r>
              <a:rPr lang="en-US" sz="1292" dirty="0" smtClean="0">
                <a:solidFill>
                  <a:srgbClr val="003399"/>
                </a:solidFill>
                <a:latin typeface="Calibri"/>
              </a:rPr>
              <a:t>10,000 </a:t>
            </a:r>
            <a:r>
              <a:rPr lang="en-US" sz="1292" dirty="0">
                <a:solidFill>
                  <a:srgbClr val="003399"/>
                </a:solidFill>
                <a:latin typeface="Calibri"/>
              </a:rPr>
              <a:t>TCD Sugar Factory, </a:t>
            </a:r>
            <a:r>
              <a:rPr lang="en-US" sz="1292" dirty="0" smtClean="0">
                <a:solidFill>
                  <a:srgbClr val="003399"/>
                </a:solidFill>
                <a:latin typeface="Calibri"/>
              </a:rPr>
              <a:t>20 </a:t>
            </a:r>
            <a:r>
              <a:rPr lang="en-US" sz="1292" dirty="0">
                <a:solidFill>
                  <a:srgbClr val="003399"/>
                </a:solidFill>
                <a:latin typeface="Calibri"/>
              </a:rPr>
              <a:t>MW Cogeneration Plant &amp; </a:t>
            </a:r>
            <a:r>
              <a:rPr lang="en-US" sz="1292" dirty="0" smtClean="0">
                <a:solidFill>
                  <a:srgbClr val="003399"/>
                </a:solidFill>
                <a:latin typeface="Calibri"/>
              </a:rPr>
              <a:t>75 KLPD </a:t>
            </a:r>
            <a:r>
              <a:rPr lang="en-US" sz="1292" dirty="0">
                <a:solidFill>
                  <a:srgbClr val="003399"/>
                </a:solidFill>
                <a:latin typeface="Calibri"/>
              </a:rPr>
              <a:t>Distillery)</a:t>
            </a:r>
            <a:endParaRPr lang="en-US" sz="200" b="1" dirty="0">
              <a:solidFill>
                <a:schemeClr val="tx2">
                  <a:lumMod val="75000"/>
                </a:schemeClr>
              </a:solidFill>
              <a:latin typeface="+mn-lt"/>
            </a:endParaRPr>
          </a:p>
          <a:p>
            <a:pPr lvl="0" algn="ctr" eaLnBrk="1" hangingPunct="1">
              <a:spcBef>
                <a:spcPts val="0"/>
              </a:spcBef>
              <a:spcAft>
                <a:spcPts val="0"/>
              </a:spcAft>
              <a:defRPr/>
            </a:pPr>
            <a:r>
              <a:rPr lang="en-US" sz="1600" dirty="0" smtClean="0">
                <a:solidFill>
                  <a:srgbClr val="003399"/>
                </a:solidFill>
                <a:latin typeface="Calibri"/>
              </a:rPr>
              <a:t>(</a:t>
            </a:r>
            <a:r>
              <a:rPr lang="en-US" sz="1600" b="1" dirty="0" smtClean="0">
                <a:solidFill>
                  <a:srgbClr val="003399"/>
                </a:solidFill>
                <a:latin typeface="Calibri"/>
              </a:rPr>
              <a:t>Cat. B2</a:t>
            </a:r>
            <a:r>
              <a:rPr lang="en-US" sz="1600" dirty="0" smtClean="0">
                <a:solidFill>
                  <a:srgbClr val="003399"/>
                </a:solidFill>
                <a:latin typeface="Calibri"/>
              </a:rPr>
              <a:t> Project as per MoEFCC Notification No. 980 (E) dt.02.03.2021)</a:t>
            </a:r>
            <a:endParaRPr lang="en-US" sz="1050" dirty="0" smtClean="0">
              <a:solidFill>
                <a:srgbClr val="003399"/>
              </a:solidFill>
              <a:latin typeface="Calibri"/>
            </a:endParaRPr>
          </a:p>
          <a:p>
            <a:pPr algn="ctr" eaLnBrk="1" hangingPunct="1">
              <a:spcBef>
                <a:spcPts val="0"/>
              </a:spcBef>
              <a:spcAft>
                <a:spcPts val="0"/>
              </a:spcAft>
              <a:defRPr/>
            </a:pPr>
            <a:endParaRPr lang="en-US" sz="1100" b="1" dirty="0">
              <a:solidFill>
                <a:schemeClr val="tx2">
                  <a:lumMod val="75000"/>
                </a:schemeClr>
              </a:solidFill>
              <a:latin typeface="+mn-lt"/>
            </a:endParaRPr>
          </a:p>
          <a:p>
            <a:pPr algn="ctr" eaLnBrk="1" hangingPunct="1">
              <a:spcBef>
                <a:spcPts val="0"/>
              </a:spcBef>
              <a:spcAft>
                <a:spcPts val="0"/>
              </a:spcAft>
              <a:defRPr/>
            </a:pPr>
            <a:r>
              <a:rPr lang="en-US" sz="1600" b="1" dirty="0">
                <a:solidFill>
                  <a:schemeClr val="tx2">
                    <a:lumMod val="75000"/>
                  </a:schemeClr>
                </a:solidFill>
                <a:latin typeface="+mn-lt"/>
              </a:rPr>
              <a:t>By</a:t>
            </a:r>
          </a:p>
          <a:p>
            <a:pPr algn="ctr" eaLnBrk="1" hangingPunct="1">
              <a:spcBef>
                <a:spcPts val="0"/>
              </a:spcBef>
              <a:spcAft>
                <a:spcPts val="0"/>
              </a:spcAft>
              <a:defRPr/>
            </a:pPr>
            <a:endParaRPr lang="en-US" sz="700" b="1" dirty="0">
              <a:solidFill>
                <a:schemeClr val="tx2">
                  <a:lumMod val="75000"/>
                </a:schemeClr>
              </a:solidFill>
              <a:latin typeface="+mn-lt"/>
            </a:endParaRPr>
          </a:p>
          <a:p>
            <a:pPr algn="ctr" eaLnBrk="1" hangingPunct="1">
              <a:spcBef>
                <a:spcPts val="0"/>
              </a:spcBef>
              <a:spcAft>
                <a:spcPts val="0"/>
              </a:spcAft>
              <a:defRPr/>
            </a:pPr>
            <a:r>
              <a:rPr lang="fi-FI" sz="2585" b="1" dirty="0">
                <a:solidFill>
                  <a:srgbClr val="A51575"/>
                </a:solidFill>
                <a:latin typeface="Calibri"/>
                <a:ea typeface="MS Mincho" pitchFamily="49" charset="-128"/>
              </a:rPr>
              <a:t>Shri Dudhganga Vedganga Sahakari Sakhar Karkhana Ltd.</a:t>
            </a:r>
            <a:r>
              <a:rPr lang="en-US" sz="2585" b="1" dirty="0">
                <a:solidFill>
                  <a:srgbClr val="A51575"/>
                </a:solidFill>
                <a:latin typeface="Calibri"/>
                <a:ea typeface="MS Mincho" pitchFamily="49" charset="-128"/>
              </a:rPr>
              <a:t> </a:t>
            </a:r>
          </a:p>
          <a:p>
            <a:pPr algn="ctr" eaLnBrk="1" hangingPunct="1">
              <a:spcBef>
                <a:spcPts val="0"/>
              </a:spcBef>
              <a:spcAft>
                <a:spcPts val="0"/>
              </a:spcAft>
              <a:defRPr/>
            </a:pPr>
            <a:r>
              <a:rPr lang="en-GB" sz="1477" dirty="0">
                <a:solidFill>
                  <a:prstClr val="black"/>
                </a:solidFill>
                <a:latin typeface="Calibri"/>
              </a:rPr>
              <a:t>Bidri (Mouninagar), Tal.: Kagal, Dist.: Kolhapur, Maharashtra</a:t>
            </a:r>
            <a:r>
              <a:rPr lang="en-US" sz="1477" dirty="0">
                <a:solidFill>
                  <a:prstClr val="black"/>
                </a:solidFill>
                <a:latin typeface="Calibri"/>
              </a:rPr>
              <a:t>.</a:t>
            </a:r>
          </a:p>
          <a:p>
            <a:pPr algn="ctr" eaLnBrk="1" hangingPunct="1">
              <a:defRPr/>
            </a:pPr>
            <a:endParaRPr lang="en-US" sz="1050" dirty="0">
              <a:solidFill>
                <a:schemeClr val="tx1"/>
              </a:solidFill>
              <a:latin typeface="+mn-lt"/>
              <a:cs typeface="Aharoni" pitchFamily="2" charset="-79"/>
            </a:endParaRPr>
          </a:p>
          <a:p>
            <a:pPr algn="ctr" eaLnBrk="1" hangingPunct="1">
              <a:defRPr/>
            </a:pPr>
            <a:r>
              <a:rPr lang="en-US" sz="1400" dirty="0">
                <a:solidFill>
                  <a:schemeClr val="tx1"/>
                </a:solidFill>
                <a:latin typeface="+mn-lt"/>
                <a:cs typeface="Aharoni" pitchFamily="2" charset="-79"/>
              </a:rPr>
              <a:t>Prepared By</a:t>
            </a:r>
          </a:p>
          <a:p>
            <a:pPr algn="ctr">
              <a:defRPr/>
            </a:pPr>
            <a:r>
              <a:rPr lang="en-US" b="1" dirty="0">
                <a:solidFill>
                  <a:srgbClr val="A51575"/>
                </a:solidFill>
                <a:latin typeface="+mn-lt"/>
                <a:ea typeface="MS Mincho" pitchFamily="49" charset="-128"/>
              </a:rPr>
              <a:t>Equinox</a:t>
            </a:r>
            <a:r>
              <a:rPr lang="en-US" sz="3200" b="1" dirty="0">
                <a:solidFill>
                  <a:srgbClr val="A51575"/>
                </a:solidFill>
                <a:ea typeface="MS Mincho" pitchFamily="49" charset="-128"/>
              </a:rPr>
              <a:t> </a:t>
            </a:r>
            <a:r>
              <a:rPr lang="en-US" b="1" dirty="0">
                <a:solidFill>
                  <a:srgbClr val="A51575"/>
                </a:solidFill>
                <a:latin typeface="+mn-lt"/>
                <a:ea typeface="MS Mincho" pitchFamily="49" charset="-128"/>
              </a:rPr>
              <a:t>Environments (I) Pvt. Ltd.</a:t>
            </a:r>
          </a:p>
          <a:p>
            <a:pPr algn="ctr">
              <a:defRPr/>
            </a:pPr>
            <a:r>
              <a:rPr lang="en-US" sz="1200" dirty="0">
                <a:solidFill>
                  <a:srgbClr val="1F497D">
                    <a:lumMod val="75000"/>
                  </a:srgbClr>
                </a:solidFill>
                <a:latin typeface="+mn-lt"/>
              </a:rPr>
              <a:t>Environmental; Civil &amp; Chemical Engineers, Consultants and Analysts, Kolhapur (MS) </a:t>
            </a:r>
          </a:p>
          <a:p>
            <a:pPr algn="ctr">
              <a:defRPr/>
            </a:pPr>
            <a:r>
              <a:rPr lang="en-US" sz="1400" dirty="0">
                <a:solidFill>
                  <a:srgbClr val="1F497D">
                    <a:lumMod val="75000"/>
                  </a:srgbClr>
                </a:solidFill>
                <a:latin typeface="+mn-lt"/>
              </a:rPr>
              <a:t>QCI- NABET &amp; ISO 9001 : 2015  Accredited Organization</a:t>
            </a:r>
          </a:p>
          <a:p>
            <a:pPr algn="ctr">
              <a:defRPr/>
            </a:pPr>
            <a:r>
              <a:rPr lang="en-US" sz="1200" dirty="0">
                <a:solidFill>
                  <a:srgbClr val="1F497D">
                    <a:lumMod val="75000"/>
                  </a:srgbClr>
                </a:solidFill>
                <a:latin typeface="+mn-lt"/>
              </a:rPr>
              <a:t>Email : eia@equinoxenvi.com, projects@equinoxenvi.com</a:t>
            </a:r>
          </a:p>
        </p:txBody>
      </p:sp>
      <p:pic>
        <p:nvPicPr>
          <p:cNvPr id="4099" name="Picture 2" descr="\\Comp3\d (d)\PRESENTATIONS\CENTER LEVEL PRESENTATIONS\PRESENTATION AFTER EIA\Balaji Speciality Chemicals Pvt. Ltd\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50" y="5934075"/>
            <a:ext cx="19891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p:cNvSpPr>
            <a:spLocks noGrp="1"/>
          </p:cNvSpPr>
          <p:nvPr>
            <p:ph type="sldNum" sz="quarter" idx="12"/>
          </p:nvPr>
        </p:nvSpPr>
        <p:spPr bwMode="auto">
          <a:xfrm>
            <a:off x="7440613" y="649288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45CDB6-8BF8-4B59-BCCB-87025914C1BC}" type="slidenum">
              <a:rPr lang="en-US" altLang="en-US" sz="1200">
                <a:solidFill>
                  <a:srgbClr val="898989"/>
                </a:solidFill>
                <a:latin typeface="Times New Roman" panose="02020603050405020304" pitchFamily="18" charset="0"/>
              </a:rPr>
              <a:pPr>
                <a:spcBef>
                  <a:spcPct val="0"/>
                </a:spcBef>
                <a:buFontTx/>
                <a:buNone/>
              </a:pPr>
              <a:t>1</a:t>
            </a:fld>
            <a:endParaRPr lang="en-US" altLang="en-US" sz="1200">
              <a:solidFill>
                <a:srgbClr val="898989"/>
              </a:solidFill>
              <a:latin typeface="Times New Roman" panose="02020603050405020304" pitchFamily="18" charset="0"/>
            </a:endParaRPr>
          </a:p>
        </p:txBody>
      </p:sp>
      <p:grpSp>
        <p:nvGrpSpPr>
          <p:cNvPr id="4101" name="Group 9"/>
          <p:cNvGrpSpPr>
            <a:grpSpLocks/>
          </p:cNvGrpSpPr>
          <p:nvPr/>
        </p:nvGrpSpPr>
        <p:grpSpPr bwMode="auto">
          <a:xfrm>
            <a:off x="7693025" y="6323019"/>
            <a:ext cx="2058988" cy="458787"/>
            <a:chOff x="67202" y="6366508"/>
            <a:chExt cx="2044626" cy="469720"/>
          </a:xfrm>
        </p:grpSpPr>
        <p:pic>
          <p:nvPicPr>
            <p:cNvPr id="4104" name="Picture 7" descr="C:\Documents and Settings\Equinox\Desktop\QCI.jpg"/>
            <p:cNvPicPr>
              <a:picLocks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67202" y="6374693"/>
              <a:ext cx="475488" cy="454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5" name="Picture 3" descr="D:\PRESENTATIONS\CENTER LEVEL PRESENTATIONS\PRESENTATION AFTER EIA\MVL Medisynth Pvt. Ltd., Solapur\Proposed Final PPT - 04.12.2015\125.jpg"/>
            <p:cNvPicPr>
              <a:picLocks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591312" y="6379028"/>
              <a:ext cx="47548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6" name="Picture 3" descr="D:\PRESENTATIONS\CENTER LEVEL PRESENTATIONS\PRESENTATION AFTER EIA\MVL Medisynth Pvt. Ltd., Solapur\Proposed Final PPT - 04.12.2015\125.jpg"/>
            <p:cNvPicPr>
              <a:picLocks noChangeArrowheads="1"/>
            </p:cNvPicPr>
            <p:nvPr/>
          </p:nvPicPr>
          <p:blipFill>
            <a:blip r:embed="rId5" cstate="email">
              <a:lum bright="-10000" contrast="10000"/>
              <a:extLst>
                <a:ext uri="{28A0092B-C50C-407E-A947-70E740481C1C}">
                  <a14:useLocalDpi xmlns:a14="http://schemas.microsoft.com/office/drawing/2010/main"/>
                </a:ext>
              </a:extLst>
            </a:blip>
            <a:srcRect/>
            <a:stretch>
              <a:fillRect/>
            </a:stretch>
          </p:blipFill>
          <p:spPr bwMode="auto">
            <a:xfrm>
              <a:off x="1113826" y="6366508"/>
              <a:ext cx="47548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7" name="Picture 3" descr="D:\PRESENTATIONS\CENTER LEVEL PRESENTATIONS\PRESENTATION AFTER EIA\MVL Medisynth Pvt. Ltd., Solapur\Proposed Final PPT - 04.12.2015\125.jpg"/>
            <p:cNvPicPr>
              <a:picLocks noChangeArrowheads="1"/>
            </p:cNvPicPr>
            <p:nvPr/>
          </p:nvPicPr>
          <p:blipFill>
            <a:blip r:embed="rId6" cstate="email">
              <a:lum bright="-10000" contrast="10000"/>
              <a:extLst>
                <a:ext uri="{28A0092B-C50C-407E-A947-70E740481C1C}">
                  <a14:useLocalDpi xmlns:a14="http://schemas.microsoft.com/office/drawing/2010/main"/>
                </a:ext>
              </a:extLst>
            </a:blip>
            <a:srcRect/>
            <a:stretch>
              <a:fillRect/>
            </a:stretch>
          </p:blipFill>
          <p:spPr bwMode="auto">
            <a:xfrm>
              <a:off x="1632294" y="6379028"/>
              <a:ext cx="479534"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026" name="Picture 2" descr="Home | SugarMar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3276600"/>
            <a:ext cx="109306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13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Oval 21"/>
          <p:cNvSpPr>
            <a:spLocks noChangeArrowheads="1"/>
          </p:cNvSpPr>
          <p:nvPr/>
        </p:nvSpPr>
        <p:spPr bwMode="auto">
          <a:xfrm>
            <a:off x="522288" y="2092325"/>
            <a:ext cx="69850" cy="69850"/>
          </a:xfrm>
          <a:prstGeom prst="ellipse">
            <a:avLst/>
          </a:prstGeom>
          <a:solidFill>
            <a:srgbClr val="C00000"/>
          </a:solidFill>
          <a:ln w="9525">
            <a:solidFill>
              <a:srgbClr val="000000"/>
            </a:solidFill>
            <a:miter lim="800000"/>
            <a:headEnd/>
            <a:tailEnd/>
          </a:ln>
        </p:spPr>
        <p:txBody>
          <a:bodyPr anchor="ct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923"/>
              </a:spcAft>
              <a:buClrTx/>
              <a:buSzTx/>
              <a:buFontTx/>
              <a:buNone/>
              <a:tabLst/>
              <a:defRPr/>
            </a:pPr>
            <a:endParaRPr kumimoji="0" lang="en-US" altLang="en-US" sz="1569" b="0" i="0" u="none" strike="noStrike" kern="1200" cap="none" spc="0" normalizeH="0" baseline="0" noProof="0">
              <a:ln>
                <a:noFill/>
              </a:ln>
              <a:solidFill>
                <a:srgbClr val="C00000"/>
              </a:solidFill>
              <a:effectLst/>
              <a:uLnTx/>
              <a:uFillTx/>
              <a:latin typeface="Shivaji05" pitchFamily="2" charset="0"/>
              <a:ea typeface="+mn-ea"/>
              <a:cs typeface="Arial" panose="020B0604020202020204" pitchFamily="34" charset="0"/>
            </a:endParaRPr>
          </a:p>
        </p:txBody>
      </p:sp>
      <p:sp>
        <p:nvSpPr>
          <p:cNvPr id="3080" name="Rectangle 22"/>
          <p:cNvSpPr>
            <a:spLocks noChangeArrowheads="1"/>
          </p:cNvSpPr>
          <p:nvPr/>
        </p:nvSpPr>
        <p:spPr bwMode="auto">
          <a:xfrm>
            <a:off x="522288" y="2022475"/>
            <a:ext cx="492125" cy="139700"/>
          </a:xfrm>
          <a:prstGeom prst="rect">
            <a:avLst/>
          </a:prstGeom>
          <a:noFill/>
          <a:ln>
            <a:noFill/>
          </a:ln>
        </p:spPr>
        <p:txBody>
          <a:bodyPr anchor="ct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923"/>
              </a:spcAft>
              <a:buClrTx/>
              <a:buSzTx/>
              <a:buFontTx/>
              <a:buNone/>
              <a:tabLst/>
              <a:defRPr/>
            </a:pPr>
            <a:r>
              <a:rPr kumimoji="0" lang="en-US" altLang="en-US" sz="1108" b="1" i="0" u="none" strike="noStrike" kern="1200" cap="none" spc="0" normalizeH="0" baseline="0" noProof="0">
                <a:ln>
                  <a:noFill/>
                </a:ln>
                <a:solidFill>
                  <a:srgbClr val="C00000"/>
                </a:solidFill>
                <a:effectLst/>
                <a:uLnTx/>
                <a:uFillTx/>
                <a:latin typeface="Shivaji05" pitchFamily="2" charset="0"/>
                <a:ea typeface="+mn-ea"/>
                <a:cs typeface="Arial" panose="020B0604020202020204" pitchFamily="34" charset="0"/>
              </a:rPr>
              <a:t>mauMba[-</a:t>
            </a:r>
          </a:p>
        </p:txBody>
      </p:sp>
      <p:sp>
        <p:nvSpPr>
          <p:cNvPr id="13" name="Rectangle 45"/>
          <p:cNvSpPr>
            <a:spLocks noChangeArrowheads="1"/>
          </p:cNvSpPr>
          <p:nvPr/>
        </p:nvSpPr>
        <p:spPr bwMode="auto">
          <a:xfrm>
            <a:off x="311150" y="6564313"/>
            <a:ext cx="2743200" cy="249237"/>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15" b="0" i="0" u="none" strike="noStrike" kern="1200" cap="none" spc="0" normalizeH="0" baseline="0" noProof="0" dirty="0">
                <a:ln>
                  <a:noFill/>
                </a:ln>
                <a:solidFill>
                  <a:srgbClr val="FF0000"/>
                </a:solidFill>
                <a:effectLst/>
                <a:uLnTx/>
                <a:uFillTx/>
                <a:latin typeface="Calibri"/>
                <a:ea typeface="+mn-ea"/>
                <a:cs typeface="Times New Roman" pitchFamily="18" charset="0"/>
              </a:rPr>
              <a:t>The Maps are Purely Graphical &amp; not to Scale. </a:t>
            </a:r>
          </a:p>
        </p:txBody>
      </p:sp>
      <p:sp>
        <p:nvSpPr>
          <p:cNvPr id="153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684213" indent="-261938">
              <a:defRPr sz="2000">
                <a:solidFill>
                  <a:schemeClr val="accent2"/>
                </a:solidFill>
                <a:latin typeface="Times New Roman" panose="02020603050405020304" pitchFamily="18" charset="0"/>
                <a:cs typeface="Arial" panose="020B0604020202020204" pitchFamily="34" charset="0"/>
              </a:defRPr>
            </a:lvl2pPr>
            <a:lvl3pPr marL="1052513" indent="-207963">
              <a:defRPr sz="2000">
                <a:solidFill>
                  <a:schemeClr val="accent2"/>
                </a:solidFill>
                <a:latin typeface="Times New Roman" panose="02020603050405020304" pitchFamily="18" charset="0"/>
                <a:cs typeface="Arial" panose="020B0604020202020204" pitchFamily="34" charset="0"/>
              </a:defRPr>
            </a:lvl3pPr>
            <a:lvl4pPr marL="1474788" indent="-207963">
              <a:defRPr sz="2000">
                <a:solidFill>
                  <a:schemeClr val="accent2"/>
                </a:solidFill>
                <a:latin typeface="Times New Roman" panose="02020603050405020304" pitchFamily="18" charset="0"/>
                <a:cs typeface="Arial" panose="020B0604020202020204" pitchFamily="34" charset="0"/>
              </a:defRPr>
            </a:lvl4pPr>
            <a:lvl5pPr marL="1897063" indent="-207963">
              <a:defRPr sz="2000">
                <a:solidFill>
                  <a:schemeClr val="accent2"/>
                </a:solidFill>
                <a:latin typeface="Times New Roman" panose="02020603050405020304" pitchFamily="18" charset="0"/>
                <a:cs typeface="Arial" panose="020B0604020202020204" pitchFamily="34" charset="0"/>
              </a:defRPr>
            </a:lvl5pPr>
            <a:lvl6pPr marL="23542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8114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2686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7258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AD2F1B-F2F4-4E54-AFE9-BB0A39D1D447}" type="slidenum">
              <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15366" name="Picture 14" descr="\\Comp13\d\2. Shri Dudhganga Vedganga SSKL, Bidri\3. PH\PH PPT\New folder\Marked plot layou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712" y="665163"/>
            <a:ext cx="8916987" cy="578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8" name="Picture 22" descr="D:\PRESENTATIONS\CENTER LEVEL PRESENTATIONS\TOR PRESENTATIONS\D.B.R.K. Panchganga S.S.K. Ltd\kolhapur-district-ma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700" y="4518025"/>
            <a:ext cx="1863725" cy="1863725"/>
          </a:xfrm>
          <a:prstGeom prst="rect">
            <a:avLst/>
          </a:prstGeom>
          <a:noFill/>
          <a:ln w="0">
            <a:solidFill>
              <a:schemeClr val="tx1"/>
            </a:solidFill>
            <a:miter lim="800000"/>
            <a:headEnd/>
            <a:tailEnd/>
          </a:ln>
          <a:effectLst>
            <a:outerShdw blurRad="50800" dist="38100" dir="5400000" algn="t" rotWithShape="0">
              <a:prstClr val="black">
                <a:alpha val="40000"/>
              </a:prstClr>
            </a:outerShdw>
          </a:effectLst>
        </p:spPr>
      </p:pic>
      <p:pic>
        <p:nvPicPr>
          <p:cNvPr id="15368" name="Picture 16" descr="C:\Users\Comp 19\Desktop\Logos\kolhapur_district_map.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388" y="668338"/>
            <a:ext cx="1692275" cy="183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6" name="Oval 2"/>
          <p:cNvSpPr>
            <a:spLocks noChangeArrowheads="1"/>
          </p:cNvSpPr>
          <p:nvPr/>
        </p:nvSpPr>
        <p:spPr bwMode="auto">
          <a:xfrm flipH="1" flipV="1">
            <a:off x="1352550" y="5376863"/>
            <a:ext cx="246063" cy="276225"/>
          </a:xfrm>
          <a:prstGeom prst="ellipse">
            <a:avLst/>
          </a:prstGeom>
          <a:noFill/>
          <a:ln w="38100" algn="ctr">
            <a:solidFill>
              <a:srgbClr val="3333CC"/>
            </a:solidFill>
            <a:miter lim="800000"/>
            <a:headEnd/>
            <a:tailEnd/>
          </a:ln>
        </p:spPr>
        <p:txBody>
          <a:bodyPr wrap="none" lIns="88414" tIns="44207" rIns="88414" bIns="44207"/>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754" b="0" i="0" u="none" strike="noStrike" kern="1200" cap="none" spc="0" normalizeH="0" baseline="0" noProof="0">
              <a:ln>
                <a:noFill/>
              </a:ln>
              <a:solidFill>
                <a:srgbClr val="C0504D"/>
              </a:solidFill>
              <a:effectLst/>
              <a:uLnTx/>
              <a:uFillTx/>
              <a:latin typeface="Times New Roman" panose="02020603050405020304" pitchFamily="18" charset="0"/>
              <a:ea typeface="+mn-ea"/>
              <a:cs typeface="Arial" panose="020B0604020202020204" pitchFamily="34" charset="0"/>
            </a:endParaRPr>
          </a:p>
        </p:txBody>
      </p:sp>
      <p:cxnSp>
        <p:nvCxnSpPr>
          <p:cNvPr id="34" name="Straight Arrow Connector 1207"/>
          <p:cNvCxnSpPr>
            <a:cxnSpLocks/>
            <a:endCxn id="3076" idx="5"/>
          </p:cNvCxnSpPr>
          <p:nvPr/>
        </p:nvCxnSpPr>
        <p:spPr>
          <a:xfrm>
            <a:off x="852488" y="2281238"/>
            <a:ext cx="536575" cy="31369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1207"/>
          <p:cNvCxnSpPr>
            <a:cxnSpLocks/>
            <a:stCxn id="3076" idx="3"/>
          </p:cNvCxnSpPr>
          <p:nvPr/>
        </p:nvCxnSpPr>
        <p:spPr>
          <a:xfrm flipV="1">
            <a:off x="1563688" y="3554413"/>
            <a:ext cx="1366837" cy="186372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 Box 423"/>
          <p:cNvSpPr txBox="1">
            <a:spLocks noChangeArrowheads="1"/>
          </p:cNvSpPr>
          <p:nvPr/>
        </p:nvSpPr>
        <p:spPr bwMode="auto">
          <a:xfrm>
            <a:off x="484188" y="242888"/>
            <a:ext cx="9148762" cy="323850"/>
          </a:xfrm>
          <a:prstGeom prst="rect">
            <a:avLst/>
          </a:prstGeom>
          <a:noFill/>
          <a:ln>
            <a:noFill/>
          </a:ln>
        </p:spPr>
        <p:txBody>
          <a:bodyPr>
            <a:spAutoFit/>
          </a:bodyPr>
          <a:lstStyle>
            <a:lvl1pPr marL="1344613" indent="-1344613"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1pPr>
            <a:lvl2pPr marL="742950" indent="-28575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2pPr>
            <a:lvl3pPr marL="1143000" indent="-22860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3pPr>
            <a:lvl4pPr marL="1600200" indent="-22860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4pPr>
            <a:lvl5pPr marL="2057400" indent="-22860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9pPr>
          </a:lstStyle>
          <a:p>
            <a:pPr marL="1371592" marR="0" lvl="0" indent="-1371592" algn="just" defTabSz="914400" rtl="0" eaLnBrk="1" fontAlgn="base" latinLnBrk="0" hangingPunct="1">
              <a:lnSpc>
                <a:spcPct val="100000"/>
              </a:lnSpc>
              <a:spcBef>
                <a:spcPct val="0"/>
              </a:spcBef>
              <a:spcAft>
                <a:spcPct val="0"/>
              </a:spcAft>
              <a:buClrTx/>
              <a:buSzTx/>
              <a:buFontTx/>
              <a:buNone/>
              <a:tabLst>
                <a:tab pos="2116138" algn="l"/>
              </a:tabLst>
              <a:defRPr/>
            </a:pPr>
            <a:r>
              <a:rPr kumimoji="0" lang="en-US" altLang="en-US" sz="15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Location</a:t>
            </a:r>
            <a:r>
              <a:rPr kumimoji="0" lang="en-US" altLang="en-US" sz="15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  </a:t>
            </a:r>
            <a:r>
              <a:rPr kumimoji="0" lang="en-US" altLang="en-US" sz="1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Industrial Site is at 32 Km on North West of Kolhapur City  &amp; at 321 Km on South East of </a:t>
            </a:r>
            <a:r>
              <a:rPr kumimoji="0" lang="en-US" altLang="en-US" sz="15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Mumbai</a:t>
            </a:r>
            <a:endParaRPr kumimoji="0" lang="en-US" altLang="en-US" sz="1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5373" name="AutoShape 8"/>
          <p:cNvCxnSpPr>
            <a:cxnSpLocks noChangeShapeType="1"/>
          </p:cNvCxnSpPr>
          <p:nvPr/>
        </p:nvCxnSpPr>
        <p:spPr bwMode="auto">
          <a:xfrm flipV="1">
            <a:off x="3148013" y="3068638"/>
            <a:ext cx="0" cy="22860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 name="Rectangle 45"/>
          <p:cNvSpPr>
            <a:spLocks noChangeArrowheads="1"/>
          </p:cNvSpPr>
          <p:nvPr/>
        </p:nvSpPr>
        <p:spPr bwMode="auto">
          <a:xfrm>
            <a:off x="2930525" y="1412072"/>
            <a:ext cx="1727200" cy="307975"/>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a:ea typeface="+mn-ea"/>
                <a:cs typeface="Times New Roman" pitchFamily="18" charset="0"/>
              </a:rPr>
              <a:t>Co-Generation Plant </a:t>
            </a:r>
          </a:p>
        </p:txBody>
      </p:sp>
      <p:cxnSp>
        <p:nvCxnSpPr>
          <p:cNvPr id="15375" name="AutoShape 10"/>
          <p:cNvCxnSpPr>
            <a:cxnSpLocks noChangeShapeType="1"/>
          </p:cNvCxnSpPr>
          <p:nvPr/>
        </p:nvCxnSpPr>
        <p:spPr bwMode="auto">
          <a:xfrm>
            <a:off x="3440113" y="1735138"/>
            <a:ext cx="0" cy="909637"/>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3" name="Rectangle 45"/>
          <p:cNvSpPr>
            <a:spLocks noChangeArrowheads="1"/>
          </p:cNvSpPr>
          <p:nvPr/>
        </p:nvSpPr>
        <p:spPr bwMode="auto">
          <a:xfrm>
            <a:off x="2636838" y="5323983"/>
            <a:ext cx="1366837" cy="307975"/>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a:ea typeface="+mn-ea"/>
                <a:cs typeface="Times New Roman" pitchFamily="18" charset="0"/>
              </a:rPr>
              <a:t>Sugar Factory </a:t>
            </a:r>
          </a:p>
        </p:txBody>
      </p:sp>
      <p:sp>
        <p:nvSpPr>
          <p:cNvPr id="35" name="Rectangle 45"/>
          <p:cNvSpPr>
            <a:spLocks noChangeArrowheads="1"/>
          </p:cNvSpPr>
          <p:nvPr/>
        </p:nvSpPr>
        <p:spPr bwMode="auto">
          <a:xfrm>
            <a:off x="4802188" y="5222875"/>
            <a:ext cx="2066925" cy="307975"/>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a:ea typeface="+mn-ea"/>
                <a:cs typeface="Times New Roman" pitchFamily="18" charset="0"/>
              </a:rPr>
              <a:t>Proposed Distillery Site</a:t>
            </a:r>
          </a:p>
        </p:txBody>
      </p:sp>
      <p:cxnSp>
        <p:nvCxnSpPr>
          <p:cNvPr id="15378" name="AutoShape 10"/>
          <p:cNvCxnSpPr>
            <a:cxnSpLocks noChangeShapeType="1"/>
          </p:cNvCxnSpPr>
          <p:nvPr/>
        </p:nvCxnSpPr>
        <p:spPr bwMode="auto">
          <a:xfrm flipV="1">
            <a:off x="5835650" y="4181475"/>
            <a:ext cx="361950" cy="104775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9" name="Rectangle 4"/>
          <p:cNvSpPr>
            <a:spLocks noChangeArrowheads="1"/>
          </p:cNvSpPr>
          <p:nvPr/>
        </p:nvSpPr>
        <p:spPr bwMode="auto">
          <a:xfrm>
            <a:off x="4008438" y="0"/>
            <a:ext cx="1506537" cy="338138"/>
          </a:xfrm>
          <a:prstGeom prst="rect">
            <a:avLst/>
          </a:prstGeom>
          <a:noFill/>
          <a:ln w="9525">
            <a:noFill/>
            <a:miter lim="800000"/>
            <a:headEnd/>
            <a:tailEnd/>
          </a:ln>
        </p:spPr>
        <p:txBody>
          <a:bodyPr>
            <a:spAutoFit/>
          </a:bodyPr>
          <a:lstStyle/>
          <a:p>
            <a:pPr marL="344486" marR="0" lvl="0" indent="-344486" algn="ctr" defTabSz="914400" rtl="0" eaLnBrk="0" fontAlgn="base" latinLnBrk="0" hangingPunct="0">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srgbClr val="CC0099"/>
                </a:solidFill>
                <a:effectLst/>
                <a:uLnTx/>
                <a:uFillTx/>
                <a:latin typeface="Calibri"/>
                <a:ea typeface="+mn-ea"/>
                <a:cs typeface="Arial" charset="0"/>
              </a:rPr>
              <a:t>Project Site</a:t>
            </a:r>
            <a:endParaRPr kumimoji="0" lang="en-US" sz="1600" b="0" i="0" u="none" strike="noStrike" kern="1200" cap="none" spc="0" normalizeH="0" baseline="0" noProof="0" dirty="0">
              <a:ln>
                <a:noFill/>
              </a:ln>
              <a:solidFill>
                <a:srgbClr val="CC0099"/>
              </a:solidFill>
              <a:effectLst/>
              <a:uLnTx/>
              <a:uFillTx/>
              <a:latin typeface="Calibri"/>
              <a:ea typeface="+mn-ea"/>
              <a:cs typeface="Arial" charset="0"/>
            </a:endParaRPr>
          </a:p>
        </p:txBody>
      </p:sp>
      <p:sp>
        <p:nvSpPr>
          <p:cNvPr id="15380" name="Rectangle 22"/>
          <p:cNvSpPr>
            <a:spLocks noChangeArrowheads="1"/>
          </p:cNvSpPr>
          <p:nvPr/>
        </p:nvSpPr>
        <p:spPr bwMode="auto">
          <a:xfrm>
            <a:off x="2895600" y="6519863"/>
            <a:ext cx="518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168275" marR="0" lvl="0" indent="-168275"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Times New Roman" panose="02020603050405020304" pitchFamily="18" charset="0"/>
              </a:rPr>
              <a:t>Latitude</a:t>
            </a:r>
            <a:r>
              <a:rPr kumimoji="0" lang="it-IT" altLang="en-US" sz="1200" b="1" i="0" u="none" strike="noStrike" kern="1200" cap="none" spc="0" normalizeH="0" baseline="0" noProof="0" smtClean="0">
                <a:ln>
                  <a:noFill/>
                </a:ln>
                <a:solidFill>
                  <a:srgbClr val="000000"/>
                </a:solidFill>
                <a:effectLst/>
                <a:uLnTx/>
                <a:uFillTx/>
                <a:latin typeface="Calibri" panose="020F0502020204030204" pitchFamily="34" charset="0"/>
                <a:ea typeface="+mn-ea"/>
                <a:cs typeface="Times New Roman" panose="02020603050405020304" pitchFamily="18" charset="0"/>
              </a:rPr>
              <a:t> ¹ </a:t>
            </a:r>
            <a:r>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Times New Roman" panose="02020603050405020304" pitchFamily="18" charset="0"/>
              </a:rPr>
              <a:t>16°25'42.18"N</a:t>
            </a:r>
            <a:r>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Mincho" pitchFamily="49" charset="-128"/>
                <a:cs typeface="Arial" panose="020B0604020202020204" pitchFamily="34" charset="0"/>
              </a:rPr>
              <a:t>,</a:t>
            </a:r>
            <a:r>
              <a:rPr kumimoji="0" lang="fi-FI"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Mincho" pitchFamily="49" charset="-128"/>
                <a:cs typeface="Times New Roman" panose="02020603050405020304" pitchFamily="18" charset="0"/>
              </a:rPr>
              <a:t>Longitude</a:t>
            </a:r>
            <a:r>
              <a:rPr kumimoji="0" lang="fi-FI" altLang="en-US" sz="1200" b="1" i="0" u="none" strike="noStrike" kern="1200" cap="none" spc="0" normalizeH="0" baseline="0" noProof="0" smtClean="0">
                <a:ln>
                  <a:noFill/>
                </a:ln>
                <a:solidFill>
                  <a:srgbClr val="000000"/>
                </a:solidFill>
                <a:effectLst/>
                <a:uLnTx/>
                <a:uFillTx/>
                <a:latin typeface="Calibri" panose="020F0502020204030204" pitchFamily="34" charset="0"/>
                <a:ea typeface="+mn-ea"/>
                <a:cs typeface="Times New Roman" panose="02020603050405020304" pitchFamily="18" charset="0"/>
              </a:rPr>
              <a:t> </a:t>
            </a:r>
            <a:r>
              <a:rPr kumimoji="0" lang="it-IT"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Mincho" pitchFamily="49" charset="-128"/>
                <a:cs typeface="Arial" panose="020B0604020202020204" pitchFamily="34" charset="0"/>
              </a:rPr>
              <a:t>¹ </a:t>
            </a:r>
            <a:r>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Mincho" pitchFamily="49" charset="-128"/>
                <a:cs typeface="Arial" panose="020B0604020202020204" pitchFamily="34" charset="0"/>
              </a:rPr>
              <a:t>74 8'28.36</a:t>
            </a:r>
            <a:r>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Mincho" pitchFamily="49" charset="-128"/>
                <a:cs typeface="Arial" panose="020B0604020202020204" pitchFamily="34" charset="0"/>
              </a:rPr>
              <a:t>“</a:t>
            </a:r>
            <a:r>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Times New Roman" panose="02020603050405020304" pitchFamily="18" charset="0"/>
              </a:rPr>
              <a:t>E</a:t>
            </a:r>
            <a:r>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Mincho" pitchFamily="49" charset="-128"/>
                <a:cs typeface="Arial" panose="020B0604020202020204" pitchFamily="34" charset="0"/>
              </a:rPr>
              <a:t>.</a:t>
            </a:r>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94704679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90" name="Straight Arrow Connector 58"/>
          <p:cNvCxnSpPr>
            <a:cxnSpLocks noChangeShapeType="1"/>
          </p:cNvCxnSpPr>
          <p:nvPr/>
        </p:nvCxnSpPr>
        <p:spPr bwMode="auto">
          <a:xfrm>
            <a:off x="5291138" y="2201863"/>
            <a:ext cx="742950" cy="15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491" name="Straight Arrow Connector 78"/>
          <p:cNvCxnSpPr>
            <a:cxnSpLocks noChangeShapeType="1"/>
          </p:cNvCxnSpPr>
          <p:nvPr/>
        </p:nvCxnSpPr>
        <p:spPr bwMode="auto">
          <a:xfrm flipV="1">
            <a:off x="7739063" y="2201863"/>
            <a:ext cx="1060450" cy="127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492" name="Straight Arrow Connector 107"/>
          <p:cNvCxnSpPr>
            <a:cxnSpLocks noChangeShapeType="1"/>
            <a:stCxn id="7176" idx="3"/>
          </p:cNvCxnSpPr>
          <p:nvPr/>
        </p:nvCxnSpPr>
        <p:spPr bwMode="auto">
          <a:xfrm flipV="1">
            <a:off x="2708275" y="5359400"/>
            <a:ext cx="519113"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493" name="Straight Arrow Connector 122"/>
          <p:cNvCxnSpPr>
            <a:cxnSpLocks noChangeShapeType="1"/>
          </p:cNvCxnSpPr>
          <p:nvPr/>
        </p:nvCxnSpPr>
        <p:spPr bwMode="auto">
          <a:xfrm>
            <a:off x="4875213" y="5357813"/>
            <a:ext cx="4238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38" name="Rectangle 1"/>
          <p:cNvSpPr>
            <a:spLocks noChangeArrowheads="1"/>
          </p:cNvSpPr>
          <p:nvPr/>
        </p:nvSpPr>
        <p:spPr bwMode="auto">
          <a:xfrm>
            <a:off x="2590800" y="76200"/>
            <a:ext cx="5384800" cy="369888"/>
          </a:xfrm>
          <a:prstGeom prst="rect">
            <a:avLst/>
          </a:prstGeom>
          <a:noFill/>
          <a:ln w="9525">
            <a:noFill/>
            <a:miter lim="800000"/>
            <a:headEnd/>
            <a:tailEnd/>
          </a:ln>
        </p:spPr>
        <p:txBody>
          <a:bodyPr>
            <a:spAutoFit/>
          </a:bodyPr>
          <a:lstStyle/>
          <a:p>
            <a:pPr algn="ctr">
              <a:defRPr/>
            </a:pPr>
            <a:r>
              <a:rPr lang="en-US" altLang="en-US" sz="1800" dirty="0">
                <a:solidFill>
                  <a:srgbClr val="CC0099"/>
                </a:solidFill>
                <a:latin typeface="+mj-lt"/>
                <a:cs typeface="Arial" charset="0"/>
              </a:rPr>
              <a:t>Integrated Project Complex Process Flow Diagram</a:t>
            </a:r>
            <a:endParaRPr lang="en-US" altLang="en-US" sz="1800" b="1" dirty="0">
              <a:solidFill>
                <a:srgbClr val="FF0000"/>
              </a:solidFill>
              <a:latin typeface="Arial Black" panose="020B0A04020102020204" pitchFamily="34" charset="0"/>
              <a:cs typeface="Arial" charset="0"/>
            </a:endParaRPr>
          </a:p>
        </p:txBody>
      </p:sp>
      <p:grpSp>
        <p:nvGrpSpPr>
          <p:cNvPr id="63495" name="Group 48"/>
          <p:cNvGrpSpPr>
            <a:grpSpLocks/>
          </p:cNvGrpSpPr>
          <p:nvPr/>
        </p:nvGrpSpPr>
        <p:grpSpPr bwMode="auto">
          <a:xfrm>
            <a:off x="231775" y="620713"/>
            <a:ext cx="8358188" cy="5737225"/>
            <a:chOff x="304769" y="739750"/>
            <a:chExt cx="7715358" cy="5737250"/>
          </a:xfrm>
        </p:grpSpPr>
        <p:sp>
          <p:nvSpPr>
            <p:cNvPr id="15394" name="TextBox 137"/>
            <p:cNvSpPr txBox="1">
              <a:spLocks noChangeArrowheads="1"/>
            </p:cNvSpPr>
            <p:nvPr/>
          </p:nvSpPr>
          <p:spPr bwMode="auto">
            <a:xfrm>
              <a:off x="2275739" y="5026019"/>
              <a:ext cx="1295418" cy="307976"/>
            </a:xfrm>
            <a:prstGeom prst="rect">
              <a:avLst/>
            </a:prstGeom>
            <a:noFill/>
            <a:ln w="9525">
              <a:noFill/>
              <a:miter lim="800000"/>
              <a:headEnd/>
              <a:tailEnd/>
            </a:ln>
          </p:spPr>
          <p:txBody>
            <a:bodyPr>
              <a:spAutoFit/>
            </a:bodyPr>
            <a:lstStyle/>
            <a:p>
              <a:pPr algn="ctr" eaLnBrk="1" hangingPunct="1">
                <a:defRPr/>
              </a:pPr>
              <a:r>
                <a:rPr lang="en-US" altLang="en-US" sz="1400" dirty="0">
                  <a:solidFill>
                    <a:srgbClr val="FF0000"/>
                  </a:solidFill>
                  <a:latin typeface="+mn-lt"/>
                </a:rPr>
                <a:t>Molasses (4%)</a:t>
              </a:r>
            </a:p>
          </p:txBody>
        </p:sp>
        <p:sp>
          <p:nvSpPr>
            <p:cNvPr id="2" name="Rectangle 1"/>
            <p:cNvSpPr>
              <a:spLocks noChangeArrowheads="1"/>
            </p:cNvSpPr>
            <p:nvPr/>
          </p:nvSpPr>
          <p:spPr bwMode="auto">
            <a:xfrm>
              <a:off x="380970" y="739750"/>
              <a:ext cx="2057429" cy="457202"/>
            </a:xfrm>
            <a:prstGeom prst="rect">
              <a:avLst/>
            </a:prstGeom>
            <a:noFill/>
            <a:ln w="19050" algn="ctr">
              <a:noFill/>
              <a:round/>
              <a:headEnd/>
              <a:tailEnd/>
            </a:ln>
          </p:spPr>
          <p:txBody>
            <a:bodyPr/>
            <a:lstStyle/>
            <a:p>
              <a:pPr algn="ctr" eaLnBrk="1" hangingPunct="1">
                <a:defRPr/>
              </a:pPr>
              <a:r>
                <a:rPr lang="en-US" altLang="en-US" sz="1600" b="1" dirty="0">
                  <a:solidFill>
                    <a:srgbClr val="992182"/>
                  </a:solidFill>
                  <a:latin typeface="+mn-lt"/>
                  <a:cs typeface="Times New Roman" pitchFamily="18" charset="0"/>
                </a:rPr>
                <a:t>Sugar Factory</a:t>
              </a:r>
            </a:p>
          </p:txBody>
        </p:sp>
        <p:sp>
          <p:nvSpPr>
            <p:cNvPr id="7171" name="Rounded Rectangle 2"/>
            <p:cNvSpPr>
              <a:spLocks noChangeArrowheads="1"/>
            </p:cNvSpPr>
            <p:nvPr/>
          </p:nvSpPr>
          <p:spPr bwMode="auto">
            <a:xfrm>
              <a:off x="304769" y="1214414"/>
              <a:ext cx="2266982" cy="538165"/>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Weighment  &amp; Cane Preparation</a:t>
              </a:r>
            </a:p>
          </p:txBody>
        </p:sp>
        <p:sp>
          <p:nvSpPr>
            <p:cNvPr id="7172" name="Rounded Rectangle 3"/>
            <p:cNvSpPr>
              <a:spLocks noChangeArrowheads="1"/>
            </p:cNvSpPr>
            <p:nvPr/>
          </p:nvSpPr>
          <p:spPr bwMode="auto">
            <a:xfrm>
              <a:off x="304769" y="2133581"/>
              <a:ext cx="2286032" cy="43815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Cane Milling/ Crushing</a:t>
              </a:r>
            </a:p>
            <a:p>
              <a:pPr algn="ctr" eaLnBrk="1" hangingPunct="1">
                <a:defRPr/>
              </a:pPr>
              <a:endParaRPr lang="en-US" sz="1600" dirty="0">
                <a:solidFill>
                  <a:schemeClr val="tx1"/>
                </a:solidFill>
                <a:latin typeface="+mn-lt"/>
                <a:cs typeface="Times New Roman" pitchFamily="18" charset="0"/>
              </a:endParaRPr>
            </a:p>
            <a:p>
              <a:pPr algn="ctr" eaLnBrk="1" hangingPunct="1">
                <a:defRPr/>
              </a:pPr>
              <a:endParaRPr lang="en-US" sz="1600" dirty="0">
                <a:solidFill>
                  <a:schemeClr val="tx1"/>
                </a:solidFill>
                <a:latin typeface="+mn-lt"/>
                <a:cs typeface="Times New Roman" pitchFamily="18" charset="0"/>
              </a:endParaRPr>
            </a:p>
          </p:txBody>
        </p:sp>
        <p:sp>
          <p:nvSpPr>
            <p:cNvPr id="7173" name="Rounded Rectangle 4"/>
            <p:cNvSpPr>
              <a:spLocks noChangeArrowheads="1"/>
            </p:cNvSpPr>
            <p:nvPr/>
          </p:nvSpPr>
          <p:spPr bwMode="auto">
            <a:xfrm>
              <a:off x="304769" y="2962260"/>
              <a:ext cx="2286032" cy="5334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Juice Extraction &amp;  Clarification</a:t>
              </a:r>
            </a:p>
          </p:txBody>
        </p:sp>
        <p:sp>
          <p:nvSpPr>
            <p:cNvPr id="7174" name="Rounded Rectangle 5"/>
            <p:cNvSpPr>
              <a:spLocks noChangeArrowheads="1"/>
            </p:cNvSpPr>
            <p:nvPr/>
          </p:nvSpPr>
          <p:spPr bwMode="auto">
            <a:xfrm>
              <a:off x="304769" y="3690925"/>
              <a:ext cx="2286032" cy="3810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Juice Sulphitation</a:t>
              </a:r>
            </a:p>
          </p:txBody>
        </p:sp>
        <p:sp>
          <p:nvSpPr>
            <p:cNvPr id="7175" name="Rounded Rectangle 6"/>
            <p:cNvSpPr>
              <a:spLocks noChangeArrowheads="1"/>
            </p:cNvSpPr>
            <p:nvPr/>
          </p:nvSpPr>
          <p:spPr bwMode="auto">
            <a:xfrm>
              <a:off x="304769" y="4419591"/>
              <a:ext cx="2286032" cy="4572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Syrup Boiling</a:t>
              </a:r>
            </a:p>
          </p:txBody>
        </p:sp>
        <p:sp>
          <p:nvSpPr>
            <p:cNvPr id="7176" name="Rounded Rectangle 7"/>
            <p:cNvSpPr>
              <a:spLocks noChangeArrowheads="1"/>
            </p:cNvSpPr>
            <p:nvPr/>
          </p:nvSpPr>
          <p:spPr bwMode="auto">
            <a:xfrm>
              <a:off x="304769" y="5257795"/>
              <a:ext cx="2286032" cy="4572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Centrifuging</a:t>
              </a:r>
            </a:p>
          </p:txBody>
        </p:sp>
        <p:sp>
          <p:nvSpPr>
            <p:cNvPr id="7177" name="Rounded Rectangle 8"/>
            <p:cNvSpPr>
              <a:spLocks noChangeArrowheads="1"/>
            </p:cNvSpPr>
            <p:nvPr/>
          </p:nvSpPr>
          <p:spPr bwMode="auto">
            <a:xfrm>
              <a:off x="304769" y="6019798"/>
              <a:ext cx="2286032" cy="4572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Storage of Sugar</a:t>
              </a:r>
            </a:p>
          </p:txBody>
        </p:sp>
        <p:cxnSp>
          <p:nvCxnSpPr>
            <p:cNvPr id="63535" name="Straight Arrow Connector 19"/>
            <p:cNvCxnSpPr>
              <a:cxnSpLocks noChangeShapeType="1"/>
              <a:stCxn id="7173" idx="2"/>
              <a:endCxn id="7174" idx="0"/>
            </p:cNvCxnSpPr>
            <p:nvPr/>
          </p:nvCxnSpPr>
          <p:spPr bwMode="auto">
            <a:xfrm>
              <a:off x="1447832" y="3495662"/>
              <a:ext cx="0" cy="19526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6" name="Straight Arrow Connector 21"/>
            <p:cNvCxnSpPr>
              <a:cxnSpLocks noChangeShapeType="1"/>
              <a:stCxn id="7174" idx="2"/>
              <a:endCxn id="7175" idx="0"/>
            </p:cNvCxnSpPr>
            <p:nvPr/>
          </p:nvCxnSpPr>
          <p:spPr bwMode="auto">
            <a:xfrm rot="5400000">
              <a:off x="1273969" y="4245769"/>
              <a:ext cx="347663"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7" name="Straight Arrow Connector 23"/>
            <p:cNvCxnSpPr>
              <a:cxnSpLocks noChangeShapeType="1"/>
              <a:stCxn id="7175" idx="2"/>
              <a:endCxn id="7176" idx="0"/>
            </p:cNvCxnSpPr>
            <p:nvPr/>
          </p:nvCxnSpPr>
          <p:spPr bwMode="auto">
            <a:xfrm rot="5400000">
              <a:off x="1257301" y="5067300"/>
              <a:ext cx="381000"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8" name="Straight Arrow Connector 25"/>
            <p:cNvCxnSpPr>
              <a:cxnSpLocks noChangeShapeType="1"/>
              <a:stCxn id="7176" idx="2"/>
              <a:endCxn id="7177" idx="0"/>
            </p:cNvCxnSpPr>
            <p:nvPr/>
          </p:nvCxnSpPr>
          <p:spPr bwMode="auto">
            <a:xfrm rot="5400000">
              <a:off x="1295401" y="5867400"/>
              <a:ext cx="304800"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84" name="Rectangle 56"/>
            <p:cNvSpPr>
              <a:spLocks noChangeArrowheads="1"/>
            </p:cNvSpPr>
            <p:nvPr/>
          </p:nvSpPr>
          <p:spPr bwMode="auto">
            <a:xfrm>
              <a:off x="3505214" y="2133581"/>
              <a:ext cx="1447820" cy="381002"/>
            </a:xfrm>
            <a:prstGeom prst="rect">
              <a:avLst/>
            </a:prstGeom>
            <a:solidFill>
              <a:schemeClr val="accent2">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Boiler</a:t>
              </a:r>
            </a:p>
          </p:txBody>
        </p:sp>
        <p:sp>
          <p:nvSpPr>
            <p:cNvPr id="7186" name="Rectangle 59"/>
            <p:cNvSpPr>
              <a:spLocks noChangeArrowheads="1"/>
            </p:cNvSpPr>
            <p:nvPr/>
          </p:nvSpPr>
          <p:spPr bwMode="auto">
            <a:xfrm>
              <a:off x="5638843" y="2133581"/>
              <a:ext cx="1600222" cy="381002"/>
            </a:xfrm>
            <a:prstGeom prst="rect">
              <a:avLst/>
            </a:prstGeom>
            <a:solidFill>
              <a:schemeClr val="accent2">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Turbines</a:t>
              </a:r>
            </a:p>
          </p:txBody>
        </p:sp>
        <p:sp>
          <p:nvSpPr>
            <p:cNvPr id="15410" name="TextBox 68"/>
            <p:cNvSpPr txBox="1">
              <a:spLocks noChangeArrowheads="1"/>
            </p:cNvSpPr>
            <p:nvPr/>
          </p:nvSpPr>
          <p:spPr bwMode="auto">
            <a:xfrm>
              <a:off x="2533651" y="2078018"/>
              <a:ext cx="914413" cy="523877"/>
            </a:xfrm>
            <a:prstGeom prst="rect">
              <a:avLst/>
            </a:prstGeom>
            <a:noFill/>
            <a:ln w="9525">
              <a:noFill/>
              <a:miter lim="800000"/>
              <a:headEnd/>
              <a:tailEnd/>
            </a:ln>
          </p:spPr>
          <p:txBody>
            <a:bodyPr>
              <a:spAutoFit/>
            </a:bodyPr>
            <a:lstStyle/>
            <a:p>
              <a:pPr algn="ctr" eaLnBrk="1" hangingPunct="1">
                <a:defRPr/>
              </a:pPr>
              <a:r>
                <a:rPr lang="en-US" altLang="en-US" sz="1400" dirty="0">
                  <a:solidFill>
                    <a:srgbClr val="FF0000"/>
                  </a:solidFill>
                  <a:latin typeface="+mn-lt"/>
                </a:rPr>
                <a:t>Bagasse</a:t>
              </a:r>
            </a:p>
            <a:p>
              <a:pPr algn="ctr" eaLnBrk="1" hangingPunct="1">
                <a:defRPr/>
              </a:pPr>
              <a:r>
                <a:rPr lang="en-US" altLang="en-US" sz="1400" dirty="0">
                  <a:solidFill>
                    <a:srgbClr val="FF0000"/>
                  </a:solidFill>
                  <a:latin typeface="+mn-lt"/>
                </a:rPr>
                <a:t>30%</a:t>
              </a:r>
            </a:p>
          </p:txBody>
        </p:sp>
        <p:sp>
          <p:nvSpPr>
            <p:cNvPr id="19508" name="TextBox 80"/>
            <p:cNvSpPr txBox="1">
              <a:spLocks noChangeArrowheads="1"/>
            </p:cNvSpPr>
            <p:nvPr/>
          </p:nvSpPr>
          <p:spPr bwMode="auto">
            <a:xfrm>
              <a:off x="4878299" y="2300269"/>
              <a:ext cx="855797" cy="30797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chemeClr val="accent2"/>
                  </a:solidFill>
                  <a:latin typeface="+mn-lt"/>
                  <a:cs typeface="Times New Roman" panose="02020603050405020304" pitchFamily="18" charset="0"/>
                </a:rPr>
                <a:t>Steam</a:t>
              </a:r>
            </a:p>
          </p:txBody>
        </p:sp>
        <p:sp>
          <p:nvSpPr>
            <p:cNvPr id="15412" name="TextBox 81"/>
            <p:cNvSpPr txBox="1">
              <a:spLocks noChangeArrowheads="1"/>
            </p:cNvSpPr>
            <p:nvPr/>
          </p:nvSpPr>
          <p:spPr bwMode="auto">
            <a:xfrm>
              <a:off x="7091060" y="2295507"/>
              <a:ext cx="857261" cy="307976"/>
            </a:xfrm>
            <a:prstGeom prst="rect">
              <a:avLst/>
            </a:prstGeom>
            <a:noFill/>
            <a:ln w="19050">
              <a:noFill/>
              <a:miter lim="800000"/>
              <a:headEnd/>
              <a:tailEnd/>
            </a:ln>
          </p:spPr>
          <p:txBody>
            <a:bodyPr>
              <a:spAutoFit/>
            </a:bodyPr>
            <a:lstStyle/>
            <a:p>
              <a:pPr algn="ctr" eaLnBrk="1" hangingPunct="1">
                <a:defRPr/>
              </a:pPr>
              <a:r>
                <a:rPr lang="en-US" altLang="en-US" sz="1400" dirty="0">
                  <a:latin typeface="+mn-lt"/>
                  <a:cs typeface="Times New Roman" pitchFamily="18" charset="0"/>
                </a:rPr>
                <a:t>Power</a:t>
              </a:r>
            </a:p>
          </p:txBody>
        </p:sp>
        <p:cxnSp>
          <p:nvCxnSpPr>
            <p:cNvPr id="63544" name="Straight Connector 85"/>
            <p:cNvCxnSpPr>
              <a:cxnSpLocks noChangeShapeType="1"/>
            </p:cNvCxnSpPr>
            <p:nvPr/>
          </p:nvCxnSpPr>
          <p:spPr bwMode="auto">
            <a:xfrm rot="5400000">
              <a:off x="2709225" y="2140571"/>
              <a:ext cx="1188720" cy="317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5416" name="TextBox 94"/>
            <p:cNvSpPr txBox="1">
              <a:spLocks noChangeArrowheads="1"/>
            </p:cNvSpPr>
            <p:nvPr/>
          </p:nvSpPr>
          <p:spPr bwMode="auto">
            <a:xfrm>
              <a:off x="3212133" y="1495403"/>
              <a:ext cx="1800983" cy="369889"/>
            </a:xfrm>
            <a:prstGeom prst="rect">
              <a:avLst/>
            </a:prstGeom>
            <a:noFill/>
            <a:ln w="19050" algn="ctr">
              <a:noFill/>
              <a:round/>
              <a:headEnd/>
              <a:tailEnd/>
            </a:ln>
          </p:spPr>
          <p:txBody>
            <a:bodyPr/>
            <a:lstStyle/>
            <a:p>
              <a:pPr algn="ctr" eaLnBrk="1" hangingPunct="1">
                <a:defRPr/>
              </a:pPr>
              <a:r>
                <a:rPr lang="en-US" altLang="en-US" sz="1600" b="1" dirty="0">
                  <a:solidFill>
                    <a:srgbClr val="992182"/>
                  </a:solidFill>
                  <a:latin typeface="+mn-lt"/>
                  <a:cs typeface="Times New Roman" pitchFamily="18" charset="0"/>
                </a:rPr>
                <a:t>Cogeneration Plant</a:t>
              </a:r>
            </a:p>
          </p:txBody>
        </p:sp>
        <p:cxnSp>
          <p:nvCxnSpPr>
            <p:cNvPr id="63546" name="Straight Arrow Connector 98"/>
            <p:cNvCxnSpPr>
              <a:cxnSpLocks noChangeShapeType="1"/>
            </p:cNvCxnSpPr>
            <p:nvPr/>
          </p:nvCxnSpPr>
          <p:spPr bwMode="auto">
            <a:xfrm flipV="1">
              <a:off x="2590799" y="3119422"/>
              <a:ext cx="1495646" cy="2224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03" name="Rectangle 108"/>
            <p:cNvSpPr>
              <a:spLocks noChangeArrowheads="1"/>
            </p:cNvSpPr>
            <p:nvPr/>
          </p:nvSpPr>
          <p:spPr bwMode="auto">
            <a:xfrm>
              <a:off x="3048007" y="5310182"/>
              <a:ext cx="1524021" cy="381002"/>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Fermentation</a:t>
              </a:r>
            </a:p>
          </p:txBody>
        </p:sp>
        <p:sp>
          <p:nvSpPr>
            <p:cNvPr id="7204" name="Rectangle 111"/>
            <p:cNvSpPr>
              <a:spLocks noChangeArrowheads="1"/>
            </p:cNvSpPr>
            <p:nvPr/>
          </p:nvSpPr>
          <p:spPr bwMode="auto">
            <a:xfrm>
              <a:off x="4961826" y="5287957"/>
              <a:ext cx="1295418" cy="381002"/>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Distillation</a:t>
              </a:r>
            </a:p>
          </p:txBody>
        </p:sp>
        <p:sp>
          <p:nvSpPr>
            <p:cNvPr id="7206" name="Rectangle 117"/>
            <p:cNvSpPr>
              <a:spLocks noChangeArrowheads="1"/>
            </p:cNvSpPr>
            <p:nvPr/>
          </p:nvSpPr>
          <p:spPr bwMode="auto">
            <a:xfrm>
              <a:off x="5530403" y="4700579"/>
              <a:ext cx="1786329" cy="287339"/>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MEE</a:t>
              </a:r>
            </a:p>
          </p:txBody>
        </p:sp>
        <p:sp>
          <p:nvSpPr>
            <p:cNvPr id="19518" name="TextBox 141"/>
            <p:cNvSpPr txBox="1">
              <a:spLocks noChangeArrowheads="1"/>
            </p:cNvSpPr>
            <p:nvPr/>
          </p:nvSpPr>
          <p:spPr bwMode="auto">
            <a:xfrm>
              <a:off x="4459193" y="4979980"/>
              <a:ext cx="1661769" cy="30797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rgbClr val="FF0000"/>
                  </a:solidFill>
                  <a:latin typeface="+mn-lt"/>
                  <a:cs typeface="Times New Roman" panose="02020603050405020304" pitchFamily="18" charset="0"/>
                </a:rPr>
                <a:t>Raw Spentwash</a:t>
              </a:r>
            </a:p>
          </p:txBody>
        </p:sp>
        <p:cxnSp>
          <p:nvCxnSpPr>
            <p:cNvPr id="63551" name="Straight Connector 143"/>
            <p:cNvCxnSpPr>
              <a:cxnSpLocks noChangeShapeType="1"/>
            </p:cNvCxnSpPr>
            <p:nvPr/>
          </p:nvCxnSpPr>
          <p:spPr bwMode="auto">
            <a:xfrm>
              <a:off x="2819400" y="3371850"/>
              <a:ext cx="5200727"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52" name="Straight Connector 146"/>
            <p:cNvCxnSpPr>
              <a:cxnSpLocks noChangeShapeType="1"/>
            </p:cNvCxnSpPr>
            <p:nvPr/>
          </p:nvCxnSpPr>
          <p:spPr bwMode="auto">
            <a:xfrm rot="5400000">
              <a:off x="1474154" y="4715512"/>
              <a:ext cx="2688907" cy="1586"/>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53" name="Straight Connector 148"/>
            <p:cNvCxnSpPr>
              <a:cxnSpLocks noChangeShapeType="1"/>
            </p:cNvCxnSpPr>
            <p:nvPr/>
          </p:nvCxnSpPr>
          <p:spPr bwMode="auto">
            <a:xfrm flipV="1">
              <a:off x="2819400" y="6079411"/>
              <a:ext cx="5200727"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5425" name="TextBox 152"/>
            <p:cNvSpPr txBox="1">
              <a:spLocks noChangeArrowheads="1"/>
            </p:cNvSpPr>
            <p:nvPr/>
          </p:nvSpPr>
          <p:spPr bwMode="auto">
            <a:xfrm>
              <a:off x="2842851" y="3405174"/>
              <a:ext cx="1509367" cy="306389"/>
            </a:xfrm>
            <a:prstGeom prst="rect">
              <a:avLst/>
            </a:prstGeom>
            <a:noFill/>
            <a:ln w="19050" algn="ctr">
              <a:noFill/>
              <a:round/>
              <a:headEnd/>
              <a:tailEnd/>
            </a:ln>
          </p:spPr>
          <p:txBody>
            <a:bodyPr/>
            <a:lstStyle/>
            <a:p>
              <a:pPr algn="ctr" eaLnBrk="1" hangingPunct="1">
                <a:defRPr/>
              </a:pPr>
              <a:r>
                <a:rPr lang="en-US" altLang="en-US" sz="1600" b="1">
                  <a:solidFill>
                    <a:srgbClr val="992182"/>
                  </a:solidFill>
                  <a:latin typeface="+mn-lt"/>
                  <a:cs typeface="Times New Roman" pitchFamily="18" charset="0"/>
                </a:rPr>
                <a:t>Distillery Unit</a:t>
              </a:r>
            </a:p>
          </p:txBody>
        </p:sp>
        <p:cxnSp>
          <p:nvCxnSpPr>
            <p:cNvPr id="63555" name="Straight Arrow Connector 19"/>
            <p:cNvCxnSpPr>
              <a:cxnSpLocks noChangeShapeType="1"/>
              <a:stCxn id="7171" idx="2"/>
              <a:endCxn id="7172" idx="0"/>
            </p:cNvCxnSpPr>
            <p:nvPr/>
          </p:nvCxnSpPr>
          <p:spPr bwMode="auto">
            <a:xfrm rot="16200000" flipH="1">
              <a:off x="1255396" y="1950719"/>
              <a:ext cx="36576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56" name="Straight Arrow Connector 19"/>
            <p:cNvCxnSpPr>
              <a:cxnSpLocks noChangeShapeType="1"/>
              <a:stCxn id="7172" idx="2"/>
              <a:endCxn id="7173" idx="0"/>
            </p:cNvCxnSpPr>
            <p:nvPr/>
          </p:nvCxnSpPr>
          <p:spPr bwMode="auto">
            <a:xfrm>
              <a:off x="1447832" y="2571733"/>
              <a:ext cx="0" cy="39052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57" name="Straight Arrow Connector 74"/>
            <p:cNvCxnSpPr>
              <a:cxnSpLocks noChangeShapeType="1"/>
            </p:cNvCxnSpPr>
            <p:nvPr/>
          </p:nvCxnSpPr>
          <p:spPr bwMode="auto">
            <a:xfrm>
              <a:off x="2590800" y="2324100"/>
              <a:ext cx="91440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Rectangle 111"/>
            <p:cNvSpPr>
              <a:spLocks noChangeArrowheads="1"/>
            </p:cNvSpPr>
            <p:nvPr/>
          </p:nvSpPr>
          <p:spPr bwMode="auto">
            <a:xfrm>
              <a:off x="6579633" y="5145081"/>
              <a:ext cx="1295418" cy="546102"/>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Alcohol Storage</a:t>
              </a:r>
            </a:p>
          </p:txBody>
        </p:sp>
        <p:sp>
          <p:nvSpPr>
            <p:cNvPr id="60" name="Rectangle 117"/>
            <p:cNvSpPr>
              <a:spLocks noChangeArrowheads="1"/>
            </p:cNvSpPr>
            <p:nvPr/>
          </p:nvSpPr>
          <p:spPr bwMode="auto">
            <a:xfrm>
              <a:off x="5495234" y="4103677"/>
              <a:ext cx="1786329" cy="307976"/>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Incineration</a:t>
              </a:r>
            </a:p>
          </p:txBody>
        </p:sp>
        <p:cxnSp>
          <p:nvCxnSpPr>
            <p:cNvPr id="63560" name="Straight Arrow Connector 116"/>
            <p:cNvCxnSpPr>
              <a:cxnSpLocks noChangeShapeType="1"/>
            </p:cNvCxnSpPr>
            <p:nvPr/>
          </p:nvCxnSpPr>
          <p:spPr bwMode="auto">
            <a:xfrm flipH="1" flipV="1">
              <a:off x="6388948" y="4419591"/>
              <a:ext cx="2492" cy="266879"/>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cxnSp>
        <p:nvCxnSpPr>
          <p:cNvPr id="63496" name="Straight Arrow Connector 122"/>
          <p:cNvCxnSpPr>
            <a:cxnSpLocks noChangeShapeType="1"/>
            <a:stCxn id="7204" idx="3"/>
          </p:cNvCxnSpPr>
          <p:nvPr/>
        </p:nvCxnSpPr>
        <p:spPr bwMode="auto">
          <a:xfrm flipV="1">
            <a:off x="6681788" y="5345113"/>
            <a:ext cx="34925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65" name="TextBox 68"/>
          <p:cNvSpPr txBox="1">
            <a:spLocks noChangeArrowheads="1"/>
          </p:cNvSpPr>
          <p:nvPr/>
        </p:nvSpPr>
        <p:spPr bwMode="auto">
          <a:xfrm>
            <a:off x="2786063" y="2749550"/>
            <a:ext cx="1447800" cy="523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rgbClr val="FF0000"/>
                </a:solidFill>
                <a:latin typeface="+mn-lt"/>
              </a:rPr>
              <a:t>Press Mud</a:t>
            </a:r>
          </a:p>
          <a:p>
            <a:pPr algn="ctr" eaLnBrk="1" hangingPunct="1">
              <a:spcBef>
                <a:spcPct val="0"/>
              </a:spcBef>
              <a:buFontTx/>
              <a:buNone/>
              <a:defRPr/>
            </a:pPr>
            <a:r>
              <a:rPr lang="en-US" altLang="en-US" sz="1400" dirty="0">
                <a:solidFill>
                  <a:srgbClr val="FF0000"/>
                </a:solidFill>
                <a:latin typeface="+mn-lt"/>
              </a:rPr>
              <a:t>4% </a:t>
            </a:r>
          </a:p>
        </p:txBody>
      </p:sp>
      <p:sp>
        <p:nvSpPr>
          <p:cNvPr id="66" name="TextBox 141"/>
          <p:cNvSpPr txBox="1">
            <a:spLocks noChangeArrowheads="1"/>
          </p:cNvSpPr>
          <p:nvPr/>
        </p:nvSpPr>
        <p:spPr bwMode="auto">
          <a:xfrm>
            <a:off x="5254625" y="4302125"/>
            <a:ext cx="1811338" cy="277813"/>
          </a:xfrm>
          <a:prstGeom prst="rect">
            <a:avLst/>
          </a:prstGeom>
          <a:noFill/>
          <a:ln>
            <a:noFill/>
          </a:ln>
        </p:spPr>
        <p:txBody>
          <a:bodyPr>
            <a:spAutoFit/>
          </a:bodyPr>
          <a:lstStyle>
            <a:lvl1pPr eaLnBrk="0" hangingPunct="0">
              <a:defRPr sz="2000">
                <a:solidFill>
                  <a:schemeClr val="accent2"/>
                </a:solidFill>
                <a:latin typeface="Times New Roman" pitchFamily="18" charset="0"/>
                <a:cs typeface="Arial" pitchFamily="34" charset="0"/>
              </a:defRPr>
            </a:lvl1pPr>
            <a:lvl2pPr marL="742950" indent="-285750" eaLnBrk="0" hangingPunct="0">
              <a:defRPr sz="2000">
                <a:solidFill>
                  <a:schemeClr val="accent2"/>
                </a:solidFill>
                <a:latin typeface="Times New Roman" pitchFamily="18" charset="0"/>
                <a:cs typeface="Arial" pitchFamily="34" charset="0"/>
              </a:defRPr>
            </a:lvl2pPr>
            <a:lvl3pPr marL="1143000" indent="-228600" eaLnBrk="0" hangingPunct="0">
              <a:defRPr sz="2000">
                <a:solidFill>
                  <a:schemeClr val="accent2"/>
                </a:solidFill>
                <a:latin typeface="Times New Roman" pitchFamily="18" charset="0"/>
                <a:cs typeface="Arial" pitchFamily="34" charset="0"/>
              </a:defRPr>
            </a:lvl3pPr>
            <a:lvl4pPr marL="1600200" indent="-228600" eaLnBrk="0" hangingPunct="0">
              <a:defRPr sz="2000">
                <a:solidFill>
                  <a:schemeClr val="accent2"/>
                </a:solidFill>
                <a:latin typeface="Times New Roman" pitchFamily="18" charset="0"/>
                <a:cs typeface="Arial" pitchFamily="34" charset="0"/>
              </a:defRPr>
            </a:lvl4pPr>
            <a:lvl5pPr marL="2057400" indent="-228600" eaLnBrk="0" hangingPunct="0">
              <a:defRPr sz="2000">
                <a:solidFill>
                  <a:schemeClr val="accent2"/>
                </a:solidFill>
                <a:latin typeface="Times New Roman" pitchFamily="18" charset="0"/>
                <a:cs typeface="Arial" pitchFamily="34" charset="0"/>
              </a:defRPr>
            </a:lvl5pPr>
            <a:lvl6pPr marL="2514600" indent="-228600" eaLnBrk="0" fontAlgn="base" hangingPunct="0">
              <a:spcBef>
                <a:spcPct val="0"/>
              </a:spcBef>
              <a:spcAft>
                <a:spcPct val="0"/>
              </a:spcAft>
              <a:defRPr sz="2000">
                <a:solidFill>
                  <a:schemeClr val="accent2"/>
                </a:solidFill>
                <a:latin typeface="Times New Roman" pitchFamily="18" charset="0"/>
                <a:cs typeface="Arial" pitchFamily="34" charset="0"/>
              </a:defRPr>
            </a:lvl6pPr>
            <a:lvl7pPr marL="2971800" indent="-228600" eaLnBrk="0" fontAlgn="base" hangingPunct="0">
              <a:spcBef>
                <a:spcPct val="0"/>
              </a:spcBef>
              <a:spcAft>
                <a:spcPct val="0"/>
              </a:spcAft>
              <a:defRPr sz="2000">
                <a:solidFill>
                  <a:schemeClr val="accent2"/>
                </a:solidFill>
                <a:latin typeface="Times New Roman" pitchFamily="18" charset="0"/>
                <a:cs typeface="Arial" pitchFamily="34" charset="0"/>
              </a:defRPr>
            </a:lvl7pPr>
            <a:lvl8pPr marL="3429000" indent="-228600" eaLnBrk="0" fontAlgn="base" hangingPunct="0">
              <a:spcBef>
                <a:spcPct val="0"/>
              </a:spcBef>
              <a:spcAft>
                <a:spcPct val="0"/>
              </a:spcAft>
              <a:defRPr sz="2000">
                <a:solidFill>
                  <a:schemeClr val="accent2"/>
                </a:solidFill>
                <a:latin typeface="Times New Roman" pitchFamily="18" charset="0"/>
                <a:cs typeface="Arial" pitchFamily="34" charset="0"/>
              </a:defRPr>
            </a:lvl8pPr>
            <a:lvl9pPr marL="3886200" indent="-228600" eaLnBrk="0" fontAlgn="base" hangingPunct="0">
              <a:spcBef>
                <a:spcPct val="0"/>
              </a:spcBef>
              <a:spcAft>
                <a:spcPct val="0"/>
              </a:spcAft>
              <a:defRPr sz="2000">
                <a:solidFill>
                  <a:schemeClr val="accent2"/>
                </a:solidFill>
                <a:latin typeface="Times New Roman" pitchFamily="18" charset="0"/>
                <a:cs typeface="Arial" pitchFamily="34" charset="0"/>
              </a:defRPr>
            </a:lvl9pPr>
          </a:lstStyle>
          <a:p>
            <a:pPr algn="ctr" eaLnBrk="1" hangingPunct="1">
              <a:defRPr/>
            </a:pPr>
            <a:r>
              <a:rPr lang="en-US" sz="1200" dirty="0">
                <a:solidFill>
                  <a:srgbClr val="C00000"/>
                </a:solidFill>
                <a:latin typeface="+mn-lt"/>
              </a:rPr>
              <a:t>Conc. Spent Wash</a:t>
            </a:r>
          </a:p>
        </p:txBody>
      </p:sp>
      <p:cxnSp>
        <p:nvCxnSpPr>
          <p:cNvPr id="63499" name="Straight Arrow Connector 61"/>
          <p:cNvCxnSpPr>
            <a:cxnSpLocks noChangeShapeType="1"/>
          </p:cNvCxnSpPr>
          <p:nvPr/>
        </p:nvCxnSpPr>
        <p:spPr bwMode="auto">
          <a:xfrm flipV="1">
            <a:off x="7837488" y="4721225"/>
            <a:ext cx="1016000"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71" name="TextBox 125"/>
          <p:cNvSpPr txBox="1">
            <a:spLocks noChangeArrowheads="1"/>
          </p:cNvSpPr>
          <p:nvPr/>
        </p:nvSpPr>
        <p:spPr bwMode="auto">
          <a:xfrm>
            <a:off x="8775701" y="4551363"/>
            <a:ext cx="1130300" cy="5238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400" dirty="0">
                <a:solidFill>
                  <a:srgbClr val="3333FF"/>
                </a:solidFill>
                <a:latin typeface="+mn-lt"/>
              </a:rPr>
              <a:t>Condensate to Recycle</a:t>
            </a:r>
          </a:p>
        </p:txBody>
      </p:sp>
      <p:cxnSp>
        <p:nvCxnSpPr>
          <p:cNvPr id="63501" name="Straight Connector 146"/>
          <p:cNvCxnSpPr>
            <a:cxnSpLocks noChangeShapeType="1"/>
          </p:cNvCxnSpPr>
          <p:nvPr/>
        </p:nvCxnSpPr>
        <p:spPr bwMode="auto">
          <a:xfrm rot="5400000">
            <a:off x="7246144" y="4629944"/>
            <a:ext cx="2689225" cy="1587"/>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2" name="Straight Connector 143"/>
          <p:cNvCxnSpPr>
            <a:cxnSpLocks noChangeShapeType="1"/>
          </p:cNvCxnSpPr>
          <p:nvPr/>
        </p:nvCxnSpPr>
        <p:spPr bwMode="auto">
          <a:xfrm>
            <a:off x="3482975" y="2643188"/>
            <a:ext cx="4797425"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3" name="Straight Connector 143"/>
          <p:cNvCxnSpPr>
            <a:cxnSpLocks noChangeShapeType="1"/>
          </p:cNvCxnSpPr>
          <p:nvPr/>
        </p:nvCxnSpPr>
        <p:spPr bwMode="auto">
          <a:xfrm>
            <a:off x="3482975" y="1428750"/>
            <a:ext cx="4797425" cy="1588"/>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4" name="Straight Connector 85"/>
          <p:cNvCxnSpPr>
            <a:cxnSpLocks noChangeShapeType="1"/>
          </p:cNvCxnSpPr>
          <p:nvPr/>
        </p:nvCxnSpPr>
        <p:spPr bwMode="auto">
          <a:xfrm rot="5400000">
            <a:off x="7765257" y="2021681"/>
            <a:ext cx="1189038" cy="317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5" name="Straight Arrow Connector 116"/>
          <p:cNvCxnSpPr>
            <a:cxnSpLocks noChangeShapeType="1"/>
          </p:cNvCxnSpPr>
          <p:nvPr/>
        </p:nvCxnSpPr>
        <p:spPr bwMode="auto">
          <a:xfrm flipV="1">
            <a:off x="6248400" y="4868863"/>
            <a:ext cx="0" cy="2524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78" name="TextBox 141"/>
          <p:cNvSpPr txBox="1">
            <a:spLocks noChangeArrowheads="1"/>
          </p:cNvSpPr>
          <p:nvPr/>
        </p:nvSpPr>
        <p:spPr bwMode="auto">
          <a:xfrm>
            <a:off x="6067425" y="5529263"/>
            <a:ext cx="1568450" cy="307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rgbClr val="FF0000"/>
                </a:solidFill>
                <a:latin typeface="+mn-lt"/>
                <a:cs typeface="Times New Roman" panose="02020603050405020304" pitchFamily="18" charset="0"/>
              </a:rPr>
              <a:t>Alcohol</a:t>
            </a:r>
          </a:p>
        </p:txBody>
      </p:sp>
      <p:cxnSp>
        <p:nvCxnSpPr>
          <p:cNvPr id="63507" name="Straight Connector 85"/>
          <p:cNvCxnSpPr>
            <a:cxnSpLocks noChangeShapeType="1"/>
          </p:cNvCxnSpPr>
          <p:nvPr/>
        </p:nvCxnSpPr>
        <p:spPr bwMode="auto">
          <a:xfrm rot="5400000">
            <a:off x="-2810669" y="3534569"/>
            <a:ext cx="5929313" cy="317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8" name="Straight Connector 143"/>
          <p:cNvCxnSpPr>
            <a:cxnSpLocks noChangeShapeType="1"/>
          </p:cNvCxnSpPr>
          <p:nvPr/>
        </p:nvCxnSpPr>
        <p:spPr bwMode="auto">
          <a:xfrm>
            <a:off x="155575" y="571500"/>
            <a:ext cx="2708275"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9" name="Straight Connector 85"/>
          <p:cNvCxnSpPr>
            <a:cxnSpLocks noChangeShapeType="1"/>
          </p:cNvCxnSpPr>
          <p:nvPr/>
        </p:nvCxnSpPr>
        <p:spPr bwMode="auto">
          <a:xfrm rot="5400000">
            <a:off x="-100013" y="3535363"/>
            <a:ext cx="5929313" cy="1588"/>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10" name="Straight Connector 143"/>
          <p:cNvCxnSpPr>
            <a:cxnSpLocks noChangeShapeType="1"/>
          </p:cNvCxnSpPr>
          <p:nvPr/>
        </p:nvCxnSpPr>
        <p:spPr bwMode="auto">
          <a:xfrm flipV="1">
            <a:off x="155575" y="6500813"/>
            <a:ext cx="2708275"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5386" name="TextBox 80"/>
          <p:cNvSpPr txBox="1">
            <a:spLocks noChangeArrowheads="1"/>
          </p:cNvSpPr>
          <p:nvPr/>
        </p:nvSpPr>
        <p:spPr bwMode="auto">
          <a:xfrm>
            <a:off x="7767638" y="3847662"/>
            <a:ext cx="927100" cy="338137"/>
          </a:xfrm>
          <a:prstGeom prst="rect">
            <a:avLst/>
          </a:prstGeom>
          <a:noFill/>
          <a:ln w="9525">
            <a:noFill/>
            <a:miter lim="800000"/>
            <a:headEnd/>
            <a:tailEnd/>
          </a:ln>
        </p:spPr>
        <p:txBody>
          <a:bodyPr>
            <a:spAutoFit/>
          </a:bodyPr>
          <a:lstStyle/>
          <a:p>
            <a:pPr algn="ctr" eaLnBrk="1" hangingPunct="1">
              <a:defRPr/>
            </a:pPr>
            <a:r>
              <a:rPr lang="en-US" altLang="en-US" sz="1600" dirty="0">
                <a:latin typeface="+mn-lt"/>
              </a:rPr>
              <a:t>Ash</a:t>
            </a:r>
          </a:p>
        </p:txBody>
      </p:sp>
      <p:sp>
        <p:nvSpPr>
          <p:cNvPr id="15389" name="TextBox 68"/>
          <p:cNvSpPr txBox="1">
            <a:spLocks noChangeArrowheads="1"/>
          </p:cNvSpPr>
          <p:nvPr/>
        </p:nvSpPr>
        <p:spPr bwMode="auto">
          <a:xfrm>
            <a:off x="4221163" y="2862264"/>
            <a:ext cx="809625" cy="307777"/>
          </a:xfrm>
          <a:prstGeom prst="rect">
            <a:avLst/>
          </a:prstGeom>
          <a:noFill/>
          <a:ln w="9525">
            <a:noFill/>
            <a:miter lim="800000"/>
            <a:headEnd/>
            <a:tailEnd/>
          </a:ln>
        </p:spPr>
        <p:txBody>
          <a:bodyPr wrap="square">
            <a:spAutoFit/>
          </a:bodyPr>
          <a:lstStyle/>
          <a:p>
            <a:pPr algn="ctr" eaLnBrk="1" hangingPunct="1">
              <a:defRPr/>
            </a:pPr>
            <a:r>
              <a:rPr lang="en-US" altLang="en-US" sz="1400" dirty="0">
                <a:solidFill>
                  <a:schemeClr val="tx1"/>
                </a:solidFill>
                <a:latin typeface="+mn-lt"/>
              </a:rPr>
              <a:t>Sale </a:t>
            </a:r>
          </a:p>
        </p:txBody>
      </p:sp>
      <p:cxnSp>
        <p:nvCxnSpPr>
          <p:cNvPr id="63517" name="Straight Arrow Connector 61"/>
          <p:cNvCxnSpPr>
            <a:cxnSpLocks noChangeShapeType="1"/>
          </p:cNvCxnSpPr>
          <p:nvPr/>
        </p:nvCxnSpPr>
        <p:spPr bwMode="auto">
          <a:xfrm flipV="1">
            <a:off x="7807325" y="4146550"/>
            <a:ext cx="923925"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7" name="TextBox 125"/>
          <p:cNvSpPr txBox="1">
            <a:spLocks noChangeArrowheads="1"/>
          </p:cNvSpPr>
          <p:nvPr/>
        </p:nvSpPr>
        <p:spPr bwMode="auto">
          <a:xfrm>
            <a:off x="8726488" y="3770313"/>
            <a:ext cx="1266825" cy="523220"/>
          </a:xfrm>
          <a:prstGeom prst="rect">
            <a:avLst/>
          </a:prstGeom>
          <a:noFill/>
          <a:ln>
            <a:noFill/>
          </a:ln>
        </p:spPr>
        <p:txBody>
          <a:bodyPr>
            <a:spAutoFit/>
          </a:bodyPr>
          <a:lstStyle>
            <a:lvl1pPr eaLnBrk="0" hangingPunct="0">
              <a:defRPr sz="2000">
                <a:solidFill>
                  <a:schemeClr val="accent2"/>
                </a:solidFill>
                <a:latin typeface="Times New Roman" panose="02020603050405020304" pitchFamily="18" charset="0"/>
                <a:cs typeface="Arial" panose="020B0604020202020204" pitchFamily="34" charset="0"/>
              </a:defRPr>
            </a:lvl1pPr>
            <a:lvl2pPr marL="742950" indent="-285750" eaLnBrk="0" hangingPunct="0">
              <a:defRPr sz="2000">
                <a:solidFill>
                  <a:schemeClr val="accent2"/>
                </a:solidFill>
                <a:latin typeface="Times New Roman" panose="02020603050405020304" pitchFamily="18" charset="0"/>
                <a:cs typeface="Arial" panose="020B0604020202020204" pitchFamily="34" charset="0"/>
              </a:defRPr>
            </a:lvl2pPr>
            <a:lvl3pPr marL="1143000" indent="-228600" eaLnBrk="0" hangingPunct="0">
              <a:defRPr sz="2000">
                <a:solidFill>
                  <a:schemeClr val="accent2"/>
                </a:solidFill>
                <a:latin typeface="Times New Roman" panose="02020603050405020304" pitchFamily="18" charset="0"/>
                <a:cs typeface="Arial" panose="020B0604020202020204" pitchFamily="34" charset="0"/>
              </a:defRPr>
            </a:lvl3pPr>
            <a:lvl4pPr marL="1600200" indent="-228600" eaLnBrk="0" hangingPunct="0">
              <a:defRPr sz="2000">
                <a:solidFill>
                  <a:schemeClr val="accent2"/>
                </a:solidFill>
                <a:latin typeface="Times New Roman" panose="02020603050405020304" pitchFamily="18" charset="0"/>
                <a:cs typeface="Arial" panose="020B0604020202020204" pitchFamily="34" charset="0"/>
              </a:defRPr>
            </a:lvl4pPr>
            <a:lvl5pPr marL="2057400" indent="-228600" eaLnBrk="0" hangingPunct="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eaLnBrk="1" hangingPunct="1">
              <a:defRPr/>
            </a:pPr>
            <a:r>
              <a:rPr lang="en-US" altLang="en-US" sz="1400" dirty="0" smtClean="0">
                <a:solidFill>
                  <a:srgbClr val="C00000"/>
                </a:solidFill>
                <a:latin typeface="+mn-lt"/>
              </a:rPr>
              <a:t>Brick / Cement Industry </a:t>
            </a:r>
            <a:endParaRPr lang="en-US" altLang="en-US" sz="1400" dirty="0">
              <a:solidFill>
                <a:srgbClr val="C00000"/>
              </a:solidFill>
              <a:latin typeface="+mn-lt"/>
            </a:endParaRPr>
          </a:p>
        </p:txBody>
      </p:sp>
      <p:cxnSp>
        <p:nvCxnSpPr>
          <p:cNvPr id="63519" name="Straight Arrow Connector 107"/>
          <p:cNvCxnSpPr>
            <a:cxnSpLocks noChangeShapeType="1"/>
          </p:cNvCxnSpPr>
          <p:nvPr/>
        </p:nvCxnSpPr>
        <p:spPr bwMode="auto">
          <a:xfrm flipV="1">
            <a:off x="5340350" y="4129088"/>
            <a:ext cx="519113"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2" name="TextBox 141"/>
          <p:cNvSpPr txBox="1">
            <a:spLocks noChangeArrowheads="1"/>
          </p:cNvSpPr>
          <p:nvPr/>
        </p:nvSpPr>
        <p:spPr bwMode="auto">
          <a:xfrm>
            <a:off x="4721225" y="3959225"/>
            <a:ext cx="692150" cy="307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latin typeface="+mn-lt"/>
                <a:cs typeface="Times New Roman" panose="02020603050405020304" pitchFamily="18" charset="0"/>
              </a:rPr>
              <a:t>Coal </a:t>
            </a:r>
          </a:p>
        </p:txBody>
      </p:sp>
      <p:sp>
        <p:nvSpPr>
          <p:cNvPr id="63521" name="Slide Number Placeholder 7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81691E-79F3-43B2-8EC9-230E20579F4C}" type="slidenum">
              <a:rPr lang="en-US" altLang="en-US" sz="1200" smtClean="0">
                <a:solidFill>
                  <a:srgbClr val="898989"/>
                </a:solidFill>
                <a:latin typeface="Times New Roman" panose="02020603050405020304" pitchFamily="18" charset="0"/>
              </a:rPr>
              <a:pPr>
                <a:spcBef>
                  <a:spcPct val="0"/>
                </a:spcBef>
                <a:buFontTx/>
                <a:buNone/>
              </a:pPr>
              <a:t>11</a:t>
            </a:fld>
            <a:endParaRPr lang="en-US" altLang="en-US" sz="1200" smtClean="0">
              <a:solidFill>
                <a:srgbClr val="898989"/>
              </a:solidFill>
              <a:latin typeface="Times New Roman" panose="02020603050405020304" pitchFamily="18" charset="0"/>
            </a:endParaRPr>
          </a:p>
        </p:txBody>
      </p:sp>
      <p:cxnSp>
        <p:nvCxnSpPr>
          <p:cNvPr id="63522" name="Straight Arrow Connector 65"/>
          <p:cNvCxnSpPr>
            <a:cxnSpLocks noChangeShapeType="1"/>
          </p:cNvCxnSpPr>
          <p:nvPr/>
        </p:nvCxnSpPr>
        <p:spPr bwMode="auto">
          <a:xfrm rot="5400000">
            <a:off x="8285163" y="2103438"/>
            <a:ext cx="1031875" cy="3175"/>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1" name="TextBox 82"/>
          <p:cNvSpPr txBox="1">
            <a:spLocks noChangeArrowheads="1"/>
          </p:cNvSpPr>
          <p:nvPr/>
        </p:nvSpPr>
        <p:spPr bwMode="auto">
          <a:xfrm>
            <a:off x="8377238" y="1320800"/>
            <a:ext cx="1136650" cy="3238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363" dirty="0">
                <a:solidFill>
                  <a:schemeClr val="accent2"/>
                </a:solidFill>
                <a:latin typeface="+mn-lt"/>
                <a:cs typeface="Times New Roman" panose="02020603050405020304" pitchFamily="18" charset="0"/>
              </a:rPr>
              <a:t>To Grid</a:t>
            </a:r>
          </a:p>
        </p:txBody>
      </p:sp>
      <p:sp>
        <p:nvSpPr>
          <p:cNvPr id="72" name="TextBox 83"/>
          <p:cNvSpPr txBox="1">
            <a:spLocks noChangeArrowheads="1"/>
          </p:cNvSpPr>
          <p:nvPr/>
        </p:nvSpPr>
        <p:spPr bwMode="auto">
          <a:xfrm>
            <a:off x="8396288" y="2541588"/>
            <a:ext cx="1141412" cy="3254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363" dirty="0">
                <a:solidFill>
                  <a:schemeClr val="accent2"/>
                </a:solidFill>
                <a:latin typeface="+mn-lt"/>
                <a:cs typeface="Times New Roman" panose="02020603050405020304" pitchFamily="18" charset="0"/>
              </a:rPr>
              <a:t>To Factory</a:t>
            </a:r>
          </a:p>
        </p:txBody>
      </p:sp>
    </p:spTree>
    <p:extLst>
      <p:ext uri="{BB962C8B-B14F-4D97-AF65-F5344CB8AC3E}">
        <p14:creationId xmlns:p14="http://schemas.microsoft.com/office/powerpoint/2010/main" val="4244188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04875" y="1870075"/>
            <a:ext cx="184150" cy="769938"/>
          </a:xfrm>
          <a:prstGeom prst="rect">
            <a:avLst/>
          </a:prstGeom>
          <a:noFill/>
          <a:ln>
            <a:noFill/>
          </a:ln>
        </p:spPr>
        <p:txBody>
          <a:bodyPr wrap="none" lIns="91286" tIns="45642" rIns="91286" bIns="45642">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4400">
              <a:solidFill>
                <a:schemeClr val="tx2"/>
              </a:solidFill>
              <a:latin typeface="+mn-lt"/>
            </a:endParaRPr>
          </a:p>
        </p:txBody>
      </p:sp>
      <p:sp>
        <p:nvSpPr>
          <p:cNvPr id="14340" name="Rectangle 11"/>
          <p:cNvSpPr>
            <a:spLocks noChangeArrowheads="1"/>
          </p:cNvSpPr>
          <p:nvPr/>
        </p:nvSpPr>
        <p:spPr bwMode="auto">
          <a:xfrm>
            <a:off x="3911600" y="2071688"/>
            <a:ext cx="236538"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1" name="Rectangle 12"/>
          <p:cNvSpPr>
            <a:spLocks noChangeArrowheads="1"/>
          </p:cNvSpPr>
          <p:nvPr/>
        </p:nvSpPr>
        <p:spPr bwMode="auto">
          <a:xfrm>
            <a:off x="4306888" y="2071688"/>
            <a:ext cx="234950"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2" name="Rectangle 13"/>
          <p:cNvSpPr>
            <a:spLocks noChangeArrowheads="1"/>
          </p:cNvSpPr>
          <p:nvPr/>
        </p:nvSpPr>
        <p:spPr bwMode="auto">
          <a:xfrm>
            <a:off x="4697413" y="2071688"/>
            <a:ext cx="236537"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3" name="Rectangle 14"/>
          <p:cNvSpPr>
            <a:spLocks noChangeArrowheads="1"/>
          </p:cNvSpPr>
          <p:nvPr/>
        </p:nvSpPr>
        <p:spPr bwMode="auto">
          <a:xfrm>
            <a:off x="5092700" y="2071688"/>
            <a:ext cx="234950"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4" name="Rectangle 15"/>
          <p:cNvSpPr>
            <a:spLocks noChangeArrowheads="1"/>
          </p:cNvSpPr>
          <p:nvPr/>
        </p:nvSpPr>
        <p:spPr bwMode="auto">
          <a:xfrm>
            <a:off x="5484813" y="2071688"/>
            <a:ext cx="236537"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5" name="Rectangle 27"/>
          <p:cNvSpPr>
            <a:spLocks noChangeArrowheads="1"/>
          </p:cNvSpPr>
          <p:nvPr/>
        </p:nvSpPr>
        <p:spPr bwMode="auto">
          <a:xfrm>
            <a:off x="5878513" y="2071688"/>
            <a:ext cx="234950"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6" name="Text Box 33"/>
          <p:cNvSpPr txBox="1">
            <a:spLocks noChangeArrowheads="1"/>
          </p:cNvSpPr>
          <p:nvPr/>
        </p:nvSpPr>
        <p:spPr bwMode="auto">
          <a:xfrm>
            <a:off x="3133725" y="4967288"/>
            <a:ext cx="973138" cy="303212"/>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C00000"/>
                </a:solidFill>
                <a:latin typeface="+mn-lt"/>
              </a:rPr>
              <a:t>Spentwash</a:t>
            </a:r>
          </a:p>
        </p:txBody>
      </p:sp>
      <p:grpSp>
        <p:nvGrpSpPr>
          <p:cNvPr id="64522" name="Group 65"/>
          <p:cNvGrpSpPr>
            <a:grpSpLocks/>
          </p:cNvGrpSpPr>
          <p:nvPr/>
        </p:nvGrpSpPr>
        <p:grpSpPr bwMode="auto">
          <a:xfrm>
            <a:off x="273050" y="647700"/>
            <a:ext cx="9410700" cy="5591175"/>
            <a:chOff x="127000" y="646821"/>
            <a:chExt cx="9410553" cy="5592673"/>
          </a:xfrm>
        </p:grpSpPr>
        <p:grpSp>
          <p:nvGrpSpPr>
            <p:cNvPr id="64544" name="Group 58"/>
            <p:cNvGrpSpPr>
              <a:grpSpLocks/>
            </p:cNvGrpSpPr>
            <p:nvPr/>
          </p:nvGrpSpPr>
          <p:grpSpPr bwMode="auto">
            <a:xfrm>
              <a:off x="127000" y="646821"/>
              <a:ext cx="9410553" cy="5592673"/>
              <a:chOff x="127000" y="646821"/>
              <a:chExt cx="9410553" cy="5592673"/>
            </a:xfrm>
          </p:grpSpPr>
          <p:sp>
            <p:nvSpPr>
              <p:cNvPr id="14373" name="Rectangle 10"/>
              <p:cNvSpPr>
                <a:spLocks noChangeArrowheads="1"/>
              </p:cNvSpPr>
              <p:nvPr/>
            </p:nvSpPr>
            <p:spPr bwMode="auto">
              <a:xfrm>
                <a:off x="3609921" y="1388383"/>
                <a:ext cx="2516149" cy="1183004"/>
              </a:xfrm>
              <a:prstGeom prst="rect">
                <a:avLst/>
              </a:prstGeom>
              <a:solidFill>
                <a:srgbClr val="33CCCC"/>
              </a:solidFill>
              <a:ln w="12700">
                <a:solidFill>
                  <a:schemeClr val="tx1"/>
                </a:solidFill>
                <a:miter lim="800000"/>
                <a:headEnd/>
                <a:tailEnd/>
              </a:ln>
            </p:spPr>
            <p:txBody>
              <a:bodyPr wrap="none" lIns="86493" tIns="43247" rIns="86493" bIns="43247" anchor="ct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en-US" sz="2000" b="1">
                  <a:solidFill>
                    <a:srgbClr val="FF3300"/>
                  </a:solidFill>
                  <a:latin typeface="+mn-lt"/>
                </a:endParaRPr>
              </a:p>
            </p:txBody>
          </p:sp>
          <p:sp>
            <p:nvSpPr>
              <p:cNvPr id="14375" name="Line 20"/>
              <p:cNvSpPr>
                <a:spLocks noChangeShapeType="1"/>
              </p:cNvSpPr>
              <p:nvPr/>
            </p:nvSpPr>
            <p:spPr bwMode="auto">
              <a:xfrm flipV="1">
                <a:off x="1295382" y="3705165"/>
                <a:ext cx="0" cy="485905"/>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76" name="Text Box 9"/>
              <p:cNvSpPr txBox="1">
                <a:spLocks noChangeArrowheads="1"/>
              </p:cNvSpPr>
              <p:nvPr/>
            </p:nvSpPr>
            <p:spPr bwMode="auto">
              <a:xfrm>
                <a:off x="128588" y="646821"/>
                <a:ext cx="2362163" cy="333464"/>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600" dirty="0">
                    <a:latin typeface="+mn-lt"/>
                  </a:rPr>
                  <a:t>Sugarcane in Farm</a:t>
                </a:r>
              </a:p>
            </p:txBody>
          </p:sp>
          <p:sp>
            <p:nvSpPr>
              <p:cNvPr id="14377" name="Line 16"/>
              <p:cNvSpPr>
                <a:spLocks noChangeShapeType="1"/>
              </p:cNvSpPr>
              <p:nvPr/>
            </p:nvSpPr>
            <p:spPr bwMode="auto">
              <a:xfrm flipV="1">
                <a:off x="6164169" y="1844117"/>
                <a:ext cx="1474764" cy="9528"/>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78" name="Text Box 17"/>
              <p:cNvSpPr txBox="1">
                <a:spLocks noChangeArrowheads="1"/>
              </p:cNvSpPr>
              <p:nvPr/>
            </p:nvSpPr>
            <p:spPr bwMode="auto">
              <a:xfrm>
                <a:off x="6934094" y="1624983"/>
                <a:ext cx="2285964" cy="579593"/>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solidFill>
                      <a:srgbClr val="C00000"/>
                    </a:solidFill>
                    <a:latin typeface="+mn-lt"/>
                  </a:rPr>
                  <a:t>Sugar</a:t>
                </a:r>
              </a:p>
              <a:p>
                <a:pPr algn="ctr" defTabSz="914400">
                  <a:spcBef>
                    <a:spcPct val="0"/>
                  </a:spcBef>
                  <a:buFont typeface="Arial" panose="020B0604020202020204" pitchFamily="34" charset="0"/>
                  <a:buNone/>
                  <a:defRPr/>
                </a:pPr>
                <a:r>
                  <a:rPr lang="en-US" altLang="en-US" sz="1200" b="1" dirty="0">
                    <a:latin typeface="+mn-lt"/>
                  </a:rPr>
                  <a:t>(</a:t>
                </a:r>
                <a:r>
                  <a:rPr lang="en-US" altLang="en-US" sz="1200" dirty="0">
                    <a:latin typeface="+mn-lt"/>
                  </a:rPr>
                  <a:t>10-12% on Cane Crushed</a:t>
                </a:r>
                <a:r>
                  <a:rPr lang="en-US" altLang="en-US" sz="1200" b="1" dirty="0">
                    <a:latin typeface="+mn-lt"/>
                  </a:rPr>
                  <a:t>)</a:t>
                </a:r>
              </a:p>
            </p:txBody>
          </p:sp>
          <p:sp>
            <p:nvSpPr>
              <p:cNvPr id="14379" name="Line 18"/>
              <p:cNvSpPr>
                <a:spLocks noChangeShapeType="1"/>
              </p:cNvSpPr>
              <p:nvPr/>
            </p:nvSpPr>
            <p:spPr bwMode="auto">
              <a:xfrm>
                <a:off x="8418383" y="2358605"/>
                <a:ext cx="0" cy="670104"/>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80" name="Text Box 19"/>
              <p:cNvSpPr txBox="1">
                <a:spLocks noChangeArrowheads="1"/>
              </p:cNvSpPr>
              <p:nvPr/>
            </p:nvSpPr>
            <p:spPr bwMode="auto">
              <a:xfrm rot="1584669">
                <a:off x="2151031" y="2952489"/>
                <a:ext cx="1171557" cy="303294"/>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fi-FI" altLang="en-US" sz="1400" dirty="0">
                    <a:solidFill>
                      <a:srgbClr val="008000"/>
                    </a:solidFill>
                    <a:latin typeface="+mn-lt"/>
                  </a:rPr>
                  <a:t>Manure</a:t>
                </a:r>
                <a:endParaRPr lang="en-US" altLang="en-US" sz="1400" dirty="0">
                  <a:solidFill>
                    <a:srgbClr val="008000"/>
                  </a:solidFill>
                  <a:latin typeface="+mn-lt"/>
                </a:endParaRPr>
              </a:p>
            </p:txBody>
          </p:sp>
          <p:sp>
            <p:nvSpPr>
              <p:cNvPr id="2" name="Text Box 21"/>
              <p:cNvSpPr txBox="1">
                <a:spLocks noChangeArrowheads="1"/>
              </p:cNvSpPr>
              <p:nvPr/>
            </p:nvSpPr>
            <p:spPr bwMode="auto">
              <a:xfrm>
                <a:off x="398459" y="4200598"/>
                <a:ext cx="1806547" cy="641522"/>
              </a:xfrm>
              <a:prstGeom prst="rect">
                <a:avLst/>
              </a:prstGeom>
              <a:solidFill>
                <a:schemeClr val="accent2">
                  <a:lumMod val="40000"/>
                  <a:lumOff val="60000"/>
                </a:schemeClr>
              </a:solidFill>
              <a:ln w="12700">
                <a:solidFill>
                  <a:srgbClr val="990099"/>
                </a:solidFill>
                <a:miter lim="800000"/>
                <a:headEnd/>
                <a:tailEnd/>
              </a:ln>
            </p:spPr>
            <p:txBody>
              <a:bodyPr lIns="86493" tIns="43247" rIns="86493" bIns="43247">
                <a:spAutoFit/>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algn="ctr" eaLnBrk="1" hangingPunct="1">
                  <a:defRPr/>
                </a:pPr>
                <a:r>
                  <a:rPr lang="en-US" altLang="en-US" sz="1800" dirty="0">
                    <a:solidFill>
                      <a:schemeClr val="tx1"/>
                    </a:solidFill>
                    <a:latin typeface="+mn-lt"/>
                  </a:rPr>
                  <a:t>Incineration Boiler</a:t>
                </a:r>
                <a:endParaRPr lang="en-US" sz="1800" dirty="0">
                  <a:solidFill>
                    <a:schemeClr val="tx1"/>
                  </a:solidFill>
                  <a:latin typeface="+mn-lt"/>
                </a:endParaRPr>
              </a:p>
            </p:txBody>
          </p:sp>
          <p:sp>
            <p:nvSpPr>
              <p:cNvPr id="14382" name="Text Box 23"/>
              <p:cNvSpPr txBox="1">
                <a:spLocks noChangeArrowheads="1"/>
              </p:cNvSpPr>
              <p:nvPr/>
            </p:nvSpPr>
            <p:spPr bwMode="auto">
              <a:xfrm>
                <a:off x="3449586" y="3182738"/>
                <a:ext cx="1217593" cy="579592"/>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fi-FI" altLang="en-US" sz="2000" b="1" dirty="0">
                    <a:solidFill>
                      <a:srgbClr val="C00000"/>
                    </a:solidFill>
                    <a:latin typeface="+mn-lt"/>
                  </a:rPr>
                  <a:t>Pressmud</a:t>
                </a:r>
              </a:p>
              <a:p>
                <a:pPr algn="ctr" defTabSz="914400">
                  <a:spcBef>
                    <a:spcPct val="0"/>
                  </a:spcBef>
                  <a:buFont typeface="Arial" panose="020B0604020202020204" pitchFamily="34" charset="0"/>
                  <a:buNone/>
                  <a:defRPr/>
                </a:pPr>
                <a:r>
                  <a:rPr lang="en-US" altLang="en-US" sz="1100" b="1" dirty="0">
                    <a:solidFill>
                      <a:srgbClr val="C0504D"/>
                    </a:solidFill>
                    <a:latin typeface="Calibri"/>
                  </a:rPr>
                  <a:t>(</a:t>
                </a:r>
                <a:r>
                  <a:rPr lang="en-US" altLang="en-US" sz="1100" dirty="0">
                    <a:solidFill>
                      <a:srgbClr val="C0504D"/>
                    </a:solidFill>
                    <a:latin typeface="Calibri"/>
                  </a:rPr>
                  <a:t>4%</a:t>
                </a:r>
                <a:r>
                  <a:rPr lang="en-US" altLang="en-US" sz="1100" b="1" dirty="0">
                    <a:solidFill>
                      <a:srgbClr val="C0504D"/>
                    </a:solidFill>
                    <a:latin typeface="Calibri"/>
                  </a:rPr>
                  <a:t>)</a:t>
                </a:r>
              </a:p>
            </p:txBody>
          </p:sp>
          <p:sp>
            <p:nvSpPr>
              <p:cNvPr id="14383" name="Text Box 24"/>
              <p:cNvSpPr txBox="1">
                <a:spLocks noChangeArrowheads="1"/>
              </p:cNvSpPr>
              <p:nvPr/>
            </p:nvSpPr>
            <p:spPr bwMode="auto">
              <a:xfrm>
                <a:off x="4711628" y="3189090"/>
                <a:ext cx="1750986" cy="579592"/>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solidFill>
                      <a:srgbClr val="C00000"/>
                    </a:solidFill>
                    <a:latin typeface="+mn-lt"/>
                  </a:rPr>
                  <a:t>Molasses</a:t>
                </a:r>
              </a:p>
              <a:p>
                <a:pPr algn="ctr" defTabSz="914400">
                  <a:spcBef>
                    <a:spcPct val="0"/>
                  </a:spcBef>
                  <a:buFont typeface="Arial" panose="020B0604020202020204" pitchFamily="34" charset="0"/>
                  <a:buNone/>
                  <a:defRPr/>
                </a:pPr>
                <a:r>
                  <a:rPr lang="en-US" altLang="en-US" sz="1100" b="1" dirty="0">
                    <a:solidFill>
                      <a:srgbClr val="C0504D"/>
                    </a:solidFill>
                    <a:latin typeface="Calibri"/>
                  </a:rPr>
                  <a:t>(</a:t>
                </a:r>
                <a:r>
                  <a:rPr lang="en-US" altLang="en-US" sz="1100" dirty="0">
                    <a:solidFill>
                      <a:srgbClr val="C0504D"/>
                    </a:solidFill>
                    <a:latin typeface="Calibri"/>
                  </a:rPr>
                  <a:t>4%</a:t>
                </a:r>
                <a:r>
                  <a:rPr lang="en-US" altLang="en-US" sz="1100" b="1" dirty="0">
                    <a:solidFill>
                      <a:srgbClr val="C0504D"/>
                    </a:solidFill>
                    <a:latin typeface="Calibri"/>
                  </a:rPr>
                  <a:t>)</a:t>
                </a:r>
              </a:p>
            </p:txBody>
          </p:sp>
          <p:sp>
            <p:nvSpPr>
              <p:cNvPr id="14384" name="Text Box 28"/>
              <p:cNvSpPr txBox="1">
                <a:spLocks noChangeArrowheads="1"/>
              </p:cNvSpPr>
              <p:nvPr/>
            </p:nvSpPr>
            <p:spPr bwMode="auto">
              <a:xfrm>
                <a:off x="7894517" y="2914378"/>
                <a:ext cx="1127107" cy="579593"/>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err="1">
                    <a:solidFill>
                      <a:srgbClr val="C00000"/>
                    </a:solidFill>
                    <a:latin typeface="+mn-lt"/>
                  </a:rPr>
                  <a:t>Bagasses</a:t>
                </a:r>
                <a:endParaRPr lang="en-US" altLang="en-US" sz="2000" b="1" dirty="0">
                  <a:solidFill>
                    <a:srgbClr val="C00000"/>
                  </a:solidFill>
                  <a:latin typeface="+mn-lt"/>
                </a:endParaRPr>
              </a:p>
              <a:p>
                <a:pPr algn="ctr" defTabSz="914400">
                  <a:spcBef>
                    <a:spcPct val="0"/>
                  </a:spcBef>
                  <a:buFont typeface="Arial" panose="020B0604020202020204" pitchFamily="34" charset="0"/>
                  <a:buNone/>
                  <a:defRPr/>
                </a:pPr>
                <a:r>
                  <a:rPr lang="en-US" altLang="en-US" sz="1200" dirty="0">
                    <a:latin typeface="Calibri"/>
                  </a:rPr>
                  <a:t>(30%)</a:t>
                </a:r>
              </a:p>
            </p:txBody>
          </p:sp>
          <p:sp>
            <p:nvSpPr>
              <p:cNvPr id="14385" name="Text Box 29"/>
              <p:cNvSpPr txBox="1">
                <a:spLocks noChangeArrowheads="1"/>
              </p:cNvSpPr>
              <p:nvPr/>
            </p:nvSpPr>
            <p:spPr bwMode="auto">
              <a:xfrm>
                <a:off x="4765603" y="4919929"/>
                <a:ext cx="1373167" cy="701863"/>
              </a:xfrm>
              <a:prstGeom prst="rect">
                <a:avLst/>
              </a:prstGeom>
              <a:solidFill>
                <a:srgbClr val="33CCCC"/>
              </a:solidFill>
              <a:ln w="12700">
                <a:solidFill>
                  <a:schemeClr val="tx1"/>
                </a:solidFill>
                <a:miter lim="800000"/>
                <a:headEnd/>
                <a:tailEnd/>
              </a:ln>
            </p:spPr>
            <p:txBody>
              <a:bodyPr wrap="none" lIns="86493" tIns="43247" rIns="86493" bIns="43247" anchor="ct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fi-FI" altLang="en-US" sz="1800" dirty="0">
                    <a:latin typeface="+mn-lt"/>
                  </a:rPr>
                  <a:t>Distillery</a:t>
                </a:r>
              </a:p>
              <a:p>
                <a:pPr algn="ctr">
                  <a:spcBef>
                    <a:spcPct val="0"/>
                  </a:spcBef>
                  <a:buFontTx/>
                  <a:buNone/>
                  <a:defRPr/>
                </a:pPr>
                <a:r>
                  <a:rPr lang="fi-FI" altLang="en-US" sz="1400" dirty="0">
                    <a:latin typeface="+mn-lt"/>
                  </a:rPr>
                  <a:t>45 KLPD</a:t>
                </a:r>
                <a:endParaRPr lang="en-US" altLang="en-US" sz="1400" dirty="0">
                  <a:latin typeface="+mn-lt"/>
                </a:endParaRPr>
              </a:p>
            </p:txBody>
          </p:sp>
          <p:sp>
            <p:nvSpPr>
              <p:cNvPr id="14386" name="Line 30"/>
              <p:cNvSpPr>
                <a:spLocks noChangeShapeType="1"/>
              </p:cNvSpPr>
              <p:nvPr/>
            </p:nvSpPr>
            <p:spPr bwMode="auto">
              <a:xfrm flipH="1">
                <a:off x="5503779" y="3768682"/>
                <a:ext cx="1587" cy="118459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88" name="Line 36"/>
              <p:cNvSpPr>
                <a:spLocks noChangeShapeType="1"/>
              </p:cNvSpPr>
              <p:nvPr/>
            </p:nvSpPr>
            <p:spPr bwMode="auto">
              <a:xfrm>
                <a:off x="8469183" y="3428866"/>
                <a:ext cx="0" cy="377926"/>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89" name="Line 44"/>
              <p:cNvSpPr>
                <a:spLocks noChangeShapeType="1"/>
              </p:cNvSpPr>
              <p:nvPr/>
            </p:nvSpPr>
            <p:spPr bwMode="auto">
              <a:xfrm>
                <a:off x="2576475" y="1972739"/>
                <a:ext cx="1082658" cy="0"/>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pic>
            <p:nvPicPr>
              <p:cNvPr id="64566" name="Picture 7" descr="C:\Documents and Settings\Enviclean\Desktop\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0" y="1005393"/>
                <a:ext cx="2463800" cy="158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1" name="Line 26"/>
              <p:cNvSpPr>
                <a:spLocks noChangeShapeType="1"/>
              </p:cNvSpPr>
              <p:nvPr/>
            </p:nvSpPr>
            <p:spPr bwMode="auto">
              <a:xfrm>
                <a:off x="6178455" y="2347490"/>
                <a:ext cx="2230403" cy="0"/>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92" name="Line 31"/>
              <p:cNvSpPr>
                <a:spLocks noChangeShapeType="1"/>
              </p:cNvSpPr>
              <p:nvPr/>
            </p:nvSpPr>
            <p:spPr bwMode="auto">
              <a:xfrm flipH="1">
                <a:off x="1998634" y="5250217"/>
                <a:ext cx="2773319" cy="635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93" name="Line 30"/>
              <p:cNvSpPr>
                <a:spLocks noChangeShapeType="1"/>
              </p:cNvSpPr>
              <p:nvPr/>
            </p:nvSpPr>
            <p:spPr bwMode="auto">
              <a:xfrm>
                <a:off x="4886251" y="5629731"/>
                <a:ext cx="0" cy="45732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3" name="Text Box 34"/>
              <p:cNvSpPr txBox="1">
                <a:spLocks noChangeArrowheads="1"/>
              </p:cNvSpPr>
              <p:nvPr/>
            </p:nvSpPr>
            <p:spPr bwMode="auto">
              <a:xfrm>
                <a:off x="7435736" y="3809968"/>
                <a:ext cx="2101817" cy="365223"/>
              </a:xfrm>
              <a:prstGeom prst="rect">
                <a:avLst/>
              </a:prstGeom>
              <a:solidFill>
                <a:schemeClr val="accent2">
                  <a:lumMod val="60000"/>
                  <a:lumOff val="40000"/>
                </a:schemeClr>
              </a:solidFill>
              <a:ln w="12700">
                <a:solidFill>
                  <a:srgbClr val="000000"/>
                </a:solidFill>
                <a:miter lim="800000"/>
                <a:headEnd/>
                <a:tailEnd/>
              </a:ln>
            </p:spPr>
            <p:txBody>
              <a:bodyPr lIns="86493" tIns="43247" rIns="86493" bIns="43247">
                <a:spAutoFit/>
              </a:bodyPr>
              <a:lstStyle>
                <a:lvl1pPr defTabSz="865188" eaLnBrk="0" hangingPunct="0">
                  <a:defRPr sz="2400">
                    <a:solidFill>
                      <a:schemeClr val="accent2"/>
                    </a:solidFill>
                    <a:latin typeface="Times New Roman" pitchFamily="18" charset="0"/>
                    <a:cs typeface="Arial" pitchFamily="34" charset="0"/>
                  </a:defRPr>
                </a:lvl1pPr>
                <a:lvl2pPr marL="742950" indent="-285750" defTabSz="865188" eaLnBrk="0" hangingPunct="0">
                  <a:defRPr sz="2400">
                    <a:solidFill>
                      <a:schemeClr val="accent2"/>
                    </a:solidFill>
                    <a:latin typeface="Times New Roman" pitchFamily="18" charset="0"/>
                    <a:cs typeface="Arial" pitchFamily="34" charset="0"/>
                  </a:defRPr>
                </a:lvl2pPr>
                <a:lvl3pPr marL="1143000" indent="-228600" defTabSz="865188" eaLnBrk="0" hangingPunct="0">
                  <a:defRPr sz="2400">
                    <a:solidFill>
                      <a:schemeClr val="accent2"/>
                    </a:solidFill>
                    <a:latin typeface="Times New Roman" pitchFamily="18" charset="0"/>
                    <a:cs typeface="Arial" pitchFamily="34" charset="0"/>
                  </a:defRPr>
                </a:lvl3pPr>
                <a:lvl4pPr marL="1600200" indent="-228600" defTabSz="865188" eaLnBrk="0" hangingPunct="0">
                  <a:defRPr sz="2400">
                    <a:solidFill>
                      <a:schemeClr val="accent2"/>
                    </a:solidFill>
                    <a:latin typeface="Times New Roman" pitchFamily="18" charset="0"/>
                    <a:cs typeface="Arial" pitchFamily="34" charset="0"/>
                  </a:defRPr>
                </a:lvl4pPr>
                <a:lvl5pPr marL="2057400" indent="-228600" defTabSz="865188" eaLnBrk="0" hangingPunct="0">
                  <a:defRPr sz="2400">
                    <a:solidFill>
                      <a:schemeClr val="accent2"/>
                    </a:solidFill>
                    <a:latin typeface="Times New Roman" pitchFamily="18" charset="0"/>
                    <a:cs typeface="Arial" pitchFamily="34" charset="0"/>
                  </a:defRPr>
                </a:lvl5pPr>
                <a:lvl6pPr marL="25146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6pPr>
                <a:lvl7pPr marL="29718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7pPr>
                <a:lvl8pPr marL="34290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8pPr>
                <a:lvl9pPr marL="38862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9pPr>
              </a:lstStyle>
              <a:p>
                <a:pPr algn="ctr">
                  <a:defRPr/>
                </a:pPr>
                <a:r>
                  <a:rPr lang="en-US" altLang="en-US" sz="1800" dirty="0">
                    <a:solidFill>
                      <a:schemeClr val="tx1"/>
                    </a:solidFill>
                    <a:latin typeface="+mn-lt"/>
                  </a:rPr>
                  <a:t>Cogen Boiler</a:t>
                </a:r>
                <a:endParaRPr lang="en-US" sz="1800" dirty="0">
                  <a:solidFill>
                    <a:schemeClr val="tx1"/>
                  </a:solidFill>
                  <a:latin typeface="+mn-lt"/>
                </a:endParaRPr>
              </a:p>
            </p:txBody>
          </p:sp>
          <p:sp>
            <p:nvSpPr>
              <p:cNvPr id="4" name="Text Box 21"/>
              <p:cNvSpPr txBox="1">
                <a:spLocks noChangeArrowheads="1"/>
              </p:cNvSpPr>
              <p:nvPr/>
            </p:nvSpPr>
            <p:spPr bwMode="auto">
              <a:xfrm>
                <a:off x="228598" y="5597972"/>
                <a:ext cx="2133567" cy="641522"/>
              </a:xfrm>
              <a:prstGeom prst="rect">
                <a:avLst/>
              </a:prstGeom>
              <a:solidFill>
                <a:schemeClr val="accent6">
                  <a:lumMod val="40000"/>
                  <a:lumOff val="60000"/>
                </a:schemeClr>
              </a:solidFill>
              <a:ln w="12700">
                <a:solidFill>
                  <a:srgbClr val="990099"/>
                </a:solidFill>
                <a:miter lim="800000"/>
                <a:headEnd/>
                <a:tailEnd/>
              </a:ln>
            </p:spPr>
            <p:txBody>
              <a:bodyPr lIns="86493" tIns="43247" rIns="86493" bIns="43247">
                <a:spAutoFit/>
              </a:bodyPr>
              <a:lstStyle>
                <a:lvl1pPr defTabSz="865188">
                  <a:defRPr sz="2400">
                    <a:solidFill>
                      <a:schemeClr val="accent2"/>
                    </a:solidFill>
                    <a:latin typeface="Times New Roman" panose="02020603050405020304" pitchFamily="18" charset="0"/>
                    <a:cs typeface="Arial" panose="020B0604020202020204" pitchFamily="34" charset="0"/>
                  </a:defRPr>
                </a:lvl1pPr>
                <a:lvl2pPr marL="742950" indent="-285750" defTabSz="865188">
                  <a:defRPr sz="2400">
                    <a:solidFill>
                      <a:schemeClr val="accent2"/>
                    </a:solidFill>
                    <a:latin typeface="Times New Roman" panose="02020603050405020304" pitchFamily="18" charset="0"/>
                    <a:cs typeface="Arial" panose="020B0604020202020204" pitchFamily="34" charset="0"/>
                  </a:defRPr>
                </a:lvl2pPr>
                <a:lvl3pPr marL="1143000" indent="-228600" defTabSz="865188">
                  <a:defRPr sz="2400">
                    <a:solidFill>
                      <a:schemeClr val="accent2"/>
                    </a:solidFill>
                    <a:latin typeface="Times New Roman" panose="02020603050405020304" pitchFamily="18" charset="0"/>
                    <a:cs typeface="Arial" panose="020B0604020202020204" pitchFamily="34" charset="0"/>
                  </a:defRPr>
                </a:lvl3pPr>
                <a:lvl4pPr marL="1600200" indent="-228600" defTabSz="865188">
                  <a:defRPr sz="2400">
                    <a:solidFill>
                      <a:schemeClr val="accent2"/>
                    </a:solidFill>
                    <a:latin typeface="Times New Roman" panose="02020603050405020304" pitchFamily="18" charset="0"/>
                    <a:cs typeface="Arial" panose="020B0604020202020204" pitchFamily="34" charset="0"/>
                  </a:defRPr>
                </a:lvl4pPr>
                <a:lvl5pPr marL="2057400" indent="-228600" defTabSz="865188">
                  <a:defRPr sz="2400">
                    <a:solidFill>
                      <a:schemeClr val="accent2"/>
                    </a:solidFill>
                    <a:latin typeface="Times New Roman" panose="02020603050405020304" pitchFamily="18" charset="0"/>
                    <a:cs typeface="Arial" panose="020B0604020202020204" pitchFamily="34" charset="0"/>
                  </a:defRPr>
                </a:lvl5pPr>
                <a:lvl6pPr marL="25146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algn="ctr">
                  <a:defRPr/>
                </a:pPr>
                <a:r>
                  <a:rPr lang="en-US" altLang="en-US" sz="1800" dirty="0">
                    <a:solidFill>
                      <a:schemeClr val="tx1"/>
                    </a:solidFill>
                    <a:latin typeface="+mn-lt"/>
                  </a:rPr>
                  <a:t>Multiple Effect Evaporator (MEE)</a:t>
                </a:r>
              </a:p>
            </p:txBody>
          </p:sp>
          <p:sp>
            <p:nvSpPr>
              <p:cNvPr id="14396" name="Line 20"/>
              <p:cNvSpPr>
                <a:spLocks noChangeShapeType="1"/>
              </p:cNvSpPr>
              <p:nvPr/>
            </p:nvSpPr>
            <p:spPr bwMode="auto">
              <a:xfrm flipV="1">
                <a:off x="1295382" y="4902461"/>
                <a:ext cx="0" cy="719331"/>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97" name="Line 18"/>
              <p:cNvSpPr>
                <a:spLocks noChangeShapeType="1"/>
              </p:cNvSpPr>
              <p:nvPr/>
            </p:nvSpPr>
            <p:spPr bwMode="auto">
              <a:xfrm>
                <a:off x="4038539" y="2590442"/>
                <a:ext cx="0" cy="609763"/>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98" name="Line 18"/>
              <p:cNvSpPr>
                <a:spLocks noChangeShapeType="1"/>
              </p:cNvSpPr>
              <p:nvPr/>
            </p:nvSpPr>
            <p:spPr bwMode="auto">
              <a:xfrm>
                <a:off x="5486316" y="2590442"/>
                <a:ext cx="0" cy="609763"/>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63" name="Line 30"/>
              <p:cNvSpPr>
                <a:spLocks noChangeShapeType="1"/>
              </p:cNvSpPr>
              <p:nvPr/>
            </p:nvSpPr>
            <p:spPr bwMode="auto">
              <a:xfrm>
                <a:off x="5906998" y="5621792"/>
                <a:ext cx="0" cy="45732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74" name="Rectangle 40"/>
              <p:cNvSpPr>
                <a:spLocks noChangeArrowheads="1"/>
              </p:cNvSpPr>
              <p:nvPr/>
            </p:nvSpPr>
            <p:spPr bwMode="auto">
              <a:xfrm>
                <a:off x="3836930" y="1485246"/>
                <a:ext cx="2003394" cy="579593"/>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800" dirty="0">
                    <a:latin typeface="+mn-lt"/>
                  </a:rPr>
                  <a:t>  Sugar Factory</a:t>
                </a:r>
              </a:p>
              <a:p>
                <a:pPr algn="ctr">
                  <a:spcBef>
                    <a:spcPct val="0"/>
                  </a:spcBef>
                  <a:buFontTx/>
                  <a:buNone/>
                  <a:defRPr/>
                </a:pPr>
                <a:r>
                  <a:rPr lang="en-US" altLang="en-US" sz="1400" dirty="0">
                    <a:latin typeface="+mn-lt"/>
                  </a:rPr>
                  <a:t>2500 TCD</a:t>
                </a:r>
                <a:endParaRPr lang="en-US" altLang="en-US" sz="2400" dirty="0">
                  <a:latin typeface="+mn-lt"/>
                </a:endParaRPr>
              </a:p>
            </p:txBody>
          </p:sp>
        </p:grpSp>
        <p:sp>
          <p:nvSpPr>
            <p:cNvPr id="14367" name="Rectangle 11"/>
            <p:cNvSpPr>
              <a:spLocks noChangeArrowheads="1"/>
            </p:cNvSpPr>
            <p:nvPr/>
          </p:nvSpPr>
          <p:spPr bwMode="auto">
            <a:xfrm>
              <a:off x="3809942" y="2080718"/>
              <a:ext cx="236534"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68" name="Rectangle 12"/>
            <p:cNvSpPr>
              <a:spLocks noChangeArrowheads="1"/>
            </p:cNvSpPr>
            <p:nvPr/>
          </p:nvSpPr>
          <p:spPr bwMode="auto">
            <a:xfrm>
              <a:off x="4205224" y="2080718"/>
              <a:ext cx="234946"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69" name="Rectangle 13"/>
            <p:cNvSpPr>
              <a:spLocks noChangeArrowheads="1"/>
            </p:cNvSpPr>
            <p:nvPr/>
          </p:nvSpPr>
          <p:spPr bwMode="auto">
            <a:xfrm>
              <a:off x="4595743" y="2080718"/>
              <a:ext cx="236533"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70" name="Rectangle 14"/>
            <p:cNvSpPr>
              <a:spLocks noChangeArrowheads="1"/>
            </p:cNvSpPr>
            <p:nvPr/>
          </p:nvSpPr>
          <p:spPr bwMode="auto">
            <a:xfrm>
              <a:off x="4991024" y="2080718"/>
              <a:ext cx="234946"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71" name="Rectangle 15"/>
            <p:cNvSpPr>
              <a:spLocks noChangeArrowheads="1"/>
            </p:cNvSpPr>
            <p:nvPr/>
          </p:nvSpPr>
          <p:spPr bwMode="auto">
            <a:xfrm>
              <a:off x="5383131" y="2080718"/>
              <a:ext cx="236533"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72" name="Rectangle 27"/>
            <p:cNvSpPr>
              <a:spLocks noChangeArrowheads="1"/>
            </p:cNvSpPr>
            <p:nvPr/>
          </p:nvSpPr>
          <p:spPr bwMode="auto">
            <a:xfrm>
              <a:off x="5776825" y="2080718"/>
              <a:ext cx="234946"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grpSp>
      <p:sp>
        <p:nvSpPr>
          <p:cNvPr id="14348" name="Line 35"/>
          <p:cNvSpPr>
            <a:spLocks noChangeShapeType="1"/>
          </p:cNvSpPr>
          <p:nvPr/>
        </p:nvSpPr>
        <p:spPr bwMode="auto">
          <a:xfrm flipH="1" flipV="1">
            <a:off x="2144713" y="2614613"/>
            <a:ext cx="1506537" cy="698500"/>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68" name="Text Box 34"/>
          <p:cNvSpPr txBox="1">
            <a:spLocks noChangeArrowheads="1"/>
          </p:cNvSpPr>
          <p:nvPr/>
        </p:nvSpPr>
        <p:spPr bwMode="auto">
          <a:xfrm>
            <a:off x="8026400" y="4933950"/>
            <a:ext cx="1349375" cy="365125"/>
          </a:xfrm>
          <a:prstGeom prst="rect">
            <a:avLst/>
          </a:prstGeom>
          <a:solidFill>
            <a:schemeClr val="accent2">
              <a:lumMod val="60000"/>
              <a:lumOff val="40000"/>
            </a:schemeClr>
          </a:solidFill>
          <a:ln w="12700">
            <a:solidFill>
              <a:srgbClr val="000000"/>
            </a:solidFill>
            <a:miter lim="800000"/>
            <a:headEnd/>
            <a:tailEnd/>
          </a:ln>
        </p:spPr>
        <p:txBody>
          <a:bodyPr lIns="86493" tIns="43247" rIns="86493" bIns="43247">
            <a:spAutoFit/>
          </a:bodyPr>
          <a:lstStyle>
            <a:lvl1pPr defTabSz="865188" eaLnBrk="0" hangingPunct="0">
              <a:defRPr sz="2400">
                <a:solidFill>
                  <a:schemeClr val="accent2"/>
                </a:solidFill>
                <a:latin typeface="Times New Roman" pitchFamily="18" charset="0"/>
                <a:cs typeface="Arial" pitchFamily="34" charset="0"/>
              </a:defRPr>
            </a:lvl1pPr>
            <a:lvl2pPr marL="742950" indent="-285750" defTabSz="865188" eaLnBrk="0" hangingPunct="0">
              <a:defRPr sz="2400">
                <a:solidFill>
                  <a:schemeClr val="accent2"/>
                </a:solidFill>
                <a:latin typeface="Times New Roman" pitchFamily="18" charset="0"/>
                <a:cs typeface="Arial" pitchFamily="34" charset="0"/>
              </a:defRPr>
            </a:lvl2pPr>
            <a:lvl3pPr marL="1143000" indent="-228600" defTabSz="865188" eaLnBrk="0" hangingPunct="0">
              <a:defRPr sz="2400">
                <a:solidFill>
                  <a:schemeClr val="accent2"/>
                </a:solidFill>
                <a:latin typeface="Times New Roman" pitchFamily="18" charset="0"/>
                <a:cs typeface="Arial" pitchFamily="34" charset="0"/>
              </a:defRPr>
            </a:lvl3pPr>
            <a:lvl4pPr marL="1600200" indent="-228600" defTabSz="865188" eaLnBrk="0" hangingPunct="0">
              <a:defRPr sz="2400">
                <a:solidFill>
                  <a:schemeClr val="accent2"/>
                </a:solidFill>
                <a:latin typeface="Times New Roman" pitchFamily="18" charset="0"/>
                <a:cs typeface="Arial" pitchFamily="34" charset="0"/>
              </a:defRPr>
            </a:lvl4pPr>
            <a:lvl5pPr marL="2057400" indent="-228600" defTabSz="865188" eaLnBrk="0" hangingPunct="0">
              <a:defRPr sz="2400">
                <a:solidFill>
                  <a:schemeClr val="accent2"/>
                </a:solidFill>
                <a:latin typeface="Times New Roman" pitchFamily="18" charset="0"/>
                <a:cs typeface="Arial" pitchFamily="34" charset="0"/>
              </a:defRPr>
            </a:lvl5pPr>
            <a:lvl6pPr marL="25146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6pPr>
            <a:lvl7pPr marL="29718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7pPr>
            <a:lvl8pPr marL="34290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8pPr>
            <a:lvl9pPr marL="38862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9pPr>
          </a:lstStyle>
          <a:p>
            <a:pPr algn="ctr">
              <a:defRPr/>
            </a:pPr>
            <a:r>
              <a:rPr lang="en-US" sz="1800" dirty="0">
                <a:solidFill>
                  <a:schemeClr val="tx1"/>
                </a:solidFill>
                <a:latin typeface="+mn-lt"/>
              </a:rPr>
              <a:t>Turbine </a:t>
            </a:r>
          </a:p>
        </p:txBody>
      </p:sp>
      <p:sp>
        <p:nvSpPr>
          <p:cNvPr id="14350" name="Line 30"/>
          <p:cNvSpPr>
            <a:spLocks noChangeShapeType="1"/>
          </p:cNvSpPr>
          <p:nvPr/>
        </p:nvSpPr>
        <p:spPr bwMode="auto">
          <a:xfrm flipH="1">
            <a:off x="8613775" y="4225925"/>
            <a:ext cx="0" cy="727075"/>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51" name="Line 30"/>
          <p:cNvSpPr>
            <a:spLocks noChangeShapeType="1"/>
          </p:cNvSpPr>
          <p:nvPr/>
        </p:nvSpPr>
        <p:spPr bwMode="auto">
          <a:xfrm>
            <a:off x="8626475" y="5335588"/>
            <a:ext cx="0" cy="847725"/>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52" name="Text Box 34"/>
          <p:cNvSpPr txBox="1">
            <a:spLocks noChangeArrowheads="1"/>
          </p:cNvSpPr>
          <p:nvPr/>
        </p:nvSpPr>
        <p:spPr bwMode="auto">
          <a:xfrm>
            <a:off x="8085138" y="6115050"/>
            <a:ext cx="1114425" cy="363538"/>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800" b="1" dirty="0">
                <a:latin typeface="+mn-lt"/>
              </a:rPr>
              <a:t>Electricity</a:t>
            </a:r>
          </a:p>
        </p:txBody>
      </p:sp>
      <p:sp>
        <p:nvSpPr>
          <p:cNvPr id="14353" name="Line 35"/>
          <p:cNvSpPr>
            <a:spLocks noChangeShapeType="1"/>
          </p:cNvSpPr>
          <p:nvPr/>
        </p:nvSpPr>
        <p:spPr bwMode="auto">
          <a:xfrm flipH="1" flipV="1">
            <a:off x="6113463" y="2590800"/>
            <a:ext cx="1919287" cy="2566988"/>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54" name="Text Box 8"/>
          <p:cNvSpPr txBox="1">
            <a:spLocks noChangeArrowheads="1"/>
          </p:cNvSpPr>
          <p:nvPr/>
        </p:nvSpPr>
        <p:spPr bwMode="auto">
          <a:xfrm>
            <a:off x="574675" y="95250"/>
            <a:ext cx="8842375" cy="400050"/>
          </a:xfrm>
          <a:prstGeom prst="rect">
            <a:avLst/>
          </a:prstGeom>
          <a:noFill/>
          <a:ln>
            <a:noFill/>
          </a:ln>
        </p:spPr>
        <p:txBody>
          <a:bodyPr>
            <a:spAutoFit/>
          </a:bodyPr>
          <a:lstStyle>
            <a:lvl1pPr>
              <a:spcBef>
                <a:spcPct val="20000"/>
              </a:spcBef>
              <a:buFont typeface="Arial" panose="020B0604020202020204" pitchFamily="34" charset="0"/>
              <a:buChar char="•"/>
              <a:tabLst>
                <a:tab pos="1541463" algn="l"/>
                <a:tab pos="1651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541463" algn="l"/>
                <a:tab pos="1651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541463" algn="l"/>
                <a:tab pos="1651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9pPr>
          </a:lstStyle>
          <a:p>
            <a:pPr algn="ctr" eaLnBrk="1" hangingPunct="1">
              <a:buFont typeface="Arial" panose="020B0604020202020204" pitchFamily="34" charset="0"/>
              <a:buNone/>
              <a:defRPr/>
            </a:pPr>
            <a:r>
              <a:rPr lang="en-US" altLang="en-US" sz="2000" dirty="0">
                <a:solidFill>
                  <a:srgbClr val="990099"/>
                </a:solidFill>
                <a:latin typeface="+mn-lt"/>
                <a:cs typeface="Times New Roman" panose="02020603050405020304" pitchFamily="18" charset="0"/>
              </a:rPr>
              <a:t>Products, By-products &amp; Value Addition</a:t>
            </a:r>
          </a:p>
        </p:txBody>
      </p:sp>
      <p:sp>
        <p:nvSpPr>
          <p:cNvPr id="14355" name="Text Box 34"/>
          <p:cNvSpPr txBox="1">
            <a:spLocks noChangeArrowheads="1"/>
          </p:cNvSpPr>
          <p:nvPr/>
        </p:nvSpPr>
        <p:spPr bwMode="auto">
          <a:xfrm>
            <a:off x="8520113" y="4329113"/>
            <a:ext cx="1301750" cy="519112"/>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FF0000"/>
                </a:solidFill>
                <a:latin typeface="+mn-lt"/>
              </a:rPr>
              <a:t>High Pressure Steam</a:t>
            </a:r>
          </a:p>
        </p:txBody>
      </p:sp>
      <p:sp>
        <p:nvSpPr>
          <p:cNvPr id="14356" name="Rectangle 1"/>
          <p:cNvSpPr>
            <a:spLocks noChangeArrowheads="1"/>
          </p:cNvSpPr>
          <p:nvPr/>
        </p:nvSpPr>
        <p:spPr bwMode="auto">
          <a:xfrm>
            <a:off x="4441825" y="6078538"/>
            <a:ext cx="984250" cy="400050"/>
          </a:xfrm>
          <a:prstGeom prst="rect">
            <a:avLst/>
          </a:prstGeom>
          <a:noFill/>
          <a:ln>
            <a:noFill/>
          </a:ln>
        </p:spPr>
        <p:txBody>
          <a:bodyPr wrap="none">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latin typeface="+mn-lt"/>
              </a:rPr>
              <a:t>Alcohol</a:t>
            </a:r>
          </a:p>
        </p:txBody>
      </p:sp>
      <p:sp>
        <p:nvSpPr>
          <p:cNvPr id="14357" name="Text Box 33"/>
          <p:cNvSpPr txBox="1">
            <a:spLocks noChangeArrowheads="1"/>
          </p:cNvSpPr>
          <p:nvPr/>
        </p:nvSpPr>
        <p:spPr bwMode="auto">
          <a:xfrm>
            <a:off x="525463" y="4999038"/>
            <a:ext cx="973137" cy="517525"/>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C00000"/>
                </a:solidFill>
                <a:latin typeface="+mn-lt"/>
              </a:rPr>
              <a:t>Conc. </a:t>
            </a:r>
          </a:p>
          <a:p>
            <a:pPr algn="ctr">
              <a:spcBef>
                <a:spcPct val="0"/>
              </a:spcBef>
              <a:buFontTx/>
              <a:buNone/>
              <a:defRPr/>
            </a:pPr>
            <a:r>
              <a:rPr lang="en-US" altLang="en-US" sz="1400" dirty="0">
                <a:solidFill>
                  <a:srgbClr val="C00000"/>
                </a:solidFill>
                <a:latin typeface="+mn-lt"/>
              </a:rPr>
              <a:t>Spentwash</a:t>
            </a:r>
          </a:p>
        </p:txBody>
      </p:sp>
      <p:sp>
        <p:nvSpPr>
          <p:cNvPr id="14358" name="Line 18"/>
          <p:cNvSpPr>
            <a:spLocks noChangeShapeType="1"/>
          </p:cNvSpPr>
          <p:nvPr/>
        </p:nvSpPr>
        <p:spPr bwMode="auto">
          <a:xfrm>
            <a:off x="2144713" y="5253038"/>
            <a:ext cx="0" cy="344487"/>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60" name="TextBox 68"/>
          <p:cNvSpPr txBox="1">
            <a:spLocks noChangeArrowheads="1"/>
          </p:cNvSpPr>
          <p:nvPr/>
        </p:nvSpPr>
        <p:spPr bwMode="auto">
          <a:xfrm>
            <a:off x="381000" y="3194050"/>
            <a:ext cx="2124075" cy="5540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dirty="0">
                <a:solidFill>
                  <a:srgbClr val="C00000"/>
                </a:solidFill>
                <a:latin typeface="+mn-lt"/>
              </a:rPr>
              <a:t>Ash</a:t>
            </a:r>
          </a:p>
          <a:p>
            <a:pPr algn="ctr" eaLnBrk="1" hangingPunct="1">
              <a:spcBef>
                <a:spcPct val="0"/>
              </a:spcBef>
              <a:buFontTx/>
              <a:buNone/>
              <a:defRPr/>
            </a:pPr>
            <a:r>
              <a:rPr lang="en-US" altLang="en-US" sz="1400" b="1" dirty="0">
                <a:latin typeface="+mn-lt"/>
              </a:rPr>
              <a:t>Brick / Cement Industry</a:t>
            </a:r>
          </a:p>
        </p:txBody>
      </p:sp>
      <p:sp>
        <p:nvSpPr>
          <p:cNvPr id="14361" name="Line 20"/>
          <p:cNvSpPr>
            <a:spLocks noChangeShapeType="1"/>
          </p:cNvSpPr>
          <p:nvPr/>
        </p:nvSpPr>
        <p:spPr bwMode="auto">
          <a:xfrm flipH="1">
            <a:off x="2355850" y="4711700"/>
            <a:ext cx="639763" cy="12700"/>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62" name="TextBox 68"/>
          <p:cNvSpPr txBox="1">
            <a:spLocks noChangeArrowheads="1"/>
          </p:cNvSpPr>
          <p:nvPr/>
        </p:nvSpPr>
        <p:spPr bwMode="auto">
          <a:xfrm>
            <a:off x="2506663" y="4560888"/>
            <a:ext cx="2101850" cy="307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rgbClr val="C00000"/>
                </a:solidFill>
                <a:latin typeface="+mn-lt"/>
              </a:rPr>
              <a:t>Coal / Bagasse</a:t>
            </a:r>
          </a:p>
        </p:txBody>
      </p:sp>
      <p:sp>
        <p:nvSpPr>
          <p:cNvPr id="64537" name="Slide Number Placeholder 1"/>
          <p:cNvSpPr>
            <a:spLocks noGrp="1"/>
          </p:cNvSpPr>
          <p:nvPr>
            <p:ph type="sldNum" sz="quarter" idx="12"/>
          </p:nvPr>
        </p:nvSpPr>
        <p:spPr bwMode="auto">
          <a:xfrm>
            <a:off x="9490075" y="6478588"/>
            <a:ext cx="342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7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7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a:spcBef>
                <a:spcPct val="0"/>
              </a:spcBef>
              <a:buFontTx/>
              <a:buNone/>
            </a:pPr>
            <a:fld id="{087B5B90-D52C-474D-968B-7615D458CC52}"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sp>
        <p:nvSpPr>
          <p:cNvPr id="14364" name="Text Box 34"/>
          <p:cNvSpPr txBox="1">
            <a:spLocks noChangeArrowheads="1"/>
          </p:cNvSpPr>
          <p:nvPr/>
        </p:nvSpPr>
        <p:spPr bwMode="auto">
          <a:xfrm rot="3220706">
            <a:off x="6099969" y="3855244"/>
            <a:ext cx="1873250" cy="303212"/>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00B050"/>
                </a:solidFill>
                <a:latin typeface="+mn-lt"/>
              </a:rPr>
              <a:t>Low Pressure Steam</a:t>
            </a:r>
          </a:p>
        </p:txBody>
      </p:sp>
      <p:sp>
        <p:nvSpPr>
          <p:cNvPr id="64" name="Rectangle 1"/>
          <p:cNvSpPr>
            <a:spLocks noChangeArrowheads="1"/>
          </p:cNvSpPr>
          <p:nvPr/>
        </p:nvSpPr>
        <p:spPr bwMode="auto">
          <a:xfrm>
            <a:off x="5554663" y="6089650"/>
            <a:ext cx="2063750" cy="400050"/>
          </a:xfrm>
          <a:prstGeom prst="rect">
            <a:avLst/>
          </a:prstGeom>
          <a:noFill/>
          <a:ln>
            <a:noFill/>
          </a:ln>
        </p:spPr>
        <p:txBody>
          <a:bodyPr wrap="none">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latin typeface="+mn-lt"/>
              </a:rPr>
              <a:t>CO</a:t>
            </a:r>
            <a:r>
              <a:rPr lang="en-US" altLang="en-US" sz="2000" b="1" baseline="-25000" dirty="0">
                <a:latin typeface="+mn-lt"/>
              </a:rPr>
              <a:t>2 </a:t>
            </a:r>
            <a:r>
              <a:rPr lang="en-US" altLang="en-US" sz="2000" b="1" dirty="0">
                <a:latin typeface="+mn-lt"/>
              </a:rPr>
              <a:t>Bottling Plant</a:t>
            </a:r>
          </a:p>
        </p:txBody>
      </p:sp>
      <p:sp>
        <p:nvSpPr>
          <p:cNvPr id="65" name="Line 26"/>
          <p:cNvSpPr>
            <a:spLocks noChangeShapeType="1"/>
          </p:cNvSpPr>
          <p:nvPr/>
        </p:nvSpPr>
        <p:spPr bwMode="auto">
          <a:xfrm>
            <a:off x="2347913" y="4365625"/>
            <a:ext cx="2830512" cy="20638"/>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66" name="Line 18"/>
          <p:cNvSpPr>
            <a:spLocks noChangeShapeType="1"/>
          </p:cNvSpPr>
          <p:nvPr/>
        </p:nvSpPr>
        <p:spPr bwMode="auto">
          <a:xfrm>
            <a:off x="5124450" y="4359275"/>
            <a:ext cx="0" cy="582613"/>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5" name="TextBox 4"/>
          <p:cNvSpPr txBox="1"/>
          <p:nvPr/>
        </p:nvSpPr>
        <p:spPr>
          <a:xfrm>
            <a:off x="3165475" y="4111625"/>
            <a:ext cx="779463" cy="307975"/>
          </a:xfrm>
          <a:prstGeom prst="rect">
            <a:avLst/>
          </a:prstGeom>
          <a:noFill/>
        </p:spPr>
        <p:txBody>
          <a:bodyPr wrap="none">
            <a:spAutoFit/>
          </a:bodyPr>
          <a:lstStyle/>
          <a:p>
            <a:pPr>
              <a:defRPr/>
            </a:pPr>
            <a:r>
              <a:rPr lang="en-US" sz="1400" dirty="0">
                <a:solidFill>
                  <a:schemeClr val="tx1"/>
                </a:solidFill>
                <a:latin typeface="+mn-lt"/>
              </a:rPr>
              <a:t>Steam</a:t>
            </a:r>
          </a:p>
        </p:txBody>
      </p:sp>
      <p:sp>
        <p:nvSpPr>
          <p:cNvPr id="67" name="Rectangle 1"/>
          <p:cNvSpPr>
            <a:spLocks noChangeArrowheads="1"/>
          </p:cNvSpPr>
          <p:nvPr/>
        </p:nvSpPr>
        <p:spPr bwMode="auto">
          <a:xfrm>
            <a:off x="6026150" y="5697538"/>
            <a:ext cx="441325" cy="276225"/>
          </a:xfrm>
          <a:prstGeom prst="rect">
            <a:avLst/>
          </a:prstGeom>
          <a:noFill/>
          <a:ln>
            <a:noFill/>
          </a:ln>
        </p:spPr>
        <p:txBody>
          <a:bodyPr wrap="none">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200" dirty="0">
                <a:latin typeface="+mn-lt"/>
              </a:rPr>
              <a:t>CO</a:t>
            </a:r>
            <a:r>
              <a:rPr lang="en-US" altLang="en-US" sz="1200" baseline="-25000" dirty="0">
                <a:latin typeface="+mn-lt"/>
              </a:rPr>
              <a:t>2 </a:t>
            </a:r>
            <a:endParaRPr lang="en-US" altLang="en-US" sz="1200" dirty="0">
              <a:latin typeface="+mn-lt"/>
            </a:endParaRPr>
          </a:p>
        </p:txBody>
      </p:sp>
    </p:spTree>
    <p:extLst>
      <p:ext uri="{BB962C8B-B14F-4D97-AF65-F5344CB8AC3E}">
        <p14:creationId xmlns:p14="http://schemas.microsoft.com/office/powerpoint/2010/main" val="3439015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3522663" y="46038"/>
            <a:ext cx="3116262" cy="3397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Product &amp; Raw Materials</a:t>
            </a:r>
          </a:p>
        </p:txBody>
      </p:sp>
      <p:sp>
        <p:nvSpPr>
          <p:cNvPr id="65539" name="Slide Number Placeholder 3"/>
          <p:cNvSpPr>
            <a:spLocks noGrp="1"/>
          </p:cNvSpPr>
          <p:nvPr>
            <p:ph type="sldNum" sz="quarter" idx="12"/>
          </p:nvPr>
        </p:nvSpPr>
        <p:spPr bwMode="auto">
          <a:xfrm>
            <a:off x="9056688" y="6281738"/>
            <a:ext cx="450850"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700">
                <a:solidFill>
                  <a:schemeClr val="tx1"/>
                </a:solidFill>
                <a:latin typeface="Calibri" panose="020F0502020204030204" pitchFamily="34" charset="0"/>
              </a:defRPr>
            </a:lvl1pPr>
            <a:lvl2pPr marL="630238" indent="-241300">
              <a:spcBef>
                <a:spcPct val="20000"/>
              </a:spcBef>
              <a:buFont typeface="Arial" panose="020B0604020202020204" pitchFamily="34" charset="0"/>
              <a:buChar char="–"/>
              <a:defRPr sz="2300">
                <a:solidFill>
                  <a:schemeClr val="tx1"/>
                </a:solidFill>
                <a:latin typeface="Calibri" panose="020F0502020204030204" pitchFamily="34" charset="0"/>
              </a:defRPr>
            </a:lvl2pPr>
            <a:lvl3pPr marL="971550" indent="-192088">
              <a:spcBef>
                <a:spcPct val="20000"/>
              </a:spcBef>
              <a:buFont typeface="Arial" panose="020B0604020202020204" pitchFamily="34" charset="0"/>
              <a:buChar char="•"/>
              <a:defRPr sz="2000">
                <a:solidFill>
                  <a:schemeClr val="tx1"/>
                </a:solidFill>
                <a:latin typeface="Calibri" panose="020F0502020204030204" pitchFamily="34" charset="0"/>
              </a:defRPr>
            </a:lvl3pPr>
            <a:lvl4pPr marL="1360488" indent="-192088">
              <a:spcBef>
                <a:spcPct val="20000"/>
              </a:spcBef>
              <a:buFont typeface="Arial" panose="020B0604020202020204" pitchFamily="34" charset="0"/>
              <a:buChar char="–"/>
              <a:defRPr sz="1700">
                <a:solidFill>
                  <a:schemeClr val="tx1"/>
                </a:solidFill>
                <a:latin typeface="Calibri" panose="020F0502020204030204" pitchFamily="34" charset="0"/>
              </a:defRPr>
            </a:lvl4pPr>
            <a:lvl5pPr marL="1751013" indent="-192088">
              <a:spcBef>
                <a:spcPct val="20000"/>
              </a:spcBef>
              <a:buFont typeface="Arial" panose="020B0604020202020204" pitchFamily="34" charset="0"/>
              <a:buChar char="»"/>
              <a:defRPr sz="1700">
                <a:solidFill>
                  <a:schemeClr val="tx1"/>
                </a:solidFill>
                <a:latin typeface="Calibri" panose="020F0502020204030204" pitchFamily="34" charset="0"/>
              </a:defRPr>
            </a:lvl5pPr>
            <a:lvl6pPr marL="22082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6654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1226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5798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5E3B3C-C627-4502-8DDB-378CEE3802CD}" type="slidenum">
              <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10" name="Rectangle 7"/>
          <p:cNvSpPr>
            <a:spLocks noChangeArrowheads="1"/>
          </p:cNvSpPr>
          <p:nvPr/>
        </p:nvSpPr>
        <p:spPr bwMode="auto">
          <a:xfrm>
            <a:off x="49211" y="339205"/>
            <a:ext cx="9007475" cy="30777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A. Products: </a:t>
            </a:r>
            <a:r>
              <a:rPr kumimoji="0" lang="en-US" altLang="en-US" sz="1400" b="0" i="0" u="none" strike="noStrike" kern="1200" cap="none" spc="0" normalizeH="0" baseline="0" noProof="0" dirty="0" smtClean="0">
                <a:ln>
                  <a:noFill/>
                </a:ln>
                <a:solidFill>
                  <a:srgbClr val="CC3399"/>
                </a:solidFill>
                <a:effectLst/>
                <a:uLnTx/>
                <a:uFillTx/>
                <a:latin typeface="Calibri"/>
                <a:ea typeface="+mn-ea"/>
                <a:cs typeface="Times New Roman" pitchFamily="18" charset="0"/>
              </a:rPr>
              <a:t>Expansion:</a:t>
            </a:r>
            <a:r>
              <a:rPr kumimoji="0" lang="en-US" altLang="en-US" sz="1400" b="0" i="0" u="none" strike="noStrike" kern="1200" cap="none" spc="0" normalizeH="0" noProof="0" dirty="0" smtClean="0">
                <a:ln>
                  <a:noFill/>
                </a:ln>
                <a:solidFill>
                  <a:srgbClr val="CC3399"/>
                </a:solidFill>
                <a:effectLst/>
                <a:uLnTx/>
                <a:uFillTx/>
                <a:latin typeface="Calibri"/>
                <a:ea typeface="+mn-ea"/>
                <a:cs typeface="Times New Roman" pitchFamily="18" charset="0"/>
              </a:rPr>
              <a:t> </a:t>
            </a:r>
            <a:r>
              <a:rPr kumimoji="0" lang="en-US" altLang="en-US" sz="1400" b="0" i="0" u="none" strike="noStrike" kern="1200" cap="none" spc="0" normalizeH="0" baseline="0" noProof="0" dirty="0" smtClean="0">
                <a:ln>
                  <a:noFill/>
                </a:ln>
                <a:solidFill>
                  <a:srgbClr val="CC3399"/>
                </a:solidFill>
                <a:effectLst/>
                <a:uLnTx/>
                <a:uFillTx/>
                <a:latin typeface="Calibri"/>
                <a:ea typeface="+mn-ea"/>
                <a:cs typeface="Times New Roman" pitchFamily="18" charset="0"/>
              </a:rPr>
              <a:t>Distillery (75 to 110 KLPD), Sugar </a:t>
            </a: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Factory </a:t>
            </a:r>
            <a:r>
              <a:rPr kumimoji="0" lang="en-US" altLang="en-US" sz="1400" b="0" i="0" u="none" strike="noStrike" kern="1200" cap="none" spc="0" normalizeH="0" baseline="0" noProof="0" dirty="0" smtClean="0">
                <a:ln>
                  <a:noFill/>
                </a:ln>
                <a:solidFill>
                  <a:srgbClr val="CC3399"/>
                </a:solidFill>
                <a:effectLst/>
                <a:uLnTx/>
                <a:uFillTx/>
                <a:latin typeface="Calibri"/>
                <a:ea typeface="+mn-ea"/>
                <a:cs typeface="Times New Roman" pitchFamily="18" charset="0"/>
              </a:rPr>
              <a:t>(10000 to 12000 </a:t>
            </a: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TCD), </a:t>
            </a:r>
            <a:r>
              <a:rPr kumimoji="0" lang="en-US" altLang="en-US" sz="1400" b="0" i="0" u="none" strike="noStrike" kern="1200" cap="none" spc="0" normalizeH="0" baseline="0" noProof="0" dirty="0" smtClean="0">
                <a:ln>
                  <a:noFill/>
                </a:ln>
                <a:solidFill>
                  <a:srgbClr val="CC3399"/>
                </a:solidFill>
                <a:effectLst/>
                <a:uLnTx/>
                <a:uFillTx/>
                <a:latin typeface="Calibri"/>
                <a:ea typeface="+mn-ea"/>
                <a:cs typeface="Times New Roman" pitchFamily="18" charset="0"/>
              </a:rPr>
              <a:t>Co-gen Plant (20 to 30 MW)</a:t>
            </a:r>
            <a:endPar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86033012"/>
              </p:ext>
            </p:extLst>
          </p:nvPr>
        </p:nvGraphicFramePr>
        <p:xfrm>
          <a:off x="128588" y="609600"/>
          <a:ext cx="9648825" cy="3291840"/>
        </p:xfrm>
        <a:graphic>
          <a:graphicData uri="http://schemas.openxmlformats.org/drawingml/2006/table">
            <a:tbl>
              <a:tblPr firstRow="1" firstCol="1" bandRow="1">
                <a:tableStyleId>{5940675A-B579-460E-94D1-54222C63F5DA}</a:tableStyleId>
              </a:tblPr>
              <a:tblGrid>
                <a:gridCol w="1243012">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107329">
                  <a:extLst>
                    <a:ext uri="{9D8B030D-6E8A-4147-A177-3AD203B41FA5}">
                      <a16:colId xmlns:a16="http://schemas.microsoft.com/office/drawing/2014/main" val="20003"/>
                    </a:ext>
                  </a:extLst>
                </a:gridCol>
                <a:gridCol w="1726484">
                  <a:extLst>
                    <a:ext uri="{9D8B030D-6E8A-4147-A177-3AD203B41FA5}">
                      <a16:colId xmlns:a16="http://schemas.microsoft.com/office/drawing/2014/main" val="20004"/>
                    </a:ext>
                  </a:extLst>
                </a:gridCol>
              </a:tblGrid>
              <a:tr h="98103">
                <a:tc rowSpan="2">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Industrial unit</a:t>
                      </a:r>
                    </a:p>
                  </a:txBody>
                  <a:tcPr marL="24771" marR="24771" marT="0" marB="0" anchor="ctr"/>
                </a:tc>
                <a:tc rowSpan="2">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Product &amp; By-product</a:t>
                      </a:r>
                    </a:p>
                  </a:txBody>
                  <a:tcPr marL="24771" marR="24771" marT="0" marB="0" anchor="ctr"/>
                </a:tc>
                <a:tc gridSpan="3">
                  <a:txBody>
                    <a:bodyPr/>
                    <a:lstStyle/>
                    <a:p>
                      <a:pPr marL="0" marR="0" algn="ctr">
                        <a:lnSpc>
                          <a:spcPct val="100000"/>
                        </a:lnSpc>
                        <a:spcBef>
                          <a:spcPts val="0"/>
                        </a:spcBef>
                        <a:spcAft>
                          <a:spcPts val="0"/>
                        </a:spcAft>
                      </a:pPr>
                      <a:r>
                        <a:rPr lang="en-US" sz="1350" b="1" dirty="0">
                          <a:effectLst/>
                          <a:latin typeface="+mn-lt"/>
                        </a:rPr>
                        <a:t>Quantity </a:t>
                      </a:r>
                      <a:r>
                        <a:rPr lang="en-IN" sz="1350" b="1" dirty="0">
                          <a:effectLst/>
                          <a:latin typeface="+mn-lt"/>
                        </a:rPr>
                        <a:t>(MT/M)</a:t>
                      </a:r>
                      <a:endParaRPr lang="en-US" sz="1350" b="1" dirty="0">
                        <a:effectLst/>
                        <a:latin typeface="+mn-lt"/>
                        <a:ea typeface="Times New Roman" panose="02020603050405020304" pitchFamily="18" charset="0"/>
                        <a:cs typeface="Times New Roman" panose="02020603050405020304" pitchFamily="18" charset="0"/>
                      </a:endParaRPr>
                    </a:p>
                  </a:txBody>
                  <a:tcPr marL="24771" marR="24771" marT="0" marB="0" anchor="ctr"/>
                </a:tc>
                <a:tc hMerge="1">
                  <a:txBody>
                    <a:bodyPr/>
                    <a:lstStyle/>
                    <a:p>
                      <a:endParaRPr lang="en-US"/>
                    </a:p>
                  </a:txBody>
                  <a:tcPr/>
                </a:tc>
                <a:tc hMerge="1">
                  <a:txBody>
                    <a:bodyPr/>
                    <a:lstStyle/>
                    <a:p>
                      <a:endParaRPr lang="en-US" dirty="0"/>
                    </a:p>
                  </a:txBody>
                  <a:tcPr marL="26834" marR="26834" marT="0" marB="0"/>
                </a:tc>
                <a:extLst>
                  <a:ext uri="{0D108BD9-81ED-4DB2-BD59-A6C34878D82A}">
                    <a16:rowId xmlns:a16="http://schemas.microsoft.com/office/drawing/2014/main" val="10000"/>
                  </a:ext>
                </a:extLst>
              </a:tr>
              <a:tr h="98103">
                <a:tc vMerge="1">
                  <a:txBody>
                    <a:bodyPr/>
                    <a:lstStyle/>
                    <a:p>
                      <a:endParaRPr lang="en-US"/>
                    </a:p>
                  </a:txBody>
                  <a:tcPr/>
                </a:tc>
                <a:tc vMerge="1">
                  <a:txBody>
                    <a:bodyPr/>
                    <a:lstStyle/>
                    <a:p>
                      <a:endParaRPr lang="en-US"/>
                    </a:p>
                  </a:txBody>
                  <a:tcPr/>
                </a:tc>
                <a:tc>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Existing </a:t>
                      </a:r>
                    </a:p>
                  </a:txBody>
                  <a:tcPr marL="24771" marR="24771" marT="0" marB="0"/>
                </a:tc>
                <a:tc>
                  <a:txBody>
                    <a:bodyPr/>
                    <a:lstStyle/>
                    <a:p>
                      <a:pPr marL="0" marR="0" algn="ctr" defTabSz="844083" rtl="0" eaLnBrk="1" latinLnBrk="0" hangingPunct="1">
                        <a:lnSpc>
                          <a:spcPct val="100000"/>
                        </a:lnSpc>
                        <a:spcBef>
                          <a:spcPts val="0"/>
                        </a:spcBef>
                        <a:spcAft>
                          <a:spcPts val="0"/>
                        </a:spcAft>
                      </a:pPr>
                      <a:r>
                        <a:rPr lang="en-US" sz="1350" b="1" kern="1200" dirty="0" smtClean="0">
                          <a:solidFill>
                            <a:srgbClr val="000000"/>
                          </a:solidFill>
                          <a:latin typeface="+mn-lt"/>
                          <a:ea typeface="Times New Roman"/>
                          <a:cs typeface="Times New Roman"/>
                        </a:rPr>
                        <a:t>Expansion</a:t>
                      </a:r>
                      <a:endParaRPr lang="en-US" sz="1350" b="1"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Total </a:t>
                      </a:r>
                    </a:p>
                  </a:txBody>
                  <a:tcPr marL="24771" marR="24771" marT="0" marB="0"/>
                </a:tc>
                <a:extLst>
                  <a:ext uri="{0D108BD9-81ED-4DB2-BD59-A6C34878D82A}">
                    <a16:rowId xmlns:a16="http://schemas.microsoft.com/office/drawing/2014/main" val="10001"/>
                  </a:ext>
                </a:extLst>
              </a:tr>
              <a:tr h="98103">
                <a:tc rowSpan="6">
                  <a:txBody>
                    <a:bodyPr/>
                    <a:lstStyle/>
                    <a:p>
                      <a:pPr marL="0" marR="0" indent="-11430" algn="ctr">
                        <a:lnSpc>
                          <a:spcPct val="100000"/>
                        </a:lnSpc>
                        <a:spcBef>
                          <a:spcPts val="0"/>
                        </a:spcBef>
                        <a:spcAft>
                          <a:spcPts val="0"/>
                        </a:spcAft>
                      </a:pPr>
                      <a:r>
                        <a:rPr lang="en-US" sz="1350" b="1" kern="1200" dirty="0">
                          <a:solidFill>
                            <a:srgbClr val="000000"/>
                          </a:solidFill>
                          <a:latin typeface="+mn-lt"/>
                          <a:ea typeface="Times New Roman"/>
                          <a:cs typeface="Times New Roman"/>
                        </a:rPr>
                        <a:t>Sugar Factory</a:t>
                      </a:r>
                    </a:p>
                  </a:txBody>
                  <a:tcPr marL="84410" marR="84410" marT="0" marB="0" anchor="ctr"/>
                </a:tc>
                <a:tc>
                  <a:txBody>
                    <a:bodyPr/>
                    <a:lstStyle/>
                    <a:p>
                      <a:pPr marL="0" marR="0" algn="l"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Products</a:t>
                      </a:r>
                    </a:p>
                  </a:txBody>
                  <a:tcPr marL="24771" marR="24771" marT="0" marB="0" anchor="ctr"/>
                </a:tc>
                <a:tc>
                  <a:txBody>
                    <a:bodyPr/>
                    <a:lstStyle/>
                    <a:p>
                      <a:pPr marL="0" marR="0" algn="ctr" defTabSz="844083" rtl="0" eaLnBrk="1" latinLnBrk="0" hangingPunct="1">
                        <a:lnSpc>
                          <a:spcPct val="100000"/>
                        </a:lnSpc>
                        <a:spcBef>
                          <a:spcPts val="0"/>
                        </a:spcBef>
                        <a:spcAft>
                          <a:spcPts val="0"/>
                        </a:spcAft>
                      </a:pPr>
                      <a:r>
                        <a:rPr lang="en-US" sz="1350" kern="1200" dirty="0">
                          <a:solidFill>
                            <a:srgbClr val="000000"/>
                          </a:solidFill>
                          <a:latin typeface="+mn-lt"/>
                          <a:ea typeface="Times New Roman"/>
                          <a:cs typeface="Times New Roman"/>
                        </a:rPr>
                        <a:t> </a:t>
                      </a:r>
                    </a:p>
                  </a:txBody>
                  <a:tcPr marL="24771" marR="24771" marT="0" marB="0" anchor="ctr"/>
                </a:tc>
                <a:tc>
                  <a:txBody>
                    <a:bodyPr/>
                    <a:lstStyle/>
                    <a:p>
                      <a:pPr marL="0" marR="0" algn="ctr"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r>
                        <a:rPr lang="en-US" sz="1350" kern="1200" dirty="0">
                          <a:solidFill>
                            <a:srgbClr val="000000"/>
                          </a:solidFill>
                          <a:latin typeface="+mn-lt"/>
                          <a:ea typeface="Times New Roman"/>
                          <a:cs typeface="Times New Roman"/>
                        </a:rPr>
                        <a:t> </a:t>
                      </a:r>
                    </a:p>
                  </a:txBody>
                  <a:tcPr marL="24771" marR="24771" marT="0" marB="0"/>
                </a:tc>
                <a:extLst>
                  <a:ext uri="{0D108BD9-81ED-4DB2-BD59-A6C34878D82A}">
                    <a16:rowId xmlns:a16="http://schemas.microsoft.com/office/drawing/2014/main" val="10002"/>
                  </a:ext>
                </a:extLst>
              </a:tr>
              <a:tr h="98103">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Sugar (</a:t>
                      </a:r>
                      <a:r>
                        <a:rPr lang="en-IN" sz="1350" kern="1200" dirty="0" smtClean="0">
                          <a:solidFill>
                            <a:srgbClr val="000000"/>
                          </a:solidFill>
                          <a:latin typeface="+mn-lt"/>
                          <a:ea typeface="Times New Roman"/>
                          <a:cs typeface="Times New Roman"/>
                        </a:rPr>
                        <a:t>12%)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36,000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7,200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43,200</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8103">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b="1" kern="1200" dirty="0">
                          <a:solidFill>
                            <a:srgbClr val="000000"/>
                          </a:solidFill>
                          <a:latin typeface="+mn-lt"/>
                          <a:ea typeface="Times New Roman"/>
                          <a:cs typeface="Times New Roman"/>
                        </a:rPr>
                        <a:t>By-products</a:t>
                      </a:r>
                      <a:endParaRPr lang="en-US" sz="1350" b="1"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000000"/>
                        </a:solidFill>
                        <a:latin typeface="+mn-lt"/>
                        <a:ea typeface="Times New Roman"/>
                        <a:cs typeface="Times New Roman"/>
                      </a:endParaRPr>
                    </a:p>
                  </a:txBody>
                  <a:tcPr marL="24771" marR="24771" marT="0" marB="0"/>
                </a:tc>
                <a:extLst>
                  <a:ext uri="{0D108BD9-81ED-4DB2-BD59-A6C34878D82A}">
                    <a16:rowId xmlns:a16="http://schemas.microsoft.com/office/drawing/2014/main" val="10004"/>
                  </a:ext>
                </a:extLst>
              </a:tr>
              <a:tr h="98103">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Molasses (</a:t>
                      </a:r>
                      <a:r>
                        <a:rPr lang="en-IN" sz="1350" kern="1200" dirty="0" smtClean="0">
                          <a:solidFill>
                            <a:srgbClr val="000000"/>
                          </a:solidFill>
                          <a:latin typeface="+mn-lt"/>
                          <a:ea typeface="Times New Roman"/>
                          <a:cs typeface="Times New Roman"/>
                        </a:rPr>
                        <a:t>4.%)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12,000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2,400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14,400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98103">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Bagasse (</a:t>
                      </a:r>
                      <a:r>
                        <a:rPr lang="en-IN" sz="1350" kern="1200" dirty="0" smtClean="0">
                          <a:solidFill>
                            <a:srgbClr val="000000"/>
                          </a:solidFill>
                          <a:latin typeface="+mn-lt"/>
                          <a:ea typeface="Times New Roman"/>
                          <a:cs typeface="Times New Roman"/>
                        </a:rPr>
                        <a:t>30%)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90,000</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18,000</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1,08,000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98103">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Press Mud (4%)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12,000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2,400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a:solidFill>
                            <a:srgbClr val="000000"/>
                          </a:solidFill>
                          <a:effectLst/>
                          <a:latin typeface="+mn-lt"/>
                          <a:ea typeface="Times New Roman" panose="02020603050405020304" pitchFamily="18" charset="0"/>
                          <a:cs typeface="Times New Roman" panose="02020603050405020304" pitchFamily="18" charset="0"/>
                        </a:rPr>
                        <a:t>14,400</a:t>
                      </a:r>
                      <a:endParaRPr lang="en-US" sz="135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98103">
                <a:tc>
                  <a:txBody>
                    <a:bodyPr/>
                    <a:lstStyle/>
                    <a:p>
                      <a:pPr marL="0" marR="0" indent="-11430" algn="ctr" defTabSz="844083" rtl="0" eaLnBrk="1" latinLnBrk="0" hangingPunct="1">
                        <a:lnSpc>
                          <a:spcPct val="100000"/>
                        </a:lnSpc>
                        <a:spcBef>
                          <a:spcPts val="0"/>
                        </a:spcBef>
                        <a:spcAft>
                          <a:spcPts val="0"/>
                        </a:spcAft>
                      </a:pPr>
                      <a:r>
                        <a:rPr lang="en-US" sz="1350" b="1" kern="1200" dirty="0" smtClean="0">
                          <a:solidFill>
                            <a:srgbClr val="000000"/>
                          </a:solidFill>
                          <a:latin typeface="+mn-lt"/>
                          <a:ea typeface="Times New Roman"/>
                          <a:cs typeface="Times New Roman"/>
                        </a:rPr>
                        <a:t>Co-Gen</a:t>
                      </a:r>
                      <a:r>
                        <a:rPr lang="en-US" sz="1350" b="1" kern="1200" baseline="0" dirty="0" smtClean="0">
                          <a:solidFill>
                            <a:srgbClr val="000000"/>
                          </a:solidFill>
                          <a:latin typeface="+mn-lt"/>
                          <a:ea typeface="Times New Roman"/>
                          <a:cs typeface="Times New Roman"/>
                        </a:rPr>
                        <a:t> </a:t>
                      </a:r>
                      <a:endParaRPr lang="en-US" sz="1350" b="1" kern="1200" baseline="0" dirty="0">
                        <a:solidFill>
                          <a:srgbClr val="000000"/>
                        </a:solidFill>
                        <a:latin typeface="+mn-lt"/>
                        <a:ea typeface="Times New Roman"/>
                        <a:cs typeface="Times New Roman"/>
                      </a:endParaRPr>
                    </a:p>
                  </a:txBody>
                  <a:tcPr marL="24771" marR="24771" marT="0" marB="0" anchor="ctr"/>
                </a:tc>
                <a:tc>
                  <a:txBody>
                    <a:bodyPr/>
                    <a:lstStyle/>
                    <a:p>
                      <a:pPr marL="0" marR="0" algn="l" defTabSz="844083" rtl="0" eaLnBrk="1" fontAlgn="base" latinLnBrk="0" hangingPunct="1">
                        <a:lnSpc>
                          <a:spcPct val="100000"/>
                        </a:lnSpc>
                        <a:spcBef>
                          <a:spcPts val="0"/>
                        </a:spcBef>
                        <a:spcAft>
                          <a:spcPts val="0"/>
                        </a:spcAft>
                      </a:pPr>
                      <a:r>
                        <a:rPr lang="en-US" sz="1350" kern="1200" dirty="0">
                          <a:solidFill>
                            <a:srgbClr val="000000"/>
                          </a:solidFill>
                          <a:latin typeface="+mn-lt"/>
                          <a:ea typeface="Times New Roman"/>
                          <a:cs typeface="Times New Roman"/>
                        </a:rPr>
                        <a:t>Electricity (MW)</a:t>
                      </a:r>
                    </a:p>
                  </a:txBody>
                  <a:tcPr marL="24771" marR="24771" marT="0" marB="0" anchor="ctr"/>
                </a:tc>
                <a:tc>
                  <a:txBody>
                    <a:bodyPr/>
                    <a:lstStyle/>
                    <a:p>
                      <a:pPr marL="0" marR="0" algn="ctr">
                        <a:lnSpc>
                          <a:spcPct val="100000"/>
                        </a:lnSpc>
                        <a:spcBef>
                          <a:spcPts val="0"/>
                        </a:spcBef>
                        <a:spcAft>
                          <a:spcPts val="0"/>
                        </a:spcAft>
                      </a:pPr>
                      <a:r>
                        <a:rPr lang="en-US" sz="1350" dirty="0" smtClean="0">
                          <a:effectLst/>
                          <a:latin typeface="+mn-lt"/>
                          <a:ea typeface="Times New Roman" panose="02020603050405020304" pitchFamily="18" charset="0"/>
                          <a:cs typeface="Times New Roman" panose="02020603050405020304" pitchFamily="18" charset="0"/>
                        </a:rPr>
                        <a:t>20</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10</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30</a:t>
                      </a:r>
                    </a:p>
                  </a:txBody>
                  <a:tcPr marL="68580" marR="68580" marT="0" marB="0"/>
                </a:tc>
                <a:extLst>
                  <a:ext uri="{0D108BD9-81ED-4DB2-BD59-A6C34878D82A}">
                    <a16:rowId xmlns:a16="http://schemas.microsoft.com/office/drawing/2014/main" val="10008"/>
                  </a:ext>
                </a:extLst>
              </a:tr>
              <a:tr h="98103">
                <a:tc rowSpan="7">
                  <a:txBody>
                    <a:bodyPr/>
                    <a:lstStyle/>
                    <a:p>
                      <a:pPr marL="0" marR="0" indent="-11430" algn="ctr" defTabSz="844083" rtl="0" eaLnBrk="1" latinLnBrk="0" hangingPunct="1">
                        <a:lnSpc>
                          <a:spcPct val="100000"/>
                        </a:lnSpc>
                        <a:spcBef>
                          <a:spcPts val="0"/>
                        </a:spcBef>
                        <a:spcAft>
                          <a:spcPts val="0"/>
                        </a:spcAft>
                      </a:pPr>
                      <a:r>
                        <a:rPr lang="en-US" sz="1350" b="1" kern="1200" dirty="0" smtClean="0">
                          <a:solidFill>
                            <a:srgbClr val="000000"/>
                          </a:solidFill>
                          <a:latin typeface="+mn-lt"/>
                          <a:ea typeface="Times New Roman"/>
                          <a:cs typeface="Times New Roman"/>
                        </a:rPr>
                        <a:t>Distillery</a:t>
                      </a:r>
                    </a:p>
                  </a:txBody>
                  <a:tcPr marL="24771" marR="24771" marT="0" marB="0" anchor="ctr"/>
                </a:tc>
                <a:tc>
                  <a:txBody>
                    <a:bodyPr/>
                    <a:lstStyle/>
                    <a:p>
                      <a:pPr marL="0" marR="0" algn="l"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Products</a:t>
                      </a:r>
                    </a:p>
                  </a:txBody>
                  <a:tcPr marL="24771" marR="24771" marT="0" marB="0" anchor="ctr"/>
                </a:tc>
                <a:tc>
                  <a:txBody>
                    <a:bodyPr/>
                    <a:lstStyle/>
                    <a:p>
                      <a:pPr marL="0" marR="0" algn="ctr" defTabSz="844083" rtl="0" eaLnBrk="1" latinLnBrk="0" hangingPunct="1">
                        <a:lnSpc>
                          <a:spcPct val="100000"/>
                        </a:lnSpc>
                        <a:spcBef>
                          <a:spcPts val="0"/>
                        </a:spcBef>
                        <a:spcAft>
                          <a:spcPts val="0"/>
                        </a:spcAft>
                      </a:pPr>
                      <a:r>
                        <a:rPr lang="en-GB" sz="1350" kern="1200">
                          <a:solidFill>
                            <a:srgbClr val="000000"/>
                          </a:solidFill>
                          <a:latin typeface="+mn-lt"/>
                          <a:ea typeface="Times New Roman"/>
                          <a:cs typeface="Times New Roman"/>
                        </a:rPr>
                        <a:t> </a:t>
                      </a:r>
                      <a:endParaRPr lang="en-US" sz="1350" kern="120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000000"/>
                        </a:solidFill>
                        <a:latin typeface="+mn-lt"/>
                        <a:ea typeface="Times New Roman"/>
                        <a:cs typeface="Times New Roman"/>
                      </a:endParaRPr>
                    </a:p>
                  </a:txBody>
                  <a:tcPr marL="24771" marR="24771" marT="0" marB="0"/>
                </a:tc>
                <a:extLst>
                  <a:ext uri="{0D108BD9-81ED-4DB2-BD59-A6C34878D82A}">
                    <a16:rowId xmlns:a16="http://schemas.microsoft.com/office/drawing/2014/main" val="10009"/>
                  </a:ext>
                </a:extLst>
              </a:tr>
              <a:tr h="98103">
                <a:tc vMerge="1">
                  <a:txBody>
                    <a:bodyPr/>
                    <a:lstStyle/>
                    <a:p>
                      <a:endParaRPr lang="en-US"/>
                    </a:p>
                  </a:txBody>
                  <a:tcPr/>
                </a:tc>
                <a:tc>
                  <a:txBody>
                    <a:bodyPr/>
                    <a:lstStyle/>
                    <a:p>
                      <a:pPr marL="0" marR="0">
                        <a:lnSpc>
                          <a:spcPct val="100000"/>
                        </a:lnSpc>
                        <a:spcBef>
                          <a:spcPts val="0"/>
                        </a:spcBef>
                        <a:spcAft>
                          <a:spcPts val="0"/>
                        </a:spcAft>
                      </a:pPr>
                      <a:r>
                        <a:rPr lang="en-US" sz="1350" dirty="0" smtClean="0">
                          <a:effectLst/>
                          <a:latin typeface="+mn-lt"/>
                          <a:ea typeface="Times New Roman" panose="02020603050405020304" pitchFamily="18" charset="0"/>
                          <a:cs typeface="Times New Roman" panose="02020603050405020304" pitchFamily="18" charset="0"/>
                        </a:rPr>
                        <a:t>RS/ ENA (</a:t>
                      </a:r>
                      <a:r>
                        <a:rPr lang="en-US" sz="1350" dirty="0">
                          <a:effectLst/>
                          <a:latin typeface="+mn-lt"/>
                          <a:ea typeface="Times New Roman" panose="02020603050405020304" pitchFamily="18" charset="0"/>
                          <a:cs typeface="Times New Roman" panose="02020603050405020304" pitchFamily="18" charset="0"/>
                        </a:rPr>
                        <a:t>B &amp; C Heavy Molasses)</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75</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0</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75</a:t>
                      </a:r>
                    </a:p>
                  </a:txBody>
                  <a:tcPr marL="68580" marR="68580" marT="0" marB="0"/>
                </a:tc>
                <a:extLst>
                  <a:ext uri="{0D108BD9-81ED-4DB2-BD59-A6C34878D82A}">
                    <a16:rowId xmlns:a16="http://schemas.microsoft.com/office/drawing/2014/main" val="10010"/>
                  </a:ext>
                </a:extLst>
              </a:tr>
              <a:tr h="98103">
                <a:tc vMerge="1">
                  <a:txBody>
                    <a:bodyPr/>
                    <a:lstStyle/>
                    <a:p>
                      <a:endParaRPr lang="en-US"/>
                    </a:p>
                  </a:txBody>
                  <a:tcPr/>
                </a:tc>
                <a:tc>
                  <a:txBody>
                    <a:bodyPr/>
                    <a:lstStyle/>
                    <a:p>
                      <a:pPr marL="0" marR="0">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Ethanol  (B &amp; C Heavy Molasses)</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75</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35</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110</a:t>
                      </a:r>
                    </a:p>
                  </a:txBody>
                  <a:tcPr marL="68580" marR="68580" marT="0" marB="0"/>
                </a:tc>
                <a:extLst>
                  <a:ext uri="{0D108BD9-81ED-4DB2-BD59-A6C34878D82A}">
                    <a16:rowId xmlns:a16="http://schemas.microsoft.com/office/drawing/2014/main" val="2510736972"/>
                  </a:ext>
                </a:extLst>
              </a:tr>
              <a:tr h="98103">
                <a:tc vMerge="1">
                  <a:txBody>
                    <a:bodyPr/>
                    <a:lstStyle/>
                    <a:p>
                      <a:endParaRPr lang="en-US"/>
                    </a:p>
                  </a:txBody>
                  <a:tcPr/>
                </a:tc>
                <a:tc>
                  <a:txBody>
                    <a:bodyPr/>
                    <a:lstStyle/>
                    <a:p>
                      <a:pPr marL="0" marR="0">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Ethanol (Sugarcane Syrup)</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0</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110</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110</a:t>
                      </a:r>
                    </a:p>
                  </a:txBody>
                  <a:tcPr marL="68580" marR="68580" marT="0" marB="0"/>
                </a:tc>
                <a:extLst>
                  <a:ext uri="{0D108BD9-81ED-4DB2-BD59-A6C34878D82A}">
                    <a16:rowId xmlns:a16="http://schemas.microsoft.com/office/drawing/2014/main" val="3978507079"/>
                  </a:ext>
                </a:extLst>
              </a:tr>
              <a:tr h="98103">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By-Products</a:t>
                      </a: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C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C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C00000"/>
                        </a:solidFill>
                        <a:latin typeface="+mn-lt"/>
                        <a:ea typeface="Times New Roman"/>
                        <a:cs typeface="Times New Roman"/>
                      </a:endParaRPr>
                    </a:p>
                  </a:txBody>
                  <a:tcPr marL="24771" marR="24771" marT="0" marB="0"/>
                </a:tc>
                <a:extLst>
                  <a:ext uri="{0D108BD9-81ED-4DB2-BD59-A6C34878D82A}">
                    <a16:rowId xmlns:a16="http://schemas.microsoft.com/office/drawing/2014/main" val="3704682483"/>
                  </a:ext>
                </a:extLst>
              </a:tr>
              <a:tr h="98103">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US" sz="1350" kern="1200" dirty="0">
                          <a:solidFill>
                            <a:srgbClr val="000000"/>
                          </a:solidFill>
                          <a:latin typeface="+mn-lt"/>
                          <a:cs typeface="Times New Roman"/>
                        </a:rPr>
                        <a:t>Carbon Di-oxide</a:t>
                      </a:r>
                    </a:p>
                  </a:txBody>
                  <a:tcPr marL="24771" marR="24771"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1,680</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1,050</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2,730</a:t>
                      </a:r>
                    </a:p>
                  </a:txBody>
                  <a:tcPr marL="68580" marR="68580" marT="0" marB="0"/>
                </a:tc>
                <a:extLst>
                  <a:ext uri="{0D108BD9-81ED-4DB2-BD59-A6C34878D82A}">
                    <a16:rowId xmlns:a16="http://schemas.microsoft.com/office/drawing/2014/main" val="10011"/>
                  </a:ext>
                </a:extLst>
              </a:tr>
              <a:tr h="196205">
                <a:tc vMerge="1">
                  <a:txBody>
                    <a:bodyPr/>
                    <a:lstStyle/>
                    <a:p>
                      <a:endParaRPr lang="en-US"/>
                    </a:p>
                  </a:txBody>
                  <a:tcPr/>
                </a:tc>
                <a:tc>
                  <a:txBody>
                    <a:bodyPr/>
                    <a:lstStyle/>
                    <a:p>
                      <a:pPr>
                        <a:lnSpc>
                          <a:spcPct val="100000"/>
                        </a:lnSpc>
                      </a:pPr>
                      <a:r>
                        <a:rPr lang="en-US" sz="1350" kern="1200" dirty="0" smtClean="0">
                          <a:solidFill>
                            <a:schemeClr val="tx1"/>
                          </a:solidFill>
                          <a:effectLst/>
                          <a:latin typeface="+mn-lt"/>
                          <a:ea typeface="+mn-ea"/>
                          <a:cs typeface="+mn-cs"/>
                        </a:rPr>
                        <a:t>Electric Power from Incineration Boiler</a:t>
                      </a:r>
                      <a:endParaRPr lang="en-US" sz="1350" dirty="0">
                        <a:latin typeface="+mn-lt"/>
                      </a:endParaRPr>
                    </a:p>
                  </a:txBody>
                  <a:tcPr marL="24771" marR="24771"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0</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3</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3</a:t>
                      </a:r>
                    </a:p>
                  </a:txBody>
                  <a:tcPr marL="68580" marR="68580" marT="0" marB="0"/>
                </a:tc>
                <a:extLst>
                  <a:ext uri="{0D108BD9-81ED-4DB2-BD59-A6C34878D82A}">
                    <a16:rowId xmlns:a16="http://schemas.microsoft.com/office/drawing/2014/main" val="1001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4502643"/>
              </p:ext>
            </p:extLst>
          </p:nvPr>
        </p:nvGraphicFramePr>
        <p:xfrm>
          <a:off x="128588" y="4226904"/>
          <a:ext cx="9648824" cy="2734056"/>
        </p:xfrm>
        <a:graphic>
          <a:graphicData uri="http://schemas.openxmlformats.org/drawingml/2006/table">
            <a:tbl>
              <a:tblPr firstRow="1" firstCol="1" bandRow="1">
                <a:tableStyleId>{5940675A-B579-460E-94D1-54222C63F5DA}</a:tableStyleId>
              </a:tblPr>
              <a:tblGrid>
                <a:gridCol w="1677296">
                  <a:extLst>
                    <a:ext uri="{9D8B030D-6E8A-4147-A177-3AD203B41FA5}">
                      <a16:colId xmlns:a16="http://schemas.microsoft.com/office/drawing/2014/main" val="20000"/>
                    </a:ext>
                  </a:extLst>
                </a:gridCol>
                <a:gridCol w="1868023">
                  <a:extLst>
                    <a:ext uri="{9D8B030D-6E8A-4147-A177-3AD203B41FA5}">
                      <a16:colId xmlns:a16="http://schemas.microsoft.com/office/drawing/2014/main" val="20001"/>
                    </a:ext>
                  </a:extLst>
                </a:gridCol>
                <a:gridCol w="973377">
                  <a:extLst>
                    <a:ext uri="{9D8B030D-6E8A-4147-A177-3AD203B41FA5}">
                      <a16:colId xmlns:a16="http://schemas.microsoft.com/office/drawing/2014/main" val="20002"/>
                    </a:ext>
                  </a:extLst>
                </a:gridCol>
                <a:gridCol w="1061124">
                  <a:extLst>
                    <a:ext uri="{9D8B030D-6E8A-4147-A177-3AD203B41FA5}">
                      <a16:colId xmlns:a16="http://schemas.microsoft.com/office/drawing/2014/main" val="20003"/>
                    </a:ext>
                  </a:extLst>
                </a:gridCol>
                <a:gridCol w="1130278">
                  <a:extLst>
                    <a:ext uri="{9D8B030D-6E8A-4147-A177-3AD203B41FA5}">
                      <a16:colId xmlns:a16="http://schemas.microsoft.com/office/drawing/2014/main" val="20004"/>
                    </a:ext>
                  </a:extLst>
                </a:gridCol>
                <a:gridCol w="2938726">
                  <a:extLst>
                    <a:ext uri="{9D8B030D-6E8A-4147-A177-3AD203B41FA5}">
                      <a16:colId xmlns:a16="http://schemas.microsoft.com/office/drawing/2014/main" val="20005"/>
                    </a:ext>
                  </a:extLst>
                </a:gridCol>
              </a:tblGrid>
              <a:tr h="133212">
                <a:tc rowSpan="2">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Industrial unit</a:t>
                      </a:r>
                    </a:p>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 </a:t>
                      </a:r>
                    </a:p>
                  </a:txBody>
                  <a:tcPr marL="63307" marR="63307" marT="0" marB="0" anchor="ctr"/>
                </a:tc>
                <a:tc rowSpan="2">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Name of Raw Material</a:t>
                      </a:r>
                    </a:p>
                  </a:txBody>
                  <a:tcPr marL="63307" marR="63307" marT="0" marB="0" anchor="ctr"/>
                </a:tc>
                <a:tc gridSpan="3">
                  <a:txBody>
                    <a:bodyPr/>
                    <a:lstStyle/>
                    <a:p>
                      <a:pPr marL="0" marR="0" algn="ctr" defTabSz="844083" rtl="0" eaLnBrk="1" latinLnBrk="0" hangingPunct="1">
                        <a:lnSpc>
                          <a:spcPct val="115000"/>
                        </a:lnSpc>
                        <a:spcBef>
                          <a:spcPts val="0"/>
                        </a:spcBef>
                        <a:spcAft>
                          <a:spcPts val="0"/>
                        </a:spcAft>
                      </a:pPr>
                      <a:r>
                        <a:rPr lang="en-US" sz="1300" b="1" kern="1200" dirty="0">
                          <a:solidFill>
                            <a:srgbClr val="000000"/>
                          </a:solidFill>
                          <a:latin typeface="+mn-lt"/>
                          <a:ea typeface="Times New Roman"/>
                          <a:cs typeface="Times New Roman"/>
                        </a:rPr>
                        <a:t>Quantity (MT/M)</a:t>
                      </a:r>
                    </a:p>
                  </a:txBody>
                  <a:tcPr marL="63307" marR="63307" marT="0" marB="0" anchor="ct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Source</a:t>
                      </a:r>
                    </a:p>
                  </a:txBody>
                  <a:tcPr marL="63307" marR="63307" marT="0" marB="0" anchor="ctr"/>
                </a:tc>
                <a:extLst>
                  <a:ext uri="{0D108BD9-81ED-4DB2-BD59-A6C34878D82A}">
                    <a16:rowId xmlns:a16="http://schemas.microsoft.com/office/drawing/2014/main" val="10000"/>
                  </a:ext>
                </a:extLst>
              </a:tr>
              <a:tr h="13321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Existing</a:t>
                      </a:r>
                    </a:p>
                  </a:txBody>
                  <a:tcPr marL="63307" marR="63307" marT="0" marB="0" anchor="ctr"/>
                </a:tc>
                <a:tc>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Expansion</a:t>
                      </a:r>
                    </a:p>
                  </a:txBody>
                  <a:tcPr marL="63307" marR="63307" marT="0" marB="0" anchor="ctr"/>
                </a:tc>
                <a:tc>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Total</a:t>
                      </a:r>
                    </a:p>
                  </a:txBody>
                  <a:tcPr marL="63307" marR="63307" marT="0" marB="0" anchor="ctr"/>
                </a:tc>
                <a:tc vMerge="1">
                  <a:txBody>
                    <a:bodyPr/>
                    <a:lstStyle/>
                    <a:p>
                      <a:endParaRPr lang="en-US"/>
                    </a:p>
                  </a:txBody>
                  <a:tcPr/>
                </a:tc>
                <a:extLst>
                  <a:ext uri="{0D108BD9-81ED-4DB2-BD59-A6C34878D82A}">
                    <a16:rowId xmlns:a16="http://schemas.microsoft.com/office/drawing/2014/main" val="10001"/>
                  </a:ext>
                </a:extLst>
              </a:tr>
              <a:tr h="133212">
                <a:tc rowSpan="4">
                  <a:txBody>
                    <a:bodyPr/>
                    <a:lstStyle/>
                    <a:p>
                      <a:pPr marL="0" marR="0" lvl="0" indent="-11430" algn="ctr" defTabSz="844083" rtl="0" eaLnBrk="1" fontAlgn="auto" latinLnBrk="0" hangingPunct="1">
                        <a:lnSpc>
                          <a:spcPct val="115000"/>
                        </a:lnSpc>
                        <a:spcBef>
                          <a:spcPts val="0"/>
                        </a:spcBef>
                        <a:spcAft>
                          <a:spcPts val="0"/>
                        </a:spcAft>
                        <a:buClrTx/>
                        <a:buSzTx/>
                        <a:buFontTx/>
                        <a:buNone/>
                        <a:tabLst/>
                        <a:defRPr/>
                      </a:pPr>
                      <a:r>
                        <a:rPr lang="en-US" sz="1300" b="1" kern="1200" dirty="0">
                          <a:solidFill>
                            <a:srgbClr val="000000"/>
                          </a:solidFill>
                          <a:latin typeface="+mn-lt"/>
                          <a:ea typeface="Times New Roman"/>
                          <a:cs typeface="Times New Roman"/>
                        </a:rPr>
                        <a:t>Sugar Factory</a:t>
                      </a:r>
                    </a:p>
                  </a:txBody>
                  <a:tcPr marL="63307" marR="63307" marT="0" marB="0" anchor="ct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Sugarcane</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3,00,000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60,000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3,60,000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kern="1200">
                          <a:solidFill>
                            <a:srgbClr val="000000"/>
                          </a:solidFill>
                          <a:latin typeface="+mn-lt"/>
                          <a:ea typeface="Times New Roman"/>
                          <a:cs typeface="Times New Roman"/>
                        </a:rPr>
                        <a:t>Near By Farms</a:t>
                      </a:r>
                    </a:p>
                  </a:txBody>
                  <a:tcPr marL="63307" marR="63307" marT="0" marB="0" anchor="ctr"/>
                </a:tc>
                <a:extLst>
                  <a:ext uri="{0D108BD9-81ED-4DB2-BD59-A6C34878D82A}">
                    <a16:rowId xmlns:a16="http://schemas.microsoft.com/office/drawing/2014/main" val="10002"/>
                  </a:ext>
                </a:extLst>
              </a:tr>
              <a:tr h="133212">
                <a:tc vMerge="1">
                  <a:txBody>
                    <a:bodyPr/>
                    <a:lstStyle/>
                    <a:p>
                      <a:endParaRPr lang="en-US"/>
                    </a:p>
                  </a:txBody>
                  <a:tcP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Lime</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540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120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660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Nearby Market</a:t>
                      </a:r>
                    </a:p>
                  </a:txBody>
                  <a:tcPr marL="63307" marR="63307" marT="0" marB="0" anchor="ctr"/>
                </a:tc>
                <a:extLst>
                  <a:ext uri="{0D108BD9-81ED-4DB2-BD59-A6C34878D82A}">
                    <a16:rowId xmlns:a16="http://schemas.microsoft.com/office/drawing/2014/main" val="10003"/>
                  </a:ext>
                </a:extLst>
              </a:tr>
              <a:tr h="133212">
                <a:tc vMerge="1">
                  <a:txBody>
                    <a:bodyPr/>
                    <a:lstStyle/>
                    <a:p>
                      <a:endParaRPr lang="en-US"/>
                    </a:p>
                  </a:txBody>
                  <a:tcP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Sulphur</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180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36</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216</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04"/>
                  </a:ext>
                </a:extLst>
              </a:tr>
              <a:tr h="133212">
                <a:tc vMerge="1">
                  <a:txBody>
                    <a:bodyPr/>
                    <a:lstStyle/>
                    <a:p>
                      <a:endParaRPr lang="en-US"/>
                    </a:p>
                  </a:txBody>
                  <a:tcP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Lubricants</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42</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8.4</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50.4</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05"/>
                  </a:ext>
                </a:extLst>
              </a:tr>
              <a:tr h="133212">
                <a:tc>
                  <a:txBody>
                    <a:bodyPr/>
                    <a:lstStyle/>
                    <a:p>
                      <a:pPr marL="0" marR="0" indent="-11430" algn="ctr">
                        <a:lnSpc>
                          <a:spcPct val="115000"/>
                        </a:lnSpc>
                        <a:spcBef>
                          <a:spcPts val="0"/>
                        </a:spcBef>
                        <a:spcAft>
                          <a:spcPts val="0"/>
                        </a:spcAft>
                      </a:pPr>
                      <a:r>
                        <a:rPr lang="en-US" sz="1300" b="1" kern="1200" dirty="0">
                          <a:solidFill>
                            <a:srgbClr val="000000"/>
                          </a:solidFill>
                          <a:latin typeface="+mn-lt"/>
                          <a:ea typeface="Times New Roman"/>
                          <a:cs typeface="Times New Roman"/>
                        </a:rPr>
                        <a:t>Co-gen</a:t>
                      </a:r>
                    </a:p>
                  </a:txBody>
                  <a:tcPr marL="63307" marR="63307" marT="0" marB="0" anchor="ctr"/>
                </a:tc>
                <a:tc>
                  <a:txBody>
                    <a:bodyPr/>
                    <a:lstStyle/>
                    <a:p>
                      <a:pPr marL="0" marR="0">
                        <a:lnSpc>
                          <a:spcPct val="115000"/>
                        </a:lnSpc>
                        <a:spcBef>
                          <a:spcPts val="0"/>
                        </a:spcBef>
                        <a:spcAft>
                          <a:spcPts val="0"/>
                        </a:spcAft>
                      </a:pPr>
                      <a:r>
                        <a:rPr lang="en-US" sz="1300" kern="1200" dirty="0">
                          <a:solidFill>
                            <a:srgbClr val="000000"/>
                          </a:solidFill>
                          <a:latin typeface="+mn-lt"/>
                          <a:ea typeface="Times New Roman"/>
                          <a:cs typeface="Times New Roman"/>
                        </a:rPr>
                        <a:t>Bagasse </a:t>
                      </a:r>
                    </a:p>
                  </a:txBody>
                  <a:tcPr marL="63307" marR="63307"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38,520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21,600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60,120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Own Sugar Factory</a:t>
                      </a:r>
                    </a:p>
                  </a:txBody>
                  <a:tcPr marL="63307" marR="63307" marT="0" marB="0" anchor="ctr"/>
                </a:tc>
                <a:extLst>
                  <a:ext uri="{0D108BD9-81ED-4DB2-BD59-A6C34878D82A}">
                    <a16:rowId xmlns:a16="http://schemas.microsoft.com/office/drawing/2014/main" val="10006"/>
                  </a:ext>
                </a:extLst>
              </a:tr>
              <a:tr h="133212">
                <a:tc rowSpan="5">
                  <a:txBody>
                    <a:bodyPr/>
                    <a:lstStyle/>
                    <a:p>
                      <a:pPr marL="0" marR="0" indent="-11430" algn="ctr">
                        <a:lnSpc>
                          <a:spcPct val="115000"/>
                        </a:lnSpc>
                        <a:spcBef>
                          <a:spcPts val="0"/>
                        </a:spcBef>
                        <a:spcAft>
                          <a:spcPts val="0"/>
                        </a:spcAft>
                      </a:pPr>
                      <a:r>
                        <a:rPr lang="en-US" sz="1300" b="1" kern="1200" dirty="0" smtClean="0">
                          <a:solidFill>
                            <a:srgbClr val="000000"/>
                          </a:solidFill>
                          <a:latin typeface="+mn-lt"/>
                          <a:ea typeface="Times New Roman"/>
                          <a:cs typeface="Times New Roman"/>
                        </a:rPr>
                        <a:t>Distillery</a:t>
                      </a:r>
                    </a:p>
                    <a:p>
                      <a:pPr marL="0" marR="0" indent="-11430" algn="ctr">
                        <a:lnSpc>
                          <a:spcPct val="115000"/>
                        </a:lnSpc>
                        <a:spcBef>
                          <a:spcPts val="0"/>
                        </a:spcBef>
                        <a:spcAft>
                          <a:spcPts val="0"/>
                        </a:spcAft>
                      </a:pPr>
                      <a:endParaRPr lang="en-US" sz="1300" b="1" kern="1200" dirty="0">
                        <a:solidFill>
                          <a:srgbClr val="000000"/>
                        </a:solidFill>
                        <a:latin typeface="+mn-lt"/>
                        <a:ea typeface="Times New Roman"/>
                        <a:cs typeface="Times New Roman"/>
                      </a:endParaRPr>
                    </a:p>
                  </a:txBody>
                  <a:tcPr marL="63307" marR="63307" marT="0" marB="0" anchor="ct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Molasses</a:t>
                      </a:r>
                      <a:endParaRPr lang="en-US" sz="1300" kern="1200" dirty="0">
                        <a:solidFill>
                          <a:srgbClr val="000000"/>
                        </a:solidFill>
                        <a:latin typeface="+mn-lt"/>
                        <a:ea typeface="Times New Roman"/>
                        <a:cs typeface="Times New Roman"/>
                      </a:endParaRPr>
                    </a:p>
                  </a:txBody>
                  <a:tcPr marL="63307" marR="63307"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8,340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3,870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12,210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Own Sugar Factory/ Outside Purchase</a:t>
                      </a:r>
                    </a:p>
                  </a:txBody>
                  <a:tcPr marL="63307" marR="63307" marT="0" marB="0"/>
                </a:tc>
                <a:extLst>
                  <a:ext uri="{0D108BD9-81ED-4DB2-BD59-A6C34878D82A}">
                    <a16:rowId xmlns:a16="http://schemas.microsoft.com/office/drawing/2014/main" val="10007"/>
                  </a:ext>
                </a:extLst>
              </a:tr>
              <a:tr h="133212">
                <a:tc vMerge="1">
                  <a:txBody>
                    <a:bodyPr/>
                    <a:lstStyle/>
                    <a:p>
                      <a:endParaRPr lang="en-US"/>
                    </a:p>
                  </a:txBody>
                  <a:tcPr/>
                </a:tc>
                <a:tc>
                  <a:txBody>
                    <a:bodyPr/>
                    <a:lstStyle/>
                    <a:p>
                      <a:pPr marL="0" marR="0">
                        <a:lnSpc>
                          <a:spcPct val="115000"/>
                        </a:lnSpc>
                        <a:spcBef>
                          <a:spcPts val="0"/>
                        </a:spcBef>
                        <a:spcAft>
                          <a:spcPts val="0"/>
                        </a:spcAft>
                      </a:pPr>
                      <a:r>
                        <a:rPr lang="en-US" sz="1300" kern="1200" dirty="0" smtClean="0">
                          <a:solidFill>
                            <a:srgbClr val="000000"/>
                          </a:solidFill>
                          <a:latin typeface="+mn-lt"/>
                          <a:ea typeface="Times New Roman"/>
                          <a:cs typeface="Times New Roman"/>
                        </a:rPr>
                        <a:t>Sugarcane for juice</a:t>
                      </a:r>
                      <a:endParaRPr lang="en-US" sz="1300" kern="1200" dirty="0">
                        <a:solidFill>
                          <a:srgbClr val="000000"/>
                        </a:solidFill>
                        <a:latin typeface="+mn-lt"/>
                        <a:ea typeface="Times New Roman"/>
                        <a:cs typeface="Times New Roman"/>
                      </a:endParaRPr>
                    </a:p>
                  </a:txBody>
                  <a:tcPr marL="63307" marR="63307" marT="0" marB="0" anchor="ctr"/>
                </a:tc>
                <a:tc>
                  <a:txBody>
                    <a:bodyPr/>
                    <a:lstStyle/>
                    <a:p>
                      <a:pPr marL="0" marR="0" algn="ctr">
                        <a:lnSpc>
                          <a:spcPct val="115000"/>
                        </a:lnSpc>
                        <a:spcBef>
                          <a:spcPts val="0"/>
                        </a:spcBef>
                        <a:spcAft>
                          <a:spcPts val="0"/>
                        </a:spcAft>
                      </a:pPr>
                      <a:r>
                        <a:rPr lang="en-US" sz="1300" dirty="0" smtClean="0">
                          <a:effectLst/>
                          <a:latin typeface="+mn-lt"/>
                          <a:ea typeface="Times New Roman" panose="02020603050405020304" pitchFamily="18" charset="0"/>
                          <a:cs typeface="Times New Roman" panose="02020603050405020304" pitchFamily="18" charset="0"/>
                        </a:rPr>
                        <a:t>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smtClean="0">
                          <a:effectLst/>
                          <a:latin typeface="+mn-lt"/>
                          <a:ea typeface="Times New Roman" panose="02020603050405020304" pitchFamily="18" charset="0"/>
                          <a:cs typeface="Times New Roman" panose="02020603050405020304" pitchFamily="18" charset="0"/>
                        </a:rPr>
                        <a:t>47130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smtClean="0">
                          <a:effectLst/>
                          <a:latin typeface="+mn-lt"/>
                          <a:ea typeface="Times New Roman" panose="02020603050405020304" pitchFamily="18" charset="0"/>
                          <a:cs typeface="Times New Roman" panose="02020603050405020304" pitchFamily="18" charset="0"/>
                        </a:rPr>
                        <a:t>47130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lnSpc>
                          <a:spcPct val="115000"/>
                        </a:lnSpc>
                        <a:spcBef>
                          <a:spcPts val="0"/>
                        </a:spcBef>
                        <a:spcAft>
                          <a:spcPts val="0"/>
                        </a:spcAft>
                      </a:pPr>
                      <a:endParaRPr lang="en-US" sz="1300" kern="1200" dirty="0">
                        <a:solidFill>
                          <a:srgbClr val="000000"/>
                        </a:solidFill>
                        <a:latin typeface="+mn-lt"/>
                        <a:ea typeface="Times New Roman"/>
                        <a:cs typeface="Times New Roman"/>
                      </a:endParaRPr>
                    </a:p>
                  </a:txBody>
                  <a:tcPr marL="63307" marR="63307" marT="0" marB="0"/>
                </a:tc>
                <a:extLst>
                  <a:ext uri="{0D108BD9-81ED-4DB2-BD59-A6C34878D82A}">
                    <a16:rowId xmlns:a16="http://schemas.microsoft.com/office/drawing/2014/main" val="3726257193"/>
                  </a:ext>
                </a:extLst>
              </a:tr>
              <a:tr h="133212">
                <a:tc vMerge="1">
                  <a:txBody>
                    <a:bodyPr/>
                    <a:lstStyle/>
                    <a:p>
                      <a:endParaRPr lang="en-US"/>
                    </a:p>
                  </a:txBody>
                  <a:tcP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Yeast</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10</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4.67</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14.67</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Local Vendor</a:t>
                      </a:r>
                    </a:p>
                  </a:txBody>
                  <a:tcPr marL="63307" marR="63307" marT="0" marB="0"/>
                </a:tc>
                <a:extLst>
                  <a:ext uri="{0D108BD9-81ED-4DB2-BD59-A6C34878D82A}">
                    <a16:rowId xmlns:a16="http://schemas.microsoft.com/office/drawing/2014/main" val="10008"/>
                  </a:ext>
                </a:extLst>
              </a:tr>
              <a:tr h="133212">
                <a:tc vMerge="1">
                  <a:txBody>
                    <a:bodyPr/>
                    <a:lstStyle/>
                    <a:p>
                      <a:endParaRPr lang="en-US"/>
                    </a:p>
                  </a:txBody>
                  <a:tcP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Urea</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2.5</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1.17</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3.67</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09"/>
                  </a:ext>
                </a:extLst>
              </a:tr>
              <a:tr h="133212">
                <a:tc vMerge="1">
                  <a:txBody>
                    <a:bodyPr/>
                    <a:lstStyle/>
                    <a:p>
                      <a:endParaRPr lang="en-US"/>
                    </a:p>
                  </a:txBody>
                  <a:tcP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De-foaming Oil</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7</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effectLst/>
                          <a:latin typeface="+mn-lt"/>
                          <a:ea typeface="Times New Roman" panose="02020603050405020304" pitchFamily="18" charset="0"/>
                          <a:cs typeface="Times New Roman" panose="02020603050405020304" pitchFamily="18" charset="0"/>
                        </a:rPr>
                        <a:t>3.27</a:t>
                      </a:r>
                      <a:endParaRPr lang="en-US" sz="13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10.27</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8" name="Rectangle 7"/>
          <p:cNvSpPr>
            <a:spLocks noChangeArrowheads="1"/>
          </p:cNvSpPr>
          <p:nvPr/>
        </p:nvSpPr>
        <p:spPr bwMode="auto">
          <a:xfrm>
            <a:off x="36511" y="3918929"/>
            <a:ext cx="9007475" cy="307975"/>
          </a:xfrm>
          <a:prstGeom prst="rect">
            <a:avLst/>
          </a:prstGeom>
          <a:noFill/>
          <a:ln w="9525">
            <a:noFill/>
            <a:miter lim="800000"/>
            <a:headEnd/>
            <a:tailEnd/>
          </a:ln>
        </p:spPr>
        <p:txBody>
          <a:bodyPr>
            <a:spAutoFit/>
          </a:bodyPr>
          <a:lstStyle/>
          <a:p>
            <a:pPr lvl="0" eaLnBrk="1" hangingPunct="1">
              <a:defRPr/>
            </a:pP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B. Raw Materials: </a:t>
            </a:r>
            <a:r>
              <a:rPr lang="en-US" altLang="en-US" sz="1400" dirty="0">
                <a:solidFill>
                  <a:srgbClr val="CC3399"/>
                </a:solidFill>
                <a:latin typeface="Calibri"/>
                <a:cs typeface="Times New Roman" pitchFamily="18" charset="0"/>
              </a:rPr>
              <a:t>Expansion: Distillery (75 to 110 KLPD), Sugar Factory (10000 to 12000 TCD), Co-gen Plant (20 to 30 MW)</a:t>
            </a:r>
            <a:endPar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21558341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29072" y="6469947"/>
            <a:ext cx="342900" cy="365125"/>
          </a:xfrm>
        </p:spPr>
        <p:txBody>
          <a:bodyPr/>
          <a:lstStyle/>
          <a:p>
            <a:pPr>
              <a:defRPr/>
            </a:pPr>
            <a:fld id="{4C7C1695-FCBE-4959-8185-09AF66D014C3}" type="slidenum">
              <a:rPr lang="en-US" altLang="en-US" smtClean="0"/>
              <a:pPr>
                <a:defRPr/>
              </a:pPr>
              <a:t>14</a:t>
            </a:fld>
            <a:endParaRPr lang="en-US" altLang="en-US"/>
          </a:p>
        </p:txBody>
      </p:sp>
      <p:sp>
        <p:nvSpPr>
          <p:cNvPr id="7" name="Rectangle 6"/>
          <p:cNvSpPr/>
          <p:nvPr/>
        </p:nvSpPr>
        <p:spPr>
          <a:xfrm>
            <a:off x="1899805" y="118646"/>
            <a:ext cx="6106390" cy="338554"/>
          </a:xfrm>
          <a:prstGeom prst="rect">
            <a:avLst/>
          </a:prstGeom>
        </p:spPr>
        <p:txBody>
          <a:bodyPr wrap="square">
            <a:spAutoFit/>
          </a:bodyPr>
          <a:lstStyle/>
          <a:p>
            <a:pPr algn="ctr"/>
            <a:r>
              <a:rPr lang="en-US" sz="1600" dirty="0">
                <a:solidFill>
                  <a:srgbClr val="CC0099"/>
                </a:solidFill>
                <a:latin typeface="+mn-lt"/>
                <a:ea typeface="MS Mincho" pitchFamily="49" charset="-128"/>
                <a:cs typeface="+mn-cs"/>
              </a:rPr>
              <a:t>Molasses &amp; Cane Juice / Syrup based Operations for </a:t>
            </a:r>
            <a:r>
              <a:rPr lang="en-US" sz="1600" dirty="0" smtClean="0">
                <a:solidFill>
                  <a:srgbClr val="CC0099"/>
                </a:solidFill>
                <a:latin typeface="+mn-lt"/>
                <a:ea typeface="MS Mincho" pitchFamily="49" charset="-128"/>
                <a:cs typeface="+mn-cs"/>
              </a:rPr>
              <a:t>110 </a:t>
            </a:r>
            <a:r>
              <a:rPr lang="en-US" sz="1600" dirty="0">
                <a:solidFill>
                  <a:srgbClr val="CC0099"/>
                </a:solidFill>
                <a:latin typeface="+mn-lt"/>
                <a:ea typeface="MS Mincho" pitchFamily="49" charset="-128"/>
                <a:cs typeface="+mn-cs"/>
              </a:rPr>
              <a:t>KLPD Distillery</a:t>
            </a:r>
          </a:p>
        </p:txBody>
      </p:sp>
      <p:graphicFrame>
        <p:nvGraphicFramePr>
          <p:cNvPr id="2" name="Table 1">
            <a:extLst>
              <a:ext uri="{FF2B5EF4-FFF2-40B4-BE49-F238E27FC236}">
                <a16:creationId xmlns:a16="http://schemas.microsoft.com/office/drawing/2014/main" id="{5F53396A-7BA9-4D83-93B0-084FAB5EB657}"/>
              </a:ext>
            </a:extLst>
          </p:cNvPr>
          <p:cNvGraphicFramePr>
            <a:graphicFrameLocks noGrp="1"/>
          </p:cNvGraphicFramePr>
          <p:nvPr>
            <p:extLst>
              <p:ext uri="{D42A27DB-BD31-4B8C-83A1-F6EECF244321}">
                <p14:modId xmlns:p14="http://schemas.microsoft.com/office/powerpoint/2010/main" val="2690899704"/>
              </p:ext>
            </p:extLst>
          </p:nvPr>
        </p:nvGraphicFramePr>
        <p:xfrm>
          <a:off x="152400" y="550164"/>
          <a:ext cx="9133930" cy="1682496"/>
        </p:xfrm>
        <a:graphic>
          <a:graphicData uri="http://schemas.openxmlformats.org/drawingml/2006/table">
            <a:tbl>
              <a:tblPr firstRow="1" firstCol="1" bandRow="1">
                <a:tableStyleId>{5940675A-B579-460E-94D1-54222C63F5DA}</a:tableStyleId>
              </a:tblPr>
              <a:tblGrid>
                <a:gridCol w="678873">
                  <a:extLst>
                    <a:ext uri="{9D8B030D-6E8A-4147-A177-3AD203B41FA5}">
                      <a16:colId xmlns:a16="http://schemas.microsoft.com/office/drawing/2014/main" val="617302387"/>
                    </a:ext>
                  </a:extLst>
                </a:gridCol>
                <a:gridCol w="6091942">
                  <a:extLst>
                    <a:ext uri="{9D8B030D-6E8A-4147-A177-3AD203B41FA5}">
                      <a16:colId xmlns:a16="http://schemas.microsoft.com/office/drawing/2014/main" val="3050227482"/>
                    </a:ext>
                  </a:extLst>
                </a:gridCol>
                <a:gridCol w="2363115">
                  <a:extLst>
                    <a:ext uri="{9D8B030D-6E8A-4147-A177-3AD203B41FA5}">
                      <a16:colId xmlns:a16="http://schemas.microsoft.com/office/drawing/2014/main" val="339482028"/>
                    </a:ext>
                  </a:extLst>
                </a:gridCol>
              </a:tblGrid>
              <a:tr h="233680">
                <a:tc>
                  <a:txBody>
                    <a:bodyPr/>
                    <a:lstStyle/>
                    <a:p>
                      <a:pPr indent="-36830" algn="ctr">
                        <a:lnSpc>
                          <a:spcPct val="115000"/>
                        </a:lnSpc>
                        <a:spcAft>
                          <a:spcPts val="1000"/>
                        </a:spcAft>
                      </a:pPr>
                      <a:r>
                        <a:rPr lang="en-US" sz="1600" b="1" dirty="0">
                          <a:effectLst/>
                        </a:rPr>
                        <a:t>No.</a:t>
                      </a:r>
                      <a:endParaRPr lang="en-IN" sz="16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1600" b="1" dirty="0">
                          <a:effectLst/>
                        </a:rPr>
                        <a:t>Description</a:t>
                      </a:r>
                      <a:endParaRPr lang="en-IN" sz="16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1600" b="1" dirty="0">
                          <a:effectLst/>
                        </a:rPr>
                        <a:t>Quantity</a:t>
                      </a:r>
                      <a:endParaRPr lang="en-IN" sz="16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927076327"/>
                  </a:ext>
                </a:extLst>
              </a:tr>
              <a:tr h="0">
                <a:tc>
                  <a:txBody>
                    <a:bodyPr/>
                    <a:lstStyle/>
                    <a:p>
                      <a:pPr algn="ctr">
                        <a:lnSpc>
                          <a:spcPct val="115000"/>
                        </a:lnSpc>
                        <a:spcAft>
                          <a:spcPts val="1000"/>
                        </a:spcAft>
                      </a:pPr>
                      <a:r>
                        <a:rPr lang="en-US" sz="1600">
                          <a:effectLst/>
                        </a:rPr>
                        <a:t>1</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a:effectLst/>
                        </a:rPr>
                        <a:t>Sugar cane crushing capacity</a:t>
                      </a:r>
                      <a:endParaRPr lang="en-IN" sz="1600">
                        <a:effectLst/>
                        <a:latin typeface="Calibri" panose="020F0502020204030204" pitchFamily="34" charset="0"/>
                        <a:ea typeface="Arial Unicode MS"/>
                        <a:cs typeface="Mangal" panose="02040503050203030202" pitchFamily="18" charset="0"/>
                      </a:endParaRPr>
                    </a:p>
                  </a:txBody>
                  <a:tcPr marL="68580" marR="68580" marT="0" marB="0"/>
                </a:tc>
                <a:tc>
                  <a:txBody>
                    <a:bodyPr/>
                    <a:lstStyle/>
                    <a:p>
                      <a:pPr algn="r" fontAlgn="base"/>
                      <a:r>
                        <a:rPr lang="en-US" sz="1600" kern="1200" dirty="0" smtClean="0">
                          <a:effectLst/>
                        </a:rPr>
                        <a:t>12,000 </a:t>
                      </a:r>
                      <a:r>
                        <a:rPr lang="en-US" sz="1600" kern="1200" dirty="0">
                          <a:effectLst/>
                        </a:rPr>
                        <a:t>TCD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extLst>
                  <a:ext uri="{0D108BD9-81ED-4DB2-BD59-A6C34878D82A}">
                    <a16:rowId xmlns:a16="http://schemas.microsoft.com/office/drawing/2014/main" val="2652296785"/>
                  </a:ext>
                </a:extLst>
              </a:tr>
              <a:tr h="0">
                <a:tc>
                  <a:txBody>
                    <a:bodyPr/>
                    <a:lstStyle/>
                    <a:p>
                      <a:pPr algn="ctr">
                        <a:lnSpc>
                          <a:spcPct val="115000"/>
                        </a:lnSpc>
                        <a:spcAft>
                          <a:spcPts val="1000"/>
                        </a:spcAft>
                      </a:pPr>
                      <a:r>
                        <a:rPr lang="en-US" sz="1600">
                          <a:effectLst/>
                        </a:rPr>
                        <a:t>2</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a:effectLst/>
                        </a:rPr>
                        <a:t>Sugar factory operating days </a:t>
                      </a:r>
                      <a:endParaRPr lang="en-IN" sz="1600">
                        <a:effectLst/>
                        <a:latin typeface="Calibri" panose="020F0502020204030204" pitchFamily="34" charset="0"/>
                        <a:ea typeface="Arial Unicode MS"/>
                        <a:cs typeface="Mangal" panose="02040503050203030202" pitchFamily="18" charset="0"/>
                      </a:endParaRPr>
                    </a:p>
                  </a:txBody>
                  <a:tcPr marL="68580" marR="68580" marT="0" marB="0"/>
                </a:tc>
                <a:tc>
                  <a:txBody>
                    <a:bodyPr/>
                    <a:lstStyle/>
                    <a:p>
                      <a:pPr algn="r" fontAlgn="base"/>
                      <a:r>
                        <a:rPr lang="en-US" sz="1600" kern="1200" dirty="0">
                          <a:effectLst/>
                        </a:rPr>
                        <a:t>180 Days</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extLst>
                  <a:ext uri="{0D108BD9-81ED-4DB2-BD59-A6C34878D82A}">
                    <a16:rowId xmlns:a16="http://schemas.microsoft.com/office/drawing/2014/main" val="49028364"/>
                  </a:ext>
                </a:extLst>
              </a:tr>
              <a:tr h="0">
                <a:tc>
                  <a:txBody>
                    <a:bodyPr/>
                    <a:lstStyle/>
                    <a:p>
                      <a:pPr algn="ctr">
                        <a:lnSpc>
                          <a:spcPct val="115000"/>
                        </a:lnSpc>
                        <a:spcAft>
                          <a:spcPts val="1000"/>
                        </a:spcAft>
                      </a:pPr>
                      <a:r>
                        <a:rPr lang="en-US" sz="1600">
                          <a:effectLst/>
                        </a:rPr>
                        <a:t>3</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a:effectLst/>
                        </a:rPr>
                        <a:t>Total Cane Crushing </a:t>
                      </a:r>
                      <a:endParaRPr lang="en-IN" sz="1600">
                        <a:effectLst/>
                        <a:latin typeface="Calibri" panose="020F0502020204030204" pitchFamily="34" charset="0"/>
                        <a:ea typeface="Arial Unicode MS"/>
                        <a:cs typeface="Mangal" panose="02040503050203030202" pitchFamily="18" charset="0"/>
                      </a:endParaRPr>
                    </a:p>
                  </a:txBody>
                  <a:tcPr marL="68580" marR="68580" marT="0" marB="0"/>
                </a:tc>
                <a:tc>
                  <a:txBody>
                    <a:bodyPr/>
                    <a:lstStyle/>
                    <a:p>
                      <a:pPr algn="r" fontAlgn="base"/>
                      <a:r>
                        <a:rPr lang="en-US" sz="1600" kern="1200" dirty="0" smtClean="0">
                          <a:effectLst/>
                        </a:rPr>
                        <a:t>21,60,000 </a:t>
                      </a:r>
                      <a:r>
                        <a:rPr lang="en-US" sz="1600" kern="1200" dirty="0">
                          <a:effectLst/>
                        </a:rPr>
                        <a:t>MT/Season</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extLst>
                  <a:ext uri="{0D108BD9-81ED-4DB2-BD59-A6C34878D82A}">
                    <a16:rowId xmlns:a16="http://schemas.microsoft.com/office/drawing/2014/main" val="203187931"/>
                  </a:ext>
                </a:extLst>
              </a:tr>
              <a:tr h="0">
                <a:tc>
                  <a:txBody>
                    <a:bodyPr/>
                    <a:lstStyle/>
                    <a:p>
                      <a:pPr algn="ctr">
                        <a:lnSpc>
                          <a:spcPct val="115000"/>
                        </a:lnSpc>
                        <a:spcAft>
                          <a:spcPts val="1000"/>
                        </a:spcAft>
                      </a:pPr>
                      <a:r>
                        <a:rPr lang="en-US" sz="1600" dirty="0">
                          <a:effectLst/>
                        </a:rPr>
                        <a:t>4</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dirty="0">
                          <a:effectLst/>
                        </a:rPr>
                        <a:t>Cane Juice / Syrup based Operations (Crushing Season); 180 Days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tc>
                  <a:txBody>
                    <a:bodyPr/>
                    <a:lstStyle/>
                    <a:p>
                      <a:pPr algn="r" fontAlgn="base"/>
                      <a:r>
                        <a:rPr lang="en-US" sz="1600" kern="1200" dirty="0" smtClean="0">
                          <a:effectLst/>
                        </a:rPr>
                        <a:t>2,82,780 </a:t>
                      </a:r>
                      <a:r>
                        <a:rPr lang="en-US" sz="1600" kern="1200" dirty="0">
                          <a:effectLst/>
                        </a:rPr>
                        <a:t>MT Cane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extLst>
                  <a:ext uri="{0D108BD9-81ED-4DB2-BD59-A6C34878D82A}">
                    <a16:rowId xmlns:a16="http://schemas.microsoft.com/office/drawing/2014/main" val="2812716126"/>
                  </a:ext>
                </a:extLst>
              </a:tr>
              <a:tr h="0">
                <a:tc>
                  <a:txBody>
                    <a:bodyPr/>
                    <a:lstStyle/>
                    <a:p>
                      <a:pPr algn="ctr">
                        <a:lnSpc>
                          <a:spcPct val="115000"/>
                        </a:lnSpc>
                        <a:spcAft>
                          <a:spcPts val="1000"/>
                        </a:spcAft>
                      </a:pPr>
                      <a:r>
                        <a:rPr lang="en-US" sz="1600" dirty="0">
                          <a:effectLst/>
                        </a:rPr>
                        <a:t>5</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dirty="0">
                          <a:effectLst/>
                        </a:rPr>
                        <a:t>Molasses based Operations (Non-Crushing Season); 150 Days</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tc>
                  <a:txBody>
                    <a:bodyPr/>
                    <a:lstStyle/>
                    <a:p>
                      <a:pPr algn="r" fontAlgn="base"/>
                      <a:r>
                        <a:rPr lang="en-US" sz="1600" kern="1200" dirty="0" smtClean="0">
                          <a:effectLst/>
                        </a:rPr>
                        <a:t>61,050 MT </a:t>
                      </a:r>
                      <a:r>
                        <a:rPr lang="en-US" sz="1600" kern="1200" dirty="0">
                          <a:effectLst/>
                        </a:rPr>
                        <a:t>Molasses</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extLst>
                  <a:ext uri="{0D108BD9-81ED-4DB2-BD59-A6C34878D82A}">
                    <a16:rowId xmlns:a16="http://schemas.microsoft.com/office/drawing/2014/main" val="2723867722"/>
                  </a:ext>
                </a:extLst>
              </a:tr>
            </a:tbl>
          </a:graphicData>
        </a:graphic>
      </p:graphicFrame>
      <p:sp>
        <p:nvSpPr>
          <p:cNvPr id="16" name="TextBox 15">
            <a:extLst>
              <a:ext uri="{FF2B5EF4-FFF2-40B4-BE49-F238E27FC236}">
                <a16:creationId xmlns:a16="http://schemas.microsoft.com/office/drawing/2014/main" id="{A2E67491-F57B-42E4-8B7A-2A44228E25EA}"/>
              </a:ext>
            </a:extLst>
          </p:cNvPr>
          <p:cNvSpPr txBox="1"/>
          <p:nvPr/>
        </p:nvSpPr>
        <p:spPr>
          <a:xfrm>
            <a:off x="3200400" y="2286001"/>
            <a:ext cx="2895601" cy="338554"/>
          </a:xfrm>
          <a:prstGeom prst="rect">
            <a:avLst/>
          </a:prstGeom>
          <a:noFill/>
        </p:spPr>
        <p:txBody>
          <a:bodyPr wrap="square">
            <a:spAutoFit/>
          </a:bodyPr>
          <a:lstStyle/>
          <a:p>
            <a:pPr algn="just"/>
            <a:r>
              <a:rPr lang="en-IN" sz="1600" dirty="0">
                <a:solidFill>
                  <a:srgbClr val="CC0099"/>
                </a:solidFill>
                <a:latin typeface="+mn-lt"/>
                <a:ea typeface="MS Mincho" pitchFamily="49" charset="-128"/>
                <a:cs typeface="+mn-cs"/>
              </a:rPr>
              <a:t>Sugarcane Transportation Details </a:t>
            </a:r>
          </a:p>
        </p:txBody>
      </p:sp>
      <p:graphicFrame>
        <p:nvGraphicFramePr>
          <p:cNvPr id="9" name="Table 8"/>
          <p:cNvGraphicFramePr>
            <a:graphicFrameLocks noGrp="1"/>
          </p:cNvGraphicFramePr>
          <p:nvPr>
            <p:extLst>
              <p:ext uri="{D42A27DB-BD31-4B8C-83A1-F6EECF244321}">
                <p14:modId xmlns:p14="http://schemas.microsoft.com/office/powerpoint/2010/main" val="3332015167"/>
              </p:ext>
            </p:extLst>
          </p:nvPr>
        </p:nvGraphicFramePr>
        <p:xfrm>
          <a:off x="304801" y="2743200"/>
          <a:ext cx="9067801" cy="1962912"/>
        </p:xfrm>
        <a:graphic>
          <a:graphicData uri="http://schemas.openxmlformats.org/drawingml/2006/table">
            <a:tbl>
              <a:tblPr/>
              <a:tblGrid>
                <a:gridCol w="545881">
                  <a:extLst>
                    <a:ext uri="{9D8B030D-6E8A-4147-A177-3AD203B41FA5}">
                      <a16:colId xmlns:a16="http://schemas.microsoft.com/office/drawing/2014/main" val="20000"/>
                    </a:ext>
                  </a:extLst>
                </a:gridCol>
                <a:gridCol w="2154510">
                  <a:extLst>
                    <a:ext uri="{9D8B030D-6E8A-4147-A177-3AD203B41FA5}">
                      <a16:colId xmlns:a16="http://schemas.microsoft.com/office/drawing/2014/main" val="20001"/>
                    </a:ext>
                  </a:extLst>
                </a:gridCol>
                <a:gridCol w="1639458">
                  <a:extLst>
                    <a:ext uri="{9D8B030D-6E8A-4147-A177-3AD203B41FA5}">
                      <a16:colId xmlns:a16="http://schemas.microsoft.com/office/drawing/2014/main" val="20002"/>
                    </a:ext>
                  </a:extLst>
                </a:gridCol>
                <a:gridCol w="1730137">
                  <a:extLst>
                    <a:ext uri="{9D8B030D-6E8A-4147-A177-3AD203B41FA5}">
                      <a16:colId xmlns:a16="http://schemas.microsoft.com/office/drawing/2014/main" val="20003"/>
                    </a:ext>
                  </a:extLst>
                </a:gridCol>
                <a:gridCol w="1935069">
                  <a:extLst>
                    <a:ext uri="{9D8B030D-6E8A-4147-A177-3AD203B41FA5}">
                      <a16:colId xmlns:a16="http://schemas.microsoft.com/office/drawing/2014/main" val="20004"/>
                    </a:ext>
                  </a:extLst>
                </a:gridCol>
                <a:gridCol w="1062746">
                  <a:extLst>
                    <a:ext uri="{9D8B030D-6E8A-4147-A177-3AD203B41FA5}">
                      <a16:colId xmlns:a16="http://schemas.microsoft.com/office/drawing/2014/main" val="20005"/>
                    </a:ext>
                  </a:extLst>
                </a:gridCol>
              </a:tblGrid>
              <a:tr h="535027">
                <a:tc>
                  <a:txBody>
                    <a:bodyPr/>
                    <a:lstStyle/>
                    <a:p>
                      <a:pPr marL="0" marR="0">
                        <a:lnSpc>
                          <a:spcPct val="115000"/>
                        </a:lnSpc>
                        <a:spcBef>
                          <a:spcPts val="0"/>
                        </a:spcBef>
                        <a:spcAft>
                          <a:spcPts val="0"/>
                        </a:spcAft>
                      </a:pPr>
                      <a:r>
                        <a:rPr lang="en-US" sz="1600" b="1" dirty="0">
                          <a:latin typeface="+mn-lt"/>
                          <a:ea typeface="Times New Roman"/>
                          <a:cs typeface="Times New Roman"/>
                        </a:rPr>
                        <a:t>No.</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mn-lt"/>
                          <a:ea typeface="Times New Roman"/>
                          <a:cs typeface="Times New Roman"/>
                        </a:rPr>
                        <a:t>Type of Vehicle</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mn-lt"/>
                          <a:ea typeface="Times New Roman"/>
                          <a:cs typeface="Times New Roman"/>
                        </a:rPr>
                        <a:t>Avg. wt. (MT)</a:t>
                      </a:r>
                      <a:endParaRPr lang="en-US" sz="1600">
                        <a:latin typeface="+mn-lt"/>
                        <a:ea typeface="Times New Roman"/>
                        <a:cs typeface="Times New Roman"/>
                      </a:endParaRPr>
                    </a:p>
                    <a:p>
                      <a:pPr marL="0" marR="0" algn="ctr">
                        <a:lnSpc>
                          <a:spcPct val="115000"/>
                        </a:lnSpc>
                        <a:spcBef>
                          <a:spcPts val="0"/>
                        </a:spcBef>
                        <a:spcAft>
                          <a:spcPts val="0"/>
                        </a:spcAft>
                      </a:pPr>
                      <a:r>
                        <a:rPr lang="en-US" sz="1600" b="1">
                          <a:latin typeface="+mn-lt"/>
                          <a:ea typeface="Times New Roman"/>
                          <a:cs typeface="Times New Roman"/>
                        </a:rPr>
                        <a:t>/ Vehicle</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mn-lt"/>
                          <a:ea typeface="Times New Roman"/>
                          <a:cs typeface="Times New Roman"/>
                        </a:rPr>
                        <a:t>Daily No. of Vehicles</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mn-lt"/>
                          <a:ea typeface="Times New Roman"/>
                          <a:cs typeface="Times New Roman"/>
                        </a:rPr>
                        <a:t>Quantity of Cane (MT)</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mn-lt"/>
                          <a:ea typeface="Times New Roman"/>
                          <a:cs typeface="Times New Roman"/>
                        </a:rPr>
                        <a:t>%</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mn-lt"/>
                          <a:ea typeface="Times New Roman"/>
                          <a:cs typeface="Times New Roman"/>
                        </a:rPr>
                        <a:t>Bullock Carts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260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650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mn-lt"/>
                          <a:ea typeface="Times New Roman"/>
                          <a:cs typeface="Times New Roman"/>
                        </a:rPr>
                        <a:t>Mini Tractor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492</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7,380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62</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mn-lt"/>
                          <a:ea typeface="Times New Roman"/>
                          <a:cs typeface="Times New Roman"/>
                        </a:rPr>
                        <a:t>Tractor Trolleys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90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1,170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10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mn-lt"/>
                          <a:ea typeface="Times New Roman"/>
                          <a:cs typeface="Times New Roman"/>
                        </a:rPr>
                        <a:t>Trucks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140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2,800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23</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755">
                <a:tc gridSpan="2">
                  <a:txBody>
                    <a:bodyPr/>
                    <a:lstStyle/>
                    <a:p>
                      <a:pPr marL="0" marR="0" algn="ctr">
                        <a:lnSpc>
                          <a:spcPct val="115000"/>
                        </a:lnSpc>
                        <a:spcBef>
                          <a:spcPts val="0"/>
                        </a:spcBef>
                        <a:spcAft>
                          <a:spcPts val="0"/>
                        </a:spcAft>
                      </a:pPr>
                      <a:r>
                        <a:rPr lang="en-US" sz="1600" b="1">
                          <a:latin typeface="+mn-lt"/>
                          <a:ea typeface="Times New Roman"/>
                          <a:cs typeface="Times New Roman"/>
                        </a:rPr>
                        <a:t>Total</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600" b="1" dirty="0" smtClean="0">
                          <a:latin typeface="+mn-lt"/>
                          <a:ea typeface="Times New Roman"/>
                          <a:cs typeface="Times New Roman"/>
                        </a:rPr>
                        <a:t>50.5</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r>
                        <a:rPr lang="en-US" sz="1600" b="1" kern="1200" dirty="0">
                          <a:solidFill>
                            <a:schemeClr val="tx1"/>
                          </a:solidFill>
                          <a:latin typeface="+mn-lt"/>
                          <a:ea typeface="Times New Roman"/>
                          <a:cs typeface="Times New Roman"/>
                        </a:rPr>
                        <a:t>982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r>
                        <a:rPr lang="en-US" sz="1600" b="1" kern="1200" dirty="0">
                          <a:solidFill>
                            <a:schemeClr val="tx1"/>
                          </a:solidFill>
                          <a:latin typeface="+mn-lt"/>
                          <a:ea typeface="Times New Roman"/>
                          <a:cs typeface="Times New Roman"/>
                        </a:rPr>
                        <a:t>12,000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r>
                        <a:rPr lang="en-US" sz="1600" b="1" kern="1200" dirty="0">
                          <a:solidFill>
                            <a:schemeClr val="tx1"/>
                          </a:solidFill>
                          <a:latin typeface="+mn-lt"/>
                          <a:ea typeface="Times New Roman"/>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Rectangle 1"/>
          <p:cNvSpPr>
            <a:spLocks noChangeArrowheads="1"/>
          </p:cNvSpPr>
          <p:nvPr/>
        </p:nvSpPr>
        <p:spPr bwMode="auto">
          <a:xfrm>
            <a:off x="2301875" y="4762718"/>
            <a:ext cx="53022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304" tIns="31653" rIns="63304" bIns="31653" anchor="ctr">
            <a:spAutoFit/>
          </a:bodyPr>
          <a:lstStyle>
            <a:lvl1pPr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1pPr>
            <a:lvl2pPr marL="742950" indent="-28575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2pPr>
            <a:lvl3pPr marL="1143000" indent="-22860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3pPr>
            <a:lvl4pPr marL="1600200" indent="-22860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4pPr>
            <a:lvl5pPr marL="2057400" indent="-22860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5pPr>
            <a:lvl6pPr marL="25146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6pPr>
            <a:lvl7pPr marL="29718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7pPr>
            <a:lvl8pPr marL="34290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8pPr>
            <a:lvl9pPr marL="38862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9pPr>
          </a:lstStyle>
          <a:p>
            <a:pPr algn="ctr" eaLnBrk="1" hangingPunct="1"/>
            <a:r>
              <a:rPr lang="en-US" altLang="zh-CN" sz="1600" dirty="0">
                <a:solidFill>
                  <a:srgbClr val="CC0099"/>
                </a:solidFill>
                <a:latin typeface="Calibri" panose="020F0502020204030204" pitchFamily="34" charset="0"/>
                <a:ea typeface="MS Mincho" pitchFamily="49" charset="-128"/>
              </a:rPr>
              <a:t>Product &amp; By-product Transportation Details (After Expansion)</a:t>
            </a:r>
          </a:p>
        </p:txBody>
      </p:sp>
      <p:graphicFrame>
        <p:nvGraphicFramePr>
          <p:cNvPr id="3" name="Table 2"/>
          <p:cNvGraphicFramePr>
            <a:graphicFrameLocks noGrp="1"/>
          </p:cNvGraphicFramePr>
          <p:nvPr>
            <p:extLst>
              <p:ext uri="{D42A27DB-BD31-4B8C-83A1-F6EECF244321}">
                <p14:modId xmlns:p14="http://schemas.microsoft.com/office/powerpoint/2010/main" val="3650551513"/>
              </p:ext>
            </p:extLst>
          </p:nvPr>
        </p:nvGraphicFramePr>
        <p:xfrm>
          <a:off x="152401" y="5146984"/>
          <a:ext cx="9376670" cy="1682496"/>
        </p:xfrm>
        <a:graphic>
          <a:graphicData uri="http://schemas.openxmlformats.org/drawingml/2006/table">
            <a:tbl>
              <a:tblPr firstRow="1" firstCol="1" bandRow="1"/>
              <a:tblGrid>
                <a:gridCol w="572092">
                  <a:extLst>
                    <a:ext uri="{9D8B030D-6E8A-4147-A177-3AD203B41FA5}">
                      <a16:colId xmlns:a16="http://schemas.microsoft.com/office/drawing/2014/main" val="3549842699"/>
                    </a:ext>
                  </a:extLst>
                </a:gridCol>
                <a:gridCol w="1332907">
                  <a:extLst>
                    <a:ext uri="{9D8B030D-6E8A-4147-A177-3AD203B41FA5}">
                      <a16:colId xmlns:a16="http://schemas.microsoft.com/office/drawing/2014/main" val="1442280217"/>
                    </a:ext>
                  </a:extLst>
                </a:gridCol>
                <a:gridCol w="1371600">
                  <a:extLst>
                    <a:ext uri="{9D8B030D-6E8A-4147-A177-3AD203B41FA5}">
                      <a16:colId xmlns:a16="http://schemas.microsoft.com/office/drawing/2014/main" val="3278566986"/>
                    </a:ext>
                  </a:extLst>
                </a:gridCol>
                <a:gridCol w="1524000">
                  <a:extLst>
                    <a:ext uri="{9D8B030D-6E8A-4147-A177-3AD203B41FA5}">
                      <a16:colId xmlns:a16="http://schemas.microsoft.com/office/drawing/2014/main" val="1867998128"/>
                    </a:ext>
                  </a:extLst>
                </a:gridCol>
                <a:gridCol w="2133600">
                  <a:extLst>
                    <a:ext uri="{9D8B030D-6E8A-4147-A177-3AD203B41FA5}">
                      <a16:colId xmlns:a16="http://schemas.microsoft.com/office/drawing/2014/main" val="3840609105"/>
                    </a:ext>
                  </a:extLst>
                </a:gridCol>
                <a:gridCol w="2442471">
                  <a:extLst>
                    <a:ext uri="{9D8B030D-6E8A-4147-A177-3AD203B41FA5}">
                      <a16:colId xmlns:a16="http://schemas.microsoft.com/office/drawing/2014/main" val="2125097933"/>
                    </a:ext>
                  </a:extLst>
                </a:gridCol>
              </a:tblGrid>
              <a:tr h="88635">
                <a:tc>
                  <a:txBody>
                    <a:bodyPr/>
                    <a:lstStyle/>
                    <a:p>
                      <a:pPr marL="0" marR="0" algn="ctr">
                        <a:lnSpc>
                          <a:spcPct val="115000"/>
                        </a:lnSpc>
                        <a:spcBef>
                          <a:spcPts val="0"/>
                        </a:spcBef>
                        <a:spcAft>
                          <a:spcPts val="0"/>
                        </a:spcAft>
                        <a:tabLst>
                          <a:tab pos="180340" algn="l"/>
                          <a:tab pos="270510" algn="l"/>
                        </a:tabLst>
                      </a:pPr>
                      <a:r>
                        <a:rPr lang="en-US" sz="1600" b="1">
                          <a:effectLst/>
                          <a:latin typeface="+mn-lt"/>
                          <a:ea typeface="Times New Roman" panose="02020603050405020304" pitchFamily="18" charset="0"/>
                          <a:cs typeface="Times New Roman" panose="02020603050405020304" pitchFamily="18" charset="0"/>
                        </a:rPr>
                        <a:t>No.</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b="1">
                          <a:effectLst/>
                          <a:latin typeface="+mn-lt"/>
                          <a:ea typeface="Times New Roman" panose="02020603050405020304" pitchFamily="18" charset="0"/>
                          <a:cs typeface="Times New Roman" panose="02020603050405020304" pitchFamily="18" charset="0"/>
                        </a:rPr>
                        <a:t>Product</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b="1">
                          <a:effectLst/>
                          <a:latin typeface="+mn-lt"/>
                          <a:ea typeface="Times New Roman" panose="02020603050405020304" pitchFamily="18" charset="0"/>
                          <a:cs typeface="Times New Roman" panose="02020603050405020304" pitchFamily="18" charset="0"/>
                        </a:rPr>
                        <a:t>Type  of Vehicles</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017905" algn="l"/>
                        </a:tabLst>
                      </a:pPr>
                      <a:r>
                        <a:rPr lang="en-US" sz="1600" b="1">
                          <a:effectLst/>
                          <a:latin typeface="+mn-lt"/>
                          <a:ea typeface="Times New Roman" panose="02020603050405020304" pitchFamily="18" charset="0"/>
                          <a:cs typeface="Times New Roman" panose="02020603050405020304" pitchFamily="18" charset="0"/>
                        </a:rPr>
                        <a:t>Daily Frequency of Vehicle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60755" algn="l"/>
                        </a:tabLst>
                      </a:pPr>
                      <a:r>
                        <a:rPr lang="en-US" sz="1600" b="1">
                          <a:effectLst/>
                          <a:latin typeface="+mn-lt"/>
                          <a:ea typeface="SimSun" panose="02010600030101010101" pitchFamily="2" charset="-122"/>
                          <a:cs typeface="Times New Roman" panose="02020603050405020304" pitchFamily="18" charset="0"/>
                        </a:rPr>
                        <a:t>Average Capacity of Vehicle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b="1">
                          <a:effectLst/>
                          <a:latin typeface="+mn-lt"/>
                          <a:ea typeface="Times New Roman" panose="02020603050405020304" pitchFamily="18" charset="0"/>
                          <a:cs typeface="Times New Roman" panose="02020603050405020304" pitchFamily="18" charset="0"/>
                        </a:rPr>
                        <a:t>Quantity of Final Product</a:t>
                      </a:r>
                      <a:endParaRPr lang="en-US" sz="1600">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914400" algn="l"/>
                        </a:tabLst>
                      </a:pPr>
                      <a:r>
                        <a:rPr lang="en-US" sz="1600" b="1">
                          <a:effectLst/>
                          <a:latin typeface="+mn-lt"/>
                          <a:ea typeface="Times New Roman" panose="02020603050405020304" pitchFamily="18" charset="0"/>
                          <a:cs typeface="Times New Roman" panose="02020603050405020304" pitchFamily="18" charset="0"/>
                        </a:rPr>
                        <a:t>Transported</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088257"/>
                  </a:ext>
                </a:extLst>
              </a:tr>
              <a:tr h="42973">
                <a:tc>
                  <a:txBody>
                    <a:bodyPr/>
                    <a:lstStyle/>
                    <a:p>
                      <a:pPr marL="0" marR="0" algn="ctr">
                        <a:lnSpc>
                          <a:spcPct val="115000"/>
                        </a:lnSpc>
                        <a:spcBef>
                          <a:spcPts val="0"/>
                        </a:spcBef>
                        <a:spcAft>
                          <a:spcPts val="0"/>
                        </a:spcAft>
                        <a:tabLst>
                          <a:tab pos="180340" algn="l"/>
                          <a:tab pos="270510" algn="l"/>
                        </a:tabLst>
                      </a:pPr>
                      <a:r>
                        <a:rPr lang="en-US" sz="1600">
                          <a:effectLst/>
                          <a:latin typeface="+mn-lt"/>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Sugar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a:effectLst/>
                          <a:latin typeface="+mn-lt"/>
                          <a:ea typeface="Times New Roman" panose="02020603050405020304" pitchFamily="18" charset="0"/>
                          <a:cs typeface="Times New Roman" panose="02020603050405020304" pitchFamily="18" charset="0"/>
                        </a:rPr>
                        <a:t>Trucks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a:effectLst/>
                          <a:latin typeface="+mn-lt"/>
                          <a:ea typeface="Times New Roman" panose="02020603050405020304" pitchFamily="18" charset="0"/>
                          <a:cs typeface="Times New Roman" panose="02020603050405020304" pitchFamily="18" charset="0"/>
                        </a:rPr>
                        <a:t>70-75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20 MT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2,59,200 MT / Season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102769"/>
                  </a:ext>
                </a:extLst>
              </a:tr>
              <a:tr h="88635">
                <a:tc>
                  <a:txBody>
                    <a:bodyPr/>
                    <a:lstStyle/>
                    <a:p>
                      <a:pPr marL="0" marR="0" algn="ctr">
                        <a:lnSpc>
                          <a:spcPct val="115000"/>
                        </a:lnSpc>
                        <a:spcBef>
                          <a:spcPts val="0"/>
                        </a:spcBef>
                        <a:spcAft>
                          <a:spcPts val="0"/>
                        </a:spcAft>
                        <a:tabLst>
                          <a:tab pos="180340" algn="l"/>
                          <a:tab pos="270510" algn="l"/>
                        </a:tabLst>
                      </a:pPr>
                      <a:r>
                        <a:rPr lang="en-US" sz="1600">
                          <a:effectLst/>
                          <a:latin typeface="+mn-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Pressmud [Season]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a:effectLst/>
                          <a:latin typeface="+mn-lt"/>
                          <a:ea typeface="Times New Roman" panose="02020603050405020304" pitchFamily="18" charset="0"/>
                          <a:cs typeface="Times New Roman" panose="02020603050405020304" pitchFamily="18" charset="0"/>
                        </a:rPr>
                        <a:t>Trolleys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SimSun" panose="02010600030101010101" pitchFamily="2" charset="-122"/>
                          <a:cs typeface="Times New Roman" panose="02020603050405020304" pitchFamily="18" charset="0"/>
                        </a:rPr>
                        <a:t>130-140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SimSun" panose="02010600030101010101" pitchFamily="2" charset="-122"/>
                          <a:cs typeface="Times New Roman" panose="02020603050405020304" pitchFamily="18" charset="0"/>
                        </a:rPr>
                        <a:t>3.5 MT</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SimSun" panose="02010600030101010101" pitchFamily="2" charset="-122"/>
                          <a:cs typeface="Times New Roman" panose="02020603050405020304" pitchFamily="18" charset="0"/>
                        </a:rPr>
                        <a:t>86,310 MT/ Season</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365061"/>
                  </a:ext>
                </a:extLst>
              </a:tr>
              <a:tr h="42973">
                <a:tc>
                  <a:txBody>
                    <a:bodyPr/>
                    <a:lstStyle/>
                    <a:p>
                      <a:pPr marL="0" marR="0" algn="ctr">
                        <a:lnSpc>
                          <a:spcPct val="115000"/>
                        </a:lnSpc>
                        <a:spcBef>
                          <a:spcPts val="0"/>
                        </a:spcBef>
                        <a:spcAft>
                          <a:spcPts val="0"/>
                        </a:spcAft>
                        <a:tabLst>
                          <a:tab pos="180340" algn="l"/>
                          <a:tab pos="270510" algn="l"/>
                        </a:tabLst>
                      </a:pPr>
                      <a:r>
                        <a:rPr lang="en-US" sz="1600">
                          <a:effectLst/>
                          <a:latin typeface="+mn-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Alcohol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a:effectLst/>
                          <a:latin typeface="+mn-lt"/>
                          <a:ea typeface="Times New Roman" panose="02020603050405020304" pitchFamily="18" charset="0"/>
                          <a:cs typeface="Times New Roman" panose="02020603050405020304" pitchFamily="18" charset="0"/>
                        </a:rPr>
                        <a:t>Tankers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SimSun" panose="02010600030101010101" pitchFamily="2" charset="-122"/>
                          <a:cs typeface="Times New Roman" panose="02020603050405020304" pitchFamily="18" charset="0"/>
                        </a:rPr>
                        <a:t>4-5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mn-lt"/>
                          <a:ea typeface="SimSun" panose="02010600030101010101" pitchFamily="2" charset="-122"/>
                          <a:cs typeface="Times New Roman" panose="02020603050405020304" pitchFamily="18" charset="0"/>
                        </a:rPr>
                        <a:t>25 KL</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SimSun" panose="02010600030101010101" pitchFamily="2" charset="-122"/>
                          <a:cs typeface="Times New Roman" panose="02020603050405020304" pitchFamily="18" charset="0"/>
                        </a:rPr>
                        <a:t>33,000 KL/Season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800337"/>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1138" y="150813"/>
            <a:ext cx="4722812" cy="369887"/>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Sugar Factory Process Flow Chart - </a:t>
            </a:r>
            <a:r>
              <a:rPr kumimoji="0" lang="en-US" sz="1800" b="0" i="0" u="none" strike="noStrike" kern="1200" cap="none" spc="0" normalizeH="0" baseline="0" noProof="0" dirty="0" smtClean="0">
                <a:ln>
                  <a:noFill/>
                </a:ln>
                <a:solidFill>
                  <a:srgbClr val="CC0099"/>
                </a:solidFill>
                <a:effectLst/>
                <a:uLnTx/>
                <a:uFillTx/>
                <a:latin typeface="Calibri"/>
                <a:ea typeface="+mn-ea"/>
                <a:cs typeface="Arial" panose="020B0604020202020204" pitchFamily="34" charset="0"/>
              </a:rPr>
              <a:t>12,000 </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TCD</a:t>
            </a:r>
          </a:p>
        </p:txBody>
      </p:sp>
      <p:grpSp>
        <p:nvGrpSpPr>
          <p:cNvPr id="66563" name="Group 88"/>
          <p:cNvGrpSpPr>
            <a:grpSpLocks/>
          </p:cNvGrpSpPr>
          <p:nvPr/>
        </p:nvGrpSpPr>
        <p:grpSpPr bwMode="auto">
          <a:xfrm>
            <a:off x="-43498" y="685800"/>
            <a:ext cx="9948863" cy="5997575"/>
            <a:chOff x="-150185" y="457200"/>
            <a:chExt cx="9221383" cy="5690626"/>
          </a:xfrm>
        </p:grpSpPr>
        <p:grpSp>
          <p:nvGrpSpPr>
            <p:cNvPr id="66565" name="Group 89"/>
            <p:cNvGrpSpPr>
              <a:grpSpLocks/>
            </p:cNvGrpSpPr>
            <p:nvPr/>
          </p:nvGrpSpPr>
          <p:grpSpPr bwMode="auto">
            <a:xfrm>
              <a:off x="-150185" y="457200"/>
              <a:ext cx="9221383" cy="5690626"/>
              <a:chOff x="771160" y="412827"/>
              <a:chExt cx="10853692" cy="6073160"/>
            </a:xfrm>
          </p:grpSpPr>
          <p:sp>
            <p:nvSpPr>
              <p:cNvPr id="93" name="Text Box 4"/>
              <p:cNvSpPr txBox="1">
                <a:spLocks noChangeArrowheads="1"/>
              </p:cNvSpPr>
              <p:nvPr/>
            </p:nvSpPr>
            <p:spPr bwMode="auto">
              <a:xfrm>
                <a:off x="6427480" y="4129382"/>
                <a:ext cx="1354330" cy="429204"/>
              </a:xfrm>
              <a:prstGeom prst="rect">
                <a:avLst/>
              </a:prstGeom>
              <a:noFill/>
              <a:ln w="1587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Condensate;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itchFamily="18" charset="0"/>
                  </a:rPr>
                  <a:t>380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MT</a:t>
                </a:r>
              </a:p>
            </p:txBody>
          </p:sp>
          <p:sp>
            <p:nvSpPr>
              <p:cNvPr id="66569" name="Text Box 4"/>
              <p:cNvSpPr txBox="1">
                <a:spLocks noChangeArrowheads="1"/>
              </p:cNvSpPr>
              <p:nvPr/>
            </p:nvSpPr>
            <p:spPr bwMode="auto">
              <a:xfrm>
                <a:off x="8065445" y="3649666"/>
                <a:ext cx="1403350" cy="3676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Evaporation Loss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3162 MT</a:t>
                </a:r>
              </a:p>
            </p:txBody>
          </p:sp>
          <p:sp>
            <p:nvSpPr>
              <p:cNvPr id="95" name="Text Box 4"/>
              <p:cNvSpPr txBox="1">
                <a:spLocks noChangeArrowheads="1"/>
              </p:cNvSpPr>
              <p:nvPr/>
            </p:nvSpPr>
            <p:spPr bwMode="auto">
              <a:xfrm>
                <a:off x="3143835" y="3171308"/>
                <a:ext cx="954266" cy="501542"/>
              </a:xfrm>
              <a:prstGeom prst="rect">
                <a:avLst/>
              </a:prstGeom>
              <a:noFill/>
              <a:ln w="9525">
                <a:solidFill>
                  <a:srgbClr val="FFFFFF"/>
                </a:solidFill>
                <a:miter lim="800000"/>
                <a:headEnd/>
                <a:tailEnd/>
              </a:ln>
            </p:spPr>
            <p:txBody>
              <a:bodyPr/>
              <a:lstStyle/>
              <a:p>
                <a:pPr marL="0" marR="0" lvl="0" indent="0" algn="ctr" defTabSz="914400" rtl="0" eaLnBrk="0" fontAlgn="base" latinLnBrk="0" hangingPunct="0">
                  <a:lnSpc>
                    <a:spcPct val="100000"/>
                  </a:lnSpc>
                  <a:spcBef>
                    <a:spcPct val="0"/>
                  </a:spcBef>
                  <a:spcAft>
                    <a:spcPts val="750"/>
                  </a:spcAft>
                  <a:buClrTx/>
                  <a:buSzTx/>
                  <a:buFontTx/>
                  <a:buNone/>
                  <a:tabLst/>
                  <a:defRPr/>
                </a:pP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itchFamily="18" charset="0"/>
                  </a:rPr>
                  <a:t>3162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MT Vapours to Pan</a:t>
                </a:r>
              </a:p>
            </p:txBody>
          </p:sp>
          <p:sp>
            <p:nvSpPr>
              <p:cNvPr id="96" name="Text Box 4"/>
              <p:cNvSpPr txBox="1">
                <a:spLocks noChangeArrowheads="1"/>
              </p:cNvSpPr>
              <p:nvPr/>
            </p:nvSpPr>
            <p:spPr bwMode="auto">
              <a:xfrm>
                <a:off x="6535027" y="2628847"/>
                <a:ext cx="1066838" cy="358473"/>
              </a:xfrm>
              <a:prstGeom prst="rect">
                <a:avLst/>
              </a:prstGeom>
              <a:noFill/>
              <a:ln w="9525">
                <a:solidFill>
                  <a:srgbClr val="FFFFFF"/>
                </a:solidFill>
                <a:miter lim="800000"/>
                <a:headEnd/>
                <a:tailEnd/>
              </a:ln>
            </p:spPr>
            <p:txBody>
              <a:bodyPr/>
              <a:lstStyle/>
              <a:p>
                <a:pPr marL="0" marR="0" lvl="0" indent="0" algn="ctr" defTabSz="914400" rtl="0" eaLnBrk="0" fontAlgn="base" latinLnBrk="0" hangingPunct="0">
                  <a:lnSpc>
                    <a:spcPct val="100000"/>
                  </a:lnSpc>
                  <a:spcBef>
                    <a:spcPct val="0"/>
                  </a:spcBef>
                  <a:spcAft>
                    <a:spcPts val="75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Condensate </a:t>
                </a:r>
                <a:r>
                  <a:rPr lang="en-US" altLang="en-US" sz="1050" dirty="0" smtClean="0">
                    <a:solidFill>
                      <a:prstClr val="black"/>
                    </a:solidFill>
                    <a:cs typeface="Times New Roman" pitchFamily="18" charset="0"/>
                  </a:rPr>
                  <a:t>204</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itchFamily="18" charset="0"/>
                  </a:rPr>
                  <a:t>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MT </a:t>
                </a:r>
              </a:p>
            </p:txBody>
          </p:sp>
          <p:cxnSp>
            <p:nvCxnSpPr>
              <p:cNvPr id="66572" name="AutoShape 47"/>
              <p:cNvCxnSpPr>
                <a:cxnSpLocks noChangeShapeType="1"/>
                <a:stCxn id="147" idx="2"/>
              </p:cNvCxnSpPr>
              <p:nvPr/>
            </p:nvCxnSpPr>
            <p:spPr bwMode="auto">
              <a:xfrm rot="5400000">
                <a:off x="5494519" y="4548455"/>
                <a:ext cx="21921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73" name="AutoShape 49"/>
              <p:cNvCxnSpPr>
                <a:cxnSpLocks noChangeShapeType="1"/>
              </p:cNvCxnSpPr>
              <p:nvPr/>
            </p:nvCxnSpPr>
            <p:spPr bwMode="auto">
              <a:xfrm rot="16200000" flipV="1">
                <a:off x="9011844" y="1982735"/>
                <a:ext cx="1426245" cy="639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74" name="AutoShape 57"/>
              <p:cNvCxnSpPr>
                <a:cxnSpLocks noChangeShapeType="1"/>
                <a:stCxn id="66637" idx="2"/>
              </p:cNvCxnSpPr>
              <p:nvPr/>
            </p:nvCxnSpPr>
            <p:spPr bwMode="auto">
              <a:xfrm rot="5400000">
                <a:off x="5471097" y="3600841"/>
                <a:ext cx="21492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75" name="AutoShape 58"/>
              <p:cNvCxnSpPr>
                <a:cxnSpLocks noChangeShapeType="1"/>
              </p:cNvCxnSpPr>
              <p:nvPr/>
            </p:nvCxnSpPr>
            <p:spPr bwMode="auto">
              <a:xfrm flipH="1">
                <a:off x="5577364" y="3900991"/>
                <a:ext cx="798" cy="308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76" name="AutoShape 60"/>
              <p:cNvCxnSpPr>
                <a:cxnSpLocks noChangeShapeType="1"/>
                <a:stCxn id="147" idx="1"/>
              </p:cNvCxnSpPr>
              <p:nvPr/>
            </p:nvCxnSpPr>
            <p:spPr bwMode="auto">
              <a:xfrm rot="10800000" flipV="1">
                <a:off x="2523086" y="4353358"/>
                <a:ext cx="2100366" cy="0"/>
              </a:xfrm>
              <a:prstGeom prst="straightConnector1">
                <a:avLst/>
              </a:prstGeom>
              <a:noFill/>
              <a:ln w="158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66577" name="AutoShape 61"/>
              <p:cNvCxnSpPr>
                <a:cxnSpLocks noChangeShapeType="1"/>
              </p:cNvCxnSpPr>
              <p:nvPr/>
            </p:nvCxnSpPr>
            <p:spPr bwMode="auto">
              <a:xfrm rot="5400000">
                <a:off x="5545357" y="4926059"/>
                <a:ext cx="143107" cy="15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78" name="AutoShape 62"/>
              <p:cNvCxnSpPr>
                <a:cxnSpLocks noChangeShapeType="1"/>
              </p:cNvCxnSpPr>
              <p:nvPr/>
            </p:nvCxnSpPr>
            <p:spPr bwMode="auto">
              <a:xfrm flipH="1">
                <a:off x="4121728" y="4783215"/>
                <a:ext cx="50172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79" name="AutoShape 71"/>
              <p:cNvCxnSpPr>
                <a:cxnSpLocks noChangeShapeType="1"/>
              </p:cNvCxnSpPr>
              <p:nvPr/>
            </p:nvCxnSpPr>
            <p:spPr bwMode="auto">
              <a:xfrm rot="10800000">
                <a:off x="6691858" y="5478382"/>
                <a:ext cx="3295552" cy="0"/>
              </a:xfrm>
              <a:prstGeom prst="straightConnector1">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6580" name="AutoShape 72"/>
              <p:cNvCxnSpPr>
                <a:cxnSpLocks noChangeShapeType="1"/>
              </p:cNvCxnSpPr>
              <p:nvPr/>
            </p:nvCxnSpPr>
            <p:spPr bwMode="auto">
              <a:xfrm rot="5400000" flipH="1" flipV="1">
                <a:off x="650479" y="2496064"/>
                <a:ext cx="3710060" cy="3994"/>
              </a:xfrm>
              <a:prstGeom prst="straightConnector1">
                <a:avLst/>
              </a:prstGeom>
              <a:noFill/>
              <a:ln w="158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66581" name="AutoShape 73"/>
              <p:cNvCxnSpPr>
                <a:cxnSpLocks noChangeShapeType="1"/>
              </p:cNvCxnSpPr>
              <p:nvPr/>
            </p:nvCxnSpPr>
            <p:spPr bwMode="auto">
              <a:xfrm>
                <a:off x="2507907" y="627755"/>
                <a:ext cx="2960005" cy="1608"/>
              </a:xfrm>
              <a:prstGeom prst="straightConnector1">
                <a:avLst/>
              </a:prstGeom>
              <a:noFill/>
              <a:ln w="158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66582" name="AutoShape 74"/>
              <p:cNvCxnSpPr>
                <a:cxnSpLocks noChangeShapeType="1"/>
              </p:cNvCxnSpPr>
              <p:nvPr/>
            </p:nvCxnSpPr>
            <p:spPr bwMode="auto">
              <a:xfrm>
                <a:off x="5457525" y="638475"/>
                <a:ext cx="0" cy="211712"/>
              </a:xfrm>
              <a:prstGeom prst="straightConnector1">
                <a:avLst/>
              </a:prstGeom>
              <a:noFill/>
              <a:ln w="158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66583" name="AutoShape 75"/>
              <p:cNvCxnSpPr>
                <a:cxnSpLocks noChangeShapeType="1"/>
                <a:stCxn id="154" idx="3"/>
              </p:cNvCxnSpPr>
              <p:nvPr/>
            </p:nvCxnSpPr>
            <p:spPr bwMode="auto">
              <a:xfrm flipV="1">
                <a:off x="6677479" y="977751"/>
                <a:ext cx="356319" cy="26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84" name="AutoShape 76"/>
              <p:cNvCxnSpPr>
                <a:cxnSpLocks noChangeShapeType="1"/>
              </p:cNvCxnSpPr>
              <p:nvPr/>
            </p:nvCxnSpPr>
            <p:spPr bwMode="auto">
              <a:xfrm>
                <a:off x="4142500" y="977215"/>
                <a:ext cx="43381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85" name="AutoShape 77"/>
              <p:cNvCxnSpPr>
                <a:cxnSpLocks noChangeShapeType="1"/>
              </p:cNvCxnSpPr>
              <p:nvPr/>
            </p:nvCxnSpPr>
            <p:spPr bwMode="auto">
              <a:xfrm rot="16200000" flipH="1">
                <a:off x="5279366" y="1289155"/>
                <a:ext cx="38108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86" name="AutoShape 78"/>
              <p:cNvCxnSpPr>
                <a:cxnSpLocks noChangeShapeType="1"/>
              </p:cNvCxnSpPr>
              <p:nvPr/>
            </p:nvCxnSpPr>
            <p:spPr bwMode="auto">
              <a:xfrm>
                <a:off x="4168865" y="1273076"/>
                <a:ext cx="13014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87" name="AutoShape 79"/>
              <p:cNvCxnSpPr>
                <a:cxnSpLocks noChangeShapeType="1"/>
              </p:cNvCxnSpPr>
              <p:nvPr/>
            </p:nvCxnSpPr>
            <p:spPr bwMode="auto">
              <a:xfrm>
                <a:off x="2698049" y="1617712"/>
                <a:ext cx="1814352" cy="0"/>
              </a:xfrm>
              <a:prstGeom prst="straightConnector1">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6588" name="AutoShape 80"/>
              <p:cNvCxnSpPr>
                <a:cxnSpLocks noChangeShapeType="1"/>
              </p:cNvCxnSpPr>
              <p:nvPr/>
            </p:nvCxnSpPr>
            <p:spPr bwMode="auto">
              <a:xfrm rot="16200000" flipV="1">
                <a:off x="2050200" y="2289832"/>
                <a:ext cx="1332448" cy="0"/>
              </a:xfrm>
              <a:prstGeom prst="straightConnector1">
                <a:avLst/>
              </a:prstGeom>
              <a:noFill/>
              <a:ln w="15875">
                <a:solidFill>
                  <a:srgbClr val="0000FF"/>
                </a:solidFill>
                <a:round/>
                <a:headEnd/>
                <a:tailEnd/>
              </a:ln>
              <a:extLst>
                <a:ext uri="{909E8E84-426E-40DD-AFC4-6F175D3DCCD1}">
                  <a14:hiddenFill xmlns:a14="http://schemas.microsoft.com/office/drawing/2010/main">
                    <a:noFill/>
                  </a14:hiddenFill>
                </a:ext>
              </a:extLst>
            </p:spPr>
          </p:cxnSp>
          <p:cxnSp>
            <p:nvCxnSpPr>
              <p:cNvPr id="66589" name="AutoShape 82"/>
              <p:cNvCxnSpPr>
                <a:cxnSpLocks noChangeShapeType="1"/>
              </p:cNvCxnSpPr>
              <p:nvPr/>
            </p:nvCxnSpPr>
            <p:spPr bwMode="auto">
              <a:xfrm rot="5400000">
                <a:off x="5369676" y="1816025"/>
                <a:ext cx="20206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0" name="AutoShape 84"/>
              <p:cNvCxnSpPr>
                <a:cxnSpLocks noChangeShapeType="1"/>
              </p:cNvCxnSpPr>
              <p:nvPr/>
            </p:nvCxnSpPr>
            <p:spPr bwMode="auto">
              <a:xfrm>
                <a:off x="8861729" y="1994508"/>
                <a:ext cx="0" cy="47219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1" name="AutoShape 85"/>
              <p:cNvCxnSpPr>
                <a:cxnSpLocks noChangeShapeType="1"/>
              </p:cNvCxnSpPr>
              <p:nvPr/>
            </p:nvCxnSpPr>
            <p:spPr bwMode="auto">
              <a:xfrm rot="5400000">
                <a:off x="5374953" y="2238914"/>
                <a:ext cx="21707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2" name="AutoShape 86"/>
              <p:cNvCxnSpPr>
                <a:cxnSpLocks noChangeShapeType="1"/>
              </p:cNvCxnSpPr>
              <p:nvPr/>
            </p:nvCxnSpPr>
            <p:spPr bwMode="auto">
              <a:xfrm>
                <a:off x="3461819" y="2398100"/>
                <a:ext cx="1088131" cy="160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3" name="AutoShape 87"/>
              <p:cNvCxnSpPr>
                <a:cxnSpLocks noChangeShapeType="1"/>
              </p:cNvCxnSpPr>
              <p:nvPr/>
            </p:nvCxnSpPr>
            <p:spPr bwMode="auto">
              <a:xfrm rot="5400000">
                <a:off x="8706983" y="3038211"/>
                <a:ext cx="34624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4" name="AutoShape 90"/>
              <p:cNvCxnSpPr>
                <a:cxnSpLocks noChangeShapeType="1"/>
              </p:cNvCxnSpPr>
              <p:nvPr/>
            </p:nvCxnSpPr>
            <p:spPr bwMode="auto">
              <a:xfrm>
                <a:off x="6545658" y="1994506"/>
                <a:ext cx="232086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5" name="AutoShape 91"/>
              <p:cNvCxnSpPr>
                <a:cxnSpLocks noChangeShapeType="1"/>
                <a:stCxn id="157" idx="3"/>
              </p:cNvCxnSpPr>
              <p:nvPr/>
            </p:nvCxnSpPr>
            <p:spPr bwMode="auto">
              <a:xfrm>
                <a:off x="6591195" y="1608600"/>
                <a:ext cx="3382635" cy="0"/>
              </a:xfrm>
              <a:prstGeom prst="straightConnector1">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6596" name="AutoShape 92"/>
              <p:cNvCxnSpPr>
                <a:cxnSpLocks noChangeShapeType="1"/>
              </p:cNvCxnSpPr>
              <p:nvPr/>
            </p:nvCxnSpPr>
            <p:spPr bwMode="auto">
              <a:xfrm flipV="1">
                <a:off x="1104917" y="5779028"/>
                <a:ext cx="10133666"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6597" name="AutoShape 93"/>
              <p:cNvCxnSpPr>
                <a:cxnSpLocks noChangeShapeType="1"/>
              </p:cNvCxnSpPr>
              <p:nvPr/>
            </p:nvCxnSpPr>
            <p:spPr bwMode="auto">
              <a:xfrm rot="5400000">
                <a:off x="1038471" y="5870469"/>
                <a:ext cx="18288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8" name="AutoShape 94"/>
              <p:cNvCxnSpPr>
                <a:cxnSpLocks noChangeShapeType="1"/>
              </p:cNvCxnSpPr>
              <p:nvPr/>
            </p:nvCxnSpPr>
            <p:spPr bwMode="auto">
              <a:xfrm rot="5400000">
                <a:off x="6027867" y="5866124"/>
                <a:ext cx="172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599" name="AutoShape 95"/>
              <p:cNvCxnSpPr>
                <a:cxnSpLocks noChangeShapeType="1"/>
              </p:cNvCxnSpPr>
              <p:nvPr/>
            </p:nvCxnSpPr>
            <p:spPr bwMode="auto">
              <a:xfrm rot="5400000">
                <a:off x="3151627" y="5865325"/>
                <a:ext cx="172050" cy="15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00" name="AutoShape 96"/>
              <p:cNvCxnSpPr>
                <a:cxnSpLocks noChangeShapeType="1"/>
              </p:cNvCxnSpPr>
              <p:nvPr/>
            </p:nvCxnSpPr>
            <p:spPr bwMode="auto">
              <a:xfrm rot="16200000" flipH="1">
                <a:off x="2117819" y="5866124"/>
                <a:ext cx="172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01" name="AutoShape 97"/>
              <p:cNvCxnSpPr>
                <a:cxnSpLocks noChangeShapeType="1"/>
              </p:cNvCxnSpPr>
              <p:nvPr/>
            </p:nvCxnSpPr>
            <p:spPr bwMode="auto">
              <a:xfrm rot="16200000" flipH="1">
                <a:off x="4151998" y="5866124"/>
                <a:ext cx="172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02" name="AutoShape 98"/>
              <p:cNvCxnSpPr>
                <a:cxnSpLocks noChangeShapeType="1"/>
              </p:cNvCxnSpPr>
              <p:nvPr/>
            </p:nvCxnSpPr>
            <p:spPr bwMode="auto">
              <a:xfrm rot="16200000" flipH="1">
                <a:off x="7016581" y="5866124"/>
                <a:ext cx="172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03" name="AutoShape 99"/>
              <p:cNvCxnSpPr>
                <a:cxnSpLocks noChangeShapeType="1"/>
              </p:cNvCxnSpPr>
              <p:nvPr/>
            </p:nvCxnSpPr>
            <p:spPr bwMode="auto">
              <a:xfrm rot="16200000" flipH="1">
                <a:off x="8035430" y="3547779"/>
                <a:ext cx="3884789" cy="0"/>
              </a:xfrm>
              <a:prstGeom prst="straightConnector1">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6604" name="AutoShape 48"/>
              <p:cNvCxnSpPr>
                <a:cxnSpLocks noChangeShapeType="1"/>
              </p:cNvCxnSpPr>
              <p:nvPr/>
            </p:nvCxnSpPr>
            <p:spPr bwMode="auto">
              <a:xfrm rot="10800000">
                <a:off x="2719621" y="2954448"/>
                <a:ext cx="2196235" cy="1608"/>
              </a:xfrm>
              <a:prstGeom prst="straightConnector1">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6605" name="AutoShape 90"/>
              <p:cNvCxnSpPr>
                <a:cxnSpLocks noChangeShapeType="1"/>
              </p:cNvCxnSpPr>
              <p:nvPr/>
            </p:nvCxnSpPr>
            <p:spPr bwMode="auto">
              <a:xfrm rot="10800000" flipV="1">
                <a:off x="5478180" y="1272539"/>
                <a:ext cx="425002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5" name="Rectangle 38"/>
              <p:cNvSpPr>
                <a:spLocks noChangeArrowheads="1"/>
              </p:cNvSpPr>
              <p:nvPr/>
            </p:nvSpPr>
            <p:spPr bwMode="auto">
              <a:xfrm>
                <a:off x="9124017" y="1989790"/>
                <a:ext cx="716998" cy="35686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Filtrate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50" dirty="0" smtClean="0">
                    <a:solidFill>
                      <a:prstClr val="black"/>
                    </a:solidFill>
                  </a:rPr>
                  <a:t>72</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66607" name="Text Box 6"/>
              <p:cNvSpPr txBox="1">
                <a:spLocks noChangeArrowheads="1"/>
              </p:cNvSpPr>
              <p:nvPr/>
            </p:nvSpPr>
            <p:spPr bwMode="auto">
              <a:xfrm>
                <a:off x="6552106" y="3500698"/>
                <a:ext cx="968266" cy="31516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100" b="0" i="0" u="none" strike="noStrike" kern="1200" cap="none" spc="0" normalizeH="0" baseline="0" noProof="0" smtClean="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137" name="Text Box 40"/>
              <p:cNvSpPr txBox="1">
                <a:spLocks noChangeArrowheads="1"/>
              </p:cNvSpPr>
              <p:nvPr/>
            </p:nvSpPr>
            <p:spPr bwMode="auto">
              <a:xfrm>
                <a:off x="3256408" y="2134466"/>
                <a:ext cx="1352598" cy="273276"/>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Steam </a:t>
                </a:r>
                <a:r>
                  <a:rPr lang="en-US" altLang="en-US" sz="1050" dirty="0" smtClean="0">
                    <a:solidFill>
                      <a:prstClr val="black"/>
                    </a:solidFill>
                  </a:rPr>
                  <a:t>5040</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38" name="Rectangle 29"/>
              <p:cNvSpPr>
                <a:spLocks noChangeArrowheads="1"/>
              </p:cNvSpPr>
              <p:nvPr/>
            </p:nvSpPr>
            <p:spPr bwMode="auto">
              <a:xfrm>
                <a:off x="3223502" y="412827"/>
                <a:ext cx="1671265" cy="250771"/>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Imbibition -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2760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3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39" name="Text Box 4"/>
              <p:cNvSpPr txBox="1">
                <a:spLocks noChangeArrowheads="1"/>
              </p:cNvSpPr>
              <p:nvPr/>
            </p:nvSpPr>
            <p:spPr bwMode="auto">
              <a:xfrm>
                <a:off x="2745503" y="2600643"/>
                <a:ext cx="1272932" cy="479037"/>
              </a:xfrm>
              <a:prstGeom prst="rect">
                <a:avLst/>
              </a:prstGeom>
              <a:noFill/>
              <a:ln w="9525">
                <a:solidFill>
                  <a:srgbClr val="FFFFFF"/>
                </a:solidFill>
                <a:miter lim="800000"/>
                <a:headEnd/>
                <a:tailEnd/>
              </a:ln>
            </p:spPr>
            <p:txBody>
              <a:bodyPr/>
              <a:lstStyle/>
              <a:p>
                <a:pPr marL="0" marR="0" lvl="0" indent="0" algn="ctr" defTabSz="914400" rtl="0" eaLnBrk="0" fontAlgn="base" latinLnBrk="0" hangingPunct="0">
                  <a:lnSpc>
                    <a:spcPct val="100000"/>
                  </a:lnSpc>
                  <a:spcBef>
                    <a:spcPct val="0"/>
                  </a:spcBef>
                  <a:spcAft>
                    <a:spcPts val="75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1st Effect </a:t>
                </a:r>
                <a:r>
                  <a:rPr kumimoji="0" lang="en-US" altLang="en-US" sz="105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Vapours</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1200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40" name="Text Box 5"/>
              <p:cNvSpPr txBox="1">
                <a:spLocks noChangeArrowheads="1"/>
              </p:cNvSpPr>
              <p:nvPr/>
            </p:nvSpPr>
            <p:spPr bwMode="auto">
              <a:xfrm>
                <a:off x="6533125" y="3036278"/>
                <a:ext cx="1144772" cy="215406"/>
              </a:xfrm>
              <a:prstGeom prst="rect">
                <a:avLst/>
              </a:prstGeom>
              <a:noFill/>
              <a:ln w="9525">
                <a:solidFill>
                  <a:srgbClr val="FFFFFF"/>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Steam condensate;</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50" dirty="0" smtClean="0">
                    <a:solidFill>
                      <a:prstClr val="black"/>
                    </a:solidFill>
                  </a:rPr>
                  <a:t>5040</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66612" name="Rectangle 7"/>
              <p:cNvSpPr>
                <a:spLocks noChangeArrowheads="1"/>
              </p:cNvSpPr>
              <p:nvPr/>
            </p:nvSpPr>
            <p:spPr bwMode="auto">
              <a:xfrm>
                <a:off x="1606804" y="5960778"/>
                <a:ext cx="1202345" cy="33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Vacuum Pump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Sealing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180 CMD </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13" name="Rectangle 8"/>
              <p:cNvSpPr>
                <a:spLocks noChangeArrowheads="1"/>
              </p:cNvSpPr>
              <p:nvPr/>
            </p:nvSpPr>
            <p:spPr bwMode="auto">
              <a:xfrm>
                <a:off x="3687243" y="5979002"/>
                <a:ext cx="1255870" cy="3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Mill Bearing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60 CMD </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14" name="Rectangle 9"/>
              <p:cNvSpPr>
                <a:spLocks noChangeArrowheads="1"/>
              </p:cNvSpPr>
              <p:nvPr/>
            </p:nvSpPr>
            <p:spPr bwMode="auto">
              <a:xfrm>
                <a:off x="6242153" y="5973479"/>
                <a:ext cx="1525099" cy="3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Mill Turbine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480 CMD</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15" name="Rectangle 10"/>
              <p:cNvSpPr>
                <a:spLocks noChangeArrowheads="1"/>
              </p:cNvSpPr>
              <p:nvPr/>
            </p:nvSpPr>
            <p:spPr bwMode="auto">
              <a:xfrm>
                <a:off x="4527696" y="5213201"/>
                <a:ext cx="2164219" cy="438444"/>
              </a:xfrm>
              <a:prstGeom prst="rect">
                <a:avLst/>
              </a:prstGeom>
              <a:solidFill>
                <a:srgbClr val="66FFFF"/>
              </a:solidFill>
              <a:ln w="9525">
                <a:solidFill>
                  <a:srgbClr val="000000"/>
                </a:solidFill>
                <a:miter lim="800000"/>
                <a:headEnd/>
                <a:tailEnd/>
              </a:ln>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Condensate for Recycling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3240 </a:t>
                </a:r>
                <a:r>
                  <a:rPr kumimoji="0" lang="en-US" altLang="en-US" sz="9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Arial" panose="020B0604020202020204" pitchFamily="34" charset="0"/>
                  </a:rPr>
                  <a:t>Cu.M</a:t>
                </a:r>
                <a:endParaRPr kumimoji="0" lang="en-US" altLang="en-US" sz="9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5" name="Rectangle 13"/>
              <p:cNvSpPr>
                <a:spLocks noChangeArrowheads="1"/>
              </p:cNvSpPr>
              <p:nvPr/>
            </p:nvSpPr>
            <p:spPr bwMode="auto">
              <a:xfrm>
                <a:off x="8254614" y="3176130"/>
                <a:ext cx="1683387" cy="210584"/>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Pressmud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480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46" name="Rectangle 18"/>
              <p:cNvSpPr>
                <a:spLocks noChangeArrowheads="1"/>
              </p:cNvSpPr>
              <p:nvPr/>
            </p:nvSpPr>
            <p:spPr bwMode="auto">
              <a:xfrm>
                <a:off x="4583028" y="3709823"/>
                <a:ext cx="1979538" cy="231481"/>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Vacuum</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Pan</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lang="en-US" sz="1000" dirty="0" smtClean="0">
                    <a:solidFill>
                      <a:prstClr val="black"/>
                    </a:solidFill>
                  </a:rPr>
                  <a:t>4300</a:t>
                </a:r>
                <a:r>
                  <a:rPr kumimoji="0" lang="en-US" sz="1000" b="0" i="0" u="none" strike="noStrike" kern="1200" cap="none" spc="0" normalizeH="0" baseline="0" noProof="0" dirty="0" smtClean="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47" name="Rectangle 19"/>
              <p:cNvSpPr>
                <a:spLocks noChangeArrowheads="1"/>
              </p:cNvSpPr>
              <p:nvPr/>
            </p:nvSpPr>
            <p:spPr bwMode="auto">
              <a:xfrm>
                <a:off x="4622861" y="4209758"/>
                <a:ext cx="1960488" cy="229873"/>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Crystallizer; </a:t>
                </a:r>
                <a:r>
                  <a:rPr kumimoji="0" lang="en-US" sz="1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1540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p>
            </p:txBody>
          </p:sp>
          <p:sp>
            <p:nvSpPr>
              <p:cNvPr id="148" name="Rectangle 20"/>
              <p:cNvSpPr>
                <a:spLocks noChangeArrowheads="1"/>
              </p:cNvSpPr>
              <p:nvPr/>
            </p:nvSpPr>
            <p:spPr bwMode="auto">
              <a:xfrm>
                <a:off x="2665837" y="4127774"/>
                <a:ext cx="1830598" cy="252379"/>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Pan Condensate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2760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49" name="Rectangle 21"/>
              <p:cNvSpPr>
                <a:spLocks noChangeArrowheads="1"/>
              </p:cNvSpPr>
              <p:nvPr/>
            </p:nvSpPr>
            <p:spPr bwMode="auto">
              <a:xfrm>
                <a:off x="4622861" y="4640569"/>
                <a:ext cx="2014177" cy="217013"/>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Centrifuge  </a:t>
                </a:r>
                <a:r>
                  <a:rPr kumimoji="0" lang="en-US" sz="1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1920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50" name="Rectangle 23"/>
              <p:cNvSpPr>
                <a:spLocks noChangeArrowheads="1"/>
              </p:cNvSpPr>
              <p:nvPr/>
            </p:nvSpPr>
            <p:spPr bwMode="auto">
              <a:xfrm>
                <a:off x="2552271" y="4648606"/>
                <a:ext cx="1785569" cy="200938"/>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Molasses ;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480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51" name="Rectangle 24"/>
              <p:cNvSpPr>
                <a:spLocks noChangeArrowheads="1"/>
              </p:cNvSpPr>
              <p:nvPr/>
            </p:nvSpPr>
            <p:spPr bwMode="auto">
              <a:xfrm>
                <a:off x="4754484" y="4978146"/>
                <a:ext cx="1678192" cy="22826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Sugar </a:t>
                </a:r>
                <a:r>
                  <a:rPr kumimoji="0" lang="en-US" altLang="en-US" sz="105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Arial" panose="020B0604020202020204" pitchFamily="34" charset="0"/>
                  </a:rPr>
                  <a:t>1,440 </a:t>
                </a:r>
                <a:r>
                  <a:rPr kumimoji="0" lang="en-US" altLang="en-US" sz="105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MT </a:t>
                </a:r>
                <a:endParaRPr kumimoji="0" lang="en-US" altLang="en-US" sz="1050" b="0" i="0" u="none" strike="noStrike" kern="1200" cap="none" spc="0" normalizeH="0" baseline="0" noProof="0" dirty="0">
                  <a:ln>
                    <a:noFill/>
                  </a:ln>
                  <a:solidFill>
                    <a:srgbClr val="C00000"/>
                  </a:solidFill>
                  <a:effectLst/>
                  <a:uLnTx/>
                  <a:uFillTx/>
                  <a:latin typeface="Arial" pitchFamily="34" charset="0"/>
                  <a:ea typeface="+mn-ea"/>
                  <a:cs typeface="Arial" panose="020B0604020202020204" pitchFamily="34" charset="0"/>
                </a:endParaRPr>
              </a:p>
            </p:txBody>
          </p:sp>
          <p:sp>
            <p:nvSpPr>
              <p:cNvPr id="152" name="Rectangle 30"/>
              <p:cNvSpPr>
                <a:spLocks noChangeArrowheads="1"/>
              </p:cNvSpPr>
              <p:nvPr/>
            </p:nvSpPr>
            <p:spPr bwMode="auto">
              <a:xfrm>
                <a:off x="2527286" y="846854"/>
                <a:ext cx="1766518" cy="32471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750"/>
                  </a:spcAft>
                  <a:buClrTx/>
                  <a:buSzTx/>
                  <a:buFontTx/>
                  <a:buNone/>
                  <a:tabLst/>
                  <a:defRPr/>
                </a:pPr>
                <a:r>
                  <a:rPr kumimoji="0" lang="en-US" altLang="en-US" sz="105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Sugar Cane </a:t>
                </a:r>
                <a:r>
                  <a:rPr kumimoji="0" lang="en-US" altLang="en-US" sz="105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Arial" panose="020B0604020202020204" pitchFamily="34" charset="0"/>
                  </a:rPr>
                  <a:t>12,000 </a:t>
                </a:r>
                <a:r>
                  <a:rPr kumimoji="0" lang="en-US" altLang="en-US" sz="105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MT</a:t>
                </a:r>
              </a:p>
            </p:txBody>
          </p:sp>
          <p:sp>
            <p:nvSpPr>
              <p:cNvPr id="153" name="Rectangle 31"/>
              <p:cNvSpPr>
                <a:spLocks noChangeArrowheads="1"/>
              </p:cNvSpPr>
              <p:nvPr/>
            </p:nvSpPr>
            <p:spPr bwMode="auto">
              <a:xfrm>
                <a:off x="6803298" y="845246"/>
                <a:ext cx="1877358" cy="30542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Bagasse;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3600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54" name="Rectangle 32"/>
              <p:cNvSpPr>
                <a:spLocks noChangeArrowheads="1"/>
              </p:cNvSpPr>
              <p:nvPr/>
            </p:nvSpPr>
            <p:spPr bwMode="auto">
              <a:xfrm>
                <a:off x="4565709" y="862929"/>
                <a:ext cx="2111161" cy="236303"/>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Milling</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Section</a:t>
                </a:r>
              </a:p>
            </p:txBody>
          </p:sp>
          <p:sp>
            <p:nvSpPr>
              <p:cNvPr id="66626" name="Rectangle 33"/>
              <p:cNvSpPr>
                <a:spLocks noChangeArrowheads="1"/>
              </p:cNvSpPr>
              <p:nvPr/>
            </p:nvSpPr>
            <p:spPr bwMode="auto">
              <a:xfrm>
                <a:off x="5285051" y="1251124"/>
                <a:ext cx="1553860" cy="21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Juice 11902 MT</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6" name="Rectangle 34"/>
              <p:cNvSpPr>
                <a:spLocks noChangeArrowheads="1"/>
              </p:cNvSpPr>
              <p:nvPr/>
            </p:nvSpPr>
            <p:spPr bwMode="auto">
              <a:xfrm>
                <a:off x="3222821" y="1126602"/>
                <a:ext cx="1002758" cy="144676"/>
              </a:xfrm>
              <a:prstGeom prst="rect">
                <a:avLst/>
              </a:prstGeom>
              <a:noFill/>
              <a:ln w="9525">
                <a:solidFill>
                  <a:srgbClr val="FFFFFF"/>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Lime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22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57" name="Rectangle 36"/>
              <p:cNvSpPr>
                <a:spLocks noChangeArrowheads="1"/>
              </p:cNvSpPr>
              <p:nvPr/>
            </p:nvSpPr>
            <p:spPr bwMode="auto">
              <a:xfrm>
                <a:off x="4498166" y="1480211"/>
                <a:ext cx="2092111" cy="257201"/>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Heat</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Exchanger</a:t>
                </a:r>
              </a:p>
            </p:txBody>
          </p:sp>
          <p:sp>
            <p:nvSpPr>
              <p:cNvPr id="66629" name="Rectangle 37"/>
              <p:cNvSpPr>
                <a:spLocks noChangeArrowheads="1"/>
              </p:cNvSpPr>
              <p:nvPr/>
            </p:nvSpPr>
            <p:spPr bwMode="auto">
              <a:xfrm>
                <a:off x="7285498" y="1341312"/>
                <a:ext cx="2133063" cy="25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Condensate 1200 MT</a:t>
                </a: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 name="Rectangle 38"/>
              <p:cNvSpPr>
                <a:spLocks noChangeArrowheads="1"/>
              </p:cNvSpPr>
              <p:nvPr/>
            </p:nvSpPr>
            <p:spPr bwMode="auto">
              <a:xfrm>
                <a:off x="7281297" y="1954425"/>
                <a:ext cx="1432264" cy="35686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Sediment </a:t>
                </a: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1200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105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60" name="Text Box 41"/>
              <p:cNvSpPr txBox="1">
                <a:spLocks noChangeArrowheads="1"/>
              </p:cNvSpPr>
              <p:nvPr/>
            </p:nvSpPr>
            <p:spPr bwMode="auto">
              <a:xfrm>
                <a:off x="5552881" y="2132859"/>
                <a:ext cx="1011418" cy="178433"/>
              </a:xfrm>
              <a:prstGeom prst="rect">
                <a:avLst/>
              </a:prstGeom>
              <a:no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10702</a:t>
                </a:r>
                <a:r>
                  <a:rPr kumimoji="0" lang="en-US" altLang="en-US" sz="1050" b="0" i="0" u="none" strike="noStrike" kern="1200" cap="none" spc="0" normalizeH="0" baseline="0" noProof="0" dirty="0" smtClean="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MT</a:t>
                </a:r>
                <a:endParaRPr kumimoji="0" lang="en-US" altLang="en-US" sz="3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66632" name="Rectangle 42"/>
              <p:cNvSpPr>
                <a:spLocks noChangeArrowheads="1"/>
              </p:cNvSpPr>
              <p:nvPr/>
            </p:nvSpPr>
            <p:spPr bwMode="auto">
              <a:xfrm>
                <a:off x="8475060" y="2497315"/>
                <a:ext cx="755759" cy="386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Vacuum Filter</a:t>
                </a:r>
              </a:p>
            </p:txBody>
          </p:sp>
          <p:sp>
            <p:nvSpPr>
              <p:cNvPr id="66633" name="Rectangle 43"/>
              <p:cNvSpPr>
                <a:spLocks noChangeArrowheads="1"/>
              </p:cNvSpPr>
              <p:nvPr/>
            </p:nvSpPr>
            <p:spPr bwMode="auto">
              <a:xfrm>
                <a:off x="771160" y="5923258"/>
                <a:ext cx="932316" cy="32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Washing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00" dirty="0" smtClean="0">
                    <a:solidFill>
                      <a:srgbClr val="000000"/>
                    </a:solidFill>
                  </a:rPr>
                  <a:t>12</a:t>
                </a: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CMD </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34" name="Rectangle 44"/>
              <p:cNvSpPr>
                <a:spLocks noChangeArrowheads="1"/>
              </p:cNvSpPr>
              <p:nvPr/>
            </p:nvSpPr>
            <p:spPr bwMode="auto">
              <a:xfrm>
                <a:off x="2614221" y="6005265"/>
                <a:ext cx="1353337" cy="32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Brushing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180 CMD </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35" name="Rectangle 45"/>
              <p:cNvSpPr>
                <a:spLocks noChangeArrowheads="1"/>
              </p:cNvSpPr>
              <p:nvPr/>
            </p:nvSpPr>
            <p:spPr bwMode="auto">
              <a:xfrm>
                <a:off x="5570251" y="5947376"/>
                <a:ext cx="1047359" cy="4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Turbine Cooling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540 CMD</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5" name="Rectangle 39"/>
              <p:cNvSpPr>
                <a:spLocks noChangeArrowheads="1"/>
              </p:cNvSpPr>
              <p:nvPr/>
            </p:nvSpPr>
            <p:spPr bwMode="auto">
              <a:xfrm>
                <a:off x="4510289" y="1930313"/>
                <a:ext cx="2114625" cy="199331"/>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Clarification</a:t>
                </a:r>
                <a:r>
                  <a:rPr kumimoji="0" lang="en-US" sz="825"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p>
            </p:txBody>
          </p:sp>
          <p:sp>
            <p:nvSpPr>
              <p:cNvPr id="66637" name="Rectangle 11"/>
              <p:cNvSpPr>
                <a:spLocks noChangeArrowheads="1"/>
              </p:cNvSpPr>
              <p:nvPr/>
            </p:nvSpPr>
            <p:spPr bwMode="auto">
              <a:xfrm>
                <a:off x="4623450" y="2346964"/>
                <a:ext cx="1909708" cy="11464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00" b="0" i="0" u="none" strike="noStrike" kern="1200" cap="none" spc="0" normalizeH="0" baseline="0" noProof="0" smtClean="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167" name="Rectangle 11"/>
              <p:cNvSpPr>
                <a:spLocks noChangeArrowheads="1"/>
              </p:cNvSpPr>
              <p:nvPr/>
            </p:nvSpPr>
            <p:spPr bwMode="auto">
              <a:xfrm rot="16200000">
                <a:off x="4416078" y="2801099"/>
                <a:ext cx="1146153" cy="237267"/>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1st</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effect</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p>
            </p:txBody>
          </p:sp>
          <p:sp>
            <p:nvSpPr>
              <p:cNvPr id="168" name="Rectangle 11"/>
              <p:cNvSpPr>
                <a:spLocks noChangeArrowheads="1"/>
              </p:cNvSpPr>
              <p:nvPr/>
            </p:nvSpPr>
            <p:spPr bwMode="auto">
              <a:xfrm rot="16200000">
                <a:off x="4812678" y="2799368"/>
                <a:ext cx="1146153" cy="240731"/>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2nd</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effect</a:t>
                </a:r>
              </a:p>
            </p:txBody>
          </p:sp>
          <p:sp>
            <p:nvSpPr>
              <p:cNvPr id="169" name="Rectangle 11"/>
              <p:cNvSpPr>
                <a:spLocks noChangeArrowheads="1"/>
              </p:cNvSpPr>
              <p:nvPr/>
            </p:nvSpPr>
            <p:spPr bwMode="auto">
              <a:xfrm rot="16200000">
                <a:off x="5207547" y="2802832"/>
                <a:ext cx="1146153" cy="233803"/>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3rd</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effect</a:t>
                </a:r>
              </a:p>
            </p:txBody>
          </p:sp>
          <p:sp>
            <p:nvSpPr>
              <p:cNvPr id="170" name="Rectangle 11"/>
              <p:cNvSpPr>
                <a:spLocks noChangeArrowheads="1"/>
              </p:cNvSpPr>
              <p:nvPr/>
            </p:nvSpPr>
            <p:spPr bwMode="auto">
              <a:xfrm rot="16200000">
                <a:off x="5602415" y="2799368"/>
                <a:ext cx="1146153" cy="240731"/>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4th</a:t>
                </a:r>
                <a:r>
                  <a:rPr kumimoji="0" lang="en-US" sz="1000" b="0" i="0" u="none" strike="noStrike" kern="1200" cap="none" spc="0" normalizeH="0" baseline="0" noProof="0" dirty="0">
                    <a:ln>
                      <a:noFill/>
                    </a:ln>
                    <a:solidFill>
                      <a:srgbClr val="C0504D"/>
                    </a:solidFill>
                    <a:effectLst/>
                    <a:uLnTx/>
                    <a:uFillTx/>
                    <a:latin typeface="Times New Roman" panose="02020603050405020304" pitchFamily="18"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effect</a:t>
                </a:r>
              </a:p>
            </p:txBody>
          </p:sp>
          <p:cxnSp>
            <p:nvCxnSpPr>
              <p:cNvPr id="66642" name="AutoShape 86"/>
              <p:cNvCxnSpPr>
                <a:cxnSpLocks noChangeShapeType="1"/>
              </p:cNvCxnSpPr>
              <p:nvPr/>
            </p:nvCxnSpPr>
            <p:spPr bwMode="auto">
              <a:xfrm>
                <a:off x="6533160" y="3278531"/>
                <a:ext cx="154404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43" name="AutoShape 86"/>
              <p:cNvCxnSpPr>
                <a:cxnSpLocks noChangeShapeType="1"/>
              </p:cNvCxnSpPr>
              <p:nvPr/>
            </p:nvCxnSpPr>
            <p:spPr bwMode="auto">
              <a:xfrm rot="10800000">
                <a:off x="4066517" y="2560617"/>
                <a:ext cx="1989229" cy="1488"/>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6644" name="AutoShape 48"/>
              <p:cNvCxnSpPr>
                <a:cxnSpLocks noChangeShapeType="1"/>
              </p:cNvCxnSpPr>
              <p:nvPr/>
            </p:nvCxnSpPr>
            <p:spPr bwMode="auto">
              <a:xfrm>
                <a:off x="6294451" y="2848677"/>
                <a:ext cx="1432245" cy="1493"/>
              </a:xfrm>
              <a:prstGeom prst="straightConnector1">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6645" name="AutoShape 87"/>
              <p:cNvCxnSpPr>
                <a:cxnSpLocks noChangeShapeType="1"/>
              </p:cNvCxnSpPr>
              <p:nvPr/>
            </p:nvCxnSpPr>
            <p:spPr bwMode="auto">
              <a:xfrm rot="5400000">
                <a:off x="6420349" y="4155770"/>
                <a:ext cx="2613522" cy="829"/>
              </a:xfrm>
              <a:prstGeom prst="straightConnector1">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6646" name="AutoShape 86"/>
              <p:cNvCxnSpPr>
                <a:cxnSpLocks noChangeShapeType="1"/>
                <a:endCxn id="146" idx="1"/>
              </p:cNvCxnSpPr>
              <p:nvPr/>
            </p:nvCxnSpPr>
            <p:spPr bwMode="auto">
              <a:xfrm flipV="1">
                <a:off x="4066517" y="3824972"/>
                <a:ext cx="517901" cy="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6647" name="AutoShape 90"/>
              <p:cNvCxnSpPr>
                <a:cxnSpLocks noChangeShapeType="1"/>
              </p:cNvCxnSpPr>
              <p:nvPr/>
            </p:nvCxnSpPr>
            <p:spPr bwMode="auto">
              <a:xfrm flipV="1">
                <a:off x="9231192" y="2686127"/>
                <a:ext cx="49701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48" name="AutoShape 86"/>
              <p:cNvCxnSpPr>
                <a:cxnSpLocks noChangeShapeType="1"/>
              </p:cNvCxnSpPr>
              <p:nvPr/>
            </p:nvCxnSpPr>
            <p:spPr bwMode="auto">
              <a:xfrm flipH="1" flipV="1">
                <a:off x="5600701" y="4515088"/>
                <a:ext cx="154225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49" name="AutoShape 87"/>
              <p:cNvCxnSpPr>
                <a:cxnSpLocks noChangeShapeType="1"/>
              </p:cNvCxnSpPr>
              <p:nvPr/>
            </p:nvCxnSpPr>
            <p:spPr bwMode="auto">
              <a:xfrm rot="5400000">
                <a:off x="3422563" y="3206061"/>
                <a:ext cx="1289567" cy="1659"/>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79" name="Text Box 4"/>
              <p:cNvSpPr txBox="1">
                <a:spLocks noChangeArrowheads="1"/>
              </p:cNvSpPr>
              <p:nvPr/>
            </p:nvSpPr>
            <p:spPr bwMode="auto">
              <a:xfrm>
                <a:off x="7480463" y="5077811"/>
                <a:ext cx="1505004" cy="364903"/>
              </a:xfrm>
              <a:prstGeom prst="rect">
                <a:avLst/>
              </a:prstGeom>
              <a:noFill/>
              <a:ln w="9525">
                <a:solidFill>
                  <a:srgbClr val="FFFFFF"/>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Condensate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itchFamily="18" charset="0"/>
                  </a:rPr>
                  <a:t>3240 </a:t>
                </a: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MT</a:t>
                </a:r>
              </a:p>
            </p:txBody>
          </p:sp>
          <p:cxnSp>
            <p:nvCxnSpPr>
              <p:cNvPr id="66651" name="AutoShape 86"/>
              <p:cNvCxnSpPr>
                <a:cxnSpLocks noChangeShapeType="1"/>
              </p:cNvCxnSpPr>
              <p:nvPr/>
            </p:nvCxnSpPr>
            <p:spPr bwMode="auto">
              <a:xfrm>
                <a:off x="6565625" y="3815852"/>
                <a:ext cx="1432245" cy="1493"/>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6652" name="AutoShape 95"/>
              <p:cNvCxnSpPr>
                <a:cxnSpLocks noChangeShapeType="1"/>
                <a:stCxn id="66615" idx="2"/>
              </p:cNvCxnSpPr>
              <p:nvPr/>
            </p:nvCxnSpPr>
            <p:spPr bwMode="auto">
              <a:xfrm rot="16200000" flipH="1">
                <a:off x="5540888" y="5720492"/>
                <a:ext cx="143354" cy="56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53" name="AutoShape 94"/>
              <p:cNvCxnSpPr>
                <a:cxnSpLocks noChangeShapeType="1"/>
              </p:cNvCxnSpPr>
              <p:nvPr/>
            </p:nvCxnSpPr>
            <p:spPr bwMode="auto">
              <a:xfrm rot="5400000">
                <a:off x="5072172" y="5866070"/>
                <a:ext cx="17194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6654" name="Rectangle 45"/>
              <p:cNvSpPr>
                <a:spLocks noChangeArrowheads="1"/>
              </p:cNvSpPr>
              <p:nvPr/>
            </p:nvSpPr>
            <p:spPr bwMode="auto">
              <a:xfrm>
                <a:off x="4695063" y="5983120"/>
                <a:ext cx="1034398" cy="4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Ash Quenching</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00" dirty="0" smtClean="0">
                    <a:solidFill>
                      <a:srgbClr val="000000"/>
                    </a:solidFill>
                  </a:rPr>
                  <a:t>5 </a:t>
                </a: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CMD</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6655" name="AutoShape 90"/>
              <p:cNvCxnSpPr>
                <a:cxnSpLocks noChangeShapeType="1"/>
              </p:cNvCxnSpPr>
              <p:nvPr/>
            </p:nvCxnSpPr>
            <p:spPr bwMode="auto">
              <a:xfrm flipV="1">
                <a:off x="7158831" y="4486275"/>
                <a:ext cx="0" cy="82296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56" name="AutoShape 90"/>
              <p:cNvCxnSpPr>
                <a:cxnSpLocks noChangeShapeType="1"/>
              </p:cNvCxnSpPr>
              <p:nvPr/>
            </p:nvCxnSpPr>
            <p:spPr bwMode="auto">
              <a:xfrm flipV="1">
                <a:off x="6673851" y="5334000"/>
                <a:ext cx="49701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657" name="AutoShape 98"/>
              <p:cNvCxnSpPr>
                <a:cxnSpLocks noChangeShapeType="1"/>
              </p:cNvCxnSpPr>
              <p:nvPr/>
            </p:nvCxnSpPr>
            <p:spPr bwMode="auto">
              <a:xfrm rot="16200000" flipH="1">
                <a:off x="7946397" y="5867702"/>
                <a:ext cx="172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6658" name="Rectangle 9"/>
              <p:cNvSpPr>
                <a:spLocks noChangeArrowheads="1"/>
              </p:cNvSpPr>
              <p:nvPr/>
            </p:nvSpPr>
            <p:spPr bwMode="auto">
              <a:xfrm>
                <a:off x="10342466" y="5947376"/>
                <a:ext cx="1282386" cy="53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Excess Cane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Condensate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260 CMD </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6659" name="AutoShape 98"/>
              <p:cNvCxnSpPr>
                <a:cxnSpLocks noChangeShapeType="1"/>
              </p:cNvCxnSpPr>
              <p:nvPr/>
            </p:nvCxnSpPr>
            <p:spPr bwMode="auto">
              <a:xfrm rot="16200000" flipH="1">
                <a:off x="8714610" y="5871227"/>
                <a:ext cx="172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6660" name="Rectangle 9"/>
              <p:cNvSpPr>
                <a:spLocks noChangeArrowheads="1"/>
              </p:cNvSpPr>
              <p:nvPr/>
            </p:nvSpPr>
            <p:spPr bwMode="auto">
              <a:xfrm>
                <a:off x="7175359" y="5973479"/>
                <a:ext cx="1525099" cy="3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Boiler Makeup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00" dirty="0" smtClean="0">
                    <a:solidFill>
                      <a:srgbClr val="000000"/>
                    </a:solidFill>
                  </a:rPr>
                  <a:t>65</a:t>
                </a: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0 CMD</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61" name="Rectangle 9"/>
              <p:cNvSpPr>
                <a:spLocks noChangeArrowheads="1"/>
              </p:cNvSpPr>
              <p:nvPr/>
            </p:nvSpPr>
            <p:spPr bwMode="auto">
              <a:xfrm>
                <a:off x="9297394" y="5974219"/>
                <a:ext cx="1186992" cy="42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Green Belt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00" dirty="0" smtClean="0">
                    <a:solidFill>
                      <a:srgbClr val="000000"/>
                    </a:solidFill>
                  </a:rPr>
                  <a:t>407 </a:t>
                </a: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CMD</a:t>
                </a:r>
              </a:p>
            </p:txBody>
          </p:sp>
        </p:grpSp>
        <p:cxnSp>
          <p:nvCxnSpPr>
            <p:cNvPr id="66566" name="AutoShape 98"/>
            <p:cNvCxnSpPr>
              <a:cxnSpLocks noChangeShapeType="1"/>
            </p:cNvCxnSpPr>
            <p:nvPr/>
          </p:nvCxnSpPr>
          <p:spPr bwMode="auto">
            <a:xfrm rot="16200000" flipH="1">
              <a:off x="8650827" y="5567007"/>
              <a:ext cx="1612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6567" name="Rectangle 9"/>
            <p:cNvSpPr>
              <a:spLocks noChangeArrowheads="1"/>
            </p:cNvSpPr>
            <p:nvPr/>
          </p:nvSpPr>
          <p:spPr bwMode="auto">
            <a:xfrm>
              <a:off x="6075571" y="5668559"/>
              <a:ext cx="1295736" cy="3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DM Backwash</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00" dirty="0" smtClean="0">
                  <a:solidFill>
                    <a:srgbClr val="000000"/>
                  </a:solidFill>
                </a:rPr>
                <a:t>86</a:t>
              </a:r>
              <a:r>
                <a:rPr kumimoji="0" lang="en-US" alt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CMD</a:t>
              </a: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cxnSp>
        <p:nvCxnSpPr>
          <p:cNvPr id="66564" name="AutoShape 98"/>
          <p:cNvCxnSpPr>
            <a:cxnSpLocks noChangeShapeType="1"/>
          </p:cNvCxnSpPr>
          <p:nvPr/>
        </p:nvCxnSpPr>
        <p:spPr bwMode="auto">
          <a:xfrm rot="16200000" flipH="1">
            <a:off x="8133557" y="6087269"/>
            <a:ext cx="16986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6956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7"/>
          <p:cNvSpPr>
            <a:spLocks noGrp="1"/>
          </p:cNvSpPr>
          <p:nvPr>
            <p:ph type="sldNum" sz="quarter" idx="12"/>
          </p:nvPr>
        </p:nvSpPr>
        <p:spPr bwMode="auto">
          <a:xfrm>
            <a:off x="9540875" y="6575425"/>
            <a:ext cx="365125"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6A90DD-CE8D-4F62-B662-40979CDCC1A5}" type="slidenum">
              <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pSp>
        <p:nvGrpSpPr>
          <p:cNvPr id="10243" name="Group 8"/>
          <p:cNvGrpSpPr>
            <a:grpSpLocks/>
          </p:cNvGrpSpPr>
          <p:nvPr/>
        </p:nvGrpSpPr>
        <p:grpSpPr bwMode="auto">
          <a:xfrm>
            <a:off x="79375" y="549275"/>
            <a:ext cx="9913938" cy="5903913"/>
            <a:chOff x="52805" y="485286"/>
            <a:chExt cx="9914121" cy="5904499"/>
          </a:xfrm>
        </p:grpSpPr>
        <p:grpSp>
          <p:nvGrpSpPr>
            <p:cNvPr id="10245" name="Group 140"/>
            <p:cNvGrpSpPr>
              <a:grpSpLocks/>
            </p:cNvGrpSpPr>
            <p:nvPr/>
          </p:nvGrpSpPr>
          <p:grpSpPr bwMode="auto">
            <a:xfrm>
              <a:off x="52805" y="485286"/>
              <a:ext cx="9914121" cy="5904499"/>
              <a:chOff x="-328195" y="637686"/>
              <a:chExt cx="9914121" cy="5904499"/>
            </a:xfrm>
          </p:grpSpPr>
          <p:grpSp>
            <p:nvGrpSpPr>
              <p:cNvPr id="10249" name="Group 72"/>
              <p:cNvGrpSpPr>
                <a:grpSpLocks/>
              </p:cNvGrpSpPr>
              <p:nvPr/>
            </p:nvGrpSpPr>
            <p:grpSpPr bwMode="auto">
              <a:xfrm>
                <a:off x="-328195" y="637686"/>
                <a:ext cx="9914121" cy="5904499"/>
                <a:chOff x="-328195" y="637686"/>
                <a:chExt cx="9914121" cy="5904499"/>
              </a:xfrm>
            </p:grpSpPr>
            <p:grpSp>
              <p:nvGrpSpPr>
                <p:cNvPr id="10254" name="Group 63"/>
                <p:cNvGrpSpPr>
                  <a:grpSpLocks/>
                </p:cNvGrpSpPr>
                <p:nvPr/>
              </p:nvGrpSpPr>
              <p:grpSpPr bwMode="auto">
                <a:xfrm>
                  <a:off x="-328195" y="637686"/>
                  <a:ext cx="9914121" cy="5904499"/>
                  <a:chOff x="-328195" y="637686"/>
                  <a:chExt cx="9914121" cy="5904499"/>
                </a:xfrm>
              </p:grpSpPr>
              <p:grpSp>
                <p:nvGrpSpPr>
                  <p:cNvPr id="10262" name="Group 67"/>
                  <p:cNvGrpSpPr>
                    <a:grpSpLocks/>
                  </p:cNvGrpSpPr>
                  <p:nvPr/>
                </p:nvGrpSpPr>
                <p:grpSpPr bwMode="auto">
                  <a:xfrm>
                    <a:off x="-328195" y="637686"/>
                    <a:ext cx="9914121" cy="5904499"/>
                    <a:chOff x="-320257" y="661480"/>
                    <a:chExt cx="9914121" cy="5904519"/>
                  </a:xfrm>
                </p:grpSpPr>
                <p:cxnSp>
                  <p:nvCxnSpPr>
                    <p:cNvPr id="10264" name="AutoShape 102"/>
                    <p:cNvCxnSpPr>
                      <a:cxnSpLocks noChangeShapeType="1"/>
                    </p:cNvCxnSpPr>
                    <p:nvPr/>
                  </p:nvCxnSpPr>
                  <p:spPr bwMode="auto">
                    <a:xfrm flipH="1">
                      <a:off x="1211898" y="5300663"/>
                      <a:ext cx="2651760"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0265" name="AutoShape 102"/>
                    <p:cNvCxnSpPr>
                      <a:cxnSpLocks noChangeShapeType="1"/>
                    </p:cNvCxnSpPr>
                    <p:nvPr/>
                  </p:nvCxnSpPr>
                  <p:spPr bwMode="auto">
                    <a:xfrm flipV="1">
                      <a:off x="249708" y="3777984"/>
                      <a:ext cx="9525" cy="226695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0266" name="Group 58"/>
                    <p:cNvGrpSpPr>
                      <a:grpSpLocks/>
                    </p:cNvGrpSpPr>
                    <p:nvPr/>
                  </p:nvGrpSpPr>
                  <p:grpSpPr bwMode="auto">
                    <a:xfrm>
                      <a:off x="-320257" y="661480"/>
                      <a:ext cx="9012179" cy="5739257"/>
                      <a:chOff x="-319830" y="690094"/>
                      <a:chExt cx="9011253" cy="5739258"/>
                    </a:xfrm>
                  </p:grpSpPr>
                  <p:cxnSp>
                    <p:nvCxnSpPr>
                      <p:cNvPr id="10271" name="AutoShape 102"/>
                      <p:cNvCxnSpPr>
                        <a:cxnSpLocks noChangeShapeType="1"/>
                        <a:stCxn id="178" idx="1"/>
                      </p:cNvCxnSpPr>
                      <p:nvPr/>
                    </p:nvCxnSpPr>
                    <p:spPr bwMode="auto">
                      <a:xfrm flipH="1">
                        <a:off x="1926571" y="3605764"/>
                        <a:ext cx="1606040" cy="12513"/>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0272" name="Group 56"/>
                      <p:cNvGrpSpPr>
                        <a:grpSpLocks/>
                      </p:cNvGrpSpPr>
                      <p:nvPr/>
                    </p:nvGrpSpPr>
                    <p:grpSpPr bwMode="auto">
                      <a:xfrm>
                        <a:off x="-319830" y="690094"/>
                        <a:ext cx="9011253" cy="5739258"/>
                        <a:chOff x="-372246" y="304290"/>
                        <a:chExt cx="9011253" cy="5739258"/>
                      </a:xfrm>
                    </p:grpSpPr>
                    <p:cxnSp>
                      <p:nvCxnSpPr>
                        <p:cNvPr id="10273" name="AutoShape 102"/>
                        <p:cNvCxnSpPr>
                          <a:cxnSpLocks noChangeShapeType="1"/>
                          <a:stCxn id="178" idx="3"/>
                          <a:endCxn id="186" idx="1"/>
                        </p:cNvCxnSpPr>
                        <p:nvPr/>
                      </p:nvCxnSpPr>
                      <p:spPr bwMode="auto">
                        <a:xfrm>
                          <a:off x="5895729" y="3220233"/>
                          <a:ext cx="1701592"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0274" name="Group 55"/>
                        <p:cNvGrpSpPr>
                          <a:grpSpLocks/>
                        </p:cNvGrpSpPr>
                        <p:nvPr/>
                      </p:nvGrpSpPr>
                      <p:grpSpPr bwMode="auto">
                        <a:xfrm>
                          <a:off x="-372246" y="304290"/>
                          <a:ext cx="9011253" cy="5739258"/>
                          <a:chOff x="-372246" y="332886"/>
                          <a:chExt cx="9011253" cy="5739258"/>
                        </a:xfrm>
                      </p:grpSpPr>
                      <p:sp>
                        <p:nvSpPr>
                          <p:cNvPr id="169" name="Rectangle 62"/>
                          <p:cNvSpPr>
                            <a:spLocks noChangeArrowheads="1"/>
                          </p:cNvSpPr>
                          <p:nvPr/>
                        </p:nvSpPr>
                        <p:spPr bwMode="auto">
                          <a:xfrm>
                            <a:off x="1480211" y="4921233"/>
                            <a:ext cx="2266759" cy="35722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Spent Wash (600 KL)</a:t>
                            </a:r>
                          </a:p>
                        </p:txBody>
                      </p:sp>
                      <p:sp>
                        <p:nvSpPr>
                          <p:cNvPr id="170" name="Rectangle 62"/>
                          <p:cNvSpPr>
                            <a:spLocks noChangeArrowheads="1"/>
                          </p:cNvSpPr>
                          <p:nvPr/>
                        </p:nvSpPr>
                        <p:spPr bwMode="auto">
                          <a:xfrm>
                            <a:off x="1889751" y="3251011"/>
                            <a:ext cx="1496886" cy="357225"/>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Yeast Sludge</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(12 KL)</a:t>
                            </a:r>
                          </a:p>
                        </p:txBody>
                      </p:sp>
                      <p:sp>
                        <p:nvSpPr>
                          <p:cNvPr id="171" name="Rectangle 62"/>
                          <p:cNvSpPr>
                            <a:spLocks noChangeArrowheads="1"/>
                          </p:cNvSpPr>
                          <p:nvPr/>
                        </p:nvSpPr>
                        <p:spPr bwMode="auto">
                          <a:xfrm>
                            <a:off x="6086747" y="3009686"/>
                            <a:ext cx="1038137" cy="460422"/>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a:t>
                            </a:r>
                            <a:r>
                              <a:rPr kumimoji="0" lang="en-US" sz="1300" b="0" i="0" u="none" strike="noStrike" kern="1200" cap="none" spc="0" normalizeH="0" baseline="-25000" noProof="0" dirty="0">
                                <a:ln>
                                  <a:noFill/>
                                </a:ln>
                                <a:solidFill>
                                  <a:prstClr val="black"/>
                                </a:solidFill>
                                <a:effectLst/>
                                <a:uLnTx/>
                                <a:uFillTx/>
                                <a:latin typeface="Calibri"/>
                                <a:ea typeface="+mn-ea"/>
                                <a:cs typeface="Arial" panose="020B0604020202020204" pitchFamily="34" charset="0"/>
                              </a:rPr>
                              <a:t>2</a:t>
                            </a: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(57 MT)</a:t>
                            </a:r>
                          </a:p>
                        </p:txBody>
                      </p:sp>
                      <p:sp>
                        <p:nvSpPr>
                          <p:cNvPr id="172" name="Rectangle 62"/>
                          <p:cNvSpPr>
                            <a:spLocks noChangeArrowheads="1"/>
                          </p:cNvSpPr>
                          <p:nvPr/>
                        </p:nvSpPr>
                        <p:spPr bwMode="auto">
                          <a:xfrm>
                            <a:off x="5772449" y="3774940"/>
                            <a:ext cx="1703243" cy="36992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Alcohol (75 KL)</a:t>
                            </a:r>
                          </a:p>
                        </p:txBody>
                      </p:sp>
                      <p:sp>
                        <p:nvSpPr>
                          <p:cNvPr id="173" name="Rectangle 62"/>
                          <p:cNvSpPr>
                            <a:spLocks noChangeArrowheads="1"/>
                          </p:cNvSpPr>
                          <p:nvPr/>
                        </p:nvSpPr>
                        <p:spPr bwMode="auto">
                          <a:xfrm>
                            <a:off x="4337470" y="1352166"/>
                            <a:ext cx="2911229" cy="381039"/>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Molasses (198 KL; 278 MT)</a:t>
                            </a:r>
                          </a:p>
                        </p:txBody>
                      </p:sp>
                      <p:cxnSp>
                        <p:nvCxnSpPr>
                          <p:cNvPr id="10280" name="AutoShape 102"/>
                          <p:cNvCxnSpPr>
                            <a:cxnSpLocks noChangeShapeType="1"/>
                          </p:cNvCxnSpPr>
                          <p:nvPr/>
                        </p:nvCxnSpPr>
                        <p:spPr bwMode="auto">
                          <a:xfrm>
                            <a:off x="4664022" y="713887"/>
                            <a:ext cx="0" cy="293687"/>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5" name="Rectangle 62"/>
                          <p:cNvSpPr>
                            <a:spLocks noChangeArrowheads="1"/>
                          </p:cNvSpPr>
                          <p:nvPr/>
                        </p:nvSpPr>
                        <p:spPr bwMode="auto">
                          <a:xfrm>
                            <a:off x="3494578" y="1001293"/>
                            <a:ext cx="2404860" cy="363574"/>
                          </a:xfrm>
                          <a:prstGeom prst="rect">
                            <a:avLst/>
                          </a:prstGeom>
                          <a:solidFill>
                            <a:schemeClr val="bg1">
                              <a:lumMod val="85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Weighing of Molasses</a:t>
                            </a:r>
                          </a:p>
                        </p:txBody>
                      </p:sp>
                      <p:sp>
                        <p:nvSpPr>
                          <p:cNvPr id="176" name="Rectangle 62"/>
                          <p:cNvSpPr>
                            <a:spLocks noChangeArrowheads="1"/>
                          </p:cNvSpPr>
                          <p:nvPr/>
                        </p:nvSpPr>
                        <p:spPr bwMode="auto">
                          <a:xfrm>
                            <a:off x="3494578" y="1656997"/>
                            <a:ext cx="2403272" cy="393740"/>
                          </a:xfrm>
                          <a:prstGeom prst="rect">
                            <a:avLst/>
                          </a:prstGeom>
                          <a:solidFill>
                            <a:schemeClr val="accent6">
                              <a:lumMod val="5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Molasses Dilution</a:t>
                            </a:r>
                          </a:p>
                        </p:txBody>
                      </p:sp>
                      <p:sp>
                        <p:nvSpPr>
                          <p:cNvPr id="177" name="Rectangle 62"/>
                          <p:cNvSpPr>
                            <a:spLocks noChangeArrowheads="1"/>
                          </p:cNvSpPr>
                          <p:nvPr/>
                        </p:nvSpPr>
                        <p:spPr bwMode="auto">
                          <a:xfrm>
                            <a:off x="3480292" y="2361920"/>
                            <a:ext cx="2404859" cy="381039"/>
                          </a:xfrm>
                          <a:prstGeom prst="rect">
                            <a:avLst/>
                          </a:prstGeom>
                          <a:solidFill>
                            <a:schemeClr val="accent6">
                              <a:lumMod val="75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Pre-Fermentation</a:t>
                            </a:r>
                          </a:p>
                        </p:txBody>
                      </p:sp>
                      <p:sp>
                        <p:nvSpPr>
                          <p:cNvPr id="178" name="Rectangle 62"/>
                          <p:cNvSpPr>
                            <a:spLocks noChangeArrowheads="1"/>
                          </p:cNvSpPr>
                          <p:nvPr/>
                        </p:nvSpPr>
                        <p:spPr bwMode="auto">
                          <a:xfrm>
                            <a:off x="3480292" y="3047790"/>
                            <a:ext cx="2414383" cy="401679"/>
                          </a:xfrm>
                          <a:prstGeom prst="rect">
                            <a:avLst/>
                          </a:prstGeom>
                          <a:solidFill>
                            <a:schemeClr val="accent6">
                              <a:lumMod val="60000"/>
                              <a:lumOff val="4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Fermentation</a:t>
                            </a:r>
                          </a:p>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179" name="Rectangle 62"/>
                          <p:cNvSpPr>
                            <a:spLocks noChangeArrowheads="1"/>
                          </p:cNvSpPr>
                          <p:nvPr/>
                        </p:nvSpPr>
                        <p:spPr bwMode="auto">
                          <a:xfrm>
                            <a:off x="3505690" y="3841622"/>
                            <a:ext cx="2428670" cy="379452"/>
                          </a:xfrm>
                          <a:prstGeom prst="rect">
                            <a:avLst/>
                          </a:prstGeom>
                          <a:solidFill>
                            <a:schemeClr val="accent3">
                              <a:lumMod val="60000"/>
                              <a:lumOff val="4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Distillation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180" name="Rectangle 62"/>
                          <p:cNvSpPr>
                            <a:spLocks noChangeArrowheads="1"/>
                          </p:cNvSpPr>
                          <p:nvPr/>
                        </p:nvSpPr>
                        <p:spPr bwMode="auto">
                          <a:xfrm>
                            <a:off x="3475529" y="332886"/>
                            <a:ext cx="2404860" cy="381039"/>
                          </a:xfrm>
                          <a:prstGeom prst="rect">
                            <a:avLst/>
                          </a:prstGeom>
                          <a:solidFill>
                            <a:schemeClr val="bg1">
                              <a:lumMod val="85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Sugar Factory</a:t>
                            </a:r>
                          </a:p>
                        </p:txBody>
                      </p:sp>
                      <p:sp>
                        <p:nvSpPr>
                          <p:cNvPr id="181" name="Rectangle 62"/>
                          <p:cNvSpPr>
                            <a:spLocks noChangeArrowheads="1"/>
                          </p:cNvSpPr>
                          <p:nvPr/>
                        </p:nvSpPr>
                        <p:spPr bwMode="auto">
                          <a:xfrm>
                            <a:off x="-372246" y="3017625"/>
                            <a:ext cx="2211202" cy="439782"/>
                          </a:xfrm>
                          <a:prstGeom prst="rect">
                            <a:avLst/>
                          </a:prstGeom>
                          <a:solidFill>
                            <a:schemeClr val="accent4">
                              <a:lumMod val="20000"/>
                              <a:lumOff val="8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Incineration Boiler</a:t>
                            </a:r>
                          </a:p>
                        </p:txBody>
                      </p:sp>
                      <p:sp>
                        <p:nvSpPr>
                          <p:cNvPr id="182" name="Rectangle 62"/>
                          <p:cNvSpPr>
                            <a:spLocks noChangeArrowheads="1"/>
                          </p:cNvSpPr>
                          <p:nvPr/>
                        </p:nvSpPr>
                        <p:spPr bwMode="auto">
                          <a:xfrm>
                            <a:off x="5332748" y="4648155"/>
                            <a:ext cx="1342912" cy="622364"/>
                          </a:xfrm>
                          <a:prstGeom prst="rect">
                            <a:avLst/>
                          </a:prstGeom>
                          <a:solidFill>
                            <a:srgbClr val="00B0F0"/>
                          </a:solidFill>
                          <a:ln w="1587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CPU</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(637 KL)</a:t>
                            </a:r>
                          </a:p>
                          <a:p>
                            <a:pPr marL="0" marR="0" lvl="0" indent="0" algn="ctr" defTabSz="914400" rtl="0" eaLnBrk="0" fontAlgn="base" latinLnBrk="0" hangingPunct="0">
                              <a:lnSpc>
                                <a:spcPct val="100000"/>
                              </a:lnSpc>
                              <a:spcBef>
                                <a:spcPct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0289" name="AutoShape 102"/>
                          <p:cNvCxnSpPr>
                            <a:cxnSpLocks noChangeShapeType="1"/>
                            <a:endCxn id="184" idx="1"/>
                          </p:cNvCxnSpPr>
                          <p:nvPr/>
                        </p:nvCxnSpPr>
                        <p:spPr bwMode="auto">
                          <a:xfrm>
                            <a:off x="5944021" y="4048883"/>
                            <a:ext cx="1677999"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84" name="Rectangle 62"/>
                          <p:cNvSpPr>
                            <a:spLocks noChangeArrowheads="1"/>
                          </p:cNvSpPr>
                          <p:nvPr/>
                        </p:nvSpPr>
                        <p:spPr bwMode="auto">
                          <a:xfrm>
                            <a:off x="7621730" y="3746362"/>
                            <a:ext cx="1015914" cy="639829"/>
                          </a:xfrm>
                          <a:prstGeom prst="rect">
                            <a:avLst/>
                          </a:prstGeom>
                          <a:solidFill>
                            <a:srgbClr val="CCFF99"/>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Storage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Section</a:t>
                            </a:r>
                          </a:p>
                        </p:txBody>
                      </p:sp>
                      <p:cxnSp>
                        <p:nvCxnSpPr>
                          <p:cNvPr id="185" name="AutoShape 102"/>
                          <p:cNvCxnSpPr>
                            <a:cxnSpLocks noChangeShapeType="1"/>
                          </p:cNvCxnSpPr>
                          <p:nvPr/>
                        </p:nvCxnSpPr>
                        <p:spPr bwMode="auto">
                          <a:xfrm flipV="1">
                            <a:off x="2315165" y="5724590"/>
                            <a:ext cx="3455696" cy="9526"/>
                          </a:xfrm>
                          <a:prstGeom prst="straightConnector1">
                            <a:avLst/>
                          </a:prstGeom>
                          <a:ln w="19050">
                            <a:solidFill>
                              <a:srgbClr val="0000FF"/>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sp>
                        <p:nvSpPr>
                          <p:cNvPr id="186" name="Rectangle 62"/>
                          <p:cNvSpPr>
                            <a:spLocks noChangeArrowheads="1"/>
                          </p:cNvSpPr>
                          <p:nvPr/>
                        </p:nvSpPr>
                        <p:spPr bwMode="auto">
                          <a:xfrm>
                            <a:off x="7596332" y="2950943"/>
                            <a:ext cx="1042900" cy="606487"/>
                          </a:xfrm>
                          <a:prstGeom prst="rect">
                            <a:avLst/>
                          </a:prstGeom>
                          <a:solidFill>
                            <a:schemeClr val="accent5">
                              <a:lumMod val="40000"/>
                              <a:lumOff val="6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Bottling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Section </a:t>
                            </a:r>
                          </a:p>
                        </p:txBody>
                      </p:sp>
                      <p:cxnSp>
                        <p:nvCxnSpPr>
                          <p:cNvPr id="10293" name="AutoShape 102"/>
                          <p:cNvCxnSpPr>
                            <a:cxnSpLocks noChangeShapeType="1"/>
                          </p:cNvCxnSpPr>
                          <p:nvPr/>
                        </p:nvCxnSpPr>
                        <p:spPr bwMode="auto">
                          <a:xfrm>
                            <a:off x="4038600" y="4248512"/>
                            <a:ext cx="0" cy="413938"/>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0294" name="AutoShape 102"/>
                          <p:cNvCxnSpPr>
                            <a:cxnSpLocks noChangeShapeType="1"/>
                          </p:cNvCxnSpPr>
                          <p:nvPr/>
                        </p:nvCxnSpPr>
                        <p:spPr bwMode="auto">
                          <a:xfrm>
                            <a:off x="4684580" y="1364947"/>
                            <a:ext cx="0" cy="293687"/>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295" name="AutoShape 102"/>
                          <p:cNvCxnSpPr>
                            <a:cxnSpLocks noChangeShapeType="1"/>
                            <a:stCxn id="176" idx="2"/>
                          </p:cNvCxnSpPr>
                          <p:nvPr/>
                        </p:nvCxnSpPr>
                        <p:spPr bwMode="auto">
                          <a:xfrm>
                            <a:off x="4696683" y="2050746"/>
                            <a:ext cx="0" cy="306692"/>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0" name="Rectangle 62"/>
                          <p:cNvSpPr>
                            <a:spLocks noChangeArrowheads="1"/>
                          </p:cNvSpPr>
                          <p:nvPr/>
                        </p:nvSpPr>
                        <p:spPr bwMode="auto">
                          <a:xfrm>
                            <a:off x="6240721" y="2390498"/>
                            <a:ext cx="1479425" cy="277842"/>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Yeast Culture</a:t>
                            </a:r>
                          </a:p>
                        </p:txBody>
                      </p:sp>
                      <p:cxnSp>
                        <p:nvCxnSpPr>
                          <p:cNvPr id="10297" name="AutoShape 102"/>
                          <p:cNvCxnSpPr>
                            <a:cxnSpLocks noChangeShapeType="1"/>
                          </p:cNvCxnSpPr>
                          <p:nvPr/>
                        </p:nvCxnSpPr>
                        <p:spPr bwMode="auto">
                          <a:xfrm flipH="1">
                            <a:off x="5889625" y="2545116"/>
                            <a:ext cx="434975"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298" name="AutoShape 102"/>
                          <p:cNvCxnSpPr>
                            <a:cxnSpLocks noChangeShapeType="1"/>
                          </p:cNvCxnSpPr>
                          <p:nvPr/>
                        </p:nvCxnSpPr>
                        <p:spPr bwMode="auto">
                          <a:xfrm>
                            <a:off x="4686802" y="2743502"/>
                            <a:ext cx="1758" cy="322263"/>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299" name="AutoShape 102"/>
                          <p:cNvCxnSpPr>
                            <a:cxnSpLocks noChangeShapeType="1"/>
                          </p:cNvCxnSpPr>
                          <p:nvPr/>
                        </p:nvCxnSpPr>
                        <p:spPr bwMode="auto">
                          <a:xfrm>
                            <a:off x="4743450" y="3469357"/>
                            <a:ext cx="0" cy="390476"/>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4" name="Rectangle 62"/>
                          <p:cNvSpPr>
                            <a:spLocks noChangeArrowheads="1"/>
                          </p:cNvSpPr>
                          <p:nvPr/>
                        </p:nvSpPr>
                        <p:spPr bwMode="auto">
                          <a:xfrm>
                            <a:off x="2775502" y="4235362"/>
                            <a:ext cx="1295291" cy="53028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Raw Spentwash</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(600 KL)</a:t>
                            </a:r>
                          </a:p>
                        </p:txBody>
                      </p:sp>
                      <p:sp>
                        <p:nvSpPr>
                          <p:cNvPr id="195" name="Rectangle 62"/>
                          <p:cNvSpPr>
                            <a:spLocks noChangeArrowheads="1"/>
                          </p:cNvSpPr>
                          <p:nvPr/>
                        </p:nvSpPr>
                        <p:spPr bwMode="auto">
                          <a:xfrm>
                            <a:off x="3818401" y="4683083"/>
                            <a:ext cx="1342912" cy="622364"/>
                          </a:xfrm>
                          <a:prstGeom prst="rect">
                            <a:avLst/>
                          </a:prstGeom>
                          <a:solidFill>
                            <a:schemeClr val="accent6">
                              <a:lumMod val="75000"/>
                            </a:schemeClr>
                          </a:solidFill>
                          <a:ln w="1587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Spentwash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Tank </a:t>
                            </a:r>
                          </a:p>
                        </p:txBody>
                      </p:sp>
                      <p:sp>
                        <p:nvSpPr>
                          <p:cNvPr id="196" name="Rectangle 62"/>
                          <p:cNvSpPr>
                            <a:spLocks noChangeArrowheads="1"/>
                          </p:cNvSpPr>
                          <p:nvPr/>
                        </p:nvSpPr>
                        <p:spPr bwMode="auto">
                          <a:xfrm>
                            <a:off x="5275603" y="4192496"/>
                            <a:ext cx="1481013" cy="357224"/>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Spent Lees</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(107 KL)</a:t>
                            </a:r>
                          </a:p>
                        </p:txBody>
                      </p:sp>
                      <p:cxnSp>
                        <p:nvCxnSpPr>
                          <p:cNvPr id="10303" name="AutoShape 102"/>
                          <p:cNvCxnSpPr>
                            <a:cxnSpLocks noChangeShapeType="1"/>
                          </p:cNvCxnSpPr>
                          <p:nvPr/>
                        </p:nvCxnSpPr>
                        <p:spPr bwMode="auto">
                          <a:xfrm>
                            <a:off x="1193803" y="4978415"/>
                            <a:ext cx="0" cy="548642"/>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0304" name="AutoShape 102"/>
                          <p:cNvCxnSpPr>
                            <a:cxnSpLocks noChangeShapeType="1"/>
                          </p:cNvCxnSpPr>
                          <p:nvPr/>
                        </p:nvCxnSpPr>
                        <p:spPr bwMode="auto">
                          <a:xfrm flipH="1">
                            <a:off x="195057" y="5734050"/>
                            <a:ext cx="891043"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99" name="Rectangle 62"/>
                          <p:cNvSpPr>
                            <a:spLocks noChangeArrowheads="1"/>
                          </p:cNvSpPr>
                          <p:nvPr/>
                        </p:nvSpPr>
                        <p:spPr bwMode="auto">
                          <a:xfrm>
                            <a:off x="-362343" y="3773235"/>
                            <a:ext cx="612662" cy="1416868"/>
                          </a:xfrm>
                          <a:prstGeom prst="rect">
                            <a:avLst/>
                          </a:prstGeom>
                          <a:noFill/>
                          <a:ln w="9525">
                            <a:noFill/>
                            <a:miter lim="800000"/>
                            <a:headEnd/>
                            <a:tailEnd/>
                          </a:ln>
                        </p:spPr>
                        <p:txBody>
                          <a:bodyPr vert="vert270"/>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Conc. Spentwash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(120 KL, 162 MT)</a:t>
                            </a:r>
                          </a:p>
                        </p:txBody>
                      </p:sp>
                      <p:sp>
                        <p:nvSpPr>
                          <p:cNvPr id="200" name="Rectangle 62"/>
                          <p:cNvSpPr>
                            <a:spLocks noChangeArrowheads="1"/>
                          </p:cNvSpPr>
                          <p:nvPr/>
                        </p:nvSpPr>
                        <p:spPr bwMode="auto">
                          <a:xfrm>
                            <a:off x="2819948" y="5715064"/>
                            <a:ext cx="2322316" cy="35722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Condensate (480 KL) Vol.80%</a:t>
                            </a:r>
                          </a:p>
                        </p:txBody>
                      </p:sp>
                      <p:sp>
                        <p:nvSpPr>
                          <p:cNvPr id="201" name="Rectangle 200"/>
                          <p:cNvSpPr>
                            <a:spLocks noChangeArrowheads="1"/>
                          </p:cNvSpPr>
                          <p:nvPr/>
                        </p:nvSpPr>
                        <p:spPr bwMode="auto">
                          <a:xfrm>
                            <a:off x="1019875" y="5508668"/>
                            <a:ext cx="1266718" cy="511228"/>
                          </a:xfrm>
                          <a:prstGeom prst="rect">
                            <a:avLst/>
                          </a:prstGeom>
                          <a:solidFill>
                            <a:schemeClr val="accent2"/>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MEE</a:t>
                            </a: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grpSp>
                </p:grpSp>
                <p:sp>
                  <p:nvSpPr>
                    <p:cNvPr id="161" name="Rectangle 62"/>
                    <p:cNvSpPr>
                      <a:spLocks noChangeArrowheads="1"/>
                    </p:cNvSpPr>
                    <p:nvPr/>
                  </p:nvSpPr>
                  <p:spPr bwMode="auto">
                    <a:xfrm>
                      <a:off x="5572652" y="6315148"/>
                      <a:ext cx="4021212" cy="25085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Treated CPU Effluent 596 KL for Process</a:t>
                      </a:r>
                    </a:p>
                  </p:txBody>
                </p:sp>
                <p:sp>
                  <p:nvSpPr>
                    <p:cNvPr id="162" name="Rectangle 62"/>
                    <p:cNvSpPr>
                      <a:spLocks noChangeArrowheads="1"/>
                    </p:cNvSpPr>
                    <p:nvPr/>
                  </p:nvSpPr>
                  <p:spPr bwMode="auto">
                    <a:xfrm>
                      <a:off x="6515644" y="1895095"/>
                      <a:ext cx="3021069" cy="236561"/>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Water </a:t>
                      </a:r>
                      <a:r>
                        <a:rPr kumimoji="0" lang="en-US" sz="1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596 KL</a:t>
                      </a:r>
                      <a:r>
                        <a:rPr kumimoji="0" lang="en-US" sz="14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(From CPU Recycle)</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63" name="Rectangle 62"/>
                    <p:cNvSpPr>
                      <a:spLocks noChangeArrowheads="1"/>
                    </p:cNvSpPr>
                    <p:nvPr/>
                  </p:nvSpPr>
                  <p:spPr bwMode="auto">
                    <a:xfrm>
                      <a:off x="4537583" y="3787589"/>
                      <a:ext cx="2617836" cy="37945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Fermented Wash (782 KL)</a:t>
                      </a:r>
                    </a:p>
                  </p:txBody>
                </p:sp>
                <p:cxnSp>
                  <p:nvCxnSpPr>
                    <p:cNvPr id="10270" name="AutoShape 102"/>
                    <p:cNvCxnSpPr>
                      <a:cxnSpLocks noChangeShapeType="1"/>
                    </p:cNvCxnSpPr>
                    <p:nvPr/>
                  </p:nvCxnSpPr>
                  <p:spPr bwMode="auto">
                    <a:xfrm>
                      <a:off x="5593470" y="4551417"/>
                      <a:ext cx="0" cy="41275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cxnSp>
                <p:nvCxnSpPr>
                  <p:cNvPr id="157" name="AutoShape 102"/>
                  <p:cNvCxnSpPr>
                    <a:cxnSpLocks noChangeShapeType="1"/>
                  </p:cNvCxnSpPr>
                  <p:nvPr/>
                </p:nvCxnSpPr>
                <p:spPr bwMode="auto">
                  <a:xfrm flipH="1" flipV="1">
                    <a:off x="5791731" y="5576889"/>
                    <a:ext cx="0" cy="484235"/>
                  </a:xfrm>
                  <a:prstGeom prst="straightConnector1">
                    <a:avLst/>
                  </a:prstGeom>
                  <a:ln w="19050">
                    <a:solidFill>
                      <a:srgbClr val="0000FF"/>
                    </a:solidFill>
                    <a:headEnd type="none" w="lg" len="med"/>
                    <a:tailEnd type="triangle" w="med" len="med"/>
                  </a:ln>
                </p:spPr>
                <p:style>
                  <a:lnRef idx="1">
                    <a:schemeClr val="accent5"/>
                  </a:lnRef>
                  <a:fillRef idx="0">
                    <a:schemeClr val="accent5"/>
                  </a:fillRef>
                  <a:effectRef idx="0">
                    <a:schemeClr val="accent5"/>
                  </a:effectRef>
                  <a:fontRef idx="minor">
                    <a:schemeClr val="tx1"/>
                  </a:fontRef>
                </p:style>
              </p:cxnSp>
            </p:grpSp>
            <p:cxnSp>
              <p:nvCxnSpPr>
                <p:cNvPr id="10255" name="AutoShape 102"/>
                <p:cNvCxnSpPr>
                  <a:cxnSpLocks noChangeShapeType="1"/>
                </p:cNvCxnSpPr>
                <p:nvPr/>
              </p:nvCxnSpPr>
              <p:spPr bwMode="auto">
                <a:xfrm rot="10800000" flipV="1">
                  <a:off x="6749531" y="5281598"/>
                  <a:ext cx="457247"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49" name="Rectangle 62"/>
                <p:cNvSpPr>
                  <a:spLocks noChangeArrowheads="1"/>
                </p:cNvSpPr>
                <p:nvPr/>
              </p:nvSpPr>
              <p:spPr bwMode="auto">
                <a:xfrm>
                  <a:off x="7001428" y="5114880"/>
                  <a:ext cx="2132051" cy="357223"/>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Other Effluents (50 KL);           (</a:t>
                  </a: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Lab .,Washings, Cool  B/d)</a:t>
                  </a: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0257" name="AutoShape 102"/>
                <p:cNvCxnSpPr>
                  <a:cxnSpLocks noChangeShapeType="1"/>
                </p:cNvCxnSpPr>
                <p:nvPr/>
              </p:nvCxnSpPr>
              <p:spPr bwMode="auto">
                <a:xfrm>
                  <a:off x="6312222" y="5588148"/>
                  <a:ext cx="1" cy="680878"/>
                </a:xfrm>
                <a:prstGeom prst="straightConnector1">
                  <a:avLst/>
                </a:prstGeom>
                <a:noFill/>
                <a:ln w="19050">
                  <a:solidFill>
                    <a:srgbClr val="0000FF"/>
                  </a:solidFill>
                  <a:round/>
                  <a:headEnd type="none" w="lg" len="med"/>
                  <a:tailEnd type="triangle" w="med" len="med"/>
                </a:ln>
                <a:extLst>
                  <a:ext uri="{909E8E84-426E-40DD-AFC4-6F175D3DCCD1}">
                    <a14:hiddenFill xmlns:a14="http://schemas.microsoft.com/office/drawing/2010/main">
                      <a:noFill/>
                    </a14:hiddenFill>
                  </a:ext>
                </a:extLst>
              </p:spPr>
            </p:cxnSp>
            <p:sp>
              <p:nvSpPr>
                <p:cNvPr id="152" name="Rectangle 62"/>
                <p:cNvSpPr>
                  <a:spLocks noChangeArrowheads="1"/>
                </p:cNvSpPr>
                <p:nvPr/>
              </p:nvSpPr>
              <p:spPr bwMode="auto">
                <a:xfrm>
                  <a:off x="4674110" y="1009198"/>
                  <a:ext cx="1143021" cy="268315"/>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Molasses </a:t>
                  </a:r>
                </a:p>
              </p:txBody>
            </p:sp>
            <p:sp>
              <p:nvSpPr>
                <p:cNvPr id="153" name="Rectangle 62"/>
                <p:cNvSpPr>
                  <a:spLocks noChangeArrowheads="1"/>
                </p:cNvSpPr>
                <p:nvPr/>
              </p:nvSpPr>
              <p:spPr bwMode="auto">
                <a:xfrm>
                  <a:off x="4683636" y="2355531"/>
                  <a:ext cx="2119351" cy="269902"/>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Diluted Wash (794 KL)</a:t>
                  </a:r>
                </a:p>
              </p:txBody>
            </p:sp>
            <p:sp>
              <p:nvSpPr>
                <p:cNvPr id="154" name="Rectangle 62"/>
                <p:cNvSpPr>
                  <a:spLocks noChangeArrowheads="1"/>
                </p:cNvSpPr>
                <p:nvPr/>
              </p:nvSpPr>
              <p:spPr bwMode="auto">
                <a:xfrm>
                  <a:off x="4010523" y="4616356"/>
                  <a:ext cx="1171597" cy="357223"/>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10-12% Solids </a:t>
                  </a:r>
                </a:p>
              </p:txBody>
            </p:sp>
            <p:sp>
              <p:nvSpPr>
                <p:cNvPr id="155" name="Rectangle 62"/>
                <p:cNvSpPr>
                  <a:spLocks noChangeArrowheads="1"/>
                </p:cNvSpPr>
                <p:nvPr/>
              </p:nvSpPr>
              <p:spPr bwMode="auto">
                <a:xfrm rot="16200000">
                  <a:off x="-272688" y="4579856"/>
                  <a:ext cx="1416191" cy="393707"/>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(55-60 % Solids) </a:t>
                  </a:r>
                </a:p>
              </p:txBody>
            </p:sp>
          </p:grpSp>
          <p:cxnSp>
            <p:nvCxnSpPr>
              <p:cNvPr id="10250" name="AutoShape 102"/>
              <p:cNvCxnSpPr>
                <a:cxnSpLocks noChangeShapeType="1"/>
              </p:cNvCxnSpPr>
              <p:nvPr/>
            </p:nvCxnSpPr>
            <p:spPr bwMode="auto">
              <a:xfrm flipH="1" flipV="1">
                <a:off x="838200" y="2870200"/>
                <a:ext cx="1" cy="45720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44" name="Rectangle 62"/>
              <p:cNvSpPr>
                <a:spLocks noChangeArrowheads="1"/>
              </p:cNvSpPr>
              <p:nvPr/>
            </p:nvSpPr>
            <p:spPr bwMode="auto">
              <a:xfrm>
                <a:off x="-163092" y="1969731"/>
                <a:ext cx="2128877" cy="762076"/>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Ash (28 MT/D)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To Brick Making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Cement Industry</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(95% Solids) </a:t>
                </a:r>
              </a:p>
            </p:txBody>
          </p:sp>
          <p:cxnSp>
            <p:nvCxnSpPr>
              <p:cNvPr id="10252" name="AutoShape 102"/>
              <p:cNvCxnSpPr>
                <a:cxnSpLocks noChangeShapeType="1"/>
              </p:cNvCxnSpPr>
              <p:nvPr/>
            </p:nvCxnSpPr>
            <p:spPr bwMode="auto">
              <a:xfrm flipH="1" flipV="1">
                <a:off x="1020850" y="3772364"/>
                <a:ext cx="1" cy="45720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46" name="Rectangle 62"/>
              <p:cNvSpPr>
                <a:spLocks noChangeArrowheads="1"/>
              </p:cNvSpPr>
              <p:nvPr/>
            </p:nvSpPr>
            <p:spPr bwMode="auto">
              <a:xfrm>
                <a:off x="473508" y="4214679"/>
                <a:ext cx="1492278" cy="457245"/>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Coal 70 MT </a:t>
                </a:r>
              </a:p>
            </p:txBody>
          </p:sp>
        </p:grpSp>
        <p:cxnSp>
          <p:nvCxnSpPr>
            <p:cNvPr id="10246" name="AutoShape 102"/>
            <p:cNvCxnSpPr>
              <a:cxnSpLocks noChangeShapeType="1"/>
            </p:cNvCxnSpPr>
            <p:nvPr/>
          </p:nvCxnSpPr>
          <p:spPr bwMode="auto">
            <a:xfrm flipV="1">
              <a:off x="6693223" y="6116626"/>
              <a:ext cx="2685557" cy="6449"/>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0247" name="AutoShape 102"/>
            <p:cNvCxnSpPr>
              <a:cxnSpLocks noChangeShapeType="1"/>
            </p:cNvCxnSpPr>
            <p:nvPr/>
          </p:nvCxnSpPr>
          <p:spPr bwMode="auto">
            <a:xfrm flipH="1" flipV="1">
              <a:off x="9364664" y="1995249"/>
              <a:ext cx="0" cy="4121377"/>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0248" name="AutoShape 102"/>
            <p:cNvCxnSpPr>
              <a:cxnSpLocks noChangeShapeType="1"/>
            </p:cNvCxnSpPr>
            <p:nvPr/>
          </p:nvCxnSpPr>
          <p:spPr bwMode="auto">
            <a:xfrm flipH="1">
              <a:off x="6323947" y="2006044"/>
              <a:ext cx="3047814" cy="0"/>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grpSp>
      <p:sp>
        <p:nvSpPr>
          <p:cNvPr id="68" name="Rectangle 40"/>
          <p:cNvSpPr>
            <a:spLocks noChangeArrowheads="1"/>
          </p:cNvSpPr>
          <p:nvPr/>
        </p:nvSpPr>
        <p:spPr bwMode="auto">
          <a:xfrm>
            <a:off x="1685925" y="63500"/>
            <a:ext cx="7051675" cy="369888"/>
          </a:xfrm>
          <a:prstGeom prst="rect">
            <a:avLst/>
          </a:prstGeom>
          <a:noFill/>
          <a:ln w="9525">
            <a:noFill/>
            <a:miter lim="800000"/>
            <a:headEnd/>
            <a:tailEnd/>
          </a:ln>
        </p:spPr>
        <p:txBody>
          <a:bodyPr>
            <a:spAutoFit/>
          </a:bodyPr>
          <a:lstStyle/>
          <a:p>
            <a:pPr lvl="0" algn="ctr" eaLnBrk="1" hangingPunct="1">
              <a:defRPr/>
            </a:pPr>
            <a:r>
              <a:rPr lang="en-US" altLang="en-US" sz="1800" b="1" dirty="0">
                <a:solidFill>
                  <a:srgbClr val="0000FF"/>
                </a:solidFill>
                <a:latin typeface="Calibri"/>
              </a:rPr>
              <a:t>Existing </a:t>
            </a:r>
            <a:r>
              <a:rPr kumimoji="0" lang="en-US" sz="1800" b="0" i="0" u="none" strike="noStrike" kern="1200" cap="none" spc="0" normalizeH="0" baseline="0" noProof="0" dirty="0" smtClean="0">
                <a:ln>
                  <a:noFill/>
                </a:ln>
                <a:solidFill>
                  <a:srgbClr val="CC0099"/>
                </a:solidFill>
                <a:effectLst/>
                <a:uLnTx/>
                <a:uFillTx/>
                <a:latin typeface="Calibri"/>
                <a:ea typeface="+mn-ea"/>
                <a:cs typeface="Arial" panose="020B0604020202020204" pitchFamily="34" charset="0"/>
              </a:rPr>
              <a:t>Distillery </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Process Flow Chart - </a:t>
            </a:r>
            <a:r>
              <a:rPr kumimoji="0" lang="en-US" sz="18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75 KLPD</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r>
              <a:rPr kumimoji="0" lang="en-US" sz="14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Molasses</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3227716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7"/>
          <p:cNvSpPr>
            <a:spLocks noGrp="1"/>
          </p:cNvSpPr>
          <p:nvPr>
            <p:ph type="sldNum" sz="quarter" idx="12"/>
          </p:nvPr>
        </p:nvSpPr>
        <p:spPr bwMode="auto">
          <a:xfrm>
            <a:off x="9540875" y="6575425"/>
            <a:ext cx="365125"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0A889F-1F6E-4919-80F2-F6749A1BDA95}" type="slidenum">
              <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pSp>
        <p:nvGrpSpPr>
          <p:cNvPr id="11267" name="Group 8"/>
          <p:cNvGrpSpPr>
            <a:grpSpLocks/>
          </p:cNvGrpSpPr>
          <p:nvPr/>
        </p:nvGrpSpPr>
        <p:grpSpPr bwMode="auto">
          <a:xfrm>
            <a:off x="79375" y="549275"/>
            <a:ext cx="9859963" cy="6142297"/>
            <a:chOff x="52805" y="485286"/>
            <a:chExt cx="9860324" cy="6142700"/>
          </a:xfrm>
        </p:grpSpPr>
        <p:grpSp>
          <p:nvGrpSpPr>
            <p:cNvPr id="11269" name="Group 140"/>
            <p:cNvGrpSpPr>
              <a:grpSpLocks/>
            </p:cNvGrpSpPr>
            <p:nvPr/>
          </p:nvGrpSpPr>
          <p:grpSpPr bwMode="auto">
            <a:xfrm>
              <a:off x="52805" y="485286"/>
              <a:ext cx="9860324" cy="6142700"/>
              <a:chOff x="-328195" y="637686"/>
              <a:chExt cx="9860324" cy="6142700"/>
            </a:xfrm>
          </p:grpSpPr>
          <p:grpSp>
            <p:nvGrpSpPr>
              <p:cNvPr id="11273" name="Group 72"/>
              <p:cNvGrpSpPr>
                <a:grpSpLocks/>
              </p:cNvGrpSpPr>
              <p:nvPr/>
            </p:nvGrpSpPr>
            <p:grpSpPr bwMode="auto">
              <a:xfrm>
                <a:off x="-328195" y="637686"/>
                <a:ext cx="9860324" cy="6142700"/>
                <a:chOff x="-328195" y="637686"/>
                <a:chExt cx="9860324" cy="6142700"/>
              </a:xfrm>
            </p:grpSpPr>
            <p:grpSp>
              <p:nvGrpSpPr>
                <p:cNvPr id="11278" name="Group 63"/>
                <p:cNvGrpSpPr>
                  <a:grpSpLocks/>
                </p:cNvGrpSpPr>
                <p:nvPr/>
              </p:nvGrpSpPr>
              <p:grpSpPr bwMode="auto">
                <a:xfrm>
                  <a:off x="-328195" y="637686"/>
                  <a:ext cx="9860324" cy="6142700"/>
                  <a:chOff x="-328195" y="637686"/>
                  <a:chExt cx="9860324" cy="6142700"/>
                </a:xfrm>
              </p:grpSpPr>
              <p:grpSp>
                <p:nvGrpSpPr>
                  <p:cNvPr id="11286" name="Group 67"/>
                  <p:cNvGrpSpPr>
                    <a:grpSpLocks/>
                  </p:cNvGrpSpPr>
                  <p:nvPr/>
                </p:nvGrpSpPr>
                <p:grpSpPr bwMode="auto">
                  <a:xfrm>
                    <a:off x="-328195" y="637686"/>
                    <a:ext cx="9860324" cy="6142700"/>
                    <a:chOff x="-320257" y="661480"/>
                    <a:chExt cx="9860324" cy="6142722"/>
                  </a:xfrm>
                </p:grpSpPr>
                <p:cxnSp>
                  <p:nvCxnSpPr>
                    <p:cNvPr id="11288" name="AutoShape 102"/>
                    <p:cNvCxnSpPr>
                      <a:cxnSpLocks noChangeShapeType="1"/>
                    </p:cNvCxnSpPr>
                    <p:nvPr/>
                  </p:nvCxnSpPr>
                  <p:spPr bwMode="auto">
                    <a:xfrm flipH="1">
                      <a:off x="1211898" y="5300663"/>
                      <a:ext cx="2651760"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1289" name="AutoShape 102"/>
                    <p:cNvCxnSpPr>
                      <a:cxnSpLocks noChangeShapeType="1"/>
                    </p:cNvCxnSpPr>
                    <p:nvPr/>
                  </p:nvCxnSpPr>
                  <p:spPr bwMode="auto">
                    <a:xfrm flipV="1">
                      <a:off x="249708" y="3777984"/>
                      <a:ext cx="9525" cy="226695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1290" name="Group 58"/>
                    <p:cNvGrpSpPr>
                      <a:grpSpLocks/>
                    </p:cNvGrpSpPr>
                    <p:nvPr/>
                  </p:nvGrpSpPr>
                  <p:grpSpPr bwMode="auto">
                    <a:xfrm>
                      <a:off x="-320257" y="661480"/>
                      <a:ext cx="9012404" cy="5739402"/>
                      <a:chOff x="-319830" y="690094"/>
                      <a:chExt cx="9011478" cy="5739403"/>
                    </a:xfrm>
                  </p:grpSpPr>
                  <p:cxnSp>
                    <p:nvCxnSpPr>
                      <p:cNvPr id="11295" name="AutoShape 102"/>
                      <p:cNvCxnSpPr>
                        <a:cxnSpLocks noChangeShapeType="1"/>
                        <a:stCxn id="178" idx="1"/>
                      </p:cNvCxnSpPr>
                      <p:nvPr/>
                    </p:nvCxnSpPr>
                    <p:spPr bwMode="auto">
                      <a:xfrm flipH="1">
                        <a:off x="1926571" y="3605764"/>
                        <a:ext cx="1606040" cy="12513"/>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1296" name="Group 56"/>
                      <p:cNvGrpSpPr>
                        <a:grpSpLocks/>
                      </p:cNvGrpSpPr>
                      <p:nvPr/>
                    </p:nvGrpSpPr>
                    <p:grpSpPr bwMode="auto">
                      <a:xfrm>
                        <a:off x="-319830" y="690094"/>
                        <a:ext cx="9011478" cy="5739403"/>
                        <a:chOff x="-372246" y="304290"/>
                        <a:chExt cx="9011478" cy="5739403"/>
                      </a:xfrm>
                    </p:grpSpPr>
                    <p:cxnSp>
                      <p:nvCxnSpPr>
                        <p:cNvPr id="11297" name="AutoShape 102"/>
                        <p:cNvCxnSpPr>
                          <a:cxnSpLocks noChangeShapeType="1"/>
                        </p:cNvCxnSpPr>
                        <p:nvPr/>
                      </p:nvCxnSpPr>
                      <p:spPr bwMode="auto">
                        <a:xfrm>
                          <a:off x="6018554" y="3232473"/>
                          <a:ext cx="1701592"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1298" name="Group 55"/>
                        <p:cNvGrpSpPr>
                          <a:grpSpLocks/>
                        </p:cNvGrpSpPr>
                        <p:nvPr/>
                      </p:nvGrpSpPr>
                      <p:grpSpPr bwMode="auto">
                        <a:xfrm>
                          <a:off x="-372246" y="304290"/>
                          <a:ext cx="9011478" cy="5739403"/>
                          <a:chOff x="-372246" y="332886"/>
                          <a:chExt cx="9011478" cy="5739403"/>
                        </a:xfrm>
                      </p:grpSpPr>
                      <p:sp>
                        <p:nvSpPr>
                          <p:cNvPr id="169" name="Rectangle 62"/>
                          <p:cNvSpPr>
                            <a:spLocks noChangeArrowheads="1"/>
                          </p:cNvSpPr>
                          <p:nvPr/>
                        </p:nvSpPr>
                        <p:spPr bwMode="auto">
                          <a:xfrm>
                            <a:off x="1480244" y="4921079"/>
                            <a:ext cx="2266800" cy="357213"/>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Spent Wash (880 KL)</a:t>
                            </a:r>
                          </a:p>
                        </p:txBody>
                      </p:sp>
                      <p:sp>
                        <p:nvSpPr>
                          <p:cNvPr id="170" name="Rectangle 62"/>
                          <p:cNvSpPr>
                            <a:spLocks noChangeArrowheads="1"/>
                          </p:cNvSpPr>
                          <p:nvPr/>
                        </p:nvSpPr>
                        <p:spPr bwMode="auto">
                          <a:xfrm>
                            <a:off x="1889792" y="3250913"/>
                            <a:ext cx="1496913" cy="357213"/>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Yeast Sludge</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(23 KL)</a:t>
                            </a:r>
                          </a:p>
                        </p:txBody>
                      </p:sp>
                      <p:sp>
                        <p:nvSpPr>
                          <p:cNvPr id="171" name="Rectangle 62"/>
                          <p:cNvSpPr>
                            <a:spLocks noChangeArrowheads="1"/>
                          </p:cNvSpPr>
                          <p:nvPr/>
                        </p:nvSpPr>
                        <p:spPr bwMode="auto">
                          <a:xfrm>
                            <a:off x="6086865" y="3009597"/>
                            <a:ext cx="1171498" cy="460407"/>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a:t>
                            </a:r>
                            <a:r>
                              <a:rPr kumimoji="0" lang="en-US" sz="1300" b="0" i="0" u="none" strike="noStrike" kern="1200" cap="none" spc="0" normalizeH="0" baseline="-25000" noProof="0" dirty="0">
                                <a:ln>
                                  <a:noFill/>
                                </a:ln>
                                <a:solidFill>
                                  <a:prstClr val="black"/>
                                </a:solidFill>
                                <a:effectLst/>
                                <a:uLnTx/>
                                <a:uFillTx/>
                                <a:latin typeface="Calibri"/>
                                <a:ea typeface="+mn-ea"/>
                                <a:cs typeface="Arial" panose="020B0604020202020204" pitchFamily="34" charset="0"/>
                              </a:rPr>
                              <a:t>2</a:t>
                            </a: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(91 MT)</a:t>
                            </a:r>
                          </a:p>
                        </p:txBody>
                      </p:sp>
                      <p:sp>
                        <p:nvSpPr>
                          <p:cNvPr id="172" name="Rectangle 62"/>
                          <p:cNvSpPr>
                            <a:spLocks noChangeArrowheads="1"/>
                          </p:cNvSpPr>
                          <p:nvPr/>
                        </p:nvSpPr>
                        <p:spPr bwMode="auto">
                          <a:xfrm>
                            <a:off x="5772561" y="3774825"/>
                            <a:ext cx="1703274" cy="369914"/>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Alcohol (110 KL)</a:t>
                            </a:r>
                          </a:p>
                        </p:txBody>
                      </p:sp>
                      <p:sp>
                        <p:nvSpPr>
                          <p:cNvPr id="173" name="Rectangle 62"/>
                          <p:cNvSpPr>
                            <a:spLocks noChangeArrowheads="1"/>
                          </p:cNvSpPr>
                          <p:nvPr/>
                        </p:nvSpPr>
                        <p:spPr bwMode="auto">
                          <a:xfrm>
                            <a:off x="4337556" y="1352132"/>
                            <a:ext cx="2911282" cy="38102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Molasses (290 KL; 407 MT)</a:t>
                            </a:r>
                          </a:p>
                        </p:txBody>
                      </p:sp>
                      <p:cxnSp>
                        <p:nvCxnSpPr>
                          <p:cNvPr id="11304" name="AutoShape 102"/>
                          <p:cNvCxnSpPr>
                            <a:cxnSpLocks noChangeShapeType="1"/>
                          </p:cNvCxnSpPr>
                          <p:nvPr/>
                        </p:nvCxnSpPr>
                        <p:spPr bwMode="auto">
                          <a:xfrm>
                            <a:off x="4664022" y="713887"/>
                            <a:ext cx="0" cy="293687"/>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5" name="Rectangle 62"/>
                          <p:cNvSpPr>
                            <a:spLocks noChangeArrowheads="1"/>
                          </p:cNvSpPr>
                          <p:nvPr/>
                        </p:nvSpPr>
                        <p:spPr bwMode="auto">
                          <a:xfrm>
                            <a:off x="3494648" y="1001270"/>
                            <a:ext cx="2404904" cy="363562"/>
                          </a:xfrm>
                          <a:prstGeom prst="rect">
                            <a:avLst/>
                          </a:prstGeom>
                          <a:solidFill>
                            <a:schemeClr val="bg1">
                              <a:lumMod val="85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Weighing of Molasses</a:t>
                            </a:r>
                          </a:p>
                        </p:txBody>
                      </p:sp>
                      <p:sp>
                        <p:nvSpPr>
                          <p:cNvPr id="176" name="Rectangle 62"/>
                          <p:cNvSpPr>
                            <a:spLocks noChangeArrowheads="1"/>
                          </p:cNvSpPr>
                          <p:nvPr/>
                        </p:nvSpPr>
                        <p:spPr bwMode="auto">
                          <a:xfrm>
                            <a:off x="3494648" y="1656953"/>
                            <a:ext cx="2403316" cy="393727"/>
                          </a:xfrm>
                          <a:prstGeom prst="rect">
                            <a:avLst/>
                          </a:prstGeom>
                          <a:solidFill>
                            <a:schemeClr val="accent6">
                              <a:lumMod val="5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Molasses Dilution</a:t>
                            </a:r>
                          </a:p>
                        </p:txBody>
                      </p:sp>
                      <p:sp>
                        <p:nvSpPr>
                          <p:cNvPr id="177" name="Rectangle 62"/>
                          <p:cNvSpPr>
                            <a:spLocks noChangeArrowheads="1"/>
                          </p:cNvSpPr>
                          <p:nvPr/>
                        </p:nvSpPr>
                        <p:spPr bwMode="auto">
                          <a:xfrm>
                            <a:off x="3480362" y="2361852"/>
                            <a:ext cx="2404903" cy="381026"/>
                          </a:xfrm>
                          <a:prstGeom prst="rect">
                            <a:avLst/>
                          </a:prstGeom>
                          <a:solidFill>
                            <a:schemeClr val="accent6">
                              <a:lumMod val="75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Pre-Fermentation</a:t>
                            </a:r>
                          </a:p>
                        </p:txBody>
                      </p:sp>
                      <p:sp>
                        <p:nvSpPr>
                          <p:cNvPr id="178" name="Rectangle 62"/>
                          <p:cNvSpPr>
                            <a:spLocks noChangeArrowheads="1"/>
                          </p:cNvSpPr>
                          <p:nvPr/>
                        </p:nvSpPr>
                        <p:spPr bwMode="auto">
                          <a:xfrm>
                            <a:off x="3480362" y="3047699"/>
                            <a:ext cx="2414427" cy="401666"/>
                          </a:xfrm>
                          <a:prstGeom prst="rect">
                            <a:avLst/>
                          </a:prstGeom>
                          <a:solidFill>
                            <a:schemeClr val="accent6">
                              <a:lumMod val="60000"/>
                              <a:lumOff val="4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Fermentation</a:t>
                            </a:r>
                          </a:p>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179" name="Rectangle 62"/>
                          <p:cNvSpPr>
                            <a:spLocks noChangeArrowheads="1"/>
                          </p:cNvSpPr>
                          <p:nvPr/>
                        </p:nvSpPr>
                        <p:spPr bwMode="auto">
                          <a:xfrm>
                            <a:off x="3505761" y="3841504"/>
                            <a:ext cx="2428714" cy="379439"/>
                          </a:xfrm>
                          <a:prstGeom prst="rect">
                            <a:avLst/>
                          </a:prstGeom>
                          <a:solidFill>
                            <a:schemeClr val="accent3">
                              <a:lumMod val="60000"/>
                              <a:lumOff val="4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Distillation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180" name="Rectangle 62"/>
                          <p:cNvSpPr>
                            <a:spLocks noChangeArrowheads="1"/>
                          </p:cNvSpPr>
                          <p:nvPr/>
                        </p:nvSpPr>
                        <p:spPr bwMode="auto">
                          <a:xfrm>
                            <a:off x="3475600" y="332886"/>
                            <a:ext cx="2404904" cy="381026"/>
                          </a:xfrm>
                          <a:prstGeom prst="rect">
                            <a:avLst/>
                          </a:prstGeom>
                          <a:solidFill>
                            <a:schemeClr val="bg1">
                              <a:lumMod val="85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Sugar Factory</a:t>
                            </a:r>
                          </a:p>
                        </p:txBody>
                      </p:sp>
                      <p:sp>
                        <p:nvSpPr>
                          <p:cNvPr id="181" name="Rectangle 62"/>
                          <p:cNvSpPr>
                            <a:spLocks noChangeArrowheads="1"/>
                          </p:cNvSpPr>
                          <p:nvPr/>
                        </p:nvSpPr>
                        <p:spPr bwMode="auto">
                          <a:xfrm>
                            <a:off x="-372246" y="3017535"/>
                            <a:ext cx="2211242" cy="439767"/>
                          </a:xfrm>
                          <a:prstGeom prst="rect">
                            <a:avLst/>
                          </a:prstGeom>
                          <a:solidFill>
                            <a:schemeClr val="accent4">
                              <a:lumMod val="20000"/>
                              <a:lumOff val="8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Incineration Boiler</a:t>
                            </a:r>
                          </a:p>
                        </p:txBody>
                      </p:sp>
                      <p:sp>
                        <p:nvSpPr>
                          <p:cNvPr id="182" name="Rectangle 62"/>
                          <p:cNvSpPr>
                            <a:spLocks noChangeArrowheads="1"/>
                          </p:cNvSpPr>
                          <p:nvPr/>
                        </p:nvSpPr>
                        <p:spPr bwMode="auto">
                          <a:xfrm>
                            <a:off x="5332852" y="4648010"/>
                            <a:ext cx="1342936" cy="622343"/>
                          </a:xfrm>
                          <a:prstGeom prst="rect">
                            <a:avLst/>
                          </a:prstGeom>
                          <a:solidFill>
                            <a:srgbClr val="00B0F0"/>
                          </a:solidFill>
                          <a:ln w="1587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CPU</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US" sz="17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902 KL</a:t>
                            </a: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ctr" defTabSz="914400" rtl="0" eaLnBrk="0" fontAlgn="base" latinLnBrk="0" hangingPunct="0">
                              <a:lnSpc>
                                <a:spcPct val="100000"/>
                              </a:lnSpc>
                              <a:spcBef>
                                <a:spcPct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1313" name="AutoShape 102"/>
                          <p:cNvCxnSpPr>
                            <a:cxnSpLocks noChangeShapeType="1"/>
                          </p:cNvCxnSpPr>
                          <p:nvPr/>
                        </p:nvCxnSpPr>
                        <p:spPr bwMode="auto">
                          <a:xfrm>
                            <a:off x="5917616" y="4014718"/>
                            <a:ext cx="1677999"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84" name="Rectangle 62"/>
                          <p:cNvSpPr>
                            <a:spLocks noChangeArrowheads="1"/>
                          </p:cNvSpPr>
                          <p:nvPr/>
                        </p:nvSpPr>
                        <p:spPr bwMode="auto">
                          <a:xfrm>
                            <a:off x="7621875" y="3746248"/>
                            <a:ext cx="1015933" cy="639807"/>
                          </a:xfrm>
                          <a:prstGeom prst="rect">
                            <a:avLst/>
                          </a:prstGeom>
                          <a:solidFill>
                            <a:srgbClr val="CCFF99"/>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Storage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Section</a:t>
                            </a:r>
                          </a:p>
                        </p:txBody>
                      </p:sp>
                      <p:cxnSp>
                        <p:nvCxnSpPr>
                          <p:cNvPr id="185" name="AutoShape 102"/>
                          <p:cNvCxnSpPr>
                            <a:cxnSpLocks noChangeShapeType="1"/>
                          </p:cNvCxnSpPr>
                          <p:nvPr/>
                        </p:nvCxnSpPr>
                        <p:spPr bwMode="auto">
                          <a:xfrm flipV="1">
                            <a:off x="2315214" y="5724410"/>
                            <a:ext cx="3455758" cy="9526"/>
                          </a:xfrm>
                          <a:prstGeom prst="straightConnector1">
                            <a:avLst/>
                          </a:prstGeom>
                          <a:ln w="19050">
                            <a:solidFill>
                              <a:srgbClr val="0000FF"/>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sp>
                        <p:nvSpPr>
                          <p:cNvPr id="186" name="Rectangle 62"/>
                          <p:cNvSpPr>
                            <a:spLocks noChangeArrowheads="1"/>
                          </p:cNvSpPr>
                          <p:nvPr/>
                        </p:nvSpPr>
                        <p:spPr bwMode="auto">
                          <a:xfrm>
                            <a:off x="7596477" y="2950856"/>
                            <a:ext cx="1042919" cy="606467"/>
                          </a:xfrm>
                          <a:prstGeom prst="rect">
                            <a:avLst/>
                          </a:prstGeom>
                          <a:solidFill>
                            <a:schemeClr val="accent5">
                              <a:lumMod val="40000"/>
                              <a:lumOff val="60000"/>
                            </a:schemeClr>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Bottling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Section </a:t>
                            </a:r>
                          </a:p>
                        </p:txBody>
                      </p:sp>
                      <p:cxnSp>
                        <p:nvCxnSpPr>
                          <p:cNvPr id="11317" name="AutoShape 102"/>
                          <p:cNvCxnSpPr>
                            <a:cxnSpLocks noChangeShapeType="1"/>
                          </p:cNvCxnSpPr>
                          <p:nvPr/>
                        </p:nvCxnSpPr>
                        <p:spPr bwMode="auto">
                          <a:xfrm>
                            <a:off x="4038600" y="4248512"/>
                            <a:ext cx="0" cy="413938"/>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1318" name="AutoShape 102"/>
                          <p:cNvCxnSpPr>
                            <a:cxnSpLocks noChangeShapeType="1"/>
                          </p:cNvCxnSpPr>
                          <p:nvPr/>
                        </p:nvCxnSpPr>
                        <p:spPr bwMode="auto">
                          <a:xfrm>
                            <a:off x="4684580" y="1364947"/>
                            <a:ext cx="0" cy="293687"/>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319" name="AutoShape 102"/>
                          <p:cNvCxnSpPr>
                            <a:cxnSpLocks noChangeShapeType="1"/>
                            <a:stCxn id="176" idx="2"/>
                          </p:cNvCxnSpPr>
                          <p:nvPr/>
                        </p:nvCxnSpPr>
                        <p:spPr bwMode="auto">
                          <a:xfrm>
                            <a:off x="4696683" y="2050746"/>
                            <a:ext cx="0" cy="306692"/>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0" name="Rectangle 62"/>
                          <p:cNvSpPr>
                            <a:spLocks noChangeArrowheads="1"/>
                          </p:cNvSpPr>
                          <p:nvPr/>
                        </p:nvSpPr>
                        <p:spPr bwMode="auto">
                          <a:xfrm>
                            <a:off x="6240842" y="2390429"/>
                            <a:ext cx="1479452" cy="277832"/>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Yeast Culture</a:t>
                            </a:r>
                          </a:p>
                        </p:txBody>
                      </p:sp>
                      <p:cxnSp>
                        <p:nvCxnSpPr>
                          <p:cNvPr id="11321" name="AutoShape 102"/>
                          <p:cNvCxnSpPr>
                            <a:cxnSpLocks noChangeShapeType="1"/>
                          </p:cNvCxnSpPr>
                          <p:nvPr/>
                        </p:nvCxnSpPr>
                        <p:spPr bwMode="auto">
                          <a:xfrm flipH="1">
                            <a:off x="5889625" y="2545116"/>
                            <a:ext cx="434975"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322" name="AutoShape 102"/>
                          <p:cNvCxnSpPr>
                            <a:cxnSpLocks noChangeShapeType="1"/>
                          </p:cNvCxnSpPr>
                          <p:nvPr/>
                        </p:nvCxnSpPr>
                        <p:spPr bwMode="auto">
                          <a:xfrm>
                            <a:off x="4686802" y="2743502"/>
                            <a:ext cx="1758" cy="322263"/>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323" name="AutoShape 102"/>
                          <p:cNvCxnSpPr>
                            <a:cxnSpLocks noChangeShapeType="1"/>
                          </p:cNvCxnSpPr>
                          <p:nvPr/>
                        </p:nvCxnSpPr>
                        <p:spPr bwMode="auto">
                          <a:xfrm>
                            <a:off x="4743450" y="3469357"/>
                            <a:ext cx="0" cy="390476"/>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4" name="Rectangle 62"/>
                          <p:cNvSpPr>
                            <a:spLocks noChangeArrowheads="1"/>
                          </p:cNvSpPr>
                          <p:nvPr/>
                        </p:nvSpPr>
                        <p:spPr bwMode="auto">
                          <a:xfrm>
                            <a:off x="2775559" y="4235232"/>
                            <a:ext cx="1295314" cy="530262"/>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Raw Spentwash</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(880 KL)</a:t>
                            </a:r>
                          </a:p>
                        </p:txBody>
                      </p:sp>
                      <p:sp>
                        <p:nvSpPr>
                          <p:cNvPr id="195" name="Rectangle 62"/>
                          <p:cNvSpPr>
                            <a:spLocks noChangeArrowheads="1"/>
                          </p:cNvSpPr>
                          <p:nvPr/>
                        </p:nvSpPr>
                        <p:spPr bwMode="auto">
                          <a:xfrm>
                            <a:off x="3818477" y="4682938"/>
                            <a:ext cx="1342936" cy="622343"/>
                          </a:xfrm>
                          <a:prstGeom prst="rect">
                            <a:avLst/>
                          </a:prstGeom>
                          <a:solidFill>
                            <a:schemeClr val="accent6">
                              <a:lumMod val="75000"/>
                            </a:schemeClr>
                          </a:solidFill>
                          <a:ln w="1587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Spentwash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Tank </a:t>
                            </a:r>
                          </a:p>
                        </p:txBody>
                      </p:sp>
                      <p:sp>
                        <p:nvSpPr>
                          <p:cNvPr id="196" name="Rectangle 62"/>
                          <p:cNvSpPr>
                            <a:spLocks noChangeArrowheads="1"/>
                          </p:cNvSpPr>
                          <p:nvPr/>
                        </p:nvSpPr>
                        <p:spPr bwMode="auto">
                          <a:xfrm>
                            <a:off x="5275705" y="4192367"/>
                            <a:ext cx="1481040" cy="357212"/>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Spent Lees</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(147 KL)</a:t>
                            </a:r>
                          </a:p>
                        </p:txBody>
                      </p:sp>
                      <p:cxnSp>
                        <p:nvCxnSpPr>
                          <p:cNvPr id="11327" name="AutoShape 102"/>
                          <p:cNvCxnSpPr>
                            <a:cxnSpLocks noChangeShapeType="1"/>
                          </p:cNvCxnSpPr>
                          <p:nvPr/>
                        </p:nvCxnSpPr>
                        <p:spPr bwMode="auto">
                          <a:xfrm>
                            <a:off x="1193803" y="4978415"/>
                            <a:ext cx="0" cy="548642"/>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1328" name="AutoShape 102"/>
                          <p:cNvCxnSpPr>
                            <a:cxnSpLocks noChangeShapeType="1"/>
                          </p:cNvCxnSpPr>
                          <p:nvPr/>
                        </p:nvCxnSpPr>
                        <p:spPr bwMode="auto">
                          <a:xfrm flipH="1">
                            <a:off x="195057" y="5734050"/>
                            <a:ext cx="891043"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99" name="Rectangle 62"/>
                          <p:cNvSpPr>
                            <a:spLocks noChangeArrowheads="1"/>
                          </p:cNvSpPr>
                          <p:nvPr/>
                        </p:nvSpPr>
                        <p:spPr bwMode="auto">
                          <a:xfrm>
                            <a:off x="-362343" y="3773235"/>
                            <a:ext cx="612662" cy="1416868"/>
                          </a:xfrm>
                          <a:prstGeom prst="rect">
                            <a:avLst/>
                          </a:prstGeom>
                          <a:noFill/>
                          <a:ln w="9525">
                            <a:noFill/>
                            <a:miter lim="800000"/>
                            <a:headEnd/>
                            <a:tailEnd/>
                          </a:ln>
                        </p:spPr>
                        <p:txBody>
                          <a:bodyPr vert="vert270"/>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Conc. Spentwash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(176 KL, 238 MT)</a:t>
                            </a:r>
                          </a:p>
                        </p:txBody>
                      </p:sp>
                      <p:sp>
                        <p:nvSpPr>
                          <p:cNvPr id="200" name="Rectangle 62"/>
                          <p:cNvSpPr>
                            <a:spLocks noChangeArrowheads="1"/>
                          </p:cNvSpPr>
                          <p:nvPr/>
                        </p:nvSpPr>
                        <p:spPr bwMode="auto">
                          <a:xfrm>
                            <a:off x="2820006" y="5714884"/>
                            <a:ext cx="2322358" cy="357213"/>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Condensate (</a:t>
                            </a:r>
                            <a:r>
                              <a:rPr kumimoji="0" lang="en-US" sz="1400" b="0" i="0" u="none" strike="noStrike" kern="1200" cap="none" spc="0" normalizeH="0" baseline="0" noProof="0" dirty="0" smtClean="0">
                                <a:ln>
                                  <a:noFill/>
                                </a:ln>
                                <a:solidFill>
                                  <a:srgbClr val="3333FF"/>
                                </a:solidFill>
                                <a:effectLst/>
                                <a:uLnTx/>
                                <a:uFillTx/>
                                <a:latin typeface="Calibri"/>
                                <a:ea typeface="+mn-ea"/>
                                <a:cs typeface="Arial" panose="020B0604020202020204" pitchFamily="34" charset="0"/>
                              </a:rPr>
                              <a:t>704 </a:t>
                            </a: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KL) Vol.80%</a:t>
                            </a:r>
                          </a:p>
                        </p:txBody>
                      </p:sp>
                      <p:sp>
                        <p:nvSpPr>
                          <p:cNvPr id="201" name="Rectangle 200"/>
                          <p:cNvSpPr>
                            <a:spLocks noChangeArrowheads="1"/>
                          </p:cNvSpPr>
                          <p:nvPr/>
                        </p:nvSpPr>
                        <p:spPr bwMode="auto">
                          <a:xfrm>
                            <a:off x="1019900" y="5508495"/>
                            <a:ext cx="1266741" cy="511210"/>
                          </a:xfrm>
                          <a:prstGeom prst="rect">
                            <a:avLst/>
                          </a:prstGeom>
                          <a:solidFill>
                            <a:schemeClr val="accent2"/>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MEE</a:t>
                            </a: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grpSp>
                </p:grpSp>
                <p:sp>
                  <p:nvSpPr>
                    <p:cNvPr id="161" name="Rectangle 62"/>
                    <p:cNvSpPr>
                      <a:spLocks noChangeArrowheads="1"/>
                    </p:cNvSpPr>
                    <p:nvPr/>
                  </p:nvSpPr>
                  <p:spPr bwMode="auto">
                    <a:xfrm>
                      <a:off x="5253660" y="6332682"/>
                      <a:ext cx="4286407" cy="47152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en-US" sz="1400" b="1" dirty="0" smtClean="0">
                          <a:solidFill>
                            <a:srgbClr val="0000FF"/>
                          </a:solidFill>
                          <a:latin typeface="Calibri"/>
                        </a:rPr>
                        <a:t>884</a:t>
                      </a:r>
                      <a:r>
                        <a:rPr kumimoji="0" lang="en-US" sz="1400" b="1" i="0" u="none" strike="noStrike" kern="1200" cap="none" spc="0" normalizeH="0" baseline="0" noProof="0" dirty="0" smtClean="0">
                          <a:ln>
                            <a:noFill/>
                          </a:ln>
                          <a:solidFill>
                            <a:srgbClr val="0000FF"/>
                          </a:solidFill>
                          <a:effectLst/>
                          <a:uLnTx/>
                          <a:uFillTx/>
                          <a:latin typeface="Calibri"/>
                          <a:ea typeface="+mn-ea"/>
                          <a:cs typeface="Arial" panose="020B0604020202020204" pitchFamily="34" charset="0"/>
                        </a:rPr>
                        <a:t> </a:t>
                      </a:r>
                      <a:r>
                        <a:rPr kumimoji="0" lang="en-US" sz="1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KL; 100% Recycle</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(870 KL for process + </a:t>
                      </a:r>
                      <a:r>
                        <a:rPr kumimoji="0" lang="en-US" sz="1400" b="1" i="0" u="none" strike="noStrike" kern="1200" cap="none" spc="0" normalizeH="0" baseline="0" noProof="0" dirty="0" smtClean="0">
                          <a:ln>
                            <a:noFill/>
                          </a:ln>
                          <a:solidFill>
                            <a:srgbClr val="0000FF"/>
                          </a:solidFill>
                          <a:effectLst/>
                          <a:uLnTx/>
                          <a:uFillTx/>
                          <a:latin typeface="Calibri"/>
                          <a:ea typeface="+mn-ea"/>
                          <a:cs typeface="Arial" panose="020B0604020202020204" pitchFamily="34" charset="0"/>
                        </a:rPr>
                        <a:t>14 </a:t>
                      </a:r>
                      <a:r>
                        <a:rPr kumimoji="0" lang="en-US" sz="1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KL for cooling makeup water)</a:t>
                      </a:r>
                    </a:p>
                  </p:txBody>
                </p:sp>
                <p:sp>
                  <p:nvSpPr>
                    <p:cNvPr id="162" name="Rectangle 62"/>
                    <p:cNvSpPr>
                      <a:spLocks noChangeArrowheads="1"/>
                    </p:cNvSpPr>
                    <p:nvPr/>
                  </p:nvSpPr>
                  <p:spPr bwMode="auto">
                    <a:xfrm>
                      <a:off x="6515768" y="1895053"/>
                      <a:ext cx="3021124" cy="236553"/>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Water 870</a:t>
                      </a:r>
                      <a:r>
                        <a:rPr kumimoji="0" lang="en-US" sz="1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 </a:t>
                      </a:r>
                      <a:r>
                        <a:rPr lang="en-US" sz="1400" dirty="0">
                          <a:solidFill>
                            <a:prstClr val="black"/>
                          </a:solidFill>
                          <a:latin typeface="Calibri"/>
                        </a:rPr>
                        <a:t>KL</a:t>
                      </a:r>
                      <a:r>
                        <a:rPr kumimoji="0" lang="en-US" sz="14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(From CPU Recycle)</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63" name="Rectangle 62"/>
                    <p:cNvSpPr>
                      <a:spLocks noChangeArrowheads="1"/>
                    </p:cNvSpPr>
                    <p:nvPr/>
                  </p:nvSpPr>
                  <p:spPr bwMode="auto">
                    <a:xfrm>
                      <a:off x="4537671" y="3787484"/>
                      <a:ext cx="2617884" cy="379438"/>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Fermented Wash (1137 KL)</a:t>
                      </a:r>
                    </a:p>
                  </p:txBody>
                </p:sp>
                <p:cxnSp>
                  <p:nvCxnSpPr>
                    <p:cNvPr id="11294" name="AutoShape 102"/>
                    <p:cNvCxnSpPr>
                      <a:cxnSpLocks noChangeShapeType="1"/>
                    </p:cNvCxnSpPr>
                    <p:nvPr/>
                  </p:nvCxnSpPr>
                  <p:spPr bwMode="auto">
                    <a:xfrm>
                      <a:off x="5593470" y="4551417"/>
                      <a:ext cx="0" cy="41275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cxnSp>
                <p:nvCxnSpPr>
                  <p:cNvPr id="157" name="AutoShape 102"/>
                  <p:cNvCxnSpPr>
                    <a:cxnSpLocks noChangeShapeType="1"/>
                  </p:cNvCxnSpPr>
                  <p:nvPr/>
                </p:nvCxnSpPr>
                <p:spPr bwMode="auto">
                  <a:xfrm flipH="1" flipV="1">
                    <a:off x="5791842" y="5576723"/>
                    <a:ext cx="0" cy="484219"/>
                  </a:xfrm>
                  <a:prstGeom prst="straightConnector1">
                    <a:avLst/>
                  </a:prstGeom>
                  <a:ln w="19050">
                    <a:solidFill>
                      <a:srgbClr val="0000FF"/>
                    </a:solidFill>
                    <a:headEnd type="none" w="lg" len="med"/>
                    <a:tailEnd type="triangle" w="med" len="med"/>
                  </a:ln>
                </p:spPr>
                <p:style>
                  <a:lnRef idx="1">
                    <a:schemeClr val="accent5"/>
                  </a:lnRef>
                  <a:fillRef idx="0">
                    <a:schemeClr val="accent5"/>
                  </a:fillRef>
                  <a:effectRef idx="0">
                    <a:schemeClr val="accent5"/>
                  </a:effectRef>
                  <a:fontRef idx="minor">
                    <a:schemeClr val="tx1"/>
                  </a:fontRef>
                </p:style>
              </p:cxnSp>
            </p:grpSp>
            <p:cxnSp>
              <p:nvCxnSpPr>
                <p:cNvPr id="11279" name="AutoShape 102"/>
                <p:cNvCxnSpPr>
                  <a:cxnSpLocks noChangeShapeType="1"/>
                </p:cNvCxnSpPr>
                <p:nvPr/>
              </p:nvCxnSpPr>
              <p:spPr bwMode="auto">
                <a:xfrm rot="10800000" flipV="1">
                  <a:off x="6749531" y="5281598"/>
                  <a:ext cx="457247"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49" name="Rectangle 62"/>
                <p:cNvSpPr>
                  <a:spLocks noChangeArrowheads="1"/>
                </p:cNvSpPr>
                <p:nvPr/>
              </p:nvSpPr>
              <p:spPr bwMode="auto">
                <a:xfrm>
                  <a:off x="7001562" y="5114730"/>
                  <a:ext cx="2132090" cy="35721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Other Effluents (51 KL);           (</a:t>
                  </a: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Lab .,Washings, Cool  B/d)</a:t>
                  </a: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1281" name="AutoShape 102"/>
                <p:cNvCxnSpPr>
                  <a:cxnSpLocks noChangeShapeType="1"/>
                </p:cNvCxnSpPr>
                <p:nvPr/>
              </p:nvCxnSpPr>
              <p:spPr bwMode="auto">
                <a:xfrm>
                  <a:off x="6312222" y="5588148"/>
                  <a:ext cx="1" cy="680878"/>
                </a:xfrm>
                <a:prstGeom prst="straightConnector1">
                  <a:avLst/>
                </a:prstGeom>
                <a:noFill/>
                <a:ln w="19050">
                  <a:solidFill>
                    <a:srgbClr val="0000FF"/>
                  </a:solidFill>
                  <a:round/>
                  <a:headEnd type="none" w="lg" len="med"/>
                  <a:tailEnd type="triangle" w="med" len="med"/>
                </a:ln>
                <a:extLst>
                  <a:ext uri="{909E8E84-426E-40DD-AFC4-6F175D3DCCD1}">
                    <a14:hiddenFill xmlns:a14="http://schemas.microsoft.com/office/drawing/2010/main">
                      <a:noFill/>
                    </a14:hiddenFill>
                  </a:ext>
                </a:extLst>
              </p:spPr>
            </p:cxnSp>
            <p:sp>
              <p:nvSpPr>
                <p:cNvPr id="152" name="Rectangle 62"/>
                <p:cNvSpPr>
                  <a:spLocks noChangeArrowheads="1"/>
                </p:cNvSpPr>
                <p:nvPr/>
              </p:nvSpPr>
              <p:spPr bwMode="auto">
                <a:xfrm>
                  <a:off x="4674201" y="1009185"/>
                  <a:ext cx="1143042" cy="268306"/>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Molasses </a:t>
                  </a:r>
                </a:p>
              </p:txBody>
            </p:sp>
            <p:sp>
              <p:nvSpPr>
                <p:cNvPr id="153" name="Rectangle 62"/>
                <p:cNvSpPr>
                  <a:spLocks noChangeArrowheads="1"/>
                </p:cNvSpPr>
                <p:nvPr/>
              </p:nvSpPr>
              <p:spPr bwMode="auto">
                <a:xfrm>
                  <a:off x="4683727" y="2355474"/>
                  <a:ext cx="2119390" cy="269893"/>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Diluted Wash (1160 KL)</a:t>
                  </a:r>
                </a:p>
              </p:txBody>
            </p:sp>
            <p:sp>
              <p:nvSpPr>
                <p:cNvPr id="154" name="Rectangle 62"/>
                <p:cNvSpPr>
                  <a:spLocks noChangeArrowheads="1"/>
                </p:cNvSpPr>
                <p:nvPr/>
              </p:nvSpPr>
              <p:spPr bwMode="auto">
                <a:xfrm>
                  <a:off x="4010602" y="4616222"/>
                  <a:ext cx="1171618" cy="35721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10-12% Solids </a:t>
                  </a:r>
                </a:p>
              </p:txBody>
            </p:sp>
            <p:sp>
              <p:nvSpPr>
                <p:cNvPr id="155" name="Rectangle 62"/>
                <p:cNvSpPr>
                  <a:spLocks noChangeArrowheads="1"/>
                </p:cNvSpPr>
                <p:nvPr/>
              </p:nvSpPr>
              <p:spPr bwMode="auto">
                <a:xfrm rot="16200000">
                  <a:off x="-272651" y="4579714"/>
                  <a:ext cx="1416143" cy="393714"/>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(55-60 % Solids) </a:t>
                  </a:r>
                </a:p>
              </p:txBody>
            </p:sp>
          </p:grpSp>
          <p:cxnSp>
            <p:nvCxnSpPr>
              <p:cNvPr id="11274" name="AutoShape 102"/>
              <p:cNvCxnSpPr>
                <a:cxnSpLocks noChangeShapeType="1"/>
              </p:cNvCxnSpPr>
              <p:nvPr/>
            </p:nvCxnSpPr>
            <p:spPr bwMode="auto">
              <a:xfrm flipH="1" flipV="1">
                <a:off x="838200" y="2870200"/>
                <a:ext cx="1" cy="45720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44" name="Rectangle 62"/>
              <p:cNvSpPr>
                <a:spLocks noChangeArrowheads="1"/>
              </p:cNvSpPr>
              <p:nvPr/>
            </p:nvSpPr>
            <p:spPr bwMode="auto">
              <a:xfrm>
                <a:off x="-163089" y="1969686"/>
                <a:ext cx="2128916" cy="76205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Ash (</a:t>
                </a:r>
                <a:r>
                  <a:rPr kumimoji="0" lang="en-US" sz="1400" b="1" i="0" u="none" strike="noStrike" kern="1200" cap="none" spc="0" normalizeH="0" baseline="0" noProof="0" dirty="0" smtClean="0">
                    <a:ln>
                      <a:noFill/>
                    </a:ln>
                    <a:solidFill>
                      <a:srgbClr val="C00000"/>
                    </a:solidFill>
                    <a:effectLst/>
                    <a:uLnTx/>
                    <a:uFillTx/>
                    <a:latin typeface="Calibri"/>
                    <a:ea typeface="+mn-ea"/>
                    <a:cs typeface="Arial" panose="020B0604020202020204" pitchFamily="34" charset="0"/>
                  </a:rPr>
                  <a:t>51 </a:t>
                </a:r>
                <a:r>
                  <a:rPr kumimoji="0" lang="en-US" sz="14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MT/D)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To Brick Making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Cement Industry</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(95% Solids) </a:t>
                </a:r>
              </a:p>
            </p:txBody>
          </p:sp>
          <p:cxnSp>
            <p:nvCxnSpPr>
              <p:cNvPr id="11276" name="AutoShape 102"/>
              <p:cNvCxnSpPr>
                <a:cxnSpLocks noChangeShapeType="1"/>
              </p:cNvCxnSpPr>
              <p:nvPr/>
            </p:nvCxnSpPr>
            <p:spPr bwMode="auto">
              <a:xfrm flipH="1" flipV="1">
                <a:off x="1020850" y="3772364"/>
                <a:ext cx="1" cy="45720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46" name="Rectangle 62"/>
              <p:cNvSpPr>
                <a:spLocks noChangeArrowheads="1"/>
              </p:cNvSpPr>
              <p:nvPr/>
            </p:nvSpPr>
            <p:spPr bwMode="auto">
              <a:xfrm>
                <a:off x="473522" y="4214559"/>
                <a:ext cx="1492305" cy="457230"/>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Coal 102 </a:t>
                </a:r>
                <a:r>
                  <a:rPr kumimoji="0" lang="en-US" sz="13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MT</a:t>
                </a:r>
                <a:endPar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cxnSp>
          <p:nvCxnSpPr>
            <p:cNvPr id="11270" name="AutoShape 102"/>
            <p:cNvCxnSpPr>
              <a:cxnSpLocks noChangeShapeType="1"/>
            </p:cNvCxnSpPr>
            <p:nvPr/>
          </p:nvCxnSpPr>
          <p:spPr bwMode="auto">
            <a:xfrm flipV="1">
              <a:off x="6693223" y="6116626"/>
              <a:ext cx="2685557" cy="6449"/>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1271" name="AutoShape 102"/>
            <p:cNvCxnSpPr>
              <a:cxnSpLocks noChangeShapeType="1"/>
            </p:cNvCxnSpPr>
            <p:nvPr/>
          </p:nvCxnSpPr>
          <p:spPr bwMode="auto">
            <a:xfrm flipH="1" flipV="1">
              <a:off x="9364664" y="1995249"/>
              <a:ext cx="0" cy="4121377"/>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1272" name="AutoShape 102"/>
            <p:cNvCxnSpPr>
              <a:cxnSpLocks noChangeShapeType="1"/>
            </p:cNvCxnSpPr>
            <p:nvPr/>
          </p:nvCxnSpPr>
          <p:spPr bwMode="auto">
            <a:xfrm flipH="1">
              <a:off x="6323947" y="2006044"/>
              <a:ext cx="3047814" cy="0"/>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grpSp>
      <p:sp>
        <p:nvSpPr>
          <p:cNvPr id="68" name="Rectangle 40"/>
          <p:cNvSpPr>
            <a:spLocks noChangeArrowheads="1"/>
          </p:cNvSpPr>
          <p:nvPr/>
        </p:nvSpPr>
        <p:spPr bwMode="auto">
          <a:xfrm>
            <a:off x="1685925" y="63500"/>
            <a:ext cx="7051675" cy="369888"/>
          </a:xfrm>
          <a:prstGeom prst="rect">
            <a:avLst/>
          </a:prstGeom>
          <a:noFill/>
          <a:ln w="9525">
            <a:noFill/>
            <a:miter lim="800000"/>
            <a:headEnd/>
            <a:tailEnd/>
          </a:ln>
        </p:spPr>
        <p:txBody>
          <a:bodyPr>
            <a:spAutoFit/>
          </a:bodyPr>
          <a:lstStyle/>
          <a:p>
            <a:pPr lvl="0" algn="ctr" eaLnBrk="1" hangingPunct="1">
              <a:defRPr/>
            </a:pPr>
            <a:r>
              <a:rPr lang="en-US" sz="1800" b="1" dirty="0">
                <a:solidFill>
                  <a:srgbClr val="0000FF"/>
                </a:solidFill>
                <a:latin typeface="Calibri"/>
              </a:rPr>
              <a:t>Proposed </a:t>
            </a:r>
            <a:r>
              <a:rPr kumimoji="0" lang="en-US" sz="1800" b="0" i="0" u="none" strike="noStrike" kern="1200" cap="none" spc="0" normalizeH="0" baseline="0" noProof="0" dirty="0" smtClean="0">
                <a:ln>
                  <a:noFill/>
                </a:ln>
                <a:solidFill>
                  <a:srgbClr val="CC0099"/>
                </a:solidFill>
                <a:effectLst/>
                <a:uLnTx/>
                <a:uFillTx/>
                <a:latin typeface="Calibri"/>
                <a:ea typeface="+mn-ea"/>
                <a:cs typeface="Arial" panose="020B0604020202020204" pitchFamily="34" charset="0"/>
              </a:rPr>
              <a:t>Distillery </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Process Flow Chart - </a:t>
            </a:r>
            <a:r>
              <a:rPr kumimoji="0" lang="en-US" sz="18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110 KLPD</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r>
              <a:rPr kumimoji="0" lang="en-US" sz="14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Molasses</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75812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40"/>
          <p:cNvSpPr>
            <a:spLocks noChangeArrowheads="1"/>
          </p:cNvSpPr>
          <p:nvPr/>
        </p:nvSpPr>
        <p:spPr bwMode="auto">
          <a:xfrm>
            <a:off x="1084263" y="80963"/>
            <a:ext cx="7862887" cy="369332"/>
          </a:xfrm>
          <a:prstGeom prst="rect">
            <a:avLst/>
          </a:prstGeom>
          <a:noFill/>
          <a:ln w="9525">
            <a:noFill/>
            <a:miter lim="800000"/>
            <a:headEnd/>
            <a:tailEnd/>
          </a:ln>
        </p:spPr>
        <p:txBody>
          <a:bodyPr>
            <a:spAutoFit/>
          </a:bodyPr>
          <a:lstStyle/>
          <a:p>
            <a:pPr lvl="0" algn="ctr" defTabSz="742950" eaLnBrk="1" fontAlgn="auto" hangingPunct="1">
              <a:spcBef>
                <a:spcPts val="0"/>
              </a:spcBef>
              <a:spcAft>
                <a:spcPts val="0"/>
              </a:spcAft>
              <a:defRPr/>
            </a:pPr>
            <a:r>
              <a:rPr lang="en-US" sz="1800" b="1" dirty="0">
                <a:solidFill>
                  <a:srgbClr val="0000FF"/>
                </a:solidFill>
                <a:latin typeface="+mn-lt"/>
              </a:rPr>
              <a:t>Proposed </a:t>
            </a:r>
            <a:r>
              <a:rPr kumimoji="0" lang="en-US" sz="1600" b="0" i="0" u="none" strike="noStrike" kern="1200" cap="none" spc="0" normalizeH="0" baseline="0" noProof="0" dirty="0" smtClean="0">
                <a:ln>
                  <a:noFill/>
                </a:ln>
                <a:solidFill>
                  <a:srgbClr val="CC0099"/>
                </a:solidFill>
                <a:effectLst/>
                <a:uLnTx/>
                <a:uFillTx/>
                <a:latin typeface="+mn-lt"/>
              </a:rPr>
              <a:t>Distillery</a:t>
            </a:r>
            <a:r>
              <a:rPr kumimoji="0" lang="en-US" sz="1800" b="1" i="0" u="none" strike="noStrike" kern="1200" cap="none" spc="0" normalizeH="0" baseline="0" noProof="0" dirty="0" smtClean="0">
                <a:ln>
                  <a:noFill/>
                </a:ln>
                <a:solidFill>
                  <a:srgbClr val="FF0000"/>
                </a:solidFill>
                <a:effectLst/>
                <a:uLnTx/>
                <a:uFillTx/>
                <a:latin typeface="+mn-lt"/>
                <a:cs typeface="Times New Roman" pitchFamily="18" charset="0"/>
              </a:rPr>
              <a:t> </a:t>
            </a:r>
            <a:r>
              <a:rPr kumimoji="0" lang="en-US" sz="1600" b="0" i="0" u="none" strike="noStrike" kern="1200" cap="none" spc="0" normalizeH="0" baseline="0" noProof="0" dirty="0">
                <a:ln>
                  <a:noFill/>
                </a:ln>
                <a:solidFill>
                  <a:srgbClr val="CC0099"/>
                </a:solidFill>
                <a:effectLst/>
                <a:uLnTx/>
                <a:uFillTx/>
                <a:latin typeface="+mn-lt"/>
              </a:rPr>
              <a:t>Process Flow Chart - 110 KLPD (Sugarcane Juice)</a:t>
            </a:r>
          </a:p>
        </p:txBody>
      </p:sp>
      <p:grpSp>
        <p:nvGrpSpPr>
          <p:cNvPr id="2" name="Group 1"/>
          <p:cNvGrpSpPr/>
          <p:nvPr/>
        </p:nvGrpSpPr>
        <p:grpSpPr>
          <a:xfrm>
            <a:off x="228600" y="739775"/>
            <a:ext cx="9220200" cy="6118225"/>
            <a:chOff x="750888" y="587375"/>
            <a:chExt cx="8601075" cy="5835650"/>
          </a:xfrm>
        </p:grpSpPr>
        <p:grpSp>
          <p:nvGrpSpPr>
            <p:cNvPr id="12291" name="Group 66"/>
            <p:cNvGrpSpPr>
              <a:grpSpLocks/>
            </p:cNvGrpSpPr>
            <p:nvPr/>
          </p:nvGrpSpPr>
          <p:grpSpPr bwMode="auto">
            <a:xfrm>
              <a:off x="750888" y="587375"/>
              <a:ext cx="8601075" cy="5835650"/>
              <a:chOff x="-64711" y="320529"/>
              <a:chExt cx="9421028" cy="6814617"/>
            </a:xfrm>
          </p:grpSpPr>
          <p:grpSp>
            <p:nvGrpSpPr>
              <p:cNvPr id="12294" name="Group 67"/>
              <p:cNvGrpSpPr>
                <a:grpSpLocks/>
              </p:cNvGrpSpPr>
              <p:nvPr/>
            </p:nvGrpSpPr>
            <p:grpSpPr bwMode="auto">
              <a:xfrm>
                <a:off x="806699" y="320529"/>
                <a:ext cx="8549618" cy="6220504"/>
                <a:chOff x="810671" y="280726"/>
                <a:chExt cx="8548349" cy="6220952"/>
              </a:xfrm>
            </p:grpSpPr>
            <p:cxnSp>
              <p:nvCxnSpPr>
                <p:cNvPr id="12314" name="AutoShape 102"/>
                <p:cNvCxnSpPr>
                  <a:cxnSpLocks noChangeShapeType="1"/>
                </p:cNvCxnSpPr>
                <p:nvPr/>
              </p:nvCxnSpPr>
              <p:spPr bwMode="auto">
                <a:xfrm flipH="1" flipV="1">
                  <a:off x="2489748" y="5323135"/>
                  <a:ext cx="1462823" cy="6104"/>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2315" name="Group 58"/>
                <p:cNvGrpSpPr>
                  <a:grpSpLocks/>
                </p:cNvGrpSpPr>
                <p:nvPr/>
              </p:nvGrpSpPr>
              <p:grpSpPr bwMode="auto">
                <a:xfrm>
                  <a:off x="810671" y="280726"/>
                  <a:ext cx="8548349" cy="6220952"/>
                  <a:chOff x="810982" y="309340"/>
                  <a:chExt cx="8547465" cy="6220952"/>
                </a:xfrm>
              </p:grpSpPr>
              <p:cxnSp>
                <p:nvCxnSpPr>
                  <p:cNvPr id="12319" name="AutoShape 102"/>
                  <p:cNvCxnSpPr>
                    <a:cxnSpLocks noChangeShapeType="1"/>
                  </p:cNvCxnSpPr>
                  <p:nvPr/>
                </p:nvCxnSpPr>
                <p:spPr bwMode="auto">
                  <a:xfrm flipH="1" flipV="1">
                    <a:off x="2366048" y="3618277"/>
                    <a:ext cx="1162050" cy="1588"/>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2320" name="Group 56"/>
                  <p:cNvGrpSpPr>
                    <a:grpSpLocks/>
                  </p:cNvGrpSpPr>
                  <p:nvPr/>
                </p:nvGrpSpPr>
                <p:grpSpPr bwMode="auto">
                  <a:xfrm>
                    <a:off x="810982" y="309340"/>
                    <a:ext cx="8547465" cy="6220952"/>
                    <a:chOff x="758566" y="-76464"/>
                    <a:chExt cx="8547465" cy="6220952"/>
                  </a:xfrm>
                </p:grpSpPr>
                <p:cxnSp>
                  <p:nvCxnSpPr>
                    <p:cNvPr id="12321" name="AutoShape 102"/>
                    <p:cNvCxnSpPr>
                      <a:cxnSpLocks noChangeShapeType="1"/>
                    </p:cNvCxnSpPr>
                    <p:nvPr/>
                  </p:nvCxnSpPr>
                  <p:spPr bwMode="auto">
                    <a:xfrm>
                      <a:off x="5899735" y="3214686"/>
                      <a:ext cx="777875" cy="4763"/>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2322" name="Group 55"/>
                    <p:cNvGrpSpPr>
                      <a:grpSpLocks/>
                    </p:cNvGrpSpPr>
                    <p:nvPr/>
                  </p:nvGrpSpPr>
                  <p:grpSpPr bwMode="auto">
                    <a:xfrm>
                      <a:off x="758566" y="-76464"/>
                      <a:ext cx="8547465" cy="6220952"/>
                      <a:chOff x="758566" y="-47868"/>
                      <a:chExt cx="8547465" cy="6220952"/>
                    </a:xfrm>
                  </p:grpSpPr>
                  <p:sp>
                    <p:nvSpPr>
                      <p:cNvPr id="52" name="Rectangle 62"/>
                      <p:cNvSpPr>
                        <a:spLocks noChangeArrowheads="1"/>
                      </p:cNvSpPr>
                      <p:nvPr/>
                    </p:nvSpPr>
                    <p:spPr bwMode="auto">
                      <a:xfrm>
                        <a:off x="2086452" y="2935133"/>
                        <a:ext cx="1649743" cy="444947"/>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Yeast Sludge</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(13 KL)</a:t>
                        </a:r>
                      </a:p>
                    </p:txBody>
                  </p:sp>
                  <p:sp>
                    <p:nvSpPr>
                      <p:cNvPr id="53" name="Rectangle 62"/>
                      <p:cNvSpPr>
                        <a:spLocks noChangeArrowheads="1"/>
                      </p:cNvSpPr>
                      <p:nvPr/>
                    </p:nvSpPr>
                    <p:spPr bwMode="auto">
                      <a:xfrm>
                        <a:off x="5806630" y="2936986"/>
                        <a:ext cx="1036087" cy="461633"/>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a:t>
                        </a:r>
                        <a:r>
                          <a:rPr kumimoji="0" lang="en-US" sz="1400" b="0" i="0" u="none" strike="noStrike" kern="1200" cap="none" spc="0" normalizeH="0" baseline="-25000" noProof="0" dirty="0">
                            <a:ln>
                              <a:noFill/>
                            </a:ln>
                            <a:solidFill>
                              <a:prstClr val="black"/>
                            </a:solidFill>
                            <a:effectLst/>
                            <a:uLnTx/>
                            <a:uFillTx/>
                            <a:latin typeface="Calibri"/>
                            <a:ea typeface="+mn-ea"/>
                            <a:cs typeface="Arial" panose="020B0604020202020204" pitchFamily="34" charset="0"/>
                          </a:rPr>
                          <a:t>2</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(91 MT)</a:t>
                        </a:r>
                      </a:p>
                    </p:txBody>
                  </p:sp>
                  <p:sp>
                    <p:nvSpPr>
                      <p:cNvPr id="55" name="Rectangle 62"/>
                      <p:cNvSpPr>
                        <a:spLocks noChangeArrowheads="1"/>
                      </p:cNvSpPr>
                      <p:nvPr/>
                    </p:nvSpPr>
                    <p:spPr bwMode="auto">
                      <a:xfrm>
                        <a:off x="5764908" y="3745307"/>
                        <a:ext cx="1703633" cy="352250"/>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Alcohol (110 KL)</a:t>
                        </a:r>
                      </a:p>
                    </p:txBody>
                  </p:sp>
                  <p:cxnSp>
                    <p:nvCxnSpPr>
                      <p:cNvPr id="12326" name="AutoShape 102"/>
                      <p:cNvCxnSpPr>
                        <a:cxnSpLocks noChangeShapeType="1"/>
                      </p:cNvCxnSpPr>
                      <p:nvPr/>
                    </p:nvCxnSpPr>
                    <p:spPr bwMode="auto">
                      <a:xfrm>
                        <a:off x="4686300" y="1083773"/>
                        <a:ext cx="0" cy="427161"/>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 name="Rectangle 62"/>
                      <p:cNvSpPr>
                        <a:spLocks noChangeArrowheads="1"/>
                      </p:cNvSpPr>
                      <p:nvPr/>
                    </p:nvSpPr>
                    <p:spPr bwMode="auto">
                      <a:xfrm>
                        <a:off x="3480650" y="1476076"/>
                        <a:ext cx="2405947" cy="363374"/>
                      </a:xfrm>
                      <a:prstGeom prst="rect">
                        <a:avLst/>
                      </a:prstGeom>
                      <a:solidFill>
                        <a:schemeClr val="bg1">
                          <a:lumMod val="85000"/>
                        </a:schemeClr>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Weighing of Syrup</a:t>
                        </a:r>
                      </a:p>
                    </p:txBody>
                  </p:sp>
                  <p:sp>
                    <p:nvSpPr>
                      <p:cNvPr id="5" name="Rectangle 62"/>
                      <p:cNvSpPr>
                        <a:spLocks noChangeArrowheads="1"/>
                      </p:cNvSpPr>
                      <p:nvPr/>
                    </p:nvSpPr>
                    <p:spPr bwMode="auto">
                      <a:xfrm>
                        <a:off x="3480650" y="2362263"/>
                        <a:ext cx="2405947" cy="380060"/>
                      </a:xfrm>
                      <a:prstGeom prst="rect">
                        <a:avLst/>
                      </a:prstGeom>
                      <a:solidFill>
                        <a:schemeClr val="accent6">
                          <a:lumMod val="75000"/>
                        </a:schemeClr>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Pre-Fermentation</a:t>
                        </a:r>
                      </a:p>
                    </p:txBody>
                  </p:sp>
                  <p:sp>
                    <p:nvSpPr>
                      <p:cNvPr id="8" name="Rectangle 62"/>
                      <p:cNvSpPr>
                        <a:spLocks noChangeArrowheads="1"/>
                      </p:cNvSpPr>
                      <p:nvPr/>
                    </p:nvSpPr>
                    <p:spPr bwMode="auto">
                      <a:xfrm>
                        <a:off x="3480650" y="3048223"/>
                        <a:ext cx="2414639" cy="400452"/>
                      </a:xfrm>
                      <a:prstGeom prst="rect">
                        <a:avLst/>
                      </a:prstGeom>
                      <a:solidFill>
                        <a:schemeClr val="accent6">
                          <a:lumMod val="60000"/>
                          <a:lumOff val="40000"/>
                        </a:schemeClr>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Fermentation</a:t>
                        </a:r>
                      </a:p>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10" name="Rectangle 62"/>
                      <p:cNvSpPr>
                        <a:spLocks noChangeArrowheads="1"/>
                      </p:cNvSpPr>
                      <p:nvPr/>
                    </p:nvSpPr>
                    <p:spPr bwMode="auto">
                      <a:xfrm>
                        <a:off x="3506726" y="3841712"/>
                        <a:ext cx="2428545" cy="378205"/>
                      </a:xfrm>
                      <a:prstGeom prst="rect">
                        <a:avLst/>
                      </a:prstGeom>
                      <a:solidFill>
                        <a:schemeClr val="accent3">
                          <a:lumMod val="60000"/>
                          <a:lumOff val="40000"/>
                        </a:schemeClr>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Distillation</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12" name="Rectangle 62"/>
                      <p:cNvSpPr>
                        <a:spLocks noChangeArrowheads="1"/>
                      </p:cNvSpPr>
                      <p:nvPr/>
                    </p:nvSpPr>
                    <p:spPr bwMode="auto">
                      <a:xfrm>
                        <a:off x="3480650" y="-47868"/>
                        <a:ext cx="2405947" cy="294778"/>
                      </a:xfrm>
                      <a:prstGeom prst="rect">
                        <a:avLst/>
                      </a:prstGeom>
                      <a:solidFill>
                        <a:schemeClr val="bg1">
                          <a:lumMod val="85000"/>
                        </a:schemeClr>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Sugar Crushing : 1571 TCD</a:t>
                        </a:r>
                      </a:p>
                      <a:p>
                        <a:pPr marL="0" marR="0" lvl="0" indent="0" algn="ctr" defTabSz="742950" rtl="0" eaLnBrk="1" fontAlgn="auto" latinLnBrk="0" hangingPunct="1">
                          <a:lnSpc>
                            <a:spcPct val="100000"/>
                          </a:lnSpc>
                          <a:spcBef>
                            <a:spcPts val="0"/>
                          </a:spcBef>
                          <a:spcAft>
                            <a:spcPts val="813"/>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2332" name="Rectangle 62"/>
                      <p:cNvSpPr>
                        <a:spLocks noChangeArrowheads="1"/>
                      </p:cNvSpPr>
                      <p:nvPr/>
                    </p:nvSpPr>
                    <p:spPr bwMode="auto">
                      <a:xfrm>
                        <a:off x="5334537" y="4648441"/>
                        <a:ext cx="1341954" cy="622345"/>
                      </a:xfrm>
                      <a:prstGeom prst="rect">
                        <a:avLst/>
                      </a:prstGeom>
                      <a:solidFill>
                        <a:srgbClr val="00B0F0"/>
                      </a:solidFill>
                      <a:ln w="15875">
                        <a:solidFill>
                          <a:srgbClr val="000000"/>
                        </a:solidFill>
                        <a:miter lim="800000"/>
                        <a:headEnd/>
                        <a:tailEnd/>
                      </a:ln>
                    </p:spPr>
                    <p:txBody>
                      <a:bodyPr/>
                      <a:lstStyle>
                        <a:lvl1pPr defTabSz="742950">
                          <a:lnSpc>
                            <a:spcPct val="90000"/>
                          </a:lnSpc>
                          <a:spcBef>
                            <a:spcPts val="813"/>
                          </a:spcBef>
                          <a:buFont typeface="Arial" panose="020B0604020202020204" pitchFamily="34" charset="0"/>
                          <a:buChar char="•"/>
                          <a:defRPr sz="2200">
                            <a:solidFill>
                              <a:schemeClr val="tx1"/>
                            </a:solidFill>
                            <a:latin typeface="Calibri" panose="020F0502020204030204" pitchFamily="34" charset="0"/>
                          </a:defRPr>
                        </a:lvl1pPr>
                        <a:lvl2pPr marL="742950" indent="-285750" defTabSz="742950">
                          <a:lnSpc>
                            <a:spcPct val="90000"/>
                          </a:lnSpc>
                          <a:spcBef>
                            <a:spcPts val="400"/>
                          </a:spcBef>
                          <a:buFont typeface="Arial" panose="020B0604020202020204" pitchFamily="34" charset="0"/>
                          <a:buChar char="•"/>
                          <a:defRPr sz="1900">
                            <a:solidFill>
                              <a:schemeClr val="tx1"/>
                            </a:solidFill>
                            <a:latin typeface="Calibri" panose="020F0502020204030204" pitchFamily="34" charset="0"/>
                          </a:defRPr>
                        </a:lvl2pPr>
                        <a:lvl3pPr marL="1143000" indent="-228600" defTabSz="742950">
                          <a:lnSpc>
                            <a:spcPct val="90000"/>
                          </a:lnSpc>
                          <a:spcBef>
                            <a:spcPts val="4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742950">
                          <a:lnSpc>
                            <a:spcPct val="90000"/>
                          </a:lnSpc>
                          <a:spcBef>
                            <a:spcPts val="400"/>
                          </a:spcBef>
                          <a:buFont typeface="Arial" panose="020B0604020202020204" pitchFamily="34" charset="0"/>
                          <a:buChar char="•"/>
                          <a:defRPr sz="1400">
                            <a:solidFill>
                              <a:schemeClr val="tx1"/>
                            </a:solidFill>
                            <a:latin typeface="Calibri" panose="020F0502020204030204" pitchFamily="34" charset="0"/>
                          </a:defRPr>
                        </a:lvl4pPr>
                        <a:lvl5pPr marL="2057400" indent="-228600" defTabSz="742950">
                          <a:lnSpc>
                            <a:spcPct val="90000"/>
                          </a:lnSpc>
                          <a:spcBef>
                            <a:spcPts val="400"/>
                          </a:spcBef>
                          <a:buFont typeface="Arial" panose="020B0604020202020204" pitchFamily="34" charset="0"/>
                          <a:buChar char="•"/>
                          <a:defRPr sz="1400">
                            <a:solidFill>
                              <a:schemeClr val="tx1"/>
                            </a:solidFill>
                            <a:latin typeface="Calibri" panose="020F0502020204030204" pitchFamily="34" charset="0"/>
                          </a:defRPr>
                        </a:lvl5pPr>
                        <a:lvl6pPr marL="2514600" indent="-228600"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CPU</a:t>
                        </a:r>
                      </a:p>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(500 KL)</a:t>
                        </a:r>
                      </a:p>
                    </p:txBody>
                  </p:sp>
                  <p:cxnSp>
                    <p:nvCxnSpPr>
                      <p:cNvPr id="12333" name="AutoShape 102"/>
                      <p:cNvCxnSpPr>
                        <a:cxnSpLocks noChangeShapeType="1"/>
                      </p:cNvCxnSpPr>
                      <p:nvPr/>
                    </p:nvCxnSpPr>
                    <p:spPr bwMode="auto">
                      <a:xfrm>
                        <a:off x="5929761" y="4048883"/>
                        <a:ext cx="1338128"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6" name="Rectangle 62"/>
                      <p:cNvSpPr>
                        <a:spLocks noChangeArrowheads="1"/>
                      </p:cNvSpPr>
                      <p:nvPr/>
                    </p:nvSpPr>
                    <p:spPr bwMode="auto">
                      <a:xfrm>
                        <a:off x="7268625" y="3734183"/>
                        <a:ext cx="844863" cy="604387"/>
                      </a:xfrm>
                      <a:prstGeom prst="rect">
                        <a:avLst/>
                      </a:prstGeom>
                      <a:solidFill>
                        <a:srgbClr val="99FFCC"/>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Storage Section</a:t>
                        </a:r>
                      </a:p>
                    </p:txBody>
                  </p:sp>
                  <p:cxnSp>
                    <p:nvCxnSpPr>
                      <p:cNvPr id="12335" name="AutoShape 102"/>
                      <p:cNvCxnSpPr>
                        <a:cxnSpLocks noChangeShapeType="1"/>
                      </p:cNvCxnSpPr>
                      <p:nvPr/>
                    </p:nvCxnSpPr>
                    <p:spPr bwMode="auto">
                      <a:xfrm flipV="1">
                        <a:off x="1976706" y="5724525"/>
                        <a:ext cx="3750961" cy="23875"/>
                      </a:xfrm>
                      <a:prstGeom prst="straightConnector1">
                        <a:avLst/>
                      </a:prstGeom>
                      <a:noFill/>
                      <a:ln w="19050">
                        <a:solidFill>
                          <a:srgbClr val="0000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2336" name="AutoShape 102"/>
                      <p:cNvCxnSpPr>
                        <a:cxnSpLocks noChangeShapeType="1"/>
                      </p:cNvCxnSpPr>
                      <p:nvPr/>
                    </p:nvCxnSpPr>
                    <p:spPr bwMode="auto">
                      <a:xfrm>
                        <a:off x="4038600" y="4248512"/>
                        <a:ext cx="0" cy="413938"/>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2337" name="AutoShape 102"/>
                      <p:cNvCxnSpPr>
                        <a:cxnSpLocks noChangeShapeType="1"/>
                      </p:cNvCxnSpPr>
                      <p:nvPr/>
                    </p:nvCxnSpPr>
                    <p:spPr bwMode="auto">
                      <a:xfrm>
                        <a:off x="4708915" y="1875346"/>
                        <a:ext cx="0" cy="475288"/>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9" name="Rectangle 62"/>
                      <p:cNvSpPr>
                        <a:spLocks noChangeArrowheads="1"/>
                      </p:cNvSpPr>
                      <p:nvPr/>
                    </p:nvSpPr>
                    <p:spPr bwMode="auto">
                      <a:xfrm>
                        <a:off x="6114327" y="2425297"/>
                        <a:ext cx="1479378" cy="418992"/>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Yeast Culture</a:t>
                        </a:r>
                      </a:p>
                    </p:txBody>
                  </p:sp>
                  <p:cxnSp>
                    <p:nvCxnSpPr>
                      <p:cNvPr id="12339" name="AutoShape 102"/>
                      <p:cNvCxnSpPr>
                        <a:cxnSpLocks noChangeShapeType="1"/>
                      </p:cNvCxnSpPr>
                      <p:nvPr/>
                    </p:nvCxnSpPr>
                    <p:spPr bwMode="auto">
                      <a:xfrm flipH="1">
                        <a:off x="5889625" y="2571750"/>
                        <a:ext cx="434975"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340" name="AutoShape 102"/>
                      <p:cNvCxnSpPr>
                        <a:cxnSpLocks noChangeShapeType="1"/>
                      </p:cNvCxnSpPr>
                      <p:nvPr/>
                    </p:nvCxnSpPr>
                    <p:spPr bwMode="auto">
                      <a:xfrm>
                        <a:off x="4743450" y="2765694"/>
                        <a:ext cx="0" cy="32037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341" name="AutoShape 102"/>
                      <p:cNvCxnSpPr>
                        <a:cxnSpLocks noChangeShapeType="1"/>
                      </p:cNvCxnSpPr>
                      <p:nvPr/>
                    </p:nvCxnSpPr>
                    <p:spPr bwMode="auto">
                      <a:xfrm>
                        <a:off x="4743450" y="3469357"/>
                        <a:ext cx="0" cy="390476"/>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0" name="Rectangle 62"/>
                      <p:cNvSpPr>
                        <a:spLocks noChangeArrowheads="1"/>
                      </p:cNvSpPr>
                      <p:nvPr/>
                    </p:nvSpPr>
                    <p:spPr bwMode="auto">
                      <a:xfrm>
                        <a:off x="3819638" y="4683404"/>
                        <a:ext cx="1343783" cy="621073"/>
                      </a:xfrm>
                      <a:prstGeom prst="rect">
                        <a:avLst/>
                      </a:prstGeom>
                      <a:solidFill>
                        <a:schemeClr val="accent6">
                          <a:lumMod val="75000"/>
                        </a:schemeClr>
                      </a:solidFill>
                      <a:ln w="1587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Spentwash </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Tank </a:t>
                        </a:r>
                      </a:p>
                    </p:txBody>
                  </p:sp>
                  <p:sp>
                    <p:nvSpPr>
                      <p:cNvPr id="61" name="Rectangle 62"/>
                      <p:cNvSpPr>
                        <a:spLocks noChangeArrowheads="1"/>
                      </p:cNvSpPr>
                      <p:nvPr/>
                    </p:nvSpPr>
                    <p:spPr bwMode="auto">
                      <a:xfrm>
                        <a:off x="5222527" y="4121659"/>
                        <a:ext cx="2099988" cy="344834"/>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Spent Leese</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(97  KL)</a:t>
                        </a:r>
                      </a:p>
                    </p:txBody>
                  </p:sp>
                  <p:sp>
                    <p:nvSpPr>
                      <p:cNvPr id="62" name="Rectangle 62"/>
                      <p:cNvSpPr>
                        <a:spLocks noChangeArrowheads="1"/>
                      </p:cNvSpPr>
                      <p:nvPr/>
                    </p:nvSpPr>
                    <p:spPr bwMode="auto">
                      <a:xfrm>
                        <a:off x="2425441" y="4690820"/>
                        <a:ext cx="1644527" cy="355958"/>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Spentwash</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(440 KL)</a:t>
                        </a:r>
                      </a:p>
                    </p:txBody>
                  </p:sp>
                  <p:sp>
                    <p:nvSpPr>
                      <p:cNvPr id="63" name="Rectangle 62"/>
                      <p:cNvSpPr>
                        <a:spLocks noChangeArrowheads="1"/>
                      </p:cNvSpPr>
                      <p:nvPr/>
                    </p:nvSpPr>
                    <p:spPr bwMode="auto">
                      <a:xfrm>
                        <a:off x="1399785" y="4892900"/>
                        <a:ext cx="1041301" cy="333710"/>
                      </a:xfrm>
                      <a:prstGeom prst="rect">
                        <a:avLst/>
                      </a:prstGeom>
                      <a:solidFill>
                        <a:schemeClr val="accent2"/>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MEE</a:t>
                        </a:r>
                      </a:p>
                    </p:txBody>
                  </p:sp>
                  <p:cxnSp>
                    <p:nvCxnSpPr>
                      <p:cNvPr id="12346" name="AutoShape 102"/>
                      <p:cNvCxnSpPr>
                        <a:cxnSpLocks noChangeShapeType="1"/>
                        <a:stCxn id="63" idx="1"/>
                      </p:cNvCxnSpPr>
                      <p:nvPr/>
                    </p:nvCxnSpPr>
                    <p:spPr bwMode="auto">
                      <a:xfrm rot="10800000" flipV="1">
                        <a:off x="758566" y="5117930"/>
                        <a:ext cx="639973"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2347" name="AutoShape 102"/>
                      <p:cNvCxnSpPr>
                        <a:cxnSpLocks noChangeShapeType="1"/>
                      </p:cNvCxnSpPr>
                      <p:nvPr/>
                    </p:nvCxnSpPr>
                    <p:spPr bwMode="auto">
                      <a:xfrm flipH="1" flipV="1">
                        <a:off x="5734637" y="5248469"/>
                        <a:ext cx="0" cy="469900"/>
                      </a:xfrm>
                      <a:prstGeom prst="straightConnector1">
                        <a:avLst/>
                      </a:prstGeom>
                      <a:noFill/>
                      <a:ln w="22225">
                        <a:solidFill>
                          <a:srgbClr val="0000FF"/>
                        </a:solidFill>
                        <a:round/>
                        <a:headEnd type="none" w="lg" len="med"/>
                        <a:tailEnd type="triangle" w="med" len="med"/>
                      </a:ln>
                      <a:extLst>
                        <a:ext uri="{909E8E84-426E-40DD-AFC4-6F175D3DCCD1}">
                          <a14:hiddenFill xmlns:a14="http://schemas.microsoft.com/office/drawing/2010/main">
                            <a:noFill/>
                          </a14:hiddenFill>
                        </a:ext>
                      </a:extLst>
                    </p:spPr>
                  </p:cxnSp>
                  <p:sp>
                    <p:nvSpPr>
                      <p:cNvPr id="75" name="Rectangle 62"/>
                      <p:cNvSpPr>
                        <a:spLocks noChangeArrowheads="1"/>
                      </p:cNvSpPr>
                      <p:nvPr/>
                    </p:nvSpPr>
                    <p:spPr bwMode="auto">
                      <a:xfrm>
                        <a:off x="2800936" y="5780047"/>
                        <a:ext cx="1366383" cy="393037"/>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Condensate </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(352 KL) 75%</a:t>
                        </a:r>
                      </a:p>
                    </p:txBody>
                  </p:sp>
                  <p:cxnSp>
                    <p:nvCxnSpPr>
                      <p:cNvPr id="12349" name="AutoShape 102"/>
                      <p:cNvCxnSpPr>
                        <a:cxnSpLocks noChangeShapeType="1"/>
                      </p:cNvCxnSpPr>
                      <p:nvPr/>
                    </p:nvCxnSpPr>
                    <p:spPr bwMode="auto">
                      <a:xfrm rot="10800000" flipV="1">
                        <a:off x="6672684" y="4953000"/>
                        <a:ext cx="457200"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64" name="Rectangle 62"/>
                      <p:cNvSpPr>
                        <a:spLocks noChangeArrowheads="1"/>
                      </p:cNvSpPr>
                      <p:nvPr/>
                    </p:nvSpPr>
                    <p:spPr bwMode="auto">
                      <a:xfrm>
                        <a:off x="6924422" y="4594414"/>
                        <a:ext cx="2381609" cy="906581"/>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Other Effluents (51 KL);</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(Lab .,Washings, Cool &amp; Boiler B/d) </a:t>
                        </a:r>
                      </a:p>
                    </p:txBody>
                  </p:sp>
                </p:grpSp>
              </p:grpSp>
            </p:grpSp>
            <p:cxnSp>
              <p:nvCxnSpPr>
                <p:cNvPr id="12316" name="AutoShape 102"/>
                <p:cNvCxnSpPr>
                  <a:cxnSpLocks noChangeShapeType="1"/>
                </p:cNvCxnSpPr>
                <p:nvPr/>
              </p:nvCxnSpPr>
              <p:spPr bwMode="auto">
                <a:xfrm>
                  <a:off x="6288088" y="5601015"/>
                  <a:ext cx="0" cy="644525"/>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sp>
              <p:nvSpPr>
                <p:cNvPr id="66" name="Rectangle 62"/>
                <p:cNvSpPr>
                  <a:spLocks noChangeArrowheads="1"/>
                </p:cNvSpPr>
                <p:nvPr/>
              </p:nvSpPr>
              <p:spPr bwMode="auto">
                <a:xfrm>
                  <a:off x="4515335" y="3819911"/>
                  <a:ext cx="2644380" cy="380058"/>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Fermented Wash (647 KL)</a:t>
                  </a:r>
                </a:p>
              </p:txBody>
            </p:sp>
            <p:cxnSp>
              <p:nvCxnSpPr>
                <p:cNvPr id="12318" name="AutoShape 102"/>
                <p:cNvCxnSpPr>
                  <a:cxnSpLocks noChangeShapeType="1"/>
                </p:cNvCxnSpPr>
                <p:nvPr/>
              </p:nvCxnSpPr>
              <p:spPr bwMode="auto">
                <a:xfrm>
                  <a:off x="5600700" y="4572020"/>
                  <a:ext cx="0" cy="41275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sp>
            <p:nvSpPr>
              <p:cNvPr id="12295" name="Rectangle 58"/>
              <p:cNvSpPr>
                <a:spLocks noChangeArrowheads="1"/>
              </p:cNvSpPr>
              <p:nvPr/>
            </p:nvSpPr>
            <p:spPr bwMode="auto">
              <a:xfrm>
                <a:off x="3949066" y="4650448"/>
                <a:ext cx="131152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2950">
                  <a:lnSpc>
                    <a:spcPct val="90000"/>
                  </a:lnSpc>
                  <a:spcBef>
                    <a:spcPts val="813"/>
                  </a:spcBef>
                  <a:buFont typeface="Arial" panose="020B0604020202020204" pitchFamily="34" charset="0"/>
                  <a:buChar char="•"/>
                  <a:defRPr sz="2200">
                    <a:solidFill>
                      <a:schemeClr val="tx1"/>
                    </a:solidFill>
                    <a:latin typeface="Calibri" panose="020F0502020204030204" pitchFamily="34" charset="0"/>
                  </a:defRPr>
                </a:lvl1pPr>
                <a:lvl2pPr marL="557213" indent="-185738" defTabSz="742950">
                  <a:lnSpc>
                    <a:spcPct val="90000"/>
                  </a:lnSpc>
                  <a:spcBef>
                    <a:spcPts val="400"/>
                  </a:spcBef>
                  <a:buFont typeface="Arial" panose="020B0604020202020204" pitchFamily="34" charset="0"/>
                  <a:buChar char="•"/>
                  <a:defRPr sz="1900">
                    <a:solidFill>
                      <a:schemeClr val="tx1"/>
                    </a:solidFill>
                    <a:latin typeface="Calibri" panose="020F0502020204030204" pitchFamily="34" charset="0"/>
                  </a:defRPr>
                </a:lvl2pPr>
                <a:lvl3pPr marL="928688" indent="-185738" defTabSz="742950">
                  <a:lnSpc>
                    <a:spcPct val="90000"/>
                  </a:lnSpc>
                  <a:spcBef>
                    <a:spcPts val="400"/>
                  </a:spcBef>
                  <a:buFont typeface="Arial" panose="020B0604020202020204" pitchFamily="34" charset="0"/>
                  <a:buChar char="•"/>
                  <a:defRPr sz="1600">
                    <a:solidFill>
                      <a:schemeClr val="tx1"/>
                    </a:solidFill>
                    <a:latin typeface="Calibri" panose="020F0502020204030204" pitchFamily="34" charset="0"/>
                  </a:defRPr>
                </a:lvl3pPr>
                <a:lvl4pPr marL="1300163" indent="-185738" defTabSz="742950">
                  <a:lnSpc>
                    <a:spcPct val="90000"/>
                  </a:lnSpc>
                  <a:spcBef>
                    <a:spcPts val="400"/>
                  </a:spcBef>
                  <a:buFont typeface="Arial" panose="020B0604020202020204" pitchFamily="34" charset="0"/>
                  <a:buChar char="•"/>
                  <a:defRPr sz="1400">
                    <a:solidFill>
                      <a:schemeClr val="tx1"/>
                    </a:solidFill>
                    <a:latin typeface="Calibri" panose="020F0502020204030204" pitchFamily="34" charset="0"/>
                  </a:defRPr>
                </a:lvl4pPr>
                <a:lvl5pPr marL="1671638" indent="-185738" defTabSz="742950">
                  <a:lnSpc>
                    <a:spcPct val="90000"/>
                  </a:lnSpc>
                  <a:spcBef>
                    <a:spcPts val="400"/>
                  </a:spcBef>
                  <a:buFont typeface="Arial" panose="020B0604020202020204" pitchFamily="34" charset="0"/>
                  <a:buChar char="•"/>
                  <a:defRPr sz="1400">
                    <a:solidFill>
                      <a:schemeClr val="tx1"/>
                    </a:solidFill>
                    <a:latin typeface="Calibri" panose="020F0502020204030204" pitchFamily="34" charset="0"/>
                  </a:defRPr>
                </a:lvl5pPr>
                <a:lvl6pPr marL="2128838" indent="-185738"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586038" indent="-185738"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043238" indent="-185738"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500438" indent="-185738" defTabSz="742950" eaLnBrk="0" fontAlgn="base" hangingPunct="0">
                  <a:lnSpc>
                    <a:spcPct val="90000"/>
                  </a:lnSpc>
                  <a:spcBef>
                    <a:spcPts val="4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 6-8% Solids</a:t>
                </a:r>
              </a:p>
            </p:txBody>
          </p:sp>
          <p:sp>
            <p:nvSpPr>
              <p:cNvPr id="76" name="Rectangle 62"/>
              <p:cNvSpPr>
                <a:spLocks noChangeArrowheads="1"/>
              </p:cNvSpPr>
              <p:nvPr/>
            </p:nvSpPr>
            <p:spPr bwMode="auto">
              <a:xfrm>
                <a:off x="2900008" y="2287425"/>
                <a:ext cx="2003142" cy="378178"/>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Juice Syrup (660 KL) </a:t>
                </a:r>
              </a:p>
            </p:txBody>
          </p:sp>
          <p:sp>
            <p:nvSpPr>
              <p:cNvPr id="77" name="Rectangle 62"/>
              <p:cNvSpPr>
                <a:spLocks noChangeArrowheads="1"/>
              </p:cNvSpPr>
              <p:nvPr/>
            </p:nvSpPr>
            <p:spPr bwMode="auto">
              <a:xfrm>
                <a:off x="6761970" y="3305168"/>
                <a:ext cx="1088513" cy="563559"/>
              </a:xfrm>
              <a:prstGeom prst="rect">
                <a:avLst/>
              </a:prstGeom>
              <a:solidFill>
                <a:srgbClr val="FFFFFF"/>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Bottling Section</a:t>
                </a:r>
              </a:p>
            </p:txBody>
          </p:sp>
          <p:sp>
            <p:nvSpPr>
              <p:cNvPr id="70" name="Rectangle 62"/>
              <p:cNvSpPr>
                <a:spLocks noChangeArrowheads="1"/>
              </p:cNvSpPr>
              <p:nvPr/>
            </p:nvSpPr>
            <p:spPr bwMode="auto">
              <a:xfrm>
                <a:off x="3072154" y="1032393"/>
                <a:ext cx="3345526" cy="426377"/>
              </a:xfrm>
              <a:prstGeom prst="rect">
                <a:avLst/>
              </a:prstGeom>
              <a:solidFill>
                <a:schemeClr val="bg1">
                  <a:lumMod val="85000"/>
                </a:schemeClr>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Juice Boiling; Concentration &amp; Syrup</a:t>
                </a:r>
              </a:p>
              <a:p>
                <a:pPr marL="0" marR="0" lvl="0" indent="0" algn="ctr" defTabSz="742950" rtl="0" eaLnBrk="1" fontAlgn="auto" latinLnBrk="0" hangingPunct="1">
                  <a:lnSpc>
                    <a:spcPct val="100000"/>
                  </a:lnSpc>
                  <a:spcBef>
                    <a:spcPts val="0"/>
                  </a:spcBef>
                  <a:spcAft>
                    <a:spcPts val="813"/>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2299" name="AutoShape 102"/>
              <p:cNvCxnSpPr>
                <a:cxnSpLocks noChangeShapeType="1"/>
              </p:cNvCxnSpPr>
              <p:nvPr/>
            </p:nvCxnSpPr>
            <p:spPr bwMode="auto">
              <a:xfrm>
                <a:off x="4717074" y="611189"/>
                <a:ext cx="0" cy="42713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9" name="Rectangle 62"/>
              <p:cNvSpPr>
                <a:spLocks noChangeArrowheads="1"/>
              </p:cNvSpPr>
              <p:nvPr/>
            </p:nvSpPr>
            <p:spPr bwMode="auto">
              <a:xfrm>
                <a:off x="4673624" y="644947"/>
                <a:ext cx="2300484" cy="239141"/>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Cane Juice; 70%  (1100 KL)</a:t>
                </a:r>
              </a:p>
            </p:txBody>
          </p:sp>
          <p:cxnSp>
            <p:nvCxnSpPr>
              <p:cNvPr id="12301" name="AutoShape 102"/>
              <p:cNvCxnSpPr>
                <a:cxnSpLocks noChangeShapeType="1"/>
              </p:cNvCxnSpPr>
              <p:nvPr/>
            </p:nvCxnSpPr>
            <p:spPr bwMode="auto">
              <a:xfrm>
                <a:off x="5940670" y="498855"/>
                <a:ext cx="319454"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1" name="Rectangle 62"/>
              <p:cNvSpPr>
                <a:spLocks noChangeArrowheads="1"/>
              </p:cNvSpPr>
              <p:nvPr/>
            </p:nvSpPr>
            <p:spPr bwMode="auto">
              <a:xfrm>
                <a:off x="6179458" y="344629"/>
                <a:ext cx="2178765" cy="326271"/>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Bagasse; 30% (471 MT) </a:t>
                </a:r>
              </a:p>
            </p:txBody>
          </p:sp>
          <p:cxnSp>
            <p:nvCxnSpPr>
              <p:cNvPr id="12303" name="AutoShape 102"/>
              <p:cNvCxnSpPr>
                <a:cxnSpLocks noChangeShapeType="1"/>
              </p:cNvCxnSpPr>
              <p:nvPr/>
            </p:nvCxnSpPr>
            <p:spPr bwMode="auto">
              <a:xfrm>
                <a:off x="6437435" y="1185626"/>
                <a:ext cx="572965" cy="0"/>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sp>
            <p:nvSpPr>
              <p:cNvPr id="85" name="Rectangle 62"/>
              <p:cNvSpPr>
                <a:spLocks noChangeArrowheads="1"/>
              </p:cNvSpPr>
              <p:nvPr/>
            </p:nvSpPr>
            <p:spPr bwMode="auto">
              <a:xfrm>
                <a:off x="6998452" y="902626"/>
                <a:ext cx="2103995" cy="541313"/>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Sugar  Factory Condensate (440 KL) </a:t>
                </a:r>
              </a:p>
            </p:txBody>
          </p:sp>
          <p:sp>
            <p:nvSpPr>
              <p:cNvPr id="86" name="Rectangle 62"/>
              <p:cNvSpPr>
                <a:spLocks noChangeArrowheads="1"/>
              </p:cNvSpPr>
              <p:nvPr/>
            </p:nvSpPr>
            <p:spPr bwMode="auto">
              <a:xfrm>
                <a:off x="4652758" y="1447647"/>
                <a:ext cx="2321350" cy="380032"/>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Cane Juice Syrup (660 KL)</a:t>
                </a:r>
              </a:p>
            </p:txBody>
          </p:sp>
          <p:sp>
            <p:nvSpPr>
              <p:cNvPr id="78" name="Rectangle 62"/>
              <p:cNvSpPr>
                <a:spLocks noChangeArrowheads="1"/>
              </p:cNvSpPr>
              <p:nvPr/>
            </p:nvSpPr>
            <p:spPr bwMode="auto">
              <a:xfrm>
                <a:off x="5485662" y="6249023"/>
                <a:ext cx="1726666" cy="886123"/>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Treated CPU Effluent </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for Reuse 490 KL</a:t>
                </a:r>
              </a:p>
            </p:txBody>
          </p:sp>
          <p:cxnSp>
            <p:nvCxnSpPr>
              <p:cNvPr id="12307" name="AutoShape 102"/>
              <p:cNvCxnSpPr>
                <a:cxnSpLocks noChangeShapeType="1"/>
              </p:cNvCxnSpPr>
              <p:nvPr/>
            </p:nvCxnSpPr>
            <p:spPr bwMode="auto">
              <a:xfrm flipH="1" flipV="1">
                <a:off x="762981" y="3827976"/>
                <a:ext cx="0" cy="1681293"/>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03" name="Rectangle 62"/>
              <p:cNvSpPr>
                <a:spLocks noChangeArrowheads="1"/>
              </p:cNvSpPr>
              <p:nvPr/>
            </p:nvSpPr>
            <p:spPr bwMode="auto">
              <a:xfrm>
                <a:off x="150905" y="3370052"/>
                <a:ext cx="2211803" cy="439353"/>
              </a:xfrm>
              <a:prstGeom prst="rect">
                <a:avLst/>
              </a:prstGeom>
              <a:solidFill>
                <a:schemeClr val="accent4">
                  <a:lumMod val="20000"/>
                  <a:lumOff val="80000"/>
                </a:schemeClr>
              </a:solidFill>
              <a:ln w="9525">
                <a:solidFill>
                  <a:srgbClr val="000000"/>
                </a:solidFill>
                <a:miter lim="800000"/>
                <a:headEnd/>
                <a:tailEnd/>
              </a:ln>
            </p:spPr>
            <p:txBody>
              <a:bodyPr/>
              <a:lstStyle/>
              <a:p>
                <a:pPr marL="0" marR="0" lvl="0" indent="0" algn="ctr" defTabSz="742950" rtl="0" eaLnBrk="1" fontAlgn="auto" latinLnBrk="0" hangingPunct="1">
                  <a:lnSpc>
                    <a:spcPct val="100000"/>
                  </a:lnSpc>
                  <a:spcBef>
                    <a:spcPts val="0"/>
                  </a:spcBef>
                  <a:spcAft>
                    <a:spcPts val="813"/>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Incineration Boiler</a:t>
                </a:r>
              </a:p>
            </p:txBody>
          </p:sp>
          <p:sp>
            <p:nvSpPr>
              <p:cNvPr id="104" name="Rectangle 62"/>
              <p:cNvSpPr>
                <a:spLocks noChangeArrowheads="1"/>
              </p:cNvSpPr>
              <p:nvPr/>
            </p:nvSpPr>
            <p:spPr bwMode="auto">
              <a:xfrm>
                <a:off x="212812" y="3868737"/>
                <a:ext cx="590152" cy="1617216"/>
              </a:xfrm>
              <a:prstGeom prst="rect">
                <a:avLst/>
              </a:prstGeom>
              <a:noFill/>
              <a:ln w="9525">
                <a:noFill/>
                <a:miter lim="800000"/>
                <a:headEnd/>
                <a:tailEnd/>
              </a:ln>
            </p:spPr>
            <p:txBody>
              <a:bodyPr vert="vert270"/>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Conc. Spentwash</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(88 KL; 119 MT)</a:t>
                </a:r>
              </a:p>
            </p:txBody>
          </p:sp>
          <p:cxnSp>
            <p:nvCxnSpPr>
              <p:cNvPr id="12310" name="AutoShape 102"/>
              <p:cNvCxnSpPr>
                <a:cxnSpLocks noChangeShapeType="1"/>
              </p:cNvCxnSpPr>
              <p:nvPr/>
            </p:nvCxnSpPr>
            <p:spPr bwMode="auto">
              <a:xfrm flipH="1" flipV="1">
                <a:off x="809625" y="2994025"/>
                <a:ext cx="1" cy="36576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06" name="Rectangle 62"/>
              <p:cNvSpPr>
                <a:spLocks noChangeArrowheads="1"/>
              </p:cNvSpPr>
              <p:nvPr/>
            </p:nvSpPr>
            <p:spPr bwMode="auto">
              <a:xfrm>
                <a:off x="-64711" y="2348601"/>
                <a:ext cx="1938805" cy="567267"/>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Ash (95% Solids)</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(29 MT/D)</a:t>
                </a:r>
              </a:p>
            </p:txBody>
          </p:sp>
          <p:cxnSp>
            <p:nvCxnSpPr>
              <p:cNvPr id="12312" name="AutoShape 102"/>
              <p:cNvCxnSpPr>
                <a:cxnSpLocks noChangeShapeType="1"/>
              </p:cNvCxnSpPr>
              <p:nvPr/>
            </p:nvCxnSpPr>
            <p:spPr bwMode="auto">
              <a:xfrm flipH="1" flipV="1">
                <a:off x="1447800" y="3806825"/>
                <a:ext cx="1" cy="36576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09" name="Rectangle 62"/>
              <p:cNvSpPr>
                <a:spLocks noChangeArrowheads="1"/>
              </p:cNvSpPr>
              <p:nvPr/>
            </p:nvSpPr>
            <p:spPr bwMode="auto">
              <a:xfrm>
                <a:off x="196115" y="5545286"/>
                <a:ext cx="1170238" cy="388508"/>
              </a:xfrm>
              <a:prstGeom prst="rect">
                <a:avLst/>
              </a:prstGeom>
              <a:noFill/>
              <a:ln w="9525">
                <a:noFill/>
                <a:miter lim="800000"/>
                <a:headEnd/>
                <a:tailEnd/>
              </a:ln>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55-60 % Solids </a:t>
                </a:r>
              </a:p>
            </p:txBody>
          </p:sp>
        </p:grpSp>
        <p:cxnSp>
          <p:nvCxnSpPr>
            <p:cNvPr id="12292" name="AutoShape 102"/>
            <p:cNvCxnSpPr>
              <a:cxnSpLocks noChangeShapeType="1"/>
            </p:cNvCxnSpPr>
            <p:nvPr/>
          </p:nvCxnSpPr>
          <p:spPr bwMode="auto">
            <a:xfrm>
              <a:off x="2659063" y="5122863"/>
              <a:ext cx="0" cy="446087"/>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sp>
          <p:nvSpPr>
            <p:cNvPr id="69" name="Rectangle 62"/>
            <p:cNvSpPr>
              <a:spLocks noChangeArrowheads="1"/>
            </p:cNvSpPr>
            <p:nvPr/>
          </p:nvSpPr>
          <p:spPr bwMode="auto">
            <a:xfrm>
              <a:off x="1541463" y="3886200"/>
              <a:ext cx="1492250" cy="457200"/>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Coal 51 MT/ Bagasse 128 MT  </a:t>
              </a:r>
            </a:p>
          </p:txBody>
        </p:sp>
      </p:grpSp>
    </p:spTree>
    <p:extLst>
      <p:ext uri="{BB962C8B-B14F-4D97-AF65-F5344CB8AC3E}">
        <p14:creationId xmlns:p14="http://schemas.microsoft.com/office/powerpoint/2010/main" val="2436186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93663" y="207963"/>
            <a:ext cx="5146675" cy="307975"/>
          </a:xfrm>
          <a:prstGeom prst="rect">
            <a:avLst/>
          </a:prstGeom>
          <a:noFill/>
          <a:ln w="9525">
            <a:noFill/>
            <a:miter lim="800000"/>
            <a:headEnd/>
            <a:tailEnd/>
          </a:ln>
        </p:spPr>
        <p:txBody>
          <a:bodyPr>
            <a:spAutoFit/>
          </a:bodyPr>
          <a:lstStyle/>
          <a:p>
            <a:pPr marL="292188" marR="0" lvl="0" indent="-292188" algn="l" defTabSz="914400" rtl="0" eaLnBrk="1" fontAlgn="base" latinLnBrk="0" hangingPunct="1">
              <a:lnSpc>
                <a:spcPct val="100000"/>
              </a:lnSpc>
              <a:spcBef>
                <a:spcPct val="0"/>
              </a:spcBef>
              <a:spcAft>
                <a:spcPct val="0"/>
              </a:spcAft>
              <a:buClr>
                <a:prstClr val="black"/>
              </a:buClr>
              <a:buSzPct val="80000"/>
              <a:buFontTx/>
              <a:buNone/>
              <a:tabLst/>
              <a:defRPr/>
            </a:pPr>
            <a:r>
              <a:rPr kumimoji="0" lang="fi-FI" sz="1400" b="0" i="0" u="none" strike="noStrike" kern="1200" cap="none" spc="0" normalizeH="0" baseline="0" noProof="0" dirty="0">
                <a:ln>
                  <a:noFill/>
                </a:ln>
                <a:solidFill>
                  <a:srgbClr val="CC0099"/>
                </a:solidFill>
                <a:effectLst/>
                <a:uLnTx/>
                <a:uFillTx/>
                <a:latin typeface="Calibri"/>
                <a:ea typeface="+mn-ea"/>
                <a:cs typeface="Arial" charset="0"/>
              </a:rPr>
              <a:t>A. Water Consumption in Sugar Factory &amp; Co-gen Plant  </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r>
              <a:rPr kumimoji="0" lang="fi-FI"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/Day) :</a:t>
            </a:r>
            <a:endParaRPr kumimoji="0" lang="en-US" sz="1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1"/>
          <p:cNvSpPr>
            <a:spLocks noChangeArrowheads="1"/>
          </p:cNvSpPr>
          <p:nvPr/>
        </p:nvSpPr>
        <p:spPr bwMode="auto">
          <a:xfrm>
            <a:off x="3862388" y="0"/>
            <a:ext cx="3025775" cy="3381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n-ea"/>
                <a:cs typeface="Arial" charset="0"/>
              </a:rPr>
              <a:t>Environmental Aspects  </a:t>
            </a:r>
          </a:p>
        </p:txBody>
      </p:sp>
      <p:graphicFrame>
        <p:nvGraphicFramePr>
          <p:cNvPr id="11" name="Table 10"/>
          <p:cNvGraphicFramePr>
            <a:graphicFrameLocks noGrp="1"/>
          </p:cNvGraphicFramePr>
          <p:nvPr>
            <p:extLst>
              <p:ext uri="{D42A27DB-BD31-4B8C-83A1-F6EECF244321}">
                <p14:modId xmlns:p14="http://schemas.microsoft.com/office/powerpoint/2010/main" val="3562625884"/>
              </p:ext>
            </p:extLst>
          </p:nvPr>
        </p:nvGraphicFramePr>
        <p:xfrm>
          <a:off x="128588" y="495301"/>
          <a:ext cx="9648825" cy="2987040"/>
        </p:xfrm>
        <a:graphic>
          <a:graphicData uri="http://schemas.openxmlformats.org/drawingml/2006/table">
            <a:tbl>
              <a:tblPr/>
              <a:tblGrid>
                <a:gridCol w="376906">
                  <a:extLst>
                    <a:ext uri="{9D8B030D-6E8A-4147-A177-3AD203B41FA5}">
                      <a16:colId xmlns:a16="http://schemas.microsoft.com/office/drawing/2014/main" val="20000"/>
                    </a:ext>
                  </a:extLst>
                </a:gridCol>
                <a:gridCol w="293533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gridCol w="3168229">
                  <a:extLst>
                    <a:ext uri="{9D8B030D-6E8A-4147-A177-3AD203B41FA5}">
                      <a16:colId xmlns:a16="http://schemas.microsoft.com/office/drawing/2014/main" val="20003"/>
                    </a:ext>
                  </a:extLst>
                </a:gridCol>
              </a:tblGrid>
              <a:tr h="31024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No</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Description</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Existing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(Sugar </a:t>
                      </a:r>
                      <a:r>
                        <a:rPr kumimoji="0" lang="en-US" altLang="en-US" sz="1400" b="1" i="0" u="none" strike="noStrike" kern="1200" cap="none" normalizeH="0" baseline="0" dirty="0" smtClean="0">
                          <a:ln>
                            <a:noFill/>
                          </a:ln>
                          <a:solidFill>
                            <a:schemeClr val="tx1"/>
                          </a:solidFill>
                          <a:effectLst/>
                          <a:latin typeface="+mn-lt"/>
                          <a:ea typeface="+mn-ea"/>
                          <a:cs typeface="Arial" panose="020B0604020202020204" pitchFamily="34" charset="0"/>
                        </a:rPr>
                        <a:t>10000 </a:t>
                      </a: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TCD &amp; Co-gen </a:t>
                      </a:r>
                      <a:r>
                        <a:rPr kumimoji="0" lang="en-US" altLang="en-US" sz="1400" b="1" i="0" u="none" strike="noStrike" kern="1200" cap="none" normalizeH="0" baseline="0" dirty="0" smtClean="0">
                          <a:ln>
                            <a:noFill/>
                          </a:ln>
                          <a:solidFill>
                            <a:schemeClr val="tx1"/>
                          </a:solidFill>
                          <a:effectLst/>
                          <a:latin typeface="+mn-lt"/>
                          <a:ea typeface="+mn-ea"/>
                          <a:cs typeface="Arial" panose="020B0604020202020204" pitchFamily="34" charset="0"/>
                        </a:rPr>
                        <a:t>20 </a:t>
                      </a: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MW)</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smtClean="0">
                          <a:ln>
                            <a:noFill/>
                          </a:ln>
                          <a:solidFill>
                            <a:schemeClr val="tx1"/>
                          </a:solidFill>
                          <a:effectLst/>
                          <a:latin typeface="+mn-lt"/>
                          <a:ea typeface="+mn-ea"/>
                          <a:cs typeface="Arial" panose="020B0604020202020204" pitchFamily="34" charset="0"/>
                        </a:rPr>
                        <a:t>Total After </a:t>
                      </a: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Expansion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(Sugar </a:t>
                      </a:r>
                      <a:r>
                        <a:rPr kumimoji="0" lang="en-US" altLang="en-US" sz="1400" b="1" i="0" u="none" strike="noStrike" kern="1200" cap="none" normalizeH="0" baseline="0" dirty="0" smtClean="0">
                          <a:ln>
                            <a:noFill/>
                          </a:ln>
                          <a:solidFill>
                            <a:schemeClr val="tx1"/>
                          </a:solidFill>
                          <a:effectLst/>
                          <a:latin typeface="+mn-lt"/>
                          <a:ea typeface="+mn-ea"/>
                          <a:cs typeface="Arial" panose="020B0604020202020204" pitchFamily="34" charset="0"/>
                        </a:rPr>
                        <a:t>12,000 </a:t>
                      </a: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TCD &amp; </a:t>
                      </a:r>
                      <a:r>
                        <a:rPr kumimoji="0" lang="en-US" altLang="en-US" sz="1400" b="1" i="0" u="none" strike="noStrike" kern="1200" cap="none" normalizeH="0" baseline="0" dirty="0" smtClean="0">
                          <a:ln>
                            <a:noFill/>
                          </a:ln>
                          <a:solidFill>
                            <a:schemeClr val="tx1"/>
                          </a:solidFill>
                          <a:effectLst/>
                          <a:latin typeface="+mn-lt"/>
                          <a:ea typeface="+mn-ea"/>
                          <a:cs typeface="Arial" panose="020B0604020202020204" pitchFamily="34" charset="0"/>
                        </a:rPr>
                        <a:t>Co-gen 30 </a:t>
                      </a: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MW)</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1</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a:ln>
                            <a:noFill/>
                          </a:ln>
                          <a:solidFill>
                            <a:schemeClr val="tx1"/>
                          </a:solidFill>
                          <a:effectLst/>
                          <a:latin typeface="+mn-lt"/>
                          <a:cs typeface="Arial" panose="020B0604020202020204" pitchFamily="34" charset="0"/>
                        </a:rPr>
                        <a:t>Domestic</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31</a:t>
                      </a:r>
                      <a:endParaRPr lang="en-US" sz="1400" dirty="0">
                        <a:effectLst/>
                        <a:latin typeface="+mn-lt"/>
                        <a:cs typeface="Times New Roman" panose="02020603050405020304" pitchFamily="18" charset="0"/>
                      </a:endParaRPr>
                    </a:p>
                  </a:txBody>
                  <a:tcPr marL="73660" marR="73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31</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121">
                <a:tc rowSpan="8">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2</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Industrial</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endParaRPr lang="en-US" sz="1400" kern="1200" dirty="0">
                        <a:solidFill>
                          <a:schemeClr val="tx1"/>
                        </a:solidFill>
                        <a:latin typeface="+mn-lt"/>
                        <a:ea typeface="Times New Roman"/>
                        <a:cs typeface="Times New Roman"/>
                      </a:endParaRPr>
                    </a:p>
                  </a:txBody>
                  <a:tcPr marL="63308" marR="63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400" kern="1200" dirty="0">
                        <a:solidFill>
                          <a:schemeClr val="tx1"/>
                        </a:solidFill>
                        <a:latin typeface="+mn-lt"/>
                        <a:ea typeface="Times New Roman"/>
                        <a:cs typeface="Times New Roman"/>
                      </a:endParaRPr>
                    </a:p>
                  </a:txBody>
                  <a:tcPr marL="63308" marR="633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121">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a. Process</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a:solidFill>
                            <a:srgbClr val="000000"/>
                          </a:solidFill>
                          <a:effectLst/>
                          <a:latin typeface="+mn-lt"/>
                          <a:cs typeface="Times New Roman" panose="02020603050405020304" pitchFamily="18" charset="0"/>
                        </a:rPr>
                        <a:t>*3066</a:t>
                      </a:r>
                      <a:endParaRPr lang="en-US" sz="1400">
                        <a:effectLst/>
                        <a:latin typeface="+mn-lt"/>
                        <a:cs typeface="Times New Roman" panose="02020603050405020304" pitchFamily="18" charset="0"/>
                      </a:endParaRPr>
                    </a:p>
                  </a:txBody>
                  <a:tcPr marL="73660" marR="73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*3560</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5121">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b. Cooling Makeup</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a:solidFill>
                            <a:srgbClr val="000000"/>
                          </a:solidFill>
                          <a:effectLst/>
                          <a:latin typeface="+mn-lt"/>
                          <a:cs typeface="Times New Roman" panose="02020603050405020304" pitchFamily="18" charset="0"/>
                        </a:rPr>
                        <a:t>*760</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*1020</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5121">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c. Boiler Makeup</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a:solidFill>
                            <a:srgbClr val="000000"/>
                          </a:solidFill>
                          <a:effectLst/>
                          <a:latin typeface="+mn-lt"/>
                          <a:cs typeface="Times New Roman" panose="02020603050405020304" pitchFamily="18" charset="0"/>
                        </a:rPr>
                        <a:t>*435</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*650</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5121">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d. DM Plant </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a:solidFill>
                            <a:srgbClr val="000000"/>
                          </a:solidFill>
                          <a:effectLst/>
                          <a:latin typeface="+mn-lt"/>
                          <a:cs typeface="Times New Roman" panose="02020603050405020304" pitchFamily="18" charset="0"/>
                        </a:rPr>
                        <a:t>*60</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*86</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5121">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e. Lab &amp; Washing</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a:solidFill>
                            <a:srgbClr val="000000"/>
                          </a:solidFill>
                          <a:effectLst/>
                          <a:latin typeface="+mn-lt"/>
                          <a:cs typeface="Times New Roman" panose="02020603050405020304" pitchFamily="18" charset="0"/>
                        </a:rPr>
                        <a:t>*10</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*12</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55121">
                <a:tc vMerge="1">
                  <a:txBody>
                    <a:bodyPr/>
                    <a:lstStyle/>
                    <a:p>
                      <a:endParaRPr lang="en-IN"/>
                    </a:p>
                  </a:txBody>
                  <a:tcPr/>
                </a:tc>
                <a:tc>
                  <a:txBody>
                    <a:bodyPr/>
                    <a:lstStyle/>
                    <a:p>
                      <a:pPr marL="0" marR="0" lvl="0" indent="0" algn="just">
                        <a:lnSpc>
                          <a:spcPct val="100000"/>
                        </a:lnSpc>
                        <a:spcBef>
                          <a:spcPts val="0"/>
                        </a:spcBef>
                        <a:spcAft>
                          <a:spcPts val="0"/>
                        </a:spcAft>
                        <a:buFont typeface="+mj-lt"/>
                        <a:buNone/>
                      </a:pPr>
                      <a:r>
                        <a:rPr lang="en-US" sz="1400" kern="1200" dirty="0" err="1">
                          <a:solidFill>
                            <a:schemeClr val="tx1"/>
                          </a:solidFill>
                          <a:latin typeface="+mn-lt"/>
                          <a:ea typeface="Times New Roman"/>
                          <a:cs typeface="Times New Roman"/>
                        </a:rPr>
                        <a:t>f.Ash</a:t>
                      </a:r>
                      <a:r>
                        <a:rPr lang="en-US" sz="1400" kern="1200" dirty="0">
                          <a:solidFill>
                            <a:schemeClr val="tx1"/>
                          </a:solidFill>
                          <a:latin typeface="+mn-lt"/>
                          <a:ea typeface="Times New Roman"/>
                          <a:cs typeface="Times New Roman"/>
                        </a:rPr>
                        <a:t> Quenching</a:t>
                      </a:r>
                    </a:p>
                  </a:txBody>
                  <a:tcPr marL="63310" marR="63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a:solidFill>
                            <a:srgbClr val="000000"/>
                          </a:solidFill>
                          <a:effectLst/>
                          <a:latin typeface="+mn-lt"/>
                          <a:cs typeface="Times New Roman" panose="02020603050405020304" pitchFamily="18" charset="0"/>
                        </a:rPr>
                        <a:t>*4</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*5</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55121">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b="1" dirty="0">
                          <a:latin typeface="+mn-lt"/>
                          <a:ea typeface="Times New Roman"/>
                          <a:cs typeface="Times New Roman"/>
                        </a:rPr>
                        <a:t>Industrial Use </a:t>
                      </a: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effectLst/>
                          <a:latin typeface="+mn-lt"/>
                          <a:cs typeface="Times New Roman" panose="02020603050405020304" pitchFamily="18" charset="0"/>
                        </a:rPr>
                        <a:t>*</a:t>
                      </a:r>
                      <a:r>
                        <a:rPr lang="en-US" sz="1400" kern="1200" dirty="0" smtClean="0">
                          <a:effectLst/>
                          <a:latin typeface="+mn-lt"/>
                          <a:cs typeface="Times New Roman" panose="02020603050405020304" pitchFamily="18" charset="0"/>
                        </a:rPr>
                        <a:t>4335 </a:t>
                      </a:r>
                      <a:r>
                        <a:rPr lang="en-US" sz="1400" b="1" kern="1200" dirty="0" smtClean="0">
                          <a:effectLst/>
                          <a:latin typeface="+mn-lt"/>
                          <a:cs typeface="Times New Roman" panose="02020603050405020304" pitchFamily="18" charset="0"/>
                        </a:rPr>
                        <a:t>100</a:t>
                      </a:r>
                      <a:r>
                        <a:rPr lang="en-US" sz="1400" b="1" kern="1200" dirty="0">
                          <a:effectLst/>
                          <a:latin typeface="+mn-lt"/>
                          <a:cs typeface="Times New Roman" panose="02020603050405020304" pitchFamily="18" charset="0"/>
                        </a:rPr>
                        <a:t>% Recycle</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effectLst/>
                          <a:latin typeface="+mn-lt"/>
                          <a:cs typeface="Times New Roman" panose="02020603050405020304" pitchFamily="18" charset="0"/>
                        </a:rPr>
                        <a:t>*</a:t>
                      </a:r>
                      <a:r>
                        <a:rPr lang="en-US" sz="1400" kern="1200" dirty="0" smtClean="0">
                          <a:effectLst/>
                          <a:latin typeface="+mn-lt"/>
                          <a:cs typeface="Times New Roman" panose="02020603050405020304" pitchFamily="18" charset="0"/>
                        </a:rPr>
                        <a:t>5333 </a:t>
                      </a:r>
                      <a:r>
                        <a:rPr lang="en-US" sz="1400" b="1" kern="1200" dirty="0" smtClean="0">
                          <a:effectLst/>
                          <a:latin typeface="+mn-lt"/>
                          <a:cs typeface="Times New Roman" panose="02020603050405020304" pitchFamily="18" charset="0"/>
                        </a:rPr>
                        <a:t>100</a:t>
                      </a:r>
                      <a:r>
                        <a:rPr lang="en-US" sz="1400" b="1" kern="1200" dirty="0">
                          <a:effectLst/>
                          <a:latin typeface="+mn-lt"/>
                          <a:cs typeface="Times New Roman" panose="02020603050405020304" pitchFamily="18" charset="0"/>
                        </a:rPr>
                        <a:t>% Recycle</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55121">
                <a:tc>
                  <a:txBody>
                    <a:bodyPr/>
                    <a:lstStyle>
                      <a:lvl1pPr marL="587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8738"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3</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00000"/>
                        </a:lnSpc>
                        <a:spcBef>
                          <a:spcPts val="0"/>
                        </a:spcBef>
                        <a:spcAft>
                          <a:spcPts val="0"/>
                        </a:spcAft>
                      </a:pPr>
                      <a:r>
                        <a:rPr lang="en-US" sz="1400" b="1" dirty="0">
                          <a:latin typeface="+mn-lt"/>
                          <a:ea typeface="Times New Roman"/>
                          <a:cs typeface="Times New Roman"/>
                        </a:rPr>
                        <a:t>Green Belt</a:t>
                      </a:r>
                      <a:endParaRPr lang="en-US" sz="1400" dirty="0">
                        <a:latin typeface="+mn-lt"/>
                        <a:ea typeface="Times New Roman"/>
                        <a:cs typeface="Times New Roman"/>
                      </a:endParaRP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baseline="30000">
                          <a:solidFill>
                            <a:srgbClr val="000000"/>
                          </a:solidFill>
                          <a:effectLst/>
                          <a:latin typeface="+mn-lt"/>
                          <a:cs typeface="Times New Roman" panose="02020603050405020304" pitchFamily="18" charset="0"/>
                        </a:rPr>
                        <a:t>$</a:t>
                      </a:r>
                      <a:r>
                        <a:rPr lang="en-US" sz="1400" kern="1200">
                          <a:effectLst/>
                          <a:latin typeface="+mn-lt"/>
                          <a:cs typeface="Times New Roman" panose="02020603050405020304" pitchFamily="18" charset="0"/>
                        </a:rPr>
                        <a:t>655</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1209 (</a:t>
                      </a:r>
                      <a:r>
                        <a:rPr lang="en-US" sz="1400" kern="1200" baseline="30000" dirty="0">
                          <a:solidFill>
                            <a:srgbClr val="000000"/>
                          </a:solidFill>
                          <a:effectLst/>
                          <a:latin typeface="+mn-lt"/>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725+*484)</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55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altLang="en-US" sz="1400" b="0" i="0" u="none" strike="noStrike" cap="none" normalizeH="0" baseline="0">
                        <a:ln>
                          <a:noFill/>
                        </a:ln>
                        <a:solidFill>
                          <a:schemeClr val="tx1"/>
                        </a:solidFill>
                        <a:effectLst/>
                        <a:latin typeface="+mn-lt"/>
                        <a:cs typeface="Times New Roman" panose="02020603050405020304" pitchFamily="18" charset="0"/>
                      </a:endParaRP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b="1" dirty="0">
                          <a:latin typeface="+mn-lt"/>
                          <a:ea typeface="Times New Roman"/>
                          <a:cs typeface="Times New Roman"/>
                        </a:rPr>
                        <a:t>Grand Total (1+2+3)</a:t>
                      </a:r>
                      <a:endParaRPr lang="en-US" sz="1400" dirty="0">
                        <a:latin typeface="+mn-lt"/>
                        <a:ea typeface="Times New Roman"/>
                        <a:cs typeface="Times New Roman"/>
                      </a:endParaRP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a:effectLst/>
                          <a:latin typeface="+mn-lt"/>
                          <a:cs typeface="Times New Roman" panose="02020603050405020304" pitchFamily="18" charset="0"/>
                        </a:rPr>
                        <a:t>5085 (*4335 +</a:t>
                      </a:r>
                      <a:r>
                        <a:rPr lang="en-US" sz="1400" baseline="30000">
                          <a:solidFill>
                            <a:srgbClr val="000000"/>
                          </a:solidFill>
                          <a:effectLst/>
                          <a:latin typeface="+mn-lt"/>
                          <a:ea typeface="Calibri" panose="020F0502020204030204" pitchFamily="34" charset="0"/>
                          <a:cs typeface="Times New Roman" panose="02020603050405020304" pitchFamily="18" charset="0"/>
                        </a:rPr>
                        <a:t>#</a:t>
                      </a:r>
                      <a:r>
                        <a:rPr lang="en-US" sz="1400" kern="1200">
                          <a:effectLst/>
                          <a:latin typeface="+mn-lt"/>
                          <a:cs typeface="Times New Roman" panose="02020603050405020304" pitchFamily="18" charset="0"/>
                        </a:rPr>
                        <a:t>95 + </a:t>
                      </a:r>
                      <a:r>
                        <a:rPr lang="en-US" sz="1400" kern="1200" baseline="30000">
                          <a:solidFill>
                            <a:srgbClr val="000000"/>
                          </a:solidFill>
                          <a:effectLst/>
                          <a:latin typeface="+mn-lt"/>
                          <a:cs typeface="Times New Roman" panose="02020603050405020304" pitchFamily="18" charset="0"/>
                        </a:rPr>
                        <a:t>$</a:t>
                      </a:r>
                      <a:r>
                        <a:rPr lang="en-US" sz="1400" kern="1200">
                          <a:effectLst/>
                          <a:latin typeface="+mn-lt"/>
                          <a:cs typeface="Times New Roman" panose="02020603050405020304" pitchFamily="18" charset="0"/>
                        </a:rPr>
                        <a:t>655)</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pPr>
                      <a:r>
                        <a:rPr lang="en-US" sz="1400" kern="1200" dirty="0">
                          <a:solidFill>
                            <a:srgbClr val="000000"/>
                          </a:solidFill>
                          <a:effectLst/>
                          <a:latin typeface="+mn-lt"/>
                          <a:cs typeface="Times New Roman" panose="02020603050405020304" pitchFamily="18" charset="0"/>
                        </a:rPr>
                        <a:t>6637  (*5817 + </a:t>
                      </a:r>
                      <a:r>
                        <a:rPr lang="en-US" sz="1400" kern="1200" baseline="30000" dirty="0">
                          <a:solidFill>
                            <a:srgbClr val="000000"/>
                          </a:solidFill>
                          <a:effectLst/>
                          <a:latin typeface="+mn-lt"/>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95 + </a:t>
                      </a:r>
                      <a:r>
                        <a:rPr lang="en-US" sz="1400" kern="1200" baseline="30000" dirty="0">
                          <a:solidFill>
                            <a:srgbClr val="000000"/>
                          </a:solidFill>
                          <a:effectLst/>
                          <a:latin typeface="+mn-lt"/>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725)</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55121">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altLang="en-US" sz="1400" b="0" i="0" u="none" strike="noStrike" cap="none" normalizeH="0" baseline="0" dirty="0">
                        <a:ln>
                          <a:noFill/>
                        </a:ln>
                        <a:solidFill>
                          <a:schemeClr val="tx1"/>
                        </a:solidFill>
                        <a:effectLst/>
                        <a:latin typeface="+mn-lt"/>
                        <a:cs typeface="Times New Roman" panose="02020603050405020304" pitchFamily="18" charset="0"/>
                      </a:endParaRP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algn="r">
                        <a:lnSpc>
                          <a:spcPct val="100000"/>
                        </a:lnSpc>
                        <a:spcBef>
                          <a:spcPts val="0"/>
                        </a:spcBef>
                        <a:spcAft>
                          <a:spcPts val="0"/>
                        </a:spcAft>
                      </a:pPr>
                      <a:r>
                        <a:rPr lang="en-US" sz="1400" b="0" kern="1200" baseline="0" dirty="0" smtClean="0">
                          <a:solidFill>
                            <a:schemeClr val="tx1"/>
                          </a:solidFill>
                          <a:latin typeface="+mn-lt"/>
                          <a:ea typeface="Times New Roman"/>
                          <a:cs typeface="Times New Roman"/>
                        </a:rPr>
                        <a:t>Water Norm : </a:t>
                      </a:r>
                      <a:r>
                        <a:rPr lang="en-US" sz="1400" b="1" kern="1200" baseline="0" dirty="0" smtClean="0">
                          <a:solidFill>
                            <a:schemeClr val="tx1"/>
                          </a:solidFill>
                          <a:latin typeface="+mn-lt"/>
                          <a:ea typeface="Times New Roman"/>
                          <a:cs typeface="Times New Roman"/>
                        </a:rPr>
                        <a:t>100 Lit / MT</a:t>
                      </a:r>
                      <a:r>
                        <a:rPr lang="en-US" sz="1400" b="0" kern="1200" baseline="0" dirty="0" smtClean="0">
                          <a:solidFill>
                            <a:schemeClr val="tx1"/>
                          </a:solidFill>
                          <a:latin typeface="+mn-lt"/>
                          <a:ea typeface="Times New Roman"/>
                          <a:cs typeface="Times New Roman"/>
                        </a:rPr>
                        <a:t> of Cane</a:t>
                      </a:r>
                      <a:endParaRPr lang="en-US" sz="1400" dirty="0">
                        <a:latin typeface="+mn-lt"/>
                        <a:ea typeface="Times New Roman"/>
                        <a:cs typeface="Times New Roman"/>
                      </a:endParaRP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algn="ctr" fontAlgn="base">
                        <a:lnSpc>
                          <a:spcPct val="100000"/>
                        </a:lnSpc>
                        <a:spcBef>
                          <a:spcPts val="0"/>
                        </a:spcBef>
                        <a:spcAft>
                          <a:spcPts val="0"/>
                        </a:spcAft>
                      </a:pPr>
                      <a:r>
                        <a:rPr lang="en-US" sz="1400" b="1" kern="1200">
                          <a:effectLst/>
                          <a:latin typeface="+mn-lt"/>
                          <a:cs typeface="Times New Roman" panose="02020603050405020304" pitchFamily="18" charset="0"/>
                        </a:rPr>
                        <a:t>0 </a:t>
                      </a:r>
                      <a:r>
                        <a:rPr lang="en-US" sz="1400" kern="1200">
                          <a:effectLst/>
                          <a:latin typeface="+mn-lt"/>
                          <a:cs typeface="Times New Roman" panose="02020603050405020304" pitchFamily="18" charset="0"/>
                        </a:rPr>
                        <a:t>Lit / MT of Cane</a:t>
                      </a:r>
                      <a:endParaRPr lang="en-US" sz="140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algn="ctr" fontAlgn="base">
                        <a:lnSpc>
                          <a:spcPct val="100000"/>
                        </a:lnSpc>
                        <a:spcBef>
                          <a:spcPts val="0"/>
                        </a:spcBef>
                        <a:spcAft>
                          <a:spcPts val="0"/>
                        </a:spcAft>
                      </a:pPr>
                      <a:r>
                        <a:rPr lang="en-US" sz="1400" b="1" kern="1200" dirty="0">
                          <a:effectLst/>
                          <a:latin typeface="+mn-lt"/>
                          <a:cs typeface="Times New Roman" panose="02020603050405020304" pitchFamily="18" charset="0"/>
                        </a:rPr>
                        <a:t>0</a:t>
                      </a:r>
                      <a:r>
                        <a:rPr lang="en-US" sz="1400" kern="1200" dirty="0">
                          <a:effectLst/>
                          <a:latin typeface="+mn-lt"/>
                          <a:cs typeface="Times New Roman" panose="02020603050405020304" pitchFamily="18" charset="0"/>
                        </a:rPr>
                        <a:t> Lit / MT of Cane</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95616927"/>
                  </a:ext>
                </a:extLst>
              </a:tr>
            </a:tbl>
          </a:graphicData>
        </a:graphic>
      </p:graphicFrame>
      <p:sp>
        <p:nvSpPr>
          <p:cNvPr id="68682" name="Slide Number Placeholder 1"/>
          <p:cNvSpPr>
            <a:spLocks noGrp="1"/>
          </p:cNvSpPr>
          <p:nvPr>
            <p:ph type="sldNum" sz="quarter" idx="12"/>
          </p:nvPr>
        </p:nvSpPr>
        <p:spPr bwMode="auto">
          <a:xfrm>
            <a:off x="9167813" y="6275388"/>
            <a:ext cx="357187"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30238" indent="-241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971550" indent="-1920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360488" indent="-1920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751013" indent="-1920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2082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654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226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798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C3B15D-58BF-4D12-A931-BEAA728DB597}" type="slidenum">
              <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10" name="Rectangle 5"/>
          <p:cNvSpPr>
            <a:spLocks noChangeArrowheads="1"/>
          </p:cNvSpPr>
          <p:nvPr/>
        </p:nvSpPr>
        <p:spPr bwMode="auto">
          <a:xfrm>
            <a:off x="146844" y="3789362"/>
            <a:ext cx="5040312" cy="307975"/>
          </a:xfrm>
          <a:prstGeom prst="rect">
            <a:avLst/>
          </a:prstGeom>
          <a:noFill/>
          <a:ln w="9525">
            <a:noFill/>
            <a:miter lim="800000"/>
            <a:headEnd/>
            <a:tailEnd/>
          </a:ln>
        </p:spPr>
        <p:txBody>
          <a:bodyPr>
            <a:spAutoFit/>
          </a:bodyPr>
          <a:lstStyle/>
          <a:p>
            <a:pPr marL="292188" marR="0" lvl="0" indent="-292188" algn="l" defTabSz="914400" rtl="0" eaLnBrk="1" fontAlgn="base" latinLnBrk="0" hangingPunct="1">
              <a:lnSpc>
                <a:spcPct val="100000"/>
              </a:lnSpc>
              <a:spcBef>
                <a:spcPct val="0"/>
              </a:spcBef>
              <a:spcAft>
                <a:spcPct val="0"/>
              </a:spcAft>
              <a:buClr>
                <a:prstClr val="black"/>
              </a:buClr>
              <a:buSzPct val="80000"/>
              <a:buFontTx/>
              <a:buNone/>
              <a:tabLst/>
              <a:defRPr/>
            </a:pPr>
            <a:r>
              <a:rPr kumimoji="0" lang="fi-FI" sz="1400" b="0" i="0" u="none" strike="noStrike" kern="1200" cap="none" spc="0" normalizeH="0" baseline="0" noProof="0" dirty="0">
                <a:ln>
                  <a:noFill/>
                </a:ln>
                <a:solidFill>
                  <a:srgbClr val="CC0099"/>
                </a:solidFill>
                <a:effectLst/>
                <a:uLnTx/>
                <a:uFillTx/>
                <a:latin typeface="Calibri"/>
                <a:ea typeface="+mn-ea"/>
                <a:cs typeface="Arial" charset="0"/>
              </a:rPr>
              <a:t>B. Effluent Generation in Sugar Factory &amp; Co-gen Plant </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r>
              <a:rPr kumimoji="0" lang="fi-FI"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/Day)</a:t>
            </a:r>
            <a:endParaRPr kumimoji="0" lang="en-US" sz="14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84287392"/>
              </p:ext>
            </p:extLst>
          </p:nvPr>
        </p:nvGraphicFramePr>
        <p:xfrm>
          <a:off x="97521" y="4122103"/>
          <a:ext cx="9648825" cy="2484516"/>
        </p:xfrm>
        <a:graphic>
          <a:graphicData uri="http://schemas.openxmlformats.org/drawingml/2006/table">
            <a:tbl>
              <a:tblPr/>
              <a:tblGrid>
                <a:gridCol w="447239">
                  <a:extLst>
                    <a:ext uri="{9D8B030D-6E8A-4147-A177-3AD203B41FA5}">
                      <a16:colId xmlns:a16="http://schemas.microsoft.com/office/drawing/2014/main" val="20000"/>
                    </a:ext>
                  </a:extLst>
                </a:gridCol>
                <a:gridCol w="2191112">
                  <a:extLst>
                    <a:ext uri="{9D8B030D-6E8A-4147-A177-3AD203B41FA5}">
                      <a16:colId xmlns:a16="http://schemas.microsoft.com/office/drawing/2014/main" val="20001"/>
                    </a:ext>
                  </a:extLst>
                </a:gridCol>
                <a:gridCol w="1583011">
                  <a:extLst>
                    <a:ext uri="{9D8B030D-6E8A-4147-A177-3AD203B41FA5}">
                      <a16:colId xmlns:a16="http://schemas.microsoft.com/office/drawing/2014/main" val="20002"/>
                    </a:ext>
                  </a:extLst>
                </a:gridCol>
                <a:gridCol w="2186061">
                  <a:extLst>
                    <a:ext uri="{9D8B030D-6E8A-4147-A177-3AD203B41FA5}">
                      <a16:colId xmlns:a16="http://schemas.microsoft.com/office/drawing/2014/main" val="20003"/>
                    </a:ext>
                  </a:extLst>
                </a:gridCol>
                <a:gridCol w="3241402">
                  <a:extLst>
                    <a:ext uri="{9D8B030D-6E8A-4147-A177-3AD203B41FA5}">
                      <a16:colId xmlns:a16="http://schemas.microsoft.com/office/drawing/2014/main" val="20004"/>
                    </a:ext>
                  </a:extLst>
                </a:gridCol>
              </a:tblGrid>
              <a:tr h="2133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b="1" kern="1200" dirty="0">
                          <a:solidFill>
                            <a:schemeClr val="tx1"/>
                          </a:solidFill>
                          <a:effectLst/>
                          <a:latin typeface="+mn-lt"/>
                          <a:ea typeface="Times New Roman" panose="02020603050405020304" pitchFamily="18" charset="0"/>
                          <a:cs typeface="Times New Roman" panose="02020603050405020304" pitchFamily="18" charset="0"/>
                        </a:rPr>
                        <a:t>No</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b="1" kern="1200" dirty="0">
                          <a:solidFill>
                            <a:schemeClr val="tx1"/>
                          </a:solidFill>
                          <a:effectLst/>
                          <a:latin typeface="+mn-lt"/>
                          <a:ea typeface="Times New Roman" panose="02020603050405020304" pitchFamily="18" charset="0"/>
                          <a:cs typeface="Times New Roman" panose="02020603050405020304" pitchFamily="18" charset="0"/>
                        </a:rPr>
                        <a:t>Description</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Existing</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After Expansion </a:t>
                      </a:r>
                    </a:p>
                  </a:txBody>
                  <a:tcPr marL="63297" marR="632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en-US" sz="1400" b="1" kern="1200" dirty="0">
                          <a:solidFill>
                            <a:schemeClr val="tx1"/>
                          </a:solidFill>
                          <a:effectLst/>
                          <a:latin typeface="+mn-lt"/>
                          <a:ea typeface="Times New Roman" panose="02020603050405020304" pitchFamily="18" charset="0"/>
                          <a:cs typeface="Times New Roman" panose="02020603050405020304" pitchFamily="18" charset="0"/>
                        </a:rPr>
                        <a:t>Treatment </a:t>
                      </a:r>
                    </a:p>
                  </a:txBody>
                  <a:tcPr marL="63297" marR="63297"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32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kern="1200" dirty="0">
                          <a:solidFill>
                            <a:schemeClr val="tx1"/>
                          </a:solidFill>
                          <a:effectLst/>
                          <a:latin typeface="+mn-lt"/>
                          <a:ea typeface="Times New Roman" panose="02020603050405020304" pitchFamily="18" charset="0"/>
                          <a:cs typeface="Times New Roman" panose="02020603050405020304" pitchFamily="18" charset="0"/>
                        </a:rPr>
                        <a:t>1</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400" b="1" kern="1200" dirty="0">
                          <a:solidFill>
                            <a:schemeClr val="tx1"/>
                          </a:solidFill>
                          <a:effectLst/>
                          <a:latin typeface="+mn-lt"/>
                          <a:ea typeface="Times New Roman" panose="02020603050405020304" pitchFamily="18" charset="0"/>
                          <a:cs typeface="Times New Roman" panose="02020603050405020304" pitchFamily="18" charset="0"/>
                        </a:rPr>
                        <a:t>Domestic</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Proposed STP under Distillery</a:t>
                      </a:r>
                      <a:endParaRPr lang="en-US" sz="1400" dirty="0">
                        <a:effectLst/>
                        <a:latin typeface="+mn-lt"/>
                        <a:ea typeface="Times New Roman" panose="02020603050405020304" pitchFamily="18" charset="0"/>
                        <a:cs typeface="Times New Roman" panose="02020603050405020304" pitchFamily="18" charset="0"/>
                      </a:endParaRP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5323">
                <a:tc rowSpan="7">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kern="1200" dirty="0">
                          <a:solidFill>
                            <a:schemeClr val="tx1"/>
                          </a:solidFill>
                          <a:effectLst/>
                          <a:latin typeface="+mn-lt"/>
                          <a:ea typeface="Times New Roman" panose="02020603050405020304" pitchFamily="18" charset="0"/>
                          <a:cs typeface="Times New Roman" panose="02020603050405020304" pitchFamily="18" charset="0"/>
                        </a:rPr>
                        <a:t>2</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400" b="1" kern="1200" dirty="0">
                          <a:solidFill>
                            <a:schemeClr val="tx1"/>
                          </a:solidFill>
                          <a:effectLst/>
                          <a:latin typeface="+mn-lt"/>
                          <a:ea typeface="Times New Roman" panose="02020603050405020304" pitchFamily="18" charset="0"/>
                          <a:cs typeface="Times New Roman" panose="02020603050405020304" pitchFamily="18" charset="0"/>
                        </a:rPr>
                        <a:t>Industrial</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algn="just">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Treated in ETP which will be updated under expansion and Recycle in Process Operations and Green Belt to Achieve </a:t>
                      </a:r>
                      <a:r>
                        <a:rPr lang="en-US" sz="1400" b="1" dirty="0">
                          <a:effectLst/>
                          <a:latin typeface="+mn-lt"/>
                          <a:ea typeface="Calibri" panose="020F0502020204030204" pitchFamily="34" charset="0"/>
                          <a:cs typeface="Times New Roman" panose="02020603050405020304" pitchFamily="18" charset="0"/>
                        </a:rPr>
                        <a:t>ZLD</a:t>
                      </a:r>
                      <a:r>
                        <a:rPr lang="en-US" sz="14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a. Process</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368</a:t>
                      </a:r>
                      <a:endParaRPr lang="en-US" sz="140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427</a:t>
                      </a:r>
                      <a:endParaRPr lang="en-US" sz="140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b. Cooling Makeup</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76</a:t>
                      </a:r>
                      <a:endParaRPr lang="en-US" sz="140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102</a:t>
                      </a:r>
                      <a:endParaRPr lang="en-US" sz="140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c. Boiler Makeup</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60</a:t>
                      </a:r>
                      <a:endParaRPr lang="en-US" sz="140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86</a:t>
                      </a:r>
                      <a:endParaRPr lang="en-US" sz="140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d. Lab &amp; Washing </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10</a:t>
                      </a:r>
                      <a:endParaRPr lang="en-US" sz="140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12</a:t>
                      </a:r>
                      <a:endParaRPr lang="en-US" sz="140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e. DM Plant </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60</a:t>
                      </a:r>
                      <a:endParaRPr lang="en-US" sz="140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a:solidFill>
                            <a:srgbClr val="000000"/>
                          </a:solidFill>
                          <a:effectLst/>
                          <a:latin typeface="+mn-lt"/>
                          <a:cs typeface="Times New Roman" panose="02020603050405020304" pitchFamily="18" charset="0"/>
                        </a:rPr>
                        <a:t>86</a:t>
                      </a:r>
                      <a:endParaRPr lang="en-US" sz="140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322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Times New Roman" panose="02020603050405020304" pitchFamily="18" charset="0"/>
                          <a:cs typeface="Times New Roman" panose="02020603050405020304" pitchFamily="18" charset="0"/>
                        </a:rPr>
                        <a:t>Total Industrial</a:t>
                      </a:r>
                      <a:r>
                        <a:rPr lang="en-US" sz="1400" b="1" kern="1200" noProof="0" dirty="0" smtClean="0">
                          <a:solidFill>
                            <a:schemeClr val="tx1"/>
                          </a:solidFill>
                          <a:effectLst/>
                          <a:latin typeface="+mn-lt"/>
                          <a:ea typeface="Times New Roman" panose="02020603050405020304" pitchFamily="18" charset="0"/>
                          <a:cs typeface="Times New Roman" panose="02020603050405020304" pitchFamily="18" charset="0"/>
                        </a:rPr>
                        <a:t> </a:t>
                      </a:r>
                      <a:endParaRPr lang="en-US" sz="14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kern="1200">
                          <a:solidFill>
                            <a:srgbClr val="000000"/>
                          </a:solidFill>
                          <a:effectLst/>
                          <a:latin typeface="+mn-lt"/>
                          <a:cs typeface="Times New Roman" panose="02020603050405020304" pitchFamily="18" charset="0"/>
                        </a:rPr>
                        <a:t>574</a:t>
                      </a:r>
                      <a:endParaRPr lang="en-US" sz="140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kern="1200">
                          <a:solidFill>
                            <a:srgbClr val="000000"/>
                          </a:solidFill>
                          <a:effectLst/>
                          <a:latin typeface="+mn-lt"/>
                          <a:cs typeface="Times New Roman" panose="02020603050405020304" pitchFamily="18" charset="0"/>
                        </a:rPr>
                        <a:t>713</a:t>
                      </a:r>
                      <a:endParaRPr lang="en-US" sz="140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32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lang="en-US" alt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r"/>
                      <a:r>
                        <a:rPr lang="en-US" sz="1400" b="1" kern="1200" dirty="0">
                          <a:solidFill>
                            <a:schemeClr val="tx1"/>
                          </a:solidFill>
                          <a:effectLst/>
                          <a:latin typeface="+mn-lt"/>
                          <a:ea typeface="Times New Roman" panose="02020603050405020304" pitchFamily="18" charset="0"/>
                          <a:cs typeface="Times New Roman" panose="02020603050405020304" pitchFamily="18" charset="0"/>
                        </a:rPr>
                        <a:t>Effluent </a:t>
                      </a:r>
                      <a:r>
                        <a:rPr lang="en-US" sz="1400" b="1" kern="1200" dirty="0" smtClean="0">
                          <a:solidFill>
                            <a:schemeClr val="tx1"/>
                          </a:solidFill>
                          <a:effectLst/>
                          <a:latin typeface="+mn-lt"/>
                          <a:ea typeface="Times New Roman" panose="02020603050405020304" pitchFamily="18" charset="0"/>
                          <a:cs typeface="Times New Roman" panose="02020603050405020304" pitchFamily="18" charset="0"/>
                        </a:rPr>
                        <a:t>Generation Rate</a:t>
                      </a:r>
                      <a:endParaRPr lang="en-US" sz="14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kern="1200">
                          <a:effectLst/>
                          <a:latin typeface="+mn-lt"/>
                          <a:cs typeface="Times New Roman" panose="02020603050405020304" pitchFamily="18" charset="0"/>
                        </a:rPr>
                        <a:t>57</a:t>
                      </a:r>
                      <a:endParaRPr lang="en-US" sz="140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kern="1200" dirty="0">
                          <a:effectLst/>
                          <a:latin typeface="+mn-lt"/>
                          <a:cs typeface="Times New Roman" panose="02020603050405020304" pitchFamily="18" charset="0"/>
                        </a:rPr>
                        <a:t>59</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Norm: </a:t>
                      </a:r>
                      <a:r>
                        <a:rPr lang="en-US" sz="1400" b="1" kern="1200" dirty="0">
                          <a:solidFill>
                            <a:schemeClr val="tx1"/>
                          </a:solidFill>
                          <a:effectLst/>
                          <a:latin typeface="+mn-lt"/>
                          <a:ea typeface="Times New Roman" panose="02020603050405020304" pitchFamily="18" charset="0"/>
                          <a:cs typeface="Times New Roman" panose="02020603050405020304" pitchFamily="18" charset="0"/>
                        </a:rPr>
                        <a:t>200 Lit/ MT</a:t>
                      </a:r>
                      <a:r>
                        <a:rPr lang="en-US" sz="1400" kern="1200" dirty="0">
                          <a:solidFill>
                            <a:schemeClr val="tx1"/>
                          </a:solidFill>
                          <a:effectLst/>
                          <a:latin typeface="+mn-lt"/>
                          <a:ea typeface="Times New Roman" panose="02020603050405020304" pitchFamily="18" charset="0"/>
                          <a:cs typeface="Times New Roman" panose="02020603050405020304" pitchFamily="18" charset="0"/>
                        </a:rPr>
                        <a:t> of Cane Crushed</a:t>
                      </a: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9"/>
                  </a:ext>
                </a:extLst>
              </a:tr>
            </a:tbl>
          </a:graphicData>
        </a:graphic>
      </p:graphicFrame>
      <p:sp>
        <p:nvSpPr>
          <p:cNvPr id="2" name="Rectangle 1"/>
          <p:cNvSpPr/>
          <p:nvPr/>
        </p:nvSpPr>
        <p:spPr>
          <a:xfrm>
            <a:off x="93663" y="3533001"/>
            <a:ext cx="10117137" cy="276999"/>
          </a:xfrm>
          <a:prstGeom prst="rect">
            <a:avLst/>
          </a:prstGeom>
        </p:spPr>
        <p:txBody>
          <a:bodyPr wrap="square">
            <a:spAutoFit/>
          </a:bodyPr>
          <a:lstStyle/>
          <a:p>
            <a:r>
              <a:rPr lang="en-US" sz="1200" dirty="0">
                <a:solidFill>
                  <a:schemeClr val="tx1"/>
                </a:solidFill>
                <a:latin typeface="+mn-lt"/>
              </a:rPr>
              <a:t>Note : # - Fresh water from </a:t>
            </a:r>
            <a:r>
              <a:rPr lang="en-US" sz="1200" dirty="0" err="1">
                <a:solidFill>
                  <a:schemeClr val="tx1"/>
                </a:solidFill>
                <a:latin typeface="+mn-lt"/>
              </a:rPr>
              <a:t>Dudhganga</a:t>
            </a:r>
            <a:r>
              <a:rPr lang="en-US" sz="1200" dirty="0">
                <a:solidFill>
                  <a:schemeClr val="tx1"/>
                </a:solidFill>
                <a:latin typeface="+mn-lt"/>
              </a:rPr>
              <a:t>  River, *- Excess Cane Condensate, $- Treated Effluent from Sugar Factory ETP &amp; STP</a:t>
            </a:r>
            <a:r>
              <a:rPr lang="en-US" sz="1200" dirty="0"/>
              <a:t>. </a:t>
            </a:r>
          </a:p>
        </p:txBody>
      </p:sp>
    </p:spTree>
    <p:extLst>
      <p:ext uri="{BB962C8B-B14F-4D97-AF65-F5344CB8AC3E}">
        <p14:creationId xmlns:p14="http://schemas.microsoft.com/office/powerpoint/2010/main" val="378381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2" name="Slide Number Placeholder 3"/>
          <p:cNvSpPr>
            <a:spLocks noGrp="1"/>
          </p:cNvSpPr>
          <p:nvPr>
            <p:ph type="sldNum" sz="quarter" idx="12"/>
          </p:nvPr>
        </p:nvSpPr>
        <p:spPr bwMode="auto">
          <a:xfrm>
            <a:off x="9618785" y="6520962"/>
            <a:ext cx="287216"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03FA18BA-74AE-43E9-A769-C74A094596CA}" type="slidenum">
              <a:rPr lang="en-US" altLang="en-US" sz="1108">
                <a:solidFill>
                  <a:srgbClr val="898989"/>
                </a:solidFill>
                <a:latin typeface="Times New Roman" panose="02020603050405020304" pitchFamily="18" charset="0"/>
              </a:rPr>
              <a:pPr>
                <a:spcBef>
                  <a:spcPct val="0"/>
                </a:spcBef>
                <a:buFontTx/>
                <a:buNone/>
              </a:pPr>
              <a:t>2</a:t>
            </a:fld>
            <a:endParaRPr lang="en-US" altLang="en-US" sz="1108" dirty="0">
              <a:solidFill>
                <a:srgbClr val="898989"/>
              </a:solidFill>
              <a:latin typeface="Times New Roman" panose="02020603050405020304" pitchFamily="18" charset="0"/>
            </a:endParaRPr>
          </a:p>
        </p:txBody>
      </p:sp>
      <p:sp>
        <p:nvSpPr>
          <p:cNvPr id="3" name="Rectangle 2"/>
          <p:cNvSpPr/>
          <p:nvPr/>
        </p:nvSpPr>
        <p:spPr>
          <a:xfrm>
            <a:off x="0" y="0"/>
            <a:ext cx="9829800" cy="769441"/>
          </a:xfrm>
          <a:prstGeom prst="rect">
            <a:avLst/>
          </a:prstGeom>
          <a:noFill/>
        </p:spPr>
        <p:txBody>
          <a:bodyPr wrap="square">
            <a:spAutoFit/>
          </a:bodyPr>
          <a:lstStyle/>
          <a:p>
            <a:pPr algn="just" eaLnBrk="1" hangingPunct="1">
              <a:spcBef>
                <a:spcPts val="0"/>
              </a:spcBef>
              <a:spcAft>
                <a:spcPts val="0"/>
              </a:spcAft>
              <a:defRPr/>
            </a:pPr>
            <a:r>
              <a:rPr lang="fi-FI" sz="1600" b="1" dirty="0">
                <a:solidFill>
                  <a:srgbClr val="A51575"/>
                </a:solidFill>
                <a:latin typeface="Calibri"/>
                <a:ea typeface="MS Mincho" pitchFamily="49" charset="-128"/>
              </a:rPr>
              <a:t>Shri Dudhganga Vedganga Sahakari Sakhar Karkhana Ltd.</a:t>
            </a:r>
            <a:r>
              <a:rPr lang="en-US" sz="1600" b="1" dirty="0">
                <a:solidFill>
                  <a:srgbClr val="A51575"/>
                </a:solidFill>
                <a:latin typeface="Calibri"/>
                <a:ea typeface="MS Mincho" pitchFamily="49" charset="-128"/>
              </a:rPr>
              <a:t> </a:t>
            </a:r>
            <a:r>
              <a:rPr lang="en-US" sz="1477" dirty="0">
                <a:solidFill>
                  <a:prstClr val="black"/>
                </a:solidFill>
                <a:latin typeface="Calibri"/>
              </a:rPr>
              <a:t>Located at </a:t>
            </a:r>
            <a:r>
              <a:rPr lang="en-GB" sz="1477" dirty="0" smtClean="0">
                <a:solidFill>
                  <a:prstClr val="black"/>
                </a:solidFill>
                <a:latin typeface="Calibri"/>
              </a:rPr>
              <a:t>Bidri </a:t>
            </a:r>
            <a:r>
              <a:rPr lang="en-GB" sz="1477" dirty="0">
                <a:solidFill>
                  <a:prstClr val="black"/>
                </a:solidFill>
                <a:latin typeface="Calibri"/>
              </a:rPr>
              <a:t>(Mouninagar), Tal.: Kagal, Dist.: Kolhapur, </a:t>
            </a:r>
            <a:r>
              <a:rPr lang="en-US" sz="1400" dirty="0">
                <a:solidFill>
                  <a:srgbClr val="003399"/>
                </a:solidFill>
                <a:latin typeface="Calibri"/>
              </a:rPr>
              <a:t>Expansion of Molasses</a:t>
            </a:r>
            <a:r>
              <a:rPr lang="fi-FI" sz="1400" dirty="0">
                <a:solidFill>
                  <a:srgbClr val="003399"/>
                </a:solidFill>
                <a:latin typeface="Calibri"/>
              </a:rPr>
              <a:t> based Distillery from 75 to 110 KLPD for Ethanol production by using C / B Heavy Molasses/ Cane Syrup with 3 MW </a:t>
            </a:r>
            <a:r>
              <a:rPr lang="fi-FI" sz="1400" dirty="0" smtClean="0">
                <a:solidFill>
                  <a:srgbClr val="003399"/>
                </a:solidFill>
                <a:latin typeface="Calibri"/>
              </a:rPr>
              <a:t>CPP </a:t>
            </a:r>
            <a:r>
              <a:rPr lang="fi-FI" sz="1400" dirty="0">
                <a:solidFill>
                  <a:srgbClr val="003399"/>
                </a:solidFill>
                <a:latin typeface="Calibri"/>
              </a:rPr>
              <a:t>including expansion of cane crusshing from 10,000 to 12,000 TCD alongwith Co-genertion Plant from 20 to 30 MW</a:t>
            </a:r>
            <a:r>
              <a:rPr lang="fi-FI" sz="1400" dirty="0" smtClean="0">
                <a:solidFill>
                  <a:srgbClr val="003399"/>
                </a:solidFill>
                <a:latin typeface="Calibri"/>
              </a:rPr>
              <a:t>.</a:t>
            </a:r>
            <a:endParaRPr lang="en-US" sz="1400" dirty="0">
              <a:solidFill>
                <a:srgbClr val="FF0000"/>
              </a:solidFill>
              <a:latin typeface="Calibri"/>
            </a:endParaRPr>
          </a:p>
        </p:txBody>
      </p:sp>
      <p:graphicFrame>
        <p:nvGraphicFramePr>
          <p:cNvPr id="8" name="Table 7">
            <a:extLst>
              <a:ext uri="{FF2B5EF4-FFF2-40B4-BE49-F238E27FC236}">
                <a16:creationId xmlns:a16="http://schemas.microsoft.com/office/drawing/2014/main" id="{B9A21CD0-530E-4C7C-BF21-0519CE88323B}"/>
              </a:ext>
            </a:extLst>
          </p:cNvPr>
          <p:cNvGraphicFramePr>
            <a:graphicFrameLocks noGrp="1"/>
          </p:cNvGraphicFramePr>
          <p:nvPr>
            <p:extLst>
              <p:ext uri="{D42A27DB-BD31-4B8C-83A1-F6EECF244321}">
                <p14:modId xmlns:p14="http://schemas.microsoft.com/office/powerpoint/2010/main" val="854806112"/>
              </p:ext>
            </p:extLst>
          </p:nvPr>
        </p:nvGraphicFramePr>
        <p:xfrm>
          <a:off x="76200" y="966938"/>
          <a:ext cx="9753600" cy="5462690"/>
        </p:xfrm>
        <a:graphic>
          <a:graphicData uri="http://schemas.openxmlformats.org/drawingml/2006/table">
            <a:tbl>
              <a:tblPr firstRow="1" bandRow="1">
                <a:tableStyleId>{5C22544A-7EE6-4342-B048-85BDC9FD1C3A}</a:tableStyleId>
              </a:tblPr>
              <a:tblGrid>
                <a:gridCol w="477691">
                  <a:extLst>
                    <a:ext uri="{9D8B030D-6E8A-4147-A177-3AD203B41FA5}">
                      <a16:colId xmlns:a16="http://schemas.microsoft.com/office/drawing/2014/main" val="20000"/>
                    </a:ext>
                  </a:extLst>
                </a:gridCol>
                <a:gridCol w="3560908">
                  <a:extLst>
                    <a:ext uri="{9D8B030D-6E8A-4147-A177-3AD203B41FA5}">
                      <a16:colId xmlns:a16="http://schemas.microsoft.com/office/drawing/2014/main" val="20001"/>
                    </a:ext>
                  </a:extLst>
                </a:gridCol>
                <a:gridCol w="5715001">
                  <a:extLst>
                    <a:ext uri="{9D8B030D-6E8A-4147-A177-3AD203B41FA5}">
                      <a16:colId xmlns:a16="http://schemas.microsoft.com/office/drawing/2014/main" val="20002"/>
                    </a:ext>
                  </a:extLst>
                </a:gridCol>
              </a:tblGrid>
              <a:tr h="250377">
                <a:tc>
                  <a:txBody>
                    <a:bodyPr/>
                    <a:lstStyle/>
                    <a:p>
                      <a:pPr algn="ctr"/>
                      <a:r>
                        <a:rPr lang="en-US" sz="1500" b="0" dirty="0">
                          <a:solidFill>
                            <a:schemeClr val="tx1"/>
                          </a:solidFill>
                        </a:rPr>
                        <a:t>1</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0" dirty="0">
                          <a:solidFill>
                            <a:schemeClr val="tx1"/>
                          </a:solidFill>
                        </a:rPr>
                        <a:t>New Project / Expansion Project</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1" dirty="0">
                          <a:solidFill>
                            <a:srgbClr val="C00000"/>
                          </a:solidFill>
                        </a:rPr>
                        <a:t>Expansion Project</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0377">
                <a:tc>
                  <a:txBody>
                    <a:bodyPr/>
                    <a:lstStyle/>
                    <a:p>
                      <a:pPr algn="ctr"/>
                      <a:r>
                        <a:rPr lang="en-US" sz="1500" dirty="0">
                          <a:solidFill>
                            <a:schemeClr val="tx1"/>
                          </a:solidFill>
                        </a:rPr>
                        <a:t>2</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0" dirty="0">
                          <a:solidFill>
                            <a:schemeClr val="tx1"/>
                          </a:solidFill>
                        </a:rPr>
                        <a:t>Product Mix</a:t>
                      </a:r>
                      <a:r>
                        <a:rPr lang="en-US" sz="1500" b="0" baseline="0" dirty="0">
                          <a:solidFill>
                            <a:schemeClr val="tx1"/>
                          </a:solidFill>
                        </a:rPr>
                        <a:t> or Change in Technology</a:t>
                      </a:r>
                      <a:endParaRPr lang="en-US" sz="15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dirty="0">
                          <a:solidFill>
                            <a:schemeClr val="tx1"/>
                          </a:solidFill>
                        </a:rPr>
                        <a:t>Not Applicable </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99006">
                <a:tc>
                  <a:txBody>
                    <a:bodyPr/>
                    <a:lstStyle/>
                    <a:p>
                      <a:pPr algn="ctr"/>
                      <a:r>
                        <a:rPr lang="en-US" sz="1500" dirty="0">
                          <a:solidFill>
                            <a:schemeClr val="tx1"/>
                          </a:solidFill>
                        </a:rPr>
                        <a:t>4</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0" dirty="0">
                          <a:solidFill>
                            <a:schemeClr val="tx1"/>
                          </a:solidFill>
                        </a:rPr>
                        <a:t>Proposed Capacity</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i-FI" sz="1500" b="1" kern="1200" dirty="0" smtClean="0">
                          <a:solidFill>
                            <a:srgbClr val="C00000"/>
                          </a:solidFill>
                          <a:latin typeface="+mn-lt"/>
                          <a:ea typeface="+mn-ea"/>
                          <a:cs typeface="+mn-cs"/>
                        </a:rPr>
                        <a:t>110 KLPD for Ethanol production by using C / B Heavy Molasses/ Cane Syrup with 3 MW CPP,</a:t>
                      </a:r>
                      <a:r>
                        <a:rPr lang="fi-FI" sz="1500" b="1" kern="1200" baseline="0" dirty="0" smtClean="0">
                          <a:solidFill>
                            <a:srgbClr val="C00000"/>
                          </a:solidFill>
                          <a:latin typeface="+mn-lt"/>
                          <a:ea typeface="+mn-ea"/>
                          <a:cs typeface="+mn-cs"/>
                        </a:rPr>
                        <a:t> </a:t>
                      </a:r>
                      <a:r>
                        <a:rPr lang="fi-FI" sz="1500" b="1" kern="1200" dirty="0" smtClean="0">
                          <a:solidFill>
                            <a:srgbClr val="C00000"/>
                          </a:solidFill>
                          <a:latin typeface="+mn-lt"/>
                          <a:ea typeface="+mn-ea"/>
                          <a:cs typeface="+mn-cs"/>
                        </a:rPr>
                        <a:t>12,000 TCD Sugar</a:t>
                      </a:r>
                      <a:r>
                        <a:rPr lang="fi-FI" sz="1500" b="1" kern="1200" baseline="0" dirty="0" smtClean="0">
                          <a:solidFill>
                            <a:srgbClr val="C00000"/>
                          </a:solidFill>
                          <a:latin typeface="+mn-lt"/>
                          <a:ea typeface="+mn-ea"/>
                          <a:cs typeface="+mn-cs"/>
                        </a:rPr>
                        <a:t> </a:t>
                      </a:r>
                      <a:r>
                        <a:rPr lang="fi-FI" sz="1500" b="1" kern="1200" dirty="0" smtClean="0">
                          <a:solidFill>
                            <a:srgbClr val="C00000"/>
                          </a:solidFill>
                          <a:latin typeface="+mn-lt"/>
                          <a:ea typeface="+mn-ea"/>
                          <a:cs typeface="+mn-cs"/>
                        </a:rPr>
                        <a:t>Factory</a:t>
                      </a:r>
                      <a:r>
                        <a:rPr lang="fi-FI" sz="1500" b="1" kern="1200" baseline="0" dirty="0" smtClean="0">
                          <a:solidFill>
                            <a:srgbClr val="C00000"/>
                          </a:solidFill>
                          <a:latin typeface="+mn-lt"/>
                          <a:ea typeface="+mn-ea"/>
                          <a:cs typeface="+mn-cs"/>
                        </a:rPr>
                        <a:t> &amp; </a:t>
                      </a:r>
                      <a:r>
                        <a:rPr lang="fi-FI" sz="1500" b="1" kern="1200" dirty="0" smtClean="0">
                          <a:solidFill>
                            <a:srgbClr val="C00000"/>
                          </a:solidFill>
                          <a:latin typeface="+mn-lt"/>
                          <a:ea typeface="+mn-ea"/>
                          <a:cs typeface="+mn-cs"/>
                        </a:rPr>
                        <a:t>30 MW</a:t>
                      </a:r>
                      <a:r>
                        <a:rPr lang="fi-FI" sz="1500" b="1" kern="1200" baseline="0" dirty="0" smtClean="0">
                          <a:solidFill>
                            <a:srgbClr val="C00000"/>
                          </a:solidFill>
                          <a:latin typeface="+mn-lt"/>
                          <a:ea typeface="+mn-ea"/>
                          <a:cs typeface="+mn-cs"/>
                        </a:rPr>
                        <a:t> CO-gen Plant</a:t>
                      </a:r>
                      <a:endParaRPr lang="fi-FI" sz="1500" b="1" kern="1200" dirty="0" smtClean="0">
                        <a:solidFill>
                          <a:srgbClr val="C00000"/>
                        </a:solidFill>
                        <a:latin typeface="+mn-lt"/>
                        <a:ea typeface="+mn-ea"/>
                        <a:cs typeface="+mn-cs"/>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377">
                <a:tc>
                  <a:txBody>
                    <a:bodyPr/>
                    <a:lstStyle/>
                    <a:p>
                      <a:pPr algn="ctr"/>
                      <a:r>
                        <a:rPr lang="en-US" sz="1500" dirty="0">
                          <a:solidFill>
                            <a:schemeClr val="tx1"/>
                          </a:solidFill>
                        </a:rPr>
                        <a:t>5</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0" dirty="0">
                          <a:solidFill>
                            <a:schemeClr val="tx1"/>
                          </a:solidFill>
                        </a:rPr>
                        <a:t>Forest Area/ Wildlife/</a:t>
                      </a:r>
                      <a:r>
                        <a:rPr lang="en-US" sz="1500" b="0" baseline="0" dirty="0">
                          <a:solidFill>
                            <a:schemeClr val="tx1"/>
                          </a:solidFill>
                        </a:rPr>
                        <a:t> ESZ if any</a:t>
                      </a:r>
                      <a:endParaRPr lang="en-US" sz="15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latin typeface="+mn-lt"/>
                          <a:ea typeface="+mn-ea"/>
                          <a:cs typeface="+mn-cs"/>
                        </a:rPr>
                        <a:t>Protected forest is about 1.15 Km from the project site.</a:t>
                      </a:r>
                      <a:endParaRPr lang="en-US" sz="1500" kern="1200" dirty="0">
                        <a:solidFill>
                          <a:schemeClr val="tx1"/>
                        </a:solidFill>
                        <a:latin typeface="+mn-lt"/>
                        <a:ea typeface="+mn-ea"/>
                        <a:cs typeface="+mn-cs"/>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0377">
                <a:tc>
                  <a:txBody>
                    <a:bodyPr/>
                    <a:lstStyle/>
                    <a:p>
                      <a:pPr algn="ctr"/>
                      <a:r>
                        <a:rPr lang="en-US" sz="1500" dirty="0">
                          <a:solidFill>
                            <a:schemeClr val="tx1"/>
                          </a:solidFill>
                        </a:rPr>
                        <a:t>6</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0" dirty="0">
                          <a:solidFill>
                            <a:schemeClr val="tx1"/>
                          </a:solidFill>
                        </a:rPr>
                        <a:t>Name of</a:t>
                      </a:r>
                      <a:r>
                        <a:rPr lang="en-US" sz="1500" b="0" baseline="0" dirty="0">
                          <a:solidFill>
                            <a:schemeClr val="tx1"/>
                          </a:solidFill>
                        </a:rPr>
                        <a:t> EIA Coordinator</a:t>
                      </a:r>
                      <a:endParaRPr lang="en-US" sz="15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IN" sz="1500" dirty="0" smtClean="0"/>
                        <a:t>Dr. Sangram Ghugare</a:t>
                      </a:r>
                      <a:endParaRPr lang="en-US" sz="150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3254">
                <a:tc>
                  <a:txBody>
                    <a:bodyPr/>
                    <a:lstStyle/>
                    <a:p>
                      <a:pPr algn="ctr"/>
                      <a:r>
                        <a:rPr lang="en-US" sz="1500" dirty="0">
                          <a:solidFill>
                            <a:schemeClr val="tx1"/>
                          </a:solidFill>
                        </a:rPr>
                        <a:t>7</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1500" b="0" dirty="0">
                          <a:solidFill>
                            <a:schemeClr val="tx1"/>
                          </a:solidFill>
                        </a:rPr>
                        <a:t>Consultant, NABET Registration</a:t>
                      </a:r>
                      <a:r>
                        <a:rPr lang="en-US" sz="1500" b="0" baseline="0" dirty="0">
                          <a:solidFill>
                            <a:schemeClr val="tx1"/>
                          </a:solidFill>
                        </a:rPr>
                        <a:t> No. &amp; </a:t>
                      </a:r>
                      <a:r>
                        <a:rPr lang="en-US" sz="1500" b="0" dirty="0">
                          <a:solidFill>
                            <a:schemeClr val="tx1"/>
                          </a:solidFill>
                        </a:rPr>
                        <a:t>Validity</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dirty="0">
                          <a:solidFill>
                            <a:schemeClr val="tx1"/>
                          </a:solidFill>
                        </a:rPr>
                        <a:t>Equinox Environments (I) Pvt. Ltd., NABET/EIA/1821/RA 0135,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21.10.2021</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0377">
                <a:tc>
                  <a:txBody>
                    <a:bodyPr/>
                    <a:lstStyle/>
                    <a:p>
                      <a:pPr algn="ctr"/>
                      <a:r>
                        <a:rPr lang="en-US" sz="1500" dirty="0">
                          <a:solidFill>
                            <a:schemeClr val="tx1"/>
                          </a:solidFill>
                        </a:rPr>
                        <a:t>8</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1500" b="0" dirty="0">
                          <a:solidFill>
                            <a:srgbClr val="C00000"/>
                          </a:solidFill>
                        </a:rPr>
                        <a:t>Monitoring Period</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lnSpc>
                          <a:spcPct val="115000"/>
                        </a:lnSpc>
                        <a:spcAft>
                          <a:spcPts val="1000"/>
                        </a:spcAft>
                      </a:pPr>
                      <a:r>
                        <a:rPr lang="en-US" sz="1500" kern="1200" dirty="0">
                          <a:solidFill>
                            <a:schemeClr val="tx1"/>
                          </a:solidFill>
                          <a:latin typeface="+mn-lt"/>
                          <a:ea typeface="+mn-ea"/>
                          <a:cs typeface="+mn-cs"/>
                        </a:rPr>
                        <a:t>Not Applicable. Project to be appraised as B2 as per Notification S.O. 980 (E)</a:t>
                      </a:r>
                      <a:r>
                        <a:rPr lang="en-IN" sz="1500" kern="1200" dirty="0">
                          <a:solidFill>
                            <a:schemeClr val="tx1"/>
                          </a:solidFill>
                          <a:latin typeface="+mn-lt"/>
                          <a:ea typeface="+mn-ea"/>
                          <a:cs typeface="+mn-cs"/>
                        </a:rPr>
                        <a:t> </a:t>
                      </a:r>
                      <a:r>
                        <a:rPr lang="en-US" sz="1500" kern="1200" dirty="0">
                          <a:solidFill>
                            <a:schemeClr val="tx1"/>
                          </a:solidFill>
                          <a:latin typeface="+mn-lt"/>
                          <a:ea typeface="+mn-ea"/>
                          <a:cs typeface="+mn-cs"/>
                        </a:rPr>
                        <a:t>02.03.2021 under EBP program</a:t>
                      </a:r>
                      <a:endParaRPr lang="en-IN" sz="15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0377">
                <a:tc>
                  <a:txBody>
                    <a:bodyPr/>
                    <a:lstStyle/>
                    <a:p>
                      <a:pPr algn="ctr"/>
                      <a:r>
                        <a:rPr lang="en-US" sz="1500" dirty="0">
                          <a:solidFill>
                            <a:schemeClr val="tx1"/>
                          </a:solidFill>
                        </a:rPr>
                        <a:t>9</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solidFill>
                            <a:srgbClr val="C00000"/>
                          </a:solidFill>
                        </a:rPr>
                        <a:t>Date of Public Hearing </a:t>
                      </a:r>
                      <a:r>
                        <a:rPr lang="en-US" sz="1500" b="0" dirty="0">
                          <a:solidFill>
                            <a:schemeClr val="tx1"/>
                          </a:solidFill>
                        </a:rPr>
                        <a:t>(P.H.) conducted</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endParaRPr lang="en-US" sz="1500" dirty="0">
                        <a:solidFill>
                          <a:srgbClr val="C00000"/>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0377">
                <a:tc>
                  <a:txBody>
                    <a:bodyPr/>
                    <a:lstStyle/>
                    <a:p>
                      <a:pPr algn="ctr"/>
                      <a:r>
                        <a:rPr lang="en-US" sz="1500" dirty="0" smtClean="0">
                          <a:solidFill>
                            <a:schemeClr val="tx1"/>
                          </a:solidFill>
                        </a:rPr>
                        <a:t>10</a:t>
                      </a:r>
                      <a:endParaRPr lang="en-US" sz="150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solidFill>
                            <a:schemeClr val="tx1"/>
                          </a:solidFill>
                        </a:rPr>
                        <a:t>Status of FC;</a:t>
                      </a:r>
                      <a:r>
                        <a:rPr lang="en-US" sz="1500" b="0" baseline="0" dirty="0">
                          <a:solidFill>
                            <a:schemeClr val="tx1"/>
                          </a:solidFill>
                        </a:rPr>
                        <a:t> CRZ &amp; CPA</a:t>
                      </a:r>
                      <a:endParaRPr lang="en-US" sz="15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dirty="0">
                          <a:solidFill>
                            <a:schemeClr val="tx1"/>
                          </a:solidFill>
                        </a:rPr>
                        <a:t>Not Applicable </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48151">
                <a:tc>
                  <a:txBody>
                    <a:bodyPr/>
                    <a:lstStyle/>
                    <a:p>
                      <a:pPr algn="ctr"/>
                      <a:r>
                        <a:rPr lang="en-US" sz="1500" dirty="0">
                          <a:solidFill>
                            <a:schemeClr val="tx1"/>
                          </a:solidFill>
                        </a:rPr>
                        <a:t>11</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solidFill>
                            <a:schemeClr val="tx1"/>
                          </a:solidFill>
                        </a:rPr>
                        <a:t>Certified Compliance</a:t>
                      </a:r>
                      <a:r>
                        <a:rPr lang="en-US" sz="1500" b="0" baseline="0" dirty="0">
                          <a:solidFill>
                            <a:schemeClr val="tx1"/>
                          </a:solidFill>
                        </a:rPr>
                        <a:t> submitted</a:t>
                      </a:r>
                      <a:endParaRPr lang="en-US" sz="15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Certified Compliance of EC Conditions for 20 MW Bagasse based Co-gen Plant (EC </a:t>
                      </a:r>
                      <a:r>
                        <a:rPr lang="en-US" sz="1500" dirty="0" err="1" smtClean="0">
                          <a:solidFill>
                            <a:schemeClr val="tx1"/>
                          </a:solidFill>
                        </a:rPr>
                        <a:t>dt.</a:t>
                      </a:r>
                      <a:r>
                        <a:rPr lang="en-US" sz="1500" dirty="0" smtClean="0">
                          <a:solidFill>
                            <a:schemeClr val="tx1"/>
                          </a:solidFill>
                        </a:rPr>
                        <a:t> 05.08.2009)</a:t>
                      </a:r>
                      <a:endParaRPr lang="en-US" sz="1500" b="0" dirty="0" smtClean="0">
                        <a:solidFill>
                          <a:schemeClr val="tx1"/>
                        </a:solidFill>
                      </a:endParaRPr>
                    </a:p>
                  </a:txBody>
                  <a:tcPr marL="84417" marR="84417" marT="38963" marB="38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41625">
                <a:tc>
                  <a:txBody>
                    <a:bodyPr/>
                    <a:lstStyle/>
                    <a:p>
                      <a:pPr algn="ctr"/>
                      <a:r>
                        <a:rPr lang="en-US" sz="1500" dirty="0">
                          <a:solidFill>
                            <a:schemeClr val="tx1"/>
                          </a:solidFill>
                        </a:rPr>
                        <a:t>12</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solidFill>
                            <a:srgbClr val="C00000"/>
                          </a:solidFill>
                        </a:rPr>
                        <a:t>Visit of Ro; MoEFCC, Nagpur</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1" dirty="0" smtClean="0">
                          <a:solidFill>
                            <a:srgbClr val="C00000"/>
                          </a:solidFill>
                        </a:rPr>
                        <a:t>15.10.2020</a:t>
                      </a:r>
                      <a:endParaRPr lang="en-US" sz="1500" b="1" dirty="0">
                        <a:solidFill>
                          <a:srgbClr val="C00000"/>
                        </a:solidFill>
                      </a:endParaRPr>
                    </a:p>
                  </a:txBody>
                  <a:tcPr marL="84417" marR="84417" marT="38963" marB="38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33447">
                <a:tc>
                  <a:txBody>
                    <a:bodyPr/>
                    <a:lstStyle/>
                    <a:p>
                      <a:pPr algn="ctr"/>
                      <a:r>
                        <a:rPr lang="en-US" sz="1500" dirty="0">
                          <a:solidFill>
                            <a:schemeClr val="tx1"/>
                          </a:solidFill>
                        </a:rPr>
                        <a:t>13</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solidFill>
                            <a:schemeClr val="tx1"/>
                          </a:solidFill>
                        </a:rPr>
                        <a:t>RO; MoEFCC, Nagpur Report  Received</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500" b="1" dirty="0" smtClean="0">
                          <a:solidFill>
                            <a:srgbClr val="C00000"/>
                          </a:solidFill>
                        </a:rPr>
                        <a:t>21.12.2020</a:t>
                      </a:r>
                      <a:endParaRPr lang="en-US" sz="1500" b="1"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616130">
                <a:tc>
                  <a:txBody>
                    <a:bodyPr/>
                    <a:lstStyle/>
                    <a:p>
                      <a:pPr algn="ctr"/>
                      <a:r>
                        <a:rPr lang="en-US" sz="1500" dirty="0">
                          <a:solidFill>
                            <a:schemeClr val="tx1"/>
                          </a:solidFill>
                        </a:rPr>
                        <a:t>14</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smtClean="0">
                          <a:solidFill>
                            <a:schemeClr val="tx1"/>
                          </a:solidFill>
                        </a:rPr>
                        <a:t>Whether there is any Court Cases pending against the project and/or land in which the project is proposed to be set up ?</a:t>
                      </a:r>
                      <a:endParaRPr lang="en-US" sz="15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844083"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latin typeface="+mn-lt"/>
                          <a:ea typeface="+mn-ea"/>
                          <a:cs typeface="+mn-cs"/>
                        </a:rPr>
                        <a:t>No</a:t>
                      </a:r>
                      <a:endParaRPr lang="en-US" sz="1500" b="0" kern="1200" dirty="0">
                        <a:solidFill>
                          <a:schemeClr val="tx1"/>
                        </a:solidFill>
                        <a:latin typeface="+mn-lt"/>
                        <a:ea typeface="+mn-ea"/>
                        <a:cs typeface="+mn-cs"/>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5172" y="423453"/>
            <a:ext cx="4013447" cy="338554"/>
          </a:xfrm>
          <a:prstGeom prst="rect">
            <a:avLst/>
          </a:prstGeom>
          <a:noFill/>
          <a:ln w="9525">
            <a:noFill/>
            <a:miter lim="800000"/>
            <a:headEnd/>
            <a:tailEnd/>
          </a:ln>
        </p:spPr>
        <p:txBody>
          <a:bodyPr wrap="square">
            <a:spAutoFit/>
          </a:bodyPr>
          <a:lstStyle/>
          <a:p>
            <a:pPr marL="316531" marR="0" lvl="0" indent="-316531" algn="l" defTabSz="914400" rtl="0" eaLnBrk="1" fontAlgn="base" latinLnBrk="0" hangingPunct="1">
              <a:lnSpc>
                <a:spcPct val="100000"/>
              </a:lnSpc>
              <a:spcBef>
                <a:spcPct val="0"/>
              </a:spcBef>
              <a:spcAft>
                <a:spcPct val="0"/>
              </a:spcAft>
              <a:buClr>
                <a:prstClr val="black"/>
              </a:buClr>
              <a:buSzPct val="80000"/>
              <a:buFontTx/>
              <a:buNone/>
              <a:tabLst/>
              <a:defRPr/>
            </a:pPr>
            <a:r>
              <a:rPr kumimoji="0" lang="fi-FI" sz="1600" b="0" i="0" u="none" strike="noStrike" kern="1200" cap="none" spc="0" normalizeH="0" baseline="0" noProof="0" dirty="0">
                <a:ln>
                  <a:noFill/>
                </a:ln>
                <a:solidFill>
                  <a:srgbClr val="CC0099"/>
                </a:solidFill>
                <a:effectLst/>
                <a:uLnTx/>
                <a:uFillTx/>
                <a:latin typeface="Calibri"/>
                <a:ea typeface="+mn-ea"/>
                <a:cs typeface="Arial" charset="0"/>
              </a:rPr>
              <a:t>A. Water Consumption in Distillery </a:t>
            </a:r>
            <a:r>
              <a:rPr kumimoji="0" lang="fi-FI"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r>
              <a:rPr kumimoji="0" lang="fi-FI" sz="16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fi-FI"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/Day) :</a:t>
            </a: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1"/>
          <p:cNvSpPr>
            <a:spLocks noChangeArrowheads="1"/>
          </p:cNvSpPr>
          <p:nvPr/>
        </p:nvSpPr>
        <p:spPr bwMode="auto">
          <a:xfrm>
            <a:off x="3773789" y="35086"/>
            <a:ext cx="2200164" cy="33855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n-ea"/>
                <a:cs typeface="Arial" charset="0"/>
              </a:rPr>
              <a:t>Environmental Aspects  </a:t>
            </a:r>
          </a:p>
        </p:txBody>
      </p:sp>
      <p:graphicFrame>
        <p:nvGraphicFramePr>
          <p:cNvPr id="11" name="Table 10"/>
          <p:cNvGraphicFramePr>
            <a:graphicFrameLocks noGrp="1"/>
          </p:cNvGraphicFramePr>
          <p:nvPr>
            <p:extLst>
              <p:ext uri="{D42A27DB-BD31-4B8C-83A1-F6EECF244321}">
                <p14:modId xmlns:p14="http://schemas.microsoft.com/office/powerpoint/2010/main" val="2367654750"/>
              </p:ext>
            </p:extLst>
          </p:nvPr>
        </p:nvGraphicFramePr>
        <p:xfrm>
          <a:off x="158771" y="838201"/>
          <a:ext cx="9677399" cy="4377564"/>
        </p:xfrm>
        <a:graphic>
          <a:graphicData uri="http://schemas.openxmlformats.org/drawingml/2006/table">
            <a:tbl>
              <a:tblPr/>
              <a:tblGrid>
                <a:gridCol w="432747">
                  <a:extLst>
                    <a:ext uri="{9D8B030D-6E8A-4147-A177-3AD203B41FA5}">
                      <a16:colId xmlns:a16="http://schemas.microsoft.com/office/drawing/2014/main" val="20000"/>
                    </a:ext>
                  </a:extLst>
                </a:gridCol>
                <a:gridCol w="1923082">
                  <a:extLst>
                    <a:ext uri="{9D8B030D-6E8A-4147-A177-3AD203B41FA5}">
                      <a16:colId xmlns:a16="http://schemas.microsoft.com/office/drawing/2014/main" val="20001"/>
                    </a:ext>
                  </a:extLst>
                </a:gridCol>
                <a:gridCol w="1676400">
                  <a:extLst>
                    <a:ext uri="{9D8B030D-6E8A-4147-A177-3AD203B41FA5}">
                      <a16:colId xmlns:a16="http://schemas.microsoft.com/office/drawing/2014/main" val="1266660963"/>
                    </a:ext>
                  </a:extLst>
                </a:gridCol>
                <a:gridCol w="2057400">
                  <a:extLst>
                    <a:ext uri="{9D8B030D-6E8A-4147-A177-3AD203B41FA5}">
                      <a16:colId xmlns:a16="http://schemas.microsoft.com/office/drawing/2014/main" val="1371235102"/>
                    </a:ext>
                  </a:extLst>
                </a:gridCol>
                <a:gridCol w="2057400">
                  <a:extLst>
                    <a:ext uri="{9D8B030D-6E8A-4147-A177-3AD203B41FA5}">
                      <a16:colId xmlns:a16="http://schemas.microsoft.com/office/drawing/2014/main" val="4204462524"/>
                    </a:ext>
                  </a:extLst>
                </a:gridCol>
                <a:gridCol w="1530370">
                  <a:extLst>
                    <a:ext uri="{9D8B030D-6E8A-4147-A177-3AD203B41FA5}">
                      <a16:colId xmlns:a16="http://schemas.microsoft.com/office/drawing/2014/main" val="604145620"/>
                    </a:ext>
                  </a:extLst>
                </a:gridCol>
              </a:tblGrid>
              <a:tr h="138477">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a:ln>
                            <a:noFill/>
                          </a:ln>
                          <a:solidFill>
                            <a:schemeClr val="tx1"/>
                          </a:solidFill>
                          <a:effectLst/>
                          <a:latin typeface="+mn-lt"/>
                          <a:cs typeface="Arial" panose="020B0604020202020204" pitchFamily="34" charset="0"/>
                        </a:rPr>
                        <a:t>No</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a:ln>
                            <a:noFill/>
                          </a:ln>
                          <a:solidFill>
                            <a:schemeClr val="tx1"/>
                          </a:solidFill>
                          <a:effectLst/>
                          <a:latin typeface="+mn-lt"/>
                          <a:cs typeface="Arial" panose="020B0604020202020204" pitchFamily="34" charset="0"/>
                        </a:rPr>
                        <a:t>Description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rPr>
                        <a:t>Existing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smtClean="0">
                          <a:ln>
                            <a:noFill/>
                          </a:ln>
                          <a:solidFill>
                            <a:schemeClr val="tx1"/>
                          </a:solidFill>
                          <a:effectLst/>
                          <a:latin typeface="+mn-lt"/>
                          <a:ea typeface="+mn-ea"/>
                          <a:cs typeface="Arial" panose="020B0604020202020204" pitchFamily="34" charset="0"/>
                        </a:rPr>
                        <a:t>(75 KLPD</a:t>
                      </a:r>
                      <a:r>
                        <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rPr>
                        <a:t>)</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rPr>
                        <a:t>Total after Expansion </a:t>
                      </a:r>
                      <a:r>
                        <a:rPr kumimoji="0" lang="en-US" altLang="en-US" sz="1800" b="1" i="0" u="none" strike="noStrike" kern="1200" cap="none" normalizeH="0" baseline="0" dirty="0" smtClean="0">
                          <a:ln>
                            <a:noFill/>
                          </a:ln>
                          <a:solidFill>
                            <a:schemeClr val="tx1"/>
                          </a:solidFill>
                          <a:effectLst/>
                          <a:latin typeface="+mn-lt"/>
                          <a:ea typeface="+mn-ea"/>
                          <a:cs typeface="Arial" panose="020B0604020202020204" pitchFamily="34" charset="0"/>
                        </a:rPr>
                        <a:t>(110 KLPD</a:t>
                      </a:r>
                      <a:r>
                        <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rPr>
                        <a:t>)</a:t>
                      </a:r>
                      <a:endParaRPr kumimoji="0" lang="en-US" altLang="en-US" sz="18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altLang="en-US"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477">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662" b="1" kern="1200" dirty="0" smtClean="0">
                          <a:solidFill>
                            <a:schemeClr val="tx1"/>
                          </a:solidFill>
                          <a:effectLst/>
                          <a:latin typeface="+mn-lt"/>
                          <a:ea typeface="+mn-ea"/>
                          <a:cs typeface="+mn-cs"/>
                        </a:rPr>
                        <a:t>Molasses Based</a:t>
                      </a:r>
                      <a:endPar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9853674"/>
                  </a:ext>
                </a:extLst>
              </a:tr>
              <a:tr h="1278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662" b="1" kern="1200" dirty="0">
                          <a:solidFill>
                            <a:schemeClr val="tx1"/>
                          </a:solidFill>
                          <a:effectLst/>
                          <a:latin typeface="+mn-lt"/>
                          <a:ea typeface="+mn-ea"/>
                          <a:cs typeface="+mn-cs"/>
                        </a:rPr>
                        <a:t>During Crushing </a:t>
                      </a:r>
                    </a:p>
                  </a:txBody>
                  <a:tcPr marL="63500" marR="6350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662" b="1" kern="1200" dirty="0">
                          <a:solidFill>
                            <a:schemeClr val="tx1"/>
                          </a:solidFill>
                          <a:effectLst/>
                          <a:latin typeface="+mn-lt"/>
                          <a:ea typeface="+mn-ea"/>
                          <a:cs typeface="+mn-cs"/>
                        </a:rPr>
                        <a:t>During Non-Crushing </a:t>
                      </a: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662" b="1" kern="1200" dirty="0" smtClean="0">
                          <a:solidFill>
                            <a:schemeClr val="tx1"/>
                          </a:solidFill>
                          <a:effectLst/>
                          <a:latin typeface="+mn-lt"/>
                          <a:ea typeface="+mn-ea"/>
                          <a:cs typeface="+mn-cs"/>
                        </a:rPr>
                        <a:t>Sugarcane Juice </a:t>
                      </a:r>
                      <a:endParaRPr kumimoji="0" lang="en-US" altLang="en-US" sz="18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842550"/>
                  </a:ext>
                </a:extLst>
              </a:tr>
              <a:tr h="13847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a:ln>
                            <a:noFill/>
                          </a:ln>
                          <a:solidFill>
                            <a:schemeClr val="tx1"/>
                          </a:solidFill>
                          <a:effectLst/>
                          <a:latin typeface="+mn-lt"/>
                          <a:cs typeface="Times New Roman" panose="02020603050405020304" pitchFamily="18" charset="0"/>
                        </a:rPr>
                        <a:t>1</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a:ln>
                            <a:noFill/>
                          </a:ln>
                          <a:solidFill>
                            <a:schemeClr val="tx1"/>
                          </a:solidFill>
                          <a:effectLst/>
                          <a:latin typeface="+mn-lt"/>
                          <a:cs typeface="Arial" panose="020B0604020202020204" pitchFamily="34" charset="0"/>
                        </a:rPr>
                        <a:t>Domestic</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smtClean="0">
                          <a:ln>
                            <a:noFill/>
                          </a:ln>
                          <a:solidFill>
                            <a:prstClr val="black"/>
                          </a:solidFill>
                          <a:effectLst/>
                          <a:uLnTx/>
                          <a:uFillTx/>
                          <a:latin typeface="+mn-lt"/>
                          <a:ea typeface="+mn-ea"/>
                          <a:cs typeface="+mn-cs"/>
                        </a:rPr>
                        <a:t>#</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2</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r>
                        <a:rPr lang="en-US" sz="1600" kern="1200" baseline="30000" dirty="0" smtClean="0">
                          <a:solidFill>
                            <a:schemeClr val="tx1"/>
                          </a:solidFill>
                          <a:latin typeface="+mn-lt"/>
                          <a:ea typeface="Times New Roman"/>
                          <a:cs typeface="Times New Roman"/>
                        </a:rPr>
                        <a:t>#</a:t>
                      </a:r>
                      <a:r>
                        <a:rPr lang="en-US" sz="1600" kern="1200" dirty="0" smtClean="0">
                          <a:solidFill>
                            <a:schemeClr val="tx1"/>
                          </a:solidFill>
                          <a:latin typeface="+mn-lt"/>
                          <a:ea typeface="Times New Roman"/>
                          <a:cs typeface="Times New Roman"/>
                        </a:rPr>
                        <a:t>2</a:t>
                      </a:r>
                      <a:endParaRPr lang="en-US" sz="1600" kern="1200" dirty="0">
                        <a:solidFill>
                          <a:schemeClr val="tx1"/>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smtClean="0">
                          <a:ln>
                            <a:noFill/>
                          </a:ln>
                          <a:solidFill>
                            <a:prstClr val="black"/>
                          </a:solidFill>
                          <a:effectLst/>
                          <a:uLnTx/>
                          <a:uFillTx/>
                          <a:latin typeface="+mn-lt"/>
                          <a:ea typeface="Times New Roman"/>
                          <a:cs typeface="Times New Roman"/>
                        </a:rPr>
                        <a:t>#</a:t>
                      </a:r>
                      <a:r>
                        <a:rPr kumimoji="0" lang="en-US" sz="1600" b="0" i="0" u="none" strike="noStrike" kern="1200" cap="none" spc="0" normalizeH="0" baseline="0" noProof="0" smtClean="0">
                          <a:ln>
                            <a:noFill/>
                          </a:ln>
                          <a:solidFill>
                            <a:prstClr val="black"/>
                          </a:solidFill>
                          <a:effectLst/>
                          <a:uLnTx/>
                          <a:uFillTx/>
                          <a:latin typeface="+mn-lt"/>
                          <a:ea typeface="Times New Roman"/>
                          <a:cs typeface="Times New Roman"/>
                        </a:rPr>
                        <a:t>2</a:t>
                      </a:r>
                      <a:endParaRPr kumimoji="0" lang="en-US" sz="16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smtClean="0">
                          <a:ln>
                            <a:noFill/>
                          </a:ln>
                          <a:solidFill>
                            <a:prstClr val="black"/>
                          </a:solidFill>
                          <a:effectLst/>
                          <a:uLnTx/>
                          <a:uFillTx/>
                          <a:latin typeface="+mn-lt"/>
                          <a:ea typeface="Times New Roman"/>
                          <a:cs typeface="Times New Roman"/>
                        </a:rPr>
                        <a:t>#</a:t>
                      </a: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2</a:t>
                      </a:r>
                      <a:endParaRPr kumimoji="0" lang="en-US" sz="16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8477">
                <a:tc rowSpan="8">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a:ln>
                            <a:noFill/>
                          </a:ln>
                          <a:solidFill>
                            <a:schemeClr val="tx1"/>
                          </a:solidFill>
                          <a:effectLst/>
                          <a:latin typeface="+mn-lt"/>
                          <a:cs typeface="Times New Roman" panose="02020603050405020304" pitchFamily="18" charset="0"/>
                        </a:rPr>
                        <a:t>2</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a:ln>
                            <a:noFill/>
                          </a:ln>
                          <a:solidFill>
                            <a:schemeClr val="tx1"/>
                          </a:solidFill>
                          <a:effectLst/>
                          <a:latin typeface="+mn-lt"/>
                          <a:cs typeface="Times New Roman" panose="02020603050405020304" pitchFamily="18" charset="0"/>
                        </a:rPr>
                        <a:t>Industrial</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endParaRPr lang="en-US" sz="1600" kern="1200" dirty="0">
                        <a:solidFill>
                          <a:schemeClr val="tx1"/>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600" kern="1200" dirty="0">
                        <a:solidFill>
                          <a:schemeClr val="tx1"/>
                        </a:solidFill>
                        <a:latin typeface="+mn-lt"/>
                        <a:ea typeface="Times New Roman"/>
                        <a:cs typeface="Times New Roman"/>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600" kern="1200" dirty="0">
                        <a:solidFill>
                          <a:schemeClr val="tx1"/>
                        </a:solidFill>
                        <a:latin typeface="+mn-lt"/>
                        <a:ea typeface="Times New Roman"/>
                        <a:cs typeface="Times New Roman"/>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600" kern="1200" dirty="0">
                        <a:solidFill>
                          <a:schemeClr val="tx1"/>
                        </a:solidFill>
                        <a:latin typeface="+mn-lt"/>
                        <a:ea typeface="Times New Roman"/>
                        <a:cs typeface="Times New Roman"/>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181">
                <a:tc vMerge="1">
                  <a:txBody>
                    <a:bodyPr/>
                    <a:lstStyle/>
                    <a:p>
                      <a:endParaRPr lang="en-US"/>
                    </a:p>
                  </a:txBody>
                  <a:tcPr/>
                </a:tc>
                <a:tc>
                  <a:txBody>
                    <a:bodyPr/>
                    <a:lstStyle/>
                    <a:p>
                      <a:pPr marL="342900" marR="0" lvl="0" indent="-342900" algn="l" defTabSz="914400" rtl="0" eaLnBrk="1" fontAlgn="base" latinLnBrk="0" hangingPunct="1">
                        <a:lnSpc>
                          <a:spcPct val="100000"/>
                        </a:lnSpc>
                        <a:spcBef>
                          <a:spcPts val="0"/>
                        </a:spcBef>
                        <a:spcAft>
                          <a:spcPts val="0"/>
                        </a:spcAft>
                        <a:buClr>
                          <a:schemeClr val="tx1"/>
                        </a:buClr>
                        <a:buSzTx/>
                        <a:buFont typeface="Arial" pitchFamily="34" charset="0"/>
                        <a:buAutoNum type="alphaLcPeriod"/>
                        <a:tabLst/>
                      </a:pPr>
                      <a:r>
                        <a:rPr kumimoji="0" lang="en-US" sz="1600" b="0" i="0" u="none" strike="noStrike" cap="none" normalizeH="0" baseline="0" dirty="0" smtClean="0">
                          <a:ln>
                            <a:noFill/>
                          </a:ln>
                          <a:solidFill>
                            <a:schemeClr val="tx1"/>
                          </a:solidFill>
                          <a:effectLst/>
                          <a:latin typeface="+mn-lt"/>
                          <a:cs typeface="Times New Roman" pitchFamily="18" charset="0"/>
                        </a:rPr>
                        <a:t>Process</a:t>
                      </a:r>
                    </a:p>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pPr>
                      <a:r>
                        <a:rPr kumimoji="0" lang="en-US" sz="1600" b="0" i="0" u="none" strike="noStrike" cap="none" normalizeH="0" baseline="0" dirty="0" smtClean="0">
                          <a:ln>
                            <a:noFill/>
                          </a:ln>
                          <a:solidFill>
                            <a:schemeClr val="tx1"/>
                          </a:solidFill>
                          <a:effectLst/>
                          <a:latin typeface="+mn-lt"/>
                          <a:cs typeface="Times New Roman" pitchFamily="18" charset="0"/>
                        </a:rPr>
                        <a:t> </a:t>
                      </a:r>
                      <a:r>
                        <a:rPr kumimoji="0" lang="en-US" sz="1100" b="0" i="0" u="none" strike="noStrike" cap="none" normalizeH="0" baseline="0" dirty="0" smtClean="0">
                          <a:ln>
                            <a:noFill/>
                          </a:ln>
                          <a:solidFill>
                            <a:schemeClr val="tx1"/>
                          </a:solidFill>
                          <a:effectLst/>
                          <a:latin typeface="+mn-lt"/>
                          <a:cs typeface="Times New Roman" pitchFamily="18" charset="0"/>
                        </a:rPr>
                        <a:t>(Fermentation &amp; Dilution)</a:t>
                      </a:r>
                      <a:r>
                        <a:rPr kumimoji="0" lang="en-US" sz="1050" b="0" i="0" u="none" strike="noStrike" cap="none" normalizeH="0" baseline="0" dirty="0" smtClean="0">
                          <a:ln>
                            <a:noFill/>
                          </a:ln>
                          <a:solidFill>
                            <a:schemeClr val="tx1"/>
                          </a:solidFill>
                          <a:effectLst/>
                          <a:latin typeface="+mn-lt"/>
                          <a:cs typeface="Times New Roman" pitchFamily="18" charset="0"/>
                        </a:rPr>
                        <a:t> </a:t>
                      </a:r>
                      <a:r>
                        <a:rPr kumimoji="0" lang="en-US"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a:ln>
                          <a:noFill/>
                        </a:ln>
                        <a:solidFill>
                          <a:schemeClr val="tx1"/>
                        </a:solidFill>
                        <a:effectLst/>
                        <a:latin typeface="+mn-lt"/>
                        <a:cs typeface="Times New Roman" pitchFamily="18" charset="0"/>
                      </a:endParaRP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596</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kern="12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870</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870</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600" dirty="0" smtClean="0">
                          <a:effectLst/>
                          <a:latin typeface="+mn-lt"/>
                          <a:cs typeface="Times New Roman" panose="02020603050405020304" pitchFamily="18" charset="0"/>
                        </a:rPr>
                        <a:t>-</a:t>
                      </a:r>
                      <a:endParaRPr lang="en-US" sz="1600" dirty="0">
                        <a:effectLst/>
                        <a:latin typeface="+mn-lt"/>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3091">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defRPr/>
                      </a:pPr>
                      <a:r>
                        <a:rPr kumimoji="0" lang="en-US" sz="1600" b="0" i="0" u="none" strike="noStrike" cap="none" normalizeH="0" baseline="0" dirty="0">
                          <a:ln>
                            <a:noFill/>
                          </a:ln>
                          <a:solidFill>
                            <a:schemeClr val="tx1"/>
                          </a:solidFill>
                          <a:effectLst/>
                          <a:latin typeface="+mn-lt"/>
                          <a:cs typeface="Times New Roman" pitchFamily="18" charset="0"/>
                        </a:rPr>
                        <a:t>b. Cooling Make up</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105 (</a:t>
                      </a: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24+</a:t>
                      </a:r>
                      <a:r>
                        <a:rPr lang="en-US" sz="1600" kern="12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81)</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155 (</a:t>
                      </a:r>
                      <a:r>
                        <a:rPr lang="en-US" sz="1600" kern="1200" baseline="300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kern="1200" baseline="0" dirty="0" smtClean="0">
                          <a:solidFill>
                            <a:srgbClr val="000000"/>
                          </a:solidFill>
                          <a:effectLst/>
                          <a:latin typeface="+mn-lt"/>
                          <a:ea typeface="Times New Roman" panose="02020603050405020304" pitchFamily="18" charset="0"/>
                          <a:cs typeface="Times New Roman" panose="02020603050405020304" pitchFamily="18" charset="0"/>
                        </a:rPr>
                        <a:t>14</a:t>
                      </a:r>
                      <a:r>
                        <a:rPr lang="en-US" sz="1600" kern="12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kern="1200" dirty="0" smtClean="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87</a:t>
                      </a:r>
                      <a:r>
                        <a:rPr lang="en-US" sz="1600" kern="12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1" kern="1200" baseline="300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0" kern="1200" baseline="0" dirty="0" smtClean="0">
                          <a:solidFill>
                            <a:srgbClr val="000000"/>
                          </a:solidFill>
                          <a:effectLst/>
                          <a:latin typeface="+mn-lt"/>
                          <a:ea typeface="Times New Roman" panose="02020603050405020304" pitchFamily="18" charset="0"/>
                          <a:cs typeface="Times New Roman" panose="02020603050405020304" pitchFamily="18" charset="0"/>
                        </a:rPr>
                        <a:t>54</a:t>
                      </a:r>
                      <a:r>
                        <a:rPr lang="en-US" sz="1600" kern="1200" dirty="0" smtClean="0">
                          <a:solidFill>
                            <a:srgbClr val="000000"/>
                          </a:solidFill>
                          <a:effectLst/>
                          <a:latin typeface="+mn-lt"/>
                          <a:ea typeface="Times New Roman" panose="02020603050405020304" pitchFamily="18" charset="0"/>
                          <a:cs typeface="Times New Roman" panose="02020603050405020304" pitchFamily="18" charset="0"/>
                        </a:rPr>
                        <a:t>)</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155 (</a:t>
                      </a:r>
                      <a:r>
                        <a:rPr lang="en-US" sz="1600" baseline="30000" dirty="0" smtClean="0">
                          <a:solidFill>
                            <a:srgbClr val="000000"/>
                          </a:solidFill>
                          <a:effectLst/>
                          <a:latin typeface="+mn-lt"/>
                          <a:ea typeface="Calibri" panose="020F0502020204030204" pitchFamily="34" charset="0"/>
                          <a:cs typeface="Times New Roman" panose="02020603050405020304" pitchFamily="18" charset="0"/>
                        </a:rPr>
                        <a:t>♣</a:t>
                      </a:r>
                      <a:r>
                        <a:rPr lang="en-US" sz="1600" kern="1200" baseline="0" dirty="0" smtClean="0">
                          <a:solidFill>
                            <a:srgbClr val="000000"/>
                          </a:solidFill>
                          <a:effectLst/>
                          <a:latin typeface="+mn-lt"/>
                          <a:ea typeface="Calibri" panose="020F0502020204030204" pitchFamily="34" charset="0"/>
                          <a:cs typeface="Times New Roman" panose="02020603050405020304" pitchFamily="18" charset="0"/>
                        </a:rPr>
                        <a:t>14</a:t>
                      </a:r>
                      <a:r>
                        <a:rPr lang="en-US" sz="1600" kern="12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aseline="30000" dirty="0" smtClean="0">
                          <a:solidFill>
                            <a:srgbClr val="000000"/>
                          </a:solidFill>
                          <a:effectLst/>
                          <a:latin typeface="+mn-lt"/>
                          <a:ea typeface="Calibri" panose="020F0502020204030204" pitchFamily="34" charset="0"/>
                          <a:cs typeface="Times New Roman" panose="02020603050405020304" pitchFamily="18" charset="0"/>
                        </a:rPr>
                        <a:t> </a:t>
                      </a: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smtClean="0">
                          <a:solidFill>
                            <a:srgbClr val="000000"/>
                          </a:solidFill>
                          <a:effectLst/>
                          <a:latin typeface="+mn-lt"/>
                          <a:ea typeface="Times New Roman" panose="02020603050405020304" pitchFamily="18" charset="0"/>
                          <a:cs typeface="Times New Roman" panose="02020603050405020304" pitchFamily="18" charset="0"/>
                        </a:rPr>
                        <a:t>141)</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600" baseline="30000">
                          <a:solidFill>
                            <a:srgbClr val="000000"/>
                          </a:solidFill>
                          <a:effectLst/>
                          <a:latin typeface="+mn-lt"/>
                          <a:ea typeface="Calibri" panose="020F0502020204030204" pitchFamily="34" charset="0"/>
                          <a:cs typeface="Times New Roman" panose="02020603050405020304" pitchFamily="18" charset="0"/>
                        </a:rPr>
                        <a:t>Ø </a:t>
                      </a:r>
                      <a:r>
                        <a:rPr lang="en-US" sz="1600" kern="1200">
                          <a:solidFill>
                            <a:srgbClr val="000000"/>
                          </a:solidFill>
                          <a:effectLst/>
                          <a:latin typeface="+mn-lt"/>
                          <a:ea typeface="Times New Roman" panose="02020603050405020304" pitchFamily="18" charset="0"/>
                          <a:cs typeface="Times New Roman" panose="02020603050405020304" pitchFamily="18" charset="0"/>
                        </a:rPr>
                        <a:t>155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3091">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defRPr/>
                      </a:pPr>
                      <a:r>
                        <a:rPr kumimoji="0" lang="en-US" sz="1600" b="0" i="0" u="none" strike="noStrike" cap="none" normalizeH="0" baseline="0" dirty="0">
                          <a:ln>
                            <a:noFill/>
                          </a:ln>
                          <a:solidFill>
                            <a:schemeClr val="tx1"/>
                          </a:solidFill>
                          <a:effectLst/>
                          <a:latin typeface="+mn-lt"/>
                          <a:cs typeface="Times New Roman" pitchFamily="18" charset="0"/>
                        </a:rPr>
                        <a:t>c. Boiler Make up</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72</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72 </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72</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600" baseline="30000">
                          <a:solidFill>
                            <a:srgbClr val="000000"/>
                          </a:solidFill>
                          <a:effectLst/>
                          <a:latin typeface="+mn-lt"/>
                          <a:ea typeface="Calibri" panose="020F0502020204030204" pitchFamily="34" charset="0"/>
                          <a:cs typeface="Times New Roman" panose="02020603050405020304" pitchFamily="18" charset="0"/>
                        </a:rPr>
                        <a:t>Ø</a:t>
                      </a:r>
                      <a:r>
                        <a:rPr lang="en-US" sz="1600" kern="1200">
                          <a:solidFill>
                            <a:srgbClr val="000000"/>
                          </a:solidFill>
                          <a:effectLst/>
                          <a:latin typeface="+mn-lt"/>
                          <a:ea typeface="Times New Roman" panose="02020603050405020304" pitchFamily="18" charset="0"/>
                          <a:cs typeface="Times New Roman" panose="02020603050405020304" pitchFamily="18" charset="0"/>
                        </a:rPr>
                        <a:t>72</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3091">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pPr>
                      <a:r>
                        <a:rPr kumimoji="0" lang="en-US" sz="1600" b="0" i="0" u="none" strike="noStrike" cap="none" normalizeH="0" baseline="0" dirty="0">
                          <a:ln>
                            <a:noFill/>
                          </a:ln>
                          <a:solidFill>
                            <a:schemeClr val="tx1"/>
                          </a:solidFill>
                          <a:effectLst/>
                          <a:latin typeface="+mn-lt"/>
                          <a:cs typeface="Times New Roman" pitchFamily="18" charset="0"/>
                        </a:rPr>
                        <a:t>d. </a:t>
                      </a:r>
                      <a:r>
                        <a:rPr kumimoji="0" lang="en-US" sz="1600" b="0" i="0" u="none" strike="noStrike" cap="none" normalizeH="0" baseline="0" dirty="0" smtClean="0">
                          <a:ln>
                            <a:noFill/>
                          </a:ln>
                          <a:solidFill>
                            <a:schemeClr val="tx1"/>
                          </a:solidFill>
                          <a:effectLst/>
                          <a:latin typeface="+mn-lt"/>
                          <a:cs typeface="Times New Roman" pitchFamily="18" charset="0"/>
                        </a:rPr>
                        <a:t>DM Plant</a:t>
                      </a:r>
                      <a:endParaRPr kumimoji="0" lang="en-US" sz="1600" b="0" i="0" u="none" strike="noStrike" cap="none" normalizeH="0" baseline="0" dirty="0">
                        <a:ln>
                          <a:noFill/>
                        </a:ln>
                        <a:solidFill>
                          <a:schemeClr val="tx1"/>
                        </a:solidFill>
                        <a:effectLst/>
                        <a:latin typeface="+mn-lt"/>
                        <a:cs typeface="Times New Roman" pitchFamily="18" charset="0"/>
                      </a:endParaRP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a:solidFill>
                            <a:srgbClr val="000000"/>
                          </a:solidFill>
                          <a:effectLst/>
                          <a:latin typeface="+mn-lt"/>
                          <a:ea typeface="Calibri" panose="020F0502020204030204" pitchFamily="34" charset="0"/>
                          <a:cs typeface="Times New Roman" panose="02020603050405020304" pitchFamily="18" charset="0"/>
                        </a:rPr>
                        <a:t># </a:t>
                      </a:r>
                      <a:r>
                        <a:rPr lang="en-US" sz="1600" kern="1200">
                          <a:solidFill>
                            <a:srgbClr val="000000"/>
                          </a:solidFill>
                          <a:effectLst/>
                          <a:latin typeface="+mn-lt"/>
                          <a:ea typeface="Times New Roman" panose="02020603050405020304" pitchFamily="18" charset="0"/>
                          <a:cs typeface="Times New Roman" panose="02020603050405020304" pitchFamily="18" charset="0"/>
                        </a:rPr>
                        <a:t>15</a:t>
                      </a:r>
                      <a:endParaRPr lang="en-US" sz="160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600" baseline="30000">
                          <a:solidFill>
                            <a:srgbClr val="000000"/>
                          </a:solidFill>
                          <a:effectLst/>
                          <a:latin typeface="+mn-lt"/>
                          <a:ea typeface="Calibri" panose="020F0502020204030204" pitchFamily="34" charset="0"/>
                          <a:cs typeface="Times New Roman" panose="02020603050405020304" pitchFamily="18" charset="0"/>
                        </a:rPr>
                        <a:t>Ø</a:t>
                      </a:r>
                      <a:r>
                        <a:rPr lang="en-US" sz="1600" kern="1200">
                          <a:solidFill>
                            <a:srgbClr val="000000"/>
                          </a:solidFill>
                          <a:effectLst/>
                          <a:latin typeface="+mn-lt"/>
                          <a:ea typeface="Times New Roman" panose="02020603050405020304" pitchFamily="18" charset="0"/>
                          <a:cs typeface="Times New Roman" panose="02020603050405020304" pitchFamily="18" charset="0"/>
                        </a:rPr>
                        <a:t>15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3091">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mn-lt"/>
                          <a:cs typeface="Times New Roman" pitchFamily="18" charset="0"/>
                        </a:rPr>
                        <a:t>e. </a:t>
                      </a:r>
                      <a:r>
                        <a:rPr kumimoji="0" lang="en-US" sz="1600" b="0" i="0" u="none" strike="noStrike" cap="none" normalizeH="0" baseline="0" dirty="0" smtClean="0">
                          <a:ln>
                            <a:noFill/>
                          </a:ln>
                          <a:solidFill>
                            <a:schemeClr val="tx1"/>
                          </a:solidFill>
                          <a:effectLst/>
                          <a:latin typeface="+mn-lt"/>
                          <a:cs typeface="Times New Roman" pitchFamily="18" charset="0"/>
                        </a:rPr>
                        <a:t>Lab &amp; Washing</a:t>
                      </a:r>
                      <a:endParaRPr kumimoji="0" lang="en-US" sz="1600" b="0" i="0" u="none" strike="noStrike" cap="none" normalizeH="0" baseline="0" dirty="0">
                        <a:ln>
                          <a:noFill/>
                        </a:ln>
                        <a:solidFill>
                          <a:schemeClr val="tx1"/>
                        </a:solidFill>
                        <a:effectLst/>
                        <a:latin typeface="+mn-lt"/>
                        <a:cs typeface="Times New Roman" pitchFamily="18" charset="0"/>
                      </a:endParaRP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600" baseline="30000">
                          <a:solidFill>
                            <a:srgbClr val="000000"/>
                          </a:solidFill>
                          <a:effectLst/>
                          <a:latin typeface="+mn-lt"/>
                          <a:ea typeface="Calibri" panose="020F0502020204030204" pitchFamily="34" charset="0"/>
                          <a:cs typeface="Times New Roman" panose="02020603050405020304" pitchFamily="18" charset="0"/>
                        </a:rPr>
                        <a:t>Ø</a:t>
                      </a:r>
                      <a:r>
                        <a:rPr lang="en-US" sz="1600" kern="1200">
                          <a:solidFill>
                            <a:srgbClr val="000000"/>
                          </a:solidFill>
                          <a:effectLst/>
                          <a:latin typeface="+mn-lt"/>
                          <a:ea typeface="Times New Roman" panose="02020603050405020304" pitchFamily="18" charset="0"/>
                          <a:cs typeface="Times New Roman" panose="02020603050405020304" pitchFamily="18" charset="0"/>
                        </a:rPr>
                        <a:t>6</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27867">
                <a:tc vMerge="1">
                  <a:txBody>
                    <a:bodyPr/>
                    <a:lstStyle/>
                    <a:p>
                      <a:endParaRPr lang="en-US"/>
                    </a:p>
                  </a:txBody>
                  <a:tcPr/>
                </a:tc>
                <a:tc>
                  <a:txBody>
                    <a:bodyPr/>
                    <a:lstStyle/>
                    <a:p>
                      <a:pPr>
                        <a:lnSpc>
                          <a:spcPct val="100000"/>
                        </a:lnSpc>
                      </a:pPr>
                      <a:r>
                        <a:rPr lang="en-US" dirty="0" smtClean="0">
                          <a:latin typeface="+mn-lt"/>
                          <a:cs typeface="Times New Roman" pitchFamily="18" charset="0"/>
                        </a:rPr>
                        <a:t>f.</a:t>
                      </a:r>
                      <a:r>
                        <a:rPr lang="en-US" baseline="0" dirty="0" smtClean="0">
                          <a:latin typeface="+mn-lt"/>
                          <a:cs typeface="Times New Roman" pitchFamily="18" charset="0"/>
                        </a:rPr>
                        <a:t> Ash Quenching </a:t>
                      </a:r>
                      <a:endParaRPr lang="en-US" dirty="0">
                        <a:latin typeface="+mn-lt"/>
                        <a:cs typeface="Times New Roman" pitchFamily="18" charset="0"/>
                      </a:endParaRP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a:solidFill>
                            <a:srgbClr val="000000"/>
                          </a:solidFill>
                          <a:effectLst/>
                          <a:latin typeface="+mn-lt"/>
                          <a:ea typeface="Calibri" panose="020F0502020204030204" pitchFamily="34" charset="0"/>
                          <a:cs typeface="Times New Roman" panose="02020603050405020304" pitchFamily="18" charset="0"/>
                        </a:rPr>
                        <a:t>#</a:t>
                      </a:r>
                      <a:r>
                        <a:rPr lang="en-US" sz="1600" kern="1200">
                          <a:solidFill>
                            <a:srgbClr val="000000"/>
                          </a:solidFill>
                          <a:effectLst/>
                          <a:latin typeface="+mn-lt"/>
                          <a:ea typeface="Times New Roman" panose="02020603050405020304" pitchFamily="18" charset="0"/>
                          <a:cs typeface="Times New Roman" panose="02020603050405020304" pitchFamily="18" charset="0"/>
                        </a:rPr>
                        <a:t>2</a:t>
                      </a:r>
                      <a:endParaRPr lang="en-US" sz="160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aseline="30000" dirty="0">
                          <a:solidFill>
                            <a:srgbClr val="000000"/>
                          </a:solidFill>
                          <a:effectLst/>
                          <a:latin typeface="+mn-lt"/>
                          <a:ea typeface="Calibri" panose="020F0502020204030204" pitchFamily="34" charset="0"/>
                          <a:cs typeface="Times New Roman" panose="02020603050405020304" pitchFamily="18" charset="0"/>
                        </a:rPr>
                        <a:t>#</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600" baseline="30000" dirty="0">
                          <a:solidFill>
                            <a:srgbClr val="000000"/>
                          </a:solidFill>
                          <a:effectLst/>
                          <a:latin typeface="+mn-lt"/>
                          <a:ea typeface="Calibri" panose="020F0502020204030204" pitchFamily="34" charset="0"/>
                          <a:cs typeface="Times New Roman" panose="02020603050405020304" pitchFamily="18" charset="0"/>
                        </a:rPr>
                        <a:t>Ø</a:t>
                      </a:r>
                      <a:r>
                        <a:rPr lang="en-US" sz="1600" kern="1200" dirty="0">
                          <a:solidFill>
                            <a:srgbClr val="000000"/>
                          </a:solidFill>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465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800" b="1" dirty="0">
                          <a:latin typeface="+mn-lt"/>
                          <a:ea typeface="Times New Roman"/>
                          <a:cs typeface="Times New Roman"/>
                        </a:rPr>
                        <a:t>Industrial Use </a:t>
                      </a:r>
                    </a:p>
                    <a:p>
                      <a:pPr marL="0" marR="0" algn="r">
                        <a:lnSpc>
                          <a:spcPct val="100000"/>
                        </a:lnSpc>
                        <a:spcBef>
                          <a:spcPts val="0"/>
                        </a:spcBef>
                        <a:spcAft>
                          <a:spcPts val="0"/>
                        </a:spcAft>
                      </a:pPr>
                      <a:r>
                        <a:rPr kumimoji="0" lang="en-US" sz="1600" b="0" i="0" u="none" strike="noStrike" kern="1200" cap="none" spc="0" normalizeH="0" baseline="0" noProof="0" dirty="0">
                          <a:ln>
                            <a:noFill/>
                          </a:ln>
                          <a:solidFill>
                            <a:srgbClr val="0000FF"/>
                          </a:solidFill>
                          <a:effectLst/>
                          <a:uLnTx/>
                          <a:uFillTx/>
                          <a:latin typeface="+mn-lt"/>
                          <a:ea typeface="Calibri"/>
                          <a:cs typeface="Mangal"/>
                        </a:rPr>
                        <a:t>Fresh Water </a:t>
                      </a:r>
                    </a:p>
                    <a:p>
                      <a:pPr marL="0" marR="0" algn="r">
                        <a:lnSpc>
                          <a:spcPct val="100000"/>
                        </a:lnSpc>
                        <a:spcBef>
                          <a:spcPts val="0"/>
                        </a:spcBef>
                        <a:spcAft>
                          <a:spcPts val="0"/>
                        </a:spcAft>
                      </a:pPr>
                      <a:r>
                        <a:rPr kumimoji="0" lang="en-US" sz="1600" b="1" i="0" u="none" strike="noStrike" kern="1200" cap="none" spc="0" normalizeH="0" baseline="0" noProof="0" dirty="0">
                          <a:ln>
                            <a:noFill/>
                          </a:ln>
                          <a:solidFill>
                            <a:srgbClr val="0000FF"/>
                          </a:solidFill>
                          <a:effectLst/>
                          <a:uLnTx/>
                          <a:uFillTx/>
                          <a:latin typeface="+mn-lt"/>
                          <a:ea typeface="Calibri"/>
                          <a:cs typeface="Mangal"/>
                        </a:rPr>
                        <a:t>10 KL /KL</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1" kern="1200" dirty="0">
                          <a:effectLst/>
                          <a:latin typeface="+mn-lt"/>
                          <a:ea typeface="Times New Roman" panose="02020603050405020304" pitchFamily="18" charset="0"/>
                          <a:cs typeface="Times New Roman" panose="02020603050405020304" pitchFamily="18" charset="0"/>
                        </a:rPr>
                        <a:t>795 (</a:t>
                      </a:r>
                      <a:r>
                        <a:rPr lang="en-US" sz="1600" baseline="30000" dirty="0">
                          <a:effectLst/>
                          <a:latin typeface="+mn-lt"/>
                          <a:ea typeface="Calibri" panose="020F0502020204030204" pitchFamily="34" charset="0"/>
                          <a:cs typeface="Times New Roman" panose="02020603050405020304" pitchFamily="18" charset="0"/>
                        </a:rPr>
                        <a:t>#</a:t>
                      </a:r>
                      <a:r>
                        <a:rPr lang="en-US" sz="1600" b="1" kern="1200" dirty="0">
                          <a:effectLst/>
                          <a:latin typeface="+mn-lt"/>
                          <a:ea typeface="Times New Roman" panose="02020603050405020304" pitchFamily="18" charset="0"/>
                          <a:cs typeface="Times New Roman" panose="02020603050405020304" pitchFamily="18" charset="0"/>
                        </a:rPr>
                        <a:t>175+</a:t>
                      </a:r>
                      <a:r>
                        <a:rPr lang="en-US" sz="1600" baseline="30000" dirty="0">
                          <a:effectLst/>
                          <a:latin typeface="+mn-lt"/>
                          <a:ea typeface="Calibri" panose="020F0502020204030204" pitchFamily="34" charset="0"/>
                          <a:cs typeface="Times New Roman" panose="02020603050405020304" pitchFamily="18" charset="0"/>
                        </a:rPr>
                        <a:t>♣</a:t>
                      </a:r>
                      <a:r>
                        <a:rPr lang="en-US" sz="1600" b="1" kern="1200" dirty="0">
                          <a:effectLst/>
                          <a:latin typeface="+mn-lt"/>
                          <a:ea typeface="Times New Roman" panose="02020603050405020304" pitchFamily="18" charset="0"/>
                          <a:cs typeface="Times New Roman" panose="02020603050405020304" pitchFamily="18" charset="0"/>
                        </a:rPr>
                        <a:t>620)</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600" b="1" kern="1200" dirty="0">
                          <a:effectLst/>
                          <a:latin typeface="+mn-lt"/>
                          <a:ea typeface="Times New Roman" panose="02020603050405020304" pitchFamily="18" charset="0"/>
                          <a:cs typeface="Times New Roman" panose="02020603050405020304" pitchFamily="18" charset="0"/>
                        </a:rPr>
                        <a:t> 78% </a:t>
                      </a:r>
                      <a:r>
                        <a:rPr lang="en-US" sz="1600" b="1" kern="1200" dirty="0" smtClean="0">
                          <a:effectLst/>
                          <a:latin typeface="+mn-lt"/>
                          <a:ea typeface="Times New Roman" panose="02020603050405020304" pitchFamily="18" charset="0"/>
                          <a:cs typeface="Times New Roman" panose="02020603050405020304" pitchFamily="18" charset="0"/>
                        </a:rPr>
                        <a:t>Recycle</a:t>
                      </a:r>
                    </a:p>
                    <a:p>
                      <a:pPr marL="0" marR="0" algn="ctr">
                        <a:lnSpc>
                          <a:spcPct val="100000"/>
                        </a:lnSpc>
                        <a:spcBef>
                          <a:spcPts val="0"/>
                        </a:spcBef>
                        <a:spcAft>
                          <a:spcPts val="0"/>
                        </a:spcAft>
                        <a:tabLst>
                          <a:tab pos="514350" algn="l"/>
                        </a:tabLst>
                      </a:pPr>
                      <a:r>
                        <a:rPr kumimoji="0" lang="en-US" sz="1600" b="1" i="0" u="none" strike="noStrike" kern="1200" cap="none" spc="0" normalizeH="0" baseline="0" dirty="0" smtClean="0">
                          <a:ln>
                            <a:noFill/>
                          </a:ln>
                          <a:solidFill>
                            <a:srgbClr val="0000FF"/>
                          </a:solidFill>
                          <a:effectLst/>
                          <a:uLnTx/>
                          <a:uFillTx/>
                          <a:latin typeface="+mn-lt"/>
                          <a:ea typeface="Calibri"/>
                          <a:cs typeface="Mangal"/>
                        </a:rPr>
                        <a:t>2.3 KL/KL</a:t>
                      </a:r>
                      <a:endParaRPr kumimoji="0" lang="en-US" sz="1600" b="1" i="0" u="none" strike="noStrike" kern="1200" cap="none" spc="0" normalizeH="0" baseline="0" dirty="0">
                        <a:ln>
                          <a:noFill/>
                        </a:ln>
                        <a:solidFill>
                          <a:srgbClr val="0000FF"/>
                        </a:solidFill>
                        <a:effectLst/>
                        <a:uLnTx/>
                        <a:uFillTx/>
                        <a:latin typeface="+mn-lt"/>
                        <a:ea typeface="Calibri"/>
                        <a:cs typeface="Mang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1121 (</a:t>
                      </a:r>
                      <a:r>
                        <a:rPr lang="en-US" sz="1600" kern="1200" dirty="0" smtClean="0">
                          <a:solidFill>
                            <a:srgbClr val="000000"/>
                          </a:solidFill>
                          <a:effectLst/>
                          <a:latin typeface="+mn-lt"/>
                          <a:ea typeface="Calibri" panose="020F0502020204030204" pitchFamily="34" charset="0"/>
                          <a:cs typeface="Times New Roman" panose="02020603050405020304" pitchFamily="18" charset="0"/>
                        </a:rPr>
                        <a:t>*</a:t>
                      </a: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183+</a:t>
                      </a:r>
                      <a:r>
                        <a:rPr lang="en-US" sz="1600" kern="1200" baseline="300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1" kern="1200" baseline="0" dirty="0" smtClean="0">
                          <a:solidFill>
                            <a:srgbClr val="000000"/>
                          </a:solidFill>
                          <a:effectLst/>
                          <a:latin typeface="+mn-lt"/>
                          <a:ea typeface="Times New Roman" panose="02020603050405020304" pitchFamily="18" charset="0"/>
                          <a:cs typeface="Times New Roman" panose="02020603050405020304" pitchFamily="18" charset="0"/>
                        </a:rPr>
                        <a:t>884</a:t>
                      </a: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1" kern="1200" baseline="300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1" kern="1200" baseline="0" dirty="0" smtClean="0">
                          <a:solidFill>
                            <a:srgbClr val="000000"/>
                          </a:solidFill>
                          <a:effectLst/>
                          <a:latin typeface="+mn-lt"/>
                          <a:ea typeface="Times New Roman" panose="02020603050405020304" pitchFamily="18" charset="0"/>
                          <a:cs typeface="Times New Roman" panose="02020603050405020304" pitchFamily="18" charset="0"/>
                        </a:rPr>
                        <a:t>54</a:t>
                      </a: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600" b="1" kern="1200" dirty="0">
                          <a:solidFill>
                            <a:srgbClr val="C00000"/>
                          </a:solidFill>
                          <a:effectLst/>
                          <a:latin typeface="+mn-lt"/>
                          <a:ea typeface="Times New Roman" panose="02020603050405020304" pitchFamily="18" charset="0"/>
                          <a:cs typeface="Times New Roman" panose="02020603050405020304" pitchFamily="18" charset="0"/>
                        </a:rPr>
                        <a:t> </a:t>
                      </a:r>
                      <a:r>
                        <a:rPr lang="en-US" sz="1600" b="1" kern="1200" dirty="0" smtClean="0">
                          <a:solidFill>
                            <a:srgbClr val="C00000"/>
                          </a:solidFill>
                          <a:effectLst/>
                          <a:latin typeface="+mn-lt"/>
                          <a:ea typeface="Times New Roman" panose="02020603050405020304" pitchFamily="18" charset="0"/>
                          <a:cs typeface="Times New Roman" panose="02020603050405020304" pitchFamily="18" charset="0"/>
                        </a:rPr>
                        <a:t>95% Recycle</a:t>
                      </a:r>
                    </a:p>
                    <a:p>
                      <a:pPr marL="0" marR="0" lvl="0" indent="0" algn="ctr" defTabSz="844083" rtl="0" eaLnBrk="1" fontAlgn="auto" latinLnBrk="0" hangingPunct="1">
                        <a:lnSpc>
                          <a:spcPct val="100000"/>
                        </a:lnSpc>
                        <a:spcBef>
                          <a:spcPts val="0"/>
                        </a:spcBef>
                        <a:spcAft>
                          <a:spcPts val="0"/>
                        </a:spcAft>
                        <a:buClrTx/>
                        <a:buSzTx/>
                        <a:buFontTx/>
                        <a:buNone/>
                        <a:tabLst>
                          <a:tab pos="514350" algn="l"/>
                        </a:tabLst>
                        <a:defRPr/>
                      </a:pPr>
                      <a:r>
                        <a:rPr kumimoji="0" lang="en-US" sz="1600" b="1" i="0" u="none" strike="noStrike" kern="1200" cap="none" spc="0" normalizeH="0" baseline="0" dirty="0" smtClean="0">
                          <a:ln>
                            <a:noFill/>
                          </a:ln>
                          <a:solidFill>
                            <a:srgbClr val="0000FF"/>
                          </a:solidFill>
                          <a:effectLst/>
                          <a:uLnTx/>
                          <a:uFillTx/>
                          <a:latin typeface="+mn-lt"/>
                          <a:ea typeface="Calibri"/>
                          <a:cs typeface="Mangal"/>
                        </a:rPr>
                        <a:t>0.4  KL/KL</a:t>
                      </a:r>
                    </a:p>
                  </a:txBody>
                  <a:tcPr marL="63500" marR="6350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1" kern="1200" dirty="0">
                          <a:effectLst/>
                          <a:latin typeface="+mn-lt"/>
                          <a:ea typeface="Times New Roman" panose="02020603050405020304" pitchFamily="18" charset="0"/>
                          <a:cs typeface="Times New Roman" panose="02020603050405020304" pitchFamily="18" charset="0"/>
                        </a:rPr>
                        <a:t>1121 </a:t>
                      </a:r>
                      <a:r>
                        <a:rPr lang="en-US" sz="1600" b="1" kern="1200" dirty="0" smtClean="0">
                          <a:effectLst/>
                          <a:latin typeface="+mn-lt"/>
                          <a:ea typeface="Times New Roman" panose="02020603050405020304" pitchFamily="18" charset="0"/>
                          <a:cs typeface="Times New Roman" panose="02020603050405020304" pitchFamily="18" charset="0"/>
                        </a:rPr>
                        <a:t>(</a:t>
                      </a:r>
                      <a:r>
                        <a:rPr lang="en-US" sz="1600" baseline="30000" dirty="0" smtClean="0">
                          <a:effectLst/>
                          <a:latin typeface="+mn-lt"/>
                          <a:ea typeface="Calibri" panose="020F0502020204030204" pitchFamily="34" charset="0"/>
                          <a:cs typeface="Times New Roman" panose="02020603050405020304" pitchFamily="18" charset="0"/>
                        </a:rPr>
                        <a:t>#</a:t>
                      </a:r>
                      <a:r>
                        <a:rPr lang="en-US" sz="1600" b="1" kern="1200" baseline="0" dirty="0" smtClean="0">
                          <a:effectLst/>
                          <a:latin typeface="+mn-lt"/>
                          <a:ea typeface="Calibri" panose="020F0502020204030204" pitchFamily="34" charset="0"/>
                          <a:cs typeface="Times New Roman" panose="02020603050405020304" pitchFamily="18" charset="0"/>
                        </a:rPr>
                        <a:t>237</a:t>
                      </a:r>
                      <a:r>
                        <a:rPr lang="en-US" sz="1600" b="1" kern="1200" dirty="0" smtClean="0">
                          <a:effectLst/>
                          <a:latin typeface="+mn-lt"/>
                          <a:ea typeface="Times New Roman" panose="02020603050405020304" pitchFamily="18" charset="0"/>
                          <a:cs typeface="Times New Roman" panose="02020603050405020304" pitchFamily="18" charset="0"/>
                        </a:rPr>
                        <a:t>+</a:t>
                      </a:r>
                      <a:r>
                        <a:rPr lang="en-US" sz="1600" baseline="30000" dirty="0" smtClean="0">
                          <a:effectLst/>
                          <a:latin typeface="+mn-lt"/>
                          <a:ea typeface="Calibri" panose="020F0502020204030204" pitchFamily="34" charset="0"/>
                          <a:cs typeface="Times New Roman" panose="02020603050405020304" pitchFamily="18" charset="0"/>
                        </a:rPr>
                        <a:t>♣</a:t>
                      </a:r>
                      <a:r>
                        <a:rPr lang="en-US" sz="1600" b="1" kern="1200" dirty="0" smtClean="0">
                          <a:effectLst/>
                          <a:latin typeface="+mn-lt"/>
                          <a:ea typeface="Times New Roman" panose="02020603050405020304" pitchFamily="18" charset="0"/>
                          <a:cs typeface="Times New Roman" panose="02020603050405020304" pitchFamily="18" charset="0"/>
                        </a:rPr>
                        <a:t>884)</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600" b="1" kern="1200" dirty="0">
                          <a:effectLst/>
                          <a:latin typeface="+mn-lt"/>
                          <a:ea typeface="Times New Roman" panose="02020603050405020304" pitchFamily="18" charset="0"/>
                          <a:cs typeface="Times New Roman" panose="02020603050405020304" pitchFamily="18" charset="0"/>
                        </a:rPr>
                        <a:t> </a:t>
                      </a:r>
                      <a:r>
                        <a:rPr lang="en-US" sz="1600" b="1" kern="1200" dirty="0" smtClean="0">
                          <a:effectLst/>
                          <a:latin typeface="+mn-lt"/>
                          <a:ea typeface="Times New Roman" panose="02020603050405020304" pitchFamily="18" charset="0"/>
                          <a:cs typeface="Times New Roman" panose="02020603050405020304" pitchFamily="18" charset="0"/>
                        </a:rPr>
                        <a:t>79% Recycle</a:t>
                      </a:r>
                    </a:p>
                    <a:p>
                      <a:pPr marL="0" marR="0" lvl="0" indent="0" algn="ctr" defTabSz="844083" rtl="0" eaLnBrk="1" fontAlgn="auto" latinLnBrk="0" hangingPunct="1">
                        <a:lnSpc>
                          <a:spcPct val="100000"/>
                        </a:lnSpc>
                        <a:spcBef>
                          <a:spcPts val="0"/>
                        </a:spcBef>
                        <a:spcAft>
                          <a:spcPts val="0"/>
                        </a:spcAft>
                        <a:buClrTx/>
                        <a:buSzTx/>
                        <a:buFontTx/>
                        <a:buNone/>
                        <a:tabLst>
                          <a:tab pos="514350" algn="l"/>
                        </a:tabLst>
                        <a:defRPr/>
                      </a:pPr>
                      <a:r>
                        <a:rPr kumimoji="0" lang="en-US" sz="1600" b="1" i="0" u="none" strike="noStrike" kern="1200" cap="none" spc="0" normalizeH="0" baseline="0" dirty="0" smtClean="0">
                          <a:ln>
                            <a:noFill/>
                          </a:ln>
                          <a:solidFill>
                            <a:srgbClr val="0000FF"/>
                          </a:solidFill>
                          <a:effectLst/>
                          <a:uLnTx/>
                          <a:uFillTx/>
                          <a:latin typeface="+mn-lt"/>
                          <a:ea typeface="Calibri"/>
                          <a:cs typeface="Mangal"/>
                        </a:rPr>
                        <a:t>2.0  KL/KL</a:t>
                      </a: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600" b="1" baseline="30000" dirty="0">
                          <a:effectLst/>
                          <a:latin typeface="+mn-lt"/>
                          <a:ea typeface="Calibri" panose="020F0502020204030204" pitchFamily="34" charset="0"/>
                          <a:cs typeface="Times New Roman" panose="02020603050405020304" pitchFamily="18" charset="0"/>
                        </a:rPr>
                        <a:t>Ø</a:t>
                      </a:r>
                      <a:r>
                        <a:rPr lang="en-US" sz="1600" b="1" kern="1200" dirty="0">
                          <a:effectLst/>
                          <a:latin typeface="+mn-lt"/>
                          <a:ea typeface="MS Mincho" panose="02020609040205080304"/>
                          <a:cs typeface="Times New Roman" panose="02020603050405020304" pitchFamily="18" charset="0"/>
                        </a:rPr>
                        <a:t>251</a:t>
                      </a:r>
                      <a:endParaRPr lang="en-US" sz="1600" dirty="0">
                        <a:effectLst/>
                        <a:latin typeface="+mn-lt"/>
                        <a:ea typeface="Times New Roman" panose="02020603050405020304" pitchFamily="18" charset="0"/>
                        <a:cs typeface="Times New Roman" panose="02020603050405020304" pitchFamily="18" charset="0"/>
                      </a:endParaRPr>
                    </a:p>
                    <a:p>
                      <a:pPr marL="0" marR="0" algn="ctr" fontAlgn="base">
                        <a:lnSpc>
                          <a:spcPct val="100000"/>
                        </a:lnSpc>
                        <a:spcBef>
                          <a:spcPts val="0"/>
                        </a:spcBef>
                        <a:spcAft>
                          <a:spcPts val="0"/>
                        </a:spcAft>
                      </a:pPr>
                      <a:r>
                        <a:rPr lang="en-US" sz="1600" b="1" kern="1200" dirty="0">
                          <a:effectLst/>
                          <a:latin typeface="+mn-lt"/>
                          <a:ea typeface="Times New Roman" panose="02020603050405020304" pitchFamily="18" charset="0"/>
                          <a:cs typeface="Times New Roman" panose="02020603050405020304" pitchFamily="18" charset="0"/>
                        </a:rPr>
                        <a:t>(100% Recycle</a:t>
                      </a:r>
                      <a:r>
                        <a:rPr lang="en-US" sz="1600" b="1" kern="1200" dirty="0" smtClean="0">
                          <a:effectLst/>
                          <a:latin typeface="+mn-lt"/>
                          <a:ea typeface="Times New Roman" panose="02020603050405020304" pitchFamily="18" charset="0"/>
                          <a:cs typeface="Times New Roman" panose="02020603050405020304" pitchFamily="18" charset="0"/>
                        </a:rPr>
                        <a:t>)</a:t>
                      </a:r>
                    </a:p>
                    <a:p>
                      <a:pPr marL="0" marR="0" lvl="0" indent="0" algn="ctr" defTabSz="844083"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smtClean="0">
                          <a:ln>
                            <a:noFill/>
                          </a:ln>
                          <a:solidFill>
                            <a:srgbClr val="0000FF"/>
                          </a:solidFill>
                          <a:effectLst/>
                          <a:uLnTx/>
                          <a:uFillTx/>
                          <a:latin typeface="+mn-lt"/>
                          <a:ea typeface="Calibri"/>
                          <a:cs typeface="Mangal"/>
                        </a:rPr>
                        <a:t>1.8  KL/KL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695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altLang="en-US" sz="1800" b="0" i="0" u="none" strike="noStrike" cap="none" normalizeH="0" baseline="0" dirty="0">
                        <a:ln>
                          <a:noFill/>
                        </a:ln>
                        <a:solidFill>
                          <a:schemeClr val="tx1"/>
                        </a:solidFill>
                        <a:effectLst/>
                        <a:latin typeface="+mn-lt"/>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800" b="1" dirty="0">
                          <a:latin typeface="+mn-lt"/>
                          <a:ea typeface="Times New Roman"/>
                          <a:cs typeface="Times New Roman"/>
                        </a:rPr>
                        <a:t>Grand Total (1+2+3)</a:t>
                      </a:r>
                      <a:endParaRPr lang="en-US" sz="1800" dirty="0">
                        <a:latin typeface="+mn-lt"/>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1" kern="1200">
                          <a:effectLst/>
                          <a:latin typeface="+mn-lt"/>
                          <a:ea typeface="Times New Roman" panose="02020603050405020304" pitchFamily="18" charset="0"/>
                          <a:cs typeface="Times New Roman" panose="02020603050405020304" pitchFamily="18" charset="0"/>
                        </a:rPr>
                        <a:t>805 </a:t>
                      </a:r>
                      <a:endParaRPr lang="en-US" sz="160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600" b="1" kern="1200">
                          <a:effectLst/>
                          <a:latin typeface="+mn-lt"/>
                          <a:ea typeface="Times New Roman" panose="02020603050405020304" pitchFamily="18" charset="0"/>
                          <a:cs typeface="Times New Roman" panose="02020603050405020304" pitchFamily="18" charset="0"/>
                        </a:rPr>
                        <a:t>(</a:t>
                      </a:r>
                      <a:r>
                        <a:rPr lang="en-US" sz="1600" b="1" baseline="30000">
                          <a:effectLst/>
                          <a:latin typeface="+mn-lt"/>
                          <a:ea typeface="Calibri" panose="020F0502020204030204" pitchFamily="34" charset="0"/>
                          <a:cs typeface="Times New Roman" panose="02020603050405020304" pitchFamily="18" charset="0"/>
                        </a:rPr>
                        <a:t>#</a:t>
                      </a:r>
                      <a:r>
                        <a:rPr lang="en-US" sz="1600" b="1" kern="1200">
                          <a:effectLst/>
                          <a:latin typeface="+mn-lt"/>
                          <a:ea typeface="Times New Roman" panose="02020603050405020304" pitchFamily="18" charset="0"/>
                          <a:cs typeface="Times New Roman" panose="02020603050405020304" pitchFamily="18" charset="0"/>
                        </a:rPr>
                        <a:t>185+</a:t>
                      </a:r>
                      <a:r>
                        <a:rPr lang="en-US" sz="1600" b="1" baseline="30000">
                          <a:effectLst/>
                          <a:latin typeface="+mn-lt"/>
                          <a:ea typeface="Calibri" panose="020F0502020204030204" pitchFamily="34" charset="0"/>
                          <a:cs typeface="Times New Roman" panose="02020603050405020304" pitchFamily="18" charset="0"/>
                        </a:rPr>
                        <a:t>♣</a:t>
                      </a:r>
                      <a:r>
                        <a:rPr lang="en-US" sz="1600" b="1" kern="1200">
                          <a:effectLst/>
                          <a:latin typeface="+mn-lt"/>
                          <a:ea typeface="Times New Roman" panose="02020603050405020304" pitchFamily="18" charset="0"/>
                          <a:cs typeface="Times New Roman" panose="02020603050405020304" pitchFamily="18" charset="0"/>
                        </a:rPr>
                        <a:t>620)</a:t>
                      </a:r>
                      <a:endParaRPr lang="en-US" sz="160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1123</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1" kern="1200" baseline="300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56</a:t>
                      </a:r>
                      <a:r>
                        <a:rPr lang="en-US" sz="1600" b="1" kern="1200" dirty="0" smtClean="0">
                          <a:solidFill>
                            <a:srgbClr val="000000"/>
                          </a:solidFill>
                          <a:effectLst/>
                          <a:latin typeface="+mn-lt"/>
                          <a:ea typeface="Calibri" panose="020F0502020204030204" pitchFamily="34" charset="0"/>
                          <a:cs typeface="Times New Roman" panose="02020603050405020304" pitchFamily="18" charset="0"/>
                        </a:rPr>
                        <a:t>*</a:t>
                      </a: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183</a:t>
                      </a: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a:t>
                      </a:r>
                      <a:r>
                        <a:rPr lang="en-US" sz="1600" kern="1200" baseline="300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1600" b="1" kern="1200" dirty="0" smtClean="0">
                          <a:solidFill>
                            <a:srgbClr val="000000"/>
                          </a:solidFill>
                          <a:effectLst/>
                          <a:latin typeface="+mn-lt"/>
                          <a:ea typeface="Times New Roman" panose="02020603050405020304" pitchFamily="18" charset="0"/>
                          <a:cs typeface="Times New Roman" panose="02020603050405020304" pitchFamily="18" charset="0"/>
                        </a:rPr>
                        <a:t>884)</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1" kern="1200" dirty="0" smtClean="0">
                          <a:effectLst/>
                          <a:latin typeface="+mn-lt"/>
                          <a:ea typeface="Times New Roman" panose="02020603050405020304" pitchFamily="18" charset="0"/>
                          <a:cs typeface="Times New Roman" panose="02020603050405020304" pitchFamily="18" charset="0"/>
                        </a:rPr>
                        <a:t>1123</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600" b="1" kern="1200" dirty="0" smtClean="0">
                          <a:effectLst/>
                          <a:latin typeface="+mn-lt"/>
                          <a:ea typeface="Times New Roman" panose="02020603050405020304" pitchFamily="18" charset="0"/>
                          <a:cs typeface="Times New Roman" panose="02020603050405020304" pitchFamily="18" charset="0"/>
                        </a:rPr>
                        <a:t>(</a:t>
                      </a:r>
                      <a:r>
                        <a:rPr lang="en-US" sz="1600" baseline="30000" dirty="0" smtClean="0">
                          <a:effectLst/>
                          <a:latin typeface="+mn-lt"/>
                          <a:ea typeface="Calibri" panose="020F0502020204030204" pitchFamily="34" charset="0"/>
                          <a:cs typeface="Times New Roman" panose="02020603050405020304" pitchFamily="18" charset="0"/>
                        </a:rPr>
                        <a:t>#</a:t>
                      </a:r>
                      <a:r>
                        <a:rPr lang="en-US" sz="1600" b="1" kern="1200" dirty="0" smtClean="0">
                          <a:effectLst/>
                          <a:latin typeface="+mn-lt"/>
                          <a:ea typeface="Times New Roman" panose="02020603050405020304" pitchFamily="18" charset="0"/>
                          <a:cs typeface="Times New Roman" panose="02020603050405020304" pitchFamily="18" charset="0"/>
                        </a:rPr>
                        <a:t>239+</a:t>
                      </a:r>
                      <a:r>
                        <a:rPr lang="en-US" sz="1600" baseline="30000" dirty="0" smtClean="0">
                          <a:effectLst/>
                          <a:latin typeface="+mn-lt"/>
                          <a:ea typeface="Calibri" panose="020F0502020204030204" pitchFamily="34" charset="0"/>
                          <a:cs typeface="Times New Roman" panose="02020603050405020304" pitchFamily="18" charset="0"/>
                        </a:rPr>
                        <a:t>♣</a:t>
                      </a:r>
                      <a:r>
                        <a:rPr lang="en-US" sz="1600" b="1" kern="1200" dirty="0" smtClean="0">
                          <a:effectLst/>
                          <a:latin typeface="+mn-lt"/>
                          <a:ea typeface="Times New Roman" panose="02020603050405020304" pitchFamily="18" charset="0"/>
                          <a:cs typeface="Times New Roman" panose="02020603050405020304" pitchFamily="18" charset="0"/>
                        </a:rPr>
                        <a:t>884)</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600" b="1" kern="1200" dirty="0">
                          <a:effectLst/>
                          <a:latin typeface="+mn-lt"/>
                          <a:ea typeface="Times New Roman" panose="02020603050405020304" pitchFamily="18" charset="0"/>
                          <a:cs typeface="Times New Roman" panose="02020603050405020304" pitchFamily="18" charset="0"/>
                        </a:rPr>
                        <a:t>261</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600" b="1" kern="1200" dirty="0">
                          <a:effectLst/>
                          <a:latin typeface="+mn-lt"/>
                          <a:ea typeface="Times New Roman" panose="02020603050405020304" pitchFamily="18" charset="0"/>
                          <a:cs typeface="Times New Roman" panose="02020603050405020304" pitchFamily="18" charset="0"/>
                        </a:rPr>
                        <a:t>(</a:t>
                      </a:r>
                      <a:r>
                        <a:rPr lang="en-US" sz="1600" baseline="30000" dirty="0">
                          <a:effectLst/>
                          <a:latin typeface="+mn-lt"/>
                          <a:ea typeface="Calibri" panose="020F0502020204030204" pitchFamily="34" charset="0"/>
                          <a:cs typeface="Times New Roman" panose="02020603050405020304" pitchFamily="18" charset="0"/>
                        </a:rPr>
                        <a:t>#</a:t>
                      </a:r>
                      <a:r>
                        <a:rPr lang="en-US" sz="1600" b="1" kern="1200" dirty="0">
                          <a:effectLst/>
                          <a:latin typeface="+mn-lt"/>
                          <a:ea typeface="Times New Roman" panose="02020603050405020304" pitchFamily="18" charset="0"/>
                          <a:cs typeface="Times New Roman" panose="02020603050405020304" pitchFamily="18" charset="0"/>
                        </a:rPr>
                        <a:t>10+</a:t>
                      </a:r>
                      <a:r>
                        <a:rPr lang="en-US" sz="1600" baseline="30000" dirty="0">
                          <a:effectLst/>
                          <a:latin typeface="+mn-lt"/>
                          <a:ea typeface="Calibri" panose="020F0502020204030204" pitchFamily="34" charset="0"/>
                          <a:cs typeface="Times New Roman" panose="02020603050405020304" pitchFamily="18" charset="0"/>
                        </a:rPr>
                        <a:t>Ø</a:t>
                      </a:r>
                      <a:r>
                        <a:rPr lang="en-US" sz="1600" kern="1200" dirty="0">
                          <a:effectLst/>
                          <a:latin typeface="+mn-lt"/>
                          <a:ea typeface="MS Mincho" panose="02020609040205080304"/>
                          <a:cs typeface="Times New Roman" panose="02020603050405020304" pitchFamily="18" charset="0"/>
                        </a:rPr>
                        <a:t>251</a:t>
                      </a:r>
                      <a:r>
                        <a:rPr lang="en-US" sz="1600" b="1" kern="1200" dirty="0">
                          <a:effectLst/>
                          <a:latin typeface="+mn-lt"/>
                          <a:ea typeface="Times New Roman" panose="02020603050405020304" pitchFamily="18" charset="0"/>
                          <a:cs typeface="Times New Roman" panose="02020603050405020304" pitchFamily="18" charset="0"/>
                        </a:rPr>
                        <a:t>)</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1269" name="Slide Number Placeholder 1"/>
          <p:cNvSpPr>
            <a:spLocks noGrp="1"/>
          </p:cNvSpPr>
          <p:nvPr>
            <p:ph type="sldNum" sz="quarter" idx="12"/>
          </p:nvPr>
        </p:nvSpPr>
        <p:spPr bwMode="auto">
          <a:xfrm>
            <a:off x="9519139" y="6512941"/>
            <a:ext cx="386861"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FA63B1-78CF-4A73-97FC-44FAF54AF9AD}" type="slidenum">
              <a:rPr kumimoji="0" lang="en-US" altLang="en-US" sz="1108"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108"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 name="Rectangle 2"/>
          <p:cNvSpPr/>
          <p:nvPr/>
        </p:nvSpPr>
        <p:spPr>
          <a:xfrm>
            <a:off x="155877" y="5281136"/>
            <a:ext cx="9677398" cy="738664"/>
          </a:xfrm>
          <a:prstGeom prst="rect">
            <a:avLst/>
          </a:prstGeom>
        </p:spPr>
        <p:txBody>
          <a:bodyPr wrap="square">
            <a:spAutoFit/>
          </a:bodyPr>
          <a:lstStyle/>
          <a:p>
            <a:pPr algn="just" eaLnBrk="1" fontAlgn="auto" hangingPunct="1">
              <a:spcBef>
                <a:spcPts val="0"/>
              </a:spcBef>
              <a:spcAft>
                <a:spcPts val="0"/>
              </a:spcAft>
              <a:defRPr/>
            </a:pPr>
            <a:r>
              <a:rPr kumimoji="0" lang="en-US" sz="1400" b="0" i="0" u="none" strike="noStrike" kern="1200" cap="none" spc="0" normalizeH="0" noProof="0" dirty="0" smtClean="0">
                <a:ln>
                  <a:noFill/>
                </a:ln>
                <a:solidFill>
                  <a:prstClr val="black"/>
                </a:solidFill>
                <a:effectLst/>
                <a:uLnTx/>
                <a:uFillTx/>
                <a:latin typeface="Calibri"/>
                <a:ea typeface="+mn-ea"/>
                <a:cs typeface="Arial" panose="020B0604020202020204" pitchFamily="34" charset="0"/>
              </a:rPr>
              <a:t> </a:t>
            </a:r>
            <a:r>
              <a:rPr lang="en-US" sz="1400" dirty="0" smtClean="0">
                <a:solidFill>
                  <a:schemeClr val="tx1"/>
                </a:solidFill>
                <a:latin typeface="+mn-lt"/>
              </a:rPr>
              <a:t>Note:  </a:t>
            </a:r>
            <a:r>
              <a:rPr lang="en-US" sz="1400" dirty="0">
                <a:solidFill>
                  <a:schemeClr val="tx1"/>
                </a:solidFill>
                <a:latin typeface="+mn-lt"/>
              </a:rPr>
              <a:t># - Fresh water from </a:t>
            </a:r>
            <a:r>
              <a:rPr lang="en-US" sz="1400" dirty="0" err="1">
                <a:solidFill>
                  <a:schemeClr val="tx1"/>
                </a:solidFill>
                <a:latin typeface="+mn-lt"/>
              </a:rPr>
              <a:t>Dudhganga</a:t>
            </a:r>
            <a:r>
              <a:rPr lang="en-US" sz="1400" dirty="0">
                <a:solidFill>
                  <a:schemeClr val="tx1"/>
                </a:solidFill>
                <a:latin typeface="+mn-lt"/>
              </a:rPr>
              <a:t>  River, *- Excess Cane Condensate, $- Treated Effluent from Sugar Factory ETP &amp; STP, ♣ - Distillery CPU Treated Effluent Recycle during Molasses based operations, Ø – Distillery CPU Treated Effluent Recycle during Sugarcane Syrup based operations</a:t>
            </a:r>
          </a:p>
        </p:txBody>
      </p:sp>
    </p:spTree>
    <p:extLst>
      <p:ext uri="{BB962C8B-B14F-4D97-AF65-F5344CB8AC3E}">
        <p14:creationId xmlns:p14="http://schemas.microsoft.com/office/powerpoint/2010/main" val="3882406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4066314" y="20788"/>
            <a:ext cx="2200164" cy="338554"/>
          </a:xfrm>
          <a:prstGeom prst="rect">
            <a:avLst/>
          </a:prstGeom>
          <a:noFill/>
          <a:ln w="9525">
            <a:noFill/>
            <a:miter lim="800000"/>
            <a:headEnd/>
            <a:tailEnd/>
          </a:ln>
        </p:spPr>
        <p:txBody>
          <a:bodyPr wrap="square">
            <a:spAutoFit/>
          </a:bodyPr>
          <a:lstStyle/>
          <a:p>
            <a:pPr algn="ctr">
              <a:spcBef>
                <a:spcPct val="50000"/>
              </a:spcBef>
              <a:defRPr/>
            </a:pPr>
            <a:r>
              <a:rPr lang="en-US" sz="1600" dirty="0">
                <a:solidFill>
                  <a:srgbClr val="CC0099"/>
                </a:solidFill>
                <a:latin typeface="+mj-lt"/>
                <a:cs typeface="Arial" charset="0"/>
              </a:rPr>
              <a:t>Environmental Aspects  </a:t>
            </a:r>
          </a:p>
        </p:txBody>
      </p:sp>
      <p:sp>
        <p:nvSpPr>
          <p:cNvPr id="51269" name="Slide Number Placeholder 1"/>
          <p:cNvSpPr>
            <a:spLocks noGrp="1"/>
          </p:cNvSpPr>
          <p:nvPr>
            <p:ph type="sldNum" sz="quarter" idx="12"/>
          </p:nvPr>
        </p:nvSpPr>
        <p:spPr bwMode="auto">
          <a:xfrm>
            <a:off x="9519139" y="6512941"/>
            <a:ext cx="386861"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17FA63B1-78CF-4A73-97FC-44FAF54AF9AD}" type="slidenum">
              <a:rPr lang="en-US" altLang="en-US" sz="1108">
                <a:solidFill>
                  <a:srgbClr val="898989"/>
                </a:solidFill>
                <a:latin typeface="Times New Roman" panose="02020603050405020304" pitchFamily="18" charset="0"/>
              </a:rPr>
              <a:pPr>
                <a:spcBef>
                  <a:spcPct val="0"/>
                </a:spcBef>
                <a:buFontTx/>
                <a:buNone/>
              </a:pPr>
              <a:t>21</a:t>
            </a:fld>
            <a:endParaRPr lang="en-US" altLang="en-US" sz="1108" dirty="0">
              <a:solidFill>
                <a:srgbClr val="898989"/>
              </a:solidFill>
              <a:latin typeface="Times New Roman" panose="02020603050405020304" pitchFamily="18" charset="0"/>
            </a:endParaRPr>
          </a:p>
        </p:txBody>
      </p:sp>
      <p:sp>
        <p:nvSpPr>
          <p:cNvPr id="10" name="Rectangle 5"/>
          <p:cNvSpPr>
            <a:spLocks noChangeArrowheads="1"/>
          </p:cNvSpPr>
          <p:nvPr/>
        </p:nvSpPr>
        <p:spPr bwMode="auto">
          <a:xfrm>
            <a:off x="0" y="423446"/>
            <a:ext cx="3962400" cy="338554"/>
          </a:xfrm>
          <a:prstGeom prst="rect">
            <a:avLst/>
          </a:prstGeom>
          <a:noFill/>
          <a:ln w="9525">
            <a:noFill/>
            <a:miter lim="800000"/>
            <a:headEnd/>
            <a:tailEnd/>
          </a:ln>
        </p:spPr>
        <p:txBody>
          <a:bodyPr wrap="square">
            <a:spAutoFit/>
          </a:bodyPr>
          <a:lstStyle/>
          <a:p>
            <a:pPr marL="316531" indent="-316531" eaLnBrk="1" hangingPunct="1">
              <a:buClr>
                <a:schemeClr val="tx1"/>
              </a:buClr>
              <a:buSzPct val="80000"/>
              <a:defRPr/>
            </a:pPr>
            <a:r>
              <a:rPr lang="fi-FI" sz="1600" dirty="0">
                <a:solidFill>
                  <a:srgbClr val="CC0099"/>
                </a:solidFill>
                <a:latin typeface="+mn-lt"/>
                <a:cs typeface="Arial" charset="0"/>
              </a:rPr>
              <a:t>B. Effluent Generation in Distillery </a:t>
            </a:r>
            <a:r>
              <a:rPr lang="fi-FI" sz="1600" dirty="0">
                <a:solidFill>
                  <a:schemeClr val="tx1"/>
                </a:solidFill>
                <a:latin typeface="+mn-lt"/>
              </a:rPr>
              <a:t>(M</a:t>
            </a:r>
            <a:r>
              <a:rPr lang="fi-FI" sz="1600" baseline="30000" dirty="0">
                <a:solidFill>
                  <a:schemeClr val="tx1"/>
                </a:solidFill>
                <a:latin typeface="+mn-lt"/>
              </a:rPr>
              <a:t>3</a:t>
            </a:r>
            <a:r>
              <a:rPr lang="fi-FI" sz="1600" dirty="0">
                <a:solidFill>
                  <a:schemeClr val="tx1"/>
                </a:solidFill>
                <a:latin typeface="+mn-lt"/>
              </a:rPr>
              <a:t>/Day)</a:t>
            </a:r>
            <a:endParaRPr lang="en-US" sz="1600" dirty="0">
              <a:solidFill>
                <a:schemeClr val="tx1"/>
              </a:solidFill>
              <a:latin typeface="+mn-lt"/>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21382022"/>
              </p:ext>
            </p:extLst>
          </p:nvPr>
        </p:nvGraphicFramePr>
        <p:xfrm>
          <a:off x="152400" y="838496"/>
          <a:ext cx="9601201" cy="5436527"/>
        </p:xfrm>
        <a:graphic>
          <a:graphicData uri="http://schemas.openxmlformats.org/drawingml/2006/table">
            <a:tbl>
              <a:tblPr/>
              <a:tblGrid>
                <a:gridCol w="436173">
                  <a:extLst>
                    <a:ext uri="{9D8B030D-6E8A-4147-A177-3AD203B41FA5}">
                      <a16:colId xmlns:a16="http://schemas.microsoft.com/office/drawing/2014/main" val="20000"/>
                    </a:ext>
                  </a:extLst>
                </a:gridCol>
                <a:gridCol w="1670888">
                  <a:extLst>
                    <a:ext uri="{9D8B030D-6E8A-4147-A177-3AD203B41FA5}">
                      <a16:colId xmlns:a16="http://schemas.microsoft.com/office/drawing/2014/main" val="20001"/>
                    </a:ext>
                  </a:extLst>
                </a:gridCol>
                <a:gridCol w="1855339">
                  <a:extLst>
                    <a:ext uri="{9D8B030D-6E8A-4147-A177-3AD203B41FA5}">
                      <a16:colId xmlns:a16="http://schemas.microsoft.com/office/drawing/2014/main" val="20003"/>
                    </a:ext>
                  </a:extLst>
                </a:gridCol>
                <a:gridCol w="1905000">
                  <a:extLst>
                    <a:ext uri="{9D8B030D-6E8A-4147-A177-3AD203B41FA5}">
                      <a16:colId xmlns:a16="http://schemas.microsoft.com/office/drawing/2014/main" val="1543004456"/>
                    </a:ext>
                  </a:extLst>
                </a:gridCol>
                <a:gridCol w="1828800">
                  <a:extLst>
                    <a:ext uri="{9D8B030D-6E8A-4147-A177-3AD203B41FA5}">
                      <a16:colId xmlns:a16="http://schemas.microsoft.com/office/drawing/2014/main" val="1459902395"/>
                    </a:ext>
                  </a:extLst>
                </a:gridCol>
                <a:gridCol w="1905001">
                  <a:extLst>
                    <a:ext uri="{9D8B030D-6E8A-4147-A177-3AD203B41FA5}">
                      <a16:colId xmlns:a16="http://schemas.microsoft.com/office/drawing/2014/main" val="20004"/>
                    </a:ext>
                  </a:extLst>
                </a:gridCol>
              </a:tblGrid>
              <a:tr h="216718">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a:ln>
                            <a:noFill/>
                          </a:ln>
                          <a:solidFill>
                            <a:schemeClr val="tx1"/>
                          </a:solidFill>
                          <a:effectLst/>
                          <a:latin typeface="+mn-lt"/>
                          <a:cs typeface="Arial" panose="020B0604020202020204" pitchFamily="34" charset="0"/>
                        </a:rPr>
                        <a:t>No</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a:ln>
                            <a:noFill/>
                          </a:ln>
                          <a:solidFill>
                            <a:schemeClr val="tx1"/>
                          </a:solidFill>
                          <a:effectLst/>
                          <a:latin typeface="+mn-lt"/>
                          <a:cs typeface="Arial" panose="020B0604020202020204" pitchFamily="34" charset="0"/>
                        </a:rPr>
                        <a:t>Description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600" b="1" i="0" u="none" strike="noStrike" kern="1200" cap="none" normalizeH="0" baseline="0" dirty="0">
                          <a:ln>
                            <a:noFill/>
                          </a:ln>
                          <a:solidFill>
                            <a:schemeClr val="tx1"/>
                          </a:solidFill>
                          <a:effectLst/>
                          <a:latin typeface="+mn-lt"/>
                          <a:ea typeface="+mn-ea"/>
                          <a:cs typeface="Arial" panose="020B0604020202020204" pitchFamily="34" charset="0"/>
                        </a:rPr>
                        <a:t>Existing</a:t>
                      </a: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600" b="1" i="0" u="none" strike="noStrike" kern="1200" cap="none" normalizeH="0" baseline="0" dirty="0">
                          <a:ln>
                            <a:noFill/>
                          </a:ln>
                          <a:solidFill>
                            <a:schemeClr val="tx1"/>
                          </a:solidFill>
                          <a:effectLst/>
                          <a:latin typeface="+mn-lt"/>
                          <a:ea typeface="+mn-ea"/>
                          <a:cs typeface="Arial" panose="020B0604020202020204" pitchFamily="34" charset="0"/>
                        </a:rPr>
                        <a:t>After Expansion </a:t>
                      </a:r>
                      <a:r>
                        <a:rPr kumimoji="0" lang="en-US" altLang="en-US" sz="1600" b="1" i="0" u="none" strike="noStrike" kern="1200" cap="none" normalizeH="0" baseline="0" dirty="0" smtClean="0">
                          <a:ln>
                            <a:noFill/>
                          </a:ln>
                          <a:solidFill>
                            <a:schemeClr val="tx1"/>
                          </a:solidFill>
                          <a:effectLst/>
                          <a:latin typeface="+mn-lt"/>
                          <a:ea typeface="+mn-ea"/>
                          <a:cs typeface="Arial" panose="020B0604020202020204" pitchFamily="34" charset="0"/>
                        </a:rPr>
                        <a:t>(150 KLPD</a:t>
                      </a:r>
                      <a:r>
                        <a:rPr kumimoji="0" lang="en-US" altLang="en-US" sz="1600" b="1" i="0" u="none" strike="noStrike" kern="1200" cap="none" normalizeH="0" baseline="0" dirty="0">
                          <a:ln>
                            <a:noFill/>
                          </a:ln>
                          <a:solidFill>
                            <a:schemeClr val="tx1"/>
                          </a:solidFill>
                          <a:effectLst/>
                          <a:latin typeface="+mn-lt"/>
                          <a:ea typeface="+mn-ea"/>
                          <a:cs typeface="Arial" panose="020B0604020202020204" pitchFamily="34" charset="0"/>
                        </a:rPr>
                        <a:t>)</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600" b="1" i="0" u="none" strike="noStrike" kern="1200" cap="none" normalizeH="0" baseline="0" dirty="0">
                          <a:ln>
                            <a:noFill/>
                          </a:ln>
                          <a:solidFill>
                            <a:schemeClr val="tx1"/>
                          </a:solidFill>
                          <a:effectLst/>
                          <a:latin typeface="+mn-lt"/>
                          <a:ea typeface="+mn-ea"/>
                          <a:cs typeface="Arial" panose="020B0604020202020204" pitchFamily="34" charset="0"/>
                        </a:rPr>
                        <a:t>Treatment </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600" b="1" i="0" u="none" strike="noStrike" kern="1200" cap="none" normalizeH="0" baseline="0" dirty="0">
                          <a:ln>
                            <a:noFill/>
                          </a:ln>
                          <a:solidFill>
                            <a:schemeClr val="tx1"/>
                          </a:solidFill>
                          <a:effectLst/>
                          <a:latin typeface="+mn-lt"/>
                          <a:ea typeface="+mn-ea"/>
                          <a:cs typeface="Arial" panose="020B0604020202020204" pitchFamily="34" charset="0"/>
                        </a:rPr>
                        <a:t>Molasses</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600" b="1" i="0" u="none" strike="noStrike" kern="1200" cap="none" normalizeH="0" baseline="0" dirty="0">
                          <a:ln>
                            <a:noFill/>
                          </a:ln>
                          <a:solidFill>
                            <a:schemeClr val="tx1"/>
                          </a:solidFill>
                          <a:effectLst/>
                          <a:latin typeface="+mn-lt"/>
                          <a:ea typeface="+mn-ea"/>
                          <a:cs typeface="Arial" panose="020B0604020202020204" pitchFamily="34" charset="0"/>
                        </a:rPr>
                        <a:t>Cane Syrup</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843899997"/>
                  </a:ext>
                </a:extLst>
              </a:tr>
              <a:tr h="21671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a:ln>
                            <a:noFill/>
                          </a:ln>
                          <a:solidFill>
                            <a:schemeClr val="tx1"/>
                          </a:solidFill>
                          <a:effectLst/>
                          <a:latin typeface="+mn-lt"/>
                          <a:cs typeface="Times New Roman" panose="02020603050405020304" pitchFamily="18" charset="0"/>
                        </a:rPr>
                        <a:t>1</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a:ln>
                            <a:noFill/>
                          </a:ln>
                          <a:solidFill>
                            <a:schemeClr val="tx1"/>
                          </a:solidFill>
                          <a:effectLst/>
                          <a:latin typeface="+mn-lt"/>
                          <a:cs typeface="Arial" panose="020B0604020202020204" pitchFamily="34" charset="0"/>
                        </a:rPr>
                        <a:t>Domestic</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dirty="0" smtClean="0">
                          <a:effectLst/>
                          <a:latin typeface="+mn-lt"/>
                          <a:ea typeface="Times New Roman" panose="02020603050405020304" pitchFamily="18" charset="0"/>
                          <a:cs typeface="Mangal" panose="02040503050203030202" pitchFamily="18" charset="0"/>
                        </a:rPr>
                        <a:t>1.5</a:t>
                      </a:r>
                      <a:endParaRPr lang="en-US" sz="1600" dirty="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dirty="0" smtClean="0">
                          <a:effectLst/>
                          <a:latin typeface="+mn-lt"/>
                          <a:ea typeface="Times New Roman" panose="02020603050405020304" pitchFamily="18" charset="0"/>
                          <a:cs typeface="Mangal" panose="02040503050203030202" pitchFamily="18" charset="0"/>
                        </a:rPr>
                        <a:t>1.5</a:t>
                      </a:r>
                      <a:endParaRPr lang="en-US" sz="1600" dirty="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dirty="0" smtClean="0">
                          <a:effectLst/>
                          <a:latin typeface="+mn-lt"/>
                          <a:ea typeface="Times New Roman" panose="02020603050405020304" pitchFamily="18" charset="0"/>
                          <a:cs typeface="Mangal" panose="02040503050203030202" pitchFamily="18" charset="0"/>
                        </a:rPr>
                        <a:t>1.5</a:t>
                      </a:r>
                      <a:endParaRPr lang="en-US" sz="1600" dirty="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0"/>
                        </a:spcAft>
                      </a:pPr>
                      <a:r>
                        <a:rPr lang="en-US" altLang="en-US" sz="1600" kern="1200" noProof="0" dirty="0">
                          <a:solidFill>
                            <a:schemeClr val="tx1"/>
                          </a:solidFill>
                          <a:latin typeface="+mn-lt"/>
                          <a:ea typeface="Times New Roman"/>
                          <a:cs typeface="Times New Roman"/>
                        </a:rPr>
                        <a:t>Proposed STP</a:t>
                      </a:r>
                    </a:p>
                  </a:txBody>
                  <a:tcPr marL="68578" marR="6857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3588">
                <a:tc rowSpan="7">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a:ln>
                            <a:noFill/>
                          </a:ln>
                          <a:solidFill>
                            <a:schemeClr val="tx1"/>
                          </a:solidFill>
                          <a:effectLst/>
                          <a:latin typeface="+mn-lt"/>
                          <a:cs typeface="Times New Roman" panose="02020603050405020304" pitchFamily="18" charset="0"/>
                        </a:rPr>
                        <a:t>2</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600" b="0" i="0" u="none" strike="noStrike" kern="1200" cap="none" normalizeH="0" baseline="0" dirty="0" smtClean="0">
                          <a:ln>
                            <a:noFill/>
                          </a:ln>
                          <a:solidFill>
                            <a:schemeClr val="tx1"/>
                          </a:solidFill>
                          <a:effectLst/>
                          <a:latin typeface="+mn-lt"/>
                          <a:ea typeface="+mn-ea"/>
                          <a:cs typeface="Times New Roman" pitchFamily="18" charset="0"/>
                        </a:rPr>
                        <a:t>Process</a:t>
                      </a:r>
                    </a:p>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600" b="0" i="0" u="none" strike="noStrike" kern="1200" cap="none" normalizeH="0" baseline="0" dirty="0" smtClean="0">
                          <a:ln>
                            <a:noFill/>
                          </a:ln>
                          <a:solidFill>
                            <a:schemeClr val="tx1"/>
                          </a:solidFill>
                          <a:effectLst/>
                          <a:latin typeface="+mn-lt"/>
                          <a:ea typeface="+mn-ea"/>
                          <a:cs typeface="Times New Roman" pitchFamily="18" charset="0"/>
                        </a:rPr>
                        <a:t> (Fermentation &amp; Dilution)</a:t>
                      </a:r>
                    </a:p>
                    <a:p>
                      <a:pPr marL="0" marR="0" algn="just">
                        <a:lnSpc>
                          <a:spcPct val="100000"/>
                        </a:lnSpc>
                        <a:spcBef>
                          <a:spcPts val="0"/>
                        </a:spcBef>
                        <a:spcAft>
                          <a:spcPts val="0"/>
                        </a:spcAft>
                      </a:pPr>
                      <a:r>
                        <a:rPr lang="en-US" sz="1600" baseline="0" dirty="0" smtClean="0">
                          <a:latin typeface="+mn-lt"/>
                          <a:ea typeface="Times New Roman"/>
                          <a:cs typeface="Times New Roman"/>
                        </a:rPr>
                        <a:t> </a:t>
                      </a:r>
                      <a:endParaRPr lang="en-US" sz="1600" dirty="0">
                        <a:latin typeface="+mn-lt"/>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Raw Spentwash : 600</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Conc. Spentwash : 120</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Raw Spentwash : 880</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Conc. Spentwash : 176</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0"/>
                        </a:spcBef>
                        <a:spcAft>
                          <a:spcPts val="0"/>
                        </a:spcAft>
                      </a:pPr>
                      <a:r>
                        <a:rPr lang="en-US" sz="1600" kern="1200">
                          <a:solidFill>
                            <a:srgbClr val="000000"/>
                          </a:solidFill>
                          <a:effectLst/>
                          <a:latin typeface="+mn-lt"/>
                          <a:ea typeface="Times New Roman" panose="02020603050405020304" pitchFamily="18" charset="0"/>
                          <a:cs typeface="Times New Roman" panose="02020603050405020304" pitchFamily="18" charset="0"/>
                        </a:rPr>
                        <a:t>Raw Sp. Wash- 440</a:t>
                      </a:r>
                      <a:endParaRPr lang="en-US" sz="1600">
                        <a:effectLst/>
                        <a:latin typeface="+mn-lt"/>
                        <a:ea typeface="Times New Roman" panose="02020603050405020304" pitchFamily="18" charset="0"/>
                        <a:cs typeface="Times New Roman" panose="02020603050405020304" pitchFamily="18" charset="0"/>
                      </a:endParaRPr>
                    </a:p>
                    <a:p>
                      <a:pPr marL="0" marR="0" algn="ctr" fontAlgn="base">
                        <a:lnSpc>
                          <a:spcPct val="115000"/>
                        </a:lnSpc>
                        <a:spcBef>
                          <a:spcPts val="0"/>
                        </a:spcBef>
                        <a:spcAft>
                          <a:spcPts val="0"/>
                        </a:spcAft>
                      </a:pPr>
                      <a:r>
                        <a:rPr lang="en-US" sz="1600" kern="1200">
                          <a:solidFill>
                            <a:srgbClr val="000000"/>
                          </a:solidFill>
                          <a:effectLst/>
                          <a:latin typeface="+mn-lt"/>
                          <a:ea typeface="Times New Roman" panose="02020603050405020304" pitchFamily="18" charset="0"/>
                          <a:cs typeface="Times New Roman" panose="02020603050405020304" pitchFamily="18" charset="0"/>
                        </a:rPr>
                        <a:t>Conc. Spentwash- 88</a:t>
                      </a:r>
                      <a:endParaRPr lang="en-US" sz="1600">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sz="1600" b="1" kern="1200" noProof="0" dirty="0" smtClean="0">
                          <a:solidFill>
                            <a:srgbClr val="C00000"/>
                          </a:solidFill>
                          <a:latin typeface="+mn-lt"/>
                          <a:ea typeface="Times New Roman"/>
                          <a:cs typeface="Times New Roman"/>
                        </a:rPr>
                        <a:t>110 </a:t>
                      </a:r>
                      <a:r>
                        <a:rPr lang="en-US" altLang="en-US" sz="1600" b="1" kern="1200" noProof="0" dirty="0">
                          <a:solidFill>
                            <a:srgbClr val="C00000"/>
                          </a:solidFill>
                          <a:latin typeface="+mn-lt"/>
                          <a:ea typeface="Times New Roman"/>
                          <a:cs typeface="Times New Roman"/>
                        </a:rPr>
                        <a:t>KLPD</a:t>
                      </a:r>
                      <a:r>
                        <a:rPr lang="en-US" altLang="en-US" sz="1600" b="1" kern="1200" noProof="0" dirty="0">
                          <a:solidFill>
                            <a:schemeClr val="tx1"/>
                          </a:solidFill>
                          <a:latin typeface="+mn-lt"/>
                          <a:ea typeface="Times New Roman"/>
                          <a:cs typeface="Times New Roman"/>
                        </a:rPr>
                        <a:t>: </a:t>
                      </a:r>
                      <a:r>
                        <a:rPr lang="en-US" altLang="en-US" sz="1600" kern="1200" noProof="0" dirty="0">
                          <a:solidFill>
                            <a:schemeClr val="tx1"/>
                          </a:solidFill>
                          <a:latin typeface="+mn-lt"/>
                          <a:ea typeface="Times New Roman"/>
                          <a:cs typeface="Times New Roman"/>
                        </a:rPr>
                        <a:t>Raw Sp.wash</a:t>
                      </a:r>
                      <a:r>
                        <a:rPr lang="en-US" altLang="en-US" sz="1600" kern="1200" baseline="0" noProof="0" dirty="0">
                          <a:solidFill>
                            <a:schemeClr val="tx1"/>
                          </a:solidFill>
                          <a:latin typeface="+mn-lt"/>
                          <a:ea typeface="Times New Roman"/>
                          <a:cs typeface="Times New Roman"/>
                        </a:rPr>
                        <a:t> </a:t>
                      </a:r>
                      <a:r>
                        <a:rPr lang="en-US" altLang="en-US" sz="1600" kern="1200" noProof="0" dirty="0" smtClean="0">
                          <a:solidFill>
                            <a:schemeClr val="tx1"/>
                          </a:solidFill>
                          <a:latin typeface="+mn-lt"/>
                          <a:ea typeface="Times New Roman"/>
                          <a:cs typeface="Times New Roman"/>
                        </a:rPr>
                        <a:t>–MEE </a:t>
                      </a:r>
                      <a:r>
                        <a:rPr lang="en-US" altLang="en-US" sz="1600" kern="1200" noProof="0" dirty="0">
                          <a:solidFill>
                            <a:schemeClr val="tx1"/>
                          </a:solidFill>
                          <a:latin typeface="+mn-lt"/>
                          <a:ea typeface="Times New Roman"/>
                          <a:cs typeface="Times New Roman"/>
                        </a:rPr>
                        <a:t>– Conc. </a:t>
                      </a:r>
                      <a:r>
                        <a:rPr lang="en-US" altLang="en-US" sz="1600" kern="1200" noProof="0" dirty="0" smtClean="0">
                          <a:solidFill>
                            <a:schemeClr val="tx1"/>
                          </a:solidFill>
                          <a:latin typeface="+mn-lt"/>
                          <a:ea typeface="Times New Roman"/>
                          <a:cs typeface="Times New Roman"/>
                        </a:rPr>
                        <a:t>Spentwash -  </a:t>
                      </a:r>
                      <a:r>
                        <a:rPr lang="en-US" altLang="en-US" sz="1600" b="1" kern="1200" noProof="0" dirty="0" smtClean="0">
                          <a:solidFill>
                            <a:srgbClr val="C00000"/>
                          </a:solidFill>
                          <a:latin typeface="+mn-lt"/>
                          <a:ea typeface="Times New Roman"/>
                          <a:cs typeface="Times New Roman"/>
                        </a:rPr>
                        <a:t>Incineration </a:t>
                      </a:r>
                      <a:endParaRPr lang="en-US" altLang="en-US" sz="1600" b="1" kern="1200" noProof="0" dirty="0">
                        <a:solidFill>
                          <a:srgbClr val="C00000"/>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718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kern="1200">
                          <a:solidFill>
                            <a:srgbClr val="000000"/>
                          </a:solidFill>
                          <a:effectLst/>
                          <a:latin typeface="+mn-lt"/>
                          <a:ea typeface="Times New Roman" panose="02020603050405020304" pitchFamily="18" charset="0"/>
                          <a:cs typeface="Times New Roman" panose="02020603050405020304" pitchFamily="18" charset="0"/>
                        </a:rPr>
                        <a:t>MEE Condensate  - 480; </a:t>
                      </a:r>
                      <a:endParaRPr lang="en-US" sz="1600">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kern="1200">
                          <a:solidFill>
                            <a:srgbClr val="000000"/>
                          </a:solidFill>
                          <a:effectLst/>
                          <a:latin typeface="+mn-lt"/>
                          <a:ea typeface="Times New Roman" panose="02020603050405020304" pitchFamily="18" charset="0"/>
                          <a:cs typeface="Times New Roman" panose="02020603050405020304" pitchFamily="18" charset="0"/>
                        </a:rPr>
                        <a:t>Spent Leese – 107</a:t>
                      </a:r>
                      <a:endParaRPr lang="en-US" sz="1600">
                        <a:effectLst/>
                        <a:latin typeface="+mn-lt"/>
                        <a:ea typeface="Times New Roman" panose="02020603050405020304" pitchFamily="18" charset="0"/>
                        <a:cs typeface="Times New Roman" panose="02020603050405020304" pitchFamily="18" charset="0"/>
                      </a:endParaRPr>
                    </a:p>
                  </a:txBody>
                  <a:tcPr marL="63500" marR="635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MEE Condensate  - </a:t>
                      </a:r>
                      <a:r>
                        <a:rPr lang="en-US" sz="1600" kern="1200" dirty="0" smtClean="0">
                          <a:solidFill>
                            <a:srgbClr val="000000"/>
                          </a:solidFill>
                          <a:effectLst/>
                          <a:latin typeface="+mn-lt"/>
                          <a:ea typeface="Times New Roman" panose="02020603050405020304" pitchFamily="18" charset="0"/>
                          <a:cs typeface="Times New Roman" panose="02020603050405020304" pitchFamily="18" charset="0"/>
                        </a:rPr>
                        <a:t>704; </a:t>
                      </a:r>
                      <a:endParaRPr lang="en-US" sz="1600" dirty="0">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Spent Leese – 147</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fontAlgn="base">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Sp. Lees- 97</a:t>
                      </a:r>
                      <a:endParaRPr lang="en-US" sz="1600" dirty="0">
                        <a:effectLst/>
                        <a:latin typeface="+mn-lt"/>
                        <a:ea typeface="Times New Roman" panose="02020603050405020304" pitchFamily="18" charset="0"/>
                        <a:cs typeface="Times New Roman" panose="02020603050405020304" pitchFamily="18" charset="0"/>
                      </a:endParaRPr>
                    </a:p>
                    <a:p>
                      <a:pPr marL="0" marR="0" fontAlgn="base">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MEE Condensate- 352</a:t>
                      </a:r>
                      <a:endParaRPr lang="en-US" sz="1600" dirty="0">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115888" marR="0" lvl="0" indent="-115888" algn="just"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600" kern="1200" noProof="0" dirty="0">
                          <a:solidFill>
                            <a:schemeClr val="tx1"/>
                          </a:solidFill>
                          <a:latin typeface="+mn-lt"/>
                          <a:ea typeface="Times New Roman"/>
                          <a:cs typeface="Times New Roman"/>
                        </a:rPr>
                        <a:t>Treatment :</a:t>
                      </a:r>
                      <a:r>
                        <a:rPr lang="en-US" altLang="en-US" sz="1600" kern="1200" baseline="0" noProof="0" dirty="0">
                          <a:solidFill>
                            <a:schemeClr val="tx1"/>
                          </a:solidFill>
                          <a:latin typeface="+mn-lt"/>
                          <a:ea typeface="Times New Roman"/>
                          <a:cs typeface="Times New Roman"/>
                        </a:rPr>
                        <a:t> In </a:t>
                      </a:r>
                      <a:r>
                        <a:rPr lang="en-US" altLang="en-US" sz="1600" kern="1200" baseline="0" noProof="0" dirty="0" smtClean="0">
                          <a:solidFill>
                            <a:schemeClr val="tx1"/>
                          </a:solidFill>
                          <a:latin typeface="+mn-lt"/>
                          <a:ea typeface="Times New Roman"/>
                          <a:cs typeface="Times New Roman"/>
                        </a:rPr>
                        <a:t>proposed </a:t>
                      </a:r>
                      <a:r>
                        <a:rPr lang="en-US" altLang="en-US" sz="1600" kern="1200" baseline="0" noProof="0" dirty="0">
                          <a:solidFill>
                            <a:schemeClr val="tx1"/>
                          </a:solidFill>
                          <a:latin typeface="+mn-lt"/>
                          <a:ea typeface="Times New Roman"/>
                          <a:cs typeface="Times New Roman"/>
                        </a:rPr>
                        <a:t>Distillery CPU </a:t>
                      </a:r>
                      <a:endParaRPr lang="en-US" altLang="en-US" sz="1600" kern="1200" baseline="0" noProof="0" dirty="0" smtClean="0">
                        <a:solidFill>
                          <a:schemeClr val="tx1"/>
                        </a:solidFill>
                        <a:latin typeface="+mn-lt"/>
                        <a:ea typeface="Times New Roman"/>
                        <a:cs typeface="Times New Roman"/>
                      </a:endParaRPr>
                    </a:p>
                    <a:p>
                      <a:pPr marL="115888" marR="0" lvl="0" indent="-115888" algn="just"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600" kern="1200" baseline="0" noProof="0" dirty="0" smtClean="0">
                          <a:solidFill>
                            <a:schemeClr val="tx1"/>
                          </a:solidFill>
                          <a:latin typeface="+mn-lt"/>
                          <a:ea typeface="Times New Roman"/>
                          <a:cs typeface="Times New Roman"/>
                        </a:rPr>
                        <a:t>Treated </a:t>
                      </a:r>
                      <a:r>
                        <a:rPr lang="en-US" altLang="en-US" sz="1600" kern="1200" baseline="0" noProof="0" dirty="0">
                          <a:solidFill>
                            <a:schemeClr val="tx1"/>
                          </a:solidFill>
                          <a:latin typeface="+mn-lt"/>
                          <a:ea typeface="Times New Roman"/>
                          <a:cs typeface="Times New Roman"/>
                        </a:rPr>
                        <a:t>Effluent : 100%                                </a:t>
                      </a:r>
                      <a:endParaRPr lang="en-US" altLang="en-US" sz="1600" kern="1200" baseline="0" noProof="0" dirty="0" smtClean="0">
                        <a:solidFill>
                          <a:schemeClr val="tx1"/>
                        </a:solidFill>
                        <a:latin typeface="+mn-lt"/>
                        <a:ea typeface="Times New Roman"/>
                        <a:cs typeface="Times New Roman"/>
                      </a:endParaRPr>
                    </a:p>
                    <a:p>
                      <a:pPr marL="0" marR="0" lvl="0" indent="0" algn="just" defTabSz="914400" rtl="0" eaLnBrk="0" fontAlgn="base" latinLnBrk="0" hangingPunct="0">
                        <a:lnSpc>
                          <a:spcPct val="100000"/>
                        </a:lnSpc>
                        <a:spcBef>
                          <a:spcPts val="0"/>
                        </a:spcBef>
                        <a:spcAft>
                          <a:spcPts val="0"/>
                        </a:spcAft>
                        <a:buClrTx/>
                        <a:buSzTx/>
                        <a:buFont typeface="Arial" pitchFamily="34" charset="0"/>
                        <a:buNone/>
                        <a:tabLst/>
                        <a:defRPr/>
                      </a:pPr>
                      <a:r>
                        <a:rPr lang="en-US" altLang="en-US" sz="1600" kern="1200" baseline="0" noProof="0" dirty="0" smtClean="0">
                          <a:solidFill>
                            <a:schemeClr val="tx1"/>
                          </a:solidFill>
                          <a:latin typeface="+mn-lt"/>
                          <a:ea typeface="Times New Roman"/>
                          <a:cs typeface="Times New Roman"/>
                        </a:rPr>
                        <a:t>   Recycle</a:t>
                      </a:r>
                      <a:r>
                        <a:rPr lang="en-US" altLang="en-US" sz="1600" kern="1200" baseline="0" noProof="0" dirty="0">
                          <a:solidFill>
                            <a:schemeClr val="tx1"/>
                          </a:solidFill>
                          <a:latin typeface="+mn-lt"/>
                          <a:ea typeface="Times New Roman"/>
                          <a:cs typeface="Times New Roman"/>
                        </a:rPr>
                        <a:t>.</a:t>
                      </a:r>
                    </a:p>
                    <a:p>
                      <a:pPr marL="0" marR="0" lvl="0" indent="0" algn="l"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600" b="1" kern="1200" baseline="0" noProof="0" dirty="0">
                          <a:solidFill>
                            <a:srgbClr val="C00000"/>
                          </a:solidFill>
                          <a:latin typeface="+mn-lt"/>
                          <a:ea typeface="Times New Roman"/>
                          <a:cs typeface="Times New Roman"/>
                        </a:rPr>
                        <a:t> Total ZLD Project</a:t>
                      </a:r>
                    </a:p>
                    <a:p>
                      <a:pPr marL="0" marR="0" lvl="0" indent="0" algn="l"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600" b="0" kern="1200" baseline="0" noProof="0" dirty="0">
                          <a:solidFill>
                            <a:srgbClr val="C00000"/>
                          </a:solidFill>
                          <a:latin typeface="+mn-lt"/>
                          <a:ea typeface="Times New Roman"/>
                          <a:cs typeface="Times New Roman"/>
                        </a:rPr>
                        <a:t> Spentwash </a:t>
                      </a:r>
                      <a:r>
                        <a:rPr lang="en-US" altLang="en-US" sz="1600" b="0" kern="1200" baseline="0" noProof="0" dirty="0" smtClean="0">
                          <a:solidFill>
                            <a:srgbClr val="C00000"/>
                          </a:solidFill>
                          <a:latin typeface="+mn-lt"/>
                          <a:ea typeface="Times New Roman"/>
                          <a:cs typeface="Times New Roman"/>
                        </a:rPr>
                        <a:t>Storage </a:t>
                      </a:r>
                    </a:p>
                    <a:p>
                      <a:pPr marL="0" marR="0" lvl="0" indent="0" algn="l" defTabSz="914400" rtl="0" eaLnBrk="0" fontAlgn="base" latinLnBrk="0" hangingPunct="0">
                        <a:lnSpc>
                          <a:spcPct val="100000"/>
                        </a:lnSpc>
                        <a:spcBef>
                          <a:spcPts val="0"/>
                        </a:spcBef>
                        <a:spcAft>
                          <a:spcPts val="0"/>
                        </a:spcAft>
                        <a:buClrTx/>
                        <a:buSzTx/>
                        <a:buFont typeface="Arial" pitchFamily="34" charset="0"/>
                        <a:buNone/>
                        <a:tabLst/>
                        <a:defRPr/>
                      </a:pPr>
                      <a:r>
                        <a:rPr lang="en-US" altLang="en-US" sz="1600" b="0" kern="1200" baseline="0" noProof="0" dirty="0" smtClean="0">
                          <a:solidFill>
                            <a:srgbClr val="C00000"/>
                          </a:solidFill>
                          <a:latin typeface="+mn-lt"/>
                          <a:ea typeface="Times New Roman"/>
                          <a:cs typeface="Times New Roman"/>
                        </a:rPr>
                        <a:t>   Tank Capacity </a:t>
                      </a:r>
                      <a:r>
                        <a:rPr lang="en-US" altLang="en-US" sz="1600" b="0" kern="1200" baseline="0" noProof="0" dirty="0">
                          <a:solidFill>
                            <a:srgbClr val="C00000"/>
                          </a:solidFill>
                          <a:latin typeface="+mn-lt"/>
                          <a:ea typeface="Times New Roman"/>
                          <a:cs typeface="Times New Roman"/>
                        </a:rPr>
                        <a:t>: 5 Days</a:t>
                      </a:r>
                      <a:r>
                        <a:rPr lang="en-US" altLang="en-US" sz="1600" b="1" kern="1200" baseline="0" noProof="0" dirty="0">
                          <a:solidFill>
                            <a:srgbClr val="C00000"/>
                          </a:solidFill>
                          <a:latin typeface="+mn-lt"/>
                          <a:ea typeface="Times New Roman"/>
                          <a:cs typeface="Times New Roman"/>
                        </a:rPr>
                        <a:t>  </a:t>
                      </a:r>
                      <a:r>
                        <a:rPr lang="en-US" altLang="en-US" sz="1600" kern="1200" baseline="0" noProof="0" dirty="0">
                          <a:solidFill>
                            <a:schemeClr val="tx1"/>
                          </a:solidFill>
                          <a:latin typeface="+mn-lt"/>
                          <a:ea typeface="Times New Roman"/>
                          <a:cs typeface="Times New Roman"/>
                        </a:rPr>
                        <a:t> </a:t>
                      </a:r>
                      <a:endParaRPr lang="en-US" altLang="en-US" sz="1600" kern="1200" noProof="0" dirty="0">
                        <a:solidFill>
                          <a:schemeClr val="tx1"/>
                        </a:solidFill>
                        <a:latin typeface="+mn-lt"/>
                        <a:ea typeface="Times New Roman"/>
                        <a:cs typeface="Times New Roman"/>
                      </a:endParaRPr>
                    </a:p>
                    <a:p>
                      <a:pPr marL="0" marR="0" lvl="0" indent="0" algn="l" defTabSz="914400" rtl="0" eaLnBrk="0" fontAlgn="base" latinLnBrk="0" hangingPunct="0">
                        <a:lnSpc>
                          <a:spcPct val="10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2603BD"/>
                          </a:solidFill>
                          <a:effectLst/>
                          <a:uLnTx/>
                          <a:uFillTx/>
                          <a:latin typeface="+mn-lt"/>
                          <a:ea typeface="Calibri"/>
                          <a:cs typeface="Mangal"/>
                        </a:rPr>
                        <a:t> </a:t>
                      </a:r>
                      <a:endParaRPr lang="en-US" sz="1600" b="1" dirty="0">
                        <a:solidFill>
                          <a:srgbClr val="C00000"/>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9521">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600" b="0" i="0" u="none" strike="noStrike" kern="1200" cap="none" normalizeH="0" baseline="0" dirty="0" smtClean="0">
                          <a:ln>
                            <a:noFill/>
                          </a:ln>
                          <a:solidFill>
                            <a:schemeClr val="tx1"/>
                          </a:solidFill>
                          <a:effectLst/>
                          <a:latin typeface="+mn-lt"/>
                          <a:ea typeface="+mn-ea"/>
                          <a:cs typeface="Times New Roman" pitchFamily="18" charset="0"/>
                        </a:rPr>
                        <a:t>Cooling </a:t>
                      </a:r>
                      <a:r>
                        <a:rPr kumimoji="0" lang="en-US" sz="1600" b="0" i="0" u="none" strike="noStrike" kern="1200" cap="none" normalizeH="0" baseline="0" dirty="0">
                          <a:ln>
                            <a:noFill/>
                          </a:ln>
                          <a:solidFill>
                            <a:schemeClr val="tx1"/>
                          </a:solidFill>
                          <a:effectLst/>
                          <a:latin typeface="+mn-lt"/>
                          <a:ea typeface="+mn-ea"/>
                          <a:cs typeface="Times New Roman" pitchFamily="18" charset="0"/>
                        </a:rPr>
                        <a:t>Make up</a:t>
                      </a:r>
                    </a:p>
                  </a:txBody>
                  <a:tcPr marL="91436" marR="91436"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11</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a:solidFill>
                            <a:srgbClr val="000000"/>
                          </a:solidFill>
                          <a:effectLst/>
                          <a:latin typeface="+mn-lt"/>
                          <a:ea typeface="Times New Roman" panose="02020603050405020304" pitchFamily="18" charset="0"/>
                          <a:cs typeface="Times New Roman" panose="02020603050405020304" pitchFamily="18" charset="0"/>
                        </a:rPr>
                        <a:t>15</a:t>
                      </a:r>
                      <a:endParaRPr lang="en-US" sz="160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74293" marR="7429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9521">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600" b="0" i="0" u="none" strike="noStrike" kern="1200" cap="none" normalizeH="0" baseline="0" dirty="0" smtClean="0">
                          <a:ln>
                            <a:noFill/>
                          </a:ln>
                          <a:solidFill>
                            <a:schemeClr val="tx1"/>
                          </a:solidFill>
                          <a:effectLst/>
                          <a:latin typeface="+mn-lt"/>
                          <a:ea typeface="+mn-ea"/>
                          <a:cs typeface="Times New Roman" pitchFamily="18" charset="0"/>
                        </a:rPr>
                        <a:t>Boiler </a:t>
                      </a:r>
                      <a:r>
                        <a:rPr kumimoji="0" lang="en-US" sz="1600" b="0" i="0" u="none" strike="noStrike" kern="1200" cap="none" normalizeH="0" baseline="0" dirty="0">
                          <a:ln>
                            <a:noFill/>
                          </a:ln>
                          <a:solidFill>
                            <a:schemeClr val="tx1"/>
                          </a:solidFill>
                          <a:effectLst/>
                          <a:latin typeface="+mn-lt"/>
                          <a:ea typeface="+mn-ea"/>
                          <a:cs typeface="Times New Roman" pitchFamily="18" charset="0"/>
                        </a:rPr>
                        <a:t>Make up</a:t>
                      </a:r>
                    </a:p>
                  </a:txBody>
                  <a:tcPr marL="91436" marR="91436"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a:solidFill>
                            <a:srgbClr val="000000"/>
                          </a:solidFill>
                          <a:effectLst/>
                          <a:latin typeface="+mn-lt"/>
                          <a:ea typeface="Times New Roman" panose="02020603050405020304" pitchFamily="18" charset="0"/>
                          <a:cs typeface="Times New Roman" panose="02020603050405020304" pitchFamily="18" charset="0"/>
                        </a:rPr>
                        <a:t>15</a:t>
                      </a:r>
                      <a:endParaRPr lang="en-US" sz="160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ctr">
                        <a:lnSpc>
                          <a:spcPct val="115000"/>
                        </a:lnSpc>
                        <a:spcBef>
                          <a:spcPts val="0"/>
                        </a:spcBef>
                        <a:spcAft>
                          <a:spcPts val="0"/>
                        </a:spcAft>
                      </a:pPr>
                      <a:endParaRPr lang="en-US" sz="1600" dirty="0">
                        <a:latin typeface="+mn-lt"/>
                        <a:ea typeface="Times New Roman"/>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9521">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pPr>
                      <a:r>
                        <a:rPr kumimoji="0" lang="en-US" sz="1600" b="0" i="0" u="none" strike="noStrike" kern="1200" cap="none" normalizeH="0" baseline="0" dirty="0" smtClean="0">
                          <a:ln>
                            <a:noFill/>
                          </a:ln>
                          <a:solidFill>
                            <a:schemeClr val="tx1"/>
                          </a:solidFill>
                          <a:effectLst/>
                          <a:latin typeface="+mn-lt"/>
                          <a:ea typeface="+mn-ea"/>
                          <a:cs typeface="Times New Roman" pitchFamily="18" charset="0"/>
                        </a:rPr>
                        <a:t>DM Plant</a:t>
                      </a:r>
                      <a:endParaRPr kumimoji="0" lang="en-US" sz="1600" b="0" i="0" u="none" strike="noStrike" kern="1200" cap="none" normalizeH="0" baseline="0" dirty="0">
                        <a:ln>
                          <a:noFill/>
                        </a:ln>
                        <a:solidFill>
                          <a:schemeClr val="tx1"/>
                        </a:solidFill>
                        <a:effectLst/>
                        <a:latin typeface="+mn-lt"/>
                        <a:ea typeface="+mn-ea"/>
                        <a:cs typeface="Times New Roman" pitchFamily="18" charset="0"/>
                      </a:endParaRPr>
                    </a:p>
                  </a:txBody>
                  <a:tcPr marL="91436" marR="91436"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ctr">
                        <a:lnSpc>
                          <a:spcPct val="115000"/>
                        </a:lnSpc>
                        <a:spcBef>
                          <a:spcPts val="0"/>
                        </a:spcBef>
                        <a:spcAft>
                          <a:spcPts val="0"/>
                        </a:spcAft>
                      </a:pPr>
                      <a:endParaRPr lang="en-US" sz="1600" dirty="0">
                        <a:latin typeface="+mn-lt"/>
                        <a:ea typeface="Times New Roman"/>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521">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600" b="0" i="0" u="none" strike="noStrike" kern="1200" cap="none" normalizeH="0" baseline="0" dirty="0" smtClean="0">
                          <a:ln>
                            <a:noFill/>
                          </a:ln>
                          <a:solidFill>
                            <a:schemeClr val="tx1"/>
                          </a:solidFill>
                          <a:effectLst/>
                          <a:latin typeface="+mn-lt"/>
                          <a:ea typeface="+mn-ea"/>
                          <a:cs typeface="Times New Roman" pitchFamily="18" charset="0"/>
                        </a:rPr>
                        <a:t>Lab &amp; Washing</a:t>
                      </a:r>
                      <a:endParaRPr kumimoji="0" lang="en-US" sz="1600" b="0" i="0" u="none" strike="noStrike" kern="1200" cap="none" normalizeH="0" baseline="0" dirty="0">
                        <a:ln>
                          <a:noFill/>
                        </a:ln>
                        <a:solidFill>
                          <a:schemeClr val="tx1"/>
                        </a:solidFill>
                        <a:effectLst/>
                        <a:latin typeface="+mn-lt"/>
                        <a:ea typeface="+mn-ea"/>
                        <a:cs typeface="Times New Roman" pitchFamily="18" charset="0"/>
                      </a:endParaRPr>
                    </a:p>
                  </a:txBody>
                  <a:tcPr marL="91436" marR="91436"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5</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Times New Roman" panose="02020603050405020304" pitchFamily="18" charset="0"/>
                        <a:cs typeface="Times New Roman" panose="02020603050405020304" pitchFamily="18" charset="0"/>
                      </a:endParaRPr>
                    </a:p>
                  </a:txBody>
                  <a:tcPr marL="63500" marR="635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ctr">
                        <a:lnSpc>
                          <a:spcPct val="115000"/>
                        </a:lnSpc>
                        <a:spcBef>
                          <a:spcPts val="0"/>
                        </a:spcBef>
                        <a:spcAft>
                          <a:spcPts val="0"/>
                        </a:spcAft>
                      </a:pPr>
                      <a:endParaRPr lang="en-US" sz="1600" dirty="0">
                        <a:latin typeface="+mn-lt"/>
                        <a:ea typeface="Times New Roman"/>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30030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0"/>
                        </a:spcAft>
                      </a:pPr>
                      <a:r>
                        <a:rPr kumimoji="0" lang="en-US" sz="1600" b="0" i="0" u="none" strike="noStrike" kern="1200" cap="none" spc="0" normalizeH="0" baseline="0" noProof="0" dirty="0">
                          <a:ln>
                            <a:noFill/>
                          </a:ln>
                          <a:solidFill>
                            <a:srgbClr val="2603BD"/>
                          </a:solidFill>
                          <a:effectLst/>
                          <a:uLnTx/>
                          <a:uFillTx/>
                          <a:latin typeface="+mn-lt"/>
                          <a:ea typeface="Calibri"/>
                          <a:cs typeface="Mangal"/>
                        </a:rPr>
                        <a:t>Spentwash Norm </a:t>
                      </a:r>
                      <a:r>
                        <a:rPr kumimoji="0" lang="en-US" sz="1600" b="0" i="0" u="none" strike="noStrike" kern="1200" cap="none" spc="0" normalizeH="0" baseline="0" noProof="0" dirty="0" smtClean="0">
                          <a:ln>
                            <a:noFill/>
                          </a:ln>
                          <a:solidFill>
                            <a:srgbClr val="2603BD"/>
                          </a:solidFill>
                          <a:effectLst/>
                          <a:uLnTx/>
                          <a:uFillTx/>
                          <a:latin typeface="+mn-lt"/>
                          <a:ea typeface="Calibri"/>
                          <a:cs typeface="Mangal"/>
                        </a:rPr>
                        <a:t>  </a:t>
                      </a:r>
                      <a:endParaRPr kumimoji="0" lang="en-US" sz="1600" b="0" i="0" u="none" strike="noStrike" kern="1200" cap="none" spc="0" normalizeH="0" baseline="0" noProof="0" dirty="0">
                        <a:ln>
                          <a:noFill/>
                        </a:ln>
                        <a:solidFill>
                          <a:srgbClr val="2603BD"/>
                        </a:solidFill>
                        <a:effectLst/>
                        <a:uLnTx/>
                        <a:uFillTx/>
                        <a:latin typeface="+mn-lt"/>
                        <a:ea typeface="Calibri"/>
                        <a:cs typeface="Mangal"/>
                      </a:endParaRPr>
                    </a:p>
                    <a:p>
                      <a:pPr marL="0" marR="0" algn="just">
                        <a:lnSpc>
                          <a:spcPct val="100000"/>
                        </a:lnSpc>
                        <a:spcBef>
                          <a:spcPts val="0"/>
                        </a:spcBef>
                        <a:spcAft>
                          <a:spcPts val="0"/>
                        </a:spcAft>
                      </a:pPr>
                      <a:r>
                        <a:rPr kumimoji="0" lang="en-US" sz="1600" b="1" i="0" u="none" strike="noStrike" kern="1200" cap="none" spc="0" normalizeH="0" baseline="0" noProof="0" dirty="0">
                          <a:ln>
                            <a:noFill/>
                          </a:ln>
                          <a:solidFill>
                            <a:srgbClr val="2603BD"/>
                          </a:solidFill>
                          <a:effectLst/>
                          <a:uLnTx/>
                          <a:uFillTx/>
                          <a:latin typeface="+mn-lt"/>
                          <a:ea typeface="Calibri"/>
                          <a:cs typeface="Mangal"/>
                        </a:rPr>
                        <a:t>8 KL / KL </a:t>
                      </a:r>
                      <a:r>
                        <a:rPr kumimoji="0" lang="en-US" sz="1600" b="0" i="0" u="none" strike="noStrike" kern="1200" cap="none" spc="0" normalizeH="0" baseline="0" noProof="0" dirty="0">
                          <a:ln>
                            <a:noFill/>
                          </a:ln>
                          <a:solidFill>
                            <a:srgbClr val="2603BD"/>
                          </a:solidFill>
                          <a:effectLst/>
                          <a:uLnTx/>
                          <a:uFillTx/>
                          <a:latin typeface="+mn-lt"/>
                          <a:ea typeface="Calibri"/>
                          <a:cs typeface="Mangal"/>
                        </a:rPr>
                        <a:t>of Alcohol</a:t>
                      </a:r>
                      <a:r>
                        <a:rPr lang="en-US" sz="1600" b="1" dirty="0">
                          <a:latin typeface="+mn-lt"/>
                          <a:ea typeface="Times New Roman"/>
                          <a:cs typeface="Times New Roman"/>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r>
                        <a:rPr lang="en-US" sz="1600" b="1" kern="1200" baseline="0" dirty="0">
                          <a:solidFill>
                            <a:schemeClr val="tx1"/>
                          </a:solidFill>
                          <a:latin typeface="+mn-lt"/>
                          <a:ea typeface="Times New Roman"/>
                          <a:cs typeface="Times New Roman"/>
                        </a:rPr>
                        <a:t>Conc. Sp wash: </a:t>
                      </a:r>
                      <a:r>
                        <a:rPr lang="en-US" sz="1600" b="1" kern="1200" baseline="0" dirty="0" smtClean="0">
                          <a:solidFill>
                            <a:schemeClr val="tx1"/>
                          </a:solidFill>
                          <a:latin typeface="+mn-lt"/>
                          <a:ea typeface="Times New Roman"/>
                          <a:cs typeface="Times New Roman"/>
                        </a:rPr>
                        <a:t>120</a:t>
                      </a:r>
                      <a:endParaRPr lang="en-US" sz="1600" b="1" kern="1200" baseline="0" dirty="0">
                        <a:solidFill>
                          <a:schemeClr val="tx1"/>
                        </a:solidFill>
                        <a:latin typeface="+mn-lt"/>
                        <a:ea typeface="Times New Roman"/>
                        <a:cs typeface="Times New Roman"/>
                      </a:endParaRPr>
                    </a:p>
                    <a:p>
                      <a:pPr marL="0" marR="0" algn="ctr" defTabSz="844083" rtl="0" eaLnBrk="1" latinLnBrk="0" hangingPunct="1">
                        <a:lnSpc>
                          <a:spcPct val="100000"/>
                        </a:lnSpc>
                        <a:spcBef>
                          <a:spcPts val="0"/>
                        </a:spcBef>
                        <a:spcAft>
                          <a:spcPts val="0"/>
                        </a:spcAft>
                      </a:pPr>
                      <a:r>
                        <a:rPr lang="en-US" sz="1600" b="1" kern="1200" baseline="0" dirty="0">
                          <a:solidFill>
                            <a:schemeClr val="tx1"/>
                          </a:solidFill>
                          <a:latin typeface="+mn-lt"/>
                          <a:ea typeface="Times New Roman"/>
                          <a:cs typeface="Times New Roman"/>
                        </a:rPr>
                        <a:t>Other Effluent: </a:t>
                      </a:r>
                      <a:r>
                        <a:rPr lang="en-US" sz="1600" b="1" kern="1200" baseline="0" dirty="0" smtClean="0">
                          <a:solidFill>
                            <a:schemeClr val="tx1"/>
                          </a:solidFill>
                          <a:latin typeface="+mn-lt"/>
                          <a:ea typeface="Times New Roman"/>
                          <a:cs typeface="Times New Roman"/>
                        </a:rPr>
                        <a:t>637</a:t>
                      </a:r>
                      <a:endParaRPr lang="en-US" sz="1400" b="1" kern="1200" baseline="0" dirty="0" smtClean="0">
                        <a:solidFill>
                          <a:schemeClr val="tx1"/>
                        </a:solidFill>
                        <a:latin typeface="+mn-lt"/>
                        <a:ea typeface="Times New Roman"/>
                        <a:cs typeface="Times New Roman"/>
                      </a:endParaRPr>
                    </a:p>
                    <a:p>
                      <a:pPr marL="0" marR="0" algn="ctr">
                        <a:lnSpc>
                          <a:spcPct val="100000"/>
                        </a:lnSpc>
                        <a:spcBef>
                          <a:spcPts val="0"/>
                        </a:spcBef>
                        <a:spcAft>
                          <a:spcPts val="0"/>
                        </a:spcAft>
                      </a:pPr>
                      <a:r>
                        <a:rPr kumimoji="0" lang="en-US" sz="1600" b="0" i="0" u="none" strike="noStrike" kern="1200" cap="none" spc="0" normalizeH="0" baseline="0" noProof="0" dirty="0" smtClean="0">
                          <a:ln>
                            <a:noFill/>
                          </a:ln>
                          <a:solidFill>
                            <a:srgbClr val="C00000"/>
                          </a:solidFill>
                          <a:effectLst/>
                          <a:uLnTx/>
                          <a:uFillTx/>
                          <a:latin typeface="+mn-lt"/>
                          <a:ea typeface="Calibri"/>
                          <a:cs typeface="Mangal"/>
                        </a:rPr>
                        <a:t>Spentwash </a:t>
                      </a:r>
                    </a:p>
                    <a:p>
                      <a:pPr marL="0" marR="0" algn="ctr">
                        <a:lnSpc>
                          <a:spcPct val="100000"/>
                        </a:lnSpc>
                        <a:spcBef>
                          <a:spcPts val="0"/>
                        </a:spcBef>
                        <a:spcAft>
                          <a:spcPts val="0"/>
                        </a:spcAft>
                      </a:pPr>
                      <a:r>
                        <a:rPr kumimoji="0" lang="en-US" sz="1600" b="1" i="0" u="none" strike="noStrike" kern="1200" cap="none" spc="0" normalizeH="0" baseline="0" noProof="0" dirty="0" smtClean="0">
                          <a:ln>
                            <a:noFill/>
                          </a:ln>
                          <a:solidFill>
                            <a:srgbClr val="C00000"/>
                          </a:solidFill>
                          <a:effectLst/>
                          <a:uLnTx/>
                          <a:uFillTx/>
                          <a:latin typeface="+mn-lt"/>
                          <a:ea typeface="Calibri"/>
                          <a:cs typeface="Mangal"/>
                        </a:rPr>
                        <a:t>1.6 KL/ KL</a:t>
                      </a:r>
                      <a:endParaRPr lang="en-US" sz="1600" b="1" baseline="0" dirty="0" smtClean="0">
                        <a:solidFill>
                          <a:schemeClr val="tx1"/>
                        </a:solidFill>
                        <a:latin typeface="+mn-lt"/>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r>
                        <a:rPr lang="en-US" sz="1600" b="1" kern="1200" baseline="0" dirty="0">
                          <a:solidFill>
                            <a:schemeClr val="tx1"/>
                          </a:solidFill>
                          <a:latin typeface="+mn-lt"/>
                          <a:ea typeface="Times New Roman"/>
                          <a:cs typeface="Times New Roman"/>
                        </a:rPr>
                        <a:t>Conc. Sp wash: </a:t>
                      </a:r>
                      <a:r>
                        <a:rPr lang="en-US" sz="1600" b="1" kern="1200" baseline="0" dirty="0" smtClean="0">
                          <a:solidFill>
                            <a:schemeClr val="tx1"/>
                          </a:solidFill>
                          <a:latin typeface="+mn-lt"/>
                          <a:ea typeface="Times New Roman"/>
                          <a:cs typeface="Times New Roman"/>
                        </a:rPr>
                        <a:t>176</a:t>
                      </a:r>
                      <a:endParaRPr lang="en-US" sz="1600" b="1" kern="1200" baseline="0" dirty="0">
                        <a:solidFill>
                          <a:schemeClr val="tx1"/>
                        </a:solidFill>
                        <a:latin typeface="+mn-lt"/>
                        <a:ea typeface="Times New Roman"/>
                        <a:cs typeface="Times New Roman"/>
                      </a:endParaRPr>
                    </a:p>
                    <a:p>
                      <a:pPr marL="0" marR="0" algn="ctr" defTabSz="844083" rtl="0" eaLnBrk="1" latinLnBrk="0" hangingPunct="1">
                        <a:lnSpc>
                          <a:spcPct val="100000"/>
                        </a:lnSpc>
                        <a:spcBef>
                          <a:spcPts val="0"/>
                        </a:spcBef>
                        <a:spcAft>
                          <a:spcPts val="0"/>
                        </a:spcAft>
                      </a:pPr>
                      <a:r>
                        <a:rPr lang="en-US" sz="1600" b="1" kern="1200" baseline="0" dirty="0">
                          <a:solidFill>
                            <a:schemeClr val="tx1"/>
                          </a:solidFill>
                          <a:latin typeface="+mn-lt"/>
                          <a:ea typeface="Times New Roman"/>
                          <a:cs typeface="Times New Roman"/>
                        </a:rPr>
                        <a:t>Other Effluent: </a:t>
                      </a:r>
                      <a:r>
                        <a:rPr lang="en-US" sz="1600" b="1" kern="1200" baseline="0" dirty="0" smtClean="0">
                          <a:solidFill>
                            <a:schemeClr val="tx1"/>
                          </a:solidFill>
                          <a:latin typeface="+mn-lt"/>
                          <a:ea typeface="Times New Roman"/>
                          <a:cs typeface="Times New Roman"/>
                        </a:rPr>
                        <a:t>902</a:t>
                      </a:r>
                      <a:endParaRPr lang="en-US" sz="1600" b="1" kern="1200" baseline="0" dirty="0">
                        <a:solidFill>
                          <a:schemeClr val="tx1"/>
                        </a:solidFill>
                        <a:latin typeface="+mn-lt"/>
                        <a:ea typeface="Times New Roman"/>
                        <a:cs typeface="Times New Roman"/>
                      </a:endParaRPr>
                    </a:p>
                    <a:p>
                      <a:pPr marL="0" marR="0" algn="ctr">
                        <a:lnSpc>
                          <a:spcPct val="100000"/>
                        </a:lnSpc>
                        <a:spcBef>
                          <a:spcPts val="0"/>
                        </a:spcBef>
                        <a:spcAft>
                          <a:spcPts val="0"/>
                        </a:spcAft>
                      </a:pPr>
                      <a:r>
                        <a:rPr kumimoji="0" lang="en-US" sz="1600" b="0" i="0" u="none" strike="noStrike" kern="1200" cap="none" spc="0" normalizeH="0" baseline="0" noProof="0" dirty="0" smtClean="0">
                          <a:ln>
                            <a:noFill/>
                          </a:ln>
                          <a:solidFill>
                            <a:srgbClr val="C00000"/>
                          </a:solidFill>
                          <a:effectLst/>
                          <a:uLnTx/>
                          <a:uFillTx/>
                          <a:latin typeface="+mn-lt"/>
                          <a:ea typeface="Calibri"/>
                          <a:cs typeface="Mangal"/>
                        </a:rPr>
                        <a:t>Spentwash </a:t>
                      </a:r>
                      <a:endParaRPr kumimoji="0" lang="en-US" sz="1600" b="0" i="0" u="none" strike="noStrike" kern="1200" cap="none" spc="0" normalizeH="0" baseline="0" noProof="0" dirty="0">
                        <a:ln>
                          <a:noFill/>
                        </a:ln>
                        <a:solidFill>
                          <a:srgbClr val="C00000"/>
                        </a:solidFill>
                        <a:effectLst/>
                        <a:uLnTx/>
                        <a:uFillTx/>
                        <a:latin typeface="+mn-lt"/>
                        <a:ea typeface="Calibri"/>
                        <a:cs typeface="Mangal"/>
                      </a:endParaRPr>
                    </a:p>
                    <a:p>
                      <a:pPr marL="0" marR="0" algn="ctr">
                        <a:lnSpc>
                          <a:spcPct val="100000"/>
                        </a:lnSpc>
                        <a:spcBef>
                          <a:spcPts val="0"/>
                        </a:spcBef>
                        <a:spcAft>
                          <a:spcPts val="0"/>
                        </a:spcAft>
                      </a:pPr>
                      <a:r>
                        <a:rPr kumimoji="0" lang="en-US" sz="1600" b="0" i="0" u="none" strike="noStrike" kern="1200" cap="none" spc="0" normalizeH="0" baseline="0" noProof="0" dirty="0" smtClean="0">
                          <a:ln>
                            <a:noFill/>
                          </a:ln>
                          <a:solidFill>
                            <a:srgbClr val="C00000"/>
                          </a:solidFill>
                          <a:effectLst/>
                          <a:uLnTx/>
                          <a:uFillTx/>
                          <a:latin typeface="+mn-lt"/>
                          <a:ea typeface="Calibri"/>
                          <a:cs typeface="Mangal"/>
                        </a:rPr>
                        <a:t> </a:t>
                      </a:r>
                      <a:r>
                        <a:rPr kumimoji="0" lang="en-US" sz="1600" b="1" i="0" u="none" strike="noStrike" kern="1200" cap="none" spc="0" normalizeH="0" baseline="0" noProof="0" dirty="0" smtClean="0">
                          <a:ln>
                            <a:noFill/>
                          </a:ln>
                          <a:solidFill>
                            <a:srgbClr val="C00000"/>
                          </a:solidFill>
                          <a:effectLst/>
                          <a:uLnTx/>
                          <a:uFillTx/>
                          <a:latin typeface="+mn-lt"/>
                          <a:ea typeface="Calibri"/>
                          <a:cs typeface="Mangal"/>
                        </a:rPr>
                        <a:t>1.6 </a:t>
                      </a:r>
                      <a:r>
                        <a:rPr kumimoji="0" lang="en-US" sz="1600" b="1" i="0" u="none" strike="noStrike" kern="1200" cap="none" spc="0" normalizeH="0" baseline="0" noProof="0" dirty="0">
                          <a:ln>
                            <a:noFill/>
                          </a:ln>
                          <a:solidFill>
                            <a:srgbClr val="C00000"/>
                          </a:solidFill>
                          <a:effectLst/>
                          <a:uLnTx/>
                          <a:uFillTx/>
                          <a:latin typeface="+mn-lt"/>
                          <a:ea typeface="Calibri"/>
                          <a:cs typeface="Mangal"/>
                        </a:rPr>
                        <a:t>KL/ KL</a:t>
                      </a:r>
                      <a:endParaRPr lang="en-US" sz="1600" b="1" baseline="0" dirty="0">
                        <a:solidFill>
                          <a:schemeClr val="tx1"/>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600" b="1" baseline="0" dirty="0">
                          <a:solidFill>
                            <a:schemeClr val="tx1"/>
                          </a:solidFill>
                          <a:latin typeface="+mn-lt"/>
                          <a:ea typeface="Times New Roman"/>
                          <a:cs typeface="Times New Roman"/>
                        </a:rPr>
                        <a:t>Conc. Sp wash: </a:t>
                      </a:r>
                      <a:r>
                        <a:rPr lang="en-US" sz="1600" b="1" baseline="0" dirty="0" smtClean="0">
                          <a:solidFill>
                            <a:schemeClr val="tx1"/>
                          </a:solidFill>
                          <a:latin typeface="+mn-lt"/>
                          <a:ea typeface="Times New Roman"/>
                          <a:cs typeface="Times New Roman"/>
                        </a:rPr>
                        <a:t>88 Other Effluent </a:t>
                      </a:r>
                      <a:endParaRPr lang="en-US" sz="1600" b="1" baseline="0" dirty="0">
                        <a:solidFill>
                          <a:schemeClr val="tx1"/>
                        </a:solidFill>
                        <a:latin typeface="+mn-lt"/>
                        <a:ea typeface="Times New Roman"/>
                        <a:cs typeface="Times New Roman"/>
                      </a:endParaRPr>
                    </a:p>
                    <a:p>
                      <a:pPr marL="0" marR="0" algn="ctr">
                        <a:lnSpc>
                          <a:spcPct val="100000"/>
                        </a:lnSpc>
                        <a:spcBef>
                          <a:spcPts val="0"/>
                        </a:spcBef>
                        <a:spcAft>
                          <a:spcPts val="0"/>
                        </a:spcAft>
                      </a:pPr>
                      <a:r>
                        <a:rPr lang="en-US" sz="1600" b="1" baseline="0" dirty="0" smtClean="0">
                          <a:solidFill>
                            <a:schemeClr val="tx1"/>
                          </a:solidFill>
                          <a:latin typeface="+mn-lt"/>
                          <a:ea typeface="Times New Roman"/>
                          <a:cs typeface="Times New Roman"/>
                        </a:rPr>
                        <a:t>: 535</a:t>
                      </a:r>
                      <a:endParaRPr lang="en-US" sz="1600" b="1" baseline="0" dirty="0">
                        <a:solidFill>
                          <a:schemeClr val="tx1"/>
                        </a:solidFill>
                        <a:latin typeface="+mn-lt"/>
                        <a:ea typeface="Times New Roman"/>
                        <a:cs typeface="Times New Roman"/>
                      </a:endParaRPr>
                    </a:p>
                    <a:p>
                      <a:pPr marL="0" marR="0" algn="ctr">
                        <a:lnSpc>
                          <a:spcPct val="100000"/>
                        </a:lnSpc>
                        <a:spcBef>
                          <a:spcPts val="0"/>
                        </a:spcBef>
                        <a:spcAft>
                          <a:spcPts val="0"/>
                        </a:spcAft>
                      </a:pPr>
                      <a:r>
                        <a:rPr kumimoji="0" lang="en-US" sz="1600" b="0" i="0" u="none" strike="noStrike" kern="1200" cap="none" spc="0" normalizeH="0" baseline="0" noProof="0" dirty="0">
                          <a:ln>
                            <a:noFill/>
                          </a:ln>
                          <a:solidFill>
                            <a:srgbClr val="C00000"/>
                          </a:solidFill>
                          <a:effectLst/>
                          <a:uLnTx/>
                          <a:uFillTx/>
                          <a:latin typeface="+mn-lt"/>
                          <a:ea typeface="Calibri"/>
                          <a:cs typeface="Mangal"/>
                        </a:rPr>
                        <a:t>Spentwash </a:t>
                      </a:r>
                    </a:p>
                    <a:p>
                      <a:pPr marL="0" marR="0" algn="ctr">
                        <a:lnSpc>
                          <a:spcPct val="100000"/>
                        </a:lnSpc>
                        <a:spcBef>
                          <a:spcPts val="0"/>
                        </a:spcBef>
                        <a:spcAft>
                          <a:spcPts val="0"/>
                        </a:spcAft>
                      </a:pPr>
                      <a:r>
                        <a:rPr kumimoji="0" lang="en-US" sz="1600" b="1" i="0" u="none" strike="noStrike" kern="1200" cap="none" spc="0" normalizeH="0" baseline="0" noProof="0" dirty="0" smtClean="0">
                          <a:ln>
                            <a:noFill/>
                          </a:ln>
                          <a:solidFill>
                            <a:srgbClr val="C00000"/>
                          </a:solidFill>
                          <a:effectLst/>
                          <a:uLnTx/>
                          <a:uFillTx/>
                          <a:latin typeface="+mn-lt"/>
                          <a:ea typeface="Calibri"/>
                          <a:cs typeface="Mangal"/>
                        </a:rPr>
                        <a:t>0.6 </a:t>
                      </a:r>
                      <a:r>
                        <a:rPr kumimoji="0" lang="en-US" sz="1600" b="1" i="0" u="none" strike="noStrike" kern="1200" cap="none" spc="0" normalizeH="0" baseline="0" noProof="0" dirty="0">
                          <a:ln>
                            <a:noFill/>
                          </a:ln>
                          <a:solidFill>
                            <a:srgbClr val="C00000"/>
                          </a:solidFill>
                          <a:effectLst/>
                          <a:uLnTx/>
                          <a:uFillTx/>
                          <a:latin typeface="+mn-lt"/>
                          <a:ea typeface="Calibri"/>
                          <a:cs typeface="Mangal"/>
                        </a:rPr>
                        <a:t>KL/ KL</a:t>
                      </a:r>
                      <a:endParaRPr lang="en-US" sz="1600" b="1" baseline="0" dirty="0">
                        <a:solidFill>
                          <a:schemeClr val="tx1"/>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ts val="0"/>
                        </a:spcBef>
                        <a:spcAft>
                          <a:spcPts val="0"/>
                        </a:spcAft>
                        <a:buClrTx/>
                        <a:buSzTx/>
                        <a:buFont typeface="Arial" pitchFamily="34" charset="0"/>
                        <a:buChar char="•"/>
                        <a:tabLst/>
                        <a:defRPr/>
                      </a:pPr>
                      <a:endParaRPr lang="en-US" sz="1500" b="1" dirty="0">
                        <a:solidFill>
                          <a:srgbClr val="C00000"/>
                        </a:solidFill>
                        <a:latin typeface="+mn-lt"/>
                        <a:ea typeface="Times New Roman"/>
                        <a:cs typeface="Times New Roman"/>
                      </a:endParaRPr>
                    </a:p>
                  </a:txBody>
                  <a:tcPr marL="74293" marR="7429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97996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25000" y="6535018"/>
            <a:ext cx="381000" cy="337038"/>
          </a:xfrm>
        </p:spPr>
        <p:txBody>
          <a:bodyPr/>
          <a:lstStyle/>
          <a:p>
            <a:pPr>
              <a:defRPr/>
            </a:pPr>
            <a:fld id="{4C7C1695-FCBE-4959-8185-09AF66D014C3}" type="slidenum">
              <a:rPr lang="en-US" altLang="en-US" smtClean="0"/>
              <a:pPr>
                <a:defRPr/>
              </a:pPr>
              <a:t>22</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802531719"/>
              </p:ext>
            </p:extLst>
          </p:nvPr>
        </p:nvGraphicFramePr>
        <p:xfrm>
          <a:off x="114302" y="533400"/>
          <a:ext cx="9601201" cy="2060448"/>
        </p:xfrm>
        <a:graphic>
          <a:graphicData uri="http://schemas.openxmlformats.org/drawingml/2006/table">
            <a:tbl>
              <a:tblPr>
                <a:tableStyleId>{5C22544A-7EE6-4342-B048-85BDC9FD1C3A}</a:tableStyleId>
              </a:tblPr>
              <a:tblGrid>
                <a:gridCol w="304800">
                  <a:extLst>
                    <a:ext uri="{9D8B030D-6E8A-4147-A177-3AD203B41FA5}">
                      <a16:colId xmlns:a16="http://schemas.microsoft.com/office/drawing/2014/main" val="2571247669"/>
                    </a:ext>
                  </a:extLst>
                </a:gridCol>
                <a:gridCol w="8229601">
                  <a:extLst>
                    <a:ext uri="{9D8B030D-6E8A-4147-A177-3AD203B41FA5}">
                      <a16:colId xmlns:a16="http://schemas.microsoft.com/office/drawing/2014/main" val="505058422"/>
                    </a:ext>
                  </a:extLst>
                </a:gridCol>
                <a:gridCol w="1066800">
                  <a:extLst>
                    <a:ext uri="{9D8B030D-6E8A-4147-A177-3AD203B41FA5}">
                      <a16:colId xmlns:a16="http://schemas.microsoft.com/office/drawing/2014/main" val="4290291627"/>
                    </a:ext>
                  </a:extLst>
                </a:gridCol>
              </a:tblGrid>
              <a:tr h="74093">
                <a:tc>
                  <a:txBody>
                    <a:bodyPr/>
                    <a:lstStyle/>
                    <a:p>
                      <a:pPr marL="0" marR="0" algn="ctr">
                        <a:lnSpc>
                          <a:spcPct val="100000"/>
                        </a:lnSpc>
                        <a:spcBef>
                          <a:spcPts val="0"/>
                        </a:spcBef>
                        <a:spcAft>
                          <a:spcPts val="0"/>
                        </a:spcAft>
                      </a:pPr>
                      <a:r>
                        <a:rPr lang="en-US" sz="1600" dirty="0">
                          <a:effectLst/>
                          <a:latin typeface="+mn-lt"/>
                        </a:rPr>
                        <a:t>1</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0"/>
                        </a:spcAft>
                      </a:pPr>
                      <a:r>
                        <a:rPr lang="en-US" sz="1600" dirty="0">
                          <a:effectLst/>
                          <a:latin typeface="+mn-lt"/>
                        </a:rPr>
                        <a:t>Daily </a:t>
                      </a:r>
                      <a:r>
                        <a:rPr lang="en-US" sz="1600" dirty="0" smtClean="0">
                          <a:effectLst/>
                          <a:latin typeface="+mn-lt"/>
                        </a:rPr>
                        <a:t> Sugarcane  </a:t>
                      </a:r>
                      <a:r>
                        <a:rPr lang="en-US" sz="1600" dirty="0">
                          <a:effectLst/>
                          <a:latin typeface="+mn-lt"/>
                        </a:rPr>
                        <a:t>Crushing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0000"/>
                        </a:lnSpc>
                        <a:spcBef>
                          <a:spcPts val="0"/>
                        </a:spcBef>
                        <a:spcAft>
                          <a:spcPts val="0"/>
                        </a:spcAft>
                      </a:pPr>
                      <a:r>
                        <a:rPr lang="en-US" sz="1600" dirty="0" smtClean="0">
                          <a:effectLst/>
                          <a:latin typeface="+mn-lt"/>
                        </a:rPr>
                        <a:t>12,000TCD</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15205059"/>
                  </a:ext>
                </a:extLst>
              </a:tr>
              <a:tr h="74093">
                <a:tc>
                  <a:txBody>
                    <a:bodyPr/>
                    <a:lstStyle/>
                    <a:p>
                      <a:pPr marL="0" marR="0" algn="ctr">
                        <a:lnSpc>
                          <a:spcPct val="100000"/>
                        </a:lnSpc>
                        <a:spcBef>
                          <a:spcPts val="0"/>
                        </a:spcBef>
                        <a:spcAft>
                          <a:spcPts val="0"/>
                        </a:spcAft>
                      </a:pPr>
                      <a:r>
                        <a:rPr lang="en-US" sz="1600">
                          <a:effectLst/>
                          <a:latin typeface="+mn-lt"/>
                        </a:rPr>
                        <a:t>2</a:t>
                      </a:r>
                      <a:endParaRPr lang="en-US" sz="160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dirty="0">
                          <a:effectLst/>
                          <a:latin typeface="+mn-lt"/>
                        </a:rPr>
                        <a:t>Water Content of Cane Crop @ 68% by weight</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smtClean="0">
                          <a:effectLst/>
                          <a:latin typeface="+mn-lt"/>
                        </a:rPr>
                        <a:t>8160 MT</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986820"/>
                  </a:ext>
                </a:extLst>
              </a:tr>
              <a:tr h="220964">
                <a:tc>
                  <a:txBody>
                    <a:bodyPr/>
                    <a:lstStyle/>
                    <a:p>
                      <a:pPr marL="0" marR="0" algn="ctr">
                        <a:lnSpc>
                          <a:spcPct val="100000"/>
                        </a:lnSpc>
                        <a:spcBef>
                          <a:spcPts val="0"/>
                        </a:spcBef>
                        <a:spcAft>
                          <a:spcPts val="0"/>
                        </a:spcAft>
                      </a:pPr>
                      <a:r>
                        <a:rPr lang="en-US" sz="1600">
                          <a:effectLst/>
                          <a:latin typeface="+mn-lt"/>
                        </a:rPr>
                        <a:t>3</a:t>
                      </a:r>
                      <a:endParaRPr lang="en-US" sz="160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dirty="0">
                          <a:effectLst/>
                          <a:latin typeface="+mn-lt"/>
                        </a:rPr>
                        <a:t>Actual </a:t>
                      </a:r>
                      <a:r>
                        <a:rPr lang="en-US" sz="1600" b="1" dirty="0">
                          <a:effectLst/>
                          <a:latin typeface="+mn-lt"/>
                        </a:rPr>
                        <a:t>Cane Condensate </a:t>
                      </a:r>
                      <a:r>
                        <a:rPr lang="en-US" sz="1600" dirty="0">
                          <a:effectLst/>
                          <a:latin typeface="+mn-lt"/>
                        </a:rPr>
                        <a:t>for </a:t>
                      </a:r>
                      <a:r>
                        <a:rPr lang="en-US" sz="1600" b="1" dirty="0">
                          <a:effectLst/>
                          <a:latin typeface="+mn-lt"/>
                        </a:rPr>
                        <a:t>reuse</a:t>
                      </a:r>
                      <a:r>
                        <a:rPr lang="en-US" sz="1600" dirty="0">
                          <a:effectLst/>
                          <a:latin typeface="+mn-lt"/>
                        </a:rPr>
                        <a:t> is to the tune of </a:t>
                      </a:r>
                      <a:r>
                        <a:rPr lang="en-US" sz="1600" b="1" dirty="0">
                          <a:effectLst/>
                          <a:latin typeface="+mn-lt"/>
                        </a:rPr>
                        <a:t>50 % on Cane Wt.</a:t>
                      </a:r>
                      <a:r>
                        <a:rPr lang="en-US" sz="1600" dirty="0">
                          <a:effectLst/>
                          <a:latin typeface="+mn-lt"/>
                        </a:rPr>
                        <a:t> after losses as - (1) Moisture in </a:t>
                      </a:r>
                      <a:r>
                        <a:rPr lang="en-US" sz="1600" dirty="0" err="1">
                          <a:effectLst/>
                          <a:latin typeface="+mn-lt"/>
                        </a:rPr>
                        <a:t>Pressmud</a:t>
                      </a:r>
                      <a:r>
                        <a:rPr lang="en-US" sz="1600" dirty="0">
                          <a:effectLst/>
                          <a:latin typeface="+mn-lt"/>
                        </a:rPr>
                        <a:t> (70%)</a:t>
                      </a:r>
                      <a:r>
                        <a:rPr lang="en-US" sz="1600" baseline="0" dirty="0">
                          <a:effectLst/>
                          <a:latin typeface="+mn-lt"/>
                        </a:rPr>
                        <a:t> </a:t>
                      </a:r>
                      <a:r>
                        <a:rPr lang="en-US" sz="1600" dirty="0">
                          <a:effectLst/>
                          <a:latin typeface="+mn-lt"/>
                        </a:rPr>
                        <a:t>(2) Bagasse (50%), (3) Sugar (5%), (4) Molasses (60%) as well as (5) Losses during juice heating, concentration in pans etc.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smtClean="0">
                          <a:solidFill>
                            <a:srgbClr val="C00000"/>
                          </a:solidFill>
                          <a:effectLst/>
                        </a:rPr>
                        <a:t>6000</a:t>
                      </a:r>
                      <a:r>
                        <a:rPr lang="en-US" sz="1600" b="1" baseline="0" dirty="0" smtClean="0">
                          <a:solidFill>
                            <a:srgbClr val="C00000"/>
                          </a:solidFill>
                          <a:effectLst/>
                        </a:rPr>
                        <a:t> </a:t>
                      </a:r>
                      <a:r>
                        <a:rPr lang="en-US" sz="1600" b="1" dirty="0" smtClean="0">
                          <a:solidFill>
                            <a:srgbClr val="C00000"/>
                          </a:solidFill>
                          <a:effectLst/>
                        </a:rPr>
                        <a:t>CMD</a:t>
                      </a:r>
                      <a:endParaRPr lang="en-US"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8568006"/>
                  </a:ext>
                </a:extLst>
              </a:tr>
              <a:tr h="74093">
                <a:tc>
                  <a:txBody>
                    <a:bodyPr/>
                    <a:lstStyle/>
                    <a:p>
                      <a:pPr marL="0" marR="0" algn="ctr">
                        <a:lnSpc>
                          <a:spcPct val="100000"/>
                        </a:lnSpc>
                        <a:spcBef>
                          <a:spcPts val="0"/>
                        </a:spcBef>
                        <a:spcAft>
                          <a:spcPts val="0"/>
                        </a:spcAft>
                      </a:pPr>
                      <a:r>
                        <a:rPr lang="en-US" sz="1600" dirty="0">
                          <a:effectLst/>
                          <a:latin typeface="+mn-lt"/>
                        </a:rPr>
                        <a:t>4</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dirty="0">
                          <a:effectLst/>
                          <a:latin typeface="+mn-lt"/>
                        </a:rPr>
                        <a:t>Sugar &amp; Cogen ETP Treated Effluent for Recycle </a:t>
                      </a:r>
                      <a:r>
                        <a:rPr lang="en-US" sz="1600" dirty="0" smtClean="0">
                          <a:effectLst/>
                          <a:latin typeface="+mn-lt"/>
                        </a:rPr>
                        <a:t>713 CMD </a:t>
                      </a:r>
                      <a:r>
                        <a:rPr lang="en-US" sz="1600" dirty="0">
                          <a:effectLst/>
                          <a:latin typeface="+mn-lt"/>
                        </a:rPr>
                        <a:t>after Primary &amp; Sec.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smtClean="0">
                          <a:solidFill>
                            <a:srgbClr val="00B050"/>
                          </a:solidFill>
                          <a:effectLst/>
                        </a:rPr>
                        <a:t>700 CMD</a:t>
                      </a:r>
                      <a:endParaRPr lang="en-US" sz="1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7666946"/>
                  </a:ext>
                </a:extLst>
              </a:tr>
              <a:tr h="166116">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5</a:t>
                      </a: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dirty="0">
                          <a:effectLst/>
                          <a:latin typeface="+mn-lt"/>
                        </a:rPr>
                        <a:t>Treated STP Effluent for Recycle; Sewage @ </a:t>
                      </a:r>
                      <a:r>
                        <a:rPr lang="en-US" sz="1600" dirty="0" smtClean="0">
                          <a:effectLst/>
                          <a:latin typeface="+mn-lt"/>
                        </a:rPr>
                        <a:t>25.5 CMD</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smtClean="0">
                          <a:solidFill>
                            <a:srgbClr val="00B050"/>
                          </a:solidFill>
                          <a:effectLst/>
                        </a:rPr>
                        <a:t>25 CMD</a:t>
                      </a:r>
                      <a:endParaRPr lang="en-US" sz="1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1311320"/>
                  </a:ext>
                </a:extLst>
              </a:tr>
              <a:tr h="74093">
                <a:tc>
                  <a:txBody>
                    <a:bodyPr/>
                    <a:lstStyle/>
                    <a:p>
                      <a:pPr marL="0" marR="0" algn="ctr">
                        <a:lnSpc>
                          <a:spcPct val="100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1" dirty="0">
                          <a:solidFill>
                            <a:srgbClr val="C00000"/>
                          </a:solidFill>
                          <a:effectLst/>
                          <a:latin typeface="+mn-lt"/>
                        </a:rPr>
                        <a:t>Total Recycle Availability (3+4+5)</a:t>
                      </a:r>
                      <a:endParaRPr lang="en-US" sz="1600" b="1" dirty="0">
                        <a:solidFill>
                          <a:srgbClr val="C00000"/>
                        </a:solidFill>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smtClean="0">
                          <a:solidFill>
                            <a:srgbClr val="0000FF"/>
                          </a:solidFill>
                          <a:effectLst/>
                        </a:rPr>
                        <a:t>6725 CMD</a:t>
                      </a:r>
                      <a:endParaRPr lang="en-US" sz="1600" b="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563920"/>
                  </a:ext>
                </a:extLst>
              </a:tr>
            </a:tbl>
          </a:graphicData>
        </a:graphic>
      </p:graphicFrame>
      <p:sp>
        <p:nvSpPr>
          <p:cNvPr id="6" name="Rectangle 40"/>
          <p:cNvSpPr>
            <a:spLocks noChangeArrowheads="1"/>
          </p:cNvSpPr>
          <p:nvPr/>
        </p:nvSpPr>
        <p:spPr bwMode="auto">
          <a:xfrm>
            <a:off x="1919797" y="76200"/>
            <a:ext cx="6510703" cy="338554"/>
          </a:xfrm>
          <a:prstGeom prst="rect">
            <a:avLst/>
          </a:prstGeom>
          <a:noFill/>
          <a:ln w="9525">
            <a:noFill/>
            <a:miter lim="800000"/>
            <a:headEnd/>
            <a:tailEnd/>
          </a:ln>
        </p:spPr>
        <p:txBody>
          <a:bodyPr>
            <a:spAutoFit/>
          </a:bodyPr>
          <a:lstStyle/>
          <a:p>
            <a:pPr algn="ctr" eaLnBrk="1" hangingPunct="1">
              <a:defRPr/>
            </a:pPr>
            <a:r>
              <a:rPr lang="en-US" sz="1600" dirty="0">
                <a:solidFill>
                  <a:srgbClr val="CC0099"/>
                </a:solidFill>
                <a:latin typeface="+mj-lt"/>
              </a:rPr>
              <a:t>Sugar Factory, co-gen Plant &amp; Distillery Integrated Project ZLD Plan</a:t>
            </a:r>
            <a:endParaRPr lang="en-US" sz="1200" dirty="0">
              <a:solidFill>
                <a:srgbClr val="CC0099"/>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099533328"/>
              </p:ext>
            </p:extLst>
          </p:nvPr>
        </p:nvGraphicFramePr>
        <p:xfrm>
          <a:off x="152400" y="3006090"/>
          <a:ext cx="9608599" cy="3694557"/>
        </p:xfrm>
        <a:graphic>
          <a:graphicData uri="http://schemas.openxmlformats.org/drawingml/2006/table">
            <a:tbl>
              <a:tblPr>
                <a:tableStyleId>{5C22544A-7EE6-4342-B048-85BDC9FD1C3A}</a:tableStyleId>
              </a:tblPr>
              <a:tblGrid>
                <a:gridCol w="395489">
                  <a:extLst>
                    <a:ext uri="{9D8B030D-6E8A-4147-A177-3AD203B41FA5}">
                      <a16:colId xmlns:a16="http://schemas.microsoft.com/office/drawing/2014/main" val="2998907881"/>
                    </a:ext>
                  </a:extLst>
                </a:gridCol>
                <a:gridCol w="2352992">
                  <a:extLst>
                    <a:ext uri="{9D8B030D-6E8A-4147-A177-3AD203B41FA5}">
                      <a16:colId xmlns:a16="http://schemas.microsoft.com/office/drawing/2014/main" val="3484837468"/>
                    </a:ext>
                  </a:extLst>
                </a:gridCol>
                <a:gridCol w="2204519">
                  <a:extLst>
                    <a:ext uri="{9D8B030D-6E8A-4147-A177-3AD203B41FA5}">
                      <a16:colId xmlns:a16="http://schemas.microsoft.com/office/drawing/2014/main" val="3744038890"/>
                    </a:ext>
                  </a:extLst>
                </a:gridCol>
                <a:gridCol w="1762226">
                  <a:extLst>
                    <a:ext uri="{9D8B030D-6E8A-4147-A177-3AD203B41FA5}">
                      <a16:colId xmlns:a16="http://schemas.microsoft.com/office/drawing/2014/main" val="2594462487"/>
                    </a:ext>
                  </a:extLst>
                </a:gridCol>
                <a:gridCol w="2893373">
                  <a:extLst>
                    <a:ext uri="{9D8B030D-6E8A-4147-A177-3AD203B41FA5}">
                      <a16:colId xmlns:a16="http://schemas.microsoft.com/office/drawing/2014/main" val="1193675742"/>
                    </a:ext>
                  </a:extLst>
                </a:gridCol>
              </a:tblGrid>
              <a:tr h="68624">
                <a:tc>
                  <a:txBody>
                    <a:bodyPr/>
                    <a:lstStyle/>
                    <a:p>
                      <a:pPr marL="0" marR="0" algn="ctr">
                        <a:lnSpc>
                          <a:spcPct val="100000"/>
                        </a:lnSpc>
                        <a:spcBef>
                          <a:spcPts val="0"/>
                        </a:spcBef>
                        <a:spcAft>
                          <a:spcPts val="0"/>
                        </a:spcAft>
                      </a:pPr>
                      <a:r>
                        <a:rPr lang="en-US" sz="1600" b="1" dirty="0">
                          <a:effectLst/>
                          <a:latin typeface="+mn-lt"/>
                        </a:rPr>
                        <a:t>No</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effectLst/>
                          <a:latin typeface="+mn-lt"/>
                        </a:rPr>
                        <a:t>Sugar Factory</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effectLst/>
                          <a:latin typeface="+mn-lt"/>
                        </a:rPr>
                        <a:t>Water Quantity</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latin typeface="+mn-lt"/>
                        </a:rPr>
                        <a:t>Effluent Generation</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effectLst/>
                          <a:latin typeface="+mn-lt"/>
                        </a:rPr>
                        <a:t>Remarks</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114558"/>
                  </a:ext>
                </a:extLst>
              </a:tr>
              <a:tr h="76200">
                <a:tc>
                  <a:txBody>
                    <a:bodyPr/>
                    <a:lstStyle/>
                    <a:p>
                      <a:pPr marL="0" marR="0" algn="ctr">
                        <a:lnSpc>
                          <a:spcPct val="100000"/>
                        </a:lnSpc>
                        <a:spcBef>
                          <a:spcPts val="0"/>
                        </a:spcBef>
                        <a:spcAft>
                          <a:spcPts val="0"/>
                        </a:spcAft>
                      </a:pPr>
                      <a:r>
                        <a:rPr lang="en-US" sz="1600">
                          <a:effectLst/>
                          <a:latin typeface="+mn-lt"/>
                        </a:rPr>
                        <a:t>A</a:t>
                      </a:r>
                      <a:endParaRPr lang="en-US" sz="160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b="1" dirty="0">
                          <a:effectLst/>
                          <a:latin typeface="+mn-lt"/>
                        </a:rPr>
                        <a:t>Domestic</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IN" sz="1600" baseline="30000" dirty="0" smtClean="0">
                          <a:solidFill>
                            <a:srgbClr val="000000"/>
                          </a:solidFill>
                          <a:latin typeface="+mn-lt"/>
                          <a:ea typeface="Calibri"/>
                          <a:cs typeface="Times New Roman"/>
                        </a:rPr>
                        <a:t>#</a:t>
                      </a:r>
                      <a:r>
                        <a:rPr lang="en-IN" sz="1600" baseline="0" dirty="0" smtClean="0">
                          <a:solidFill>
                            <a:srgbClr val="000000"/>
                          </a:solidFill>
                          <a:latin typeface="+mn-lt"/>
                          <a:ea typeface="Calibri"/>
                          <a:cs typeface="Times New Roman"/>
                        </a:rPr>
                        <a:t>31</a:t>
                      </a:r>
                      <a:endParaRPr lang="en-US" sz="1600" dirty="0">
                        <a:latin typeface="+mn-lt"/>
                        <a:ea typeface="Times New Roman"/>
                        <a:cs typeface="Times New Roman"/>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kern="1200" dirty="0" smtClean="0">
                          <a:solidFill>
                            <a:schemeClr val="dk1"/>
                          </a:solidFill>
                          <a:effectLst/>
                          <a:latin typeface="+mn-lt"/>
                          <a:ea typeface="+mn-ea"/>
                          <a:cs typeface="+mn-cs"/>
                        </a:rPr>
                        <a:t>24</a:t>
                      </a:r>
                      <a:endParaRPr lang="en-US" sz="1600" b="0" dirty="0">
                        <a:effectLst/>
                        <a:latin typeface="+mn-lt"/>
                        <a:ea typeface="Times New Roman" panose="02020603050405020304" pitchFamily="18" charset="0"/>
                        <a:cs typeface="Times New Roman" panose="02020603050405020304" pitchFamily="18" charset="0"/>
                      </a:endParaRPr>
                    </a:p>
                  </a:txBody>
                  <a:tcPr marL="4466" marR="4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n-lt"/>
                        </a:rPr>
                        <a:t>Treated in  STP</a:t>
                      </a: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4198978"/>
                  </a:ext>
                </a:extLst>
              </a:tr>
              <a:tr h="78917">
                <a:tc rowSpan="5">
                  <a:txBody>
                    <a:bodyPr/>
                    <a:lstStyle/>
                    <a:p>
                      <a:pPr marL="0" marR="0" algn="ctr">
                        <a:lnSpc>
                          <a:spcPct val="100000"/>
                        </a:lnSpc>
                        <a:spcBef>
                          <a:spcPts val="0"/>
                        </a:spcBef>
                        <a:spcAft>
                          <a:spcPts val="0"/>
                        </a:spcAft>
                      </a:pPr>
                      <a:r>
                        <a:rPr lang="en-US" sz="1600" dirty="0">
                          <a:effectLst/>
                          <a:latin typeface="+mn-lt"/>
                        </a:rPr>
                        <a:t>B</a:t>
                      </a:r>
                      <a:endParaRPr lang="en-US" sz="16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latin typeface="+mn-lt"/>
                          <a:ea typeface="Times New Roman"/>
                          <a:cs typeface="Times New Roman"/>
                        </a:rPr>
                        <a:t>a. Process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600" kern="1200">
                          <a:solidFill>
                            <a:srgbClr val="000000"/>
                          </a:solidFill>
                          <a:effectLst/>
                          <a:latin typeface="Times New Roman" panose="02020603050405020304" pitchFamily="18" charset="0"/>
                          <a:cs typeface="Times New Roman" panose="02020603050405020304" pitchFamily="18" charset="0"/>
                        </a:rPr>
                        <a:t>*3560</a:t>
                      </a:r>
                      <a:endParaRPr lang="en-US" sz="160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cs typeface="Times New Roman" panose="02020603050405020304" pitchFamily="18" charset="0"/>
                        </a:rPr>
                        <a:t>427</a:t>
                      </a:r>
                      <a:endParaRPr lang="en-US" sz="16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marL="0" marR="0" indent="0" algn="just" defTabSz="844083"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cs typeface="Times New Roman" panose="02020603050405020304" pitchFamily="18" charset="0"/>
                        </a:rPr>
                        <a:t>Industrial</a:t>
                      </a:r>
                      <a:r>
                        <a:rPr lang="en-US" sz="1600" baseline="0" dirty="0">
                          <a:effectLst/>
                          <a:latin typeface="+mn-lt"/>
                          <a:ea typeface="Times New Roman" panose="02020603050405020304" pitchFamily="18" charset="0"/>
                          <a:cs typeface="Times New Roman" panose="02020603050405020304" pitchFamily="18" charset="0"/>
                        </a:rPr>
                        <a:t> </a:t>
                      </a:r>
                      <a:r>
                        <a:rPr lang="en-US" sz="1600" dirty="0">
                          <a:effectLst/>
                          <a:latin typeface="+mn-lt"/>
                          <a:ea typeface="Times New Roman" panose="02020603050405020304" pitchFamily="18" charset="0"/>
                          <a:cs typeface="Times New Roman" panose="02020603050405020304" pitchFamily="18" charset="0"/>
                        </a:rPr>
                        <a:t>Effluent is</a:t>
                      </a:r>
                      <a:r>
                        <a:rPr lang="en-US" sz="1600" baseline="0" dirty="0">
                          <a:effectLst/>
                          <a:latin typeface="+mn-lt"/>
                          <a:ea typeface="Times New Roman" panose="02020603050405020304" pitchFamily="18" charset="0"/>
                          <a:cs typeface="Times New Roman" panose="02020603050405020304" pitchFamily="18" charset="0"/>
                        </a:rPr>
                        <a:t> </a:t>
                      </a:r>
                      <a:r>
                        <a:rPr lang="en-US" sz="1600" dirty="0">
                          <a:effectLst/>
                          <a:latin typeface="+mn-lt"/>
                          <a:ea typeface="Times New Roman" panose="02020603050405020304" pitchFamily="18" charset="0"/>
                          <a:cs typeface="Times New Roman" panose="02020603050405020304" pitchFamily="18" charset="0"/>
                        </a:rPr>
                        <a:t>being treated</a:t>
                      </a:r>
                    </a:p>
                    <a:p>
                      <a:pPr marL="0" marR="0" indent="0" algn="just" defTabSz="844083"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Times New Roman" panose="02020603050405020304" pitchFamily="18" charset="0"/>
                          <a:cs typeface="Times New Roman" panose="02020603050405020304" pitchFamily="18" charset="0"/>
                        </a:rPr>
                        <a:t>In recently upgraded </a:t>
                      </a:r>
                      <a:r>
                        <a:rPr lang="en-US" sz="1600" dirty="0">
                          <a:effectLst/>
                          <a:latin typeface="+mn-lt"/>
                          <a:ea typeface="Times New Roman" panose="02020603050405020304" pitchFamily="18" charset="0"/>
                          <a:cs typeface="Times New Roman" panose="02020603050405020304" pitchFamily="18" charset="0"/>
                        </a:rPr>
                        <a:t>existing</a:t>
                      </a:r>
                      <a:r>
                        <a:rPr lang="en-US" sz="1600" baseline="0" dirty="0">
                          <a:effectLst/>
                          <a:latin typeface="+mn-lt"/>
                          <a:ea typeface="Times New Roman" panose="02020603050405020304" pitchFamily="18" charset="0"/>
                          <a:cs typeface="Times New Roman" panose="02020603050405020304" pitchFamily="18" charset="0"/>
                        </a:rPr>
                        <a:t> </a:t>
                      </a:r>
                      <a:r>
                        <a:rPr lang="en-US" sz="1600" dirty="0" smtClean="0">
                          <a:effectLst/>
                          <a:latin typeface="+mn-lt"/>
                          <a:ea typeface="Times New Roman" panose="02020603050405020304" pitchFamily="18" charset="0"/>
                          <a:cs typeface="Times New Roman" panose="02020603050405020304" pitchFamily="18" charset="0"/>
                        </a:rPr>
                        <a:t>ETP </a:t>
                      </a:r>
                    </a:p>
                    <a:p>
                      <a:pPr marL="0" marR="0" indent="0" algn="just" defTabSz="844083"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Fresh Water Norm : 100 Lit/ MT of Cane  crushed</a:t>
                      </a:r>
                      <a:r>
                        <a:rPr lang="en-US" sz="1600" baseline="0" dirty="0" smtClean="0">
                          <a:latin typeface="+mn-lt"/>
                          <a:ea typeface="Times New Roman"/>
                          <a:cs typeface="Times New Roman"/>
                        </a:rPr>
                        <a:t>- 0 </a:t>
                      </a:r>
                      <a:r>
                        <a:rPr lang="en-US" sz="1600" dirty="0" smtClean="0">
                          <a:latin typeface="+mn-lt"/>
                          <a:ea typeface="Times New Roman"/>
                          <a:cs typeface="Times New Roman"/>
                        </a:rPr>
                        <a:t>Lit/ MT </a:t>
                      </a:r>
                      <a:endParaRPr lang="en-US" sz="1600" baseline="0" dirty="0" smtClean="0">
                        <a:latin typeface="+mn-lt"/>
                        <a:ea typeface="Times New Roman"/>
                        <a:cs typeface="Times New Roman"/>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en-US" sz="1600" b="1" baseline="0" dirty="0" smtClean="0">
                          <a:latin typeface="+mn-lt"/>
                          <a:ea typeface="Times New Roman"/>
                          <a:cs typeface="Times New Roman"/>
                        </a:rPr>
                        <a:t>Note: </a:t>
                      </a:r>
                      <a:r>
                        <a:rPr lang="en-US" sz="1600" kern="1200" dirty="0" smtClean="0">
                          <a:solidFill>
                            <a:schemeClr val="dk1"/>
                          </a:solidFill>
                          <a:effectLst/>
                          <a:latin typeface="+mn-lt"/>
                          <a:ea typeface="+mn-ea"/>
                          <a:cs typeface="+mn-cs"/>
                        </a:rPr>
                        <a:t>Note : # - Fresh water from </a:t>
                      </a:r>
                      <a:r>
                        <a:rPr lang="en-US" sz="1600" kern="1200" dirty="0" err="1" smtClean="0">
                          <a:solidFill>
                            <a:schemeClr val="dk1"/>
                          </a:solidFill>
                          <a:effectLst/>
                          <a:latin typeface="+mn-lt"/>
                          <a:ea typeface="+mn-ea"/>
                          <a:cs typeface="+mn-cs"/>
                        </a:rPr>
                        <a:t>Dudhganga</a:t>
                      </a:r>
                      <a:r>
                        <a:rPr lang="en-US" sz="1600" kern="1200" dirty="0" smtClean="0">
                          <a:solidFill>
                            <a:schemeClr val="dk1"/>
                          </a:solidFill>
                          <a:effectLst/>
                          <a:latin typeface="+mn-lt"/>
                          <a:ea typeface="+mn-ea"/>
                          <a:cs typeface="+mn-cs"/>
                        </a:rPr>
                        <a:t>  River, *- Excess Cane Condensate, $- Treated Effluent from Sugar Factory ETP &amp; STP. </a:t>
                      </a:r>
                    </a:p>
                    <a:p>
                      <a:pPr marL="0" marR="0" indent="0" algn="just" defTabSz="844083" rtl="0" eaLnBrk="1" fontAlgn="auto" latinLnBrk="0" hangingPunct="1">
                        <a:lnSpc>
                          <a:spcPct val="100000"/>
                        </a:lnSpc>
                        <a:spcBef>
                          <a:spcPts val="0"/>
                        </a:spcBef>
                        <a:spcAft>
                          <a:spcPts val="0"/>
                        </a:spcAft>
                        <a:buClrTx/>
                        <a:buSzTx/>
                        <a:buFontTx/>
                        <a:buNone/>
                        <a:tabLst/>
                        <a:defRPr/>
                      </a:pPr>
                      <a:endParaRPr lang="en-US" sz="1600" baseline="0" dirty="0" smtClean="0">
                        <a:latin typeface="+mn-lt"/>
                        <a:ea typeface="Times New Roman"/>
                        <a:cs typeface="Times New Roman"/>
                      </a:endParaRPr>
                    </a:p>
                    <a:p>
                      <a:pPr marL="0" marR="0" indent="0" algn="just" defTabSz="844083"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447519"/>
                  </a:ext>
                </a:extLst>
              </a:tr>
              <a:tr h="78917">
                <a:tc vMerge="1">
                  <a:txBody>
                    <a:bodyPr/>
                    <a:lstStyle/>
                    <a:p>
                      <a:endParaRPr lang="en-US"/>
                    </a:p>
                  </a:txBody>
                  <a:tcPr/>
                </a:tc>
                <a:tc>
                  <a:txBody>
                    <a:bodyPr/>
                    <a:lstStyle/>
                    <a:p>
                      <a:pPr marL="0" marR="0" algn="just">
                        <a:lnSpc>
                          <a:spcPct val="115000"/>
                        </a:lnSpc>
                        <a:spcBef>
                          <a:spcPts val="0"/>
                        </a:spcBef>
                        <a:spcAft>
                          <a:spcPts val="0"/>
                        </a:spcAft>
                      </a:pPr>
                      <a:r>
                        <a:rPr lang="en-US" sz="1600" dirty="0">
                          <a:latin typeface="+mn-lt"/>
                          <a:ea typeface="Times New Roman"/>
                          <a:cs typeface="Times New Roman"/>
                        </a:rPr>
                        <a:t>b. Cooling </a:t>
                      </a:r>
                      <a:r>
                        <a:rPr lang="en-US" sz="1600" dirty="0" smtClean="0">
                          <a:latin typeface="+mn-lt"/>
                          <a:ea typeface="Times New Roman"/>
                          <a:cs typeface="Times New Roman"/>
                        </a:rPr>
                        <a:t>Makeup</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600" kern="1200">
                          <a:solidFill>
                            <a:srgbClr val="000000"/>
                          </a:solidFill>
                          <a:effectLst/>
                          <a:latin typeface="Times New Roman" panose="02020603050405020304" pitchFamily="18" charset="0"/>
                          <a:cs typeface="Times New Roman" panose="02020603050405020304" pitchFamily="18" charset="0"/>
                        </a:rPr>
                        <a:t>*1020</a:t>
                      </a:r>
                      <a:endParaRPr lang="en-US" sz="160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cs typeface="Times New Roman" panose="02020603050405020304" pitchFamily="18" charset="0"/>
                        </a:rPr>
                        <a:t>102</a:t>
                      </a:r>
                      <a:endParaRPr lang="en-US" sz="16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362199382"/>
                  </a:ext>
                </a:extLst>
              </a:tr>
              <a:tr h="78917">
                <a:tc vMerge="1">
                  <a:txBody>
                    <a:bodyPr/>
                    <a:lstStyle/>
                    <a:p>
                      <a:endParaRPr lang="en-US"/>
                    </a:p>
                  </a:txBody>
                  <a:tcPr/>
                </a:tc>
                <a:tc>
                  <a:txBody>
                    <a:bodyPr/>
                    <a:lstStyle/>
                    <a:p>
                      <a:pPr marL="0" marR="0" algn="just">
                        <a:lnSpc>
                          <a:spcPct val="115000"/>
                        </a:lnSpc>
                        <a:spcBef>
                          <a:spcPts val="0"/>
                        </a:spcBef>
                        <a:spcAft>
                          <a:spcPts val="0"/>
                        </a:spcAft>
                      </a:pPr>
                      <a:r>
                        <a:rPr lang="en-US" sz="1600" dirty="0">
                          <a:latin typeface="+mn-lt"/>
                          <a:ea typeface="Times New Roman"/>
                          <a:cs typeface="Times New Roman"/>
                        </a:rPr>
                        <a:t>c. Boiler </a:t>
                      </a:r>
                      <a:r>
                        <a:rPr lang="en-US" sz="1600" dirty="0" smtClean="0">
                          <a:latin typeface="+mn-lt"/>
                          <a:ea typeface="Times New Roman"/>
                          <a:cs typeface="Times New Roman"/>
                        </a:rPr>
                        <a:t>Makeup</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600" kern="1200">
                          <a:solidFill>
                            <a:srgbClr val="000000"/>
                          </a:solidFill>
                          <a:effectLst/>
                          <a:latin typeface="Times New Roman" panose="02020603050405020304" pitchFamily="18" charset="0"/>
                          <a:cs typeface="Times New Roman" panose="02020603050405020304" pitchFamily="18" charset="0"/>
                        </a:rPr>
                        <a:t>*650</a:t>
                      </a:r>
                      <a:endParaRPr lang="en-US" sz="160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cs typeface="Times New Roman" panose="02020603050405020304" pitchFamily="18" charset="0"/>
                        </a:rPr>
                        <a:t>86</a:t>
                      </a:r>
                      <a:endParaRPr lang="en-US" sz="16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98649586"/>
                  </a:ext>
                </a:extLst>
              </a:tr>
              <a:tr h="78917">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gn="just">
                        <a:lnSpc>
                          <a:spcPct val="115000"/>
                        </a:lnSpc>
                        <a:spcBef>
                          <a:spcPts val="0"/>
                        </a:spcBef>
                        <a:spcAft>
                          <a:spcPts val="0"/>
                        </a:spcAft>
                      </a:pPr>
                      <a:r>
                        <a:rPr lang="en-US" sz="1600" dirty="0">
                          <a:latin typeface="+mn-lt"/>
                          <a:ea typeface="Times New Roman"/>
                          <a:cs typeface="Times New Roman"/>
                        </a:rPr>
                        <a:t>d. DM Backwash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600" kern="1200">
                          <a:solidFill>
                            <a:srgbClr val="000000"/>
                          </a:solidFill>
                          <a:effectLst/>
                          <a:latin typeface="Times New Roman" panose="02020603050405020304" pitchFamily="18" charset="0"/>
                          <a:cs typeface="Times New Roman" panose="02020603050405020304" pitchFamily="18" charset="0"/>
                        </a:rPr>
                        <a:t>*86</a:t>
                      </a:r>
                      <a:endParaRPr lang="en-US" sz="160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cs typeface="Times New Roman" panose="02020603050405020304" pitchFamily="18" charset="0"/>
                        </a:rPr>
                        <a:t>12</a:t>
                      </a:r>
                      <a:endParaRPr lang="en-US" sz="16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1045222"/>
                  </a:ext>
                </a:extLst>
              </a:tr>
              <a:tr h="78917">
                <a:tc vMerge="1">
                  <a:txBody>
                    <a:bodyPr/>
                    <a:lstStyle/>
                    <a:p>
                      <a:endParaRPr lang="en-IN"/>
                    </a:p>
                  </a:txBody>
                  <a:tcPr/>
                </a:tc>
                <a:tc>
                  <a:txBody>
                    <a:bodyPr/>
                    <a:lstStyle/>
                    <a:p>
                      <a:pPr marL="0" marR="0" algn="just">
                        <a:lnSpc>
                          <a:spcPct val="115000"/>
                        </a:lnSpc>
                        <a:spcBef>
                          <a:spcPts val="0"/>
                        </a:spcBef>
                        <a:spcAft>
                          <a:spcPts val="0"/>
                        </a:spcAft>
                      </a:pPr>
                      <a:r>
                        <a:rPr lang="en-US" sz="1600" dirty="0">
                          <a:latin typeface="+mn-lt"/>
                          <a:ea typeface="Times New Roman"/>
                          <a:cs typeface="Times New Roman"/>
                        </a:rPr>
                        <a:t>e. Lab &amp; Washing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600" kern="1200">
                          <a:solidFill>
                            <a:srgbClr val="000000"/>
                          </a:solidFill>
                          <a:effectLst/>
                          <a:latin typeface="Times New Roman" panose="02020603050405020304" pitchFamily="18" charset="0"/>
                          <a:cs typeface="Times New Roman" panose="02020603050405020304" pitchFamily="18" charset="0"/>
                        </a:rPr>
                        <a:t>*12</a:t>
                      </a:r>
                      <a:endParaRPr lang="en-US" sz="160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cs typeface="Times New Roman" panose="02020603050405020304" pitchFamily="18" charset="0"/>
                        </a:rPr>
                        <a:t>86</a:t>
                      </a:r>
                      <a:endParaRPr lang="en-US" sz="16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1374005185"/>
                  </a:ext>
                </a:extLst>
              </a:tr>
              <a:tr h="78917">
                <a:tc>
                  <a:txBody>
                    <a:bodyPr/>
                    <a:lstStyle/>
                    <a:p>
                      <a:pPr marL="0" marR="0" algn="ctr">
                        <a:lnSpc>
                          <a:spcPct val="100000"/>
                        </a:lnSpc>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smtClean="0">
                          <a:latin typeface="+mn-lt"/>
                          <a:ea typeface="Times New Roman"/>
                          <a:cs typeface="Times New Roman"/>
                        </a:rPr>
                        <a:t>f. Ash </a:t>
                      </a:r>
                      <a:r>
                        <a:rPr lang="en-US" sz="1600" dirty="0" err="1" smtClean="0">
                          <a:latin typeface="+mn-lt"/>
                          <a:ea typeface="Times New Roman"/>
                          <a:cs typeface="Times New Roman"/>
                        </a:rPr>
                        <a:t>Quanching</a:t>
                      </a:r>
                      <a:r>
                        <a:rPr lang="en-US" sz="1600" dirty="0" smtClean="0">
                          <a:latin typeface="+mn-lt"/>
                          <a:ea typeface="Times New Roman"/>
                          <a:cs typeface="Times New Roman"/>
                        </a:rPr>
                        <a:t> </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Times New Roman" panose="02020603050405020304" pitchFamily="18" charset="0"/>
                          <a:cs typeface="Times New Roman" panose="02020603050405020304" pitchFamily="18" charset="0"/>
                        </a:rPr>
                        <a:t>*5</a:t>
                      </a:r>
                      <a:endParaRPr lang="en-US" sz="1600" dirty="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kern="1200" dirty="0">
                          <a:solidFill>
                            <a:srgbClr val="000000"/>
                          </a:solidFill>
                          <a:effectLst/>
                          <a:latin typeface="+mn-lt"/>
                          <a:cs typeface="Times New Roman" panose="02020603050405020304" pitchFamily="18" charset="0"/>
                        </a:rPr>
                        <a:t>713</a:t>
                      </a:r>
                      <a:endParaRPr lang="en-US" sz="16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838953307"/>
                  </a:ext>
                </a:extLst>
              </a:tr>
              <a:tr h="470154">
                <a:tc>
                  <a:txBody>
                    <a:bodyPr/>
                    <a:lstStyle/>
                    <a:p>
                      <a:pPr marL="0" marR="0" algn="ctr">
                        <a:lnSpc>
                          <a:spcPct val="100000"/>
                        </a:lnSpc>
                        <a:spcBef>
                          <a:spcPts val="0"/>
                        </a:spcBef>
                        <a:spcAft>
                          <a:spcPts val="0"/>
                        </a:spcAft>
                      </a:pPr>
                      <a:r>
                        <a:rPr lang="en-US" sz="1600" dirty="0" smtClean="0">
                          <a:effectLst/>
                          <a:latin typeface="+mn-lt"/>
                          <a:ea typeface="Times New Roman" panose="02020603050405020304" pitchFamily="18" charset="0"/>
                          <a:cs typeface="Times New Roman" panose="02020603050405020304" pitchFamily="18" charset="0"/>
                        </a:rPr>
                        <a:t>C</a:t>
                      </a:r>
                      <a:endParaRPr lang="en-US" sz="16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1" dirty="0">
                          <a:effectLst/>
                          <a:latin typeface="+mn-lt"/>
                        </a:rPr>
                        <a:t>Total </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600" kern="1200">
                          <a:effectLst/>
                          <a:latin typeface="Times New Roman" panose="02020603050405020304" pitchFamily="18" charset="0"/>
                          <a:cs typeface="Times New Roman" panose="02020603050405020304" pitchFamily="18" charset="0"/>
                        </a:rPr>
                        <a:t>*5333</a:t>
                      </a:r>
                      <a:endParaRPr lang="en-US" sz="1600">
                        <a:effectLst/>
                        <a:latin typeface="Calibri" panose="020F0502020204030204" pitchFamily="34" charset="0"/>
                        <a:cs typeface="Times New Roman" panose="02020603050405020304" pitchFamily="18" charset="0"/>
                      </a:endParaRPr>
                    </a:p>
                    <a:p>
                      <a:pPr marL="0" marR="0" algn="ctr" fontAlgn="base">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100% Recycle</a:t>
                      </a:r>
                      <a:endParaRPr lang="en-US" sz="160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kern="1200" dirty="0">
                          <a:solidFill>
                            <a:srgbClr val="000000"/>
                          </a:solidFill>
                          <a:effectLst/>
                          <a:latin typeface="+mn-lt"/>
                          <a:cs typeface="Times New Roman" panose="02020603050405020304" pitchFamily="18" charset="0"/>
                        </a:rPr>
                        <a:t>427</a:t>
                      </a:r>
                      <a:endParaRPr lang="en-US" sz="16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115888" marR="0" indent="-115888" algn="just">
                        <a:lnSpc>
                          <a:spcPct val="100000"/>
                        </a:lnSpc>
                        <a:spcBef>
                          <a:spcPts val="0"/>
                        </a:spcBef>
                        <a:spcAft>
                          <a:spcPts val="0"/>
                        </a:spcAft>
                        <a:buFont typeface="Arial" panose="020B0604020202020204" pitchFamily="34" charset="0"/>
                        <a:buChar char="•"/>
                      </a:pPr>
                      <a:endParaRPr lang="en-US" sz="1500" b="0" kern="1200" dirty="0">
                        <a:solidFill>
                          <a:schemeClr val="tx1"/>
                        </a:solidFill>
                        <a:effectLst/>
                        <a:latin typeface="+mn-lt"/>
                        <a:ea typeface="+mn-ea"/>
                        <a:cs typeface="+mn-cs"/>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610558"/>
                  </a:ext>
                </a:extLst>
              </a:tr>
              <a:tr h="78917">
                <a:tc>
                  <a:txBody>
                    <a:bodyPr/>
                    <a:lstStyle/>
                    <a:p>
                      <a:pPr marL="0" marR="0" algn="ctr">
                        <a:lnSpc>
                          <a:spcPct val="100000"/>
                        </a:lnSpc>
                        <a:spcBef>
                          <a:spcPts val="0"/>
                        </a:spcBef>
                        <a:spcAft>
                          <a:spcPts val="0"/>
                        </a:spcAft>
                      </a:pPr>
                      <a:r>
                        <a:rPr lang="en-US" sz="1600" dirty="0" smtClean="0">
                          <a:effectLst/>
                          <a:latin typeface="+mn-lt"/>
                          <a:ea typeface="Times New Roman" panose="02020603050405020304" pitchFamily="18" charset="0"/>
                          <a:cs typeface="Times New Roman" panose="02020603050405020304" pitchFamily="18" charset="0"/>
                        </a:rPr>
                        <a:t>D</a:t>
                      </a:r>
                      <a:endParaRPr lang="en-US" sz="16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1600" b="1" dirty="0" smtClean="0">
                          <a:effectLst/>
                          <a:latin typeface="+mn-lt"/>
                          <a:ea typeface="Times New Roman" panose="02020603050405020304" pitchFamily="18" charset="0"/>
                          <a:cs typeface="Times New Roman" panose="02020603050405020304" pitchFamily="18" charset="0"/>
                        </a:rPr>
                        <a:t>Gardening</a:t>
                      </a:r>
                      <a:r>
                        <a:rPr lang="en-US" sz="1600" b="1" baseline="0" dirty="0" smtClean="0">
                          <a:effectLst/>
                          <a:latin typeface="+mn-lt"/>
                          <a:ea typeface="Times New Roman" panose="02020603050405020304" pitchFamily="18" charset="0"/>
                          <a:cs typeface="Times New Roman" panose="02020603050405020304" pitchFamily="18" charset="0"/>
                        </a:rPr>
                        <a:t> </a:t>
                      </a:r>
                      <a:endParaRPr lang="en-US" sz="16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kern="1200">
                          <a:solidFill>
                            <a:srgbClr val="000000"/>
                          </a:solidFill>
                          <a:effectLst/>
                          <a:latin typeface="Times New Roman" panose="02020603050405020304" pitchFamily="18" charset="0"/>
                          <a:cs typeface="Times New Roman" panose="02020603050405020304" pitchFamily="18" charset="0"/>
                        </a:rPr>
                        <a:t>1209 (</a:t>
                      </a:r>
                      <a:r>
                        <a:rPr lang="en-US" sz="1600" kern="1200" baseline="30000">
                          <a:solidFill>
                            <a:srgbClr val="000000"/>
                          </a:solidFill>
                          <a:effectLst/>
                          <a:latin typeface="Times New Roman" panose="02020603050405020304" pitchFamily="18" charset="0"/>
                          <a:cs typeface="Times New Roman" panose="02020603050405020304" pitchFamily="18" charset="0"/>
                        </a:rPr>
                        <a:t>$</a:t>
                      </a:r>
                      <a:r>
                        <a:rPr lang="en-US" sz="1600" kern="1200">
                          <a:solidFill>
                            <a:srgbClr val="000000"/>
                          </a:solidFill>
                          <a:effectLst/>
                          <a:latin typeface="Times New Roman" panose="02020603050405020304" pitchFamily="18" charset="0"/>
                          <a:cs typeface="Times New Roman" panose="02020603050405020304" pitchFamily="18" charset="0"/>
                        </a:rPr>
                        <a:t>725+*484)</a:t>
                      </a:r>
                      <a:endParaRPr lang="en-US" sz="160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smtClean="0">
                          <a:effectLst/>
                          <a:latin typeface="+mn-lt"/>
                          <a:ea typeface="Times New Roman" panose="02020603050405020304" pitchFamily="18" charset="0"/>
                          <a:cs typeface="Mangal" panose="02040503050203030202" pitchFamily="18" charset="0"/>
                        </a:rPr>
                        <a:t>--</a:t>
                      </a:r>
                      <a:endParaRPr lang="en-US" sz="1600" dirty="0">
                        <a:effectLst/>
                        <a:latin typeface="+mn-lt"/>
                        <a:ea typeface="Times New Roman" panose="020206030504050203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8"/>
                  </a:ext>
                </a:extLst>
              </a:tr>
              <a:tr h="137922">
                <a:tc>
                  <a:txBody>
                    <a:bodyPr/>
                    <a:lstStyle/>
                    <a:p>
                      <a:pPr marL="0" marR="0" algn="ctr">
                        <a:lnSpc>
                          <a:spcPct val="100000"/>
                        </a:lnSpc>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b="1" dirty="0">
                          <a:effectLst/>
                          <a:latin typeface="+mn-lt"/>
                        </a:rPr>
                        <a:t>Grand Total </a:t>
                      </a:r>
                      <a:r>
                        <a:rPr lang="en-US" sz="1600" b="1" dirty="0" smtClean="0">
                          <a:effectLst/>
                          <a:latin typeface="+mn-lt"/>
                        </a:rPr>
                        <a:t> (A+B+C+D)</a:t>
                      </a:r>
                      <a:endParaRPr lang="en-US" sz="1600" b="1" dirty="0">
                        <a:effectLst/>
                        <a:latin typeface="+mn-lt"/>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pPr>
                      <a:r>
                        <a:rPr lang="en-US" sz="1600" kern="1200" dirty="0">
                          <a:solidFill>
                            <a:srgbClr val="000000"/>
                          </a:solidFill>
                          <a:effectLst/>
                          <a:latin typeface="Times New Roman" panose="02020603050405020304" pitchFamily="18" charset="0"/>
                          <a:cs typeface="Times New Roman" panose="02020603050405020304" pitchFamily="18" charset="0"/>
                        </a:rPr>
                        <a:t>6637  (*5817 + </a:t>
                      </a:r>
                      <a:r>
                        <a:rPr lang="en-US" sz="1600" kern="1200" baseline="30000" dirty="0">
                          <a:solidFill>
                            <a:srgbClr val="000000"/>
                          </a:solidFill>
                          <a:effectLst/>
                          <a:latin typeface="Times New Roman" panose="02020603050405020304" pitchFamily="18" charset="0"/>
                          <a:cs typeface="Times New Roman" panose="02020603050405020304" pitchFamily="18" charset="0"/>
                        </a:rPr>
                        <a:t>#</a:t>
                      </a:r>
                      <a:r>
                        <a:rPr lang="en-US" sz="1600" kern="1200" dirty="0">
                          <a:solidFill>
                            <a:srgbClr val="000000"/>
                          </a:solidFill>
                          <a:effectLst/>
                          <a:latin typeface="Times New Roman" panose="02020603050405020304" pitchFamily="18" charset="0"/>
                          <a:cs typeface="Times New Roman" panose="02020603050405020304" pitchFamily="18" charset="0"/>
                        </a:rPr>
                        <a:t>95 + </a:t>
                      </a:r>
                      <a:r>
                        <a:rPr lang="en-US" sz="1600" kern="1200" baseline="30000" dirty="0">
                          <a:solidFill>
                            <a:srgbClr val="000000"/>
                          </a:solidFill>
                          <a:effectLst/>
                          <a:latin typeface="Times New Roman" panose="02020603050405020304" pitchFamily="18" charset="0"/>
                          <a:cs typeface="Times New Roman" panose="02020603050405020304" pitchFamily="18" charset="0"/>
                        </a:rPr>
                        <a:t>$</a:t>
                      </a:r>
                      <a:r>
                        <a:rPr lang="en-US" sz="1600" kern="1200" dirty="0">
                          <a:solidFill>
                            <a:srgbClr val="000000"/>
                          </a:solidFill>
                          <a:effectLst/>
                          <a:latin typeface="Times New Roman" panose="02020603050405020304" pitchFamily="18" charset="0"/>
                          <a:cs typeface="Times New Roman" panose="02020603050405020304" pitchFamily="18" charset="0"/>
                        </a:rPr>
                        <a:t>725)</a:t>
                      </a:r>
                      <a:endParaRPr lang="en-US" sz="1600" dirty="0">
                        <a:effectLst/>
                        <a:latin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712470" algn="l"/>
                          <a:tab pos="921385" algn="ctr"/>
                        </a:tabLst>
                      </a:pPr>
                      <a:r>
                        <a:rPr lang="en-US" sz="1600" b="1" dirty="0">
                          <a:effectLst/>
                          <a:latin typeface="+mn-lt"/>
                          <a:ea typeface="Times New Roman" panose="02020603050405020304" pitchFamily="18" charset="0"/>
                          <a:cs typeface="Times New Roman" panose="02020603050405020304" pitchFamily="18" charset="0"/>
                        </a:rPr>
                        <a:t>--</a:t>
                      </a: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just">
                        <a:lnSpc>
                          <a:spcPct val="100000"/>
                        </a:lnSpc>
                        <a:spcBef>
                          <a:spcPts val="0"/>
                        </a:spcBef>
                        <a:spcAft>
                          <a:spcPts val="0"/>
                        </a:spcAft>
                      </a:pPr>
                      <a:endParaRPr lang="en-US" sz="1500" b="0" kern="1200" dirty="0">
                        <a:solidFill>
                          <a:srgbClr val="0000FF"/>
                        </a:solidFill>
                        <a:effectLst/>
                        <a:latin typeface="+mn-lt"/>
                        <a:ea typeface="+mn-ea"/>
                        <a:cs typeface="+mn-cs"/>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600446"/>
                  </a:ext>
                </a:extLst>
              </a:tr>
            </a:tbl>
          </a:graphicData>
        </a:graphic>
      </p:graphicFrame>
      <p:sp>
        <p:nvSpPr>
          <p:cNvPr id="8" name="Rectangle 5"/>
          <p:cNvSpPr>
            <a:spLocks noChangeArrowheads="1"/>
          </p:cNvSpPr>
          <p:nvPr/>
        </p:nvSpPr>
        <p:spPr bwMode="auto">
          <a:xfrm>
            <a:off x="762001" y="2667000"/>
            <a:ext cx="8270701" cy="338554"/>
          </a:xfrm>
          <a:prstGeom prst="rect">
            <a:avLst/>
          </a:prstGeom>
          <a:noFill/>
          <a:ln w="9525">
            <a:noFill/>
            <a:miter lim="800000"/>
            <a:headEnd/>
            <a:tailEnd/>
          </a:ln>
        </p:spPr>
        <p:txBody>
          <a:bodyPr wrap="square">
            <a:spAutoFit/>
          </a:bodyPr>
          <a:lstStyle/>
          <a:p>
            <a:pPr eaLnBrk="1" hangingPunct="1">
              <a:buClr>
                <a:schemeClr val="tx1"/>
              </a:buClr>
              <a:buSzPct val="80000"/>
              <a:defRPr/>
            </a:pPr>
            <a:r>
              <a:rPr lang="fi-FI" sz="1600" dirty="0">
                <a:solidFill>
                  <a:srgbClr val="CC0099"/>
                </a:solidFill>
                <a:latin typeface="+mn-lt"/>
                <a:cs typeface="Arial" charset="0"/>
              </a:rPr>
              <a:t>Water Consumption in Sugar Factory </a:t>
            </a:r>
            <a:r>
              <a:rPr lang="fi-FI" sz="1600" dirty="0" smtClean="0">
                <a:solidFill>
                  <a:srgbClr val="CC0099"/>
                </a:solidFill>
                <a:latin typeface="+mn-lt"/>
                <a:cs typeface="Arial" charset="0"/>
              </a:rPr>
              <a:t>(12000TCD</a:t>
            </a:r>
            <a:r>
              <a:rPr lang="fi-FI" sz="1600" dirty="0">
                <a:solidFill>
                  <a:srgbClr val="CC0099"/>
                </a:solidFill>
                <a:latin typeface="+mn-lt"/>
                <a:cs typeface="Arial" charset="0"/>
              </a:rPr>
              <a:t>) &amp; Cogen Plant </a:t>
            </a:r>
            <a:r>
              <a:rPr lang="fi-FI" sz="1600" dirty="0" smtClean="0">
                <a:solidFill>
                  <a:srgbClr val="CC0099"/>
                </a:solidFill>
                <a:latin typeface="+mn-lt"/>
                <a:cs typeface="Arial" charset="0"/>
              </a:rPr>
              <a:t>(30 </a:t>
            </a:r>
            <a:r>
              <a:rPr lang="fi-FI" sz="1600" dirty="0">
                <a:solidFill>
                  <a:srgbClr val="CC0099"/>
                </a:solidFill>
                <a:latin typeface="+mn-lt"/>
                <a:cs typeface="Arial" charset="0"/>
              </a:rPr>
              <a:t>MW)  </a:t>
            </a:r>
            <a:r>
              <a:rPr lang="fi-FI" sz="1600" dirty="0">
                <a:solidFill>
                  <a:schemeClr val="tx1"/>
                </a:solidFill>
                <a:latin typeface="+mn-lt"/>
              </a:rPr>
              <a:t>(M</a:t>
            </a:r>
            <a:r>
              <a:rPr lang="fi-FI" sz="1600" baseline="30000" dirty="0">
                <a:solidFill>
                  <a:schemeClr val="tx1"/>
                </a:solidFill>
                <a:latin typeface="+mn-lt"/>
              </a:rPr>
              <a:t>3</a:t>
            </a:r>
            <a:r>
              <a:rPr lang="fi-FI" sz="1600" dirty="0">
                <a:solidFill>
                  <a:schemeClr val="tx1"/>
                </a:solidFill>
                <a:latin typeface="+mn-lt"/>
              </a:rPr>
              <a:t>/Day):</a:t>
            </a:r>
            <a:endParaRPr lang="en-US" sz="1600" dirty="0">
              <a:solidFill>
                <a:schemeClr val="tx1"/>
              </a:solidFill>
              <a:latin typeface="+mn-lt"/>
              <a:cs typeface="Arial" charset="0"/>
            </a:endParaRPr>
          </a:p>
        </p:txBody>
      </p:sp>
    </p:spTree>
    <p:extLst>
      <p:ext uri="{BB962C8B-B14F-4D97-AF65-F5344CB8AC3E}">
        <p14:creationId xmlns:p14="http://schemas.microsoft.com/office/powerpoint/2010/main" val="2389009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Oval 145"/>
          <p:cNvSpPr/>
          <p:nvPr/>
        </p:nvSpPr>
        <p:spPr bwMode="auto">
          <a:xfrm>
            <a:off x="4403725" y="4660900"/>
            <a:ext cx="414338" cy="411163"/>
          </a:xfrm>
          <a:prstGeom prst="ellipse">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5363" name="Slide Number Placeholder 7"/>
          <p:cNvSpPr>
            <a:spLocks noGrp="1" noChangeArrowheads="1"/>
          </p:cNvSpPr>
          <p:nvPr>
            <p:ph type="sldNum" sz="quarter" idx="12"/>
          </p:nvPr>
        </p:nvSpPr>
        <p:spPr bwMode="auto">
          <a:xfrm>
            <a:off x="9490075" y="6470650"/>
            <a:ext cx="415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4213" indent="-2619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052513" indent="-2079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474788" indent="-207963">
              <a:spcBef>
                <a:spcPct val="20000"/>
              </a:spcBef>
              <a:buFont typeface="Arial" panose="020B0604020202020204" pitchFamily="34" charset="0"/>
              <a:buChar char="–"/>
              <a:defRPr sz="2000">
                <a:solidFill>
                  <a:schemeClr val="tx1"/>
                </a:solidFill>
                <a:latin typeface="Calibri" panose="020F0502020204030204" pitchFamily="34" charset="0"/>
              </a:defRPr>
            </a:lvl4pPr>
            <a:lvl5pPr marL="1897063" indent="-2079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3542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8114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2686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7258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2B4596-4C58-4E2F-81DB-E63DB1E23EC6}" type="slidenum">
              <a:rPr kumimoji="0" lang="en-US" altLang="en-US" sz="11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1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71683" name="Rectangle 92"/>
          <p:cNvSpPr>
            <a:spLocks noChangeArrowheads="1"/>
          </p:cNvSpPr>
          <p:nvPr/>
        </p:nvSpPr>
        <p:spPr bwMode="auto">
          <a:xfrm>
            <a:off x="1974849" y="41275"/>
            <a:ext cx="6508749" cy="33855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eaLnBrk="1" hangingPunct="1">
              <a:spcBef>
                <a:spcPct val="0"/>
              </a:spcBef>
              <a:buNone/>
              <a:defRPr/>
            </a:pPr>
            <a:r>
              <a:rPr kumimoji="0" lang="en-US" altLang="en-US" sz="1600" b="0" i="0" u="none" strike="noStrike" kern="1200" cap="none" spc="0" normalizeH="0" baseline="0" noProof="0" dirty="0">
                <a:ln>
                  <a:noFill/>
                </a:ln>
                <a:solidFill>
                  <a:srgbClr val="990099"/>
                </a:solidFill>
                <a:effectLst/>
                <a:uLnTx/>
                <a:uFillTx/>
                <a:latin typeface="Calibri"/>
                <a:ea typeface="MS Mincho" panose="02020609040205080304" pitchFamily="49" charset="-128"/>
                <a:cs typeface="Aharoni" panose="02010803020104030203" pitchFamily="2" charset="-79"/>
              </a:rPr>
              <a:t>Existing </a:t>
            </a:r>
            <a:r>
              <a:rPr kumimoji="0" lang="en-US" altLang="en-US" sz="1600" b="0" i="0" u="none" strike="noStrike" kern="1200" cap="none" spc="0" normalizeH="0" baseline="0" noProof="0" dirty="0" smtClean="0">
                <a:ln>
                  <a:noFill/>
                </a:ln>
                <a:solidFill>
                  <a:srgbClr val="990099"/>
                </a:solidFill>
                <a:effectLst/>
                <a:uLnTx/>
                <a:uFillTx/>
                <a:latin typeface="Calibri"/>
                <a:ea typeface="MS Mincho" panose="02020609040205080304" pitchFamily="49" charset="-128"/>
                <a:cs typeface="Aharoni" panose="02010803020104030203" pitchFamily="2" charset="-79"/>
              </a:rPr>
              <a:t>Sugar Factory Recently Upgraded ETP </a:t>
            </a:r>
            <a:r>
              <a:rPr lang="en-IN" altLang="en-US" sz="1600" dirty="0">
                <a:solidFill>
                  <a:srgbClr val="990099"/>
                </a:solidFill>
                <a:latin typeface="Calibri"/>
                <a:ea typeface="MS Mincho" panose="02020609040205080304" pitchFamily="49" charset="-128"/>
                <a:cs typeface="Aharoni" panose="02010803020104030203" pitchFamily="2" charset="-79"/>
              </a:rPr>
              <a:t>(Capacity: 1200 </a:t>
            </a:r>
            <a:r>
              <a:rPr lang="it-IT" altLang="en-US" sz="1600" dirty="0">
                <a:solidFill>
                  <a:srgbClr val="990099"/>
                </a:solidFill>
                <a:latin typeface="Calibri"/>
                <a:ea typeface="MS Mincho" panose="02020609040205080304" pitchFamily="49" charset="-128"/>
                <a:cs typeface="Aharoni" panose="02010803020104030203" pitchFamily="2" charset="-79"/>
              </a:rPr>
              <a:t>M</a:t>
            </a:r>
            <a:r>
              <a:rPr lang="it-IT" altLang="en-US" sz="1600" baseline="30000" dirty="0">
                <a:solidFill>
                  <a:srgbClr val="990099"/>
                </a:solidFill>
                <a:latin typeface="Calibri"/>
                <a:ea typeface="MS Mincho" panose="02020609040205080304" pitchFamily="49" charset="-128"/>
                <a:cs typeface="Aharoni" panose="02010803020104030203" pitchFamily="2" charset="-79"/>
              </a:rPr>
              <a:t>3</a:t>
            </a:r>
            <a:r>
              <a:rPr lang="it-IT" altLang="en-US" sz="1600" dirty="0">
                <a:solidFill>
                  <a:srgbClr val="990099"/>
                </a:solidFill>
                <a:latin typeface="Calibri"/>
                <a:ea typeface="MS Mincho" panose="02020609040205080304" pitchFamily="49" charset="-128"/>
                <a:cs typeface="Aharoni" panose="02010803020104030203" pitchFamily="2" charset="-79"/>
              </a:rPr>
              <a:t>/Day</a:t>
            </a:r>
            <a:r>
              <a:rPr lang="en-IN" altLang="en-US" sz="1600" dirty="0">
                <a:solidFill>
                  <a:srgbClr val="990099"/>
                </a:solidFill>
                <a:latin typeface="Calibri"/>
                <a:ea typeface="MS Mincho" panose="02020609040205080304" pitchFamily="49" charset="-128"/>
                <a:cs typeface="Aharoni" panose="02010803020104030203" pitchFamily="2" charset="-79"/>
              </a:rPr>
              <a:t>) </a:t>
            </a:r>
            <a:endParaRPr lang="en-US" altLang="en-US" sz="1600" dirty="0">
              <a:solidFill>
                <a:srgbClr val="990099"/>
              </a:solidFill>
              <a:latin typeface="Calibri"/>
              <a:ea typeface="MS Mincho" panose="02020609040205080304" pitchFamily="49" charset="-128"/>
              <a:cs typeface="Aharoni" panose="02010803020104030203" pitchFamily="2" charset="-79"/>
            </a:endParaRPr>
          </a:p>
        </p:txBody>
      </p:sp>
      <p:sp>
        <p:nvSpPr>
          <p:cNvPr id="55" name="Rectangle 54"/>
          <p:cNvSpPr/>
          <p:nvPr/>
        </p:nvSpPr>
        <p:spPr bwMode="auto">
          <a:xfrm>
            <a:off x="2762250" y="587375"/>
            <a:ext cx="1525588" cy="1185863"/>
          </a:xfrm>
          <a:prstGeom prst="rect">
            <a:avLst/>
          </a:prstGeom>
          <a:solidFill>
            <a:srgbClr val="39639D">
              <a:lumMod val="40000"/>
              <a:lumOff val="60000"/>
            </a:srgb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Surge Tank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(23 X 15 X 3M) </a:t>
            </a:r>
          </a:p>
        </p:txBody>
      </p:sp>
      <p:cxnSp>
        <p:nvCxnSpPr>
          <p:cNvPr id="56" name="Straight Arrow Connector 55"/>
          <p:cNvCxnSpPr>
            <a:endCxn id="90" idx="1"/>
          </p:cNvCxnSpPr>
          <p:nvPr/>
        </p:nvCxnSpPr>
        <p:spPr bwMode="auto">
          <a:xfrm>
            <a:off x="177800" y="436563"/>
            <a:ext cx="425450"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57" name="TextBox 56"/>
          <p:cNvSpPr txBox="1"/>
          <p:nvPr/>
        </p:nvSpPr>
        <p:spPr bwMode="auto">
          <a:xfrm>
            <a:off x="-28575" y="-28575"/>
            <a:ext cx="755650" cy="43021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Inlet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713 M</a:t>
            </a:r>
            <a:r>
              <a:rPr kumimoji="0" lang="en-US" sz="1100" b="0" i="0" u="none" strike="noStrike" kern="0" cap="none" spc="0" normalizeH="0" baseline="30000" noProof="0" dirty="0">
                <a:ln>
                  <a:noFill/>
                </a:ln>
                <a:solidFill>
                  <a:srgbClr val="FF0000"/>
                </a:solidFill>
                <a:effectLst/>
                <a:uLnTx/>
                <a:uFillTx/>
                <a:latin typeface="Calibri"/>
                <a:ea typeface="+mn-ea"/>
                <a:cs typeface="Arial" panose="020B0604020202020204" pitchFamily="34" charset="0"/>
              </a:rPr>
              <a:t>3</a:t>
            </a:r>
            <a:r>
              <a:rPr kumimoji="0" lang="en-US" sz="11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/D</a:t>
            </a:r>
          </a:p>
        </p:txBody>
      </p:sp>
      <p:cxnSp>
        <p:nvCxnSpPr>
          <p:cNvPr id="59" name="Straight Arrow Connector 58"/>
          <p:cNvCxnSpPr/>
          <p:nvPr/>
        </p:nvCxnSpPr>
        <p:spPr bwMode="auto">
          <a:xfrm>
            <a:off x="4303713" y="1257300"/>
            <a:ext cx="361950"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60" name="Straight Arrow Connector 59"/>
          <p:cNvCxnSpPr/>
          <p:nvPr/>
        </p:nvCxnSpPr>
        <p:spPr bwMode="auto">
          <a:xfrm>
            <a:off x="6196013" y="1258888"/>
            <a:ext cx="322262"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61" name="Oval 60"/>
          <p:cNvSpPr/>
          <p:nvPr/>
        </p:nvSpPr>
        <p:spPr bwMode="auto">
          <a:xfrm>
            <a:off x="7926388" y="2457450"/>
            <a:ext cx="1381125" cy="1371600"/>
          </a:xfrm>
          <a:prstGeom prst="ellipse">
            <a:avLst/>
          </a:prstGeom>
          <a:solidFill>
            <a:schemeClr val="accent1">
              <a:lumMod val="60000"/>
              <a:lumOff val="40000"/>
            </a:scheme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63" name="Rectangle 62"/>
          <p:cNvSpPr/>
          <p:nvPr/>
        </p:nvSpPr>
        <p:spPr bwMode="auto">
          <a:xfrm>
            <a:off x="331788" y="2598738"/>
            <a:ext cx="1747837" cy="1096962"/>
          </a:xfrm>
          <a:prstGeom prst="rect">
            <a:avLst/>
          </a:prstGeom>
          <a:solidFill>
            <a:schemeClr val="accent1">
              <a:lumMod val="60000"/>
              <a:lumOff val="40000"/>
            </a:scheme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Arial" charset="0"/>
              </a:rPr>
              <a:t>Aeration </a:t>
            </a: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Tank-2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20 X 12.5 X 3M </a:t>
            </a:r>
          </a:p>
        </p:txBody>
      </p:sp>
      <p:cxnSp>
        <p:nvCxnSpPr>
          <p:cNvPr id="67" name="Straight Arrow Connector 66"/>
          <p:cNvCxnSpPr/>
          <p:nvPr/>
        </p:nvCxnSpPr>
        <p:spPr bwMode="auto">
          <a:xfrm>
            <a:off x="65088" y="3105150"/>
            <a:ext cx="0" cy="1730375"/>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68" name="Straight Arrow Connector 67"/>
          <p:cNvCxnSpPr/>
          <p:nvPr/>
        </p:nvCxnSpPr>
        <p:spPr bwMode="auto">
          <a:xfrm flipH="1">
            <a:off x="3530600" y="3108325"/>
            <a:ext cx="368300"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70" name="Oval 69"/>
          <p:cNvSpPr/>
          <p:nvPr/>
        </p:nvSpPr>
        <p:spPr bwMode="auto">
          <a:xfrm>
            <a:off x="3759200" y="4629150"/>
            <a:ext cx="414338" cy="411163"/>
          </a:xfrm>
          <a:prstGeom prst="ellipse">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71" name="TextBox 70"/>
          <p:cNvSpPr txBox="1"/>
          <p:nvPr/>
        </p:nvSpPr>
        <p:spPr bwMode="auto">
          <a:xfrm>
            <a:off x="3705225" y="4729163"/>
            <a:ext cx="503238" cy="2381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DMF</a:t>
            </a:r>
          </a:p>
        </p:txBody>
      </p:sp>
      <p:cxnSp>
        <p:nvCxnSpPr>
          <p:cNvPr id="72" name="Straight Arrow Connector 71"/>
          <p:cNvCxnSpPr/>
          <p:nvPr/>
        </p:nvCxnSpPr>
        <p:spPr bwMode="auto">
          <a:xfrm flipV="1">
            <a:off x="4818063" y="4872038"/>
            <a:ext cx="358775"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74" name="TextBox 73"/>
          <p:cNvSpPr txBox="1"/>
          <p:nvPr/>
        </p:nvSpPr>
        <p:spPr bwMode="auto">
          <a:xfrm>
            <a:off x="4360863" y="4729163"/>
            <a:ext cx="504825" cy="2381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ACF</a:t>
            </a:r>
          </a:p>
        </p:txBody>
      </p:sp>
      <p:sp>
        <p:nvSpPr>
          <p:cNvPr id="76" name="Rectangle 75"/>
          <p:cNvSpPr/>
          <p:nvPr/>
        </p:nvSpPr>
        <p:spPr bwMode="auto">
          <a:xfrm>
            <a:off x="2249488" y="4394200"/>
            <a:ext cx="1268412" cy="847725"/>
          </a:xfrm>
          <a:prstGeom prst="rect">
            <a:avLst/>
          </a:prstGeom>
          <a:solidFill>
            <a:schemeClr val="accent1">
              <a:lumMod val="60000"/>
              <a:lumOff val="40000"/>
            </a:scheme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Filter Feed Tank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(9 X 4.5 X 3 M)</a:t>
            </a:r>
          </a:p>
        </p:txBody>
      </p:sp>
      <p:sp>
        <p:nvSpPr>
          <p:cNvPr id="78" name="Rectangle 77"/>
          <p:cNvSpPr/>
          <p:nvPr/>
        </p:nvSpPr>
        <p:spPr bwMode="auto">
          <a:xfrm>
            <a:off x="488950" y="5922963"/>
            <a:ext cx="1919288" cy="430212"/>
          </a:xfrm>
          <a:prstGeom prst="rect">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79" name="TextBox 78"/>
          <p:cNvSpPr txBox="1"/>
          <p:nvPr/>
        </p:nvSpPr>
        <p:spPr bwMode="auto">
          <a:xfrm>
            <a:off x="673100" y="6343650"/>
            <a:ext cx="1195388" cy="38417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SDB (10 Nos.)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(5 X 2.8 X 1.5 M </a:t>
            </a:r>
          </a:p>
        </p:txBody>
      </p:sp>
      <p:cxnSp>
        <p:nvCxnSpPr>
          <p:cNvPr id="82" name="Straight Arrow Connector 81"/>
          <p:cNvCxnSpPr/>
          <p:nvPr/>
        </p:nvCxnSpPr>
        <p:spPr bwMode="auto">
          <a:xfrm flipV="1">
            <a:off x="2303463" y="3382963"/>
            <a:ext cx="0" cy="457200"/>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sp>
        <p:nvSpPr>
          <p:cNvPr id="83" name="TextBox 82"/>
          <p:cNvSpPr txBox="1"/>
          <p:nvPr/>
        </p:nvSpPr>
        <p:spPr bwMode="auto">
          <a:xfrm>
            <a:off x="4592638" y="1974850"/>
            <a:ext cx="501650" cy="2301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RAS</a:t>
            </a:r>
          </a:p>
        </p:txBody>
      </p:sp>
      <p:cxnSp>
        <p:nvCxnSpPr>
          <p:cNvPr id="89" name="Straight Arrow Connector 88"/>
          <p:cNvCxnSpPr/>
          <p:nvPr/>
        </p:nvCxnSpPr>
        <p:spPr bwMode="auto">
          <a:xfrm flipH="1">
            <a:off x="9317038" y="3143250"/>
            <a:ext cx="322262"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90" name="Rectangle 89"/>
          <p:cNvSpPr/>
          <p:nvPr/>
        </p:nvSpPr>
        <p:spPr bwMode="auto">
          <a:xfrm>
            <a:off x="603250" y="327025"/>
            <a:ext cx="652463" cy="385763"/>
          </a:xfrm>
          <a:prstGeom prst="rect">
            <a:avLst/>
          </a:prstGeom>
          <a:solidFill>
            <a:schemeClr val="accent1">
              <a:lumMod val="60000"/>
              <a:lumOff val="40000"/>
            </a:scheme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Arial" charset="0"/>
            </a:endParaRPr>
          </a:p>
        </p:txBody>
      </p:sp>
      <p:sp>
        <p:nvSpPr>
          <p:cNvPr id="91" name="TextBox 90"/>
          <p:cNvSpPr txBox="1"/>
          <p:nvPr/>
        </p:nvSpPr>
        <p:spPr bwMode="auto">
          <a:xfrm>
            <a:off x="95250" y="708025"/>
            <a:ext cx="1125538" cy="4159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Screen Chamber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(3 X 2.5 X 2 M)</a:t>
            </a:r>
          </a:p>
        </p:txBody>
      </p:sp>
      <p:cxnSp>
        <p:nvCxnSpPr>
          <p:cNvPr id="92" name="Straight Arrow Connector 91"/>
          <p:cNvCxnSpPr/>
          <p:nvPr/>
        </p:nvCxnSpPr>
        <p:spPr bwMode="auto">
          <a:xfrm>
            <a:off x="2408238" y="1185863"/>
            <a:ext cx="366712"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93" name="Rectangle 92"/>
          <p:cNvSpPr/>
          <p:nvPr/>
        </p:nvSpPr>
        <p:spPr bwMode="auto">
          <a:xfrm>
            <a:off x="6526213" y="927100"/>
            <a:ext cx="690562" cy="685800"/>
          </a:xfrm>
          <a:prstGeom prst="rect">
            <a:avLst/>
          </a:prstGeom>
          <a:solidFill>
            <a:schemeClr val="accent1">
              <a:lumMod val="60000"/>
              <a:lumOff val="40000"/>
            </a:scheme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99" name="TextBox 98"/>
          <p:cNvSpPr txBox="1"/>
          <p:nvPr/>
        </p:nvSpPr>
        <p:spPr bwMode="auto">
          <a:xfrm>
            <a:off x="6143625" y="1585913"/>
            <a:ext cx="1365250" cy="43021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Neutralization Tank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(3 X 3 X 2.5 M) </a:t>
            </a:r>
          </a:p>
        </p:txBody>
      </p:sp>
      <p:sp>
        <p:nvSpPr>
          <p:cNvPr id="101" name="Oval 100"/>
          <p:cNvSpPr/>
          <p:nvPr/>
        </p:nvSpPr>
        <p:spPr bwMode="auto">
          <a:xfrm>
            <a:off x="7527925" y="744538"/>
            <a:ext cx="1103313" cy="1096962"/>
          </a:xfrm>
          <a:prstGeom prst="ellipse">
            <a:avLst/>
          </a:prstGeom>
          <a:solidFill>
            <a:schemeClr val="accent1">
              <a:lumMod val="60000"/>
              <a:lumOff val="40000"/>
            </a:scheme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cxnSp>
        <p:nvCxnSpPr>
          <p:cNvPr id="107" name="Straight Arrow Connector 106"/>
          <p:cNvCxnSpPr/>
          <p:nvPr/>
        </p:nvCxnSpPr>
        <p:spPr bwMode="auto">
          <a:xfrm>
            <a:off x="7215188" y="1273175"/>
            <a:ext cx="322262"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10" name="Straight Arrow Connector 109"/>
          <p:cNvCxnSpPr/>
          <p:nvPr/>
        </p:nvCxnSpPr>
        <p:spPr bwMode="auto">
          <a:xfrm flipV="1">
            <a:off x="8631238" y="1273175"/>
            <a:ext cx="354012"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11" name="Rectangle 110"/>
          <p:cNvSpPr/>
          <p:nvPr/>
        </p:nvSpPr>
        <p:spPr bwMode="auto">
          <a:xfrm rot="5400000">
            <a:off x="8813007" y="1089819"/>
            <a:ext cx="1104900" cy="795337"/>
          </a:xfrm>
          <a:prstGeom prst="rect">
            <a:avLst/>
          </a:prstGeom>
          <a:solidFill>
            <a:schemeClr val="accent1">
              <a:lumMod val="60000"/>
              <a:lumOff val="40000"/>
            </a:scheme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12" name="TextBox 111"/>
          <p:cNvSpPr txBox="1"/>
          <p:nvPr/>
        </p:nvSpPr>
        <p:spPr bwMode="auto">
          <a:xfrm>
            <a:off x="8756650" y="534988"/>
            <a:ext cx="1149350"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Buffer Tank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(11 X 7 X 3 M) </a:t>
            </a:r>
          </a:p>
        </p:txBody>
      </p:sp>
      <p:cxnSp>
        <p:nvCxnSpPr>
          <p:cNvPr id="114" name="Straight Arrow Connector 113"/>
          <p:cNvCxnSpPr/>
          <p:nvPr/>
        </p:nvCxnSpPr>
        <p:spPr bwMode="auto">
          <a:xfrm>
            <a:off x="8067675" y="1830388"/>
            <a:ext cx="7938" cy="342900"/>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sp>
        <p:nvSpPr>
          <p:cNvPr id="116" name="Oval 115"/>
          <p:cNvSpPr/>
          <p:nvPr/>
        </p:nvSpPr>
        <p:spPr bwMode="auto">
          <a:xfrm>
            <a:off x="650875" y="4233863"/>
            <a:ext cx="1196975" cy="1189037"/>
          </a:xfrm>
          <a:prstGeom prst="ellipse">
            <a:avLst/>
          </a:prstGeom>
          <a:solidFill>
            <a:schemeClr val="accent1">
              <a:lumMod val="60000"/>
              <a:lumOff val="40000"/>
            </a:scheme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Arial" charset="0"/>
            </a:endParaRPr>
          </a:p>
        </p:txBody>
      </p:sp>
      <p:sp>
        <p:nvSpPr>
          <p:cNvPr id="135" name="TextBox 134"/>
          <p:cNvSpPr txBox="1"/>
          <p:nvPr/>
        </p:nvSpPr>
        <p:spPr bwMode="auto">
          <a:xfrm>
            <a:off x="3600450" y="5021263"/>
            <a:ext cx="709613" cy="2381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40 M</a:t>
            </a:r>
            <a:r>
              <a:rPr kumimoji="0" lang="en-US" sz="950" b="0" i="0" u="none" strike="noStrike" kern="0" cap="none" spc="0" normalizeH="0" baseline="30000" noProof="0" dirty="0">
                <a:ln>
                  <a:noFill/>
                </a:ln>
                <a:solidFill>
                  <a:sysClr val="windowText" lastClr="000000"/>
                </a:solidFill>
                <a:effectLst/>
                <a:uLnTx/>
                <a:uFillTx/>
                <a:latin typeface="Calibri"/>
                <a:ea typeface="+mn-ea"/>
                <a:cs typeface="Arial" panose="020B0604020202020204" pitchFamily="34" charset="0"/>
              </a:rPr>
              <a:t>3</a:t>
            </a: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/Hr.</a:t>
            </a:r>
          </a:p>
        </p:txBody>
      </p:sp>
      <p:cxnSp>
        <p:nvCxnSpPr>
          <p:cNvPr id="137" name="Straight Arrow Connector 136"/>
          <p:cNvCxnSpPr/>
          <p:nvPr/>
        </p:nvCxnSpPr>
        <p:spPr bwMode="auto">
          <a:xfrm>
            <a:off x="6796088" y="4849813"/>
            <a:ext cx="644525"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42" name="Rectangle 141"/>
          <p:cNvSpPr/>
          <p:nvPr/>
        </p:nvSpPr>
        <p:spPr bwMode="auto">
          <a:xfrm>
            <a:off x="5187950" y="4313238"/>
            <a:ext cx="1665288" cy="1116012"/>
          </a:xfrm>
          <a:prstGeom prst="rect">
            <a:avLst/>
          </a:prstGeom>
          <a:solidFill>
            <a:schemeClr val="accent1">
              <a:lumMod val="60000"/>
              <a:lumOff val="40000"/>
            </a:scheme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Arial" charset="0"/>
              </a:rPr>
              <a:t>Filter </a:t>
            </a: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Feed Tank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(18 X 10 X 3 M)</a:t>
            </a:r>
          </a:p>
        </p:txBody>
      </p:sp>
      <p:cxnSp>
        <p:nvCxnSpPr>
          <p:cNvPr id="15487" name="Straight Connector 303"/>
          <p:cNvCxnSpPr>
            <a:cxnSpLocks noChangeShapeType="1"/>
          </p:cNvCxnSpPr>
          <p:nvPr/>
        </p:nvCxnSpPr>
        <p:spPr bwMode="auto">
          <a:xfrm>
            <a:off x="1271335" y="3855999"/>
            <a:ext cx="1031992" cy="0"/>
          </a:xfrm>
          <a:prstGeom prst="line">
            <a:avLst/>
          </a:prstGeom>
          <a:noFill/>
          <a:ln w="19050" algn="ctr">
            <a:solidFill>
              <a:srgbClr val="FF00FF"/>
            </a:solidFill>
            <a:prstDash val="sysDot"/>
            <a:round/>
            <a:headEnd/>
            <a:tailEnd/>
          </a:ln>
          <a:extLst>
            <a:ext uri="{909E8E84-426E-40DD-AFC4-6F175D3DCCD1}">
              <a14:hiddenFill xmlns:a14="http://schemas.microsoft.com/office/drawing/2010/main">
                <a:noFill/>
              </a14:hiddenFill>
            </a:ext>
          </a:extLst>
        </p:spPr>
      </p:cxnSp>
      <p:cxnSp>
        <p:nvCxnSpPr>
          <p:cNvPr id="163" name="Straight Arrow Connector 162"/>
          <p:cNvCxnSpPr/>
          <p:nvPr/>
        </p:nvCxnSpPr>
        <p:spPr bwMode="auto">
          <a:xfrm flipH="1">
            <a:off x="2047875" y="3411538"/>
            <a:ext cx="273050" cy="0"/>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cxnSp>
        <p:nvCxnSpPr>
          <p:cNvPr id="167" name="Straight Arrow Connector 166"/>
          <p:cNvCxnSpPr/>
          <p:nvPr/>
        </p:nvCxnSpPr>
        <p:spPr bwMode="auto">
          <a:xfrm flipV="1">
            <a:off x="55563" y="4818063"/>
            <a:ext cx="587375"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graphicFrame>
        <p:nvGraphicFramePr>
          <p:cNvPr id="186" name="Table 185"/>
          <p:cNvGraphicFramePr>
            <a:graphicFrameLocks noGrp="1"/>
          </p:cNvGraphicFramePr>
          <p:nvPr/>
        </p:nvGraphicFramePr>
        <p:xfrm>
          <a:off x="6265863" y="5492750"/>
          <a:ext cx="3352800" cy="1303339"/>
        </p:xfrm>
        <a:graphic>
          <a:graphicData uri="http://schemas.openxmlformats.org/drawingml/2006/table">
            <a:tbl>
              <a:tblPr/>
              <a:tblGrid>
                <a:gridCol w="372410">
                  <a:extLst>
                    <a:ext uri="{9D8B030D-6E8A-4147-A177-3AD203B41FA5}">
                      <a16:colId xmlns:a16="http://schemas.microsoft.com/office/drawing/2014/main" val="20000"/>
                    </a:ext>
                  </a:extLst>
                </a:gridCol>
                <a:gridCol w="846790">
                  <a:extLst>
                    <a:ext uri="{9D8B030D-6E8A-4147-A177-3AD203B41FA5}">
                      <a16:colId xmlns:a16="http://schemas.microsoft.com/office/drawing/2014/main" val="20001"/>
                    </a:ext>
                  </a:extLst>
                </a:gridCol>
                <a:gridCol w="473476">
                  <a:extLst>
                    <a:ext uri="{9D8B030D-6E8A-4147-A177-3AD203B41FA5}">
                      <a16:colId xmlns:a16="http://schemas.microsoft.com/office/drawing/2014/main" val="20002"/>
                    </a:ext>
                  </a:extLst>
                </a:gridCol>
                <a:gridCol w="869588">
                  <a:extLst>
                    <a:ext uri="{9D8B030D-6E8A-4147-A177-3AD203B41FA5}">
                      <a16:colId xmlns:a16="http://schemas.microsoft.com/office/drawing/2014/main" val="20003"/>
                    </a:ext>
                  </a:extLst>
                </a:gridCol>
                <a:gridCol w="790536">
                  <a:extLst>
                    <a:ext uri="{9D8B030D-6E8A-4147-A177-3AD203B41FA5}">
                      <a16:colId xmlns:a16="http://schemas.microsoft.com/office/drawing/2014/main" val="20004"/>
                    </a:ext>
                  </a:extLst>
                </a:gridCol>
              </a:tblGrid>
              <a:tr h="365822">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rtl="0" eaLnBrk="1" latinLnBrk="0" hangingPunct="1">
                        <a:lnSpc>
                          <a:spcPct val="100000"/>
                        </a:lnSpc>
                        <a:spcBef>
                          <a:spcPts val="0"/>
                        </a:spcBef>
                        <a:spcAft>
                          <a:spcPts val="0"/>
                        </a:spcAft>
                      </a:pPr>
                      <a:r>
                        <a:rPr kumimoji="0" lang="en-US" sz="1000" b="1" u="none" strike="noStrike" kern="1200" cap="none" normalizeH="0" baseline="0" dirty="0">
                          <a:ln>
                            <a:noFill/>
                          </a:ln>
                          <a:effectLst/>
                          <a:latin typeface="+mn-lt"/>
                          <a:cs typeface="Arial" pitchFamily="34" charset="0"/>
                        </a:rPr>
                        <a:t>No</a:t>
                      </a:r>
                      <a:endParaRPr kumimoji="0" lang="en-IN" sz="1000" b="1" i="0" u="none" strike="noStrike" kern="1200" cap="none" normalizeH="0" baseline="0" dirty="0">
                        <a:ln>
                          <a:noFill/>
                        </a:ln>
                        <a:solidFill>
                          <a:schemeClr val="tx1"/>
                        </a:solidFill>
                        <a:effectLst/>
                        <a:latin typeface="+mn-lt"/>
                        <a:ea typeface="+mn-ea"/>
                        <a:cs typeface="Arial" pitchFamily="34" charset="0"/>
                      </a:endParaRPr>
                    </a:p>
                  </a:txBody>
                  <a:tcPr marL="68588" marR="68588"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US" sz="1000" b="1" u="none" strike="noStrike" kern="1200" cap="none" normalizeH="0" baseline="0" dirty="0">
                          <a:ln>
                            <a:noFill/>
                          </a:ln>
                          <a:solidFill>
                            <a:schemeClr val="tx1"/>
                          </a:solidFill>
                          <a:effectLst/>
                          <a:latin typeface="+mn-lt"/>
                          <a:cs typeface="Arial" pitchFamily="34" charset="0"/>
                        </a:rPr>
                        <a:t>Parameters</a:t>
                      </a:r>
                      <a:endParaRPr kumimoji="0" lang="en-IN" sz="1000" b="1" i="0" u="none" strike="noStrike" kern="1200" cap="none" normalizeH="0" baseline="0" dirty="0">
                        <a:ln>
                          <a:noFill/>
                        </a:ln>
                        <a:solidFill>
                          <a:schemeClr val="tx1"/>
                        </a:solidFill>
                        <a:effectLst/>
                        <a:latin typeface="+mn-lt"/>
                        <a:ea typeface="+mn-ea"/>
                        <a:cs typeface="Arial" pitchFamily="34" charset="0"/>
                      </a:endParaRPr>
                    </a:p>
                  </a:txBody>
                  <a:tcPr marL="68588" marR="68588"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US" sz="1000" b="1" u="none" strike="noStrike" kern="1200" cap="none" normalizeH="0" baseline="0" dirty="0">
                          <a:ln>
                            <a:noFill/>
                          </a:ln>
                          <a:solidFill>
                            <a:schemeClr val="tx1"/>
                          </a:solidFill>
                          <a:effectLst/>
                          <a:latin typeface="+mn-lt"/>
                          <a:cs typeface="Arial" pitchFamily="34" charset="0"/>
                        </a:rPr>
                        <a:t>Unit</a:t>
                      </a:r>
                      <a:endParaRPr kumimoji="0" lang="en-IN" sz="1000" b="1" i="0" u="none" strike="noStrike" kern="1200" cap="none" normalizeH="0" baseline="0" dirty="0" err="1">
                        <a:ln>
                          <a:noFill/>
                        </a:ln>
                        <a:solidFill>
                          <a:schemeClr val="tx1"/>
                        </a:solidFill>
                        <a:effectLst/>
                        <a:latin typeface="+mn-lt"/>
                        <a:ea typeface="+mn-ea"/>
                        <a:cs typeface="Arial" pitchFamily="34" charset="0"/>
                      </a:endParaRPr>
                    </a:p>
                  </a:txBody>
                  <a:tcPr marL="68588" marR="68588"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IN" sz="1000" b="1" u="none" strike="noStrike" kern="1200" cap="none" normalizeH="0" baseline="0" dirty="0">
                          <a:ln>
                            <a:noFill/>
                          </a:ln>
                          <a:solidFill>
                            <a:schemeClr val="tx1"/>
                          </a:solidFill>
                          <a:effectLst/>
                          <a:latin typeface="+mn-lt"/>
                          <a:cs typeface="Arial" pitchFamily="34" charset="0"/>
                        </a:rPr>
                        <a:t>Inlet</a:t>
                      </a:r>
                      <a:endParaRPr kumimoji="0" lang="en-IN" sz="1000" b="1" i="0" u="none" strike="noStrike" kern="1200" cap="none" normalizeH="0" baseline="0" dirty="0">
                        <a:ln>
                          <a:noFill/>
                        </a:ln>
                        <a:solidFill>
                          <a:schemeClr val="tx1"/>
                        </a:solidFill>
                        <a:effectLst/>
                        <a:latin typeface="+mn-lt"/>
                        <a:ea typeface="+mn-ea"/>
                        <a:cs typeface="Arial" pitchFamily="34" charset="0"/>
                      </a:endParaRPr>
                    </a:p>
                  </a:txBody>
                  <a:tcPr marL="68588" marR="68588"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kumimoji="0" lang="en-US" sz="1000" b="1" u="none" strike="noStrike" kern="1200" cap="none" normalizeH="0" baseline="0" dirty="0">
                          <a:ln>
                            <a:noFill/>
                          </a:ln>
                          <a:solidFill>
                            <a:schemeClr val="tx1"/>
                          </a:solidFill>
                          <a:effectLst/>
                          <a:latin typeface="+mn-lt"/>
                          <a:cs typeface="Arial" pitchFamily="34" charset="0"/>
                        </a:rPr>
                        <a:t>Outlet</a:t>
                      </a:r>
                      <a:endParaRPr kumimoji="0" lang="en-US" sz="1000" b="1" i="0" u="none" strike="noStrike" kern="1200" cap="none" normalizeH="0" baseline="0" dirty="0">
                        <a:ln>
                          <a:noFill/>
                        </a:ln>
                        <a:solidFill>
                          <a:schemeClr val="tx1"/>
                        </a:solidFill>
                        <a:effectLst/>
                        <a:latin typeface="+mn-lt"/>
                        <a:ea typeface="+mn-ea"/>
                        <a:cs typeface="Arial" pitchFamily="34" charset="0"/>
                      </a:endParaRPr>
                    </a:p>
                  </a:txBody>
                  <a:tcPr marL="68588" marR="68588"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911">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US" sz="1000" u="none" strike="noStrike" kern="1200" cap="none" normalizeH="0" baseline="0" dirty="0">
                          <a:ln>
                            <a:noFill/>
                          </a:ln>
                          <a:effectLst/>
                          <a:latin typeface="+mn-lt"/>
                          <a:cs typeface="Arial" pitchFamily="34" charset="0"/>
                        </a:rPr>
                        <a:t>1.</a:t>
                      </a:r>
                      <a:endParaRPr kumimoji="0" lang="en-IN" sz="1000" b="0" i="0" u="none" strike="noStrike" kern="1200" cap="none" normalizeH="0" baseline="0" dirty="0">
                        <a:ln>
                          <a:noFill/>
                        </a:ln>
                        <a:solidFill>
                          <a:srgbClr val="003399"/>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rtl="0" eaLnBrk="1" latinLnBrk="0" hangingPunct="1">
                        <a:lnSpc>
                          <a:spcPct val="100000"/>
                        </a:lnSpc>
                        <a:spcBef>
                          <a:spcPts val="0"/>
                        </a:spcBef>
                        <a:spcAft>
                          <a:spcPts val="0"/>
                        </a:spcAft>
                      </a:pPr>
                      <a:r>
                        <a:rPr lang="en-US" sz="1000" kern="1200" dirty="0">
                          <a:solidFill>
                            <a:schemeClr val="tx1"/>
                          </a:solidFill>
                          <a:effectLst/>
                          <a:latin typeface="+mn-lt"/>
                          <a:cs typeface="Arial" pitchFamily="34" charset="0"/>
                        </a:rPr>
                        <a:t>pH</a:t>
                      </a:r>
                      <a:endParaRPr lang="en-IN" sz="1000" b="0" kern="1200" dirty="0">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0"/>
                        </a:spcBef>
                      </a:pPr>
                      <a:r>
                        <a:rPr lang="en-US" sz="1000" dirty="0">
                          <a:solidFill>
                            <a:schemeClr val="tx1"/>
                          </a:solidFill>
                          <a:latin typeface="+mn-lt"/>
                          <a:cs typeface="Arial" pitchFamily="34" charset="0"/>
                        </a:rPr>
                        <a:t>---</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mn-lt"/>
                          <a:ea typeface="+mn-ea"/>
                          <a:cs typeface="Arial" pitchFamily="34" charset="0"/>
                        </a:rPr>
                        <a:t>5 - 6 </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latin typeface="+mn-lt"/>
                          <a:cs typeface="Arial" pitchFamily="34" charset="0"/>
                        </a:rPr>
                        <a:t>7 – 8</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911">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US" sz="1000" u="none" strike="noStrike" kern="1200" cap="none" normalizeH="0" baseline="0" dirty="0">
                          <a:ln>
                            <a:noFill/>
                          </a:ln>
                          <a:effectLst/>
                          <a:latin typeface="+mn-lt"/>
                          <a:cs typeface="Arial" pitchFamily="34" charset="0"/>
                        </a:rPr>
                        <a:t>2.</a:t>
                      </a:r>
                      <a:endParaRPr kumimoji="0" lang="en-IN" sz="1000" b="0" i="0" u="none" strike="noStrike" kern="1200" cap="none" normalizeH="0" baseline="0" dirty="0">
                        <a:ln>
                          <a:noFill/>
                        </a:ln>
                        <a:solidFill>
                          <a:srgbClr val="003399"/>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rtl="0" eaLnBrk="1" latinLnBrk="0" hangingPunct="1">
                        <a:lnSpc>
                          <a:spcPct val="100000"/>
                        </a:lnSpc>
                        <a:spcBef>
                          <a:spcPts val="0"/>
                        </a:spcBef>
                        <a:spcAft>
                          <a:spcPts val="0"/>
                        </a:spcAft>
                      </a:pPr>
                      <a:r>
                        <a:rPr lang="en-US" sz="1000" kern="1200" dirty="0">
                          <a:solidFill>
                            <a:schemeClr val="tx1"/>
                          </a:solidFill>
                          <a:effectLst/>
                          <a:latin typeface="+mn-lt"/>
                          <a:cs typeface="Arial" pitchFamily="34" charset="0"/>
                        </a:rPr>
                        <a:t>COD</a:t>
                      </a:r>
                      <a:endParaRPr lang="en-IN" sz="1000" b="0" kern="1200" dirty="0">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0"/>
                        </a:spcBef>
                      </a:pPr>
                      <a:r>
                        <a:rPr kumimoji="0" lang="en-US" sz="1000" u="none" strike="noStrike" kern="1200" cap="none" normalizeH="0" baseline="0" dirty="0">
                          <a:ln>
                            <a:noFill/>
                          </a:ln>
                          <a:solidFill>
                            <a:schemeClr val="tx1"/>
                          </a:solidFill>
                          <a:effectLst/>
                          <a:latin typeface="+mn-lt"/>
                          <a:cs typeface="Arial" pitchFamily="34" charset="0"/>
                        </a:rPr>
                        <a:t>mg/lit</a:t>
                      </a:r>
                      <a:endParaRPr kumimoji="0" lang="en-US" sz="1000" b="0" i="0" u="none" strike="noStrike" kern="1200" cap="none" normalizeH="0" baseline="0" dirty="0">
                        <a:ln>
                          <a:noFill/>
                        </a:ln>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mn-lt"/>
                          <a:ea typeface="+mn-ea"/>
                          <a:cs typeface="Arial" pitchFamily="34" charset="0"/>
                        </a:rPr>
                        <a:t>2000 - 2500</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latin typeface="+mn-lt"/>
                          <a:cs typeface="Arial" pitchFamily="34" charset="0"/>
                        </a:rPr>
                        <a:t>&lt;</a:t>
                      </a:r>
                      <a:r>
                        <a:rPr lang="en-US" sz="1000" baseline="0" dirty="0">
                          <a:solidFill>
                            <a:schemeClr val="tx1"/>
                          </a:solidFill>
                          <a:latin typeface="+mn-lt"/>
                          <a:cs typeface="Arial" pitchFamily="34" charset="0"/>
                        </a:rPr>
                        <a:t> </a:t>
                      </a:r>
                      <a:r>
                        <a:rPr lang="en-US" sz="1000" dirty="0">
                          <a:solidFill>
                            <a:schemeClr val="tx1"/>
                          </a:solidFill>
                          <a:latin typeface="+mn-lt"/>
                          <a:cs typeface="Arial" pitchFamily="34" charset="0"/>
                        </a:rPr>
                        <a:t>250</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911">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US" sz="1000" u="none" strike="noStrike" kern="1200" cap="none" normalizeH="0" baseline="0" dirty="0">
                          <a:ln>
                            <a:noFill/>
                          </a:ln>
                          <a:effectLst/>
                          <a:latin typeface="+mn-lt"/>
                          <a:cs typeface="Arial" pitchFamily="34" charset="0"/>
                        </a:rPr>
                        <a:t>3.</a:t>
                      </a:r>
                      <a:endParaRPr kumimoji="0" lang="en-IN" sz="1000" b="0" i="0" u="none" strike="noStrike" kern="1200" cap="none" normalizeH="0" baseline="0" dirty="0">
                        <a:ln>
                          <a:noFill/>
                        </a:ln>
                        <a:solidFill>
                          <a:srgbClr val="003399"/>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rtl="0" eaLnBrk="1" latinLnBrk="0" hangingPunct="1">
                        <a:lnSpc>
                          <a:spcPct val="100000"/>
                        </a:lnSpc>
                        <a:spcBef>
                          <a:spcPts val="0"/>
                        </a:spcBef>
                        <a:spcAft>
                          <a:spcPts val="0"/>
                        </a:spcAft>
                      </a:pPr>
                      <a:r>
                        <a:rPr lang="en-US" sz="1000" kern="1200" dirty="0">
                          <a:solidFill>
                            <a:schemeClr val="tx1"/>
                          </a:solidFill>
                          <a:effectLst/>
                          <a:latin typeface="+mn-lt"/>
                          <a:cs typeface="Arial" pitchFamily="34" charset="0"/>
                        </a:rPr>
                        <a:t>BOD</a:t>
                      </a:r>
                      <a:endParaRPr lang="en-IN" sz="1000" b="0" kern="1200" dirty="0">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normalizeH="0" baseline="0" dirty="0">
                          <a:ln>
                            <a:noFill/>
                          </a:ln>
                          <a:solidFill>
                            <a:schemeClr val="tx1"/>
                          </a:solidFill>
                          <a:effectLst/>
                          <a:latin typeface="+mn-lt"/>
                          <a:cs typeface="Arial" pitchFamily="34" charset="0"/>
                        </a:rPr>
                        <a:t>mg/lit</a:t>
                      </a:r>
                      <a:endParaRPr kumimoji="0" lang="en-US" sz="1000" b="0" i="0" u="none" strike="noStrike" kern="1200" cap="none" normalizeH="0" baseline="0" dirty="0">
                        <a:ln>
                          <a:noFill/>
                        </a:ln>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mn-lt"/>
                          <a:ea typeface="+mn-ea"/>
                          <a:cs typeface="Arial" pitchFamily="34" charset="0"/>
                        </a:rPr>
                        <a:t>1000 - 1500</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latin typeface="+mn-lt"/>
                          <a:cs typeface="Arial" pitchFamily="34" charset="0"/>
                        </a:rPr>
                        <a:t>&lt; 100 </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911">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US" sz="1000" u="none" strike="noStrike" kern="1200" cap="none" normalizeH="0" baseline="0" dirty="0">
                          <a:ln>
                            <a:noFill/>
                          </a:ln>
                          <a:effectLst/>
                          <a:latin typeface="+mn-lt"/>
                          <a:cs typeface="Arial" pitchFamily="34" charset="0"/>
                        </a:rPr>
                        <a:t>4.</a:t>
                      </a:r>
                      <a:endParaRPr kumimoji="0" lang="en-IN" sz="1000" b="0" i="0" u="none" strike="noStrike" kern="1200" cap="none" normalizeH="0" baseline="0" dirty="0">
                        <a:ln>
                          <a:noFill/>
                        </a:ln>
                        <a:solidFill>
                          <a:srgbClr val="003399"/>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rtl="0" eaLnBrk="1" latinLnBrk="0" hangingPunct="1">
                        <a:lnSpc>
                          <a:spcPct val="100000"/>
                        </a:lnSpc>
                        <a:spcBef>
                          <a:spcPts val="0"/>
                        </a:spcBef>
                        <a:spcAft>
                          <a:spcPts val="0"/>
                        </a:spcAft>
                      </a:pPr>
                      <a:r>
                        <a:rPr lang="en-IN" sz="1000" kern="1200" dirty="0">
                          <a:solidFill>
                            <a:schemeClr val="tx1"/>
                          </a:solidFill>
                          <a:effectLst/>
                          <a:latin typeface="+mn-lt"/>
                          <a:cs typeface="Arial" pitchFamily="34" charset="0"/>
                        </a:rPr>
                        <a:t>TDS</a:t>
                      </a:r>
                      <a:endParaRPr lang="en-IN" sz="1000" b="0" kern="1200" dirty="0">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normalizeH="0" baseline="0" dirty="0">
                          <a:ln>
                            <a:noFill/>
                          </a:ln>
                          <a:solidFill>
                            <a:schemeClr val="tx1"/>
                          </a:solidFill>
                          <a:effectLst/>
                          <a:latin typeface="+mn-lt"/>
                          <a:cs typeface="Arial" pitchFamily="34" charset="0"/>
                        </a:rPr>
                        <a:t>mg/lit</a:t>
                      </a:r>
                      <a:endParaRPr kumimoji="0" lang="en-US" sz="1000" b="0" i="0" u="none" strike="noStrike" kern="1200" cap="none" normalizeH="0" baseline="0" dirty="0">
                        <a:ln>
                          <a:noFill/>
                        </a:ln>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mn-lt"/>
                          <a:ea typeface="+mn-ea"/>
                          <a:cs typeface="Arial" pitchFamily="34" charset="0"/>
                        </a:rPr>
                        <a:t>1800 - 2100 </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latin typeface="+mn-lt"/>
                          <a:cs typeface="Arial" pitchFamily="34" charset="0"/>
                        </a:rPr>
                        <a:t>&lt; 2100</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873">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mn-lt"/>
                          <a:ea typeface="+mn-ea"/>
                          <a:cs typeface="Arial" pitchFamily="34" charset="0"/>
                        </a:rPr>
                        <a:t>5. </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rtl="0" eaLnBrk="1" latinLnBrk="0" hangingPunct="1">
                        <a:lnSpc>
                          <a:spcPct val="100000"/>
                        </a:lnSpc>
                        <a:spcBef>
                          <a:spcPts val="0"/>
                        </a:spcBef>
                        <a:spcAft>
                          <a:spcPts val="0"/>
                        </a:spcAft>
                      </a:pPr>
                      <a:r>
                        <a:rPr lang="en-IN" sz="1000" b="0" kern="1200" dirty="0">
                          <a:solidFill>
                            <a:schemeClr val="tx1"/>
                          </a:solidFill>
                          <a:effectLst/>
                          <a:latin typeface="+mn-lt"/>
                          <a:ea typeface="+mn-ea"/>
                          <a:cs typeface="Arial" pitchFamily="34" charset="0"/>
                        </a:rPr>
                        <a:t>SS</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normalizeH="0" baseline="0" dirty="0">
                          <a:ln>
                            <a:noFill/>
                          </a:ln>
                          <a:solidFill>
                            <a:schemeClr val="tx1"/>
                          </a:solidFill>
                          <a:effectLst/>
                          <a:latin typeface="+mn-lt"/>
                          <a:cs typeface="Arial" pitchFamily="34" charset="0"/>
                        </a:rPr>
                        <a:t>mg/lit</a:t>
                      </a:r>
                      <a:endParaRPr kumimoji="0" lang="en-US" sz="1000" b="0" i="0" u="none" strike="noStrike" kern="1200" cap="none" normalizeH="0" baseline="0" dirty="0">
                        <a:ln>
                          <a:noFill/>
                        </a:ln>
                        <a:solidFill>
                          <a:schemeClr val="tx1"/>
                        </a:solidFill>
                        <a:effectLst/>
                        <a:latin typeface="+mn-lt"/>
                        <a:ea typeface="+mn-ea"/>
                        <a:cs typeface="Arial" pitchFamily="34" charset="0"/>
                      </a:endParaRP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mn-lt"/>
                          <a:ea typeface="+mn-ea"/>
                          <a:cs typeface="Arial" pitchFamily="34" charset="0"/>
                        </a:rPr>
                        <a:t>250 - 300</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latin typeface="+mn-lt"/>
                          <a:cs typeface="Arial" pitchFamily="34" charset="0"/>
                        </a:rPr>
                        <a:t>&lt; 100</a:t>
                      </a:r>
                    </a:p>
                  </a:txBody>
                  <a:tcPr marL="68588" marR="685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4" name="TextBox 93"/>
          <p:cNvSpPr txBox="1"/>
          <p:nvPr/>
        </p:nvSpPr>
        <p:spPr bwMode="auto">
          <a:xfrm>
            <a:off x="7581900" y="1033463"/>
            <a:ext cx="1030288" cy="4318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ysClr val="windowText" lastClr="000000"/>
                </a:solidFill>
                <a:effectLst/>
                <a:uLnTx/>
                <a:uFillTx/>
                <a:latin typeface="Calibri"/>
                <a:ea typeface="+mn-ea"/>
                <a:cs typeface="Arial" panose="020B0604020202020204" pitchFamily="34" charset="0"/>
              </a:rPr>
              <a:t>Pri</a:t>
            </a: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 Clarifier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(9Ø X 3 M)</a:t>
            </a:r>
          </a:p>
        </p:txBody>
      </p:sp>
      <p:sp>
        <p:nvSpPr>
          <p:cNvPr id="95" name="Rectangle 94"/>
          <p:cNvSpPr/>
          <p:nvPr/>
        </p:nvSpPr>
        <p:spPr bwMode="auto">
          <a:xfrm>
            <a:off x="1092200" y="915988"/>
            <a:ext cx="1306513" cy="549275"/>
          </a:xfrm>
          <a:prstGeom prst="rect">
            <a:avLst/>
          </a:prstGeom>
          <a:solidFill>
            <a:srgbClr val="39639D">
              <a:lumMod val="40000"/>
              <a:lumOff val="60000"/>
            </a:srgb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Arial" charset="0"/>
            </a:endParaRPr>
          </a:p>
        </p:txBody>
      </p:sp>
      <p:cxnSp>
        <p:nvCxnSpPr>
          <p:cNvPr id="96" name="Straight Arrow Connector 95"/>
          <p:cNvCxnSpPr/>
          <p:nvPr/>
        </p:nvCxnSpPr>
        <p:spPr bwMode="auto">
          <a:xfrm>
            <a:off x="1263650" y="434975"/>
            <a:ext cx="287338"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7" name="Straight Arrow Connector 96"/>
          <p:cNvCxnSpPr/>
          <p:nvPr/>
        </p:nvCxnSpPr>
        <p:spPr bwMode="auto">
          <a:xfrm>
            <a:off x="1528763" y="434975"/>
            <a:ext cx="0" cy="481013"/>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02" name="TextBox 101"/>
          <p:cNvSpPr txBox="1"/>
          <p:nvPr/>
        </p:nvSpPr>
        <p:spPr bwMode="auto">
          <a:xfrm>
            <a:off x="1047751" y="963158"/>
            <a:ext cx="1333500" cy="4143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O &amp; G Tank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(8.5X2.5X1.5M) </a:t>
            </a:r>
          </a:p>
        </p:txBody>
      </p:sp>
      <p:sp>
        <p:nvSpPr>
          <p:cNvPr id="103" name="Rectangle 102"/>
          <p:cNvSpPr/>
          <p:nvPr/>
        </p:nvSpPr>
        <p:spPr bwMode="auto">
          <a:xfrm>
            <a:off x="4673601" y="622408"/>
            <a:ext cx="1528763" cy="955675"/>
          </a:xfrm>
          <a:prstGeom prst="rect">
            <a:avLst/>
          </a:prstGeom>
          <a:solidFill>
            <a:srgbClr val="39639D">
              <a:lumMod val="40000"/>
              <a:lumOff val="60000"/>
            </a:srgb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Equalization Tank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(14 X 12 X 3.5 M) </a:t>
            </a:r>
          </a:p>
        </p:txBody>
      </p:sp>
      <p:cxnSp>
        <p:nvCxnSpPr>
          <p:cNvPr id="108" name="Straight Arrow Connector 107"/>
          <p:cNvCxnSpPr/>
          <p:nvPr/>
        </p:nvCxnSpPr>
        <p:spPr bwMode="auto">
          <a:xfrm>
            <a:off x="9632950" y="2039938"/>
            <a:ext cx="0" cy="1101725"/>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13" name="TextBox 112"/>
          <p:cNvSpPr txBox="1"/>
          <p:nvPr/>
        </p:nvSpPr>
        <p:spPr bwMode="auto">
          <a:xfrm>
            <a:off x="7999413" y="2892425"/>
            <a:ext cx="1252537" cy="4318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UASBR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(16 Ø X 12.5 M)</a:t>
            </a:r>
          </a:p>
        </p:txBody>
      </p:sp>
      <p:cxnSp>
        <p:nvCxnSpPr>
          <p:cNvPr id="115" name="Straight Arrow Connector 114"/>
          <p:cNvCxnSpPr>
            <a:endCxn id="118" idx="3"/>
          </p:cNvCxnSpPr>
          <p:nvPr/>
        </p:nvCxnSpPr>
        <p:spPr bwMode="auto">
          <a:xfrm flipH="1" flipV="1">
            <a:off x="6051550" y="3121025"/>
            <a:ext cx="504825"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18" name="Rectangle 117"/>
          <p:cNvSpPr/>
          <p:nvPr/>
        </p:nvSpPr>
        <p:spPr bwMode="auto">
          <a:xfrm>
            <a:off x="3898900" y="2468563"/>
            <a:ext cx="2152650" cy="1306512"/>
          </a:xfrm>
          <a:prstGeom prst="rect">
            <a:avLst/>
          </a:prstGeom>
          <a:solidFill>
            <a:schemeClr val="accent1">
              <a:lumMod val="60000"/>
              <a:lumOff val="40000"/>
            </a:scheme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Aeration Tank - 1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Arial" charset="0"/>
              </a:rPr>
              <a:t>(41 X 25 X 3 M) </a:t>
            </a:r>
          </a:p>
        </p:txBody>
      </p:sp>
      <p:sp>
        <p:nvSpPr>
          <p:cNvPr id="120" name="Rectangle 119"/>
          <p:cNvSpPr/>
          <p:nvPr/>
        </p:nvSpPr>
        <p:spPr bwMode="auto">
          <a:xfrm>
            <a:off x="6556375" y="2779713"/>
            <a:ext cx="1044575" cy="809625"/>
          </a:xfrm>
          <a:prstGeom prst="rect">
            <a:avLst/>
          </a:prstGeom>
          <a:solidFill>
            <a:schemeClr val="accent1">
              <a:lumMod val="60000"/>
              <a:lumOff val="40000"/>
            </a:schemeClr>
          </a:solidFill>
          <a:ln w="19050">
            <a:solidFill>
              <a:sysClr val="windowText" lastClr="000000"/>
            </a:solidFill>
            <a:miter lim="800000"/>
            <a:headEnd/>
            <a:tailEnd/>
          </a:ln>
          <a:effectLst>
            <a:outerShdw blurRad="44450" dist="27940" dir="5400000" algn="ctr">
              <a:srgbClr val="000000">
                <a:alpha val="32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Arial" charset="0"/>
            </a:endParaRPr>
          </a:p>
        </p:txBody>
      </p:sp>
      <p:sp>
        <p:nvSpPr>
          <p:cNvPr id="123" name="TextBox 122"/>
          <p:cNvSpPr txBox="1"/>
          <p:nvPr/>
        </p:nvSpPr>
        <p:spPr bwMode="auto">
          <a:xfrm>
            <a:off x="6378575" y="2332038"/>
            <a:ext cx="1363663" cy="43021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Lamella Clarifier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(5 X 5 X 3 M) </a:t>
            </a:r>
          </a:p>
        </p:txBody>
      </p:sp>
      <p:cxnSp>
        <p:nvCxnSpPr>
          <p:cNvPr id="124" name="Straight Arrow Connector 123"/>
          <p:cNvCxnSpPr/>
          <p:nvPr/>
        </p:nvCxnSpPr>
        <p:spPr bwMode="auto">
          <a:xfrm flipH="1">
            <a:off x="7596188" y="3173413"/>
            <a:ext cx="330200"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28" name="Straight Arrow Connector 127"/>
          <p:cNvCxnSpPr>
            <a:endCxn id="63" idx="3"/>
          </p:cNvCxnSpPr>
          <p:nvPr/>
        </p:nvCxnSpPr>
        <p:spPr bwMode="auto">
          <a:xfrm flipH="1" flipV="1">
            <a:off x="2079625" y="3146425"/>
            <a:ext cx="265113"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29" name="Straight Arrow Connector 128"/>
          <p:cNvCxnSpPr/>
          <p:nvPr/>
        </p:nvCxnSpPr>
        <p:spPr bwMode="auto">
          <a:xfrm flipH="1" flipV="1">
            <a:off x="44450" y="3105150"/>
            <a:ext cx="266700"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32" name="Oval 131"/>
          <p:cNvSpPr/>
          <p:nvPr/>
        </p:nvSpPr>
        <p:spPr bwMode="auto">
          <a:xfrm>
            <a:off x="2336800" y="2546350"/>
            <a:ext cx="1196975" cy="1189038"/>
          </a:xfrm>
          <a:prstGeom prst="ellipse">
            <a:avLst/>
          </a:prstGeom>
          <a:solidFill>
            <a:schemeClr val="accent1">
              <a:lumMod val="60000"/>
              <a:lumOff val="40000"/>
            </a:scheme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34" name="TextBox 133"/>
          <p:cNvSpPr txBox="1"/>
          <p:nvPr/>
        </p:nvSpPr>
        <p:spPr bwMode="auto">
          <a:xfrm>
            <a:off x="2303463" y="2933700"/>
            <a:ext cx="1252537" cy="4318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Sec. Clarifier - 1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(10 Ø X  M)</a:t>
            </a:r>
          </a:p>
        </p:txBody>
      </p:sp>
      <p:sp>
        <p:nvSpPr>
          <p:cNvPr id="141" name="TextBox 140"/>
          <p:cNvSpPr txBox="1"/>
          <p:nvPr/>
        </p:nvSpPr>
        <p:spPr bwMode="auto">
          <a:xfrm>
            <a:off x="631825" y="4602163"/>
            <a:ext cx="1254125" cy="43021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Sec. Clarifier - 1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(10 Ø X  M)</a:t>
            </a:r>
          </a:p>
        </p:txBody>
      </p:sp>
      <p:cxnSp>
        <p:nvCxnSpPr>
          <p:cNvPr id="143" name="Straight Arrow Connector 142"/>
          <p:cNvCxnSpPr/>
          <p:nvPr/>
        </p:nvCxnSpPr>
        <p:spPr bwMode="auto">
          <a:xfrm>
            <a:off x="1838325" y="4818063"/>
            <a:ext cx="392113"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45" name="Straight Arrow Connector 144"/>
          <p:cNvCxnSpPr>
            <a:endCxn id="70" idx="2"/>
          </p:cNvCxnSpPr>
          <p:nvPr/>
        </p:nvCxnSpPr>
        <p:spPr bwMode="auto">
          <a:xfrm>
            <a:off x="3530600" y="4818063"/>
            <a:ext cx="228600"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47" name="Straight Arrow Connector 146"/>
          <p:cNvCxnSpPr>
            <a:endCxn id="146" idx="2"/>
          </p:cNvCxnSpPr>
          <p:nvPr/>
        </p:nvCxnSpPr>
        <p:spPr bwMode="auto">
          <a:xfrm>
            <a:off x="4175125" y="4848225"/>
            <a:ext cx="228600" cy="0"/>
          </a:xfrm>
          <a:prstGeom prst="straightConnector1">
            <a:avLst/>
          </a:prstGeom>
          <a:noFill/>
          <a:ln w="190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48" name="TextBox 147"/>
          <p:cNvSpPr txBox="1"/>
          <p:nvPr/>
        </p:nvSpPr>
        <p:spPr bwMode="auto">
          <a:xfrm>
            <a:off x="4283075" y="5051425"/>
            <a:ext cx="709613" cy="2381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40 M</a:t>
            </a:r>
            <a:r>
              <a:rPr kumimoji="0" lang="en-US" sz="950" b="0" i="0" u="none" strike="noStrike" kern="0" cap="none" spc="0" normalizeH="0" baseline="30000" noProof="0" dirty="0">
                <a:ln>
                  <a:noFill/>
                </a:ln>
                <a:solidFill>
                  <a:sysClr val="windowText" lastClr="000000"/>
                </a:solidFill>
                <a:effectLst/>
                <a:uLnTx/>
                <a:uFillTx/>
                <a:latin typeface="Calibri"/>
                <a:ea typeface="+mn-ea"/>
                <a:cs typeface="Arial" panose="020B0604020202020204" pitchFamily="34" charset="0"/>
              </a:rPr>
              <a:t>3</a:t>
            </a: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/Hr.</a:t>
            </a:r>
          </a:p>
        </p:txBody>
      </p:sp>
      <p:sp>
        <p:nvSpPr>
          <p:cNvPr id="149" name="TextBox 148"/>
          <p:cNvSpPr txBox="1"/>
          <p:nvPr/>
        </p:nvSpPr>
        <p:spPr bwMode="auto">
          <a:xfrm>
            <a:off x="7739063" y="2138363"/>
            <a:ext cx="709612" cy="23971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To SDB</a:t>
            </a:r>
          </a:p>
        </p:txBody>
      </p:sp>
      <p:sp>
        <p:nvSpPr>
          <p:cNvPr id="150" name="TextBox 149"/>
          <p:cNvSpPr txBox="1"/>
          <p:nvPr/>
        </p:nvSpPr>
        <p:spPr bwMode="auto">
          <a:xfrm>
            <a:off x="7942263" y="1836738"/>
            <a:ext cx="709612" cy="2381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Sludge</a:t>
            </a:r>
          </a:p>
        </p:txBody>
      </p:sp>
      <p:sp>
        <p:nvSpPr>
          <p:cNvPr id="152" name="TextBox 151"/>
          <p:cNvSpPr txBox="1"/>
          <p:nvPr/>
        </p:nvSpPr>
        <p:spPr bwMode="auto">
          <a:xfrm>
            <a:off x="2876550" y="3717925"/>
            <a:ext cx="709613" cy="3857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Excess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Sludge</a:t>
            </a:r>
          </a:p>
        </p:txBody>
      </p:sp>
      <p:cxnSp>
        <p:nvCxnSpPr>
          <p:cNvPr id="153" name="Straight Arrow Connector 152"/>
          <p:cNvCxnSpPr/>
          <p:nvPr/>
        </p:nvCxnSpPr>
        <p:spPr bwMode="auto">
          <a:xfrm>
            <a:off x="2894013" y="3733800"/>
            <a:ext cx="7937" cy="341313"/>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cxnSp>
        <p:nvCxnSpPr>
          <p:cNvPr id="154" name="Straight Arrow Connector 153"/>
          <p:cNvCxnSpPr/>
          <p:nvPr/>
        </p:nvCxnSpPr>
        <p:spPr bwMode="auto">
          <a:xfrm flipV="1">
            <a:off x="2922588" y="2181225"/>
            <a:ext cx="0" cy="369888"/>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cxnSp>
        <p:nvCxnSpPr>
          <p:cNvPr id="155" name="Straight Arrow Connector 154"/>
          <p:cNvCxnSpPr/>
          <p:nvPr/>
        </p:nvCxnSpPr>
        <p:spPr bwMode="auto">
          <a:xfrm flipV="1">
            <a:off x="2914650" y="2173288"/>
            <a:ext cx="3475038" cy="0"/>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cxnSp>
        <p:nvCxnSpPr>
          <p:cNvPr id="156" name="Straight Arrow Connector 155"/>
          <p:cNvCxnSpPr/>
          <p:nvPr/>
        </p:nvCxnSpPr>
        <p:spPr bwMode="auto">
          <a:xfrm flipH="1">
            <a:off x="6389688" y="2189163"/>
            <a:ext cx="3175" cy="430212"/>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cxnSp>
        <p:nvCxnSpPr>
          <p:cNvPr id="157" name="Straight Arrow Connector 156"/>
          <p:cNvCxnSpPr/>
          <p:nvPr/>
        </p:nvCxnSpPr>
        <p:spPr bwMode="auto">
          <a:xfrm flipH="1">
            <a:off x="6057900" y="2619375"/>
            <a:ext cx="331788" cy="0"/>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sp>
        <p:nvSpPr>
          <p:cNvPr id="158" name="TextBox 157"/>
          <p:cNvSpPr txBox="1"/>
          <p:nvPr/>
        </p:nvSpPr>
        <p:spPr bwMode="auto">
          <a:xfrm>
            <a:off x="2574925" y="4025900"/>
            <a:ext cx="709613" cy="2381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To SDB</a:t>
            </a:r>
          </a:p>
        </p:txBody>
      </p:sp>
      <p:cxnSp>
        <p:nvCxnSpPr>
          <p:cNvPr id="161" name="Straight Arrow Connector 160"/>
          <p:cNvCxnSpPr/>
          <p:nvPr/>
        </p:nvCxnSpPr>
        <p:spPr bwMode="auto">
          <a:xfrm flipV="1">
            <a:off x="1249363" y="3840163"/>
            <a:ext cx="0" cy="369887"/>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cxnSp>
        <p:nvCxnSpPr>
          <p:cNvPr id="164" name="Straight Arrow Connector 163"/>
          <p:cNvCxnSpPr/>
          <p:nvPr/>
        </p:nvCxnSpPr>
        <p:spPr bwMode="auto">
          <a:xfrm>
            <a:off x="1216025" y="5440363"/>
            <a:ext cx="4763" cy="482600"/>
          </a:xfrm>
          <a:prstGeom prst="straightConnector1">
            <a:avLst/>
          </a:prstGeom>
          <a:noFill/>
          <a:ln w="19050" cap="flat" cmpd="sng" algn="ctr">
            <a:solidFill>
              <a:srgbClr val="FF00FF"/>
            </a:solidFill>
            <a:prstDash val="sysDot"/>
            <a:tailEnd type="arrow"/>
          </a:ln>
          <a:effectLst>
            <a:outerShdw blurRad="40000" dist="20000" dir="5400000" rotWithShape="0">
              <a:srgbClr val="000000">
                <a:alpha val="38000"/>
              </a:srgbClr>
            </a:outerShdw>
          </a:effectLst>
        </p:spPr>
      </p:cxnSp>
      <p:sp>
        <p:nvSpPr>
          <p:cNvPr id="166" name="TextBox 165"/>
          <p:cNvSpPr txBox="1"/>
          <p:nvPr/>
        </p:nvSpPr>
        <p:spPr bwMode="auto">
          <a:xfrm>
            <a:off x="1174750" y="5451475"/>
            <a:ext cx="598488" cy="38417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Excess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Sludge</a:t>
            </a:r>
          </a:p>
        </p:txBody>
      </p:sp>
      <p:sp>
        <p:nvSpPr>
          <p:cNvPr id="168" name="TextBox 167"/>
          <p:cNvSpPr txBox="1"/>
          <p:nvPr/>
        </p:nvSpPr>
        <p:spPr bwMode="auto">
          <a:xfrm>
            <a:off x="1519238" y="3819525"/>
            <a:ext cx="501650" cy="2301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RAS</a:t>
            </a:r>
          </a:p>
        </p:txBody>
      </p:sp>
      <p:sp>
        <p:nvSpPr>
          <p:cNvPr id="169" name="Rectangle 168"/>
          <p:cNvSpPr/>
          <p:nvPr/>
        </p:nvSpPr>
        <p:spPr bwMode="auto">
          <a:xfrm>
            <a:off x="584200" y="5957888"/>
            <a:ext cx="298450" cy="358775"/>
          </a:xfrm>
          <a:prstGeom prst="rect">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70" name="Rectangle 169"/>
          <p:cNvSpPr/>
          <p:nvPr/>
        </p:nvSpPr>
        <p:spPr bwMode="auto">
          <a:xfrm>
            <a:off x="955675" y="5959475"/>
            <a:ext cx="298450" cy="358775"/>
          </a:xfrm>
          <a:prstGeom prst="rect">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85" name="Rectangle 184"/>
          <p:cNvSpPr/>
          <p:nvPr/>
        </p:nvSpPr>
        <p:spPr bwMode="auto">
          <a:xfrm>
            <a:off x="1314450" y="5970588"/>
            <a:ext cx="298450" cy="358775"/>
          </a:xfrm>
          <a:prstGeom prst="rect">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87" name="Rectangle 186"/>
          <p:cNvSpPr/>
          <p:nvPr/>
        </p:nvSpPr>
        <p:spPr bwMode="auto">
          <a:xfrm>
            <a:off x="1676400" y="5959475"/>
            <a:ext cx="298450" cy="358775"/>
          </a:xfrm>
          <a:prstGeom prst="rect">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88" name="Rectangle 187"/>
          <p:cNvSpPr/>
          <p:nvPr/>
        </p:nvSpPr>
        <p:spPr bwMode="auto">
          <a:xfrm>
            <a:off x="2039938" y="5959475"/>
            <a:ext cx="298450" cy="358775"/>
          </a:xfrm>
          <a:prstGeom prst="rect">
            <a:avLst/>
          </a:prstGeom>
          <a:solidFill>
            <a:srgbClr val="39639D">
              <a:lumMod val="40000"/>
              <a:lumOff val="60000"/>
            </a:srgbClr>
          </a:solidFill>
          <a:ln w="1905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189" name="TextBox 188"/>
          <p:cNvSpPr txBox="1"/>
          <p:nvPr/>
        </p:nvSpPr>
        <p:spPr bwMode="auto">
          <a:xfrm>
            <a:off x="7464425" y="4751388"/>
            <a:ext cx="1184275" cy="2619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Treated Effluent</a:t>
            </a:r>
          </a:p>
        </p:txBody>
      </p:sp>
      <p:sp>
        <p:nvSpPr>
          <p:cNvPr id="190" name="TextBox 88"/>
          <p:cNvSpPr txBox="1">
            <a:spLocks noChangeArrowheads="1"/>
          </p:cNvSpPr>
          <p:nvPr/>
        </p:nvSpPr>
        <p:spPr bwMode="auto">
          <a:xfrm>
            <a:off x="4360863" y="5899150"/>
            <a:ext cx="1846262" cy="862013"/>
          </a:xfrm>
          <a:prstGeom prst="rect">
            <a:avLst/>
          </a:prstGeom>
          <a:noFill/>
          <a:ln>
            <a:noFill/>
          </a:ln>
        </p:spPr>
        <p:txBody>
          <a:bodyPr>
            <a:spAutoFit/>
          </a:bodyPr>
          <a:lstStyle>
            <a:lvl1pPr eaLnBrk="0" hangingPunct="0">
              <a:defRPr sz="2000">
                <a:solidFill>
                  <a:schemeClr val="accent2"/>
                </a:solidFill>
                <a:latin typeface="Times New Roman" pitchFamily="18" charset="0"/>
                <a:cs typeface="Arial" pitchFamily="34" charset="0"/>
              </a:defRPr>
            </a:lvl1pPr>
            <a:lvl2pPr marL="742950" indent="-285750" eaLnBrk="0" hangingPunct="0">
              <a:defRPr sz="2000">
                <a:solidFill>
                  <a:schemeClr val="accent2"/>
                </a:solidFill>
                <a:latin typeface="Times New Roman" pitchFamily="18" charset="0"/>
                <a:cs typeface="Arial" pitchFamily="34" charset="0"/>
              </a:defRPr>
            </a:lvl2pPr>
            <a:lvl3pPr marL="1143000" indent="-228600" eaLnBrk="0" hangingPunct="0">
              <a:defRPr sz="2000">
                <a:solidFill>
                  <a:schemeClr val="accent2"/>
                </a:solidFill>
                <a:latin typeface="Times New Roman" pitchFamily="18" charset="0"/>
                <a:cs typeface="Arial" pitchFamily="34" charset="0"/>
              </a:defRPr>
            </a:lvl3pPr>
            <a:lvl4pPr marL="1600200" indent="-228600" eaLnBrk="0" hangingPunct="0">
              <a:defRPr sz="2000">
                <a:solidFill>
                  <a:schemeClr val="accent2"/>
                </a:solidFill>
                <a:latin typeface="Times New Roman" pitchFamily="18" charset="0"/>
                <a:cs typeface="Arial" pitchFamily="34" charset="0"/>
              </a:defRPr>
            </a:lvl4pPr>
            <a:lvl5pPr marL="2057400" indent="-228600" eaLnBrk="0" hangingPunct="0">
              <a:defRPr sz="2000">
                <a:solidFill>
                  <a:schemeClr val="accent2"/>
                </a:solidFill>
                <a:latin typeface="Times New Roman" pitchFamily="18" charset="0"/>
                <a:cs typeface="Arial" pitchFamily="34" charset="0"/>
              </a:defRPr>
            </a:lvl5pPr>
            <a:lvl6pPr marL="2514600" indent="-228600" eaLnBrk="0" fontAlgn="base" hangingPunct="0">
              <a:spcBef>
                <a:spcPct val="0"/>
              </a:spcBef>
              <a:spcAft>
                <a:spcPct val="0"/>
              </a:spcAft>
              <a:defRPr sz="2000">
                <a:solidFill>
                  <a:schemeClr val="accent2"/>
                </a:solidFill>
                <a:latin typeface="Times New Roman" pitchFamily="18" charset="0"/>
                <a:cs typeface="Arial" pitchFamily="34" charset="0"/>
              </a:defRPr>
            </a:lvl6pPr>
            <a:lvl7pPr marL="2971800" indent="-228600" eaLnBrk="0" fontAlgn="base" hangingPunct="0">
              <a:spcBef>
                <a:spcPct val="0"/>
              </a:spcBef>
              <a:spcAft>
                <a:spcPct val="0"/>
              </a:spcAft>
              <a:defRPr sz="2000">
                <a:solidFill>
                  <a:schemeClr val="accent2"/>
                </a:solidFill>
                <a:latin typeface="Times New Roman" pitchFamily="18" charset="0"/>
                <a:cs typeface="Arial" pitchFamily="34" charset="0"/>
              </a:defRPr>
            </a:lvl7pPr>
            <a:lvl8pPr marL="3429000" indent="-228600" eaLnBrk="0" fontAlgn="base" hangingPunct="0">
              <a:spcBef>
                <a:spcPct val="0"/>
              </a:spcBef>
              <a:spcAft>
                <a:spcPct val="0"/>
              </a:spcAft>
              <a:defRPr sz="2000">
                <a:solidFill>
                  <a:schemeClr val="accent2"/>
                </a:solidFill>
                <a:latin typeface="Times New Roman" pitchFamily="18" charset="0"/>
                <a:cs typeface="Arial" pitchFamily="34" charset="0"/>
              </a:defRPr>
            </a:lvl8pPr>
            <a:lvl9pPr marL="3886200" indent="-228600" eaLnBrk="0" fontAlgn="base" hangingPunct="0">
              <a:spcBef>
                <a:spcPct val="0"/>
              </a:spcBef>
              <a:spcAft>
                <a:spcPct val="0"/>
              </a:spcAft>
              <a:defRPr sz="2000">
                <a:solidFill>
                  <a:schemeClr val="accent2"/>
                </a:solidFill>
                <a:latin typeface="Times New Roman"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Arial" pitchFamily="34" charset="0"/>
              </a:rPr>
              <a:t>Note: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rPr>
              <a:t>PSF: Pressure Sand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rPr>
              <a:t>ACF : Activated carbon </a:t>
            </a:r>
            <a:r>
              <a:rPr kumimoji="0" lang="en-US" sz="1000" b="0" i="0" u="none" strike="noStrike" kern="1200" cap="none" spc="0" normalizeH="0" baseline="0" noProof="0" dirty="0" smtClean="0">
                <a:ln>
                  <a:noFill/>
                </a:ln>
                <a:solidFill>
                  <a:prstClr val="black"/>
                </a:solidFill>
                <a:effectLst/>
                <a:uLnTx/>
                <a:uFillTx/>
                <a:latin typeface="Calibri"/>
                <a:ea typeface="+mn-ea"/>
                <a:cs typeface="Arial" pitchFamily="34" charset="0"/>
              </a:rPr>
              <a:t>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Arial" pitchFamily="34" charset="0"/>
              </a:rPr>
              <a:t>RAS : Return Activated Sludge</a:t>
            </a:r>
            <a:endPar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Arial" pitchFamily="34" charset="0"/>
              </a:rPr>
              <a:t>SDB: Sludge Drying Bed</a:t>
            </a:r>
            <a:endPar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11454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34C0C6-1345-4CA1-A4CC-DF13FF623E7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73731"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475" y="363538"/>
            <a:ext cx="4806950" cy="316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4438" y="363538"/>
            <a:ext cx="4716462" cy="316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475" y="3590925"/>
            <a:ext cx="4806950" cy="3159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4"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8563" y="3590925"/>
            <a:ext cx="4732337" cy="313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92"/>
          <p:cNvSpPr>
            <a:spLocks noChangeArrowheads="1"/>
          </p:cNvSpPr>
          <p:nvPr/>
        </p:nvSpPr>
        <p:spPr bwMode="auto">
          <a:xfrm>
            <a:off x="3513138" y="-33338"/>
            <a:ext cx="3008312" cy="3381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990099"/>
                </a:solidFill>
                <a:effectLst/>
                <a:uLnTx/>
                <a:uFillTx/>
                <a:latin typeface="Calibri"/>
                <a:ea typeface="MS Mincho" panose="02020609040205080304" pitchFamily="49" charset="-128"/>
                <a:cs typeface="Aharoni" panose="02010803020104030203" pitchFamily="2" charset="-79"/>
              </a:rPr>
              <a:t>Sugar Factory ETP Revamping</a:t>
            </a:r>
            <a:endParaRPr kumimoji="0" lang="en-US" altLang="en-US" sz="1600" b="0" i="0" u="none" strike="noStrike" kern="1200" cap="none" spc="0" normalizeH="0" baseline="0" noProof="0" dirty="0">
              <a:ln>
                <a:noFill/>
              </a:ln>
              <a:solidFill>
                <a:srgbClr val="990099"/>
              </a:solidFill>
              <a:effectLst/>
              <a:uLnTx/>
              <a:uFillTx/>
              <a:latin typeface="Calibri"/>
              <a:ea typeface="MS Mincho" panose="02020609040205080304" pitchFamily="49" charset="-128"/>
              <a:cs typeface="Aharoni" panose="02010803020104030203" pitchFamily="2" charset="-79"/>
            </a:endParaRPr>
          </a:p>
        </p:txBody>
      </p:sp>
    </p:spTree>
    <p:extLst>
      <p:ext uri="{BB962C8B-B14F-4D97-AF65-F5344CB8AC3E}">
        <p14:creationId xmlns:p14="http://schemas.microsoft.com/office/powerpoint/2010/main" val="1464641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2B96E7-CD7D-40D3-B756-7BF6CB5B5A54}"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7475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025" y="404813"/>
            <a:ext cx="4681538" cy="3509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4438" y="3163888"/>
            <a:ext cx="4681537" cy="3509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92"/>
          <p:cNvSpPr>
            <a:spLocks noChangeArrowheads="1"/>
          </p:cNvSpPr>
          <p:nvPr/>
        </p:nvSpPr>
        <p:spPr bwMode="auto">
          <a:xfrm>
            <a:off x="3513138" y="11113"/>
            <a:ext cx="3008312" cy="3381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990099"/>
                </a:solidFill>
                <a:effectLst/>
                <a:uLnTx/>
                <a:uFillTx/>
                <a:latin typeface="Calibri"/>
                <a:ea typeface="MS Mincho" panose="02020609040205080304" pitchFamily="49" charset="-128"/>
                <a:cs typeface="Aharoni" panose="02010803020104030203" pitchFamily="2" charset="-79"/>
              </a:rPr>
              <a:t>Sugar Factory ETP Revamping</a:t>
            </a:r>
            <a:endParaRPr kumimoji="0" lang="en-US" altLang="en-US" sz="1600" b="0" i="0" u="none" strike="noStrike" kern="1200" cap="none" spc="0" normalizeH="0" baseline="0" noProof="0" dirty="0">
              <a:ln>
                <a:noFill/>
              </a:ln>
              <a:solidFill>
                <a:srgbClr val="990099"/>
              </a:solidFill>
              <a:effectLst/>
              <a:uLnTx/>
              <a:uFillTx/>
              <a:latin typeface="Calibri"/>
              <a:ea typeface="MS Mincho" panose="02020609040205080304" pitchFamily="49" charset="-128"/>
              <a:cs typeface="Aharoni" panose="02010803020104030203" pitchFamily="2" charset="-79"/>
            </a:endParaRPr>
          </a:p>
        </p:txBody>
      </p:sp>
    </p:spTree>
    <p:extLst>
      <p:ext uri="{BB962C8B-B14F-4D97-AF65-F5344CB8AC3E}">
        <p14:creationId xmlns:p14="http://schemas.microsoft.com/office/powerpoint/2010/main" val="1064583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xfrm>
            <a:off x="9459913" y="6465888"/>
            <a:ext cx="419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06FCFC-C796-450A-BED9-EAFAB0D95867}"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pSp>
        <p:nvGrpSpPr>
          <p:cNvPr id="16387" name="Group 55"/>
          <p:cNvGrpSpPr>
            <a:grpSpLocks/>
          </p:cNvGrpSpPr>
          <p:nvPr/>
        </p:nvGrpSpPr>
        <p:grpSpPr bwMode="auto">
          <a:xfrm>
            <a:off x="242888" y="465138"/>
            <a:ext cx="9448800" cy="6226175"/>
            <a:chOff x="-191451" y="407726"/>
            <a:chExt cx="9449453" cy="6225220"/>
          </a:xfrm>
        </p:grpSpPr>
        <p:grpSp>
          <p:nvGrpSpPr>
            <p:cNvPr id="16423" name="Group 80"/>
            <p:cNvGrpSpPr>
              <a:grpSpLocks/>
            </p:cNvGrpSpPr>
            <p:nvPr/>
          </p:nvGrpSpPr>
          <p:grpSpPr bwMode="auto">
            <a:xfrm>
              <a:off x="-191451" y="596609"/>
              <a:ext cx="9449453" cy="6036337"/>
              <a:chOff x="-207406" y="279108"/>
              <a:chExt cx="10236915" cy="6036337"/>
            </a:xfrm>
          </p:grpSpPr>
          <p:sp>
            <p:nvSpPr>
              <p:cNvPr id="59" name="Rectangle 58"/>
              <p:cNvSpPr/>
              <p:nvPr/>
            </p:nvSpPr>
            <p:spPr bwMode="auto">
              <a:xfrm>
                <a:off x="1261399" y="693382"/>
                <a:ext cx="1506643" cy="1279329"/>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Equalization 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(18 X 18 X 4 M)</a:t>
                </a:r>
              </a:p>
            </p:txBody>
          </p:sp>
          <p:cxnSp>
            <p:nvCxnSpPr>
              <p:cNvPr id="60" name="Straight Arrow Connector 59"/>
              <p:cNvCxnSpPr>
                <a:cxnSpLocks/>
              </p:cNvCxnSpPr>
              <p:nvPr/>
            </p:nvCxnSpPr>
            <p:spPr bwMode="auto">
              <a:xfrm>
                <a:off x="511517" y="1329872"/>
                <a:ext cx="725803"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61" name="TextBox 69"/>
              <p:cNvSpPr txBox="1">
                <a:spLocks noChangeArrowheads="1"/>
              </p:cNvSpPr>
              <p:nvPr/>
            </p:nvSpPr>
            <p:spPr bwMode="auto">
              <a:xfrm>
                <a:off x="-207406" y="294981"/>
                <a:ext cx="1348411" cy="64601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Cane Condensate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3240 M</a:t>
                </a:r>
                <a:r>
                  <a:rPr kumimoji="0" lang="en-US" altLang="en-US" sz="1200" b="1" i="0" u="none" strike="noStrike" kern="1200" cap="none" spc="0" normalizeH="0" baseline="30000" noProof="0" dirty="0" smtClean="0">
                    <a:ln>
                      <a:noFill/>
                    </a:ln>
                    <a:solidFill>
                      <a:srgbClr val="FF0000"/>
                    </a:solidFill>
                    <a:effectLst/>
                    <a:uLnTx/>
                    <a:uFillTx/>
                    <a:latin typeface="Calibri"/>
                    <a:ea typeface="+mn-ea"/>
                    <a:cs typeface="Arial" panose="020B0604020202020204" pitchFamily="34" charset="0"/>
                  </a:rPr>
                  <a:t>3</a:t>
                </a:r>
                <a:r>
                  <a:rPr kumimoji="0" lang="en-US" altLang="en-US" sz="12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Day</a:t>
                </a:r>
              </a:p>
            </p:txBody>
          </p:sp>
          <p:cxnSp>
            <p:nvCxnSpPr>
              <p:cNvPr id="62" name="Straight Arrow Connector 61"/>
              <p:cNvCxnSpPr/>
              <p:nvPr/>
            </p:nvCxnSpPr>
            <p:spPr bwMode="auto">
              <a:xfrm flipH="1">
                <a:off x="506357" y="944169"/>
                <a:ext cx="3440" cy="396814"/>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63" name="Straight Arrow Connector 62"/>
              <p:cNvCxnSpPr/>
              <p:nvPr/>
            </p:nvCxnSpPr>
            <p:spPr bwMode="auto">
              <a:xfrm flipV="1">
                <a:off x="2783520" y="1307650"/>
                <a:ext cx="364621"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64" name="TextBox 66"/>
              <p:cNvSpPr txBox="1">
                <a:spLocks noChangeArrowheads="1"/>
              </p:cNvSpPr>
              <p:nvPr/>
            </p:nvSpPr>
            <p:spPr bwMode="auto">
              <a:xfrm>
                <a:off x="2768041" y="623543"/>
                <a:ext cx="1336371" cy="46189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Flash Mixer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(1.5 X 1.5 X 2 M)</a:t>
                </a:r>
              </a:p>
            </p:txBody>
          </p:sp>
          <p:sp>
            <p:nvSpPr>
              <p:cNvPr id="65" name="Rectangle 64"/>
              <p:cNvSpPr/>
              <p:nvPr/>
            </p:nvSpPr>
            <p:spPr bwMode="auto">
              <a:xfrm>
                <a:off x="3144702" y="1067975"/>
                <a:ext cx="512534" cy="506334"/>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cxnSp>
            <p:nvCxnSpPr>
              <p:cNvPr id="66" name="Straight Arrow Connector 65"/>
              <p:cNvCxnSpPr/>
              <p:nvPr/>
            </p:nvCxnSpPr>
            <p:spPr bwMode="auto">
              <a:xfrm rot="16200000" flipH="1">
                <a:off x="3203613" y="1772717"/>
                <a:ext cx="339673" cy="0"/>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2967551" y="1933029"/>
                <a:ext cx="823837" cy="46189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Sludge To SDB</a:t>
                </a:r>
              </a:p>
            </p:txBody>
          </p:sp>
          <p:cxnSp>
            <p:nvCxnSpPr>
              <p:cNvPr id="68" name="Straight Arrow Connector 67"/>
              <p:cNvCxnSpPr/>
              <p:nvPr/>
            </p:nvCxnSpPr>
            <p:spPr bwMode="auto">
              <a:xfrm flipV="1">
                <a:off x="3660675" y="1307650"/>
                <a:ext cx="364621"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69" name="Rectangle 68"/>
              <p:cNvSpPr/>
              <p:nvPr/>
            </p:nvSpPr>
            <p:spPr bwMode="auto">
              <a:xfrm>
                <a:off x="4037336" y="939407"/>
                <a:ext cx="761920" cy="711091"/>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0" name="TextBox 137"/>
              <p:cNvSpPr txBox="1">
                <a:spLocks noChangeArrowheads="1"/>
              </p:cNvSpPr>
              <p:nvPr/>
            </p:nvSpPr>
            <p:spPr bwMode="auto">
              <a:xfrm>
                <a:off x="3813748" y="1671132"/>
                <a:ext cx="1391408" cy="46189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Flocculator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 </a:t>
                </a:r>
                <a:r>
                  <a:rPr kumimoji="0" lang="en-US" altLang="en-US" sz="12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X  </a:t>
                </a: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 </a:t>
                </a:r>
                <a:r>
                  <a:rPr kumimoji="0" lang="en-US" altLang="en-US" sz="12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X 2.5 </a:t>
                </a: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p>
            </p:txBody>
          </p:sp>
          <p:sp>
            <p:nvSpPr>
              <p:cNvPr id="71" name="Oval 70"/>
              <p:cNvSpPr/>
              <p:nvPr/>
            </p:nvSpPr>
            <p:spPr bwMode="auto">
              <a:xfrm>
                <a:off x="5146679" y="748936"/>
                <a:ext cx="1253816" cy="1104731"/>
              </a:xfrm>
              <a:prstGeom prst="ellipse">
                <a:avLst/>
              </a:prstGeom>
              <a:ln w="1270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2" name="Straight Arrow Connector 71"/>
              <p:cNvCxnSpPr>
                <a:cxnSpLocks/>
                <a:endCxn id="71" idx="2"/>
              </p:cNvCxnSpPr>
              <p:nvPr/>
            </p:nvCxnSpPr>
            <p:spPr bwMode="auto">
              <a:xfrm>
                <a:off x="4795817" y="1285429"/>
                <a:ext cx="350862"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73" name="Rectangle 72"/>
              <p:cNvSpPr/>
              <p:nvPr/>
            </p:nvSpPr>
            <p:spPr bwMode="auto">
              <a:xfrm>
                <a:off x="6844232" y="660050"/>
                <a:ext cx="2595346" cy="1323772"/>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MBBR Reactor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24 </a:t>
                </a:r>
                <a:r>
                  <a:rPr kumimoji="0" lang="en-US" sz="1400" b="0" i="0" u="none" strike="noStrike" kern="1200" cap="none" spc="0" normalizeH="0" baseline="0" noProof="0" dirty="0">
                    <a:ln>
                      <a:noFill/>
                    </a:ln>
                    <a:solidFill>
                      <a:prstClr val="black"/>
                    </a:solidFill>
                    <a:effectLst/>
                    <a:uLnTx/>
                    <a:uFillTx/>
                    <a:latin typeface="Calibri"/>
                    <a:ea typeface="+mn-ea"/>
                    <a:cs typeface="+mn-cs"/>
                  </a:rPr>
                  <a:t>X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 </a:t>
                </a:r>
                <a:r>
                  <a:rPr kumimoji="0" lang="en-US" sz="1400" b="0" i="0" u="none" strike="noStrike" kern="1200" cap="none" spc="0" normalizeH="0" baseline="0" noProof="0" dirty="0">
                    <a:ln>
                      <a:noFill/>
                    </a:ln>
                    <a:solidFill>
                      <a:prstClr val="black"/>
                    </a:solidFill>
                    <a:effectLst/>
                    <a:uLnTx/>
                    <a:uFillTx/>
                    <a:latin typeface="Calibri"/>
                    <a:ea typeface="+mn-ea"/>
                    <a:cs typeface="+mn-cs"/>
                  </a:rPr>
                  <a:t>X 4 M)</a:t>
                </a:r>
              </a:p>
            </p:txBody>
          </p:sp>
          <p:cxnSp>
            <p:nvCxnSpPr>
              <p:cNvPr id="74" name="Straight Arrow Connector 73"/>
              <p:cNvCxnSpPr>
                <a:cxnSpLocks/>
                <a:endCxn id="73" idx="1"/>
              </p:cNvCxnSpPr>
              <p:nvPr/>
            </p:nvCxnSpPr>
            <p:spPr bwMode="auto">
              <a:xfrm>
                <a:off x="6409094" y="1298127"/>
                <a:ext cx="435138"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a:cxnSpLocks/>
                <a:stCxn id="73" idx="3"/>
              </p:cNvCxnSpPr>
              <p:nvPr/>
            </p:nvCxnSpPr>
            <p:spPr bwMode="auto">
              <a:xfrm flipV="1">
                <a:off x="9439579" y="1298127"/>
                <a:ext cx="589930"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76" name="Oval 75"/>
              <p:cNvSpPr/>
              <p:nvPr/>
            </p:nvSpPr>
            <p:spPr bwMode="auto">
              <a:xfrm>
                <a:off x="7987973" y="2628248"/>
                <a:ext cx="1566840" cy="1384088"/>
              </a:xfrm>
              <a:prstGeom prst="ellipse">
                <a:avLst/>
              </a:prstGeom>
              <a:ln w="1270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(12 Ø X 3 M)</a:t>
                </a:r>
              </a:p>
            </p:txBody>
          </p:sp>
          <p:cxnSp>
            <p:nvCxnSpPr>
              <p:cNvPr id="77" name="Straight Arrow Connector 76"/>
              <p:cNvCxnSpPr>
                <a:cxnSpLocks/>
              </p:cNvCxnSpPr>
              <p:nvPr/>
            </p:nvCxnSpPr>
            <p:spPr bwMode="auto">
              <a:xfrm rot="16200000" flipH="1">
                <a:off x="8989855" y="2337780"/>
                <a:ext cx="2079306"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p:cNvCxnSpPr>
              <p:nvPr/>
            </p:nvCxnSpPr>
            <p:spPr bwMode="auto">
              <a:xfrm flipH="1" flipV="1">
                <a:off x="9568573" y="3331403"/>
                <a:ext cx="460936"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79" name="Rectangle 78"/>
              <p:cNvSpPr/>
              <p:nvPr/>
            </p:nvSpPr>
            <p:spPr bwMode="auto">
              <a:xfrm>
                <a:off x="6230223" y="2723483"/>
                <a:ext cx="1283054" cy="1284091"/>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TextBox 245"/>
              <p:cNvSpPr txBox="1">
                <a:spLocks noChangeArrowheads="1"/>
              </p:cNvSpPr>
              <p:nvPr/>
            </p:nvSpPr>
            <p:spPr bwMode="auto">
              <a:xfrm>
                <a:off x="5433905" y="2231434"/>
                <a:ext cx="803198" cy="46189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Sludge to SDB</a:t>
                </a:r>
              </a:p>
            </p:txBody>
          </p:sp>
          <p:cxnSp>
            <p:nvCxnSpPr>
              <p:cNvPr id="81" name="Straight Arrow Connector 80"/>
              <p:cNvCxnSpPr/>
              <p:nvPr/>
            </p:nvCxnSpPr>
            <p:spPr bwMode="auto">
              <a:xfrm rot="16200000" flipH="1">
                <a:off x="5640728" y="2026678"/>
                <a:ext cx="339673" cy="0"/>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bwMode="auto">
              <a:xfrm flipH="1" flipV="1">
                <a:off x="8705177" y="2228259"/>
                <a:ext cx="0" cy="412687"/>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cxnSpLocks/>
              </p:cNvCxnSpPr>
              <p:nvPr/>
            </p:nvCxnSpPr>
            <p:spPr bwMode="auto">
              <a:xfrm rot="10800000">
                <a:off x="6591405" y="2234608"/>
                <a:ext cx="2127531" cy="0"/>
              </a:xfrm>
              <a:prstGeom prst="straightConnector1">
                <a:avLst/>
              </a:prstGeom>
              <a:ln w="15875">
                <a:solidFill>
                  <a:srgbClr val="C00000"/>
                </a:solidFill>
                <a:prstDash val="dash"/>
                <a:tailEnd type="arrow"/>
              </a:ln>
            </p:spPr>
            <p:style>
              <a:lnRef idx="2">
                <a:schemeClr val="dk1"/>
              </a:lnRef>
              <a:fillRef idx="0">
                <a:schemeClr val="dk1"/>
              </a:fillRef>
              <a:effectRef idx="1">
                <a:schemeClr val="dk1"/>
              </a:effectRef>
              <a:fontRef idx="minor">
                <a:schemeClr val="tx1"/>
              </a:fontRef>
            </p:style>
          </p:cxnSp>
          <p:cxnSp>
            <p:nvCxnSpPr>
              <p:cNvPr id="84" name="Straight Arrow Connector 83"/>
              <p:cNvCxnSpPr>
                <a:cxnSpLocks/>
              </p:cNvCxnSpPr>
              <p:nvPr/>
            </p:nvCxnSpPr>
            <p:spPr bwMode="auto">
              <a:xfrm flipH="1" flipV="1">
                <a:off x="6572486" y="1807637"/>
                <a:ext cx="0" cy="414273"/>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p:cNvCxnSpPr>
              <p:nvPr/>
            </p:nvCxnSpPr>
            <p:spPr bwMode="auto">
              <a:xfrm>
                <a:off x="6591405" y="1802874"/>
                <a:ext cx="221869" cy="1588"/>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6" name="TextBox 108"/>
              <p:cNvSpPr txBox="1">
                <a:spLocks noChangeArrowheads="1"/>
              </p:cNvSpPr>
              <p:nvPr/>
            </p:nvSpPr>
            <p:spPr bwMode="auto">
              <a:xfrm>
                <a:off x="7327527" y="2034614"/>
                <a:ext cx="703444" cy="277770"/>
              </a:xfrm>
              <a:prstGeom prst="rect">
                <a:avLst/>
              </a:prstGeom>
              <a:noFill/>
              <a:ln>
                <a:noFill/>
              </a:ln>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RAS</a:t>
                </a:r>
              </a:p>
            </p:txBody>
          </p:sp>
          <p:cxnSp>
            <p:nvCxnSpPr>
              <p:cNvPr id="87" name="Straight Arrow Connector 86"/>
              <p:cNvCxnSpPr>
                <a:cxnSpLocks/>
                <a:endCxn id="79" idx="3"/>
              </p:cNvCxnSpPr>
              <p:nvPr/>
            </p:nvCxnSpPr>
            <p:spPr bwMode="auto">
              <a:xfrm rot="10800000" flipV="1">
                <a:off x="7513278" y="3364735"/>
                <a:ext cx="474696"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a:cxnSpLocks/>
              </p:cNvCxnSpPr>
              <p:nvPr/>
            </p:nvCxnSpPr>
            <p:spPr bwMode="auto">
              <a:xfrm rot="10800000" flipV="1">
                <a:off x="5445944" y="3377433"/>
                <a:ext cx="760201" cy="12698"/>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9" name="Straight Arrow Connector 88"/>
              <p:cNvCxnSpPr>
                <a:cxnSpLocks/>
              </p:cNvCxnSpPr>
              <p:nvPr/>
            </p:nvCxnSpPr>
            <p:spPr bwMode="auto">
              <a:xfrm rot="10800000">
                <a:off x="4221366" y="3375846"/>
                <a:ext cx="591650"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90" name="Oval 89"/>
              <p:cNvSpPr/>
              <p:nvPr/>
            </p:nvSpPr>
            <p:spPr bwMode="auto">
              <a:xfrm>
                <a:off x="4843974" y="3150456"/>
                <a:ext cx="571011" cy="479351"/>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1" name="Oval 90"/>
              <p:cNvSpPr/>
              <p:nvPr/>
            </p:nvSpPr>
            <p:spPr bwMode="auto">
              <a:xfrm>
                <a:off x="3646916" y="3136170"/>
                <a:ext cx="557251" cy="473002"/>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TextBox 65"/>
              <p:cNvSpPr txBox="1">
                <a:spLocks noChangeArrowheads="1"/>
              </p:cNvSpPr>
              <p:nvPr/>
            </p:nvSpPr>
            <p:spPr bwMode="auto">
              <a:xfrm>
                <a:off x="4438075" y="3607585"/>
                <a:ext cx="1417207" cy="39998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PSF (2 Nos.)</a:t>
                </a:r>
                <a:endParaRPr kumimoji="0" lang="en-US" alt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(60 </a:t>
                </a:r>
                <a:r>
                  <a:rPr kumimoji="0" lang="en-US" alt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Cu.M / </a:t>
                </a: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Hr) Each</a:t>
                </a:r>
                <a:endParaRPr kumimoji="0" lang="en-US" alt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3" name="TextBox 66"/>
              <p:cNvSpPr txBox="1">
                <a:spLocks noChangeArrowheads="1"/>
              </p:cNvSpPr>
              <p:nvPr/>
            </p:nvSpPr>
            <p:spPr bwMode="auto">
              <a:xfrm>
                <a:off x="2967551" y="3625045"/>
                <a:ext cx="1614997" cy="39998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ACF (2 Nos.)</a:t>
                </a:r>
                <a:endParaRPr kumimoji="0" lang="en-US" alt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(60 </a:t>
                </a:r>
                <a:r>
                  <a:rPr kumimoji="0" lang="en-US" alt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Cu.M / </a:t>
                </a: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Hr) Each</a:t>
                </a:r>
                <a:endParaRPr kumimoji="0" lang="en-US" alt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94" name="Straight Arrow Connector 93"/>
              <p:cNvCxnSpPr/>
              <p:nvPr/>
            </p:nvCxnSpPr>
            <p:spPr bwMode="auto">
              <a:xfrm rot="10800000" flipV="1">
                <a:off x="3239297" y="3383782"/>
                <a:ext cx="417938"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95" name="TextBox 70"/>
              <p:cNvSpPr txBox="1">
                <a:spLocks noChangeArrowheads="1"/>
              </p:cNvSpPr>
              <p:nvPr/>
            </p:nvSpPr>
            <p:spPr bwMode="auto">
              <a:xfrm>
                <a:off x="1730934" y="3020300"/>
                <a:ext cx="1506643" cy="7396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Treated Condensate for Reuse in Process</a:t>
                </a:r>
              </a:p>
            </p:txBody>
          </p:sp>
          <p:sp>
            <p:nvSpPr>
              <p:cNvPr id="96" name="Circle: Hollow 129"/>
              <p:cNvSpPr/>
              <p:nvPr/>
            </p:nvSpPr>
            <p:spPr>
              <a:xfrm>
                <a:off x="5846684" y="3271087"/>
                <a:ext cx="190910" cy="20316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
            <p:nvSpPr>
              <p:cNvPr id="97" name="TextBox 108"/>
              <p:cNvSpPr txBox="1">
                <a:spLocks noChangeArrowheads="1"/>
              </p:cNvSpPr>
              <p:nvPr/>
            </p:nvSpPr>
            <p:spPr bwMode="auto">
              <a:xfrm>
                <a:off x="5604175" y="2998079"/>
                <a:ext cx="655287" cy="277769"/>
              </a:xfrm>
              <a:prstGeom prst="rect">
                <a:avLst/>
              </a:prstGeom>
              <a:noFill/>
              <a:ln>
                <a:noFill/>
              </a:ln>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Pump</a:t>
                </a:r>
              </a:p>
            </p:txBody>
          </p:sp>
          <p:cxnSp>
            <p:nvCxnSpPr>
              <p:cNvPr id="98" name="Straight Arrow Connector 97"/>
              <p:cNvCxnSpPr/>
              <p:nvPr/>
            </p:nvCxnSpPr>
            <p:spPr bwMode="auto">
              <a:xfrm rot="5400000">
                <a:off x="8314441" y="4394865"/>
                <a:ext cx="733313" cy="0"/>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bwMode="auto">
              <a:xfrm>
                <a:off x="8292398" y="4758346"/>
                <a:ext cx="775680" cy="714265"/>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SDB</a:t>
                </a:r>
              </a:p>
            </p:txBody>
          </p:sp>
          <p:sp>
            <p:nvSpPr>
              <p:cNvPr id="100" name="TextBox 245"/>
              <p:cNvSpPr txBox="1">
                <a:spLocks noChangeArrowheads="1"/>
              </p:cNvSpPr>
              <p:nvPr/>
            </p:nvSpPr>
            <p:spPr bwMode="auto">
              <a:xfrm rot="16200000">
                <a:off x="8469572" y="4054144"/>
                <a:ext cx="803152" cy="50049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Excess Sludge</a:t>
                </a:r>
              </a:p>
            </p:txBody>
          </p:sp>
          <p:cxnSp>
            <p:nvCxnSpPr>
              <p:cNvPr id="101" name="Straight Arrow Connector 100"/>
              <p:cNvCxnSpPr/>
              <p:nvPr/>
            </p:nvCxnSpPr>
            <p:spPr bwMode="auto">
              <a:xfrm rot="16200000" flipH="1">
                <a:off x="1757165" y="540212"/>
                <a:ext cx="319039"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bwMode="auto">
              <a:xfrm rot="10800000">
                <a:off x="8017212" y="5101193"/>
                <a:ext cx="273465" cy="1588"/>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03" name="TextBox 66"/>
              <p:cNvSpPr txBox="1">
                <a:spLocks noChangeArrowheads="1"/>
              </p:cNvSpPr>
              <p:nvPr/>
            </p:nvSpPr>
            <p:spPr bwMode="auto">
              <a:xfrm>
                <a:off x="7867579" y="5791650"/>
                <a:ext cx="1721632" cy="52379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Filtrate 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Equalization Tank</a:t>
                </a:r>
              </a:p>
            </p:txBody>
          </p:sp>
          <p:sp>
            <p:nvSpPr>
              <p:cNvPr id="104" name="TextBox 66"/>
              <p:cNvSpPr txBox="1">
                <a:spLocks noChangeArrowheads="1"/>
              </p:cNvSpPr>
              <p:nvPr/>
            </p:nvSpPr>
            <p:spPr bwMode="auto">
              <a:xfrm>
                <a:off x="7052341" y="4923421"/>
                <a:ext cx="1171260" cy="52379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Sludge to Disposal</a:t>
                </a:r>
              </a:p>
            </p:txBody>
          </p:sp>
          <p:cxnSp>
            <p:nvCxnSpPr>
              <p:cNvPr id="105" name="Straight Arrow Connector 104"/>
              <p:cNvCxnSpPr/>
              <p:nvPr/>
            </p:nvCxnSpPr>
            <p:spPr bwMode="auto">
              <a:xfrm rot="16200000" flipH="1">
                <a:off x="8500940" y="5644829"/>
                <a:ext cx="319039"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08" name="TextBox 66"/>
              <p:cNvSpPr txBox="1">
                <a:spLocks noChangeArrowheads="1"/>
              </p:cNvSpPr>
              <p:nvPr/>
            </p:nvSpPr>
            <p:spPr bwMode="auto">
              <a:xfrm>
                <a:off x="5091642" y="279108"/>
                <a:ext cx="1436127" cy="46189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n-NO"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n-NO" altLang="en-US" sz="12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(10 </a:t>
                </a:r>
                <a:r>
                  <a:rPr kumimoji="0" lang="nn-NO"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Ø X 3 M)</a:t>
                </a:r>
              </a:p>
            </p:txBody>
          </p:sp>
          <p:sp>
            <p:nvSpPr>
              <p:cNvPr id="109" name="TextBox 66"/>
              <p:cNvSpPr txBox="1">
                <a:spLocks noChangeArrowheads="1"/>
              </p:cNvSpPr>
              <p:nvPr/>
            </p:nvSpPr>
            <p:spPr bwMode="auto">
              <a:xfrm>
                <a:off x="5814005" y="4028208"/>
                <a:ext cx="2077653" cy="46189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Treated Effluent 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(15 X 15 X 4 M)</a:t>
                </a:r>
              </a:p>
            </p:txBody>
          </p:sp>
        </p:grpSp>
        <p:sp>
          <p:nvSpPr>
            <p:cNvPr id="58" name="TextBox 66"/>
            <p:cNvSpPr txBox="1">
              <a:spLocks noChangeArrowheads="1"/>
            </p:cNvSpPr>
            <p:nvPr/>
          </p:nvSpPr>
          <p:spPr bwMode="auto">
            <a:xfrm>
              <a:off x="1131027" y="407726"/>
              <a:ext cx="1589198" cy="27618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Filtrate from SDB</a:t>
              </a:r>
            </a:p>
          </p:txBody>
        </p:sp>
      </p:grpSp>
      <p:graphicFrame>
        <p:nvGraphicFramePr>
          <p:cNvPr id="106" name="Table 105"/>
          <p:cNvGraphicFramePr>
            <a:graphicFrameLocks noGrp="1"/>
          </p:cNvGraphicFramePr>
          <p:nvPr/>
        </p:nvGraphicFramePr>
        <p:xfrm>
          <a:off x="155575" y="5207000"/>
          <a:ext cx="2663824" cy="1371612"/>
        </p:xfrm>
        <a:graphic>
          <a:graphicData uri="http://schemas.openxmlformats.org/drawingml/2006/table">
            <a:tbl>
              <a:tblPr firstRow="1" bandRow="1">
                <a:tableStyleId>{5C22544A-7EE6-4342-B048-85BDC9FD1C3A}</a:tableStyleId>
              </a:tblPr>
              <a:tblGrid>
                <a:gridCol w="336188">
                  <a:extLst>
                    <a:ext uri="{9D8B030D-6E8A-4147-A177-3AD203B41FA5}">
                      <a16:colId xmlns:a16="http://schemas.microsoft.com/office/drawing/2014/main" val="20000"/>
                    </a:ext>
                  </a:extLst>
                </a:gridCol>
                <a:gridCol w="573946">
                  <a:extLst>
                    <a:ext uri="{9D8B030D-6E8A-4147-A177-3AD203B41FA5}">
                      <a16:colId xmlns:a16="http://schemas.microsoft.com/office/drawing/2014/main" val="20001"/>
                    </a:ext>
                  </a:extLst>
                </a:gridCol>
                <a:gridCol w="734422">
                  <a:extLst>
                    <a:ext uri="{9D8B030D-6E8A-4147-A177-3AD203B41FA5}">
                      <a16:colId xmlns:a16="http://schemas.microsoft.com/office/drawing/2014/main" val="20002"/>
                    </a:ext>
                  </a:extLst>
                </a:gridCol>
                <a:gridCol w="1019268">
                  <a:extLst>
                    <a:ext uri="{9D8B030D-6E8A-4147-A177-3AD203B41FA5}">
                      <a16:colId xmlns:a16="http://schemas.microsoft.com/office/drawing/2014/main" val="20003"/>
                    </a:ext>
                  </a:extLst>
                </a:gridCol>
              </a:tblGrid>
              <a:tr h="274354">
                <a:tc>
                  <a:txBody>
                    <a:bodyPr/>
                    <a:lstStyle/>
                    <a:p>
                      <a:pPr algn="ctr"/>
                      <a:r>
                        <a:rPr lang="en-US" sz="1200" baseline="0" dirty="0">
                          <a:solidFill>
                            <a:schemeClr val="tx1"/>
                          </a:solidFill>
                        </a:rPr>
                        <a:t>No</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Para.</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kern="1200" baseline="0" dirty="0">
                          <a:solidFill>
                            <a:schemeClr val="tx1"/>
                          </a:solidFill>
                          <a:latin typeface="+mn-lt"/>
                          <a:ea typeface="+mn-ea"/>
                          <a:cs typeface="+mn-cs"/>
                        </a:rPr>
                        <a:t>Inlet</a:t>
                      </a:r>
                    </a:p>
                  </a:txBody>
                  <a:tcPr marL="68571" marR="6857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kern="1200" baseline="0" dirty="0">
                          <a:solidFill>
                            <a:schemeClr val="tx1"/>
                          </a:solidFill>
                          <a:latin typeface="+mn-lt"/>
                          <a:ea typeface="+mn-ea"/>
                          <a:cs typeface="+mn-cs"/>
                        </a:rPr>
                        <a:t>Outlet</a:t>
                      </a:r>
                    </a:p>
                  </a:txBody>
                  <a:tcPr marL="68571" marR="6857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12">
                <a:tc>
                  <a:txBody>
                    <a:bodyPr/>
                    <a:lstStyle/>
                    <a:p>
                      <a:pPr algn="ctr"/>
                      <a:r>
                        <a:rPr lang="en-US" sz="1200" baseline="0" dirty="0">
                          <a:solidFill>
                            <a:schemeClr val="tx1"/>
                          </a:solidFill>
                        </a:rPr>
                        <a:t>1</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pH</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5-6</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7 – 8</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12">
                <a:tc>
                  <a:txBody>
                    <a:bodyPr/>
                    <a:lstStyle/>
                    <a:p>
                      <a:pPr algn="ctr"/>
                      <a:r>
                        <a:rPr lang="en-US" sz="1200" baseline="0" dirty="0">
                          <a:solidFill>
                            <a:schemeClr val="tx1"/>
                          </a:solidFill>
                        </a:rPr>
                        <a:t>2</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COD</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700-800</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200</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12">
                <a:tc>
                  <a:txBody>
                    <a:bodyPr/>
                    <a:lstStyle/>
                    <a:p>
                      <a:pPr algn="ctr"/>
                      <a:r>
                        <a:rPr lang="en-US" sz="1200" baseline="0" dirty="0">
                          <a:solidFill>
                            <a:schemeClr val="tx1"/>
                          </a:solidFill>
                        </a:rPr>
                        <a:t>3</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err="1">
                          <a:solidFill>
                            <a:schemeClr val="tx1"/>
                          </a:solidFill>
                        </a:rPr>
                        <a:t>BOD</a:t>
                      </a:r>
                      <a:endParaRPr lang="en-US" sz="1200" baseline="0" dirty="0">
                        <a:solidFill>
                          <a:schemeClr val="tx1"/>
                        </a:solidFill>
                      </a:endParaRP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300-400</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30</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12">
                <a:tc>
                  <a:txBody>
                    <a:bodyPr/>
                    <a:lstStyle/>
                    <a:p>
                      <a:pPr algn="ctr"/>
                      <a:r>
                        <a:rPr lang="en-US" sz="1200" baseline="0" dirty="0">
                          <a:solidFill>
                            <a:schemeClr val="tx1"/>
                          </a:solidFill>
                        </a:rPr>
                        <a:t>4</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TSS</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200-300</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10</a:t>
                      </a:r>
                    </a:p>
                  </a:txBody>
                  <a:tcPr marL="63297" marR="63297"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7" name="TextBox 88"/>
          <p:cNvSpPr txBox="1">
            <a:spLocks noChangeArrowheads="1"/>
          </p:cNvSpPr>
          <p:nvPr/>
        </p:nvSpPr>
        <p:spPr bwMode="auto">
          <a:xfrm>
            <a:off x="2827338" y="5449888"/>
            <a:ext cx="2057400" cy="1016000"/>
          </a:xfrm>
          <a:prstGeom prst="rect">
            <a:avLst/>
          </a:prstGeom>
          <a:noFill/>
          <a:ln>
            <a:noFill/>
          </a:ln>
        </p:spPr>
        <p:txBody>
          <a:bodyPr>
            <a:spAutoFit/>
          </a:bodyPr>
          <a:lstStyle>
            <a:lvl1pPr eaLnBrk="0" hangingPunct="0">
              <a:defRPr sz="2000">
                <a:solidFill>
                  <a:schemeClr val="accent2"/>
                </a:solidFill>
                <a:latin typeface="Times New Roman" pitchFamily="18" charset="0"/>
                <a:cs typeface="Arial" pitchFamily="34" charset="0"/>
              </a:defRPr>
            </a:lvl1pPr>
            <a:lvl2pPr marL="742950" indent="-285750" eaLnBrk="0" hangingPunct="0">
              <a:defRPr sz="2000">
                <a:solidFill>
                  <a:schemeClr val="accent2"/>
                </a:solidFill>
                <a:latin typeface="Times New Roman" pitchFamily="18" charset="0"/>
                <a:cs typeface="Arial" pitchFamily="34" charset="0"/>
              </a:defRPr>
            </a:lvl2pPr>
            <a:lvl3pPr marL="1143000" indent="-228600" eaLnBrk="0" hangingPunct="0">
              <a:defRPr sz="2000">
                <a:solidFill>
                  <a:schemeClr val="accent2"/>
                </a:solidFill>
                <a:latin typeface="Times New Roman" pitchFamily="18" charset="0"/>
                <a:cs typeface="Arial" pitchFamily="34" charset="0"/>
              </a:defRPr>
            </a:lvl3pPr>
            <a:lvl4pPr marL="1600200" indent="-228600" eaLnBrk="0" hangingPunct="0">
              <a:defRPr sz="2000">
                <a:solidFill>
                  <a:schemeClr val="accent2"/>
                </a:solidFill>
                <a:latin typeface="Times New Roman" pitchFamily="18" charset="0"/>
                <a:cs typeface="Arial" pitchFamily="34" charset="0"/>
              </a:defRPr>
            </a:lvl4pPr>
            <a:lvl5pPr marL="2057400" indent="-228600" eaLnBrk="0" hangingPunct="0">
              <a:defRPr sz="2000">
                <a:solidFill>
                  <a:schemeClr val="accent2"/>
                </a:solidFill>
                <a:latin typeface="Times New Roman" pitchFamily="18" charset="0"/>
                <a:cs typeface="Arial" pitchFamily="34" charset="0"/>
              </a:defRPr>
            </a:lvl5pPr>
            <a:lvl6pPr marL="2514600" indent="-228600" eaLnBrk="0" fontAlgn="base" hangingPunct="0">
              <a:spcBef>
                <a:spcPct val="0"/>
              </a:spcBef>
              <a:spcAft>
                <a:spcPct val="0"/>
              </a:spcAft>
              <a:defRPr sz="2000">
                <a:solidFill>
                  <a:schemeClr val="accent2"/>
                </a:solidFill>
                <a:latin typeface="Times New Roman" pitchFamily="18" charset="0"/>
                <a:cs typeface="Arial" pitchFamily="34" charset="0"/>
              </a:defRPr>
            </a:lvl6pPr>
            <a:lvl7pPr marL="2971800" indent="-228600" eaLnBrk="0" fontAlgn="base" hangingPunct="0">
              <a:spcBef>
                <a:spcPct val="0"/>
              </a:spcBef>
              <a:spcAft>
                <a:spcPct val="0"/>
              </a:spcAft>
              <a:defRPr sz="2000">
                <a:solidFill>
                  <a:schemeClr val="accent2"/>
                </a:solidFill>
                <a:latin typeface="Times New Roman" pitchFamily="18" charset="0"/>
                <a:cs typeface="Arial" pitchFamily="34" charset="0"/>
              </a:defRPr>
            </a:lvl7pPr>
            <a:lvl8pPr marL="3429000" indent="-228600" eaLnBrk="0" fontAlgn="base" hangingPunct="0">
              <a:spcBef>
                <a:spcPct val="0"/>
              </a:spcBef>
              <a:spcAft>
                <a:spcPct val="0"/>
              </a:spcAft>
              <a:defRPr sz="2000">
                <a:solidFill>
                  <a:schemeClr val="accent2"/>
                </a:solidFill>
                <a:latin typeface="Times New Roman" pitchFamily="18" charset="0"/>
                <a:cs typeface="Arial" pitchFamily="34" charset="0"/>
              </a:defRPr>
            </a:lvl8pPr>
            <a:lvl9pPr marL="3886200" indent="-228600" eaLnBrk="0" fontAlgn="base" hangingPunct="0">
              <a:spcBef>
                <a:spcPct val="0"/>
              </a:spcBef>
              <a:spcAft>
                <a:spcPct val="0"/>
              </a:spcAft>
              <a:defRPr sz="2000">
                <a:solidFill>
                  <a:schemeClr val="accent2"/>
                </a:solidFill>
                <a:latin typeface="Times New Roman"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Arial" pitchFamily="34" charset="0"/>
              </a:rPr>
              <a:t>Note: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rPr>
              <a:t>PSF: Pressure Sand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rPr>
              <a:t>RAS : Return Activated sludge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rPr>
              <a:t>ACF : Activated carbon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rPr>
              <a:t>SST: Secondary Settling Tank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itchFamily="34" charset="0"/>
              </a:rPr>
              <a:t>SDB: Sludge Drying Beds</a:t>
            </a:r>
          </a:p>
        </p:txBody>
      </p:sp>
      <p:sp>
        <p:nvSpPr>
          <p:cNvPr id="56" name="Text Box 2"/>
          <p:cNvSpPr txBox="1">
            <a:spLocks noChangeArrowheads="1"/>
          </p:cNvSpPr>
          <p:nvPr/>
        </p:nvSpPr>
        <p:spPr bwMode="auto">
          <a:xfrm>
            <a:off x="1143000" y="87313"/>
            <a:ext cx="7177088" cy="3698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Proposed </a:t>
            </a:r>
            <a:r>
              <a:rPr kumimoji="0" lang="en-US" altLang="en-US" sz="1800" b="1"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Sugar Factory CPU </a:t>
            </a:r>
            <a:r>
              <a:rPr kumimoji="0" lang="en-IN" altLang="en-US" sz="18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(Capacity: 3500 </a:t>
            </a:r>
            <a:r>
              <a:rPr kumimoji="0" lang="it-IT" altLang="en-US" sz="18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M</a:t>
            </a:r>
            <a:r>
              <a:rPr kumimoji="0" lang="it-IT" altLang="en-US" sz="1800" b="0" i="0" u="none" strike="noStrike" kern="1200" cap="none" spc="0" normalizeH="0" baseline="30000" noProof="0" dirty="0">
                <a:ln>
                  <a:noFill/>
                </a:ln>
                <a:solidFill>
                  <a:srgbClr val="CC0099"/>
                </a:solidFill>
                <a:effectLst/>
                <a:uLnTx/>
                <a:uFillTx/>
                <a:latin typeface="Calibri"/>
                <a:ea typeface="MS Mincho" pitchFamily="49" charset="-128"/>
                <a:cs typeface="Arial" panose="020B0604020202020204" pitchFamily="34" charset="0"/>
              </a:rPr>
              <a:t>3</a:t>
            </a:r>
            <a:r>
              <a:rPr kumimoji="0" lang="it-IT" altLang="en-US" sz="18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/Day</a:t>
            </a:r>
            <a:r>
              <a:rPr kumimoji="0" lang="en-IN" altLang="en-US" sz="18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 </a:t>
            </a:r>
            <a:endParaRPr kumimoji="0" lang="en-US" sz="1800" b="0" i="0" u="none" strike="noStrike" kern="1200" cap="none" spc="0" normalizeH="0" baseline="0" noProof="0" dirty="0">
              <a:ln>
                <a:noFill/>
              </a:ln>
              <a:solidFill>
                <a:srgbClr val="990099"/>
              </a:solidFill>
              <a:effectLst/>
              <a:uLnTx/>
              <a:uFillTx/>
              <a:latin typeface="Calibri"/>
              <a:ea typeface="+mn-ea"/>
              <a:cs typeface="Arial" panose="020B0604020202020204" pitchFamily="34" charset="0"/>
            </a:endParaRPr>
          </a:p>
        </p:txBody>
      </p:sp>
      <p:sp>
        <p:nvSpPr>
          <p:cNvPr id="57" name="TextBox 69"/>
          <p:cNvSpPr txBox="1">
            <a:spLocks noChangeArrowheads="1"/>
          </p:cNvSpPr>
          <p:nvPr/>
        </p:nvSpPr>
        <p:spPr bwMode="auto">
          <a:xfrm>
            <a:off x="69850" y="6608763"/>
            <a:ext cx="1884363" cy="2317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9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All values are in mg/L except </a:t>
            </a:r>
            <a:r>
              <a:rPr kumimoji="0" lang="en-US" altLang="en-US" sz="900" b="0" i="0" u="none" strike="noStrike" kern="0" cap="none" spc="0" normalizeH="0" baseline="0" noProof="0" dirty="0" err="1">
                <a:ln>
                  <a:noFill/>
                </a:ln>
                <a:solidFill>
                  <a:prstClr val="black"/>
                </a:solidFill>
                <a:effectLst/>
                <a:uLnTx/>
                <a:uFillTx/>
                <a:latin typeface="Calibri"/>
                <a:ea typeface="+mn-ea"/>
                <a:cs typeface="Arial" panose="020B0604020202020204" pitchFamily="34" charset="0"/>
              </a:rPr>
              <a:t>pH.</a:t>
            </a:r>
            <a:endParaRPr kumimoji="0" lang="en-US" altLang="en-US" sz="9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27525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36"/>
          <p:cNvSpPr>
            <a:spLocks noChangeArrowheads="1"/>
          </p:cNvSpPr>
          <p:nvPr/>
        </p:nvSpPr>
        <p:spPr bwMode="auto">
          <a:xfrm>
            <a:off x="3197225" y="59193"/>
            <a:ext cx="3324225" cy="369332"/>
          </a:xfrm>
          <a:prstGeom prst="rect">
            <a:avLst/>
          </a:prstGeom>
          <a:noFill/>
          <a:ln w="9525">
            <a:noFill/>
            <a:miter lim="800000"/>
            <a:headEnd/>
            <a:tailEnd/>
          </a:ln>
        </p:spPr>
        <p:txBody>
          <a:bodyPr anchor="ctr">
            <a:spAutoFit/>
          </a:bodyPr>
          <a:lstStyle/>
          <a:p>
            <a:pPr lvl="0" algn="ctr" eaLnBrk="1" hangingPunct="1">
              <a:defRPr/>
            </a:pPr>
            <a:r>
              <a:rPr lang="en-US" altLang="en-US" sz="1800" dirty="0">
                <a:solidFill>
                  <a:srgbClr val="CC0099"/>
                </a:solidFill>
                <a:latin typeface="Calibri"/>
                <a:ea typeface="MS Mincho" pitchFamily="49" charset="-128"/>
              </a:rPr>
              <a:t>Proposed </a:t>
            </a:r>
            <a:r>
              <a:rPr kumimoji="0" lang="en-US" sz="1800" b="0" i="0" u="none" strike="noStrike" kern="1200" cap="none" spc="0" normalizeH="0" baseline="0" noProof="0" dirty="0" smtClean="0">
                <a:ln>
                  <a:noFill/>
                </a:ln>
                <a:solidFill>
                  <a:srgbClr val="CC0099"/>
                </a:solidFill>
                <a:effectLst/>
                <a:uLnTx/>
                <a:uFillTx/>
                <a:latin typeface="Calibri"/>
                <a:ea typeface="MS Mincho" pitchFamily="49" charset="-128"/>
                <a:cs typeface="Aharoni" pitchFamily="2" charset="-79"/>
              </a:rPr>
              <a:t>Distillery CPU</a:t>
            </a:r>
            <a:endParaRPr kumimoji="0" lang="en-US" sz="1800" b="0" i="0" u="none" strike="noStrike" kern="1200" cap="none" spc="0" normalizeH="0" baseline="0" noProof="0" dirty="0">
              <a:ln>
                <a:noFill/>
              </a:ln>
              <a:solidFill>
                <a:srgbClr val="CC0099"/>
              </a:solidFill>
              <a:effectLst/>
              <a:uLnTx/>
              <a:uFillTx/>
              <a:latin typeface="Calibri"/>
              <a:ea typeface="MS Mincho" pitchFamily="49" charset="-128"/>
              <a:cs typeface="Aharoni" pitchFamily="2" charset="-79"/>
            </a:endParaRPr>
          </a:p>
        </p:txBody>
      </p:sp>
      <p:sp>
        <p:nvSpPr>
          <p:cNvPr id="71683" name="Slide Number Placeholder 1"/>
          <p:cNvSpPr>
            <a:spLocks noGrp="1"/>
          </p:cNvSpPr>
          <p:nvPr>
            <p:ph type="sldNum" sz="quarter" idx="12"/>
          </p:nvPr>
        </p:nvSpPr>
        <p:spPr bwMode="auto">
          <a:xfrm>
            <a:off x="9523246" y="6469063"/>
            <a:ext cx="34448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CBFF1-3FDA-4CC7-BA03-F7D73BD4973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smtClean="0">
              <a:ln>
                <a:noFill/>
              </a:ln>
              <a:solidFill>
                <a:srgbClr val="898989"/>
              </a:solidFill>
              <a:effectLst/>
              <a:uLnTx/>
              <a:uFillTx/>
              <a:latin typeface="Calibri"/>
              <a:ea typeface="+mn-ea"/>
              <a:cs typeface="Arial" panose="020B0604020202020204" pitchFamily="34" charset="0"/>
            </a:endParaRPr>
          </a:p>
        </p:txBody>
      </p:sp>
      <p:sp>
        <p:nvSpPr>
          <p:cNvPr id="109" name="TextBox 88"/>
          <p:cNvSpPr txBox="1">
            <a:spLocks noChangeArrowheads="1"/>
          </p:cNvSpPr>
          <p:nvPr/>
        </p:nvSpPr>
        <p:spPr bwMode="auto">
          <a:xfrm>
            <a:off x="3625850" y="5726113"/>
            <a:ext cx="3278188" cy="1016000"/>
          </a:xfrm>
          <a:prstGeom prst="rect">
            <a:avLst/>
          </a:prstGeom>
          <a:noFill/>
          <a:ln>
            <a:noFill/>
          </a:ln>
        </p:spPr>
        <p:txBody>
          <a:bodyPr>
            <a:spAutoFit/>
          </a:bodyPr>
          <a:lstStyle>
            <a:lvl1pPr eaLnBrk="0" hangingPunct="0">
              <a:defRPr sz="2000">
                <a:solidFill>
                  <a:schemeClr val="accent2"/>
                </a:solidFill>
                <a:latin typeface="Times New Roman" pitchFamily="18" charset="0"/>
                <a:cs typeface="Arial" pitchFamily="34" charset="0"/>
              </a:defRPr>
            </a:lvl1pPr>
            <a:lvl2pPr marL="742950" indent="-285750" eaLnBrk="0" hangingPunct="0">
              <a:defRPr sz="2000">
                <a:solidFill>
                  <a:schemeClr val="accent2"/>
                </a:solidFill>
                <a:latin typeface="Times New Roman" pitchFamily="18" charset="0"/>
                <a:cs typeface="Arial" pitchFamily="34" charset="0"/>
              </a:defRPr>
            </a:lvl2pPr>
            <a:lvl3pPr marL="1143000" indent="-228600" eaLnBrk="0" hangingPunct="0">
              <a:defRPr sz="2000">
                <a:solidFill>
                  <a:schemeClr val="accent2"/>
                </a:solidFill>
                <a:latin typeface="Times New Roman" pitchFamily="18" charset="0"/>
                <a:cs typeface="Arial" pitchFamily="34" charset="0"/>
              </a:defRPr>
            </a:lvl3pPr>
            <a:lvl4pPr marL="1600200" indent="-228600" eaLnBrk="0" hangingPunct="0">
              <a:defRPr sz="2000">
                <a:solidFill>
                  <a:schemeClr val="accent2"/>
                </a:solidFill>
                <a:latin typeface="Times New Roman" pitchFamily="18" charset="0"/>
                <a:cs typeface="Arial" pitchFamily="34" charset="0"/>
              </a:defRPr>
            </a:lvl4pPr>
            <a:lvl5pPr marL="2057400" indent="-228600" eaLnBrk="0" hangingPunct="0">
              <a:defRPr sz="2000">
                <a:solidFill>
                  <a:schemeClr val="accent2"/>
                </a:solidFill>
                <a:latin typeface="Times New Roman" pitchFamily="18" charset="0"/>
                <a:cs typeface="Arial" pitchFamily="34" charset="0"/>
              </a:defRPr>
            </a:lvl5pPr>
            <a:lvl6pPr marL="2514600" indent="-228600" eaLnBrk="0" fontAlgn="base" hangingPunct="0">
              <a:spcBef>
                <a:spcPct val="0"/>
              </a:spcBef>
              <a:spcAft>
                <a:spcPct val="0"/>
              </a:spcAft>
              <a:defRPr sz="2000">
                <a:solidFill>
                  <a:schemeClr val="accent2"/>
                </a:solidFill>
                <a:latin typeface="Times New Roman" pitchFamily="18" charset="0"/>
                <a:cs typeface="Arial" pitchFamily="34" charset="0"/>
              </a:defRPr>
            </a:lvl6pPr>
            <a:lvl7pPr marL="2971800" indent="-228600" eaLnBrk="0" fontAlgn="base" hangingPunct="0">
              <a:spcBef>
                <a:spcPct val="0"/>
              </a:spcBef>
              <a:spcAft>
                <a:spcPct val="0"/>
              </a:spcAft>
              <a:defRPr sz="2000">
                <a:solidFill>
                  <a:schemeClr val="accent2"/>
                </a:solidFill>
                <a:latin typeface="Times New Roman" pitchFamily="18" charset="0"/>
                <a:cs typeface="Arial" pitchFamily="34" charset="0"/>
              </a:defRPr>
            </a:lvl7pPr>
            <a:lvl8pPr marL="3429000" indent="-228600" eaLnBrk="0" fontAlgn="base" hangingPunct="0">
              <a:spcBef>
                <a:spcPct val="0"/>
              </a:spcBef>
              <a:spcAft>
                <a:spcPct val="0"/>
              </a:spcAft>
              <a:defRPr sz="2000">
                <a:solidFill>
                  <a:schemeClr val="accent2"/>
                </a:solidFill>
                <a:latin typeface="Times New Roman" pitchFamily="18" charset="0"/>
                <a:cs typeface="Arial" pitchFamily="34" charset="0"/>
              </a:defRPr>
            </a:lvl8pPr>
            <a:lvl9pPr marL="3886200" indent="-228600" eaLnBrk="0" fontAlgn="base" hangingPunct="0">
              <a:spcBef>
                <a:spcPct val="0"/>
              </a:spcBef>
              <a:spcAft>
                <a:spcPct val="0"/>
              </a:spcAft>
              <a:defRPr sz="2000">
                <a:solidFill>
                  <a:schemeClr val="accent2"/>
                </a:solidFill>
                <a:latin typeface="Times New Roman"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pitchFamily="34" charset="0"/>
              </a:rPr>
              <a:t>Note: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rPr>
              <a:t>PSF: Pressure Sand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rPr>
              <a:t>ACF : Activated carbon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rPr>
              <a:t>SST: Secondary Settling Tank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Arial" pitchFamily="34" charset="0"/>
              </a:rPr>
              <a:t>SDW Unit: </a:t>
            </a:r>
            <a:r>
              <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rPr>
              <a:t>Sludge </a:t>
            </a:r>
            <a:r>
              <a:rPr kumimoji="0" lang="en-US" sz="1200" b="0" i="0" u="none" strike="noStrike" kern="1200" cap="none" spc="0" normalizeH="0" baseline="0" noProof="0" dirty="0" smtClean="0">
                <a:ln>
                  <a:noFill/>
                </a:ln>
                <a:solidFill>
                  <a:prstClr val="black"/>
                </a:solidFill>
                <a:effectLst/>
                <a:uLnTx/>
                <a:uFillTx/>
                <a:latin typeface="Calibri"/>
                <a:ea typeface="+mn-ea"/>
                <a:cs typeface="Arial" pitchFamily="34" charset="0"/>
              </a:rPr>
              <a:t>Dewatering Unit</a:t>
            </a:r>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graphicFrame>
        <p:nvGraphicFramePr>
          <p:cNvPr id="112" name="Table 111"/>
          <p:cNvGraphicFramePr>
            <a:graphicFrameLocks noGrp="1"/>
          </p:cNvGraphicFramePr>
          <p:nvPr/>
        </p:nvGraphicFramePr>
        <p:xfrm>
          <a:off x="296863" y="5373688"/>
          <a:ext cx="3173412" cy="1371602"/>
        </p:xfrm>
        <a:graphic>
          <a:graphicData uri="http://schemas.openxmlformats.org/drawingml/2006/table">
            <a:tbl>
              <a:tblPr firstRow="1" bandRow="1">
                <a:tableStyleId>{5C22544A-7EE6-4342-B048-85BDC9FD1C3A}</a:tableStyleId>
              </a:tblPr>
              <a:tblGrid>
                <a:gridCol w="400501">
                  <a:extLst>
                    <a:ext uri="{9D8B030D-6E8A-4147-A177-3AD203B41FA5}">
                      <a16:colId xmlns:a16="http://schemas.microsoft.com/office/drawing/2014/main" val="20000"/>
                    </a:ext>
                  </a:extLst>
                </a:gridCol>
                <a:gridCol w="683742">
                  <a:extLst>
                    <a:ext uri="{9D8B030D-6E8A-4147-A177-3AD203B41FA5}">
                      <a16:colId xmlns:a16="http://schemas.microsoft.com/office/drawing/2014/main" val="20001"/>
                    </a:ext>
                  </a:extLst>
                </a:gridCol>
                <a:gridCol w="978260">
                  <a:extLst>
                    <a:ext uri="{9D8B030D-6E8A-4147-A177-3AD203B41FA5}">
                      <a16:colId xmlns:a16="http://schemas.microsoft.com/office/drawing/2014/main" val="20002"/>
                    </a:ext>
                  </a:extLst>
                </a:gridCol>
                <a:gridCol w="1110909">
                  <a:extLst>
                    <a:ext uri="{9D8B030D-6E8A-4147-A177-3AD203B41FA5}">
                      <a16:colId xmlns:a16="http://schemas.microsoft.com/office/drawing/2014/main" val="20003"/>
                    </a:ext>
                  </a:extLst>
                </a:gridCol>
              </a:tblGrid>
              <a:tr h="274354">
                <a:tc>
                  <a:txBody>
                    <a:bodyPr/>
                    <a:lstStyle/>
                    <a:p>
                      <a:pPr algn="ctr"/>
                      <a:r>
                        <a:rPr lang="en-US" sz="1200" baseline="0" dirty="0">
                          <a:solidFill>
                            <a:schemeClr val="tx1"/>
                          </a:solidFill>
                        </a:rPr>
                        <a:t>No</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Para.</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kern="1200" baseline="0" dirty="0">
                          <a:solidFill>
                            <a:schemeClr val="tx1"/>
                          </a:solidFill>
                          <a:latin typeface="+mn-lt"/>
                          <a:ea typeface="+mn-ea"/>
                          <a:cs typeface="+mn-cs"/>
                        </a:rPr>
                        <a:t>Inlet</a:t>
                      </a:r>
                    </a:p>
                  </a:txBody>
                  <a:tcPr marL="99072" marR="99072"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kern="1200" baseline="0" dirty="0">
                          <a:solidFill>
                            <a:schemeClr val="tx1"/>
                          </a:solidFill>
                          <a:latin typeface="+mn-lt"/>
                          <a:ea typeface="+mn-ea"/>
                          <a:cs typeface="+mn-cs"/>
                        </a:rPr>
                        <a:t>Outlet</a:t>
                      </a:r>
                    </a:p>
                  </a:txBody>
                  <a:tcPr marL="99072" marR="99072"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12">
                <a:tc>
                  <a:txBody>
                    <a:bodyPr/>
                    <a:lstStyle/>
                    <a:p>
                      <a:pPr algn="ctr"/>
                      <a:r>
                        <a:rPr lang="en-US" sz="1200" baseline="0" dirty="0">
                          <a:solidFill>
                            <a:schemeClr val="tx1"/>
                          </a:solidFill>
                        </a:rPr>
                        <a:t>1</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pH</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5-6</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7 – 8</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12">
                <a:tc>
                  <a:txBody>
                    <a:bodyPr/>
                    <a:lstStyle/>
                    <a:p>
                      <a:pPr algn="ctr"/>
                      <a:r>
                        <a:rPr lang="en-US" sz="1200" baseline="0" dirty="0">
                          <a:solidFill>
                            <a:schemeClr val="tx1"/>
                          </a:solidFill>
                        </a:rPr>
                        <a:t>2</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err="1">
                          <a:solidFill>
                            <a:schemeClr val="tx1"/>
                          </a:solidFill>
                        </a:rPr>
                        <a:t>BOD</a:t>
                      </a:r>
                      <a:endParaRPr lang="en-US" sz="1200" baseline="0" dirty="0">
                        <a:solidFill>
                          <a:schemeClr val="tx1"/>
                        </a:solidFill>
                      </a:endParaRP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2000-2500</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50</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12">
                <a:tc>
                  <a:txBody>
                    <a:bodyPr/>
                    <a:lstStyle/>
                    <a:p>
                      <a:pPr algn="ctr"/>
                      <a:r>
                        <a:rPr lang="en-US" sz="1200" baseline="0" dirty="0">
                          <a:solidFill>
                            <a:schemeClr val="tx1"/>
                          </a:solidFill>
                        </a:rPr>
                        <a:t>3</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COD</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3500-4000</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100</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12">
                <a:tc>
                  <a:txBody>
                    <a:bodyPr/>
                    <a:lstStyle/>
                    <a:p>
                      <a:pPr algn="ctr"/>
                      <a:r>
                        <a:rPr lang="en-US" sz="1200" baseline="0" dirty="0">
                          <a:solidFill>
                            <a:schemeClr val="tx1"/>
                          </a:solidFill>
                        </a:rPr>
                        <a:t>4</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TDS</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2000-3000</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100</a:t>
                      </a:r>
                    </a:p>
                  </a:txBody>
                  <a:tcPr marL="91451" marR="9145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17445" name="Group 120"/>
          <p:cNvGrpSpPr>
            <a:grpSpLocks/>
          </p:cNvGrpSpPr>
          <p:nvPr/>
        </p:nvGrpSpPr>
        <p:grpSpPr bwMode="auto">
          <a:xfrm>
            <a:off x="-95250" y="358775"/>
            <a:ext cx="9853613" cy="5172075"/>
            <a:chOff x="-103706" y="361431"/>
            <a:chExt cx="9604265" cy="5135294"/>
          </a:xfrm>
        </p:grpSpPr>
        <p:cxnSp>
          <p:nvCxnSpPr>
            <p:cNvPr id="81" name="Straight Connector 80"/>
            <p:cNvCxnSpPr/>
            <p:nvPr/>
          </p:nvCxnSpPr>
          <p:spPr bwMode="auto">
            <a:xfrm flipH="1">
              <a:off x="8123437" y="3550105"/>
              <a:ext cx="0" cy="301056"/>
            </a:xfrm>
            <a:prstGeom prst="line">
              <a:avLst/>
            </a:prstGeom>
            <a:ln w="15875">
              <a:solidFill>
                <a:srgbClr val="CC0099"/>
              </a:solidFill>
              <a:prstDash val="dash"/>
            </a:ln>
          </p:spPr>
          <p:style>
            <a:lnRef idx="1">
              <a:schemeClr val="accent1"/>
            </a:lnRef>
            <a:fillRef idx="0">
              <a:schemeClr val="accent1"/>
            </a:fillRef>
            <a:effectRef idx="0">
              <a:schemeClr val="accent1"/>
            </a:effectRef>
            <a:fontRef idx="minor">
              <a:schemeClr val="tx1"/>
            </a:fontRef>
          </p:style>
        </p:cxnSp>
        <p:grpSp>
          <p:nvGrpSpPr>
            <p:cNvPr id="17452" name="Group 101"/>
            <p:cNvGrpSpPr>
              <a:grpSpLocks/>
            </p:cNvGrpSpPr>
            <p:nvPr/>
          </p:nvGrpSpPr>
          <p:grpSpPr bwMode="auto">
            <a:xfrm>
              <a:off x="-103706" y="361431"/>
              <a:ext cx="9410848" cy="4610416"/>
              <a:chOff x="262716" y="457384"/>
              <a:chExt cx="8555102" cy="4610532"/>
            </a:xfrm>
          </p:grpSpPr>
          <p:grpSp>
            <p:nvGrpSpPr>
              <p:cNvPr id="17465" name="Group 73"/>
              <p:cNvGrpSpPr>
                <a:grpSpLocks/>
              </p:cNvGrpSpPr>
              <p:nvPr/>
            </p:nvGrpSpPr>
            <p:grpSpPr bwMode="auto">
              <a:xfrm>
                <a:off x="262716" y="457384"/>
                <a:ext cx="8555102" cy="4610532"/>
                <a:chOff x="-615644" y="896235"/>
                <a:chExt cx="9294851" cy="4439793"/>
              </a:xfrm>
            </p:grpSpPr>
            <p:sp>
              <p:nvSpPr>
                <p:cNvPr id="71748" name="TextBox 137"/>
                <p:cNvSpPr txBox="1">
                  <a:spLocks noChangeArrowheads="1"/>
                </p:cNvSpPr>
                <p:nvPr/>
              </p:nvSpPr>
              <p:spPr bwMode="auto">
                <a:xfrm>
                  <a:off x="5246745" y="3661808"/>
                  <a:ext cx="959745" cy="23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err="1" smtClean="0">
                      <a:ln>
                        <a:noFill/>
                      </a:ln>
                      <a:solidFill>
                        <a:prstClr val="black"/>
                      </a:solidFill>
                      <a:effectLst/>
                      <a:uLnTx/>
                      <a:uFillTx/>
                      <a:latin typeface="Calibri"/>
                      <a:ea typeface="+mn-ea"/>
                      <a:cs typeface="Arial" panose="020B0604020202020204" pitchFamily="34" charset="0"/>
                    </a:rPr>
                    <a:t>Flocculator</a:t>
                  </a:r>
                  <a:endPar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endParaRPr>
                </a:p>
              </p:txBody>
            </p:sp>
            <p:sp>
              <p:nvSpPr>
                <p:cNvPr id="71749" name="TextBox 138"/>
                <p:cNvSpPr txBox="1">
                  <a:spLocks noChangeArrowheads="1"/>
                </p:cNvSpPr>
                <p:nvPr/>
              </p:nvSpPr>
              <p:spPr bwMode="auto">
                <a:xfrm>
                  <a:off x="5928347" y="3651184"/>
                  <a:ext cx="958217" cy="23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Flash Mixer</a:t>
                  </a:r>
                </a:p>
              </p:txBody>
            </p:sp>
            <p:grpSp>
              <p:nvGrpSpPr>
                <p:cNvPr id="17479" name="Group 77"/>
                <p:cNvGrpSpPr>
                  <a:grpSpLocks/>
                </p:cNvGrpSpPr>
                <p:nvPr/>
              </p:nvGrpSpPr>
              <p:grpSpPr bwMode="auto">
                <a:xfrm>
                  <a:off x="-615644" y="896235"/>
                  <a:ext cx="9294851" cy="4439793"/>
                  <a:chOff x="-544206" y="858107"/>
                  <a:chExt cx="9294851" cy="4439793"/>
                </a:xfrm>
              </p:grpSpPr>
              <p:cxnSp>
                <p:nvCxnSpPr>
                  <p:cNvPr id="79" name="Straight Arrow Connector 78"/>
                  <p:cNvCxnSpPr/>
                  <p:nvPr/>
                </p:nvCxnSpPr>
                <p:spPr bwMode="auto">
                  <a:xfrm>
                    <a:off x="7580002" y="4211100"/>
                    <a:ext cx="1155361" cy="0"/>
                  </a:xfrm>
                  <a:prstGeom prst="straightConnector1">
                    <a:avLst/>
                  </a:prstGeom>
                  <a:ln w="15875">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1752" name="TextBox 245"/>
                  <p:cNvSpPr txBox="1">
                    <a:spLocks noChangeArrowheads="1"/>
                  </p:cNvSpPr>
                  <p:nvPr/>
                </p:nvSpPr>
                <p:spPr bwMode="auto">
                  <a:xfrm>
                    <a:off x="5226488" y="2177143"/>
                    <a:ext cx="742732" cy="22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Sludge</a:t>
                    </a:r>
                  </a:p>
                </p:txBody>
              </p:sp>
              <p:grpSp>
                <p:nvGrpSpPr>
                  <p:cNvPr id="17482" name="Group 81"/>
                  <p:cNvGrpSpPr>
                    <a:grpSpLocks/>
                  </p:cNvGrpSpPr>
                  <p:nvPr/>
                </p:nvGrpSpPr>
                <p:grpSpPr bwMode="auto">
                  <a:xfrm>
                    <a:off x="-544206" y="858107"/>
                    <a:ext cx="9294851" cy="4439793"/>
                    <a:chOff x="-482260" y="872409"/>
                    <a:chExt cx="9294851" cy="4439793"/>
                  </a:xfrm>
                </p:grpSpPr>
                <p:sp>
                  <p:nvSpPr>
                    <p:cNvPr id="71754" name="TextBox 97"/>
                    <p:cNvSpPr txBox="1">
                      <a:spLocks noChangeArrowheads="1"/>
                    </p:cNvSpPr>
                    <p:nvPr/>
                  </p:nvSpPr>
                  <p:spPr bwMode="auto">
                    <a:xfrm>
                      <a:off x="6822803" y="2722702"/>
                      <a:ext cx="1606197" cy="4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Sec. Clarifier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(6 M Ø  x 3 M SWD)</a:t>
                      </a:r>
                    </a:p>
                  </p:txBody>
                </p:sp>
                <p:sp>
                  <p:nvSpPr>
                    <p:cNvPr id="71755" name="TextBox 141"/>
                    <p:cNvSpPr txBox="1">
                      <a:spLocks noChangeArrowheads="1"/>
                    </p:cNvSpPr>
                    <p:nvPr/>
                  </p:nvSpPr>
                  <p:spPr bwMode="auto">
                    <a:xfrm>
                      <a:off x="5077535" y="2511717"/>
                      <a:ext cx="987253" cy="26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To SDW Unit</a:t>
                      </a:r>
                    </a:p>
                  </p:txBody>
                </p:sp>
                <p:cxnSp>
                  <p:nvCxnSpPr>
                    <p:cNvPr id="85" name="Straight Arrow Connector 84"/>
                    <p:cNvCxnSpPr/>
                    <p:nvPr/>
                  </p:nvCxnSpPr>
                  <p:spPr bwMode="auto">
                    <a:xfrm rot="10800000">
                      <a:off x="6702071" y="3525659"/>
                      <a:ext cx="505852" cy="1518"/>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bwMode="auto">
                    <a:xfrm rot="10800000">
                      <a:off x="3353662" y="3525659"/>
                      <a:ext cx="362197" cy="1518"/>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endCxn id="107" idx="6"/>
                    </p:cNvCxnSpPr>
                    <p:nvPr/>
                  </p:nvCxnSpPr>
                  <p:spPr bwMode="auto">
                    <a:xfrm rot="10800000" flipV="1">
                      <a:off x="2592591" y="3507445"/>
                      <a:ext cx="291897"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bwMode="auto">
                    <a:xfrm rot="10800000">
                      <a:off x="4469289" y="3525659"/>
                      <a:ext cx="397347" cy="1518"/>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bwMode="auto">
                    <a:xfrm rot="10800000">
                      <a:off x="6023526" y="3505927"/>
                      <a:ext cx="360668" cy="1517"/>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91" name="Straight Arrow Connector 90"/>
                    <p:cNvCxnSpPr/>
                    <p:nvPr/>
                  </p:nvCxnSpPr>
                  <p:spPr bwMode="auto">
                    <a:xfrm flipH="1" flipV="1">
                      <a:off x="5184513" y="4823445"/>
                      <a:ext cx="3570006" cy="0"/>
                    </a:xfrm>
                    <a:prstGeom prst="straightConnector1">
                      <a:avLst/>
                    </a:prstGeom>
                    <a:ln w="19050">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1762" name="TextBox 101"/>
                    <p:cNvSpPr txBox="1">
                      <a:spLocks noChangeArrowheads="1"/>
                    </p:cNvSpPr>
                    <p:nvPr/>
                  </p:nvSpPr>
                  <p:spPr bwMode="auto">
                    <a:xfrm>
                      <a:off x="3451471" y="3903611"/>
                      <a:ext cx="1389185" cy="57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Intermediate 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(4 X4 X 2.5 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endParaRPr>
                    </a:p>
                  </p:txBody>
                </p:sp>
                <p:sp>
                  <p:nvSpPr>
                    <p:cNvPr id="71763" name="TextBox 102"/>
                    <p:cNvSpPr txBox="1">
                      <a:spLocks noChangeArrowheads="1"/>
                    </p:cNvSpPr>
                    <p:nvPr/>
                  </p:nvSpPr>
                  <p:spPr bwMode="auto">
                    <a:xfrm>
                      <a:off x="4628227" y="2898776"/>
                      <a:ext cx="1020875" cy="4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Tube Settler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(2 X 2 X 2.5 M)</a:t>
                      </a:r>
                    </a:p>
                  </p:txBody>
                </p:sp>
                <p:sp>
                  <p:nvSpPr>
                    <p:cNvPr id="71764" name="TextBox 140"/>
                    <p:cNvSpPr txBox="1">
                      <a:spLocks noChangeArrowheads="1"/>
                    </p:cNvSpPr>
                    <p:nvPr/>
                  </p:nvSpPr>
                  <p:spPr bwMode="auto">
                    <a:xfrm>
                      <a:off x="8069860" y="3964327"/>
                      <a:ext cx="742732"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smtClean="0">
                          <a:ln>
                            <a:noFill/>
                          </a:ln>
                          <a:solidFill>
                            <a:srgbClr val="FF0000"/>
                          </a:solidFill>
                          <a:effectLst/>
                          <a:uLnTx/>
                          <a:uFillTx/>
                          <a:latin typeface="Calibri"/>
                          <a:ea typeface="+mn-ea"/>
                          <a:cs typeface="Arial" panose="020B0604020202020204" pitchFamily="34" charset="0"/>
                        </a:rPr>
                        <a:t>Sludge</a:t>
                      </a:r>
                    </a:p>
                  </p:txBody>
                </p:sp>
                <p:sp>
                  <p:nvSpPr>
                    <p:cNvPr id="96" name="Oval 95"/>
                    <p:cNvSpPr/>
                    <p:nvPr/>
                  </p:nvSpPr>
                  <p:spPr>
                    <a:xfrm>
                      <a:off x="7229319" y="3124940"/>
                      <a:ext cx="835956" cy="839387"/>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97" name="Rectangle 96"/>
                    <p:cNvSpPr/>
                    <p:nvPr/>
                  </p:nvSpPr>
                  <p:spPr>
                    <a:xfrm>
                      <a:off x="6390307" y="3354140"/>
                      <a:ext cx="304122" cy="303576"/>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98" name="Rectangle 97"/>
                    <p:cNvSpPr/>
                    <p:nvPr/>
                  </p:nvSpPr>
                  <p:spPr>
                    <a:xfrm>
                      <a:off x="5702592" y="3354140"/>
                      <a:ext cx="307179" cy="303576"/>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99" name="Rectangle 98"/>
                    <p:cNvSpPr/>
                    <p:nvPr/>
                  </p:nvSpPr>
                  <p:spPr>
                    <a:xfrm>
                      <a:off x="4866635" y="3278246"/>
                      <a:ext cx="481401" cy="532775"/>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00" name="Rectangle 99"/>
                    <p:cNvSpPr/>
                    <p:nvPr/>
                  </p:nvSpPr>
                  <p:spPr>
                    <a:xfrm>
                      <a:off x="3723500" y="3124940"/>
                      <a:ext cx="764128" cy="763493"/>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01" name="Rectangle 100"/>
                    <p:cNvSpPr/>
                    <p:nvPr/>
                  </p:nvSpPr>
                  <p:spPr>
                    <a:xfrm>
                      <a:off x="4492213" y="4601835"/>
                      <a:ext cx="687715" cy="456881"/>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71771" name="TextBox 66"/>
                    <p:cNvSpPr txBox="1">
                      <a:spLocks noChangeArrowheads="1"/>
                    </p:cNvSpPr>
                    <p:nvPr/>
                  </p:nvSpPr>
                  <p:spPr bwMode="auto">
                    <a:xfrm>
                      <a:off x="4810090" y="5061752"/>
                      <a:ext cx="1545066" cy="25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Sludge Dewatering Unit </a:t>
                      </a:r>
                    </a:p>
                  </p:txBody>
                </p:sp>
                <p:cxnSp>
                  <p:nvCxnSpPr>
                    <p:cNvPr id="104" name="Straight Arrow Connector 103"/>
                    <p:cNvCxnSpPr/>
                    <p:nvPr/>
                  </p:nvCxnSpPr>
                  <p:spPr bwMode="auto">
                    <a:xfrm rot="10800000">
                      <a:off x="8065275" y="3566643"/>
                      <a:ext cx="534890"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grpSp>
                  <p:nvGrpSpPr>
                    <p:cNvPr id="17503" name="Group 104"/>
                    <p:cNvGrpSpPr>
                      <a:grpSpLocks/>
                    </p:cNvGrpSpPr>
                    <p:nvPr/>
                  </p:nvGrpSpPr>
                  <p:grpSpPr bwMode="auto">
                    <a:xfrm>
                      <a:off x="-482260" y="872409"/>
                      <a:ext cx="9221565" cy="2680510"/>
                      <a:chOff x="-482260" y="872409"/>
                      <a:chExt cx="9221565" cy="2680510"/>
                    </a:xfrm>
                  </p:grpSpPr>
                  <p:sp>
                    <p:nvSpPr>
                      <p:cNvPr id="115" name="Rectangle 114"/>
                      <p:cNvSpPr/>
                      <p:nvPr/>
                    </p:nvSpPr>
                    <p:spPr>
                      <a:xfrm>
                        <a:off x="6301668" y="1285272"/>
                        <a:ext cx="2050919" cy="1124748"/>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alibri"/>
                            <a:ea typeface="+mn-ea"/>
                            <a:cs typeface="+mn-cs"/>
                          </a:rPr>
                          <a:t>MBBR</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alibri"/>
                            <a:ea typeface="+mn-ea"/>
                            <a:cs typeface="+mn-cs"/>
                          </a:rPr>
                          <a:t>(24 </a:t>
                        </a:r>
                        <a:r>
                          <a:rPr kumimoji="0" lang="sv-SE" sz="1400" b="0" i="0" u="none" strike="noStrike" kern="1200" cap="none" spc="0" normalizeH="0" baseline="0" noProof="0" dirty="0">
                            <a:ln>
                              <a:noFill/>
                            </a:ln>
                            <a:solidFill>
                              <a:prstClr val="black"/>
                            </a:solidFill>
                            <a:effectLst/>
                            <a:uLnTx/>
                            <a:uFillTx/>
                            <a:latin typeface="Calibri"/>
                            <a:ea typeface="+mn-ea"/>
                            <a:cs typeface="+mn-cs"/>
                          </a:rPr>
                          <a:t>X </a:t>
                        </a:r>
                        <a:r>
                          <a:rPr kumimoji="0" lang="sv-SE" sz="1400" b="0" i="0" u="none" strike="noStrike" kern="1200" cap="none" spc="0" normalizeH="0" baseline="0" noProof="0" dirty="0" smtClean="0">
                            <a:ln>
                              <a:noFill/>
                            </a:ln>
                            <a:solidFill>
                              <a:prstClr val="black"/>
                            </a:solidFill>
                            <a:effectLst/>
                            <a:uLnTx/>
                            <a:uFillTx/>
                            <a:latin typeface="Calibri"/>
                            <a:ea typeface="+mn-ea"/>
                            <a:cs typeface="+mn-cs"/>
                          </a:rPr>
                          <a:t>18  </a:t>
                        </a:r>
                        <a:r>
                          <a:rPr kumimoji="0" lang="sv-SE" sz="1400" b="0" i="0" u="none" strike="noStrike" kern="1200" cap="none" spc="0" normalizeH="0" baseline="0" noProof="0" dirty="0">
                            <a:ln>
                              <a:noFill/>
                            </a:ln>
                            <a:solidFill>
                              <a:prstClr val="black"/>
                            </a:solidFill>
                            <a:effectLst/>
                            <a:uLnTx/>
                            <a:uFillTx/>
                            <a:latin typeface="Calibri"/>
                            <a:ea typeface="+mn-ea"/>
                            <a:cs typeface="+mn-cs"/>
                          </a:rPr>
                          <a:t>X </a:t>
                        </a:r>
                        <a:r>
                          <a:rPr kumimoji="0" lang="sv-SE" sz="1400" b="0" i="0" u="none" strike="noStrike" kern="1200" cap="none" spc="0" normalizeH="0" baseline="0" noProof="0" dirty="0" smtClean="0">
                            <a:ln>
                              <a:noFill/>
                            </a:ln>
                            <a:solidFill>
                              <a:prstClr val="black"/>
                            </a:solidFill>
                            <a:effectLst/>
                            <a:uLnTx/>
                            <a:uFillTx/>
                            <a:latin typeface="Calibri"/>
                            <a:ea typeface="+mn-ea"/>
                            <a:cs typeface="+mn-cs"/>
                          </a:rPr>
                          <a:t>4.5 </a:t>
                        </a:r>
                        <a:r>
                          <a:rPr kumimoji="0" lang="sv-SE" sz="1400" b="0" i="0" u="none" strike="noStrike" kern="1200" cap="none" spc="0" normalizeH="0" baseline="0" noProof="0" dirty="0">
                            <a:ln>
                              <a:noFill/>
                            </a:ln>
                            <a:solidFill>
                              <a:prstClr val="black"/>
                            </a:solidFill>
                            <a:effectLst/>
                            <a:uLnTx/>
                            <a:uFillTx/>
                            <a:latin typeface="Calibri"/>
                            <a:ea typeface="+mn-ea"/>
                            <a:cs typeface="+mn-cs"/>
                          </a:rPr>
                          <a:t>M</a:t>
                        </a:r>
                        <a:r>
                          <a:rPr kumimoji="0" lang="sv-SE" sz="1400" b="0" i="0" u="none" strike="noStrike" kern="1200" cap="none" spc="0" normalizeH="0" baseline="0" noProof="0" dirty="0" smtClean="0">
                            <a:ln>
                              <a:noFill/>
                            </a:ln>
                            <a:solidFill>
                              <a:prstClr val="black"/>
                            </a:solidFill>
                            <a:effectLst/>
                            <a:uLnTx/>
                            <a:uFillTx/>
                            <a:latin typeface="Calibri"/>
                            <a:ea typeface="+mn-ea"/>
                            <a:cs typeface="+mn-cs"/>
                          </a:rPr>
                          <a:t>)</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Rectangle 115"/>
                      <p:cNvSpPr/>
                      <p:nvPr/>
                    </p:nvSpPr>
                    <p:spPr>
                      <a:xfrm>
                        <a:off x="349111" y="1412773"/>
                        <a:ext cx="1405995" cy="856083"/>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Equalization Tank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(18 X 16 </a:t>
                        </a: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 X </a:t>
                        </a:r>
                        <a:r>
                          <a:rPr kumimoji="0" lang="en-US" altLang="en-US" sz="12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3.5 </a:t>
                        </a:r>
                        <a:r>
                          <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r>
                          <a:rPr kumimoji="0" lang="en-US" altLang="en-US" sz="12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t>
                        </a:r>
                        <a:endParaRPr kumimoji="0" lang="en-US" alt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17" name="Straight Arrow Connector 116"/>
                      <p:cNvCxnSpPr>
                        <a:stCxn id="116" idx="3"/>
                      </p:cNvCxnSpPr>
                      <p:nvPr/>
                    </p:nvCxnSpPr>
                    <p:spPr bwMode="auto">
                      <a:xfrm>
                        <a:off x="1755107" y="1840815"/>
                        <a:ext cx="359141"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p:nvPr/>
                    </p:nvCxnSpPr>
                    <p:spPr bwMode="auto">
                      <a:xfrm flipV="1">
                        <a:off x="4836070" y="1877244"/>
                        <a:ext cx="385120"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5" idx="1"/>
                      </p:cNvCxnSpPr>
                      <p:nvPr/>
                    </p:nvCxnSpPr>
                    <p:spPr bwMode="auto">
                      <a:xfrm flipV="1">
                        <a:off x="5722459" y="1846887"/>
                        <a:ext cx="579209"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bwMode="auto">
                      <a:xfrm flipH="1" flipV="1">
                        <a:off x="6061731" y="955893"/>
                        <a:ext cx="2677504" cy="21250"/>
                      </a:xfrm>
                      <a:prstGeom prst="straightConnector1">
                        <a:avLst/>
                      </a:prstGeom>
                      <a:ln w="19050">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bwMode="auto">
                      <a:xfrm flipV="1">
                        <a:off x="-75744" y="1827155"/>
                        <a:ext cx="432497" cy="3036"/>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71790" name="TextBox 66"/>
                      <p:cNvSpPr txBox="1">
                        <a:spLocks noChangeArrowheads="1"/>
                      </p:cNvSpPr>
                      <p:nvPr/>
                    </p:nvSpPr>
                    <p:spPr bwMode="auto">
                      <a:xfrm>
                        <a:off x="1923215" y="1295897"/>
                        <a:ext cx="716752" cy="41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Reaction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Tank</a:t>
                        </a:r>
                      </a:p>
                    </p:txBody>
                  </p:sp>
                  <p:sp>
                    <p:nvSpPr>
                      <p:cNvPr id="71791" name="TextBox 69"/>
                      <p:cNvSpPr txBox="1">
                        <a:spLocks noChangeArrowheads="1"/>
                      </p:cNvSpPr>
                      <p:nvPr/>
                    </p:nvSpPr>
                    <p:spPr bwMode="auto">
                      <a:xfrm>
                        <a:off x="-482260" y="872409"/>
                        <a:ext cx="1077421" cy="52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C00000"/>
                            </a:solidFill>
                            <a:effectLst/>
                            <a:uLnTx/>
                            <a:uFillTx/>
                            <a:latin typeface="Calibri"/>
                            <a:ea typeface="+mn-ea"/>
                            <a:cs typeface="Arial" panose="020B0604020202020204" pitchFamily="34" charset="0"/>
                          </a:rPr>
                          <a:t>Condensate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C00000"/>
                            </a:solidFill>
                            <a:effectLst/>
                            <a:uLnTx/>
                            <a:uFillTx/>
                            <a:latin typeface="Calibri"/>
                            <a:ea typeface="+mn-ea"/>
                            <a:cs typeface="Arial" panose="020B0604020202020204" pitchFamily="34" charset="0"/>
                          </a:rPr>
                          <a:t>Other Effluents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C00000"/>
                            </a:solidFill>
                            <a:effectLst/>
                            <a:uLnTx/>
                            <a:uFillTx/>
                            <a:latin typeface="Calibri"/>
                            <a:ea typeface="+mn-ea"/>
                            <a:cs typeface="Arial" panose="020B0604020202020204" pitchFamily="34" charset="0"/>
                          </a:rPr>
                          <a:t>902 CMD</a:t>
                        </a:r>
                      </a:p>
                    </p:txBody>
                  </p:sp>
                  <p:sp>
                    <p:nvSpPr>
                      <p:cNvPr id="71792" name="TextBox 105"/>
                      <p:cNvSpPr txBox="1">
                        <a:spLocks noChangeArrowheads="1"/>
                      </p:cNvSpPr>
                      <p:nvPr/>
                    </p:nvSpPr>
                    <p:spPr bwMode="auto">
                      <a:xfrm>
                        <a:off x="4829957" y="1254914"/>
                        <a:ext cx="1416694" cy="4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Tube Settler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(2 X 2 X 2.5 M)</a:t>
                        </a:r>
                      </a:p>
                    </p:txBody>
                  </p:sp>
                  <p:sp>
                    <p:nvSpPr>
                      <p:cNvPr id="71794" name="TextBox 108"/>
                      <p:cNvSpPr txBox="1">
                        <a:spLocks noChangeArrowheads="1"/>
                      </p:cNvSpPr>
                      <p:nvPr/>
                    </p:nvSpPr>
                    <p:spPr bwMode="auto">
                      <a:xfrm>
                        <a:off x="2204414" y="2148945"/>
                        <a:ext cx="1447259" cy="57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Buffer Tank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(3 X 3 M X3 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endParaRPr>
                      </a:p>
                    </p:txBody>
                  </p:sp>
                  <p:cxnSp>
                    <p:nvCxnSpPr>
                      <p:cNvPr id="129" name="Straight Arrow Connector 128"/>
                      <p:cNvCxnSpPr/>
                      <p:nvPr/>
                    </p:nvCxnSpPr>
                    <p:spPr bwMode="auto">
                      <a:xfrm rot="5400000">
                        <a:off x="7779767" y="2729527"/>
                        <a:ext cx="1645380" cy="1529"/>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750002" y="1563044"/>
                        <a:ext cx="537946" cy="528221"/>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33" name="Rectangle 132"/>
                      <p:cNvSpPr/>
                      <p:nvPr/>
                    </p:nvSpPr>
                    <p:spPr>
                      <a:xfrm>
                        <a:off x="5233417" y="1623759"/>
                        <a:ext cx="531833" cy="532775"/>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134" name="Rectangle 133"/>
                      <p:cNvSpPr/>
                      <p:nvPr/>
                    </p:nvSpPr>
                    <p:spPr>
                      <a:xfrm>
                        <a:off x="2140227" y="1704206"/>
                        <a:ext cx="305651" cy="306611"/>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cxnSp>
                    <p:nvCxnSpPr>
                      <p:cNvPr id="135" name="Straight Arrow Connector 134"/>
                      <p:cNvCxnSpPr/>
                      <p:nvPr/>
                    </p:nvCxnSpPr>
                    <p:spPr bwMode="auto">
                      <a:xfrm>
                        <a:off x="8372454" y="1906084"/>
                        <a:ext cx="229238" cy="1517"/>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36" name="Straight Arrow Connector 135"/>
                      <p:cNvCxnSpPr/>
                      <p:nvPr/>
                    </p:nvCxnSpPr>
                    <p:spPr bwMode="auto">
                      <a:xfrm>
                        <a:off x="6061731" y="975625"/>
                        <a:ext cx="0" cy="601080"/>
                      </a:xfrm>
                      <a:prstGeom prst="straightConnector1">
                        <a:avLst/>
                      </a:prstGeom>
                      <a:ln w="15875">
                        <a:solidFill>
                          <a:srgbClr val="CC0099"/>
                        </a:solidFill>
                        <a:prstDash val="dash"/>
                        <a:tailEnd type="arrow"/>
                      </a:ln>
                    </p:spPr>
                    <p:style>
                      <a:lnRef idx="2">
                        <a:schemeClr val="dk1"/>
                      </a:lnRef>
                      <a:fillRef idx="0">
                        <a:schemeClr val="dk1"/>
                      </a:fillRef>
                      <a:effectRef idx="1">
                        <a:schemeClr val="dk1"/>
                      </a:effectRef>
                      <a:fontRef idx="minor">
                        <a:schemeClr val="tx1"/>
                      </a:fontRef>
                    </p:style>
                  </p:cxnSp>
                  <p:cxnSp>
                    <p:nvCxnSpPr>
                      <p:cNvPr id="137" name="Straight Arrow Connector 136"/>
                      <p:cNvCxnSpPr/>
                      <p:nvPr/>
                    </p:nvCxnSpPr>
                    <p:spPr bwMode="auto">
                      <a:xfrm>
                        <a:off x="6054091" y="1535722"/>
                        <a:ext cx="229238" cy="1517"/>
                      </a:xfrm>
                      <a:prstGeom prst="straightConnector1">
                        <a:avLst/>
                      </a:prstGeom>
                      <a:ln w="15875">
                        <a:solidFill>
                          <a:srgbClr val="CC0099"/>
                        </a:solidFill>
                        <a:prstDash val="dash"/>
                        <a:tailEnd type="arrow"/>
                      </a:ln>
                    </p:spPr>
                    <p:style>
                      <a:lnRef idx="2">
                        <a:schemeClr val="dk1"/>
                      </a:lnRef>
                      <a:fillRef idx="0">
                        <a:schemeClr val="dk1"/>
                      </a:fillRef>
                      <a:effectRef idx="1">
                        <a:schemeClr val="dk1"/>
                      </a:effectRef>
                      <a:fontRef idx="minor">
                        <a:schemeClr val="tx1"/>
                      </a:fontRef>
                    </p:style>
                  </p:cxnSp>
                </p:grpSp>
                <p:sp>
                  <p:nvSpPr>
                    <p:cNvPr id="106" name="Oval 105"/>
                    <p:cNvSpPr/>
                    <p:nvPr/>
                  </p:nvSpPr>
                  <p:spPr>
                    <a:xfrm>
                      <a:off x="2895185" y="3278246"/>
                      <a:ext cx="455420" cy="456881"/>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val 106"/>
                    <p:cNvSpPr/>
                    <p:nvPr/>
                  </p:nvSpPr>
                  <p:spPr>
                    <a:xfrm>
                      <a:off x="2132586" y="3278246"/>
                      <a:ext cx="460005" cy="456881"/>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71776" name="TextBox 65"/>
                    <p:cNvSpPr txBox="1">
                      <a:spLocks noChangeArrowheads="1"/>
                    </p:cNvSpPr>
                    <p:nvPr/>
                  </p:nvSpPr>
                  <p:spPr bwMode="auto">
                    <a:xfrm>
                      <a:off x="2687343" y="3739681"/>
                      <a:ext cx="886388" cy="39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PSF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30 </a:t>
                      </a:r>
                      <a:r>
                        <a:rPr kumimoji="0" lang="en-US" altLang="en-US" sz="1000" b="0" i="0" u="none" strike="noStrike" kern="1200" cap="none" spc="0" normalizeH="0" baseline="0" noProof="0" dirty="0" err="1" smtClean="0">
                          <a:ln>
                            <a:noFill/>
                          </a:ln>
                          <a:solidFill>
                            <a:prstClr val="black"/>
                          </a:solidFill>
                          <a:effectLst/>
                          <a:uLnTx/>
                          <a:uFillTx/>
                          <a:latin typeface="Calibri"/>
                          <a:ea typeface="+mn-ea"/>
                          <a:cs typeface="Arial" panose="020B0604020202020204" pitchFamily="34" charset="0"/>
                        </a:rPr>
                        <a:t>Cu.M</a:t>
                      </a: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 Hr</a:t>
                      </a:r>
                    </a:p>
                  </p:txBody>
                </p:sp>
                <p:sp>
                  <p:nvSpPr>
                    <p:cNvPr id="71777" name="TextBox 66"/>
                    <p:cNvSpPr txBox="1">
                      <a:spLocks noChangeArrowheads="1"/>
                    </p:cNvSpPr>
                    <p:nvPr/>
                  </p:nvSpPr>
                  <p:spPr bwMode="auto">
                    <a:xfrm>
                      <a:off x="1816237" y="3697180"/>
                      <a:ext cx="1054497" cy="39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ACF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30 </a:t>
                      </a:r>
                      <a:r>
                        <a:rPr kumimoji="0" lang="en-US" altLang="en-US" sz="1000" b="0" i="0" u="none" strike="noStrike" kern="1200" cap="none" spc="0" normalizeH="0" baseline="0" noProof="0" dirty="0" err="1" smtClean="0">
                          <a:ln>
                            <a:noFill/>
                          </a:ln>
                          <a:solidFill>
                            <a:prstClr val="black"/>
                          </a:solidFill>
                          <a:effectLst/>
                          <a:uLnTx/>
                          <a:uFillTx/>
                          <a:latin typeface="Calibri"/>
                          <a:ea typeface="+mn-ea"/>
                          <a:cs typeface="Arial" panose="020B0604020202020204" pitchFamily="34" charset="0"/>
                        </a:rPr>
                        <a:t>Cu.M</a:t>
                      </a:r>
                      <a:r>
                        <a:rPr kumimoji="0" lang="en-US" altLang="en-US" sz="1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 Hr</a:t>
                      </a:r>
                    </a:p>
                  </p:txBody>
                </p:sp>
                <p:cxnSp>
                  <p:nvCxnSpPr>
                    <p:cNvPr id="110" name="Straight Arrow Connector 109"/>
                    <p:cNvCxnSpPr/>
                    <p:nvPr/>
                  </p:nvCxnSpPr>
                  <p:spPr bwMode="auto">
                    <a:xfrm rot="10800000">
                      <a:off x="1860557" y="3507445"/>
                      <a:ext cx="272030" cy="1518"/>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11" name="Rectangle 110"/>
                    <p:cNvSpPr/>
                    <p:nvPr/>
                  </p:nvSpPr>
                  <p:spPr>
                    <a:xfrm>
                      <a:off x="1227859" y="3232709"/>
                      <a:ext cx="614359" cy="561615"/>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71780" name="TextBox 69"/>
                    <p:cNvSpPr txBox="1">
                      <a:spLocks noChangeArrowheads="1"/>
                    </p:cNvSpPr>
                    <p:nvPr/>
                  </p:nvSpPr>
                  <p:spPr bwMode="auto">
                    <a:xfrm>
                      <a:off x="935961" y="3757895"/>
                      <a:ext cx="1227190" cy="41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Treated Sump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(4 X 4 X 2.5 M)</a:t>
                      </a:r>
                    </a:p>
                  </p:txBody>
                </p:sp>
                <p:sp>
                  <p:nvSpPr>
                    <p:cNvPr id="71781" name="TextBox 70"/>
                    <p:cNvSpPr txBox="1">
                      <a:spLocks noChangeArrowheads="1"/>
                    </p:cNvSpPr>
                    <p:nvPr/>
                  </p:nvSpPr>
                  <p:spPr bwMode="auto">
                    <a:xfrm>
                      <a:off x="22064" y="4141918"/>
                      <a:ext cx="1370846" cy="25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srgbClr val="3333FF"/>
                          </a:solidFill>
                          <a:effectLst/>
                          <a:uLnTx/>
                          <a:uFillTx/>
                          <a:latin typeface="Calibri"/>
                          <a:ea typeface="+mn-ea"/>
                          <a:cs typeface="Arial" panose="020B0604020202020204" pitchFamily="34" charset="0"/>
                        </a:rPr>
                        <a:t>Permeate for Reuse</a:t>
                      </a:r>
                      <a:endParaRPr kumimoji="0" lang="en-US" altLang="en-US" sz="1100" b="1" i="0" u="none" strike="noStrike" kern="1200" cap="none" spc="0" normalizeH="0" baseline="0" noProof="0" dirty="0" smtClean="0">
                        <a:ln>
                          <a:noFill/>
                        </a:ln>
                        <a:solidFill>
                          <a:srgbClr val="3333FF"/>
                        </a:solidFill>
                        <a:effectLst/>
                        <a:uLnTx/>
                        <a:uFillTx/>
                        <a:latin typeface="Calibri"/>
                        <a:ea typeface="+mn-ea"/>
                        <a:cs typeface="Arial" panose="020B0604020202020204" pitchFamily="34" charset="0"/>
                      </a:endParaRPr>
                    </a:p>
                  </p:txBody>
                </p:sp>
                <p:cxnSp>
                  <p:nvCxnSpPr>
                    <p:cNvPr id="114" name="Straight Arrow Connector 113"/>
                    <p:cNvCxnSpPr/>
                    <p:nvPr/>
                  </p:nvCxnSpPr>
                  <p:spPr bwMode="auto">
                    <a:xfrm flipH="1" flipV="1">
                      <a:off x="853436" y="3519588"/>
                      <a:ext cx="368310"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grpSp>
              <p:sp>
                <p:nvSpPr>
                  <p:cNvPr id="128" name="TextBox 245"/>
                  <p:cNvSpPr txBox="1">
                    <a:spLocks noChangeArrowheads="1"/>
                  </p:cNvSpPr>
                  <p:nvPr/>
                </p:nvSpPr>
                <p:spPr bwMode="auto">
                  <a:xfrm>
                    <a:off x="4819972" y="4009221"/>
                    <a:ext cx="742732" cy="22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Sludge</a:t>
                    </a:r>
                  </a:p>
                </p:txBody>
              </p:sp>
            </p:grpSp>
          </p:grpSp>
          <p:sp>
            <p:nvSpPr>
              <p:cNvPr id="68" name="Oval 67"/>
              <p:cNvSpPr/>
              <p:nvPr/>
            </p:nvSpPr>
            <p:spPr bwMode="auto">
              <a:xfrm>
                <a:off x="4064828" y="821498"/>
                <a:ext cx="1152027" cy="1267305"/>
              </a:xfrm>
              <a:prstGeom prst="ellipse">
                <a:avLst/>
              </a:prstGeom>
              <a:ln w="1270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cxnSp>
            <p:nvCxnSpPr>
              <p:cNvPr id="70" name="Straight Arrow Connector 69"/>
              <p:cNvCxnSpPr/>
              <p:nvPr/>
            </p:nvCxnSpPr>
            <p:spPr bwMode="auto">
              <a:xfrm flipV="1">
                <a:off x="2980319" y="1485099"/>
                <a:ext cx="247566"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a:stCxn id="132" idx="3"/>
              </p:cNvCxnSpPr>
              <p:nvPr/>
            </p:nvCxnSpPr>
            <p:spPr bwMode="auto">
              <a:xfrm>
                <a:off x="3732864" y="1448846"/>
                <a:ext cx="327744"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71738" name="TextBox 108"/>
              <p:cNvSpPr txBox="1">
                <a:spLocks noChangeArrowheads="1"/>
              </p:cNvSpPr>
              <p:nvPr/>
            </p:nvSpPr>
            <p:spPr bwMode="auto">
              <a:xfrm>
                <a:off x="4060608" y="1242357"/>
                <a:ext cx="1069036" cy="4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UASBR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(16 Ø X 6 M Ht.)</a:t>
                </a:r>
              </a:p>
            </p:txBody>
          </p:sp>
          <p:cxnSp>
            <p:nvCxnSpPr>
              <p:cNvPr id="76" name="Straight Arrow Connector 75"/>
              <p:cNvCxnSpPr/>
              <p:nvPr/>
            </p:nvCxnSpPr>
            <p:spPr bwMode="auto">
              <a:xfrm flipH="1">
                <a:off x="2814337" y="1671097"/>
                <a:ext cx="1407" cy="638382"/>
              </a:xfrm>
              <a:prstGeom prst="straightConnector1">
                <a:avLst/>
              </a:prstGeom>
              <a:ln w="19050">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1740" name="TextBox 66"/>
              <p:cNvSpPr txBox="1">
                <a:spLocks noChangeArrowheads="1"/>
              </p:cNvSpPr>
              <p:nvPr/>
            </p:nvSpPr>
            <p:spPr bwMode="auto">
              <a:xfrm>
                <a:off x="2455647" y="2348884"/>
                <a:ext cx="701906" cy="40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smtClean="0">
                    <a:ln>
                      <a:noFill/>
                    </a:ln>
                    <a:solidFill>
                      <a:srgbClr val="FF0000"/>
                    </a:solidFill>
                    <a:effectLst/>
                    <a:uLnTx/>
                    <a:uFillTx/>
                    <a:latin typeface="Calibri"/>
                    <a:ea typeface="+mn-ea"/>
                    <a:cs typeface="Arial" panose="020B0604020202020204" pitchFamily="34" charset="0"/>
                  </a:rPr>
                  <a:t>Sludge To SDB</a:t>
                </a:r>
              </a:p>
            </p:txBody>
          </p:sp>
          <p:sp>
            <p:nvSpPr>
              <p:cNvPr id="71743" name="TextBox 69"/>
              <p:cNvSpPr txBox="1">
                <a:spLocks noChangeArrowheads="1"/>
              </p:cNvSpPr>
              <p:nvPr/>
            </p:nvSpPr>
            <p:spPr bwMode="auto">
              <a:xfrm>
                <a:off x="686111" y="3092874"/>
                <a:ext cx="485286" cy="43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RO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Plant</a:t>
                </a:r>
              </a:p>
            </p:txBody>
          </p:sp>
          <p:cxnSp>
            <p:nvCxnSpPr>
              <p:cNvPr id="94" name="Straight Arrow Connector 93"/>
              <p:cNvCxnSpPr/>
              <p:nvPr/>
            </p:nvCxnSpPr>
            <p:spPr bwMode="auto">
              <a:xfrm flipH="1">
                <a:off x="1278300" y="3472751"/>
                <a:ext cx="0" cy="398791"/>
              </a:xfrm>
              <a:prstGeom prst="straightConnector1">
                <a:avLst/>
              </a:prstGeom>
              <a:ln w="25400">
                <a:solidFill>
                  <a:srgbClr val="3333FF"/>
                </a:solidFill>
                <a:prstDash val="solid"/>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bwMode="auto">
              <a:xfrm flipV="1">
                <a:off x="1320499" y="1907534"/>
                <a:ext cx="0" cy="1037173"/>
              </a:xfrm>
              <a:prstGeom prst="straightConnector1">
                <a:avLst/>
              </a:prstGeom>
              <a:ln w="12700">
                <a:solidFill>
                  <a:srgbClr val="00B050"/>
                </a:solidFill>
                <a:prstDash val="solid"/>
                <a:tailEnd type="arrow"/>
              </a:ln>
            </p:spPr>
            <p:style>
              <a:lnRef idx="2">
                <a:schemeClr val="dk1"/>
              </a:lnRef>
              <a:fillRef idx="0">
                <a:schemeClr val="dk1"/>
              </a:fillRef>
              <a:effectRef idx="1">
                <a:schemeClr val="dk1"/>
              </a:effectRef>
              <a:fontRef idx="minor">
                <a:schemeClr val="tx1"/>
              </a:fontRef>
            </p:style>
          </p:cxnSp>
          <p:sp>
            <p:nvSpPr>
              <p:cNvPr id="71746" name="TextBox 70"/>
              <p:cNvSpPr txBox="1">
                <a:spLocks noChangeArrowheads="1"/>
              </p:cNvSpPr>
              <p:nvPr/>
            </p:nvSpPr>
            <p:spPr bwMode="auto">
              <a:xfrm>
                <a:off x="463864" y="2300021"/>
                <a:ext cx="1260337" cy="43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Reject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endParaRPr>
              </a:p>
            </p:txBody>
          </p:sp>
          <p:cxnSp>
            <p:nvCxnSpPr>
              <p:cNvPr id="105" name="Straight Arrow Connector 104"/>
              <p:cNvCxnSpPr/>
              <p:nvPr/>
            </p:nvCxnSpPr>
            <p:spPr bwMode="auto">
              <a:xfrm rot="10800000">
                <a:off x="5633216" y="3204788"/>
                <a:ext cx="330558" cy="3153"/>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grpSp>
        <p:cxnSp>
          <p:nvCxnSpPr>
            <p:cNvPr id="108" name="Straight Arrow Connector 107"/>
            <p:cNvCxnSpPr/>
            <p:nvPr/>
          </p:nvCxnSpPr>
          <p:spPr bwMode="auto">
            <a:xfrm>
              <a:off x="5937062" y="1690177"/>
              <a:ext cx="4642" cy="401933"/>
            </a:xfrm>
            <a:prstGeom prst="straightConnector1">
              <a:avLst/>
            </a:prstGeom>
            <a:ln w="15875">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9245249" y="459156"/>
              <a:ext cx="41778" cy="4014609"/>
            </a:xfrm>
            <a:prstGeom prst="straightConnector1">
              <a:avLst/>
            </a:prstGeom>
            <a:ln w="15875">
              <a:solidFill>
                <a:srgbClr val="CC00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bwMode="auto">
            <a:xfrm flipH="1">
              <a:off x="5107694" y="4736992"/>
              <a:ext cx="3095" cy="360953"/>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03" name="Straight Arrow Connector 102"/>
            <p:cNvCxnSpPr/>
            <p:nvPr/>
          </p:nvCxnSpPr>
          <p:spPr bwMode="auto">
            <a:xfrm rot="10800000">
              <a:off x="4569224" y="4517899"/>
              <a:ext cx="365169" cy="1576"/>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71725" name="TextBox 66"/>
            <p:cNvSpPr txBox="1">
              <a:spLocks noChangeArrowheads="1"/>
            </p:cNvSpPr>
            <p:nvPr/>
          </p:nvSpPr>
          <p:spPr bwMode="auto">
            <a:xfrm>
              <a:off x="4395924" y="5064843"/>
              <a:ext cx="1562801" cy="43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Filtrate to Equalization Tank</a:t>
              </a:r>
            </a:p>
          </p:txBody>
        </p:sp>
        <p:sp>
          <p:nvSpPr>
            <p:cNvPr id="71726" name="TextBox 66"/>
            <p:cNvSpPr txBox="1">
              <a:spLocks noChangeArrowheads="1"/>
            </p:cNvSpPr>
            <p:nvPr/>
          </p:nvSpPr>
          <p:spPr bwMode="auto">
            <a:xfrm>
              <a:off x="2994045" y="4401259"/>
              <a:ext cx="1564349" cy="2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Sludge to Disposal</a:t>
              </a:r>
            </a:p>
          </p:txBody>
        </p:sp>
        <p:sp>
          <p:nvSpPr>
            <p:cNvPr id="113" name="Circle: Hollow 112"/>
            <p:cNvSpPr/>
            <p:nvPr/>
          </p:nvSpPr>
          <p:spPr>
            <a:xfrm>
              <a:off x="1392561" y="3033108"/>
              <a:ext cx="156280" cy="14343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black"/>
                </a:solidFill>
                <a:effectLst/>
                <a:uLnTx/>
                <a:uFillTx/>
                <a:latin typeface="Calibri"/>
                <a:ea typeface="+mn-ea"/>
                <a:cs typeface="+mn-cs"/>
              </a:endParaRPr>
            </a:p>
          </p:txBody>
        </p:sp>
        <p:sp>
          <p:nvSpPr>
            <p:cNvPr id="71729" name="TextBox 108"/>
            <p:cNvSpPr txBox="1">
              <a:spLocks noChangeArrowheads="1"/>
            </p:cNvSpPr>
            <p:nvPr/>
          </p:nvSpPr>
          <p:spPr bwMode="auto">
            <a:xfrm>
              <a:off x="1140346" y="2749390"/>
              <a:ext cx="634404" cy="26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srgbClr val="C00000"/>
                  </a:solidFill>
                  <a:effectLst/>
                  <a:uLnTx/>
                  <a:uFillTx/>
                  <a:latin typeface="Calibri"/>
                  <a:ea typeface="+mn-ea"/>
                  <a:cs typeface="Arial" panose="020B0604020202020204" pitchFamily="34" charset="0"/>
                </a:rPr>
                <a:t>Pump</a:t>
              </a:r>
            </a:p>
          </p:txBody>
        </p:sp>
        <p:sp>
          <p:nvSpPr>
            <p:cNvPr id="71730" name="TextBox 108"/>
            <p:cNvSpPr txBox="1">
              <a:spLocks noChangeArrowheads="1"/>
            </p:cNvSpPr>
            <p:nvPr/>
          </p:nvSpPr>
          <p:spPr bwMode="auto">
            <a:xfrm>
              <a:off x="3619165" y="1425374"/>
              <a:ext cx="635952" cy="26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srgbClr val="C00000"/>
                  </a:solidFill>
                  <a:effectLst/>
                  <a:uLnTx/>
                  <a:uFillTx/>
                  <a:latin typeface="Calibri"/>
                  <a:ea typeface="+mn-ea"/>
                  <a:cs typeface="Arial" panose="020B0604020202020204" pitchFamily="34" charset="0"/>
                </a:rPr>
                <a:t>Pump</a:t>
              </a:r>
            </a:p>
          </p:txBody>
        </p:sp>
        <p:sp>
          <p:nvSpPr>
            <p:cNvPr id="124" name="Circle: Hollow 127"/>
            <p:cNvSpPr/>
            <p:nvPr/>
          </p:nvSpPr>
          <p:spPr>
            <a:xfrm>
              <a:off x="3784730" y="1277210"/>
              <a:ext cx="153185" cy="14185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black"/>
                </a:solidFill>
                <a:effectLst/>
                <a:uLnTx/>
                <a:uFillTx/>
                <a:latin typeface="Calibri"/>
                <a:ea typeface="+mn-ea"/>
                <a:cs typeface="+mn-cs"/>
              </a:endParaRPr>
            </a:p>
          </p:txBody>
        </p:sp>
        <p:sp>
          <p:nvSpPr>
            <p:cNvPr id="118" name="Rectangle 117"/>
            <p:cNvSpPr/>
            <p:nvPr/>
          </p:nvSpPr>
          <p:spPr bwMode="auto">
            <a:xfrm rot="16200000">
              <a:off x="9108889" y="2132322"/>
              <a:ext cx="528030" cy="25531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RAS</a:t>
              </a:r>
            </a:p>
          </p:txBody>
        </p:sp>
        <p:sp>
          <p:nvSpPr>
            <p:cNvPr id="71733" name="TextBox 140"/>
            <p:cNvSpPr txBox="1">
              <a:spLocks noChangeArrowheads="1"/>
            </p:cNvSpPr>
            <p:nvPr/>
          </p:nvSpPr>
          <p:spPr bwMode="auto">
            <a:xfrm>
              <a:off x="7834086" y="4476917"/>
              <a:ext cx="991838" cy="22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Excess Sludge</a:t>
              </a:r>
            </a:p>
          </p:txBody>
        </p:sp>
      </p:grpSp>
      <p:grpSp>
        <p:nvGrpSpPr>
          <p:cNvPr id="17446" name="Group 6"/>
          <p:cNvGrpSpPr>
            <a:grpSpLocks/>
          </p:cNvGrpSpPr>
          <p:nvPr/>
        </p:nvGrpSpPr>
        <p:grpSpPr bwMode="auto">
          <a:xfrm>
            <a:off x="849313" y="2852738"/>
            <a:ext cx="442912" cy="558800"/>
            <a:chOff x="7174511" y="5166566"/>
            <a:chExt cx="442785" cy="559547"/>
          </a:xfrm>
        </p:grpSpPr>
        <p:sp>
          <p:nvSpPr>
            <p:cNvPr id="121" name="Rectangle 120"/>
            <p:cNvSpPr/>
            <p:nvPr/>
          </p:nvSpPr>
          <p:spPr bwMode="auto">
            <a:xfrm>
              <a:off x="7174511" y="5166566"/>
              <a:ext cx="442785" cy="559547"/>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val 124"/>
            <p:cNvSpPr/>
            <p:nvPr/>
          </p:nvSpPr>
          <p:spPr bwMode="auto">
            <a:xfrm>
              <a:off x="7212600" y="5295325"/>
              <a:ext cx="349150" cy="303618"/>
            </a:xfrm>
            <a:prstGeom prst="ellipse">
              <a:avLst/>
            </a:prstGeom>
            <a:ln w="1905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26" name="Straight Arrow Connector 125"/>
          <p:cNvCxnSpPr/>
          <p:nvPr/>
        </p:nvCxnSpPr>
        <p:spPr bwMode="auto">
          <a:xfrm flipH="1">
            <a:off x="314325" y="912813"/>
            <a:ext cx="4763" cy="44450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p:nvPr/>
        </p:nvCxnSpPr>
        <p:spPr bwMode="auto">
          <a:xfrm>
            <a:off x="5626100" y="3432175"/>
            <a:ext cx="3175" cy="822325"/>
          </a:xfrm>
          <a:prstGeom prst="straightConnector1">
            <a:avLst/>
          </a:prstGeom>
          <a:ln w="15875">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703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0DFADD-1260-4FD4-A6CC-7FC8EA47179F}"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pSp>
        <p:nvGrpSpPr>
          <p:cNvPr id="4099" name="Group 45"/>
          <p:cNvGrpSpPr>
            <a:grpSpLocks/>
          </p:cNvGrpSpPr>
          <p:nvPr/>
        </p:nvGrpSpPr>
        <p:grpSpPr bwMode="auto">
          <a:xfrm>
            <a:off x="0" y="544513"/>
            <a:ext cx="9718675" cy="2955925"/>
            <a:chOff x="-242947" y="1109263"/>
            <a:chExt cx="9910169" cy="2245312"/>
          </a:xfrm>
        </p:grpSpPr>
        <p:sp>
          <p:nvSpPr>
            <p:cNvPr id="6" name="Rectangle 5"/>
            <p:cNvSpPr/>
            <p:nvPr/>
          </p:nvSpPr>
          <p:spPr>
            <a:xfrm>
              <a:off x="644144" y="1525284"/>
              <a:ext cx="1095914" cy="60896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Arrow Connector 6"/>
            <p:cNvCxnSpPr/>
            <p:nvPr/>
          </p:nvCxnSpPr>
          <p:spPr>
            <a:xfrm>
              <a:off x="6345" y="1829161"/>
              <a:ext cx="595711" cy="120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2947" y="1109263"/>
              <a:ext cx="987456" cy="397934"/>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Inlet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25 M</a:t>
              </a:r>
              <a:r>
                <a:rPr kumimoji="0" lang="en-US" sz="1400" b="0" i="0" u="none" strike="noStrike" kern="1200" cap="none" spc="0" normalizeH="0" baseline="30000" noProof="0" dirty="0">
                  <a:ln>
                    <a:noFill/>
                  </a:ln>
                  <a:solidFill>
                    <a:srgbClr val="FF0000"/>
                  </a:solidFill>
                  <a:effectLst/>
                  <a:uLnTx/>
                  <a:uFillTx/>
                  <a:latin typeface="Calibri"/>
                  <a:ea typeface="+mn-ea"/>
                  <a:cs typeface="Arial" panose="020B0604020202020204" pitchFamily="34" charset="0"/>
                </a:rPr>
                <a:t>3</a:t>
              </a: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/Day</a:t>
              </a:r>
            </a:p>
          </p:txBody>
        </p:sp>
        <p:cxnSp>
          <p:nvCxnSpPr>
            <p:cNvPr id="9" name="Straight Arrow Connector 8"/>
            <p:cNvCxnSpPr>
              <a:cxnSpLocks/>
            </p:cNvCxnSpPr>
            <p:nvPr/>
          </p:nvCxnSpPr>
          <p:spPr>
            <a:xfrm>
              <a:off x="1754627" y="1829161"/>
              <a:ext cx="428977"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80367" y="1525284"/>
              <a:ext cx="1113720" cy="60896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3747345" y="1331141"/>
              <a:ext cx="1322542" cy="979159"/>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Equalization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Circle: Hollow 127"/>
            <p:cNvSpPr/>
            <p:nvPr/>
          </p:nvSpPr>
          <p:spPr>
            <a:xfrm>
              <a:off x="5228528" y="1779721"/>
              <a:ext cx="166735" cy="122998"/>
            </a:xfrm>
            <a:prstGeom prst="donut">
              <a:avLst>
                <a:gd name="adj" fmla="val 229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14"/>
            <p:cNvSpPr/>
            <p:nvPr/>
          </p:nvSpPr>
          <p:spPr>
            <a:xfrm>
              <a:off x="5594372" y="1449316"/>
              <a:ext cx="1566979" cy="75969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Sedimentation &amp; Separation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(3.135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16" name="Straight Arrow Connector 15"/>
            <p:cNvCxnSpPr>
              <a:cxnSpLocks/>
            </p:cNvCxnSpPr>
            <p:nvPr/>
          </p:nvCxnSpPr>
          <p:spPr>
            <a:xfrm>
              <a:off x="7172683" y="1832779"/>
              <a:ext cx="49049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213964" y="1809867"/>
              <a:ext cx="453258" cy="120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1825" y="3097726"/>
              <a:ext cx="1128289" cy="25684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To Reuse</a:t>
              </a:r>
            </a:p>
          </p:txBody>
        </p:sp>
        <p:sp>
          <p:nvSpPr>
            <p:cNvPr id="31" name="TextBox 30"/>
            <p:cNvSpPr txBox="1"/>
            <p:nvPr/>
          </p:nvSpPr>
          <p:spPr>
            <a:xfrm>
              <a:off x="2013632" y="1548196"/>
              <a:ext cx="1460139" cy="56072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 &amp; 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Chamber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(2.5 M</a:t>
              </a:r>
              <a:r>
                <a:rPr kumimoji="0" lang="en-US"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grpSp>
      <p:sp>
        <p:nvSpPr>
          <p:cNvPr id="36" name="Rectangle 55"/>
          <p:cNvSpPr>
            <a:spLocks noChangeArrowheads="1"/>
          </p:cNvSpPr>
          <p:nvPr/>
        </p:nvSpPr>
        <p:spPr bwMode="auto">
          <a:xfrm>
            <a:off x="3062288" y="128588"/>
            <a:ext cx="4016375" cy="4000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Proposed </a:t>
            </a:r>
            <a:r>
              <a:rPr kumimoji="0" lang="en-US"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STP (Capacity: 25 M</a:t>
            </a:r>
            <a:r>
              <a:rPr kumimoji="0" lang="en-US" altLang="en-US" sz="2000" b="0" i="0" u="none" strike="noStrike" kern="1200" cap="none" spc="0" normalizeH="0" baseline="30000" noProof="0" dirty="0">
                <a:ln>
                  <a:noFill/>
                </a:ln>
                <a:solidFill>
                  <a:srgbClr val="CC0099"/>
                </a:solidFill>
                <a:effectLst/>
                <a:uLnTx/>
                <a:uFillTx/>
                <a:latin typeface="Calibri"/>
                <a:ea typeface="+mn-ea"/>
                <a:cs typeface="Arial" panose="020B0604020202020204" pitchFamily="34" charset="0"/>
              </a:rPr>
              <a:t>3</a:t>
            </a:r>
            <a:r>
              <a:rPr kumimoji="0" lang="en-US"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/Day)  </a:t>
            </a:r>
          </a:p>
        </p:txBody>
      </p:sp>
      <p:graphicFrame>
        <p:nvGraphicFramePr>
          <p:cNvPr id="37" name="Table 36"/>
          <p:cNvGraphicFramePr>
            <a:graphicFrameLocks noGrp="1"/>
          </p:cNvGraphicFramePr>
          <p:nvPr/>
        </p:nvGraphicFramePr>
        <p:xfrm>
          <a:off x="295275" y="4872038"/>
          <a:ext cx="4225925" cy="1436688"/>
        </p:xfrm>
        <a:graphic>
          <a:graphicData uri="http://schemas.openxmlformats.org/drawingml/2006/table">
            <a:tbl>
              <a:tblPr>
                <a:tableStyleId>{5940675A-B579-460E-94D1-54222C63F5DA}</a:tableStyleId>
              </a:tblPr>
              <a:tblGrid>
                <a:gridCol w="469390">
                  <a:extLst>
                    <a:ext uri="{9D8B030D-6E8A-4147-A177-3AD203B41FA5}">
                      <a16:colId xmlns:a16="http://schemas.microsoft.com/office/drawing/2014/main" val="20000"/>
                    </a:ext>
                  </a:extLst>
                </a:gridCol>
                <a:gridCol w="966603">
                  <a:extLst>
                    <a:ext uri="{9D8B030D-6E8A-4147-A177-3AD203B41FA5}">
                      <a16:colId xmlns:a16="http://schemas.microsoft.com/office/drawing/2014/main" val="20001"/>
                    </a:ext>
                  </a:extLst>
                </a:gridCol>
                <a:gridCol w="697482">
                  <a:extLst>
                    <a:ext uri="{9D8B030D-6E8A-4147-A177-3AD203B41FA5}">
                      <a16:colId xmlns:a16="http://schemas.microsoft.com/office/drawing/2014/main" val="20002"/>
                    </a:ext>
                  </a:extLst>
                </a:gridCol>
                <a:gridCol w="1096044">
                  <a:extLst>
                    <a:ext uri="{9D8B030D-6E8A-4147-A177-3AD203B41FA5}">
                      <a16:colId xmlns:a16="http://schemas.microsoft.com/office/drawing/2014/main" val="20003"/>
                    </a:ext>
                  </a:extLst>
                </a:gridCol>
                <a:gridCol w="996406">
                  <a:extLst>
                    <a:ext uri="{9D8B030D-6E8A-4147-A177-3AD203B41FA5}">
                      <a16:colId xmlns:a16="http://schemas.microsoft.com/office/drawing/2014/main" val="20004"/>
                    </a:ext>
                  </a:extLst>
                </a:gridCol>
              </a:tblGrid>
              <a:tr h="369888">
                <a:tc>
                  <a:txBody>
                    <a:bodyPr/>
                    <a:lstStyle/>
                    <a:p>
                      <a:pPr marL="0" indent="0" algn="ctr" rtl="0" eaLnBrk="1" latinLnBrk="0" hangingPunct="1">
                        <a:lnSpc>
                          <a:spcPct val="100000"/>
                        </a:lnSpc>
                        <a:spcBef>
                          <a:spcPts val="0"/>
                        </a:spcBef>
                        <a:spcAft>
                          <a:spcPts val="0"/>
                        </a:spcAft>
                      </a:pPr>
                      <a:r>
                        <a:rPr lang="en-US" sz="1400" b="1" kern="1200" dirty="0">
                          <a:solidFill>
                            <a:schemeClr val="tx1"/>
                          </a:solidFill>
                          <a:latin typeface="+mn-lt"/>
                          <a:ea typeface="+mn-ea"/>
                          <a:cs typeface="+mn-cs"/>
                        </a:rPr>
                        <a:t>No.</a:t>
                      </a:r>
                      <a:endParaRPr lang="en-IN" sz="1400" b="1" kern="1200" dirty="0">
                        <a:solidFill>
                          <a:schemeClr val="tx1"/>
                        </a:solidFill>
                        <a:latin typeface="+mn-lt"/>
                        <a:ea typeface="+mn-ea"/>
                        <a:cs typeface="+mn-cs"/>
                      </a:endParaRPr>
                    </a:p>
                  </a:txBody>
                  <a:tcPr marL="63303" marR="63303" marT="0" marB="0" anchor="ctr"/>
                </a:tc>
                <a:tc>
                  <a:txBody>
                    <a:bodyPr/>
                    <a:lstStyle/>
                    <a:p>
                      <a:pPr marL="0" algn="ctr" rtl="0" eaLnBrk="1" latinLnBrk="0" hangingPunct="1">
                        <a:lnSpc>
                          <a:spcPct val="100000"/>
                        </a:lnSpc>
                        <a:spcBef>
                          <a:spcPts val="0"/>
                        </a:spcBef>
                        <a:spcAft>
                          <a:spcPts val="0"/>
                        </a:spcAft>
                      </a:pPr>
                      <a:r>
                        <a:rPr kumimoji="0" lang="en-US" sz="1400" b="1" u="none" strike="noStrike" kern="1200" cap="none" normalizeH="0" baseline="0" dirty="0">
                          <a:ln>
                            <a:noFill/>
                          </a:ln>
                          <a:solidFill>
                            <a:schemeClr val="tx1"/>
                          </a:solidFill>
                          <a:effectLst/>
                          <a:latin typeface="+mn-lt"/>
                          <a:cs typeface="Arial" pitchFamily="34" charset="0"/>
                        </a:rPr>
                        <a:t>Parameter</a:t>
                      </a:r>
                      <a:endParaRPr kumimoji="0" lang="en-IN" sz="1400" b="1" i="0" u="none" strike="noStrike" kern="1200" cap="none" normalizeH="0" baseline="0" dirty="0">
                        <a:ln>
                          <a:noFill/>
                        </a:ln>
                        <a:solidFill>
                          <a:schemeClr val="tx1"/>
                        </a:solidFill>
                        <a:effectLst/>
                        <a:latin typeface="+mn-lt"/>
                        <a:ea typeface="+mn-ea"/>
                        <a:cs typeface="Arial" pitchFamily="34" charset="0"/>
                      </a:endParaRPr>
                    </a:p>
                  </a:txBody>
                  <a:tcPr marL="63303" marR="63303" marT="0" marB="0" anchor="ctr"/>
                </a:tc>
                <a:tc>
                  <a:txBody>
                    <a:bodyPr/>
                    <a:lstStyle/>
                    <a:p>
                      <a:pPr marL="0" algn="ctr" rtl="0" eaLnBrk="1" latinLnBrk="0" hangingPunct="1">
                        <a:lnSpc>
                          <a:spcPct val="100000"/>
                        </a:lnSpc>
                        <a:spcBef>
                          <a:spcPts val="0"/>
                        </a:spcBef>
                        <a:spcAft>
                          <a:spcPts val="0"/>
                        </a:spcAft>
                      </a:pPr>
                      <a:r>
                        <a:rPr kumimoji="0" lang="en-US" sz="1400" b="1" u="none" strike="noStrike" kern="1200" cap="none" normalizeH="0" baseline="0" dirty="0">
                          <a:ln>
                            <a:noFill/>
                          </a:ln>
                          <a:solidFill>
                            <a:schemeClr val="tx1"/>
                          </a:solidFill>
                          <a:effectLst/>
                          <a:latin typeface="+mn-lt"/>
                          <a:cs typeface="Arial" pitchFamily="34" charset="0"/>
                        </a:rPr>
                        <a:t>Unit</a:t>
                      </a:r>
                      <a:endParaRPr kumimoji="0" lang="en-IN" sz="1400" b="1" i="0" u="none" strike="noStrike" kern="1200" cap="none" normalizeH="0" baseline="0" dirty="0" err="1">
                        <a:ln>
                          <a:noFill/>
                        </a:ln>
                        <a:solidFill>
                          <a:schemeClr val="tx1"/>
                        </a:solidFill>
                        <a:effectLst/>
                        <a:latin typeface="+mn-lt"/>
                        <a:ea typeface="+mn-ea"/>
                        <a:cs typeface="Arial" pitchFamily="34" charset="0"/>
                      </a:endParaRPr>
                    </a:p>
                  </a:txBody>
                  <a:tcPr marL="63303" marR="63303" marT="0" marB="0" anchor="ctr"/>
                </a:tc>
                <a:tc>
                  <a:txBody>
                    <a:bodyPr/>
                    <a:lstStyle/>
                    <a:p>
                      <a:pPr marL="0" algn="ctr" rtl="0" eaLnBrk="1" latinLnBrk="0" hangingPunct="1">
                        <a:lnSpc>
                          <a:spcPct val="100000"/>
                        </a:lnSpc>
                        <a:spcBef>
                          <a:spcPts val="0"/>
                        </a:spcBef>
                        <a:spcAft>
                          <a:spcPts val="0"/>
                        </a:spcAft>
                      </a:pPr>
                      <a:r>
                        <a:rPr kumimoji="0" lang="en-IN" sz="1400" b="1" u="none" strike="noStrike" kern="1200" cap="none" normalizeH="0" baseline="0" dirty="0">
                          <a:ln>
                            <a:noFill/>
                          </a:ln>
                          <a:solidFill>
                            <a:schemeClr val="tx1"/>
                          </a:solidFill>
                          <a:effectLst/>
                          <a:latin typeface="+mn-lt"/>
                          <a:cs typeface="Arial" pitchFamily="34" charset="0"/>
                        </a:rPr>
                        <a:t>Inlet</a:t>
                      </a:r>
                      <a:endParaRPr kumimoji="0" lang="en-IN" sz="1400" b="1" i="0" u="none" strike="noStrike" kern="1200" cap="none" normalizeH="0" baseline="0" dirty="0">
                        <a:ln>
                          <a:noFill/>
                        </a:ln>
                        <a:solidFill>
                          <a:schemeClr val="tx1"/>
                        </a:solidFill>
                        <a:effectLst/>
                        <a:latin typeface="+mn-lt"/>
                        <a:ea typeface="+mn-ea"/>
                        <a:cs typeface="Arial" pitchFamily="34" charset="0"/>
                      </a:endParaRPr>
                    </a:p>
                  </a:txBody>
                  <a:tcPr marL="63303" marR="63303" marT="0" marB="0" anchor="ctr"/>
                </a:tc>
                <a:tc>
                  <a:txBody>
                    <a:bodyPr/>
                    <a:lstStyle/>
                    <a:p>
                      <a:pPr algn="ctr"/>
                      <a:r>
                        <a:rPr kumimoji="0" lang="en-US" sz="1400" b="1" u="none" strike="noStrike" kern="1200" cap="none" normalizeH="0" baseline="0" dirty="0">
                          <a:ln>
                            <a:noFill/>
                          </a:ln>
                          <a:solidFill>
                            <a:schemeClr val="tx1"/>
                          </a:solidFill>
                          <a:effectLst/>
                          <a:latin typeface="+mn-lt"/>
                          <a:cs typeface="Arial" pitchFamily="34" charset="0"/>
                        </a:rPr>
                        <a:t>Outlet</a:t>
                      </a:r>
                      <a:endParaRPr kumimoji="0" lang="en-US" sz="1400" b="1" i="0" u="none" strike="noStrike" kern="1200" cap="none" normalizeH="0" baseline="0" dirty="0">
                        <a:ln>
                          <a:noFill/>
                        </a:ln>
                        <a:solidFill>
                          <a:schemeClr val="tx1"/>
                        </a:solidFill>
                        <a:effectLst/>
                        <a:latin typeface="+mn-lt"/>
                        <a:ea typeface="+mn-ea"/>
                        <a:cs typeface="Arial" pitchFamily="34" charset="0"/>
                      </a:endParaRPr>
                    </a:p>
                  </a:txBody>
                  <a:tcPr marL="63303" marR="63303" marT="0" marB="0" anchor="ctr"/>
                </a:tc>
                <a:extLst>
                  <a:ext uri="{0D108BD9-81ED-4DB2-BD59-A6C34878D82A}">
                    <a16:rowId xmlns:a16="http://schemas.microsoft.com/office/drawing/2014/main" val="10000"/>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1</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US" sz="1400" kern="1200" dirty="0">
                          <a:solidFill>
                            <a:schemeClr val="tx1"/>
                          </a:solidFill>
                          <a:latin typeface="+mn-lt"/>
                          <a:ea typeface="+mn-ea"/>
                          <a:cs typeface="+mn-cs"/>
                        </a:rPr>
                        <a:t>pH</a:t>
                      </a:r>
                      <a:endParaRPr lang="en-IN" sz="1400" kern="1200" dirty="0">
                        <a:solidFill>
                          <a:schemeClr val="tx1"/>
                        </a:solidFill>
                        <a:latin typeface="+mn-lt"/>
                        <a:ea typeface="+mn-ea"/>
                        <a:cs typeface="+mn-cs"/>
                      </a:endParaRPr>
                    </a:p>
                  </a:txBody>
                  <a:tcPr marL="63303" marR="63303" marT="0" marB="0"/>
                </a:tc>
                <a:tc>
                  <a:txBody>
                    <a:bodyPr/>
                    <a:lstStyle/>
                    <a:p>
                      <a:pPr algn="ctr">
                        <a:lnSpc>
                          <a:spcPct val="100000"/>
                        </a:lnSpc>
                        <a:spcBef>
                          <a:spcPts val="0"/>
                        </a:spcBef>
                      </a:pPr>
                      <a:r>
                        <a:rPr lang="en-US" sz="1400" dirty="0">
                          <a:solidFill>
                            <a:schemeClr val="tx1"/>
                          </a:solidFill>
                          <a:latin typeface="+mn-lt"/>
                          <a:cs typeface="Arial" pitchFamily="34" charset="0"/>
                        </a:rPr>
                        <a:t>---</a:t>
                      </a: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6.0 – 8.5 </a:t>
                      </a:r>
                    </a:p>
                  </a:txBody>
                  <a:tcPr marL="63303" marR="63303" marT="0" marB="0"/>
                </a:tc>
                <a:tc>
                  <a:txBody>
                    <a:bodyPr/>
                    <a:lstStyle/>
                    <a:p>
                      <a:pPr algn="ctr"/>
                      <a:r>
                        <a:rPr lang="en-US" sz="1400" dirty="0">
                          <a:solidFill>
                            <a:schemeClr val="tx1"/>
                          </a:solidFill>
                          <a:latin typeface="+mn-lt"/>
                          <a:cs typeface="Arial" pitchFamily="34" charset="0"/>
                        </a:rPr>
                        <a:t>6.0 – 8.5</a:t>
                      </a:r>
                    </a:p>
                  </a:txBody>
                  <a:tcPr marL="63303" marR="63303" marT="0" marB="0"/>
                </a:tc>
                <a:extLst>
                  <a:ext uri="{0D108BD9-81ED-4DB2-BD59-A6C34878D82A}">
                    <a16:rowId xmlns:a16="http://schemas.microsoft.com/office/drawing/2014/main" val="10001"/>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2</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US" sz="1400" kern="1200" dirty="0">
                          <a:solidFill>
                            <a:schemeClr val="tx1"/>
                          </a:solidFill>
                          <a:latin typeface="+mn-lt"/>
                          <a:ea typeface="+mn-ea"/>
                          <a:cs typeface="+mn-cs"/>
                        </a:rPr>
                        <a:t>COD</a:t>
                      </a:r>
                      <a:endParaRPr lang="en-IN" sz="1400" kern="1200" dirty="0">
                        <a:solidFill>
                          <a:schemeClr val="tx1"/>
                        </a:solidFill>
                        <a:latin typeface="+mn-lt"/>
                        <a:ea typeface="+mn-ea"/>
                        <a:cs typeface="+mn-cs"/>
                      </a:endParaRPr>
                    </a:p>
                  </a:txBody>
                  <a:tcPr marL="63303" marR="63303" marT="0" marB="0"/>
                </a:tc>
                <a:tc>
                  <a:txBody>
                    <a:bodyPr/>
                    <a:lstStyle/>
                    <a:p>
                      <a:pPr algn="ctr">
                        <a:lnSpc>
                          <a:spcPct val="100000"/>
                        </a:lnSpc>
                        <a:spcBef>
                          <a:spcPts val="0"/>
                        </a:spcBef>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400 – 500</a:t>
                      </a:r>
                    </a:p>
                  </a:txBody>
                  <a:tcPr marL="63303" marR="63303" marT="0" marB="0"/>
                </a:tc>
                <a:tc>
                  <a:txBody>
                    <a:bodyPr/>
                    <a:lstStyle/>
                    <a:p>
                      <a:pPr algn="ctr"/>
                      <a:r>
                        <a:rPr lang="en-US" sz="1400" dirty="0">
                          <a:solidFill>
                            <a:schemeClr val="tx1"/>
                          </a:solidFill>
                          <a:latin typeface="+mn-lt"/>
                          <a:cs typeface="Arial" pitchFamily="34" charset="0"/>
                        </a:rPr>
                        <a:t>&lt;</a:t>
                      </a:r>
                      <a:r>
                        <a:rPr lang="en-US" sz="1400" baseline="0" dirty="0">
                          <a:solidFill>
                            <a:schemeClr val="tx1"/>
                          </a:solidFill>
                          <a:latin typeface="+mn-lt"/>
                          <a:cs typeface="Arial" pitchFamily="34" charset="0"/>
                        </a:rPr>
                        <a:t> 5</a:t>
                      </a:r>
                      <a:r>
                        <a:rPr lang="en-US" sz="1400" dirty="0">
                          <a:solidFill>
                            <a:schemeClr val="tx1"/>
                          </a:solidFill>
                          <a:latin typeface="+mn-lt"/>
                          <a:cs typeface="Arial" pitchFamily="34" charset="0"/>
                        </a:rPr>
                        <a:t>0</a:t>
                      </a:r>
                    </a:p>
                  </a:txBody>
                  <a:tcPr marL="63303" marR="63303" marT="0" marB="0"/>
                </a:tc>
                <a:extLst>
                  <a:ext uri="{0D108BD9-81ED-4DB2-BD59-A6C34878D82A}">
                    <a16:rowId xmlns:a16="http://schemas.microsoft.com/office/drawing/2014/main" val="10002"/>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3</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US" sz="1400" kern="1200" dirty="0">
                          <a:solidFill>
                            <a:schemeClr val="tx1"/>
                          </a:solidFill>
                          <a:latin typeface="+mn-lt"/>
                          <a:ea typeface="+mn-ea"/>
                          <a:cs typeface="+mn-cs"/>
                        </a:rPr>
                        <a:t>BOD</a:t>
                      </a:r>
                      <a:endParaRPr lang="en-IN" sz="1400" kern="1200" dirty="0">
                        <a:solidFill>
                          <a:schemeClr val="tx1"/>
                        </a:solidFill>
                        <a:latin typeface="+mn-lt"/>
                        <a:ea typeface="+mn-ea"/>
                        <a:cs typeface="+mn-cs"/>
                      </a:endParaRPr>
                    </a:p>
                  </a:txBody>
                  <a:tcPr marL="63303" marR="6330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250 – 300</a:t>
                      </a:r>
                    </a:p>
                  </a:txBody>
                  <a:tcPr marL="63303" marR="63303" marT="0" marB="0"/>
                </a:tc>
                <a:tc>
                  <a:txBody>
                    <a:bodyPr/>
                    <a:lstStyle/>
                    <a:p>
                      <a:pPr algn="ctr"/>
                      <a:r>
                        <a:rPr lang="en-US" sz="1400" dirty="0">
                          <a:solidFill>
                            <a:schemeClr val="tx1"/>
                          </a:solidFill>
                          <a:latin typeface="+mn-lt"/>
                          <a:cs typeface="Arial" pitchFamily="34" charset="0"/>
                        </a:rPr>
                        <a:t>&lt; 20 </a:t>
                      </a:r>
                    </a:p>
                  </a:txBody>
                  <a:tcPr marL="63303" marR="63303" marT="0" marB="0"/>
                </a:tc>
                <a:extLst>
                  <a:ext uri="{0D108BD9-81ED-4DB2-BD59-A6C34878D82A}">
                    <a16:rowId xmlns:a16="http://schemas.microsoft.com/office/drawing/2014/main" val="10003"/>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4</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IN" sz="1400" kern="1200" dirty="0">
                          <a:solidFill>
                            <a:schemeClr val="tx1"/>
                          </a:solidFill>
                          <a:latin typeface="+mn-lt"/>
                          <a:ea typeface="+mn-ea"/>
                          <a:cs typeface="+mn-cs"/>
                        </a:rPr>
                        <a:t>TSS</a:t>
                      </a:r>
                    </a:p>
                  </a:txBody>
                  <a:tcPr marL="63303" marR="6330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150 - 250 </a:t>
                      </a:r>
                    </a:p>
                  </a:txBody>
                  <a:tcPr marL="63303" marR="63303" marT="0" marB="0"/>
                </a:tc>
                <a:tc>
                  <a:txBody>
                    <a:bodyPr/>
                    <a:lstStyle/>
                    <a:p>
                      <a:pPr algn="ctr"/>
                      <a:r>
                        <a:rPr lang="en-US" sz="1400" dirty="0">
                          <a:solidFill>
                            <a:schemeClr val="tx1"/>
                          </a:solidFill>
                          <a:latin typeface="+mn-lt"/>
                          <a:cs typeface="Arial" pitchFamily="34" charset="0"/>
                        </a:rPr>
                        <a:t>&lt; 30</a:t>
                      </a:r>
                    </a:p>
                  </a:txBody>
                  <a:tcPr marL="63303" marR="63303" marT="0" marB="0"/>
                </a:tc>
                <a:extLst>
                  <a:ext uri="{0D108BD9-81ED-4DB2-BD59-A6C34878D82A}">
                    <a16:rowId xmlns:a16="http://schemas.microsoft.com/office/drawing/2014/main" val="10004"/>
                  </a:ext>
                </a:extLst>
              </a:tr>
              <a:tr h="213360">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5 </a:t>
                      </a:r>
                    </a:p>
                  </a:txBody>
                  <a:tcPr marL="63303" marR="63303" marT="0" marB="0" anchor="ctr"/>
                </a:tc>
                <a:tc>
                  <a:txBody>
                    <a:bodyPr/>
                    <a:lstStyle/>
                    <a:p>
                      <a:pPr marL="0" algn="l" rtl="0" eaLnBrk="1" latinLnBrk="0" hangingPunct="1">
                        <a:lnSpc>
                          <a:spcPct val="100000"/>
                        </a:lnSpc>
                        <a:spcBef>
                          <a:spcPts val="0"/>
                        </a:spcBef>
                        <a:spcAft>
                          <a:spcPts val="0"/>
                        </a:spcAft>
                      </a:pPr>
                      <a:r>
                        <a:rPr lang="en-IN" sz="1400" kern="1200" dirty="0">
                          <a:solidFill>
                            <a:schemeClr val="tx1"/>
                          </a:solidFill>
                          <a:latin typeface="+mn-lt"/>
                          <a:ea typeface="+mn-ea"/>
                          <a:cs typeface="+mn-cs"/>
                        </a:rPr>
                        <a:t>O &amp; G</a:t>
                      </a:r>
                    </a:p>
                  </a:txBody>
                  <a:tcPr marL="63303" marR="6330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20 - 30</a:t>
                      </a:r>
                    </a:p>
                  </a:txBody>
                  <a:tcPr marL="63303" marR="63303" marT="0" marB="0"/>
                </a:tc>
                <a:tc>
                  <a:txBody>
                    <a:bodyPr/>
                    <a:lstStyle/>
                    <a:p>
                      <a:pPr algn="ctr"/>
                      <a:r>
                        <a:rPr lang="en-US" sz="1400" dirty="0">
                          <a:solidFill>
                            <a:schemeClr val="tx1"/>
                          </a:solidFill>
                          <a:latin typeface="+mn-lt"/>
                          <a:cs typeface="Arial" pitchFamily="34" charset="0"/>
                        </a:rPr>
                        <a:t>&lt; 10</a:t>
                      </a:r>
                    </a:p>
                  </a:txBody>
                  <a:tcPr marL="63303" marR="63303" marT="0" marB="0"/>
                </a:tc>
                <a:extLst>
                  <a:ext uri="{0D108BD9-81ED-4DB2-BD59-A6C34878D82A}">
                    <a16:rowId xmlns:a16="http://schemas.microsoft.com/office/drawing/2014/main" val="10005"/>
                  </a:ext>
                </a:extLst>
              </a:tr>
            </a:tbl>
          </a:graphicData>
        </a:graphic>
      </p:graphicFrame>
      <p:sp>
        <p:nvSpPr>
          <p:cNvPr id="49" name="Rectangle 48"/>
          <p:cNvSpPr/>
          <p:nvPr/>
        </p:nvSpPr>
        <p:spPr bwMode="auto">
          <a:xfrm>
            <a:off x="7735888" y="2649538"/>
            <a:ext cx="1566862" cy="13557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Moving Bed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(6.293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0" name="Rectangle 49"/>
          <p:cNvSpPr/>
          <p:nvPr/>
        </p:nvSpPr>
        <p:spPr bwMode="auto">
          <a:xfrm>
            <a:off x="5751513" y="2844800"/>
            <a:ext cx="1536700" cy="10001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Sedimentation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(2.247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1" name="Rectangle 50"/>
          <p:cNvSpPr/>
          <p:nvPr/>
        </p:nvSpPr>
        <p:spPr bwMode="auto">
          <a:xfrm>
            <a:off x="3770313" y="2905125"/>
            <a:ext cx="1344612" cy="874713"/>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Disinfection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(0.380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2" name="Rectangle 51"/>
          <p:cNvSpPr/>
          <p:nvPr/>
        </p:nvSpPr>
        <p:spPr bwMode="auto">
          <a:xfrm>
            <a:off x="7729538" y="784225"/>
            <a:ext cx="1536700" cy="141287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Anaerobic Contact Media Chamber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(6.450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67" name="Straight Arrow Connector 66"/>
          <p:cNvCxnSpPr>
            <a:cxnSpLocks/>
          </p:cNvCxnSpPr>
          <p:nvPr/>
        </p:nvCxnSpPr>
        <p:spPr bwMode="auto">
          <a:xfrm flipH="1">
            <a:off x="7312025" y="3322638"/>
            <a:ext cx="40005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bwMode="auto">
          <a:xfrm flipH="1">
            <a:off x="5113338" y="3335338"/>
            <a:ext cx="644525"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cxnSpLocks/>
          </p:cNvCxnSpPr>
          <p:nvPr/>
        </p:nvCxnSpPr>
        <p:spPr bwMode="auto">
          <a:xfrm>
            <a:off x="3451225" y="1508125"/>
            <a:ext cx="461963"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cxnSpLocks/>
          </p:cNvCxnSpPr>
          <p:nvPr/>
        </p:nvCxnSpPr>
        <p:spPr bwMode="auto">
          <a:xfrm>
            <a:off x="5218113" y="1503363"/>
            <a:ext cx="509587" cy="4762"/>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bwMode="auto">
          <a:xfrm>
            <a:off x="9705975" y="1481138"/>
            <a:ext cx="0" cy="18415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bwMode="auto">
          <a:xfrm flipH="1">
            <a:off x="9286875" y="3322638"/>
            <a:ext cx="441325"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a:stCxn id="50" idx="0"/>
          </p:cNvCxnSpPr>
          <p:nvPr/>
        </p:nvCxnSpPr>
        <p:spPr bwMode="auto">
          <a:xfrm flipH="1" flipV="1">
            <a:off x="6513513" y="2022475"/>
            <a:ext cx="6350" cy="822325"/>
          </a:xfrm>
          <a:prstGeom prst="straightConnector1">
            <a:avLst/>
          </a:prstGeom>
          <a:ln w="15875">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bwMode="auto">
          <a:xfrm>
            <a:off x="762000" y="1123950"/>
            <a:ext cx="1301750" cy="7381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Bar Screen Chamber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(2.5 M</a:t>
            </a:r>
            <a:r>
              <a:rPr kumimoji="0" lang="en-US"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91" name="Rectangle 90"/>
          <p:cNvSpPr/>
          <p:nvPr/>
        </p:nvSpPr>
        <p:spPr bwMode="auto">
          <a:xfrm>
            <a:off x="1541463" y="2608263"/>
            <a:ext cx="1795462" cy="14065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Treated Water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2" name="Straight Arrow Connector 91"/>
          <p:cNvCxnSpPr>
            <a:cxnSpLocks/>
          </p:cNvCxnSpPr>
          <p:nvPr/>
        </p:nvCxnSpPr>
        <p:spPr bwMode="auto">
          <a:xfrm flipH="1">
            <a:off x="3346450" y="3333750"/>
            <a:ext cx="398463"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5" name="TextBox 140"/>
          <p:cNvSpPr txBox="1">
            <a:spLocks noChangeArrowheads="1"/>
          </p:cNvSpPr>
          <p:nvPr/>
        </p:nvSpPr>
        <p:spPr bwMode="auto">
          <a:xfrm>
            <a:off x="6484938" y="2249488"/>
            <a:ext cx="1152525" cy="523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Recirculation Line</a:t>
            </a:r>
          </a:p>
        </p:txBody>
      </p:sp>
      <p:cxnSp>
        <p:nvCxnSpPr>
          <p:cNvPr id="96" name="Straight Arrow Connector 95"/>
          <p:cNvCxnSpPr>
            <a:cxnSpLocks/>
          </p:cNvCxnSpPr>
          <p:nvPr/>
        </p:nvCxnSpPr>
        <p:spPr bwMode="auto">
          <a:xfrm flipH="1">
            <a:off x="1116013" y="3343275"/>
            <a:ext cx="439737"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200650" y="1127125"/>
            <a:ext cx="669925" cy="31591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Pump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7077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xfrm>
            <a:off x="7107238" y="6381750"/>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698A4-125E-4658-B951-AC0BA7062014}"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6" name="Rectangle 55"/>
          <p:cNvSpPr>
            <a:spLocks noChangeArrowheads="1"/>
          </p:cNvSpPr>
          <p:nvPr/>
        </p:nvSpPr>
        <p:spPr bwMode="auto">
          <a:xfrm>
            <a:off x="2459038" y="144463"/>
            <a:ext cx="5734050" cy="4000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IN"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Daiki Axis </a:t>
            </a:r>
            <a:r>
              <a:rPr kumimoji="0" lang="en-IN" altLang="en-US" sz="2000" b="0" i="0" u="none" strike="noStrike" kern="1200" cap="none" spc="0" normalizeH="0" baseline="0" noProof="0" dirty="0" err="1">
                <a:ln>
                  <a:noFill/>
                </a:ln>
                <a:solidFill>
                  <a:srgbClr val="CC0099"/>
                </a:solidFill>
                <a:effectLst/>
                <a:uLnTx/>
                <a:uFillTx/>
                <a:latin typeface="Calibri"/>
                <a:ea typeface="+mn-ea"/>
                <a:cs typeface="Arial" panose="020B0604020202020204" pitchFamily="34" charset="0"/>
              </a:rPr>
              <a:t>Johkasou</a:t>
            </a:r>
            <a:r>
              <a:rPr kumimoji="0" lang="en-IN"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Technology – Packaged STP </a:t>
            </a:r>
            <a:endParaRPr kumimoji="0" lang="en-US"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endParaRPr>
          </a:p>
        </p:txBody>
      </p:sp>
      <p:pic>
        <p:nvPicPr>
          <p:cNvPr id="6148" name="Picture 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025" y="1268413"/>
            <a:ext cx="34607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4181475" y="1108075"/>
            <a:ext cx="5457825" cy="1200150"/>
          </a:xfrm>
          <a:prstGeom prst="rect">
            <a:avLst/>
          </a:prstGeom>
          <a:noFill/>
        </p:spPr>
        <p:txBody>
          <a:bodyPr>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Expeditious treatment; easy maintenance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Energy-saving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Most updated automated manufacturing technology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Stable high-quality FRP material</a:t>
            </a:r>
          </a:p>
        </p:txBody>
      </p:sp>
      <p:pic>
        <p:nvPicPr>
          <p:cNvPr id="6150" name="図 3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16438" y="2995613"/>
            <a:ext cx="46815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719138" y="5114925"/>
            <a:ext cx="2740025" cy="10477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Capacities: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 KLD to 50 KLD models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(further capacities can be increased in parallel arrangement)</a:t>
            </a:r>
          </a:p>
        </p:txBody>
      </p:sp>
      <p:pic>
        <p:nvPicPr>
          <p:cNvPr id="6152"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99413" y="5507038"/>
            <a:ext cx="11985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6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noChangeArrowheads="1"/>
          </p:cNvSpPr>
          <p:nvPr>
            <p:ph type="sldNum" sz="quarter" idx="12"/>
          </p:nvPr>
        </p:nvSpPr>
        <p:spPr bwMode="auto">
          <a:xfrm>
            <a:off x="8820150" y="6283325"/>
            <a:ext cx="352425"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365A66-0A9F-41DF-A27A-30C31857BFEC}" type="slidenum">
              <a:rPr lang="en-US" altLang="en-US" sz="1200" smtClean="0">
                <a:solidFill>
                  <a:srgbClr val="898989"/>
                </a:solidFill>
                <a:latin typeface="Times New Roman" panose="02020603050405020304" pitchFamily="18" charset="0"/>
              </a:rPr>
              <a:pPr>
                <a:spcBef>
                  <a:spcPct val="0"/>
                </a:spcBef>
                <a:buFontTx/>
                <a:buNone/>
              </a:pPr>
              <a:t>3</a:t>
            </a:fld>
            <a:endParaRPr lang="en-US" altLang="en-US" sz="1200" smtClean="0">
              <a:solidFill>
                <a:srgbClr val="898989"/>
              </a:solidFill>
              <a:latin typeface="Times New Roman" panose="02020603050405020304" pitchFamily="18" charset="0"/>
            </a:endParaRPr>
          </a:p>
        </p:txBody>
      </p:sp>
      <p:sp>
        <p:nvSpPr>
          <p:cNvPr id="5" name="Rectangle 1"/>
          <p:cNvSpPr>
            <a:spLocks noChangeArrowheads="1"/>
          </p:cNvSpPr>
          <p:nvPr/>
        </p:nvSpPr>
        <p:spPr bwMode="auto">
          <a:xfrm>
            <a:off x="457200" y="94040"/>
            <a:ext cx="9320213" cy="338554"/>
          </a:xfrm>
          <a:prstGeom prst="rect">
            <a:avLst/>
          </a:prstGeom>
          <a:noFill/>
          <a:ln w="9525">
            <a:noFill/>
            <a:miter lim="800000"/>
            <a:headEnd/>
            <a:tailEnd/>
          </a:ln>
          <a:effectLst/>
        </p:spPr>
        <p:txBody>
          <a:bodyPr wrap="square" anchor="ctr">
            <a:spAutoFit/>
          </a:bodyPr>
          <a:lstStyle/>
          <a:p>
            <a:pPr algn="ctr">
              <a:tabLst>
                <a:tab pos="535681" algn="l"/>
                <a:tab pos="633078" algn="l"/>
              </a:tabLst>
              <a:defRPr/>
            </a:pPr>
            <a:r>
              <a:rPr lang="en-US" sz="1600" dirty="0">
                <a:solidFill>
                  <a:srgbClr val="CC0099"/>
                </a:solidFill>
                <a:latin typeface="+mn-lt"/>
              </a:rPr>
              <a:t>Report by RO; MoEFCC; Nagpur (Visit </a:t>
            </a:r>
            <a:r>
              <a:rPr lang="en-US" sz="1600" dirty="0" err="1">
                <a:solidFill>
                  <a:srgbClr val="CC0099"/>
                </a:solidFill>
                <a:latin typeface="+mn-lt"/>
              </a:rPr>
              <a:t>dt.</a:t>
            </a:r>
            <a:r>
              <a:rPr lang="en-US" sz="1600" dirty="0">
                <a:solidFill>
                  <a:srgbClr val="CC0099"/>
                </a:solidFill>
                <a:latin typeface="+mn-lt"/>
              </a:rPr>
              <a:t>: 15.10.2020   &amp; Compliance Observed vide Report </a:t>
            </a:r>
            <a:r>
              <a:rPr lang="en-US" sz="1600" dirty="0" err="1">
                <a:solidFill>
                  <a:srgbClr val="CC0099"/>
                </a:solidFill>
                <a:latin typeface="+mn-lt"/>
              </a:rPr>
              <a:t>dt.</a:t>
            </a:r>
            <a:r>
              <a:rPr lang="en-US" sz="1600" dirty="0">
                <a:solidFill>
                  <a:srgbClr val="CC0099"/>
                </a:solidFill>
                <a:latin typeface="+mn-lt"/>
              </a:rPr>
              <a:t> 21.12.2020)</a:t>
            </a:r>
          </a:p>
        </p:txBody>
      </p:sp>
      <p:graphicFrame>
        <p:nvGraphicFramePr>
          <p:cNvPr id="6" name="Group 48"/>
          <p:cNvGraphicFramePr>
            <a:graphicFrameLocks noGrp="1"/>
          </p:cNvGraphicFramePr>
          <p:nvPr>
            <p:extLst>
              <p:ext uri="{D42A27DB-BD31-4B8C-83A1-F6EECF244321}">
                <p14:modId xmlns:p14="http://schemas.microsoft.com/office/powerpoint/2010/main" val="1275735800"/>
              </p:ext>
            </p:extLst>
          </p:nvPr>
        </p:nvGraphicFramePr>
        <p:xfrm>
          <a:off x="128588" y="747713"/>
          <a:ext cx="9648825" cy="5974080"/>
        </p:xfrm>
        <a:graphic>
          <a:graphicData uri="http://schemas.openxmlformats.org/drawingml/2006/table">
            <a:tbl>
              <a:tblPr>
                <a:tableStyleId>{5940675A-B579-460E-94D1-54222C63F5DA}</a:tableStyleId>
              </a:tblPr>
              <a:tblGrid>
                <a:gridCol w="379874">
                  <a:extLst>
                    <a:ext uri="{9D8B030D-6E8A-4147-A177-3AD203B41FA5}">
                      <a16:colId xmlns:a16="http://schemas.microsoft.com/office/drawing/2014/main" val="20000"/>
                    </a:ext>
                  </a:extLst>
                </a:gridCol>
                <a:gridCol w="2387138">
                  <a:extLst>
                    <a:ext uri="{9D8B030D-6E8A-4147-A177-3AD203B41FA5}">
                      <a16:colId xmlns:a16="http://schemas.microsoft.com/office/drawing/2014/main" val="20001"/>
                    </a:ext>
                  </a:extLst>
                </a:gridCol>
                <a:gridCol w="5128686">
                  <a:extLst>
                    <a:ext uri="{9D8B030D-6E8A-4147-A177-3AD203B41FA5}">
                      <a16:colId xmlns:a16="http://schemas.microsoft.com/office/drawing/2014/main" val="20002"/>
                    </a:ext>
                  </a:extLst>
                </a:gridCol>
                <a:gridCol w="1753127">
                  <a:extLst>
                    <a:ext uri="{9D8B030D-6E8A-4147-A177-3AD203B41FA5}">
                      <a16:colId xmlns:a16="http://schemas.microsoft.com/office/drawing/2014/main" val="20003"/>
                    </a:ext>
                  </a:extLst>
                </a:gridCol>
              </a:tblGrid>
              <a:tr h="198132">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No</a:t>
                      </a:r>
                      <a:endParaRPr lang="en-US" sz="1400" baseline="0" dirty="0">
                        <a:latin typeface="+mn-lt"/>
                        <a:ea typeface="Times New Roman"/>
                        <a:cs typeface="Times New Roman" pitchFamily="18" charset="0"/>
                      </a:endParaRPr>
                    </a:p>
                  </a:txBody>
                  <a:tcPr marL="58441" marR="58441" marT="0" marB="0">
                    <a:lnR w="12700" cap="flat" cmpd="sng" algn="ctr">
                      <a:solidFill>
                        <a:schemeClr val="tx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Comments in RO Report  </a:t>
                      </a:r>
                      <a:endParaRPr lang="en-US" sz="1400" baseline="0" dirty="0">
                        <a:latin typeface="+mn-lt"/>
                        <a:ea typeface="Times New Roman"/>
                        <a:cs typeface="Times New Roman" pitchFamily="18" charset="0"/>
                      </a:endParaRPr>
                    </a:p>
                  </a:txBody>
                  <a:tcPr marL="58441" marR="58441" marT="0" marB="0">
                    <a:lnL w="12700" cap="flat" cmpd="sng" algn="ctr">
                      <a:solidFill>
                        <a:schemeClr val="tx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 / Compliance done by PA</a:t>
                      </a:r>
                      <a:endParaRPr lang="en-US" sz="1400" baseline="0" dirty="0">
                        <a:latin typeface="+mn-lt"/>
                        <a:ea typeface="Times New Roman"/>
                        <a:cs typeface="Times New Roman" pitchFamily="18" charset="0"/>
                      </a:endParaRPr>
                    </a:p>
                  </a:txBody>
                  <a:tcPr marL="58441" marR="58441" marT="0" marB="0"/>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Latest Status</a:t>
                      </a:r>
                    </a:p>
                  </a:txBody>
                  <a:tcPr marL="58441" marR="58441" marT="0" marB="0"/>
                </a:tc>
                <a:extLst>
                  <a:ext uri="{0D108BD9-81ED-4DB2-BD59-A6C34878D82A}">
                    <a16:rowId xmlns:a16="http://schemas.microsoft.com/office/drawing/2014/main" val="10000"/>
                  </a:ext>
                </a:extLst>
              </a:tr>
              <a:tr h="198132">
                <a:tc>
                  <a:txBody>
                    <a:bodyPr/>
                    <a:lstStyle/>
                    <a:p>
                      <a:pPr marL="0" marR="0" indent="0" algn="ctr">
                        <a:lnSpc>
                          <a:spcPct val="100000"/>
                        </a:lnSpc>
                        <a:spcBef>
                          <a:spcPts val="0"/>
                        </a:spcBef>
                        <a:spcAft>
                          <a:spcPts val="0"/>
                        </a:spcAft>
                        <a:buFont typeface="Arial" panose="020B0604020202020204" pitchFamily="34" charset="0"/>
                        <a:buNone/>
                      </a:pPr>
                      <a:r>
                        <a:rPr lang="en-US" sz="1400" b="1" baseline="0" dirty="0">
                          <a:latin typeface="+mn-lt"/>
                          <a:ea typeface="Times New Roman"/>
                          <a:cs typeface="Times New Roman" pitchFamily="18" charset="0"/>
                        </a:rPr>
                        <a:t>A</a:t>
                      </a:r>
                    </a:p>
                  </a:txBody>
                  <a:tcPr marL="58441" marR="58441"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marR="0" indent="0" algn="l">
                        <a:lnSpc>
                          <a:spcPct val="100000"/>
                        </a:lnSpc>
                        <a:spcBef>
                          <a:spcPts val="0"/>
                        </a:spcBef>
                        <a:spcAft>
                          <a:spcPts val="0"/>
                        </a:spcAft>
                        <a:buFont typeface="Arial" panose="020B0604020202020204" pitchFamily="34" charset="0"/>
                        <a:buNone/>
                        <a:tabLst/>
                      </a:pPr>
                      <a:r>
                        <a:rPr lang="en-US" sz="1400" b="1" baseline="0" dirty="0">
                          <a:latin typeface="+mn-lt"/>
                          <a:ea typeface="Times New Roman"/>
                          <a:cs typeface="Times New Roman" pitchFamily="18" charset="0"/>
                        </a:rPr>
                        <a:t>Condition was not Complied</a:t>
                      </a:r>
                    </a:p>
                  </a:txBody>
                  <a:tcPr marL="58441" marR="58441"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marL="0" marR="0" algn="ctr">
                        <a:lnSpc>
                          <a:spcPct val="100000"/>
                        </a:lnSpc>
                        <a:spcBef>
                          <a:spcPts val="0"/>
                        </a:spcBef>
                        <a:spcAft>
                          <a:spcPts val="0"/>
                        </a:spcAft>
                      </a:pPr>
                      <a:endParaRPr lang="en-US" sz="1400" baseline="0" dirty="0">
                        <a:latin typeface="+mn-lt"/>
                        <a:ea typeface="Times New Roman"/>
                        <a:cs typeface="Times New Roman" pitchFamily="18" charset="0"/>
                      </a:endParaRPr>
                    </a:p>
                  </a:txBody>
                  <a:tcPr marL="58441" marR="58441" marT="0" marB="0">
                    <a:solidFill>
                      <a:schemeClr val="accent2">
                        <a:lumMod val="40000"/>
                        <a:lumOff val="60000"/>
                      </a:schemeClr>
                    </a:solidFill>
                  </a:tcPr>
                </a:tc>
                <a:tc>
                  <a:txBody>
                    <a:bodyPr/>
                    <a:lstStyle/>
                    <a:p>
                      <a:pPr marL="0" marR="0" algn="ctr">
                        <a:lnSpc>
                          <a:spcPct val="100000"/>
                        </a:lnSpc>
                        <a:spcBef>
                          <a:spcPts val="0"/>
                        </a:spcBef>
                        <a:spcAft>
                          <a:spcPts val="0"/>
                        </a:spcAft>
                      </a:pPr>
                      <a:endParaRPr lang="en-US" sz="1400" b="1" baseline="0" dirty="0">
                        <a:latin typeface="+mn-lt"/>
                        <a:ea typeface="Times New Roman"/>
                        <a:cs typeface="Times New Roman" pitchFamily="18" charset="0"/>
                      </a:endParaRPr>
                    </a:p>
                  </a:txBody>
                  <a:tcPr marL="58441" marR="58441" marT="0" marB="0">
                    <a:solidFill>
                      <a:schemeClr val="accent2">
                        <a:lumMod val="40000"/>
                        <a:lumOff val="60000"/>
                      </a:schemeClr>
                    </a:solidFill>
                  </a:tcPr>
                </a:tc>
                <a:extLst>
                  <a:ext uri="{0D108BD9-81ED-4DB2-BD59-A6C34878D82A}">
                    <a16:rowId xmlns:a16="http://schemas.microsoft.com/office/drawing/2014/main" val="10001"/>
                  </a:ext>
                </a:extLst>
              </a:tr>
              <a:tr h="2575719">
                <a:tc>
                  <a:txBody>
                    <a:bodyPr/>
                    <a:lstStyle/>
                    <a:p>
                      <a:pPr marL="0" marR="0" lvl="0" indent="0" algn="ctr" defTabSz="914400" rtl="0" eaLnBrk="1" fontAlgn="base" latinLnBrk="0" hangingPunct="1">
                        <a:lnSpc>
                          <a:spcPct val="100000"/>
                        </a:lnSpc>
                        <a:spcBef>
                          <a:spcPts val="0"/>
                        </a:spcBef>
                        <a:spcAft>
                          <a:spcPts val="0"/>
                        </a:spcAft>
                        <a:buClr>
                          <a:schemeClr val="accent1"/>
                        </a:buClr>
                        <a:buSzTx/>
                        <a:buFontTx/>
                        <a:buNone/>
                        <a:tabLst/>
                        <a:defRPr/>
                      </a:pPr>
                      <a:r>
                        <a:rPr kumimoji="0" lang="en-US" sz="1400" u="none" strike="noStrike" kern="1200" cap="none" normalizeH="0" baseline="0" dirty="0">
                          <a:ln>
                            <a:noFill/>
                          </a:ln>
                          <a:solidFill>
                            <a:schemeClr val="tx1"/>
                          </a:solidFill>
                          <a:effectLst/>
                          <a:latin typeface="+mn-lt"/>
                          <a:ea typeface="+mn-ea"/>
                          <a:cs typeface="Times New Roman" pitchFamily="18" charset="0"/>
                        </a:rPr>
                        <a:t>1</a:t>
                      </a:r>
                    </a:p>
                  </a:txBody>
                  <a:tcPr marL="77924" marR="77924" marT="38879" marB="38879" horzOverflow="overflow">
                    <a:lnB w="12700" cap="flat" cmpd="sng" algn="ctr">
                      <a:solidFill>
                        <a:schemeClr val="tx1"/>
                      </a:solidFill>
                      <a:prstDash val="solid"/>
                      <a:round/>
                      <a:headEnd type="none" w="med" len="med"/>
                      <a:tailEnd type="none" w="med" len="med"/>
                    </a:lnB>
                  </a:tcPr>
                </a:tc>
                <a:tc>
                  <a:txBody>
                    <a:bodyPr/>
                    <a:lstStyle/>
                    <a:p>
                      <a:r>
                        <a:rPr lang="en-IN" sz="1400" b="1" kern="1200" baseline="0" dirty="0" smtClean="0">
                          <a:solidFill>
                            <a:schemeClr val="tx1"/>
                          </a:solidFill>
                          <a:latin typeface="+mn-lt"/>
                          <a:ea typeface="+mn-ea"/>
                          <a:cs typeface="Times New Roman"/>
                        </a:rPr>
                        <a:t>Condition </a:t>
                      </a:r>
                      <a:r>
                        <a:rPr lang="en-IN" sz="1400" b="1" kern="1200" baseline="0" dirty="0">
                          <a:solidFill>
                            <a:schemeClr val="tx1"/>
                          </a:solidFill>
                          <a:latin typeface="+mn-lt"/>
                          <a:ea typeface="+mn-ea"/>
                          <a:cs typeface="Times New Roman"/>
                        </a:rPr>
                        <a:t>No. </a:t>
                      </a:r>
                      <a:r>
                        <a:rPr lang="en-IN" sz="1400" b="1" kern="1200" baseline="0" dirty="0" smtClean="0">
                          <a:solidFill>
                            <a:schemeClr val="tx1"/>
                          </a:solidFill>
                          <a:latin typeface="+mn-lt"/>
                          <a:ea typeface="+mn-ea"/>
                          <a:cs typeface="Times New Roman"/>
                        </a:rPr>
                        <a:t>IX</a:t>
                      </a:r>
                    </a:p>
                    <a:p>
                      <a:r>
                        <a:rPr lang="en-US" sz="1400" b="0" kern="1200" baseline="0" dirty="0" smtClean="0">
                          <a:solidFill>
                            <a:schemeClr val="tx1"/>
                          </a:solidFill>
                          <a:latin typeface="+mn-lt"/>
                          <a:ea typeface="+mn-ea"/>
                          <a:cs typeface="Times New Roman"/>
                        </a:rPr>
                        <a:t>Rain water harvesting system is yet to be implemented.</a:t>
                      </a:r>
                      <a:endParaRPr lang="en-US" sz="1400" b="0" kern="1200" baseline="0" dirty="0">
                        <a:solidFill>
                          <a:schemeClr val="tx1"/>
                        </a:solidFill>
                        <a:latin typeface="+mn-lt"/>
                        <a:ea typeface="+mn-ea"/>
                        <a:cs typeface="Times New Roman"/>
                      </a:endParaRPr>
                    </a:p>
                  </a:txBody>
                  <a:tcPr marL="58437" marR="58437" marT="0" marB="0">
                    <a:lnB w="12700" cap="flat" cmpd="sng" algn="ctr">
                      <a:solidFill>
                        <a:schemeClr val="tx1"/>
                      </a:solidFill>
                      <a:prstDash val="solid"/>
                      <a:round/>
                      <a:headEnd type="none" w="med" len="med"/>
                      <a:tailEnd type="none" w="med" len="med"/>
                    </a:lnB>
                  </a:tcPr>
                </a:tc>
                <a:tc>
                  <a:txBody>
                    <a:bodyPr/>
                    <a:lstStyle/>
                    <a:p>
                      <a:pPr algn="just"/>
                      <a:r>
                        <a:rPr lang="en-US" sz="1400" b="0" kern="1200" baseline="0" dirty="0" smtClean="0">
                          <a:solidFill>
                            <a:schemeClr val="tx1"/>
                          </a:solidFill>
                          <a:latin typeface="+mn-lt"/>
                          <a:ea typeface="+mn-ea"/>
                          <a:cs typeface="Times New Roman"/>
                        </a:rPr>
                        <a:t>Rainwater harvesting to be implemented soon before next monsoon season.</a:t>
                      </a:r>
                    </a:p>
                    <a:p>
                      <a:pPr algn="just"/>
                      <a:r>
                        <a:rPr lang="en-US" sz="1400" b="0" kern="1200" baseline="0" dirty="0" smtClean="0">
                          <a:solidFill>
                            <a:schemeClr val="tx1"/>
                          </a:solidFill>
                          <a:latin typeface="+mn-lt"/>
                          <a:ea typeface="+mn-ea"/>
                          <a:cs typeface="Times New Roman"/>
                        </a:rPr>
                        <a:t>Rain water harvesting plan :</a:t>
                      </a:r>
                    </a:p>
                    <a:p>
                      <a:pPr algn="just"/>
                      <a:r>
                        <a:rPr lang="en-US" sz="1400" b="0" kern="1200" baseline="0" dirty="0" smtClean="0">
                          <a:solidFill>
                            <a:schemeClr val="tx1"/>
                          </a:solidFill>
                          <a:latin typeface="+mn-lt"/>
                          <a:ea typeface="+mn-ea"/>
                          <a:cs typeface="Times New Roman"/>
                        </a:rPr>
                        <a:t>1. Total Plot Area: 7, 26, 219 Sq. M</a:t>
                      </a:r>
                    </a:p>
                    <a:p>
                      <a:pPr algn="just"/>
                      <a:r>
                        <a:rPr lang="en-US" sz="1400" b="0" kern="1200" baseline="0" dirty="0" smtClean="0">
                          <a:solidFill>
                            <a:schemeClr val="tx1"/>
                          </a:solidFill>
                          <a:latin typeface="+mn-lt"/>
                          <a:ea typeface="+mn-ea"/>
                          <a:cs typeface="Times New Roman"/>
                        </a:rPr>
                        <a:t>2.  Open land area in the industrial premises: 4, 14,434 Sq. M.</a:t>
                      </a:r>
                    </a:p>
                    <a:p>
                      <a:pPr algn="just"/>
                      <a:r>
                        <a:rPr lang="en-US" sz="1400" b="0" kern="1200" baseline="0" dirty="0" smtClean="0">
                          <a:solidFill>
                            <a:schemeClr val="tx1"/>
                          </a:solidFill>
                          <a:latin typeface="+mn-lt"/>
                          <a:ea typeface="+mn-ea"/>
                          <a:cs typeface="Times New Roman"/>
                        </a:rPr>
                        <a:t>3. Total water available after Rooftop &amp; Surface harvesting: 2,51,464.38 M</a:t>
                      </a:r>
                      <a:r>
                        <a:rPr lang="en-US" sz="1400" b="0" kern="1200" baseline="30000" dirty="0" smtClean="0">
                          <a:solidFill>
                            <a:schemeClr val="tx1"/>
                          </a:solidFill>
                          <a:latin typeface="+mn-lt"/>
                          <a:ea typeface="+mn-ea"/>
                          <a:cs typeface="Times New Roman"/>
                        </a:rPr>
                        <a:t>3</a:t>
                      </a:r>
                      <a:r>
                        <a:rPr lang="en-US" sz="1400" b="0" kern="1200" baseline="0" dirty="0" smtClean="0">
                          <a:solidFill>
                            <a:schemeClr val="tx1"/>
                          </a:solidFill>
                          <a:latin typeface="+mn-lt"/>
                          <a:ea typeface="+mn-ea"/>
                          <a:cs typeface="Times New Roman"/>
                        </a:rPr>
                        <a:t> i.e. 251.46 ML.</a:t>
                      </a:r>
                    </a:p>
                    <a:p>
                      <a:pPr algn="just"/>
                      <a:r>
                        <a:rPr lang="en-US" sz="1400" b="0" kern="1200" baseline="0" dirty="0" smtClean="0">
                          <a:solidFill>
                            <a:schemeClr val="tx1"/>
                          </a:solidFill>
                          <a:latin typeface="+mn-lt"/>
                          <a:ea typeface="+mn-ea"/>
                          <a:cs typeface="Times New Roman"/>
                        </a:rPr>
                        <a:t>4. Groundwater recharge through infiltration &amp; percolation shall have Positive Impact on Water Table in premises, Reuse of Harvested Water shall save Fresh Water for Domestic and Gardening purposes. On the open land in the premises counter bunding, terracing and dressing will be done so as to divert the rainwater as per natural slopes to various tranches excavated on the plot in a decentralized manner. Further, the recharge points will be located as per geometry of zones.</a:t>
                      </a:r>
                      <a:endParaRPr lang="en-US" sz="1400" b="0" kern="1200" baseline="0" dirty="0">
                        <a:solidFill>
                          <a:schemeClr val="tx1"/>
                        </a:solidFill>
                        <a:latin typeface="+mn-lt"/>
                        <a:ea typeface="+mn-ea"/>
                        <a:cs typeface="Times New Roman"/>
                      </a:endParaRPr>
                    </a:p>
                  </a:txBody>
                  <a:tcPr marL="58437" marR="58437" marT="0" marB="0">
                    <a:lnB w="12700" cap="flat" cmpd="sng" algn="ctr">
                      <a:solidFill>
                        <a:schemeClr val="tx1"/>
                      </a:solidFill>
                      <a:prstDash val="solid"/>
                      <a:round/>
                      <a:headEnd type="none" w="med" len="med"/>
                      <a:tailEnd type="none" w="med" len="med"/>
                    </a:lnB>
                  </a:tcPr>
                </a:tc>
                <a:tc>
                  <a:txBody>
                    <a:bodyPr/>
                    <a:lstStyle/>
                    <a:p>
                      <a:pPr algn="just"/>
                      <a:r>
                        <a:rPr lang="en-US" sz="1400" b="0" kern="1200" baseline="0" dirty="0" smtClean="0">
                          <a:solidFill>
                            <a:schemeClr val="tx1"/>
                          </a:solidFill>
                          <a:latin typeface="+mn-lt"/>
                          <a:ea typeface="+mn-ea"/>
                          <a:cs typeface="Times New Roman"/>
                        </a:rPr>
                        <a:t>The rain water harvesting will be implemented soon before next monsoon season.</a:t>
                      </a:r>
                    </a:p>
                  </a:txBody>
                  <a:tcPr marL="58437" marR="58437"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793">
                <a:tc>
                  <a:txBody>
                    <a:bodyPr/>
                    <a:lstStyle/>
                    <a:p>
                      <a:pPr marL="0" marR="0" lvl="0" indent="0" algn="ctr" defTabSz="914400" rtl="0" eaLnBrk="1" fontAlgn="base" latinLnBrk="0" hangingPunct="1">
                        <a:lnSpc>
                          <a:spcPct val="100000"/>
                        </a:lnSpc>
                        <a:spcBef>
                          <a:spcPts val="0"/>
                        </a:spcBef>
                        <a:spcAft>
                          <a:spcPts val="0"/>
                        </a:spcAft>
                        <a:buClr>
                          <a:schemeClr val="accent1"/>
                        </a:buClr>
                        <a:buSzTx/>
                        <a:buFontTx/>
                        <a:buNone/>
                        <a:tabLst/>
                        <a:defRPr/>
                      </a:pPr>
                      <a:r>
                        <a:rPr kumimoji="0" lang="en-US" sz="1400" u="none" strike="noStrike" kern="1200" cap="none" normalizeH="0" baseline="0" dirty="0" smtClean="0">
                          <a:ln>
                            <a:noFill/>
                          </a:ln>
                          <a:solidFill>
                            <a:schemeClr val="tx1"/>
                          </a:solidFill>
                          <a:effectLst/>
                          <a:latin typeface="+mn-lt"/>
                          <a:ea typeface="+mn-ea"/>
                          <a:cs typeface="Times New Roman" pitchFamily="18" charset="0"/>
                        </a:rPr>
                        <a:t>2</a:t>
                      </a:r>
                      <a:endParaRPr kumimoji="0" lang="en-US" sz="1400" u="none" strike="noStrike" kern="1200" cap="none" normalizeH="0" baseline="0" dirty="0">
                        <a:ln>
                          <a:noFill/>
                        </a:ln>
                        <a:solidFill>
                          <a:schemeClr val="tx1"/>
                        </a:solidFill>
                        <a:effectLst/>
                        <a:latin typeface="+mn-lt"/>
                        <a:ea typeface="+mn-ea"/>
                        <a:cs typeface="Times New Roman" pitchFamily="18" charset="0"/>
                      </a:endParaRPr>
                    </a:p>
                  </a:txBody>
                  <a:tcPr marL="77924" marR="77924" marT="38879" marB="38879"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N" sz="1400" b="1" kern="1200" baseline="0" dirty="0" smtClean="0">
                          <a:solidFill>
                            <a:schemeClr val="tx1"/>
                          </a:solidFill>
                          <a:latin typeface="+mn-lt"/>
                          <a:ea typeface="+mn-ea"/>
                          <a:cs typeface="Times New Roman"/>
                        </a:rPr>
                        <a:t>Condition</a:t>
                      </a:r>
                      <a:r>
                        <a:rPr lang="en-IN" sz="1400" b="0" kern="1200" baseline="0" dirty="0" smtClean="0">
                          <a:solidFill>
                            <a:schemeClr val="tx1"/>
                          </a:solidFill>
                          <a:latin typeface="+mn-lt"/>
                          <a:ea typeface="+mn-ea"/>
                          <a:cs typeface="Times New Roman"/>
                        </a:rPr>
                        <a:t> </a:t>
                      </a:r>
                      <a:r>
                        <a:rPr lang="en-IN" sz="1400" b="1" kern="1200" baseline="0" dirty="0" smtClean="0">
                          <a:solidFill>
                            <a:schemeClr val="tx1"/>
                          </a:solidFill>
                          <a:latin typeface="+mn-lt"/>
                          <a:ea typeface="+mn-ea"/>
                          <a:cs typeface="Times New Roman"/>
                        </a:rPr>
                        <a:t>No. X</a:t>
                      </a:r>
                    </a:p>
                    <a:p>
                      <a:pPr algn="just"/>
                      <a:r>
                        <a:rPr lang="en-US" sz="1400" b="0" kern="1200" baseline="0" dirty="0" smtClean="0">
                          <a:solidFill>
                            <a:schemeClr val="tx1"/>
                          </a:solidFill>
                          <a:latin typeface="+mn-lt"/>
                          <a:ea typeface="+mn-ea"/>
                          <a:cs typeface="Times New Roman"/>
                        </a:rPr>
                        <a:t>Ground water quality is not being monitored. PP shall monitor the ground water quality at 2-3 locations in and around the plant.</a:t>
                      </a:r>
                      <a:endParaRPr lang="en-US" sz="1400" b="0" kern="1200" baseline="0" dirty="0">
                        <a:solidFill>
                          <a:schemeClr val="tx1"/>
                        </a:solidFill>
                        <a:latin typeface="+mn-lt"/>
                        <a:ea typeface="+mn-ea"/>
                        <a:cs typeface="Times New Roman"/>
                      </a:endParaRPr>
                    </a:p>
                  </a:txBody>
                  <a:tcPr marL="58437" marR="5843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b="0" kern="1200" baseline="0" dirty="0" smtClean="0">
                          <a:solidFill>
                            <a:schemeClr val="tx1"/>
                          </a:solidFill>
                          <a:latin typeface="+mn-lt"/>
                          <a:ea typeface="+mn-ea"/>
                          <a:cs typeface="Times New Roman"/>
                        </a:rPr>
                        <a:t>The condition is being followed. Regular Monitoring reports of ground water analyzed to study change in the quality of water. The Monitoring reports of ground water is enclosed at </a:t>
                      </a:r>
                      <a:r>
                        <a:rPr lang="en-US" sz="1400" b="1" kern="1200" baseline="0" dirty="0" smtClean="0">
                          <a:solidFill>
                            <a:schemeClr val="tx1"/>
                          </a:solidFill>
                          <a:latin typeface="+mn-lt"/>
                          <a:ea typeface="+mn-ea"/>
                          <a:cs typeface="Times New Roman"/>
                        </a:rPr>
                        <a:t>Annexure –I.</a:t>
                      </a:r>
                      <a:endParaRPr lang="en-US" sz="1400" b="1" kern="1200" baseline="0" dirty="0">
                        <a:solidFill>
                          <a:schemeClr val="tx1"/>
                        </a:solidFill>
                        <a:latin typeface="+mn-lt"/>
                        <a:ea typeface="+mn-ea"/>
                        <a:cs typeface="Times New Roman"/>
                      </a:endParaRPr>
                    </a:p>
                  </a:txBody>
                  <a:tcPr marL="58437" marR="5843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400" b="0" kern="1200" baseline="0" dirty="0" smtClean="0">
                          <a:solidFill>
                            <a:schemeClr val="tx1"/>
                          </a:solidFill>
                          <a:latin typeface="+mn-lt"/>
                          <a:ea typeface="+mn-ea"/>
                          <a:cs typeface="Times New Roman"/>
                        </a:rPr>
                        <a:t>The condition is being followed. Regular Monitoring reports of ground water has been attached . </a:t>
                      </a:r>
                      <a:endParaRPr lang="en-US" sz="1400" dirty="0">
                        <a:solidFill>
                          <a:srgbClr val="C00000"/>
                        </a:solidFill>
                        <a:latin typeface="+mn-lt"/>
                        <a:ea typeface="Times New Roman"/>
                        <a:cs typeface="Times New Roman"/>
                      </a:endParaRPr>
                    </a:p>
                  </a:txBody>
                  <a:tcPr marL="58437" marR="5843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90661">
                <a:tc>
                  <a:txBody>
                    <a:bodyPr/>
                    <a:lstStyle/>
                    <a:p>
                      <a:pPr marL="0" marR="0" algn="ctr">
                        <a:lnSpc>
                          <a:spcPct val="100000"/>
                        </a:lnSpc>
                        <a:spcBef>
                          <a:spcPts val="0"/>
                        </a:spcBef>
                        <a:spcAft>
                          <a:spcPts val="0"/>
                        </a:spcAft>
                      </a:pPr>
                      <a:r>
                        <a:rPr lang="en-US" sz="1400" b="0" baseline="0" dirty="0" smtClean="0">
                          <a:latin typeface="+mn-lt"/>
                          <a:ea typeface="Times New Roman"/>
                          <a:cs typeface="Times New Roman" pitchFamily="18" charset="0"/>
                        </a:rPr>
                        <a:t>3</a:t>
                      </a:r>
                      <a:endParaRPr lang="en-US" sz="1400" b="0" baseline="0" dirty="0">
                        <a:latin typeface="+mn-lt"/>
                        <a:ea typeface="Times New Roman"/>
                        <a:cs typeface="Times New Roman" pitchFamily="18" charset="0"/>
                      </a:endParaRPr>
                    </a:p>
                  </a:txBody>
                  <a:tcPr marL="58434" marR="5843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N" sz="1400" b="1" kern="1200" dirty="0">
                          <a:solidFill>
                            <a:schemeClr val="tx1"/>
                          </a:solidFill>
                          <a:effectLst/>
                          <a:latin typeface="+mn-lt"/>
                          <a:ea typeface="Times New Roman" panose="02020603050405020304" pitchFamily="18" charset="0"/>
                          <a:cs typeface="Mangal" panose="02040503050203030202" pitchFamily="18" charset="0"/>
                        </a:rPr>
                        <a:t>Condition No. </a:t>
                      </a:r>
                      <a:r>
                        <a:rPr lang="en-IN" sz="1400" b="1" kern="1200" dirty="0" smtClean="0">
                          <a:solidFill>
                            <a:schemeClr val="tx1"/>
                          </a:solidFill>
                          <a:effectLst/>
                          <a:latin typeface="+mn-lt"/>
                          <a:ea typeface="Times New Roman" panose="02020603050405020304" pitchFamily="18" charset="0"/>
                          <a:cs typeface="Mangal" panose="02040503050203030202" pitchFamily="18" charset="0"/>
                        </a:rPr>
                        <a:t>XXII </a:t>
                      </a:r>
                      <a:r>
                        <a:rPr lang="en-IN" sz="1400" b="1" kern="1200" dirty="0">
                          <a:solidFill>
                            <a:schemeClr val="tx1"/>
                          </a:solidFill>
                          <a:effectLst/>
                          <a:latin typeface="+mn-lt"/>
                          <a:ea typeface="Times New Roman" panose="02020603050405020304" pitchFamily="18" charset="0"/>
                          <a:cs typeface="Mangal" panose="02040503050203030202" pitchFamily="18" charset="0"/>
                        </a:rPr>
                        <a:t>&amp; </a:t>
                      </a:r>
                      <a:r>
                        <a:rPr lang="en-IN" sz="1400" b="1" kern="1200" dirty="0" smtClean="0">
                          <a:solidFill>
                            <a:schemeClr val="tx1"/>
                          </a:solidFill>
                          <a:effectLst/>
                          <a:latin typeface="+mn-lt"/>
                          <a:ea typeface="Times New Roman" panose="02020603050405020304" pitchFamily="18" charset="0"/>
                          <a:cs typeface="Mangal" panose="02040503050203030202" pitchFamily="18" charset="0"/>
                        </a:rPr>
                        <a:t>XXV</a:t>
                      </a:r>
                      <a:endParaRPr lang="en-US" sz="1400" b="1" kern="1200" dirty="0">
                        <a:solidFill>
                          <a:schemeClr val="tx1"/>
                        </a:solidFill>
                        <a:effectLst/>
                        <a:latin typeface="+mn-lt"/>
                        <a:ea typeface="Times New Roman" panose="02020603050405020304" pitchFamily="18" charset="0"/>
                        <a:cs typeface="Mangal" panose="02040503050203030202" pitchFamily="18" charset="0"/>
                      </a:endParaRPr>
                    </a:p>
                    <a:p>
                      <a:pPr algn="just"/>
                      <a:r>
                        <a:rPr lang="en-US" sz="1400" b="0" kern="1200" baseline="0" dirty="0" smtClean="0">
                          <a:solidFill>
                            <a:schemeClr val="tx1"/>
                          </a:solidFill>
                          <a:effectLst/>
                          <a:latin typeface="+mn-lt"/>
                          <a:ea typeface="Times New Roman" panose="02020603050405020304" pitchFamily="18" charset="0"/>
                          <a:cs typeface="Mangal" panose="02040503050203030202" pitchFamily="18" charset="0"/>
                        </a:rPr>
                        <a:t>PP did not submit the six monthly compliance report regularly since the grant of EC.</a:t>
                      </a:r>
                      <a:endParaRPr lang="en-US" sz="1400" b="0" kern="1200" baseline="0" dirty="0">
                        <a:solidFill>
                          <a:schemeClr val="tx1"/>
                        </a:solidFill>
                        <a:effectLst/>
                        <a:latin typeface="+mn-lt"/>
                        <a:ea typeface="Times New Roman" panose="02020603050405020304" pitchFamily="18" charset="0"/>
                        <a:cs typeface="Mangal" panose="02040503050203030202" pitchFamily="18" charset="0"/>
                      </a:endParaRPr>
                    </a:p>
                  </a:txBody>
                  <a:tcPr marL="58434" marR="5843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b="0" kern="1200" baseline="0" dirty="0" smtClean="0">
                          <a:solidFill>
                            <a:schemeClr val="tx1"/>
                          </a:solidFill>
                          <a:effectLst/>
                          <a:latin typeface="+mn-lt"/>
                          <a:ea typeface="Times New Roman" panose="02020603050405020304" pitchFamily="18" charset="0"/>
                          <a:cs typeface="Mangal" panose="02040503050203030202" pitchFamily="18" charset="0"/>
                        </a:rPr>
                        <a:t>Latest Six monthly report for period October 2020 to March 2021 is submitted to Regional Office of MoEFCC Nagpur. Henceforth, reports shall be submitted regularly to your office. Acknowledgment</a:t>
                      </a:r>
                    </a:p>
                    <a:p>
                      <a:pPr algn="just"/>
                      <a:r>
                        <a:rPr lang="en-US" sz="1400" b="0" kern="1200" baseline="0" dirty="0" smtClean="0">
                          <a:solidFill>
                            <a:schemeClr val="tx1"/>
                          </a:solidFill>
                          <a:effectLst/>
                          <a:latin typeface="+mn-lt"/>
                          <a:ea typeface="Times New Roman" panose="02020603050405020304" pitchFamily="18" charset="0"/>
                          <a:cs typeface="Mangal" panose="02040503050203030202" pitchFamily="18" charset="0"/>
                        </a:rPr>
                        <a:t>of six monthly compliance for period October 2020</a:t>
                      </a:r>
                    </a:p>
                    <a:p>
                      <a:pPr algn="just"/>
                      <a:r>
                        <a:rPr lang="en-US" sz="1400" b="0" kern="1200" baseline="0" dirty="0" smtClean="0">
                          <a:solidFill>
                            <a:schemeClr val="tx1"/>
                          </a:solidFill>
                          <a:effectLst/>
                          <a:latin typeface="+mn-lt"/>
                          <a:ea typeface="Times New Roman" panose="02020603050405020304" pitchFamily="18" charset="0"/>
                          <a:cs typeface="Mangal" panose="02040503050203030202" pitchFamily="18" charset="0"/>
                        </a:rPr>
                        <a:t>to March 2021 is Enclosed at </a:t>
                      </a:r>
                      <a:r>
                        <a:rPr lang="en-US" sz="1400" b="1" kern="1200" baseline="0" dirty="0" smtClean="0">
                          <a:solidFill>
                            <a:schemeClr val="tx1"/>
                          </a:solidFill>
                          <a:effectLst/>
                          <a:latin typeface="+mn-lt"/>
                          <a:ea typeface="Times New Roman" panose="02020603050405020304" pitchFamily="18" charset="0"/>
                          <a:cs typeface="Mangal" panose="02040503050203030202" pitchFamily="18" charset="0"/>
                        </a:rPr>
                        <a:t>Annexure</a:t>
                      </a:r>
                      <a:r>
                        <a:rPr lang="en-US" sz="1400" b="0" kern="1200" baseline="0" dirty="0" smtClean="0">
                          <a:solidFill>
                            <a:schemeClr val="tx1"/>
                          </a:solidFill>
                          <a:effectLst/>
                          <a:latin typeface="+mn-lt"/>
                          <a:ea typeface="Times New Roman" panose="02020603050405020304" pitchFamily="18" charset="0"/>
                          <a:cs typeface="Mangal" panose="02040503050203030202" pitchFamily="18" charset="0"/>
                        </a:rPr>
                        <a:t> -</a:t>
                      </a:r>
                      <a:r>
                        <a:rPr lang="en-US" sz="1400" b="1" kern="1200" baseline="0" dirty="0" smtClean="0">
                          <a:solidFill>
                            <a:schemeClr val="tx1"/>
                          </a:solidFill>
                          <a:effectLst/>
                          <a:latin typeface="+mn-lt"/>
                          <a:ea typeface="Times New Roman" panose="02020603050405020304" pitchFamily="18" charset="0"/>
                          <a:cs typeface="Mangal" panose="02040503050203030202" pitchFamily="18" charset="0"/>
                        </a:rPr>
                        <a:t>II</a:t>
                      </a:r>
                      <a:r>
                        <a:rPr lang="en-US" sz="1400" b="0" kern="1200" baseline="0" dirty="0" smtClean="0">
                          <a:solidFill>
                            <a:schemeClr val="tx1"/>
                          </a:solidFill>
                          <a:effectLst/>
                          <a:latin typeface="+mn-lt"/>
                          <a:ea typeface="Times New Roman" panose="02020603050405020304" pitchFamily="18" charset="0"/>
                          <a:cs typeface="Mangal" panose="02040503050203030202" pitchFamily="18" charset="0"/>
                        </a:rPr>
                        <a:t>.</a:t>
                      </a:r>
                      <a:endParaRPr lang="en-US" sz="1400" b="0" kern="1200" baseline="0" dirty="0">
                        <a:solidFill>
                          <a:schemeClr val="tx1"/>
                        </a:solidFill>
                        <a:effectLst/>
                        <a:latin typeface="+mn-lt"/>
                        <a:ea typeface="Times New Roman" panose="02020603050405020304" pitchFamily="18" charset="0"/>
                        <a:cs typeface="Mangal" panose="02040503050203030202" pitchFamily="18" charset="0"/>
                      </a:endParaRPr>
                    </a:p>
                  </a:txBody>
                  <a:tcPr marL="58434" marR="5843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844083" rtl="0" eaLnBrk="1" latinLnBrk="0" hangingPunct="1"/>
                      <a:r>
                        <a:rPr lang="en-US" sz="1400" b="0" kern="1200" baseline="0" dirty="0" smtClean="0">
                          <a:solidFill>
                            <a:schemeClr val="tx1"/>
                          </a:solidFill>
                          <a:latin typeface="+mn-lt"/>
                          <a:ea typeface="+mn-ea"/>
                          <a:cs typeface="Times New Roman"/>
                        </a:rPr>
                        <a:t>Status report of</a:t>
                      </a:r>
                    </a:p>
                    <a:p>
                      <a:pPr marL="0" algn="just" defTabSz="844083" rtl="0" eaLnBrk="1" latinLnBrk="0" hangingPunct="1"/>
                      <a:r>
                        <a:rPr lang="en-US" sz="1400" b="0" kern="1200" baseline="0" dirty="0" smtClean="0">
                          <a:solidFill>
                            <a:schemeClr val="tx1"/>
                          </a:solidFill>
                          <a:latin typeface="+mn-lt"/>
                          <a:ea typeface="+mn-ea"/>
                          <a:cs typeface="Times New Roman"/>
                        </a:rPr>
                        <a:t>the same have been submitted to </a:t>
                      </a:r>
                      <a:r>
                        <a:rPr lang="en-US" sz="1400" b="0" kern="1200" baseline="0" dirty="0" smtClean="0">
                          <a:solidFill>
                            <a:schemeClr val="tx1"/>
                          </a:solidFill>
                          <a:effectLst/>
                          <a:latin typeface="+mn-lt"/>
                          <a:ea typeface="Times New Roman" panose="02020603050405020304" pitchFamily="18" charset="0"/>
                          <a:cs typeface="Mangal" panose="02040503050203030202" pitchFamily="18" charset="0"/>
                        </a:rPr>
                        <a:t>Regional Office of MoEFCC Nagpur.</a:t>
                      </a:r>
                      <a:r>
                        <a:rPr lang="en-US" sz="1400" b="0" kern="1200" baseline="0" dirty="0" smtClean="0">
                          <a:solidFill>
                            <a:schemeClr val="tx1"/>
                          </a:solidFill>
                          <a:latin typeface="+mn-lt"/>
                          <a:ea typeface="+mn-ea"/>
                          <a:cs typeface="Times New Roman"/>
                        </a:rPr>
                        <a:t> </a:t>
                      </a:r>
                    </a:p>
                  </a:txBody>
                  <a:tcPr marL="58434" marR="5843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891952"/>
                  </a:ext>
                </a:extLst>
              </a:tr>
            </a:tbl>
          </a:graphicData>
        </a:graphic>
      </p:graphicFrame>
      <p:sp>
        <p:nvSpPr>
          <p:cNvPr id="7" name="Rectangle 1"/>
          <p:cNvSpPr>
            <a:spLocks noChangeArrowheads="1"/>
          </p:cNvSpPr>
          <p:nvPr/>
        </p:nvSpPr>
        <p:spPr bwMode="auto">
          <a:xfrm>
            <a:off x="0" y="434975"/>
            <a:ext cx="8640763" cy="307975"/>
          </a:xfrm>
          <a:prstGeom prst="rect">
            <a:avLst/>
          </a:prstGeom>
          <a:noFill/>
          <a:ln w="9525">
            <a:noFill/>
            <a:miter lim="800000"/>
            <a:headEnd/>
            <a:tailEnd/>
          </a:ln>
          <a:effectLst/>
        </p:spPr>
        <p:txBody>
          <a:bodyPr anchor="ctr">
            <a:spAutoFit/>
          </a:bodyPr>
          <a:lstStyle/>
          <a:p>
            <a:pPr marL="105510" indent="-105510" algn="just">
              <a:buFont typeface="Arial" panose="020B0604020202020204" pitchFamily="34" charset="0"/>
              <a:buChar char="•"/>
              <a:tabLst>
                <a:tab pos="55686" algn="l"/>
                <a:tab pos="105510" algn="l"/>
              </a:tabLst>
              <a:defRPr/>
            </a:pPr>
            <a:r>
              <a:rPr lang="en-US" sz="1400" dirty="0">
                <a:solidFill>
                  <a:schemeClr val="tx1"/>
                </a:solidFill>
                <a:latin typeface="+mn-lt"/>
              </a:rPr>
              <a:t>Out of </a:t>
            </a:r>
            <a:r>
              <a:rPr lang="en-US" sz="1400" dirty="0">
                <a:solidFill>
                  <a:srgbClr val="C00000"/>
                </a:solidFill>
                <a:latin typeface="+mn-lt"/>
              </a:rPr>
              <a:t>27 General Conditions</a:t>
            </a:r>
            <a:r>
              <a:rPr lang="en-US" sz="1400" dirty="0">
                <a:solidFill>
                  <a:schemeClr val="tx1"/>
                </a:solidFill>
                <a:latin typeface="+mn-lt"/>
              </a:rPr>
              <a:t>; </a:t>
            </a:r>
            <a:r>
              <a:rPr lang="en-US" sz="1400" b="1" dirty="0">
                <a:solidFill>
                  <a:schemeClr val="tx1"/>
                </a:solidFill>
                <a:latin typeface="+mn-lt"/>
              </a:rPr>
              <a:t>22 </a:t>
            </a:r>
            <a:r>
              <a:rPr lang="en-US" sz="1400" dirty="0">
                <a:solidFill>
                  <a:schemeClr val="tx1"/>
                </a:solidFill>
                <a:latin typeface="+mn-lt"/>
              </a:rPr>
              <a:t>were </a:t>
            </a:r>
            <a:r>
              <a:rPr lang="en-US" sz="1400" b="1" dirty="0">
                <a:solidFill>
                  <a:schemeClr val="tx1"/>
                </a:solidFill>
                <a:latin typeface="+mn-lt"/>
              </a:rPr>
              <a:t>Fully Complied</a:t>
            </a:r>
            <a:r>
              <a:rPr lang="en-US" sz="1400" dirty="0">
                <a:solidFill>
                  <a:schemeClr val="tx1"/>
                </a:solidFill>
                <a:latin typeface="+mn-lt"/>
              </a:rPr>
              <a:t>, </a:t>
            </a:r>
            <a:r>
              <a:rPr lang="en-US" sz="1400" b="1" dirty="0">
                <a:solidFill>
                  <a:schemeClr val="tx1"/>
                </a:solidFill>
                <a:latin typeface="+mn-lt"/>
              </a:rPr>
              <a:t>2 </a:t>
            </a:r>
            <a:r>
              <a:rPr lang="en-US" sz="1400" dirty="0">
                <a:solidFill>
                  <a:schemeClr val="tx1"/>
                </a:solidFill>
                <a:latin typeface="+mn-lt"/>
              </a:rPr>
              <a:t>were </a:t>
            </a:r>
            <a:r>
              <a:rPr lang="en-US" sz="1400" b="1" dirty="0">
                <a:solidFill>
                  <a:schemeClr val="tx1"/>
                </a:solidFill>
                <a:latin typeface="+mn-lt"/>
              </a:rPr>
              <a:t>Partly Complied </a:t>
            </a:r>
            <a:r>
              <a:rPr lang="en-US" sz="1400" dirty="0">
                <a:solidFill>
                  <a:schemeClr val="tx1"/>
                </a:solidFill>
                <a:latin typeface="+mn-lt"/>
              </a:rPr>
              <a:t>&amp; only 3 was </a:t>
            </a:r>
            <a:r>
              <a:rPr lang="en-US" sz="1400" b="1" dirty="0">
                <a:solidFill>
                  <a:schemeClr val="tx1"/>
                </a:solidFill>
                <a:latin typeface="+mn-lt"/>
              </a:rPr>
              <a:t>Not Complied </a:t>
            </a:r>
          </a:p>
        </p:txBody>
      </p:sp>
    </p:spTree>
    <p:extLst>
      <p:ext uri="{BB962C8B-B14F-4D97-AF65-F5344CB8AC3E}">
        <p14:creationId xmlns:p14="http://schemas.microsoft.com/office/powerpoint/2010/main" val="349579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xfrm>
            <a:off x="7256463" y="651986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7FB7B3-5073-4BE6-8FAB-360FA87E378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6" name="Rectangle 55"/>
          <p:cNvSpPr>
            <a:spLocks noChangeArrowheads="1"/>
          </p:cNvSpPr>
          <p:nvPr/>
        </p:nvSpPr>
        <p:spPr bwMode="auto">
          <a:xfrm>
            <a:off x="2459038" y="144463"/>
            <a:ext cx="4987925" cy="4000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IN" altLang="en-US" sz="2000" b="0" i="0" u="none" strike="noStrike" kern="1200" cap="none" spc="0" normalizeH="0" baseline="0" noProof="0" dirty="0" err="1">
                <a:ln>
                  <a:noFill/>
                </a:ln>
                <a:solidFill>
                  <a:srgbClr val="CC0099"/>
                </a:solidFill>
                <a:effectLst/>
                <a:uLnTx/>
                <a:uFillTx/>
                <a:latin typeface="Calibri"/>
                <a:ea typeface="+mn-ea"/>
                <a:cs typeface="Arial" panose="020B0604020202020204" pitchFamily="34" charset="0"/>
              </a:rPr>
              <a:t>Johkasou</a:t>
            </a:r>
            <a:r>
              <a:rPr kumimoji="0" lang="en-IN"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STP Treatment Process</a:t>
            </a:r>
            <a:endParaRPr kumimoji="0" lang="en-US" altLang="en-US" sz="20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endParaRPr>
          </a:p>
        </p:txBody>
      </p:sp>
      <p:graphicFrame>
        <p:nvGraphicFramePr>
          <p:cNvPr id="2" name="Table 1"/>
          <p:cNvGraphicFramePr>
            <a:graphicFrameLocks noGrp="1"/>
          </p:cNvGraphicFramePr>
          <p:nvPr/>
        </p:nvGraphicFramePr>
        <p:xfrm>
          <a:off x="166688" y="3941763"/>
          <a:ext cx="6802437" cy="2627311"/>
        </p:xfrm>
        <a:graphic>
          <a:graphicData uri="http://schemas.openxmlformats.org/drawingml/2006/table">
            <a:tbl>
              <a:tblPr>
                <a:tableStyleId>{616DA210-FB5B-4158-B5E0-FEB733F419BA}</a:tableStyleId>
              </a:tblPr>
              <a:tblGrid>
                <a:gridCol w="2956444">
                  <a:extLst>
                    <a:ext uri="{9D8B030D-6E8A-4147-A177-3AD203B41FA5}">
                      <a16:colId xmlns:a16="http://schemas.microsoft.com/office/drawing/2014/main" val="20000"/>
                    </a:ext>
                  </a:extLst>
                </a:gridCol>
                <a:gridCol w="427756">
                  <a:extLst>
                    <a:ext uri="{9D8B030D-6E8A-4147-A177-3AD203B41FA5}">
                      <a16:colId xmlns:a16="http://schemas.microsoft.com/office/drawing/2014/main" val="20001"/>
                    </a:ext>
                  </a:extLst>
                </a:gridCol>
                <a:gridCol w="3418237">
                  <a:extLst>
                    <a:ext uri="{9D8B030D-6E8A-4147-A177-3AD203B41FA5}">
                      <a16:colId xmlns:a16="http://schemas.microsoft.com/office/drawing/2014/main" val="20002"/>
                    </a:ext>
                  </a:extLst>
                </a:gridCol>
              </a:tblGrid>
              <a:tr h="222913">
                <a:tc>
                  <a:txBody>
                    <a:bodyPr/>
                    <a:lstStyle/>
                    <a:p>
                      <a:pPr algn="ctr" fontAlgn="ctr"/>
                      <a:r>
                        <a:rPr lang="en-US" sz="1400" b="1" u="none" strike="noStrike" dirty="0">
                          <a:solidFill>
                            <a:srgbClr val="000000"/>
                          </a:solidFill>
                          <a:effectLst/>
                        </a:rPr>
                        <a:t>Unit</a:t>
                      </a:r>
                      <a:endParaRPr lang="en-US" sz="1400" b="1" i="0" u="none" strike="noStrike" dirty="0">
                        <a:solidFill>
                          <a:srgbClr val="000000"/>
                        </a:solidFill>
                        <a:effectLst/>
                        <a:latin typeface="+mn-lt"/>
                      </a:endParaRPr>
                    </a:p>
                  </a:txBody>
                  <a:tcPr marL="9524" marR="9524" marT="9529" marB="0" anchor="ctr"/>
                </a:tc>
                <a:tc>
                  <a:txBody>
                    <a:bodyPr/>
                    <a:lstStyle/>
                    <a:p>
                      <a:pPr algn="ctr" fontAlgn="ctr"/>
                      <a:r>
                        <a:rPr lang="en-US" sz="1400" b="1" u="none" strike="noStrike" dirty="0">
                          <a:effectLst/>
                        </a:rPr>
                        <a:t>MOC </a:t>
                      </a:r>
                      <a:endParaRPr lang="en-US" sz="1400" b="1" i="0" u="none" strike="noStrike" dirty="0">
                        <a:solidFill>
                          <a:srgbClr val="000000"/>
                        </a:solidFill>
                        <a:effectLst/>
                        <a:latin typeface="+mn-lt"/>
                      </a:endParaRPr>
                    </a:p>
                  </a:txBody>
                  <a:tcPr marL="9524" marR="9524" marT="9529" marB="0" anchor="ctr"/>
                </a:tc>
                <a:tc>
                  <a:txBody>
                    <a:bodyPr/>
                    <a:lstStyle/>
                    <a:p>
                      <a:pPr algn="ctr" fontAlgn="ctr"/>
                      <a:r>
                        <a:rPr lang="en-US" sz="1400" b="1" u="none" strike="noStrike" dirty="0">
                          <a:effectLst/>
                        </a:rPr>
                        <a:t>Process Description </a:t>
                      </a:r>
                      <a:endParaRPr lang="en-US" sz="1400" b="1"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0"/>
                  </a:ext>
                </a:extLst>
              </a:tr>
              <a:tr h="222913">
                <a:tc>
                  <a:txBody>
                    <a:bodyPr/>
                    <a:lstStyle/>
                    <a:p>
                      <a:pPr algn="l" fontAlgn="t"/>
                      <a:r>
                        <a:rPr lang="en-US" sz="1400" u="none" strike="noStrike" dirty="0">
                          <a:effectLst/>
                        </a:rPr>
                        <a:t> Separation &amp; Sedimentation Chamber </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marL="0" indent="0" algn="l" fontAlgn="ctr">
                        <a:buClr>
                          <a:srgbClr val="000000"/>
                        </a:buClr>
                        <a:buSzPts val="1100"/>
                        <a:buFont typeface="Calibri" panose="020F0502020204030204" pitchFamily="34" charset="0"/>
                        <a:buNone/>
                      </a:pPr>
                      <a:r>
                        <a:rPr lang="en-US" sz="1400" u="none" strike="noStrike" dirty="0">
                          <a:effectLst/>
                        </a:rPr>
                        <a:t> Suspended Solids (SS) are separated.</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1"/>
                  </a:ext>
                </a:extLst>
              </a:tr>
              <a:tr h="436297">
                <a:tc>
                  <a:txBody>
                    <a:bodyPr/>
                    <a:lstStyle/>
                    <a:p>
                      <a:pPr algn="l" fontAlgn="t"/>
                      <a:r>
                        <a:rPr lang="en-US" sz="1400" u="none" strike="noStrike" dirty="0">
                          <a:effectLst/>
                        </a:rPr>
                        <a:t> Anaerobic Chamber </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t"/>
                      <a:r>
                        <a:rPr lang="en-US" sz="1400" u="none" strike="noStrike" dirty="0">
                          <a:effectLst/>
                        </a:rPr>
                        <a:t> Organic matters are anaerobically </a:t>
                      </a:r>
                      <a:br>
                        <a:rPr lang="en-US" sz="1400" u="none" strike="noStrike" dirty="0">
                          <a:effectLst/>
                        </a:rPr>
                      </a:br>
                      <a:r>
                        <a:rPr lang="en-US" sz="1400" u="none" strike="noStrike" dirty="0">
                          <a:effectLst/>
                        </a:rPr>
                        <a:t> decomposed. </a:t>
                      </a:r>
                      <a:endParaRPr lang="en-US" sz="1400" u="none" strike="noStrike" dirty="0">
                        <a:effectLst/>
                        <a:latin typeface="+mn-lt"/>
                      </a:endParaRPr>
                    </a:p>
                  </a:txBody>
                  <a:tcPr marL="9524" marR="9524" marT="9529" marB="0" anchor="ctr"/>
                </a:tc>
                <a:extLst>
                  <a:ext uri="{0D108BD9-81ED-4DB2-BD59-A6C34878D82A}">
                    <a16:rowId xmlns:a16="http://schemas.microsoft.com/office/drawing/2014/main" val="10002"/>
                  </a:ext>
                </a:extLst>
              </a:tr>
              <a:tr h="222913">
                <a:tc>
                  <a:txBody>
                    <a:bodyPr/>
                    <a:lstStyle/>
                    <a:p>
                      <a:pPr algn="l" fontAlgn="t"/>
                      <a:r>
                        <a:rPr lang="en-US" sz="1400" u="none" strike="noStrike" dirty="0">
                          <a:effectLst/>
                        </a:rPr>
                        <a:t> Moving Bed Chamber </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t"/>
                      <a:r>
                        <a:rPr lang="en-US" sz="1400" b="0" u="none" strike="noStrike" dirty="0">
                          <a:solidFill>
                            <a:srgbClr val="000000"/>
                          </a:solidFill>
                          <a:effectLst/>
                        </a:rPr>
                        <a:t> BOD content reduced by continuous aeration.</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3"/>
                  </a:ext>
                </a:extLst>
              </a:tr>
              <a:tr h="436297">
                <a:tc>
                  <a:txBody>
                    <a:bodyPr/>
                    <a:lstStyle/>
                    <a:p>
                      <a:pPr algn="l" fontAlgn="b"/>
                      <a:r>
                        <a:rPr lang="en-US" sz="1400" u="none" strike="noStrike" dirty="0">
                          <a:effectLst/>
                        </a:rPr>
                        <a:t> Sedimentation Chamber</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b"/>
                      <a:r>
                        <a:rPr lang="en-US" sz="1400" u="none" strike="noStrike" dirty="0">
                          <a:effectLst/>
                        </a:rPr>
                        <a:t> SS are settled and clear treated water is </a:t>
                      </a:r>
                      <a:br>
                        <a:rPr lang="en-US" sz="1400" u="none" strike="noStrike" dirty="0">
                          <a:effectLst/>
                        </a:rPr>
                      </a:br>
                      <a:r>
                        <a:rPr lang="en-US" sz="1400" u="none" strike="noStrike" dirty="0">
                          <a:effectLst/>
                        </a:rPr>
                        <a:t> obtained.</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4"/>
                  </a:ext>
                </a:extLst>
              </a:tr>
              <a:tr h="436297">
                <a:tc>
                  <a:txBody>
                    <a:bodyPr/>
                    <a:lstStyle/>
                    <a:p>
                      <a:pPr algn="l" fontAlgn="b"/>
                      <a:r>
                        <a:rPr lang="en-US" sz="1400" u="none" strike="noStrike" dirty="0">
                          <a:effectLst/>
                        </a:rPr>
                        <a:t> Disinfection Chamber</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b"/>
                      <a:r>
                        <a:rPr lang="en-US" sz="1400" b="0" u="none" strike="noStrike" dirty="0">
                          <a:solidFill>
                            <a:srgbClr val="000000"/>
                          </a:solidFill>
                          <a:effectLst/>
                        </a:rPr>
                        <a:t> Treated Water is disinfected by Disinfection </a:t>
                      </a:r>
                      <a:br>
                        <a:rPr lang="en-US" sz="1400" b="0" u="none" strike="noStrike" dirty="0">
                          <a:solidFill>
                            <a:srgbClr val="000000"/>
                          </a:solidFill>
                          <a:effectLst/>
                        </a:rPr>
                      </a:br>
                      <a:r>
                        <a:rPr lang="en-US" sz="1400" b="0" u="none" strike="noStrike" dirty="0">
                          <a:solidFill>
                            <a:srgbClr val="000000"/>
                          </a:solidFill>
                          <a:effectLst/>
                        </a:rPr>
                        <a:t> agent.</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5"/>
                  </a:ext>
                </a:extLst>
              </a:tr>
              <a:tr h="649681">
                <a:tc>
                  <a:txBody>
                    <a:bodyPr/>
                    <a:lstStyle/>
                    <a:p>
                      <a:pPr algn="l" fontAlgn="b"/>
                      <a:r>
                        <a:rPr lang="en-US" sz="1400" b="0" u="none" strike="noStrike" dirty="0">
                          <a:solidFill>
                            <a:srgbClr val="000000"/>
                          </a:solidFill>
                          <a:effectLst/>
                        </a:rPr>
                        <a:t> Sludge Re-circulation Arrangement</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b="0" u="none" strike="noStrike" dirty="0">
                          <a:solidFill>
                            <a:srgbClr val="000000"/>
                          </a:solidFill>
                          <a:effectLst/>
                        </a:rPr>
                        <a:t>-</a:t>
                      </a:r>
                      <a:endParaRPr lang="en-US" sz="1400" b="0" i="0" u="none" strike="noStrike" dirty="0">
                        <a:solidFill>
                          <a:srgbClr val="000000"/>
                        </a:solidFill>
                        <a:effectLst/>
                        <a:latin typeface="+mn-lt"/>
                      </a:endParaRPr>
                    </a:p>
                  </a:txBody>
                  <a:tcPr marL="9524" marR="9524" marT="9529" marB="0" anchor="ctr"/>
                </a:tc>
                <a:tc>
                  <a:txBody>
                    <a:bodyPr/>
                    <a:lstStyle/>
                    <a:p>
                      <a:pPr algn="l" fontAlgn="b"/>
                      <a:r>
                        <a:rPr lang="en-US" sz="1400" b="0" u="none" strike="noStrike" dirty="0">
                          <a:solidFill>
                            <a:srgbClr val="000000"/>
                          </a:solidFill>
                          <a:effectLst/>
                        </a:rPr>
                        <a:t> Sludge from 2</a:t>
                      </a:r>
                      <a:r>
                        <a:rPr lang="en-US" sz="1400" b="0" u="none" strike="noStrike" baseline="30000" dirty="0">
                          <a:solidFill>
                            <a:srgbClr val="000000"/>
                          </a:solidFill>
                          <a:effectLst/>
                        </a:rPr>
                        <a:t>nd</a:t>
                      </a:r>
                      <a:r>
                        <a:rPr lang="en-US" sz="1400" b="0" u="none" strike="noStrike" dirty="0">
                          <a:solidFill>
                            <a:srgbClr val="000000"/>
                          </a:solidFill>
                          <a:effectLst/>
                        </a:rPr>
                        <a:t> Sedimentation Chamber is </a:t>
                      </a:r>
                      <a:br>
                        <a:rPr lang="en-US" sz="1400" b="0" u="none" strike="noStrike" dirty="0">
                          <a:solidFill>
                            <a:srgbClr val="000000"/>
                          </a:solidFill>
                          <a:effectLst/>
                        </a:rPr>
                      </a:br>
                      <a:r>
                        <a:rPr lang="en-US" sz="1400" b="0" u="none" strike="noStrike" dirty="0">
                          <a:solidFill>
                            <a:srgbClr val="000000"/>
                          </a:solidFill>
                          <a:effectLst/>
                        </a:rPr>
                        <a:t> recirculated to the 1</a:t>
                      </a:r>
                      <a:r>
                        <a:rPr lang="en-US" sz="1400" b="0" u="none" strike="noStrike" baseline="30000" dirty="0">
                          <a:solidFill>
                            <a:srgbClr val="000000"/>
                          </a:solidFill>
                          <a:effectLst/>
                        </a:rPr>
                        <a:t>st</a:t>
                      </a:r>
                      <a:r>
                        <a:rPr lang="en-US" sz="1400" b="0" u="none" strike="noStrike" dirty="0">
                          <a:solidFill>
                            <a:srgbClr val="000000"/>
                          </a:solidFill>
                          <a:effectLst/>
                        </a:rPr>
                        <a:t> Sedimentation </a:t>
                      </a:r>
                      <a:br>
                        <a:rPr lang="en-US" sz="1400" b="0" u="none" strike="noStrike" dirty="0">
                          <a:solidFill>
                            <a:srgbClr val="000000"/>
                          </a:solidFill>
                          <a:effectLst/>
                        </a:rPr>
                      </a:br>
                      <a:r>
                        <a:rPr lang="en-US" sz="1400" b="0" u="none" strike="noStrike" dirty="0">
                          <a:solidFill>
                            <a:srgbClr val="000000"/>
                          </a:solidFill>
                          <a:effectLst/>
                        </a:rPr>
                        <a:t> Chamber.</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6"/>
                  </a:ext>
                </a:extLst>
              </a:tr>
            </a:tbl>
          </a:graphicData>
        </a:graphic>
      </p:graphicFrame>
      <p:sp>
        <p:nvSpPr>
          <p:cNvPr id="10" name="Rectangle 9"/>
          <p:cNvSpPr/>
          <p:nvPr/>
        </p:nvSpPr>
        <p:spPr>
          <a:xfrm>
            <a:off x="166688" y="674688"/>
            <a:ext cx="3922712" cy="3041650"/>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4232275" y="684213"/>
            <a:ext cx="5329238" cy="3024187"/>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232"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836613"/>
            <a:ext cx="523398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7119938" y="3933825"/>
            <a:ext cx="2436812" cy="2635250"/>
          </a:xfrm>
          <a:prstGeom prst="rect">
            <a:avLst/>
          </a:prstGeom>
          <a:solidFill>
            <a:sysClr val="window" lastClr="FFFFFF"/>
          </a:solidFill>
          <a:ln w="19050" cap="flat" cmpd="sng" algn="ctr">
            <a:solidFill>
              <a:sysClr val="windowText" lastClr="000000"/>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 name="TextBox 25"/>
          <p:cNvSpPr txBox="1"/>
          <p:nvPr/>
        </p:nvSpPr>
        <p:spPr>
          <a:xfrm>
            <a:off x="7151688" y="4346575"/>
            <a:ext cx="2409825" cy="738188"/>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Technology approved by National Jal Jeevan Mission.</a:t>
            </a:r>
          </a:p>
        </p:txBody>
      </p:sp>
      <p:sp>
        <p:nvSpPr>
          <p:cNvPr id="27" name="TextBox 26"/>
          <p:cNvSpPr txBox="1"/>
          <p:nvPr/>
        </p:nvSpPr>
        <p:spPr>
          <a:xfrm>
            <a:off x="7158038" y="5138738"/>
            <a:ext cx="2366962" cy="738187"/>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Technology Approved by CII (Confederation of Indian Industry)</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 name="TextBox 27"/>
          <p:cNvSpPr txBox="1"/>
          <p:nvPr/>
        </p:nvSpPr>
        <p:spPr>
          <a:xfrm>
            <a:off x="7172325" y="5930900"/>
            <a:ext cx="2366963" cy="522288"/>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No COVID-19 Trace observed in outlet water</a:t>
            </a:r>
          </a:p>
        </p:txBody>
      </p:sp>
      <p:sp>
        <p:nvSpPr>
          <p:cNvPr id="29" name="TextBox 28"/>
          <p:cNvSpPr txBox="1"/>
          <p:nvPr/>
        </p:nvSpPr>
        <p:spPr>
          <a:xfrm>
            <a:off x="7185025" y="4005263"/>
            <a:ext cx="2306638" cy="3079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Technological Frame Work</a:t>
            </a:r>
          </a:p>
        </p:txBody>
      </p:sp>
      <p:pic>
        <p:nvPicPr>
          <p:cNvPr id="823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9088" y="908050"/>
            <a:ext cx="36195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253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993" y="30480"/>
            <a:ext cx="4572000" cy="319088"/>
          </a:xfrm>
          <a:prstGeom prst="rect">
            <a:avLst/>
          </a:prstGeom>
          <a:noFill/>
        </p:spPr>
        <p:txBody>
          <a:bodyPr>
            <a:spAutoFit/>
          </a:bodyPr>
          <a:lstStyle/>
          <a:p>
            <a:pPr algn="ctr" eaLnBrk="1" hangingPunct="1">
              <a:spcBef>
                <a:spcPct val="50000"/>
              </a:spcBef>
              <a:defRPr/>
            </a:pPr>
            <a:r>
              <a:rPr lang="en-US" altLang="zh-CN" sz="1477" dirty="0">
                <a:solidFill>
                  <a:srgbClr val="CC0099"/>
                </a:solidFill>
                <a:latin typeface="+mj-lt"/>
                <a:cs typeface="Arial" charset="0"/>
              </a:rPr>
              <a:t>Online Continuous Monitoring System (OCMS)</a:t>
            </a:r>
          </a:p>
        </p:txBody>
      </p:sp>
      <p:pic>
        <p:nvPicPr>
          <p:cNvPr id="152579"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387" y="457200"/>
            <a:ext cx="4213225"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2580"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1" y="457200"/>
            <a:ext cx="4377372" cy="3047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2581" name="Picture 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1" y="3613150"/>
            <a:ext cx="4392612" cy="3055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2582"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0224" y="3613150"/>
            <a:ext cx="4243387" cy="3055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52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FB38FE-1C69-4C5A-81F9-1C0D7A108E92}" type="slidenum">
              <a:rPr lang="en-US" altLang="en-US" sz="1200" smtClean="0">
                <a:solidFill>
                  <a:srgbClr val="898989"/>
                </a:solidFill>
                <a:latin typeface="Times New Roman" panose="02020603050405020304" pitchFamily="18" charset="0"/>
              </a:rPr>
              <a:pPr>
                <a:spcBef>
                  <a:spcPct val="0"/>
                </a:spcBef>
                <a:buFontTx/>
                <a:buNone/>
              </a:pPr>
              <a:t>32</a:t>
            </a:fld>
            <a:endParaRPr lang="en-US" altLang="en-US" sz="1200" smtClean="0">
              <a:solidFill>
                <a:srgbClr val="898989"/>
              </a:solidFill>
              <a:latin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75254362"/>
              </p:ext>
            </p:extLst>
          </p:nvPr>
        </p:nvGraphicFramePr>
        <p:xfrm>
          <a:off x="92543" y="549701"/>
          <a:ext cx="9678987" cy="2321222"/>
        </p:xfrm>
        <a:graphic>
          <a:graphicData uri="http://schemas.openxmlformats.org/drawingml/2006/table">
            <a:tbl>
              <a:tblPr/>
              <a:tblGrid>
                <a:gridCol w="408264">
                  <a:extLst>
                    <a:ext uri="{9D8B030D-6E8A-4147-A177-3AD203B41FA5}">
                      <a16:colId xmlns:a16="http://schemas.microsoft.com/office/drawing/2014/main" val="20000"/>
                    </a:ext>
                  </a:extLst>
                </a:gridCol>
                <a:gridCol w="1498323">
                  <a:extLst>
                    <a:ext uri="{9D8B030D-6E8A-4147-A177-3AD203B41FA5}">
                      <a16:colId xmlns:a16="http://schemas.microsoft.com/office/drawing/2014/main" val="20001"/>
                    </a:ext>
                  </a:extLst>
                </a:gridCol>
                <a:gridCol w="1522413">
                  <a:extLst>
                    <a:ext uri="{9D8B030D-6E8A-4147-A177-3AD203B41FA5}">
                      <a16:colId xmlns:a16="http://schemas.microsoft.com/office/drawing/2014/main" val="20002"/>
                    </a:ext>
                  </a:extLst>
                </a:gridCol>
                <a:gridCol w="821857">
                  <a:extLst>
                    <a:ext uri="{9D8B030D-6E8A-4147-A177-3AD203B41FA5}">
                      <a16:colId xmlns:a16="http://schemas.microsoft.com/office/drawing/2014/main" val="20003"/>
                    </a:ext>
                  </a:extLst>
                </a:gridCol>
                <a:gridCol w="1295400">
                  <a:extLst>
                    <a:ext uri="{9D8B030D-6E8A-4147-A177-3AD203B41FA5}">
                      <a16:colId xmlns:a16="http://schemas.microsoft.com/office/drawing/2014/main" val="846147255"/>
                    </a:ext>
                  </a:extLst>
                </a:gridCol>
                <a:gridCol w="1084730">
                  <a:extLst>
                    <a:ext uri="{9D8B030D-6E8A-4147-A177-3AD203B41FA5}">
                      <a16:colId xmlns:a16="http://schemas.microsoft.com/office/drawing/2014/main" val="20004"/>
                    </a:ext>
                  </a:extLst>
                </a:gridCol>
                <a:gridCol w="990600">
                  <a:extLst>
                    <a:ext uri="{9D8B030D-6E8A-4147-A177-3AD203B41FA5}">
                      <a16:colId xmlns:a16="http://schemas.microsoft.com/office/drawing/2014/main" val="2437152238"/>
                    </a:ext>
                  </a:extLst>
                </a:gridCol>
                <a:gridCol w="2057400">
                  <a:extLst>
                    <a:ext uri="{9D8B030D-6E8A-4147-A177-3AD203B41FA5}">
                      <a16:colId xmlns:a16="http://schemas.microsoft.com/office/drawing/2014/main" val="20005"/>
                    </a:ext>
                  </a:extLst>
                </a:gridCol>
              </a:tblGrid>
              <a:tr h="210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Arial" pitchFamily="34" charset="0"/>
                        </a:rPr>
                        <a:t>No</a:t>
                      </a: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Arial" pitchFamily="34" charset="0"/>
                        </a:rPr>
                        <a:t>Description</a:t>
                      </a: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smtClean="0">
                          <a:solidFill>
                            <a:schemeClr val="tx1"/>
                          </a:solidFill>
                          <a:latin typeface="+mn-lt"/>
                          <a:ea typeface="MS Mincho" pitchFamily="49" charset="-128"/>
                          <a:cs typeface="Arial" pitchFamily="34" charset="0"/>
                        </a:rPr>
                        <a:t>Proposed Boiler</a:t>
                      </a:r>
                      <a:endParaRPr lang="en-US" sz="1600" b="1" kern="1200" dirty="0">
                        <a:solidFill>
                          <a:schemeClr val="tx1"/>
                        </a:solidFill>
                        <a:latin typeface="+mn-lt"/>
                        <a:ea typeface="MS Mincho" pitchFamily="49" charset="-128"/>
                        <a:cs typeface="Arial" pitchFamily="34" charset="0"/>
                      </a:endParaRP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4">
                  <a:txBody>
                    <a:bodyPr/>
                    <a:lstStyle/>
                    <a:p>
                      <a:pPr marL="111125" marR="0" lvl="0" indent="-11112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n-lt"/>
                          <a:ea typeface="+mn-ea"/>
                          <a:cs typeface="Arial" pitchFamily="34" charset="0"/>
                        </a:rPr>
                        <a:t>Existing  Boilers &amp; DG Set                   </a:t>
                      </a: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1125" marR="0" lvl="0" indent="-11112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n-lt"/>
                          <a:ea typeface="MS Mincho" pitchFamily="49" charset="-128"/>
                          <a:cs typeface="Arial" pitchFamily="34" charset="0"/>
                        </a:rPr>
                        <a:t>Remarks</a:t>
                      </a:r>
                    </a:p>
                  </a:txBody>
                  <a:tcPr marL="71921" marR="71921" marT="0" marB="0" anchorCtr="1"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370502">
                <a:tc>
                  <a:txBody>
                    <a:bodyPr/>
                    <a:lstStyle/>
                    <a:p>
                      <a:pPr marL="0" marR="0" indent="0" algn="ctr"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1</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Source</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1" kern="1200" dirty="0" smtClean="0">
                          <a:solidFill>
                            <a:schemeClr val="tx1"/>
                          </a:solidFill>
                          <a:latin typeface="+mn-lt"/>
                          <a:ea typeface="+mn-ea"/>
                          <a:cs typeface="Arial" pitchFamily="34" charset="0"/>
                        </a:rPr>
                        <a:t>Boiler</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1" kern="1200" dirty="0" smtClean="0">
                          <a:solidFill>
                            <a:schemeClr val="tx1"/>
                          </a:solidFill>
                          <a:latin typeface="+mn-lt"/>
                          <a:ea typeface="+mn-ea"/>
                          <a:cs typeface="Arial" pitchFamily="34" charset="0"/>
                        </a:rPr>
                        <a:t>Boiler</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1" kern="1200" dirty="0" smtClean="0">
                          <a:solidFill>
                            <a:schemeClr val="tx1"/>
                          </a:solidFill>
                          <a:latin typeface="+mn-lt"/>
                          <a:ea typeface="+mn-ea"/>
                          <a:cs typeface="Arial" pitchFamily="34" charset="0"/>
                        </a:rPr>
                        <a:t>Incineration boiler </a:t>
                      </a:r>
                      <a:endParaRPr lang="en-US" sz="1600" b="1"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Arial" pitchFamily="34" charset="0"/>
                        </a:rPr>
                        <a:t>DG Set </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itchFamily="34" charset="0"/>
                        </a:rPr>
                        <a:t>DG Set </a:t>
                      </a:r>
                      <a:endParaRPr lang="en-US" sz="1600" b="0" kern="1200" dirty="0" smtClean="0">
                        <a:solidFill>
                          <a:schemeClr val="tx1"/>
                        </a:solidFill>
                        <a:latin typeface="+mn-lt"/>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171450" indent="-171450" algn="just">
                        <a:spcBef>
                          <a:spcPts val="0"/>
                        </a:spcBef>
                        <a:spcAft>
                          <a:spcPts val="0"/>
                        </a:spcAft>
                        <a:buFont typeface="Arial" pitchFamily="34" charset="0"/>
                        <a:buChar char="•"/>
                      </a:pPr>
                      <a:r>
                        <a:rPr lang="en-US" sz="1400" kern="1200" baseline="0" dirty="0">
                          <a:solidFill>
                            <a:schemeClr val="tx1"/>
                          </a:solidFill>
                          <a:latin typeface="+mn-lt"/>
                          <a:ea typeface="+mn-ea"/>
                          <a:cs typeface="+mn-cs"/>
                        </a:rPr>
                        <a:t>D.G. Set only in power failure.</a:t>
                      </a:r>
                    </a:p>
                    <a:p>
                      <a:pPr marL="171450" indent="-171450" algn="just">
                        <a:spcBef>
                          <a:spcPts val="0"/>
                        </a:spcBef>
                        <a:spcAft>
                          <a:spcPts val="0"/>
                        </a:spcAft>
                        <a:buFont typeface="Arial" pitchFamily="34" charset="0"/>
                        <a:buChar char="•"/>
                      </a:pPr>
                      <a:r>
                        <a:rPr lang="en-US" sz="1400" b="1" kern="1200" baseline="0" dirty="0">
                          <a:solidFill>
                            <a:schemeClr val="tx1"/>
                          </a:solidFill>
                          <a:latin typeface="+mn-lt"/>
                          <a:ea typeface="+mn-ea"/>
                          <a:cs typeface="+mn-cs"/>
                        </a:rPr>
                        <a:t>OCMS </a:t>
                      </a:r>
                      <a:r>
                        <a:rPr lang="en-US" sz="1400" b="1" kern="1200" baseline="0" dirty="0" smtClean="0">
                          <a:solidFill>
                            <a:schemeClr val="tx1"/>
                          </a:solidFill>
                          <a:latin typeface="+mn-lt"/>
                          <a:ea typeface="+mn-ea"/>
                          <a:cs typeface="+mn-cs"/>
                        </a:rPr>
                        <a:t>Installed to Cogen Boiler</a:t>
                      </a:r>
                    </a:p>
                    <a:p>
                      <a:pPr marL="171450" indent="-171450" algn="just">
                        <a:spcBef>
                          <a:spcPts val="0"/>
                        </a:spcBef>
                        <a:spcAft>
                          <a:spcPts val="0"/>
                        </a:spcAft>
                        <a:buFont typeface="Arial" pitchFamily="34" charset="0"/>
                        <a:buChar char="•"/>
                      </a:pPr>
                      <a:r>
                        <a:rPr lang="en-US" sz="1400" kern="1200" baseline="0" dirty="0" smtClean="0">
                          <a:solidFill>
                            <a:srgbClr val="C00000"/>
                          </a:solidFill>
                          <a:latin typeface="+mn-lt"/>
                          <a:ea typeface="+mn-ea"/>
                          <a:cs typeface="+mn-cs"/>
                        </a:rPr>
                        <a:t>OCMS to be installed to Incineration Boiler.</a:t>
                      </a:r>
                      <a:endParaRPr lang="en-US" sz="1400" kern="1200" baseline="0" dirty="0">
                        <a:solidFill>
                          <a:srgbClr val="C00000"/>
                        </a:solidFill>
                        <a:latin typeface="+mn-lt"/>
                        <a:ea typeface="+mn-ea"/>
                        <a:cs typeface="+mn-cs"/>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02"/>
                  </a:ext>
                </a:extLst>
              </a:tr>
              <a:tr h="370502">
                <a:tc>
                  <a:txBody>
                    <a:bodyPr/>
                    <a:lstStyle/>
                    <a:p>
                      <a:pPr marL="0" marR="0" indent="0" algn="ctr"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2</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Capacity (TPH)</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C00000"/>
                          </a:solidFill>
                          <a:latin typeface="+mn-lt"/>
                          <a:ea typeface="+mn-ea"/>
                          <a:cs typeface="Arial" pitchFamily="34" charset="0"/>
                        </a:rPr>
                        <a:t>60</a:t>
                      </a:r>
                      <a:endParaRPr lang="en-US" sz="1600" b="1" kern="1200" dirty="0">
                        <a:solidFill>
                          <a:srgbClr val="C00000"/>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a:solidFill>
                            <a:schemeClr val="tx1"/>
                          </a:solidFill>
                          <a:latin typeface="+mn-lt"/>
                          <a:ea typeface="+mn-ea"/>
                          <a:cs typeface="Arial" pitchFamily="34" charset="0"/>
                        </a:rPr>
                        <a:t>120</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smtClean="0">
                          <a:solidFill>
                            <a:schemeClr val="tx1"/>
                          </a:solidFill>
                          <a:latin typeface="+mn-lt"/>
                          <a:ea typeface="+mn-ea"/>
                          <a:cs typeface="Arial" pitchFamily="34" charset="0"/>
                        </a:rPr>
                        <a:t>30</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mn-ea"/>
                          <a:cs typeface="Arial" pitchFamily="34" charset="0"/>
                        </a:rPr>
                        <a:t>1500 KVA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mn-ea"/>
                          <a:cs typeface="Arial" pitchFamily="34" charset="0"/>
                        </a:rPr>
                        <a:t>(2 Nos)</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mn-ea"/>
                          <a:cs typeface="Arial" pitchFamily="34" charset="0"/>
                        </a:rPr>
                        <a:t>250 KVA</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mn-lt"/>
                        <a:ea typeface="+mn-ea"/>
                        <a:cs typeface="Arial" pitchFamily="34" charset="0"/>
                      </a:endParaRPr>
                    </a:p>
                  </a:txBody>
                  <a:tcPr marL="84405" marR="84405" marT="45686" marB="45686"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136099">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3</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Fuel</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fi-FI" sz="1600" b="0" kern="1200" dirty="0" smtClean="0">
                          <a:solidFill>
                            <a:schemeClr val="tx1"/>
                          </a:solidFill>
                          <a:latin typeface="+mn-lt"/>
                          <a:ea typeface="+mn-ea"/>
                          <a:cs typeface="Arial" pitchFamily="34" charset="0"/>
                        </a:rPr>
                        <a:t>Bagasse</a:t>
                      </a:r>
                      <a:endParaRPr lang="en-US" sz="1600" b="0" kern="1200" dirty="0">
                        <a:solidFill>
                          <a:schemeClr val="tx1"/>
                        </a:solidFill>
                        <a:latin typeface="+mn-lt"/>
                        <a:ea typeface="+mn-ea"/>
                        <a:cs typeface="Arial" pitchFamily="34" charset="0"/>
                      </a:endParaRPr>
                    </a:p>
                  </a:txBody>
                  <a:tcPr marL="63310" marR="6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itchFamily="34" charset="0"/>
                        </a:rPr>
                        <a:t>Bagasse</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kern="1200" dirty="0" err="1" smtClean="0">
                          <a:solidFill>
                            <a:schemeClr val="tx1"/>
                          </a:solidFill>
                          <a:effectLst/>
                          <a:latin typeface="+mn-lt"/>
                          <a:ea typeface="+mn-ea"/>
                          <a:cs typeface="+mn-cs"/>
                        </a:rPr>
                        <a:t>Spwash+Coal</a:t>
                      </a:r>
                      <a:endParaRPr kumimoji="0" lang="en-US" sz="16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a:solidFill>
                            <a:schemeClr val="tx1"/>
                          </a:solidFill>
                          <a:latin typeface="+mn-lt"/>
                          <a:ea typeface="+mn-ea"/>
                          <a:cs typeface="Arial" pitchFamily="34" charset="0"/>
                        </a:rPr>
                        <a:t>Diesel </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smtClean="0">
                          <a:solidFill>
                            <a:schemeClr val="tx1"/>
                          </a:solidFill>
                          <a:latin typeface="+mn-lt"/>
                          <a:ea typeface="+mn-ea"/>
                          <a:cs typeface="Arial" pitchFamily="34" charset="0"/>
                        </a:rPr>
                        <a:t>Diesel </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IN" dirty="0"/>
                    </a:p>
                  </a:txBody>
                  <a:tcPr/>
                </a:tc>
                <a:extLst>
                  <a:ext uri="{0D108BD9-81ED-4DB2-BD59-A6C34878D82A}">
                    <a16:rowId xmlns:a16="http://schemas.microsoft.com/office/drawing/2014/main" val="10004"/>
                  </a:ext>
                </a:extLst>
              </a:tr>
              <a:tr h="370502">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4</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Quantity (MT/D)</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fi-FI" sz="1600" b="0" kern="1200" dirty="0" smtClean="0">
                          <a:solidFill>
                            <a:schemeClr val="tx1"/>
                          </a:solidFill>
                          <a:latin typeface="+mn-lt"/>
                          <a:ea typeface="+mn-ea"/>
                          <a:cs typeface="Arial" pitchFamily="34" charset="0"/>
                        </a:rPr>
                        <a:t>720</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fi-FI" sz="1600" b="0" kern="1200" dirty="0" smtClean="0">
                          <a:solidFill>
                            <a:schemeClr val="tx1"/>
                          </a:solidFill>
                          <a:latin typeface="+mn-lt"/>
                          <a:ea typeface="+mn-ea"/>
                          <a:cs typeface="Arial" pitchFamily="34" charset="0"/>
                        </a:rPr>
                        <a:t>1284</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smtClean="0">
                          <a:solidFill>
                            <a:schemeClr val="tx1"/>
                          </a:solidFill>
                          <a:latin typeface="+mn-lt"/>
                          <a:ea typeface="+mn-ea"/>
                          <a:cs typeface="Arial" pitchFamily="34" charset="0"/>
                        </a:rPr>
                        <a:t>238+102</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a:solidFill>
                            <a:schemeClr val="tx1"/>
                          </a:solidFill>
                          <a:latin typeface="+mn-lt"/>
                          <a:ea typeface="+mn-ea"/>
                          <a:cs typeface="Arial" pitchFamily="34" charset="0"/>
                        </a:rPr>
                        <a:t>100 </a:t>
                      </a:r>
                      <a:r>
                        <a:rPr lang="en-US" sz="1600" b="0" kern="1200" dirty="0" smtClean="0">
                          <a:solidFill>
                            <a:schemeClr val="tx1"/>
                          </a:solidFill>
                          <a:latin typeface="+mn-lt"/>
                          <a:ea typeface="+mn-ea"/>
                          <a:cs typeface="Arial" pitchFamily="34" charset="0"/>
                        </a:rPr>
                        <a:t>Lit./Hr.</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kern="1200" dirty="0" smtClean="0">
                          <a:solidFill>
                            <a:schemeClr val="tx1"/>
                          </a:solidFill>
                          <a:effectLst/>
                          <a:latin typeface="+mn-lt"/>
                          <a:ea typeface="+mn-ea"/>
                          <a:cs typeface="+mn-cs"/>
                        </a:rPr>
                        <a:t>30 lit/Hr</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endParaRPr lang="en-US" sz="1600" b="0" kern="1200" dirty="0">
                        <a:solidFill>
                          <a:schemeClr val="tx1"/>
                        </a:solidFill>
                        <a:latin typeface="+mn-lt"/>
                        <a:ea typeface="+mn-ea"/>
                        <a:cs typeface="Arial" pitchFamily="34" charset="0"/>
                      </a:endParaRPr>
                    </a:p>
                  </a:txBody>
                  <a:tcPr marL="84405" marR="84405" marT="45686" marB="45686" horzOverflow="overflow"/>
                </a:tc>
                <a:extLst>
                  <a:ext uri="{0D108BD9-81ED-4DB2-BD59-A6C34878D82A}">
                    <a16:rowId xmlns:a16="http://schemas.microsoft.com/office/drawing/2014/main" val="10005"/>
                  </a:ext>
                </a:extLst>
              </a:tr>
              <a:tr h="210691">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5</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Stack Height</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en-US" sz="1600" b="1" kern="1200" dirty="0" smtClean="0">
                          <a:solidFill>
                            <a:srgbClr val="C00000"/>
                          </a:solidFill>
                          <a:latin typeface="+mn-lt"/>
                          <a:ea typeface="+mn-ea"/>
                          <a:cs typeface="Arial" pitchFamily="34" charset="0"/>
                        </a:rPr>
                        <a:t>80 </a:t>
                      </a:r>
                      <a:r>
                        <a:rPr lang="en-US" sz="1600" b="1" kern="1200" dirty="0">
                          <a:solidFill>
                            <a:srgbClr val="C00000"/>
                          </a:solidFill>
                          <a:latin typeface="+mn-lt"/>
                          <a:ea typeface="+mn-ea"/>
                          <a:cs typeface="Arial" pitchFamily="34" charset="0"/>
                        </a:rPr>
                        <a:t>M</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1" kern="1200" dirty="0">
                          <a:solidFill>
                            <a:schemeClr val="tx1"/>
                          </a:solidFill>
                          <a:latin typeface="+mn-lt"/>
                          <a:ea typeface="+mn-ea"/>
                          <a:cs typeface="Arial" pitchFamily="34" charset="0"/>
                        </a:rPr>
                        <a:t>80</a:t>
                      </a:r>
                      <a:r>
                        <a:rPr lang="en-US" sz="1600" b="1" kern="1200" baseline="0" dirty="0">
                          <a:solidFill>
                            <a:schemeClr val="tx1"/>
                          </a:solidFill>
                          <a:latin typeface="+mn-lt"/>
                          <a:ea typeface="+mn-ea"/>
                          <a:cs typeface="Arial" pitchFamily="34" charset="0"/>
                        </a:rPr>
                        <a:t> M </a:t>
                      </a:r>
                      <a:endParaRPr lang="en-US" sz="1600" b="1"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1" kern="1200" dirty="0" smtClean="0">
                          <a:solidFill>
                            <a:schemeClr val="tx1"/>
                          </a:solidFill>
                          <a:latin typeface="+mn-lt"/>
                          <a:ea typeface="+mn-ea"/>
                          <a:cs typeface="Arial" pitchFamily="34" charset="0"/>
                        </a:rPr>
                        <a:t>71</a:t>
                      </a:r>
                      <a:endParaRPr lang="en-US" sz="1600" b="1"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smtClean="0">
                          <a:solidFill>
                            <a:schemeClr val="tx1"/>
                          </a:solidFill>
                          <a:latin typeface="+mn-lt"/>
                          <a:ea typeface="+mn-ea"/>
                          <a:cs typeface="Arial" pitchFamily="34" charset="0"/>
                        </a:rPr>
                        <a:t>200</a:t>
                      </a:r>
                      <a:r>
                        <a:rPr lang="en-US" sz="1600" b="0" kern="1200" baseline="0" dirty="0" smtClean="0">
                          <a:solidFill>
                            <a:schemeClr val="tx1"/>
                          </a:solidFill>
                          <a:latin typeface="+mn-lt"/>
                          <a:ea typeface="+mn-ea"/>
                          <a:cs typeface="Arial" pitchFamily="34" charset="0"/>
                        </a:rPr>
                        <a:t> mm</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smtClean="0">
                          <a:solidFill>
                            <a:schemeClr val="tx1"/>
                          </a:solidFill>
                          <a:latin typeface="+mn-lt"/>
                          <a:ea typeface="+mn-ea"/>
                          <a:cs typeface="Arial" pitchFamily="34" charset="0"/>
                        </a:rPr>
                        <a:t>150 mm</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endParaRPr lang="en-US" sz="1600" b="0" kern="1200" dirty="0">
                        <a:solidFill>
                          <a:schemeClr val="tx1"/>
                        </a:solidFill>
                        <a:latin typeface="+mn-lt"/>
                        <a:ea typeface="+mn-ea"/>
                        <a:cs typeface="Arial" pitchFamily="34" charset="0"/>
                      </a:endParaRPr>
                    </a:p>
                  </a:txBody>
                  <a:tcPr marL="84405" marR="84405" marT="45686" marB="45686" horzOverflow="overflow"/>
                </a:tc>
                <a:extLst>
                  <a:ext uri="{0D108BD9-81ED-4DB2-BD59-A6C34878D82A}">
                    <a16:rowId xmlns:a16="http://schemas.microsoft.com/office/drawing/2014/main" val="10006"/>
                  </a:ext>
                </a:extLst>
              </a:tr>
              <a:tr h="210691">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baseline="0" dirty="0">
                          <a:solidFill>
                            <a:schemeClr val="tx1"/>
                          </a:solidFill>
                          <a:latin typeface="+mn-lt"/>
                          <a:ea typeface="+mn-ea"/>
                          <a:cs typeface="Arial" pitchFamily="34" charset="0"/>
                        </a:rPr>
                        <a:t>6</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APC </a:t>
                      </a:r>
                      <a:r>
                        <a:rPr lang="en-US" sz="1600" b="0" kern="1200" baseline="0" dirty="0" err="1" smtClean="0">
                          <a:solidFill>
                            <a:schemeClr val="tx1"/>
                          </a:solidFill>
                          <a:latin typeface="+mn-lt"/>
                          <a:ea typeface="+mn-ea"/>
                          <a:cs typeface="Arial" pitchFamily="34" charset="0"/>
                        </a:rPr>
                        <a:t>Equi</a:t>
                      </a:r>
                      <a:r>
                        <a:rPr lang="en-US" sz="1600" b="0" kern="1200" baseline="0" dirty="0" smtClean="0">
                          <a:solidFill>
                            <a:schemeClr val="tx1"/>
                          </a:solidFill>
                          <a:latin typeface="+mn-lt"/>
                          <a:ea typeface="+mn-ea"/>
                          <a:cs typeface="Arial" pitchFamily="34" charset="0"/>
                        </a:rPr>
                        <a:t>.</a:t>
                      </a:r>
                      <a:endParaRPr lang="en-US" sz="1600" b="0" kern="1200" baseline="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en-US" sz="1600" b="1" kern="1200" dirty="0">
                          <a:solidFill>
                            <a:srgbClr val="C00000"/>
                          </a:solidFill>
                          <a:latin typeface="+mn-lt"/>
                          <a:ea typeface="+mn-ea"/>
                          <a:cs typeface="Arial" pitchFamily="34" charset="0"/>
                        </a:rPr>
                        <a:t>ESP</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en-US" sz="1600" b="1" kern="1200" dirty="0">
                          <a:solidFill>
                            <a:schemeClr val="tx1"/>
                          </a:solidFill>
                          <a:latin typeface="+mn-lt"/>
                          <a:ea typeface="+mn-ea"/>
                          <a:cs typeface="Arial" pitchFamily="34" charset="0"/>
                        </a:rPr>
                        <a:t>ESP</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en-US" sz="1600" b="1" kern="1200" dirty="0" smtClean="0">
                          <a:solidFill>
                            <a:schemeClr val="tx1"/>
                          </a:solidFill>
                          <a:latin typeface="+mn-lt"/>
                          <a:ea typeface="+mn-ea"/>
                          <a:cs typeface="Arial" pitchFamily="34" charset="0"/>
                        </a:rPr>
                        <a:t>ESP</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endParaRPr lang="en-US" sz="1600" b="0" kern="1200" dirty="0">
                        <a:solidFill>
                          <a:schemeClr val="tx1"/>
                        </a:solidFill>
                        <a:latin typeface="+mn-lt"/>
                        <a:ea typeface="+mn-ea"/>
                        <a:cs typeface="Arial" pitchFamily="34" charset="0"/>
                      </a:endParaRPr>
                    </a:p>
                  </a:txBody>
                  <a:tcPr marL="84405" marR="84405" marT="45686" marB="45686" horzOverflow="overflow"/>
                </a:tc>
                <a:extLst>
                  <a:ext uri="{0D108BD9-81ED-4DB2-BD59-A6C34878D82A}">
                    <a16:rowId xmlns:a16="http://schemas.microsoft.com/office/drawing/2014/main" val="10007"/>
                  </a:ext>
                </a:extLst>
              </a:tr>
            </a:tbl>
          </a:graphicData>
        </a:graphic>
      </p:graphicFrame>
      <p:sp>
        <p:nvSpPr>
          <p:cNvPr id="4" name="Rectangle 5"/>
          <p:cNvSpPr>
            <a:spLocks noChangeArrowheads="1"/>
          </p:cNvSpPr>
          <p:nvPr/>
        </p:nvSpPr>
        <p:spPr bwMode="auto">
          <a:xfrm>
            <a:off x="0" y="214313"/>
            <a:ext cx="2119313" cy="338137"/>
          </a:xfrm>
          <a:prstGeom prst="rect">
            <a:avLst/>
          </a:prstGeom>
        </p:spPr>
        <p:txBody>
          <a:bodyPr wrap="none">
            <a:spAutoFit/>
          </a:bodyPr>
          <a:lstStyle/>
          <a:p>
            <a:pPr marL="243491" indent="-243491" eaLnBrk="1" hangingPunct="1">
              <a:buSzPct val="80000"/>
              <a:buFont typeface="Wingdings" panose="05000000000000000000" pitchFamily="2" charset="2"/>
              <a:buChar char="Ø"/>
              <a:defRPr/>
            </a:pPr>
            <a:r>
              <a:rPr lang="fi-FI" sz="1600" dirty="0">
                <a:solidFill>
                  <a:srgbClr val="CC0099"/>
                </a:solidFill>
                <a:latin typeface="+mn-lt"/>
                <a:cs typeface="Arial" charset="0"/>
              </a:rPr>
              <a:t>Air Pollution Control</a:t>
            </a:r>
            <a:endParaRPr lang="en-US" sz="1600" dirty="0">
              <a:solidFill>
                <a:srgbClr val="CC0099"/>
              </a:solidFill>
              <a:latin typeface="+mn-lt"/>
              <a:cs typeface="Arial" charset="0"/>
            </a:endParaRPr>
          </a:p>
        </p:txBody>
      </p:sp>
      <p:sp>
        <p:nvSpPr>
          <p:cNvPr id="5" name="Rectangle 1"/>
          <p:cNvSpPr>
            <a:spLocks noChangeArrowheads="1"/>
          </p:cNvSpPr>
          <p:nvPr/>
        </p:nvSpPr>
        <p:spPr bwMode="auto">
          <a:xfrm>
            <a:off x="3265488" y="-22225"/>
            <a:ext cx="3313112" cy="338138"/>
          </a:xfrm>
          <a:prstGeom prst="rect">
            <a:avLst/>
          </a:prstGeom>
          <a:noFill/>
          <a:ln w="9525">
            <a:noFill/>
            <a:miter lim="800000"/>
            <a:headEnd/>
            <a:tailEnd/>
          </a:ln>
        </p:spPr>
        <p:txBody>
          <a:bodyPr>
            <a:spAutoFit/>
          </a:bodyPr>
          <a:lstStyle/>
          <a:p>
            <a:pPr algn="ctr" eaLnBrk="1" hangingPunct="1">
              <a:spcBef>
                <a:spcPct val="50000"/>
              </a:spcBef>
              <a:tabLst>
                <a:tab pos="1957792" algn="l"/>
              </a:tabLst>
              <a:defRPr/>
            </a:pPr>
            <a:r>
              <a:rPr lang="en-US" altLang="zh-CN" sz="1600" dirty="0">
                <a:solidFill>
                  <a:srgbClr val="CC0099"/>
                </a:solidFill>
                <a:latin typeface="+mn-lt"/>
                <a:ea typeface="MS Mincho" pitchFamily="49" charset="-128"/>
                <a:cs typeface="+mn-cs"/>
              </a:rPr>
              <a:t>Environmental Aspects</a:t>
            </a:r>
          </a:p>
        </p:txBody>
      </p:sp>
      <p:sp>
        <p:nvSpPr>
          <p:cNvPr id="6" name="Rectangle 5"/>
          <p:cNvSpPr>
            <a:spLocks noChangeArrowheads="1"/>
          </p:cNvSpPr>
          <p:nvPr/>
        </p:nvSpPr>
        <p:spPr bwMode="auto">
          <a:xfrm>
            <a:off x="14288" y="3190875"/>
            <a:ext cx="1898650" cy="338138"/>
          </a:xfrm>
          <a:prstGeom prst="rect">
            <a:avLst/>
          </a:prstGeom>
          <a:noFill/>
          <a:ln w="9525">
            <a:noFill/>
            <a:miter lim="800000"/>
            <a:headEnd/>
            <a:tailEnd/>
          </a:ln>
        </p:spPr>
        <p:txBody>
          <a:bodyPr>
            <a:spAutoFit/>
          </a:bodyPr>
          <a:lstStyle/>
          <a:p>
            <a:pPr marL="49823" indent="-49823" eaLnBrk="1" hangingPunct="1">
              <a:buSzPct val="80000"/>
              <a:buFont typeface="Wingdings" pitchFamily="2" charset="2"/>
              <a:buChar char="Ø"/>
              <a:defRPr/>
            </a:pPr>
            <a:r>
              <a:rPr lang="fi-FI" sz="1600" dirty="0">
                <a:solidFill>
                  <a:srgbClr val="CC0099"/>
                </a:solidFill>
                <a:latin typeface="+mj-lt"/>
                <a:cs typeface="Arial" charset="0"/>
              </a:rPr>
              <a:t> Hazardous Waste</a:t>
            </a:r>
            <a:endParaRPr lang="en-US" sz="1600" dirty="0">
              <a:solidFill>
                <a:srgbClr val="CC0099"/>
              </a:solidFill>
              <a:latin typeface="+mj-lt"/>
              <a:cs typeface="Arial" charset="0"/>
            </a:endParaRPr>
          </a:p>
        </p:txBody>
      </p:sp>
      <p:graphicFrame>
        <p:nvGraphicFramePr>
          <p:cNvPr id="7" name="Group 90"/>
          <p:cNvGraphicFramePr>
            <a:graphicFrameLocks noGrp="1"/>
          </p:cNvGraphicFramePr>
          <p:nvPr>
            <p:extLst>
              <p:ext uri="{D42A27DB-BD31-4B8C-83A1-F6EECF244321}">
                <p14:modId xmlns:p14="http://schemas.microsoft.com/office/powerpoint/2010/main" val="3928221206"/>
              </p:ext>
            </p:extLst>
          </p:nvPr>
        </p:nvGraphicFramePr>
        <p:xfrm>
          <a:off x="61913" y="3578225"/>
          <a:ext cx="9678988" cy="898680"/>
        </p:xfrm>
        <a:graphic>
          <a:graphicData uri="http://schemas.openxmlformats.org/drawingml/2006/table">
            <a:tbl>
              <a:tblPr/>
              <a:tblGrid>
                <a:gridCol w="466725">
                  <a:extLst>
                    <a:ext uri="{9D8B030D-6E8A-4147-A177-3AD203B41FA5}">
                      <a16:colId xmlns:a16="http://schemas.microsoft.com/office/drawing/2014/main" val="20000"/>
                    </a:ext>
                  </a:extLst>
                </a:gridCol>
                <a:gridCol w="2675533">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2504282">
                  <a:extLst>
                    <a:ext uri="{9D8B030D-6E8A-4147-A177-3AD203B41FA5}">
                      <a16:colId xmlns:a16="http://schemas.microsoft.com/office/drawing/2014/main" val="20005"/>
                    </a:ext>
                  </a:extLst>
                </a:gridCol>
              </a:tblGrid>
              <a:tr h="327368">
                <a:tc rowSpan="2">
                  <a:txBody>
                    <a:bodyPr/>
                    <a:lstStyle>
                      <a:lvl1pPr marL="174625" indent="-1746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4625" marR="0" lvl="0" indent="-174625" algn="ctr" defTabSz="914400" rtl="0" eaLnBrk="1" fontAlgn="base" latinLnBrk="0" hangingPunct="1">
                        <a:lnSpc>
                          <a:spcPct val="100000"/>
                        </a:lnSpc>
                        <a:spcBef>
                          <a:spcPct val="0"/>
                        </a:spcBef>
                        <a:spcAft>
                          <a:spcPct val="0"/>
                        </a:spcAft>
                        <a:buClr>
                          <a:srgbClr val="31859C"/>
                        </a:buClr>
                        <a:buSzPct val="125000"/>
                        <a:buFont typeface="Arial" panose="020B0604020202020204" pitchFamily="34" charset="0"/>
                        <a:buNone/>
                        <a:tabLst/>
                      </a:pPr>
                      <a:r>
                        <a:rPr kumimoji="0" lang="en-US" altLang="en-US" sz="1600" b="1" i="0" u="none" strike="noStrike" cap="none" normalizeH="0" baseline="0">
                          <a:ln>
                            <a:noFill/>
                          </a:ln>
                          <a:solidFill>
                            <a:schemeClr val="tx1"/>
                          </a:solidFill>
                          <a:effectLst/>
                          <a:latin typeface="Calibri" panose="020F0502020204030204" pitchFamily="34" charset="0"/>
                          <a:cs typeface="Arial" panose="020B0604020202020204" pitchFamily="34" charset="0"/>
                        </a:rPr>
                        <a:t>No</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174625" indent="-1746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4625" marR="0" lvl="0" indent="-174625" algn="ctr" defTabSz="914400" rtl="0" eaLnBrk="1" fontAlgn="base" latinLnBrk="0" hangingPunct="1">
                        <a:lnSpc>
                          <a:spcPct val="100000"/>
                        </a:lnSpc>
                        <a:spcBef>
                          <a:spcPct val="0"/>
                        </a:spcBef>
                        <a:spcAft>
                          <a:spcPct val="0"/>
                        </a:spcAft>
                        <a:buClr>
                          <a:srgbClr val="31859C"/>
                        </a:buClr>
                        <a:buSzPct val="125000"/>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Industrial Unit</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174625" indent="-1746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4625" marR="0" lvl="0" indent="-174625" algn="ctr" defTabSz="914400" rtl="0" eaLnBrk="1" fontAlgn="base" latinLnBrk="0" hangingPunct="1">
                        <a:lnSpc>
                          <a:spcPct val="100000"/>
                        </a:lnSpc>
                        <a:spcBef>
                          <a:spcPct val="0"/>
                        </a:spcBef>
                        <a:spcAft>
                          <a:spcPct val="0"/>
                        </a:spcAft>
                        <a:buClr>
                          <a:srgbClr val="31859C"/>
                        </a:buClr>
                        <a:buSzPct val="125000"/>
                        <a:buFont typeface="Arial" panose="020B0604020202020204" pitchFamily="34" charset="0"/>
                        <a:buNone/>
                        <a:tabLst/>
                      </a:pPr>
                      <a:r>
                        <a:rPr kumimoji="0" lang="en-US" altLang="en-US" sz="1600" b="1" i="0" u="none" strike="noStrike" cap="none" normalizeH="0" baseline="0">
                          <a:ln>
                            <a:noFill/>
                          </a:ln>
                          <a:solidFill>
                            <a:schemeClr val="tx1"/>
                          </a:solidFill>
                          <a:effectLst/>
                          <a:latin typeface="Calibri" panose="020F0502020204030204" pitchFamily="34" charset="0"/>
                          <a:cs typeface="Arial" panose="020B0604020202020204" pitchFamily="34" charset="0"/>
                        </a:rPr>
                        <a:t>Category </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111125" indent="-1111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1125" marR="0" lvl="0" indent="-111125"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Quantity (MT/M)</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a:ln>
                            <a:noFill/>
                          </a:ln>
                          <a:solidFill>
                            <a:schemeClr val="tx1"/>
                          </a:solidFill>
                          <a:effectLst/>
                          <a:latin typeface="Calibri" panose="020F0502020204030204" pitchFamily="34" charset="0"/>
                          <a:cs typeface="Arial" panose="020B0604020202020204" pitchFamily="34" charset="0"/>
                        </a:rPr>
                        <a:t>Storage &amp; Disposal Method</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368">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lvl1pPr marL="111125" indent="-1111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1125" marR="0" lvl="0" indent="-111125"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Existing</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25" indent="-1111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1125" marR="0" lvl="0" indent="-111125"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After Expansion </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IN"/>
                    </a:p>
                  </a:txBody>
                  <a:tcPr/>
                </a:tc>
                <a:extLst>
                  <a:ext uri="{0D108BD9-81ED-4DB2-BD59-A6C34878D82A}">
                    <a16:rowId xmlns:a16="http://schemas.microsoft.com/office/drawing/2014/main" val="10001"/>
                  </a:ext>
                </a:extLst>
              </a:tr>
              <a:tr h="24378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Sugar Factory &amp; </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Co-gen Plant</a:t>
                      </a: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5.1 </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Used Oil</a:t>
                      </a: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6.5</a:t>
                      </a: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7.8</a:t>
                      </a: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Burnt in </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Boiler</a:t>
                      </a: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3312" marR="6331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Rectangle 5"/>
          <p:cNvSpPr>
            <a:spLocks noChangeArrowheads="1"/>
          </p:cNvSpPr>
          <p:nvPr/>
        </p:nvSpPr>
        <p:spPr bwMode="auto">
          <a:xfrm>
            <a:off x="0" y="4500563"/>
            <a:ext cx="1447800" cy="338137"/>
          </a:xfrm>
          <a:prstGeom prst="rect">
            <a:avLst/>
          </a:prstGeom>
        </p:spPr>
        <p:txBody>
          <a:bodyPr wrap="none">
            <a:spAutoFit/>
          </a:bodyPr>
          <a:lstStyle/>
          <a:p>
            <a:pPr marL="243491" indent="-243491" eaLnBrk="1" hangingPunct="1">
              <a:buSzPct val="80000"/>
              <a:buFont typeface="Wingdings" panose="05000000000000000000" pitchFamily="2" charset="2"/>
              <a:buChar char="Ø"/>
              <a:defRPr/>
            </a:pPr>
            <a:r>
              <a:rPr lang="fi-FI" sz="1600" dirty="0">
                <a:solidFill>
                  <a:srgbClr val="CC0099"/>
                </a:solidFill>
                <a:latin typeface="+mn-lt"/>
                <a:cs typeface="Arial" charset="0"/>
              </a:rPr>
              <a:t>Solid Waste </a:t>
            </a:r>
            <a:endParaRPr lang="en-US" sz="1600" dirty="0">
              <a:solidFill>
                <a:srgbClr val="CC0099"/>
              </a:solidFill>
              <a:latin typeface="+mn-lt"/>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90770858"/>
              </p:ext>
            </p:extLst>
          </p:nvPr>
        </p:nvGraphicFramePr>
        <p:xfrm>
          <a:off x="82550" y="4868863"/>
          <a:ext cx="9678987" cy="1963738"/>
        </p:xfrm>
        <a:graphic>
          <a:graphicData uri="http://schemas.openxmlformats.org/drawingml/2006/table">
            <a:tbl>
              <a:tblPr firstRow="1" firstCol="1" bandRow="1">
                <a:tableStyleId>{5940675A-B579-460E-94D1-54222C63F5DA}</a:tableStyleId>
              </a:tblPr>
              <a:tblGrid>
                <a:gridCol w="389949">
                  <a:extLst>
                    <a:ext uri="{9D8B030D-6E8A-4147-A177-3AD203B41FA5}">
                      <a16:colId xmlns:a16="http://schemas.microsoft.com/office/drawing/2014/main" val="20000"/>
                    </a:ext>
                  </a:extLst>
                </a:gridCol>
                <a:gridCol w="1658412">
                  <a:extLst>
                    <a:ext uri="{9D8B030D-6E8A-4147-A177-3AD203B41FA5}">
                      <a16:colId xmlns:a16="http://schemas.microsoft.com/office/drawing/2014/main" val="20001"/>
                    </a:ext>
                  </a:extLst>
                </a:gridCol>
                <a:gridCol w="2662072">
                  <a:extLst>
                    <a:ext uri="{9D8B030D-6E8A-4147-A177-3AD203B41FA5}">
                      <a16:colId xmlns:a16="http://schemas.microsoft.com/office/drawing/2014/main" val="20002"/>
                    </a:ext>
                  </a:extLst>
                </a:gridCol>
                <a:gridCol w="1008113">
                  <a:extLst>
                    <a:ext uri="{9D8B030D-6E8A-4147-A177-3AD203B41FA5}">
                      <a16:colId xmlns:a16="http://schemas.microsoft.com/office/drawing/2014/main" val="20003"/>
                    </a:ext>
                  </a:extLst>
                </a:gridCol>
                <a:gridCol w="1584177">
                  <a:extLst>
                    <a:ext uri="{9D8B030D-6E8A-4147-A177-3AD203B41FA5}">
                      <a16:colId xmlns:a16="http://schemas.microsoft.com/office/drawing/2014/main" val="20004"/>
                    </a:ext>
                  </a:extLst>
                </a:gridCol>
                <a:gridCol w="2376264">
                  <a:extLst>
                    <a:ext uri="{9D8B030D-6E8A-4147-A177-3AD203B41FA5}">
                      <a16:colId xmlns:a16="http://schemas.microsoft.com/office/drawing/2014/main" val="20005"/>
                    </a:ext>
                  </a:extLst>
                </a:gridCol>
              </a:tblGrid>
              <a:tr h="280534">
                <a:tc rowSpan="2">
                  <a:txBody>
                    <a:bodyPr/>
                    <a:lstStyle/>
                    <a:p>
                      <a:pPr marL="0" marR="0" algn="ctr">
                        <a:lnSpc>
                          <a:spcPct val="115000"/>
                        </a:lnSpc>
                        <a:spcBef>
                          <a:spcPts val="0"/>
                        </a:spcBef>
                        <a:spcAft>
                          <a:spcPts val="0"/>
                        </a:spcAft>
                      </a:pPr>
                      <a:r>
                        <a:rPr lang="en-US" sz="1600" b="1" dirty="0">
                          <a:effectLst/>
                        </a:rPr>
                        <a:t>No</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2">
                  <a:txBody>
                    <a:bodyPr/>
                    <a:lstStyle/>
                    <a:p>
                      <a:pPr marL="0" marR="0" algn="ctr">
                        <a:lnSpc>
                          <a:spcPct val="115000"/>
                        </a:lnSpc>
                        <a:spcBef>
                          <a:spcPts val="0"/>
                        </a:spcBef>
                        <a:spcAft>
                          <a:spcPts val="0"/>
                        </a:spcAft>
                      </a:pPr>
                      <a:r>
                        <a:rPr lang="en-US" sz="1600" b="1" dirty="0">
                          <a:effectLst/>
                        </a:rPr>
                        <a:t>Unit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2">
                  <a:txBody>
                    <a:bodyPr/>
                    <a:lstStyle/>
                    <a:p>
                      <a:pPr marL="0" marR="0" algn="ctr">
                        <a:lnSpc>
                          <a:spcPct val="115000"/>
                        </a:lnSpc>
                        <a:spcBef>
                          <a:spcPts val="0"/>
                        </a:spcBef>
                        <a:spcAft>
                          <a:spcPts val="0"/>
                        </a:spcAft>
                      </a:pPr>
                      <a:r>
                        <a:rPr lang="en-US" sz="1600" b="1" dirty="0">
                          <a:effectLst/>
                        </a:rPr>
                        <a:t>Type</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gridSpan="2">
                  <a:txBody>
                    <a:bodyPr/>
                    <a:lstStyle/>
                    <a:p>
                      <a:pPr marL="0" marR="0" algn="ctr">
                        <a:lnSpc>
                          <a:spcPct val="115000"/>
                        </a:lnSpc>
                        <a:spcBef>
                          <a:spcPts val="0"/>
                        </a:spcBef>
                        <a:spcAft>
                          <a:spcPts val="0"/>
                        </a:spcAft>
                      </a:pPr>
                      <a:r>
                        <a:rPr lang="en-US" sz="1600" b="1">
                          <a:effectLst/>
                        </a:rPr>
                        <a:t>Quantity (MT/M)</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600" b="1">
                          <a:effectLst/>
                        </a:rPr>
                        <a:t>Disposal</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0"/>
                  </a:ext>
                </a:extLst>
              </a:tr>
              <a:tr h="2805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effectLst/>
                        </a:rPr>
                        <a:t>Existing</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algn="ctr">
                        <a:lnSpc>
                          <a:spcPct val="115000"/>
                        </a:lnSpc>
                        <a:spcBef>
                          <a:spcPts val="0"/>
                        </a:spcBef>
                        <a:spcAft>
                          <a:spcPts val="0"/>
                        </a:spcAft>
                      </a:pPr>
                      <a:r>
                        <a:rPr lang="en-US" sz="1600" b="1" dirty="0">
                          <a:effectLst/>
                        </a:rPr>
                        <a:t>After Expansion</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vMerge="1">
                  <a:txBody>
                    <a:bodyPr/>
                    <a:lstStyle/>
                    <a:p>
                      <a:endParaRPr lang="en-US"/>
                    </a:p>
                  </a:txBody>
                  <a:tcPr/>
                </a:tc>
                <a:extLst>
                  <a:ext uri="{0D108BD9-81ED-4DB2-BD59-A6C34878D82A}">
                    <a16:rowId xmlns:a16="http://schemas.microsoft.com/office/drawing/2014/main" val="10001"/>
                  </a:ext>
                </a:extLst>
              </a:tr>
              <a:tr h="280534">
                <a:tc rowSpan="2">
                  <a:txBody>
                    <a:bodyPr/>
                    <a:lstStyle/>
                    <a:p>
                      <a:pPr marL="0" marR="0" algn="ctr">
                        <a:lnSpc>
                          <a:spcPct val="115000"/>
                        </a:lnSpc>
                        <a:spcBef>
                          <a:spcPts val="0"/>
                        </a:spcBef>
                        <a:spcAft>
                          <a:spcPts val="0"/>
                        </a:spcAft>
                      </a:pPr>
                      <a:r>
                        <a:rPr lang="en-US" sz="1600" dirty="0">
                          <a:effectLst/>
                        </a:rPr>
                        <a:t>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2">
                  <a:txBody>
                    <a:bodyPr/>
                    <a:lstStyle/>
                    <a:p>
                      <a:pPr marL="0" marR="0" algn="l">
                        <a:lnSpc>
                          <a:spcPct val="115000"/>
                        </a:lnSpc>
                        <a:spcBef>
                          <a:spcPts val="0"/>
                        </a:spcBef>
                        <a:spcAft>
                          <a:spcPts val="0"/>
                        </a:spcAft>
                      </a:pPr>
                      <a:r>
                        <a:rPr lang="en-US" sz="1600" dirty="0">
                          <a:effectLst/>
                        </a:rPr>
                        <a:t>Sugar Factory &amp; Co-gen Plant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algn="ctr">
                        <a:lnSpc>
                          <a:spcPct val="115000"/>
                        </a:lnSpc>
                        <a:spcBef>
                          <a:spcPts val="0"/>
                        </a:spcBef>
                        <a:spcAft>
                          <a:spcPts val="0"/>
                        </a:spcAft>
                      </a:pPr>
                      <a:r>
                        <a:rPr lang="en-US" sz="1600">
                          <a:effectLst/>
                        </a:rPr>
                        <a:t>ETP Sludge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18</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21</a:t>
                      </a:r>
                    </a:p>
                  </a:txBody>
                  <a:tcPr marL="68580" marR="68580" marT="0" marB="0" anchor="ctr"/>
                </a:tc>
                <a:tc rowSpan="2">
                  <a:txBody>
                    <a:bodyPr/>
                    <a:lstStyle/>
                    <a:p>
                      <a:pPr marL="0" marR="0" algn="ctr">
                        <a:lnSpc>
                          <a:spcPct val="115000"/>
                        </a:lnSpc>
                        <a:spcBef>
                          <a:spcPts val="0"/>
                        </a:spcBef>
                        <a:spcAft>
                          <a:spcPts val="0"/>
                        </a:spcAft>
                      </a:pPr>
                      <a:r>
                        <a:rPr lang="en-US" sz="1600" dirty="0">
                          <a:effectLst/>
                        </a:rPr>
                        <a:t>Used as Manure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2"/>
                  </a:ext>
                </a:extLst>
              </a:tr>
              <a:tr h="28053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Boiler Ash (Bagasse)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960</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1500</a:t>
                      </a:r>
                    </a:p>
                  </a:txBody>
                  <a:tcPr marL="68580" marR="68580" marT="0" marB="0" anchor="ctr"/>
                </a:tc>
                <a:tc vMerge="1">
                  <a:txBody>
                    <a:bodyPr/>
                    <a:lstStyle/>
                    <a:p>
                      <a:pPr marL="0" marR="0" algn="ctr">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3"/>
                  </a:ext>
                </a:extLst>
              </a:tr>
              <a:tr h="280534">
                <a:tc rowSpan="3">
                  <a:txBody>
                    <a:bodyPr/>
                    <a:lstStyle/>
                    <a:p>
                      <a:pPr marL="0" marR="0" algn="ctr">
                        <a:lnSpc>
                          <a:spcPct val="115000"/>
                        </a:lnSpc>
                        <a:spcBef>
                          <a:spcPts val="0"/>
                        </a:spcBef>
                        <a:spcAft>
                          <a:spcPts val="0"/>
                        </a:spcAft>
                      </a:pPr>
                      <a:r>
                        <a:rPr lang="en-US" sz="16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3">
                  <a:txBody>
                    <a:bodyPr/>
                    <a:lstStyle/>
                    <a:p>
                      <a:pPr marL="0" marR="0" algn="l">
                        <a:lnSpc>
                          <a:spcPct val="115000"/>
                        </a:lnSpc>
                        <a:spcBef>
                          <a:spcPts val="0"/>
                        </a:spcBef>
                        <a:spcAft>
                          <a:spcPts val="0"/>
                        </a:spcAft>
                      </a:pPr>
                      <a:r>
                        <a:rPr lang="en-US" sz="1600" dirty="0">
                          <a:effectLst/>
                        </a:rPr>
                        <a:t>Distillery</a:t>
                      </a:r>
                    </a:p>
                    <a:p>
                      <a:pPr marL="0" marR="0" algn="l">
                        <a:lnSpc>
                          <a:spcPct val="115000"/>
                        </a:lnSpc>
                        <a:spcBef>
                          <a:spcPts val="0"/>
                        </a:spcBef>
                        <a:spcAft>
                          <a:spcPts val="0"/>
                        </a:spcAft>
                      </a:pPr>
                      <a:r>
                        <a:rPr lang="en-US" sz="1600" dirty="0">
                          <a:effectLst/>
                        </a:rPr>
                        <a:t>(Proposed)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algn="ctr">
                        <a:lnSpc>
                          <a:spcPct val="115000"/>
                        </a:lnSpc>
                        <a:spcBef>
                          <a:spcPts val="0"/>
                        </a:spcBef>
                        <a:spcAft>
                          <a:spcPts val="0"/>
                        </a:spcAft>
                      </a:pPr>
                      <a:r>
                        <a:rPr lang="en-US" sz="1600" dirty="0">
                          <a:effectLst/>
                        </a:rPr>
                        <a:t>Boiler Ash (Coal + Sp. Wash)</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840</a:t>
                      </a: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mn-lt"/>
                          <a:ea typeface="Times New Roman" panose="02020603050405020304" pitchFamily="18" charset="0"/>
                          <a:cs typeface="Times New Roman" panose="02020603050405020304" pitchFamily="18" charset="0"/>
                        </a:rPr>
                        <a:t>1530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Brick Making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4"/>
                  </a:ext>
                </a:extLst>
              </a:tr>
              <a:tr h="28053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Yeast Sludge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360</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690</a:t>
                      </a:r>
                    </a:p>
                  </a:txBody>
                  <a:tcPr marL="68580" marR="68580" marT="0" marB="0" anchor="ctr"/>
                </a:tc>
                <a:tc rowSpan="2">
                  <a:txBody>
                    <a:bodyPr/>
                    <a:lstStyle/>
                    <a:p>
                      <a:pPr marL="0" marR="0" algn="ctr">
                        <a:lnSpc>
                          <a:spcPct val="115000"/>
                        </a:lnSpc>
                        <a:spcBef>
                          <a:spcPts val="0"/>
                        </a:spcBef>
                        <a:spcAft>
                          <a:spcPts val="0"/>
                        </a:spcAft>
                      </a:pPr>
                      <a:r>
                        <a:rPr lang="en-US" sz="1600" dirty="0">
                          <a:effectLst/>
                        </a:rPr>
                        <a:t>Burnt in incineration </a:t>
                      </a:r>
                      <a:r>
                        <a:rPr lang="en-US" sz="1600" dirty="0" smtClean="0">
                          <a:effectLst/>
                        </a:rPr>
                        <a:t>Boiler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5"/>
                  </a:ext>
                </a:extLst>
              </a:tr>
              <a:tr h="28053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CPU Sludge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18.9</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28</a:t>
                      </a:r>
                    </a:p>
                  </a:txBody>
                  <a:tcPr marL="68580" marR="68580" marT="0" marB="0" anchor="ctr"/>
                </a:tc>
                <a:tc v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6478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771CB191-8799-48D5-81BF-BC7520EBCCC2}"/>
              </a:ext>
            </a:extLst>
          </p:cNvPr>
          <p:cNvSpPr>
            <a:spLocks noChangeArrowheads="1"/>
          </p:cNvSpPr>
          <p:nvPr/>
        </p:nvSpPr>
        <p:spPr bwMode="auto">
          <a:xfrm>
            <a:off x="96841" y="416176"/>
            <a:ext cx="914033" cy="369332"/>
          </a:xfrm>
          <a:prstGeom prst="rect">
            <a:avLst/>
          </a:prstGeom>
          <a:noFill/>
          <a:ln w="9525">
            <a:noFill/>
            <a:miter lim="800000"/>
            <a:headEnd/>
            <a:tailEnd/>
          </a:ln>
        </p:spPr>
        <p:txBody>
          <a:bodyPr wrap="none">
            <a:spAutoFit/>
          </a:bodyPr>
          <a:lstStyle/>
          <a:p>
            <a:pPr marL="53975" indent="-53975" eaLnBrk="1" hangingPunct="1">
              <a:buSzPct val="80000"/>
              <a:buFont typeface="Wingdings" pitchFamily="2" charset="2"/>
              <a:buChar char="Ø"/>
              <a:defRPr/>
            </a:pPr>
            <a:r>
              <a:rPr lang="fi-FI" sz="1800" dirty="0">
                <a:solidFill>
                  <a:srgbClr val="CC0099"/>
                </a:solidFill>
                <a:latin typeface="+mj-lt"/>
              </a:rPr>
              <a:t> Noise</a:t>
            </a:r>
            <a:endParaRPr lang="en-US" sz="1800" dirty="0">
              <a:solidFill>
                <a:srgbClr val="CC0099"/>
              </a:solidFill>
              <a:latin typeface="+mj-lt"/>
            </a:endParaRPr>
          </a:p>
        </p:txBody>
      </p:sp>
      <p:graphicFrame>
        <p:nvGraphicFramePr>
          <p:cNvPr id="11" name="Group 90">
            <a:extLst>
              <a:ext uri="{FF2B5EF4-FFF2-40B4-BE49-F238E27FC236}">
                <a16:creationId xmlns:a16="http://schemas.microsoft.com/office/drawing/2014/main" id="{5260FF64-6ACD-4DD9-9BB4-58400FD862A8}"/>
              </a:ext>
            </a:extLst>
          </p:cNvPr>
          <p:cNvGraphicFramePr>
            <a:graphicFrameLocks noGrp="1"/>
          </p:cNvGraphicFramePr>
          <p:nvPr>
            <p:extLst>
              <p:ext uri="{D42A27DB-BD31-4B8C-83A1-F6EECF244321}">
                <p14:modId xmlns:p14="http://schemas.microsoft.com/office/powerpoint/2010/main" val="2824049083"/>
              </p:ext>
            </p:extLst>
          </p:nvPr>
        </p:nvGraphicFramePr>
        <p:xfrm>
          <a:off x="73029" y="786101"/>
          <a:ext cx="9752012" cy="1249644"/>
        </p:xfrm>
        <a:graphic>
          <a:graphicData uri="http://schemas.openxmlformats.org/drawingml/2006/table">
            <a:tbl>
              <a:tblPr/>
              <a:tblGrid>
                <a:gridCol w="1546185">
                  <a:extLst>
                    <a:ext uri="{9D8B030D-6E8A-4147-A177-3AD203B41FA5}">
                      <a16:colId xmlns:a16="http://schemas.microsoft.com/office/drawing/2014/main" val="20000"/>
                    </a:ext>
                  </a:extLst>
                </a:gridCol>
                <a:gridCol w="3250670">
                  <a:extLst>
                    <a:ext uri="{9D8B030D-6E8A-4147-A177-3AD203B41FA5}">
                      <a16:colId xmlns:a16="http://schemas.microsoft.com/office/drawing/2014/main" val="20001"/>
                    </a:ext>
                  </a:extLst>
                </a:gridCol>
                <a:gridCol w="4955157">
                  <a:extLst>
                    <a:ext uri="{9D8B030D-6E8A-4147-A177-3AD203B41FA5}">
                      <a16:colId xmlns:a16="http://schemas.microsoft.com/office/drawing/2014/main" val="20002"/>
                    </a:ext>
                  </a:extLst>
                </a:gridCol>
              </a:tblGrid>
              <a:tr h="184475">
                <a:tc>
                  <a:txBody>
                    <a:bodyPr/>
                    <a:lstStyle/>
                    <a:p>
                      <a:pPr marL="53975" marR="0" lvl="0" indent="-5397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Unit</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kumimoji="0" lang="en-US" sz="1600" b="1" i="0" u="none" strike="noStrike" kern="1200" cap="none" normalizeH="0" baseline="0" dirty="0">
                          <a:ln>
                            <a:noFill/>
                          </a:ln>
                          <a:solidFill>
                            <a:schemeClr val="tx1"/>
                          </a:solidFill>
                          <a:effectLst/>
                          <a:latin typeface="+mj-lt"/>
                          <a:ea typeface="+mn-ea"/>
                          <a:cs typeface="Arial" pitchFamily="34" charset="0"/>
                        </a:rPr>
                        <a:t>Source</a:t>
                      </a: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Control Measures</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475">
                <a:tc>
                  <a:txBody>
                    <a:bodyPr/>
                    <a:lstStyle/>
                    <a:p>
                      <a:pPr marL="231775" marR="0" lvl="0" indent="-23177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Distillery </a:t>
                      </a:r>
                    </a:p>
                  </a:txBody>
                  <a:tcPr marL="91459" marR="9145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763"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Fermentation &amp; Distillation Section</a:t>
                      </a: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sz="1600" kern="1200" dirty="0">
                          <a:solidFill>
                            <a:schemeClr val="tx1"/>
                          </a:solidFill>
                          <a:latin typeface="+mn-lt"/>
                          <a:ea typeface="+mn-ea"/>
                          <a:cs typeface="Arial" charset="0"/>
                        </a:rPr>
                        <a:t>Isolation, Separation and Insulation techniques adopted </a:t>
                      </a:r>
                    </a:p>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altLang="ko-KR" sz="1600" b="1" kern="1200" dirty="0">
                          <a:solidFill>
                            <a:schemeClr val="tx1"/>
                          </a:solidFill>
                          <a:latin typeface="+mn-lt"/>
                          <a:ea typeface="MS Mincho" pitchFamily="49" charset="-128"/>
                          <a:cs typeface="Arial" pitchFamily="34" charset="0"/>
                        </a:rPr>
                        <a:t>PPE</a:t>
                      </a:r>
                      <a:r>
                        <a:rPr lang="en-US" sz="1600" kern="1200" dirty="0">
                          <a:solidFill>
                            <a:schemeClr val="tx1"/>
                          </a:solidFill>
                          <a:latin typeface="+mn-lt"/>
                          <a:ea typeface="+mn-ea"/>
                          <a:cs typeface="Arial" charset="0"/>
                        </a:rPr>
                        <a:t> as </a:t>
                      </a:r>
                      <a:r>
                        <a:rPr lang="en-US" altLang="ko-KR" sz="1600" b="1" kern="1200" dirty="0">
                          <a:solidFill>
                            <a:schemeClr val="tx1"/>
                          </a:solidFill>
                          <a:latin typeface="+mn-lt"/>
                          <a:ea typeface="MS Mincho" pitchFamily="49" charset="-128"/>
                          <a:cs typeface="Arial" pitchFamily="34" charset="0"/>
                        </a:rPr>
                        <a:t>Earmuffs,</a:t>
                      </a:r>
                      <a:r>
                        <a:rPr lang="en-US" altLang="ko-KR" sz="1600" kern="1200" dirty="0">
                          <a:solidFill>
                            <a:schemeClr val="tx1"/>
                          </a:solidFill>
                          <a:latin typeface="+mn-lt"/>
                          <a:ea typeface="+mn-ea"/>
                          <a:cs typeface="Arial" charset="0"/>
                        </a:rPr>
                        <a:t> Earplugs </a:t>
                      </a:r>
                      <a:r>
                        <a:rPr lang="en-US" sz="1600" kern="1200" dirty="0">
                          <a:solidFill>
                            <a:schemeClr val="tx1"/>
                          </a:solidFill>
                          <a:latin typeface="+mn-lt"/>
                          <a:ea typeface="+mn-ea"/>
                          <a:cs typeface="Arial" charset="0"/>
                        </a:rPr>
                        <a:t>provided to staff</a:t>
                      </a:r>
                      <a:r>
                        <a:rPr lang="en-US" sz="1600" kern="1200" baseline="0" dirty="0">
                          <a:solidFill>
                            <a:schemeClr val="tx1"/>
                          </a:solidFill>
                          <a:latin typeface="+mn-lt"/>
                          <a:ea typeface="+mn-ea"/>
                          <a:cs typeface="Arial" charset="0"/>
                        </a:rPr>
                        <a:t> &amp; workers</a:t>
                      </a:r>
                      <a:r>
                        <a:rPr lang="en-US" sz="1600" kern="1200" dirty="0">
                          <a:solidFill>
                            <a:schemeClr val="tx1"/>
                          </a:solidFill>
                          <a:latin typeface="+mn-lt"/>
                          <a:ea typeface="+mn-ea"/>
                          <a:cs typeface="Arial" charset="0"/>
                        </a:rPr>
                        <a:t>. </a:t>
                      </a:r>
                      <a:endParaRPr lang="en-US" sz="1600" b="0" kern="1200" dirty="0">
                        <a:solidFill>
                          <a:schemeClr val="tx1"/>
                        </a:solidFill>
                        <a:latin typeface="+mj-lt"/>
                        <a:ea typeface="+mn-ea"/>
                        <a:cs typeface="Arial" pitchFamily="34" charset="0"/>
                      </a:endParaRPr>
                    </a:p>
                  </a:txBody>
                  <a:tcPr marL="91459" marR="9145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950">
                <a:tc>
                  <a:txBody>
                    <a:bodyPr/>
                    <a:lstStyle/>
                    <a:p>
                      <a:pPr marL="85725" marR="0" lvl="0" indent="-8572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Sugar Factory</a:t>
                      </a:r>
                    </a:p>
                    <a:p>
                      <a:pPr marL="231775" marR="0" lvl="0" indent="-23177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a:t>
                      </a:r>
                    </a:p>
                  </a:txBody>
                  <a:tcPr marL="91459" marR="9145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Mills, Pumps Compressors &amp; D. G</a:t>
                      </a:r>
                    </a:p>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Boiler Section &amp; Turbine</a:t>
                      </a: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pPr>
                      <a:endParaRPr lang="en-US" sz="1600" kern="1200" dirty="0">
                        <a:solidFill>
                          <a:srgbClr val="992182"/>
                        </a:solidFill>
                        <a:latin typeface="+mj-lt"/>
                        <a:ea typeface="+mn-ea"/>
                        <a:cs typeface="Arial" pitchFamily="34" charset="0"/>
                      </a:endParaRPr>
                    </a:p>
                  </a:txBody>
                  <a:tcPr marL="84411" marR="84411" marT="45670" marB="4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Group 90">
            <a:extLst>
              <a:ext uri="{FF2B5EF4-FFF2-40B4-BE49-F238E27FC236}">
                <a16:creationId xmlns:a16="http://schemas.microsoft.com/office/drawing/2014/main" id="{2478C565-9D98-40BF-AF69-DE8A3EDC47C1}"/>
              </a:ext>
            </a:extLst>
          </p:cNvPr>
          <p:cNvGraphicFramePr>
            <a:graphicFrameLocks noGrp="1"/>
          </p:cNvGraphicFramePr>
          <p:nvPr>
            <p:extLst>
              <p:ext uri="{D42A27DB-BD31-4B8C-83A1-F6EECF244321}">
                <p14:modId xmlns:p14="http://schemas.microsoft.com/office/powerpoint/2010/main" val="1998689091"/>
              </p:ext>
            </p:extLst>
          </p:nvPr>
        </p:nvGraphicFramePr>
        <p:xfrm>
          <a:off x="73027" y="2606674"/>
          <a:ext cx="9752014" cy="1889126"/>
        </p:xfrm>
        <a:graphic>
          <a:graphicData uri="http://schemas.openxmlformats.org/drawingml/2006/table">
            <a:tbl>
              <a:tblPr/>
              <a:tblGrid>
                <a:gridCol w="1589055">
                  <a:extLst>
                    <a:ext uri="{9D8B030D-6E8A-4147-A177-3AD203B41FA5}">
                      <a16:colId xmlns:a16="http://schemas.microsoft.com/office/drawing/2014/main" val="20000"/>
                    </a:ext>
                  </a:extLst>
                </a:gridCol>
                <a:gridCol w="3286951">
                  <a:extLst>
                    <a:ext uri="{9D8B030D-6E8A-4147-A177-3AD203B41FA5}">
                      <a16:colId xmlns:a16="http://schemas.microsoft.com/office/drawing/2014/main" val="20001"/>
                    </a:ext>
                  </a:extLst>
                </a:gridCol>
                <a:gridCol w="4876008">
                  <a:extLst>
                    <a:ext uri="{9D8B030D-6E8A-4147-A177-3AD203B41FA5}">
                      <a16:colId xmlns:a16="http://schemas.microsoft.com/office/drawing/2014/main" val="20002"/>
                    </a:ext>
                  </a:extLst>
                </a:gridCol>
              </a:tblGrid>
              <a:tr h="334800">
                <a:tc>
                  <a:txBody>
                    <a:bodyPr/>
                    <a:lstStyle/>
                    <a:p>
                      <a:pPr marL="53975" marR="0" lvl="0" indent="-5397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Unit</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45" marR="91445" marT="45460" marB="4546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kumimoji="0" lang="en-US" sz="1600" b="1" i="0" u="none" strike="noStrike" kern="1200" cap="none" normalizeH="0" baseline="0" dirty="0">
                          <a:ln>
                            <a:noFill/>
                          </a:ln>
                          <a:solidFill>
                            <a:schemeClr val="tx1"/>
                          </a:solidFill>
                          <a:effectLst/>
                          <a:latin typeface="+mj-lt"/>
                          <a:ea typeface="+mn-ea"/>
                          <a:cs typeface="Arial" pitchFamily="34" charset="0"/>
                        </a:rPr>
                        <a:t>Source</a:t>
                      </a:r>
                    </a:p>
                  </a:txBody>
                  <a:tcPr marL="91445" marR="91445" marT="45460" marB="4546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Control Measures</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45" marR="91445" marT="45460" marB="4546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326">
                <a:tc>
                  <a:txBody>
                    <a:bodyPr/>
                    <a:lstStyle/>
                    <a:p>
                      <a:pPr marL="85725" marR="0" lvl="0" indent="-8572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Sugar Factory</a:t>
                      </a:r>
                    </a:p>
                  </a:txBody>
                  <a:tcPr marL="91451" marR="91451" marT="45525" marB="455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n-lt"/>
                          <a:ea typeface="+mn-ea"/>
                          <a:cs typeface="Arial" pitchFamily="34" charset="0"/>
                        </a:rPr>
                        <a:t>Mills, Sugar Bagging, Bagasse &amp; Pressmud Storage Areas </a:t>
                      </a:r>
                    </a:p>
                  </a:txBody>
                  <a:tcPr marL="91451" marR="91451" marT="45525" marB="4552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
                          <a:srgbClr val="992182"/>
                        </a:buClr>
                        <a:buSzPct val="150000"/>
                        <a:buFont typeface="Arial" pitchFamily="34" charset="0"/>
                        <a:buNone/>
                        <a:tabLst/>
                        <a:defRPr/>
                      </a:pPr>
                      <a:r>
                        <a:rPr lang="en-US" sz="1600" kern="1200" dirty="0">
                          <a:solidFill>
                            <a:schemeClr val="tx1"/>
                          </a:solidFill>
                          <a:latin typeface="+mn-lt"/>
                          <a:ea typeface="+mn-ea"/>
                          <a:cs typeface="Arial" charset="0"/>
                        </a:rPr>
                        <a:t>Efficient Exhaust &amp; Ventilation Systems, Efficiency Monitoring of APC &amp; Dust Control Equipments, Regular Self </a:t>
                      </a:r>
                      <a:r>
                        <a:rPr lang="en-US" sz="1600" kern="1200" dirty="0">
                          <a:solidFill>
                            <a:schemeClr val="tx1"/>
                          </a:solidFill>
                          <a:latin typeface="+mn-lt"/>
                          <a:ea typeface="+mn-ea"/>
                          <a:cs typeface="Times New Roman" pitchFamily="18" charset="0"/>
                        </a:rPr>
                        <a:t>Monitoring</a:t>
                      </a:r>
                      <a:r>
                        <a:rPr lang="en-US" sz="1600" kern="1200" dirty="0">
                          <a:solidFill>
                            <a:schemeClr val="tx1"/>
                          </a:solidFill>
                          <a:latin typeface="+mn-lt"/>
                          <a:ea typeface="+mn-ea"/>
                          <a:cs typeface="Arial" charset="0"/>
                        </a:rPr>
                        <a:t> of Work Zone Dust Levels, </a:t>
                      </a:r>
                      <a:r>
                        <a:rPr lang="en-US" altLang="ko-KR" sz="1600" b="0" kern="1200" dirty="0">
                          <a:solidFill>
                            <a:schemeClr val="tx1"/>
                          </a:solidFill>
                          <a:latin typeface="+mn-lt"/>
                          <a:ea typeface="MS Mincho" pitchFamily="49" charset="-128"/>
                          <a:cs typeface="Arial" pitchFamily="34" charset="0"/>
                        </a:rPr>
                        <a:t>PPE, Adequate Density &amp; Type Green Belt </a:t>
                      </a:r>
                      <a:r>
                        <a:rPr lang="en-US" sz="1600" b="0" kern="1200" dirty="0">
                          <a:solidFill>
                            <a:schemeClr val="tx1"/>
                          </a:solidFill>
                          <a:latin typeface="+mn-lt"/>
                          <a:ea typeface="+mn-ea"/>
                          <a:cs typeface="Arial" charset="0"/>
                        </a:rPr>
                        <a:t> Development, Proper Surfacing of Internal Roads, Yards, Water Sprays &amp; Mist Arrangements.</a:t>
                      </a:r>
                      <a:endParaRPr lang="en-US" sz="1600" b="0" kern="1200" dirty="0">
                        <a:solidFill>
                          <a:schemeClr val="tx1"/>
                        </a:solidFill>
                        <a:latin typeface="+mn-lt"/>
                        <a:ea typeface="+mn-ea"/>
                        <a:cs typeface="Arial" pitchFamily="34" charset="0"/>
                      </a:endParaRPr>
                    </a:p>
                  </a:txBody>
                  <a:tcPr marL="91451" marR="91451" marT="45525" marB="455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B0A8DB88-D814-4551-878D-B88DB0B36BAF}"/>
              </a:ext>
            </a:extLst>
          </p:cNvPr>
          <p:cNvSpPr>
            <a:spLocks noChangeArrowheads="1"/>
          </p:cNvSpPr>
          <p:nvPr/>
        </p:nvSpPr>
        <p:spPr bwMode="auto">
          <a:xfrm>
            <a:off x="46183" y="4506912"/>
            <a:ext cx="1035861" cy="369332"/>
          </a:xfrm>
          <a:prstGeom prst="rect">
            <a:avLst/>
          </a:prstGeom>
          <a:noFill/>
          <a:ln w="9525">
            <a:noFill/>
            <a:miter lim="800000"/>
            <a:headEnd/>
            <a:tailEnd/>
          </a:ln>
        </p:spPr>
        <p:txBody>
          <a:bodyPr wrap="none">
            <a:spAutoFit/>
          </a:bodyPr>
          <a:lstStyle/>
          <a:p>
            <a:pPr marL="53975" indent="-53975" eaLnBrk="1" hangingPunct="1">
              <a:buSzPct val="80000"/>
              <a:buFont typeface="Wingdings" pitchFamily="2" charset="2"/>
              <a:buChar char="Ø"/>
              <a:defRPr/>
            </a:pPr>
            <a:r>
              <a:rPr lang="fi-FI" sz="1800" dirty="0">
                <a:solidFill>
                  <a:srgbClr val="CC0099"/>
                </a:solidFill>
                <a:latin typeface="+mj-lt"/>
              </a:rPr>
              <a:t> Odour </a:t>
            </a:r>
            <a:endParaRPr lang="en-US" sz="1800" dirty="0">
              <a:solidFill>
                <a:srgbClr val="CC0099"/>
              </a:solidFill>
              <a:latin typeface="+mj-lt"/>
            </a:endParaRPr>
          </a:p>
        </p:txBody>
      </p:sp>
      <p:sp>
        <p:nvSpPr>
          <p:cNvPr id="14" name="Rectangle 5">
            <a:extLst>
              <a:ext uri="{FF2B5EF4-FFF2-40B4-BE49-F238E27FC236}">
                <a16:creationId xmlns:a16="http://schemas.microsoft.com/office/drawing/2014/main" id="{81B3B233-1014-4F31-94FA-997238193F9F}"/>
              </a:ext>
            </a:extLst>
          </p:cNvPr>
          <p:cNvSpPr>
            <a:spLocks noChangeArrowheads="1"/>
          </p:cNvSpPr>
          <p:nvPr/>
        </p:nvSpPr>
        <p:spPr bwMode="auto">
          <a:xfrm>
            <a:off x="96841" y="2209800"/>
            <a:ext cx="1189037" cy="368300"/>
          </a:xfrm>
          <a:prstGeom prst="rect">
            <a:avLst/>
          </a:prstGeom>
          <a:noFill/>
          <a:ln w="9525">
            <a:noFill/>
            <a:miter lim="800000"/>
            <a:headEnd/>
            <a:tailEnd/>
          </a:ln>
        </p:spPr>
        <p:txBody>
          <a:bodyPr>
            <a:spAutoFit/>
          </a:bodyPr>
          <a:lstStyle/>
          <a:p>
            <a:pPr marL="53975" indent="-53975" eaLnBrk="1" hangingPunct="1">
              <a:buSzPct val="80000"/>
              <a:buFont typeface="Wingdings" pitchFamily="2" charset="2"/>
              <a:buChar char="Ø"/>
              <a:defRPr/>
            </a:pPr>
            <a:r>
              <a:rPr lang="fi-FI" sz="1800" dirty="0">
                <a:solidFill>
                  <a:srgbClr val="CC0099"/>
                </a:solidFill>
                <a:latin typeface="+mj-lt"/>
              </a:rPr>
              <a:t> Dust</a:t>
            </a:r>
            <a:endParaRPr lang="en-US" sz="1800" dirty="0">
              <a:solidFill>
                <a:srgbClr val="CC0099"/>
              </a:solidFill>
              <a:latin typeface="+mj-lt"/>
            </a:endParaRPr>
          </a:p>
        </p:txBody>
      </p:sp>
      <p:graphicFrame>
        <p:nvGraphicFramePr>
          <p:cNvPr id="15" name="Group 90">
            <a:extLst>
              <a:ext uri="{FF2B5EF4-FFF2-40B4-BE49-F238E27FC236}">
                <a16:creationId xmlns:a16="http://schemas.microsoft.com/office/drawing/2014/main" id="{5067B2C8-30BC-44FB-9DA8-56BE7FF719EE}"/>
              </a:ext>
            </a:extLst>
          </p:cNvPr>
          <p:cNvGraphicFramePr>
            <a:graphicFrameLocks noGrp="1"/>
          </p:cNvGraphicFramePr>
          <p:nvPr>
            <p:extLst>
              <p:ext uri="{D42A27DB-BD31-4B8C-83A1-F6EECF244321}">
                <p14:modId xmlns:p14="http://schemas.microsoft.com/office/powerpoint/2010/main" val="3478707980"/>
              </p:ext>
            </p:extLst>
          </p:nvPr>
        </p:nvGraphicFramePr>
        <p:xfrm>
          <a:off x="61915" y="4877809"/>
          <a:ext cx="9752012" cy="1827797"/>
        </p:xfrm>
        <a:graphic>
          <a:graphicData uri="http://schemas.openxmlformats.org/drawingml/2006/table">
            <a:tbl>
              <a:tblPr/>
              <a:tblGrid>
                <a:gridCol w="1536626">
                  <a:extLst>
                    <a:ext uri="{9D8B030D-6E8A-4147-A177-3AD203B41FA5}">
                      <a16:colId xmlns:a16="http://schemas.microsoft.com/office/drawing/2014/main" val="20000"/>
                    </a:ext>
                  </a:extLst>
                </a:gridCol>
                <a:gridCol w="3729454">
                  <a:extLst>
                    <a:ext uri="{9D8B030D-6E8A-4147-A177-3AD203B41FA5}">
                      <a16:colId xmlns:a16="http://schemas.microsoft.com/office/drawing/2014/main" val="20001"/>
                    </a:ext>
                  </a:extLst>
                </a:gridCol>
                <a:gridCol w="4485932">
                  <a:extLst>
                    <a:ext uri="{9D8B030D-6E8A-4147-A177-3AD203B41FA5}">
                      <a16:colId xmlns:a16="http://schemas.microsoft.com/office/drawing/2014/main" val="20002"/>
                    </a:ext>
                  </a:extLst>
                </a:gridCol>
              </a:tblGrid>
              <a:tr h="335056">
                <a:tc>
                  <a:txBody>
                    <a:bodyPr/>
                    <a:lstStyle/>
                    <a:p>
                      <a:pPr marL="53975" marR="0" lvl="0" indent="-5397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Unit</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2" marR="91452" marT="45576" marB="45576"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kumimoji="0" lang="en-US" sz="1600" b="1" i="0" u="none" strike="noStrike" kern="1200" cap="none" normalizeH="0" baseline="0" dirty="0">
                          <a:ln>
                            <a:noFill/>
                          </a:ln>
                          <a:solidFill>
                            <a:schemeClr val="tx1"/>
                          </a:solidFill>
                          <a:effectLst/>
                          <a:latin typeface="+mj-lt"/>
                          <a:ea typeface="+mn-ea"/>
                          <a:cs typeface="Arial" pitchFamily="34" charset="0"/>
                        </a:rPr>
                        <a:t>Source</a:t>
                      </a:r>
                    </a:p>
                  </a:txBody>
                  <a:tcPr marL="91452" marR="91452" marT="45576" marB="45576"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Control Measures</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2" marR="91452" marT="45576" marB="45576"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019">
                <a:tc>
                  <a:txBody>
                    <a:bodyPr/>
                    <a:lstStyle/>
                    <a:p>
                      <a:pPr marL="231775" marR="0" lvl="0" indent="-231775" algn="just"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Distillery </a:t>
                      </a:r>
                    </a:p>
                  </a:txBody>
                  <a:tcPr marL="91452" marR="91452" marT="45576" marB="45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n-lt"/>
                          <a:ea typeface="+mn-ea"/>
                          <a:cs typeface="Arial" pitchFamily="34" charset="0"/>
                        </a:rPr>
                        <a:t>Molasses Tanks, Fermentation Section, Yeast Sludge &amp; Spentwash Storage Tanks</a:t>
                      </a:r>
                    </a:p>
                  </a:txBody>
                  <a:tcPr marL="91446" marR="91446" marT="45522" marB="45522"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sz="1600" b="0" kern="1200" dirty="0">
                          <a:solidFill>
                            <a:schemeClr val="tx1"/>
                          </a:solidFill>
                          <a:latin typeface="+mn-lt"/>
                          <a:ea typeface="+mn-ea"/>
                          <a:cs typeface="Arial" pitchFamily="34" charset="0"/>
                        </a:rPr>
                        <a:t>Proper House Keeping, Prompt S</a:t>
                      </a:r>
                      <a:r>
                        <a:rPr lang="en-US" sz="1600" b="0" kern="1200" baseline="0" dirty="0">
                          <a:solidFill>
                            <a:schemeClr val="tx1"/>
                          </a:solidFill>
                          <a:latin typeface="+mn-lt"/>
                          <a:ea typeface="+mn-ea"/>
                          <a:cs typeface="Arial" pitchFamily="34" charset="0"/>
                        </a:rPr>
                        <a:t>ludge Management in Biological Treatment units, GMPs </a:t>
                      </a:r>
                    </a:p>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sz="1600" b="0" kern="1200" baseline="0" dirty="0">
                          <a:solidFill>
                            <a:schemeClr val="tx1"/>
                          </a:solidFill>
                          <a:latin typeface="+mn-lt"/>
                          <a:ea typeface="+mn-ea"/>
                          <a:cs typeface="Arial" pitchFamily="34" charset="0"/>
                        </a:rPr>
                        <a:t>Efficient handling, prompt &amp; proper disposal of Pressmud, Yeast Sludge &amp; Spentwash</a:t>
                      </a:r>
                      <a:r>
                        <a:rPr lang="en-US" altLang="ko-KR" sz="1600" b="0" kern="1200" dirty="0">
                          <a:solidFill>
                            <a:schemeClr val="tx1"/>
                          </a:solidFill>
                          <a:latin typeface="+mn-lt"/>
                          <a:ea typeface="MS Mincho" pitchFamily="49" charset="-128"/>
                          <a:cs typeface="Arial" pitchFamily="34" charset="0"/>
                        </a:rPr>
                        <a:t>.</a:t>
                      </a:r>
                    </a:p>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altLang="ko-KR" sz="1600" b="0" kern="1200" dirty="0">
                          <a:solidFill>
                            <a:schemeClr val="tx1"/>
                          </a:solidFill>
                          <a:latin typeface="+mn-lt"/>
                          <a:ea typeface="MS Mincho" pitchFamily="49" charset="-128"/>
                          <a:cs typeface="Arial" pitchFamily="34" charset="0"/>
                        </a:rPr>
                        <a:t>Close Fermentation &amp; Molasses Handling. </a:t>
                      </a:r>
                    </a:p>
                  </a:txBody>
                  <a:tcPr marL="91452" marR="91452" marT="45576" marB="45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017">
                <a:tc>
                  <a:txBody>
                    <a:bodyPr/>
                    <a:lstStyle/>
                    <a:p>
                      <a:pPr marL="85725" marR="0" lvl="0" indent="-85725" algn="just"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Sugar Factory</a:t>
                      </a:r>
                    </a:p>
                  </a:txBody>
                  <a:tcPr marL="91452" marR="91452" marT="45576" marB="45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n-lt"/>
                          <a:ea typeface="+mn-ea"/>
                          <a:cs typeface="Arial" pitchFamily="34" charset="0"/>
                        </a:rPr>
                        <a:t>ETP</a:t>
                      </a:r>
                      <a:r>
                        <a:rPr lang="en-US" sz="1600" b="0" kern="1200" baseline="0" dirty="0">
                          <a:solidFill>
                            <a:schemeClr val="tx1"/>
                          </a:solidFill>
                          <a:latin typeface="+mn-lt"/>
                          <a:ea typeface="+mn-ea"/>
                          <a:cs typeface="Arial" pitchFamily="34" charset="0"/>
                        </a:rPr>
                        <a:t>, Molasses Tanks, Pressmud Yard,</a:t>
                      </a:r>
                      <a:endParaRPr lang="en-US" sz="1600" b="0" kern="1200" dirty="0">
                        <a:solidFill>
                          <a:schemeClr val="tx1"/>
                        </a:solidFill>
                        <a:latin typeface="+mn-lt"/>
                        <a:ea typeface="+mn-ea"/>
                        <a:cs typeface="Arial" pitchFamily="34" charset="0"/>
                      </a:endParaRPr>
                    </a:p>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Bagasse Conveyor; Feeding Section, Ash Storage</a:t>
                      </a:r>
                    </a:p>
                  </a:txBody>
                  <a:tcPr marL="91446" marR="91446" marT="45522" marB="45522"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endParaRPr lang="en-US" altLang="ko-KR" sz="1600" b="0" kern="1200" dirty="0">
                        <a:solidFill>
                          <a:schemeClr val="tx1"/>
                        </a:solidFill>
                        <a:latin typeface="+mn-lt"/>
                        <a:ea typeface="MS Mincho" pitchFamily="49" charset="-128"/>
                        <a:cs typeface="Arial" pitchFamily="34" charset="0"/>
                      </a:endParaRPr>
                    </a:p>
                  </a:txBody>
                  <a:tcPr marL="91445" marR="91445" marT="45573" marB="455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57" name="Slide Number Placeholder 1">
            <a:extLst>
              <a:ext uri="{FF2B5EF4-FFF2-40B4-BE49-F238E27FC236}">
                <a16:creationId xmlns:a16="http://schemas.microsoft.com/office/drawing/2014/main" id="{B252283F-092B-4628-AF3A-428A109BD5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22E6FDC0-27F6-4F78-9BD8-7CB488A03EDB}" type="slidenum">
              <a:rPr lang="en-US" altLang="en-US" sz="1200">
                <a:solidFill>
                  <a:srgbClr val="898989"/>
                </a:solidFill>
              </a:rPr>
              <a:pPr/>
              <a:t>33</a:t>
            </a:fld>
            <a:endParaRPr lang="en-US" altLang="en-US" sz="1200">
              <a:solidFill>
                <a:srgbClr val="898989"/>
              </a:solidFill>
            </a:endParaRPr>
          </a:p>
        </p:txBody>
      </p:sp>
      <p:sp>
        <p:nvSpPr>
          <p:cNvPr id="17" name="Rectangle 1">
            <a:extLst>
              <a:ext uri="{FF2B5EF4-FFF2-40B4-BE49-F238E27FC236}">
                <a16:creationId xmlns:a16="http://schemas.microsoft.com/office/drawing/2014/main" id="{D1F43344-DB25-46E8-AA64-C201A6DBB38B}"/>
              </a:ext>
            </a:extLst>
          </p:cNvPr>
          <p:cNvSpPr>
            <a:spLocks noChangeArrowheads="1"/>
          </p:cNvSpPr>
          <p:nvPr/>
        </p:nvSpPr>
        <p:spPr bwMode="auto">
          <a:xfrm>
            <a:off x="413664" y="152400"/>
            <a:ext cx="9077325" cy="369332"/>
          </a:xfrm>
          <a:prstGeom prst="rect">
            <a:avLst/>
          </a:prstGeom>
          <a:noFill/>
          <a:ln w="9525">
            <a:noFill/>
            <a:miter lim="800000"/>
            <a:headEnd/>
            <a:tailEnd/>
          </a:ln>
        </p:spPr>
        <p:txBody>
          <a:bodyPr wrap="square">
            <a:spAutoFit/>
          </a:bodyPr>
          <a:lstStyle/>
          <a:p>
            <a:pPr algn="ctr">
              <a:spcBef>
                <a:spcPct val="50000"/>
              </a:spcBef>
              <a:defRPr/>
            </a:pPr>
            <a:r>
              <a:rPr lang="en-US" sz="1800" dirty="0">
                <a:solidFill>
                  <a:srgbClr val="CC0099"/>
                </a:solidFill>
                <a:latin typeface="+mj-lt"/>
                <a:cs typeface="Arial" charset="0"/>
              </a:rPr>
              <a:t>Environmental Aspects</a:t>
            </a:r>
          </a:p>
        </p:txBody>
      </p:sp>
    </p:spTree>
    <p:extLst>
      <p:ext uri="{BB962C8B-B14F-4D97-AF65-F5344CB8AC3E}">
        <p14:creationId xmlns:p14="http://schemas.microsoft.com/office/powerpoint/2010/main" val="347952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6199" y="4890217"/>
            <a:ext cx="9829801" cy="1938992"/>
          </a:xfrm>
          <a:prstGeom prst="rect">
            <a:avLst/>
          </a:prstGeom>
          <a:noFill/>
          <a:ln w="9525">
            <a:noFill/>
            <a:miter lim="800000"/>
            <a:headEnd/>
            <a:tailEnd/>
          </a:ln>
        </p:spPr>
        <p:txBody>
          <a:bodyPr wrap="square">
            <a:spAutoFit/>
          </a:bodyPr>
          <a:lstStyle/>
          <a:p>
            <a:pPr marL="155335" indent="-155335" algn="just" eaLnBrk="1" hangingPunct="1">
              <a:spcBef>
                <a:spcPts val="0"/>
              </a:spcBef>
              <a:spcAft>
                <a:spcPts val="0"/>
              </a:spcAft>
              <a:buClr>
                <a:schemeClr val="tx1"/>
              </a:buClr>
              <a:buFont typeface="Wingdings" pitchFamily="2" charset="2"/>
              <a:buChar char="Ø"/>
              <a:defRPr/>
            </a:pPr>
            <a:r>
              <a:rPr lang="en-US" sz="1200" dirty="0">
                <a:solidFill>
                  <a:schemeClr val="tx1"/>
                </a:solidFill>
                <a:latin typeface="+mn-lt"/>
                <a:ea typeface="Calibri" pitchFamily="34" charset="0"/>
              </a:rPr>
              <a:t>Occupational Health Center., </a:t>
            </a:r>
            <a:r>
              <a:rPr lang="en-US" sz="1200" b="1" dirty="0">
                <a:solidFill>
                  <a:schemeClr val="tx1"/>
                </a:solidFill>
                <a:latin typeface="+mn-lt"/>
                <a:ea typeface="Calibri" pitchFamily="34" charset="0"/>
              </a:rPr>
              <a:t>24 X 7 Ambulance Facility  available</a:t>
            </a:r>
          </a:p>
          <a:p>
            <a:pPr marL="155335" indent="-155335" algn="just" eaLnBrk="1" hangingPunct="1">
              <a:spcBef>
                <a:spcPts val="0"/>
              </a:spcBef>
              <a:spcAft>
                <a:spcPts val="0"/>
              </a:spcAft>
              <a:buClr>
                <a:schemeClr val="tx1"/>
              </a:buClr>
              <a:buFont typeface="Wingdings" pitchFamily="2" charset="2"/>
              <a:buChar char="Ø"/>
              <a:defRPr/>
            </a:pPr>
            <a:r>
              <a:rPr lang="en-US" sz="1200" dirty="0">
                <a:solidFill>
                  <a:schemeClr val="tx1"/>
                </a:solidFill>
                <a:latin typeface="+mn-lt"/>
                <a:ea typeface="Calibri" pitchFamily="34" charset="0"/>
              </a:rPr>
              <a:t>Regular Medical </a:t>
            </a:r>
            <a:r>
              <a:rPr lang="en-US" sz="1200" b="1" dirty="0">
                <a:solidFill>
                  <a:schemeClr val="tx1"/>
                </a:solidFill>
                <a:latin typeface="+mn-lt"/>
                <a:ea typeface="Calibri" pitchFamily="34" charset="0"/>
              </a:rPr>
              <a:t>Checkup of Employees &amp;</a:t>
            </a:r>
            <a:r>
              <a:rPr lang="en-US" sz="1200" dirty="0">
                <a:solidFill>
                  <a:schemeClr val="tx1"/>
                </a:solidFill>
                <a:latin typeface="+mn-lt"/>
                <a:ea typeface="Calibri" pitchFamily="34" charset="0"/>
              </a:rPr>
              <a:t> Records Keeping is followed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SO</a:t>
            </a:r>
            <a:r>
              <a:rPr lang="en-US" sz="1200" b="1" baseline="-25000" dirty="0">
                <a:solidFill>
                  <a:schemeClr val="tx1"/>
                </a:solidFill>
                <a:latin typeface="+mn-lt"/>
                <a:ea typeface="Calibri" pitchFamily="34" charset="0"/>
              </a:rPr>
              <a:t>2</a:t>
            </a:r>
            <a:r>
              <a:rPr lang="en-US" sz="1200" b="1" dirty="0">
                <a:solidFill>
                  <a:schemeClr val="tx1"/>
                </a:solidFill>
                <a:latin typeface="+mn-lt"/>
                <a:ea typeface="Calibri" pitchFamily="34" charset="0"/>
              </a:rPr>
              <a:t> Production  </a:t>
            </a:r>
            <a:r>
              <a:rPr lang="en-US" sz="1200" dirty="0">
                <a:solidFill>
                  <a:schemeClr val="tx1"/>
                </a:solidFill>
                <a:latin typeface="+mn-lt"/>
                <a:ea typeface="Calibri" pitchFamily="34" charset="0"/>
              </a:rPr>
              <a:t>procedure  has been prepared.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Workmen Compensation Policy</a:t>
            </a:r>
            <a:r>
              <a:rPr lang="en-US" sz="1200" dirty="0">
                <a:solidFill>
                  <a:schemeClr val="tx1"/>
                </a:solidFill>
                <a:latin typeface="+mn-lt"/>
                <a:ea typeface="Calibri" pitchFamily="34" charset="0"/>
              </a:rPr>
              <a:t>, </a:t>
            </a:r>
            <a:r>
              <a:rPr lang="en-US" sz="1200" b="1" dirty="0">
                <a:solidFill>
                  <a:schemeClr val="tx1"/>
                </a:solidFill>
                <a:latin typeface="+mn-lt"/>
                <a:ea typeface="Calibri" pitchFamily="34" charset="0"/>
              </a:rPr>
              <a:t>Mediclaim Health Policy </a:t>
            </a:r>
            <a:r>
              <a:rPr lang="en-US" sz="1200" dirty="0">
                <a:solidFill>
                  <a:schemeClr val="tx1"/>
                </a:solidFill>
                <a:latin typeface="+mn-lt"/>
                <a:ea typeface="Calibri" pitchFamily="34" charset="0"/>
              </a:rPr>
              <a:t>(Temporary &amp; Permanent)</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Good Management </a:t>
            </a:r>
            <a:r>
              <a:rPr lang="en-US" sz="1200" dirty="0">
                <a:solidFill>
                  <a:schemeClr val="tx1"/>
                </a:solidFill>
                <a:latin typeface="+mn-lt"/>
                <a:ea typeface="Calibri" pitchFamily="34" charset="0"/>
              </a:rPr>
              <a:t>Practices </a:t>
            </a:r>
            <a:r>
              <a:rPr lang="en-US" sz="1200" b="1" dirty="0">
                <a:solidFill>
                  <a:schemeClr val="tx1"/>
                </a:solidFill>
                <a:latin typeface="+mn-lt"/>
                <a:ea typeface="Calibri" pitchFamily="34" charset="0"/>
              </a:rPr>
              <a:t>(GMPs) being </a:t>
            </a:r>
            <a:r>
              <a:rPr lang="en-US" sz="1200" dirty="0">
                <a:solidFill>
                  <a:schemeClr val="tx1"/>
                </a:solidFill>
                <a:latin typeface="+mn-lt"/>
                <a:ea typeface="Calibri" pitchFamily="34" charset="0"/>
              </a:rPr>
              <a:t>followed.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Well Managed Process Operations</a:t>
            </a:r>
            <a:r>
              <a:rPr lang="en-US" sz="1200" dirty="0">
                <a:solidFill>
                  <a:schemeClr val="tx1"/>
                </a:solidFill>
                <a:latin typeface="+mn-lt"/>
                <a:ea typeface="Calibri" pitchFamily="34" charset="0"/>
              </a:rPr>
              <a:t>, Automation of Production  with Pollution Control Equipments done.</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Health &amp; Safety Awareness camps </a:t>
            </a:r>
            <a:r>
              <a:rPr lang="en-US" sz="1200" dirty="0">
                <a:solidFill>
                  <a:schemeClr val="tx1"/>
                </a:solidFill>
                <a:latin typeface="+mn-lt"/>
                <a:ea typeface="Calibri" pitchFamily="34" charset="0"/>
              </a:rPr>
              <a:t> arranged. Posters &amp; Boards displayed in Industry.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PPEs</a:t>
            </a:r>
            <a:r>
              <a:rPr lang="en-US" sz="1200" dirty="0">
                <a:solidFill>
                  <a:schemeClr val="tx1"/>
                </a:solidFill>
                <a:latin typeface="+mn-lt"/>
                <a:ea typeface="Calibri" pitchFamily="34" charset="0"/>
              </a:rPr>
              <a:t> such as Shoes, Helmets, Goggles, Earmuffs, Ear Plugs are provided.</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Housekeeping &amp; Waste Handling :</a:t>
            </a:r>
            <a:r>
              <a:rPr lang="en-US" sz="1200" dirty="0">
                <a:solidFill>
                  <a:schemeClr val="tx1"/>
                </a:solidFill>
                <a:latin typeface="+mn-lt"/>
                <a:ea typeface="Calibri" pitchFamily="34" charset="0"/>
              </a:rPr>
              <a:t> Training &amp; Education to Workers, Good O &amp;  M Practices</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Sanitary Facilities &amp; Other Measures </a:t>
            </a:r>
            <a:r>
              <a:rPr lang="en-US" sz="1200" dirty="0">
                <a:solidFill>
                  <a:schemeClr val="tx1"/>
                </a:solidFill>
                <a:latin typeface="+mn-lt"/>
                <a:ea typeface="Calibri" pitchFamily="34" charset="0"/>
              </a:rPr>
              <a:t>– Adequate Toilets, Changing Rooms, Rest Rooms Provided. Good Aesthetics maintained and  BMPs  adopted. </a:t>
            </a:r>
          </a:p>
        </p:txBody>
      </p:sp>
      <p:graphicFrame>
        <p:nvGraphicFramePr>
          <p:cNvPr id="9" name="Table 8"/>
          <p:cNvGraphicFramePr>
            <a:graphicFrameLocks noGrp="1"/>
          </p:cNvGraphicFramePr>
          <p:nvPr>
            <p:extLst>
              <p:ext uri="{D42A27DB-BD31-4B8C-83A1-F6EECF244321}">
                <p14:modId xmlns:p14="http://schemas.microsoft.com/office/powerpoint/2010/main" val="2780379763"/>
              </p:ext>
            </p:extLst>
          </p:nvPr>
        </p:nvGraphicFramePr>
        <p:xfrm>
          <a:off x="152401" y="606546"/>
          <a:ext cx="9601200" cy="3980334"/>
        </p:xfrm>
        <a:graphic>
          <a:graphicData uri="http://schemas.openxmlformats.org/drawingml/2006/table">
            <a:tbl>
              <a:tblPr firstRow="1" bandRow="1">
                <a:tableStyleId>{5940675A-B579-460E-94D1-54222C63F5DA}</a:tableStyleId>
              </a:tblPr>
              <a:tblGrid>
                <a:gridCol w="800097">
                  <a:extLst>
                    <a:ext uri="{9D8B030D-6E8A-4147-A177-3AD203B41FA5}">
                      <a16:colId xmlns:a16="http://schemas.microsoft.com/office/drawing/2014/main" val="20000"/>
                    </a:ext>
                  </a:extLst>
                </a:gridCol>
                <a:gridCol w="910460">
                  <a:extLst>
                    <a:ext uri="{9D8B030D-6E8A-4147-A177-3AD203B41FA5}">
                      <a16:colId xmlns:a16="http://schemas.microsoft.com/office/drawing/2014/main" val="20001"/>
                    </a:ext>
                  </a:extLst>
                </a:gridCol>
                <a:gridCol w="910460">
                  <a:extLst>
                    <a:ext uri="{9D8B030D-6E8A-4147-A177-3AD203B41FA5}">
                      <a16:colId xmlns:a16="http://schemas.microsoft.com/office/drawing/2014/main" val="20002"/>
                    </a:ext>
                  </a:extLst>
                </a:gridCol>
                <a:gridCol w="6980183">
                  <a:extLst>
                    <a:ext uri="{9D8B030D-6E8A-4147-A177-3AD203B41FA5}">
                      <a16:colId xmlns:a16="http://schemas.microsoft.com/office/drawing/2014/main" val="20003"/>
                    </a:ext>
                  </a:extLst>
                </a:gridCol>
              </a:tblGrid>
              <a:tr h="253078">
                <a:tc>
                  <a:txBody>
                    <a:bodyPr/>
                    <a:lstStyle/>
                    <a:p>
                      <a:pPr algn="ctr">
                        <a:lnSpc>
                          <a:spcPct val="100000"/>
                        </a:lnSpc>
                        <a:spcBef>
                          <a:spcPts val="0"/>
                        </a:spcBef>
                        <a:spcAft>
                          <a:spcPts val="0"/>
                        </a:spcAft>
                      </a:pPr>
                      <a:r>
                        <a:rPr lang="en-US" sz="1200" b="1" kern="1200" dirty="0">
                          <a:solidFill>
                            <a:schemeClr val="tx1"/>
                          </a:solidFill>
                          <a:latin typeface="+mn-lt"/>
                          <a:ea typeface="+mn-ea"/>
                          <a:cs typeface="+mn-cs"/>
                        </a:rPr>
                        <a:t>Project</a:t>
                      </a:r>
                    </a:p>
                  </a:txBody>
                  <a:tcPr marL="91432" marR="91432" marT="42133" marB="421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Risk Area</a:t>
                      </a:r>
                    </a:p>
                  </a:txBody>
                  <a:tcPr marL="91432" marR="91432" marT="42133" marB="42133"/>
                </a:tc>
                <a:tc>
                  <a:txBody>
                    <a:bodyPr/>
                    <a:lstStyle/>
                    <a:p>
                      <a:pPr algn="ctr">
                        <a:lnSpc>
                          <a:spcPct val="100000"/>
                        </a:lnSpc>
                        <a:spcBef>
                          <a:spcPts val="0"/>
                        </a:spcBef>
                        <a:spcAft>
                          <a:spcPts val="0"/>
                        </a:spcAft>
                      </a:pPr>
                      <a:r>
                        <a:rPr lang="en-US" sz="1200" b="1" kern="1200" dirty="0">
                          <a:solidFill>
                            <a:schemeClr val="tx1"/>
                          </a:solidFill>
                          <a:latin typeface="+mn-lt"/>
                          <a:ea typeface="+mn-ea"/>
                          <a:cs typeface="+mn-cs"/>
                        </a:rPr>
                        <a:t>Hazard</a:t>
                      </a:r>
                    </a:p>
                  </a:txBody>
                  <a:tcPr marL="91432" marR="91432" marT="42133" marB="42133"/>
                </a:tc>
                <a:tc>
                  <a:txBody>
                    <a:bodyPr/>
                    <a:lstStyle/>
                    <a:p>
                      <a:pPr algn="ctr">
                        <a:lnSpc>
                          <a:spcPct val="100000"/>
                        </a:lnSpc>
                        <a:spcBef>
                          <a:spcPts val="0"/>
                        </a:spcBef>
                        <a:spcAft>
                          <a:spcPts val="0"/>
                        </a:spcAft>
                      </a:pPr>
                      <a:r>
                        <a:rPr lang="en-US" sz="1200" b="1" kern="1200" dirty="0">
                          <a:solidFill>
                            <a:schemeClr val="tx1"/>
                          </a:solidFill>
                          <a:latin typeface="+mn-lt"/>
                          <a:ea typeface="+mn-ea"/>
                          <a:cs typeface="+mn-cs"/>
                        </a:rPr>
                        <a:t>Mitigation Measures</a:t>
                      </a:r>
                    </a:p>
                  </a:txBody>
                  <a:tcPr marL="91432" marR="91432" marT="42133" marB="42133"/>
                </a:tc>
                <a:extLst>
                  <a:ext uri="{0D108BD9-81ED-4DB2-BD59-A6C34878D82A}">
                    <a16:rowId xmlns:a16="http://schemas.microsoft.com/office/drawing/2014/main" val="10000"/>
                  </a:ext>
                </a:extLst>
              </a:tr>
              <a:tr h="759613">
                <a:tc rowSpan="2">
                  <a:txBody>
                    <a:bodyPr/>
                    <a:lstStyle/>
                    <a:p>
                      <a:r>
                        <a:rPr lang="en-US" sz="1200" b="1" dirty="0"/>
                        <a:t>Distillery </a:t>
                      </a:r>
                    </a:p>
                  </a:txBody>
                  <a:tcPr marL="83124" marR="83124" marT="42182" marB="42182"/>
                </a:tc>
                <a:tc>
                  <a:txBody>
                    <a:bodyPr/>
                    <a:lstStyle/>
                    <a:p>
                      <a:pPr>
                        <a:lnSpc>
                          <a:spcPct val="100000"/>
                        </a:lnSpc>
                        <a:spcBef>
                          <a:spcPts val="0"/>
                        </a:spcBef>
                        <a:spcAft>
                          <a:spcPts val="0"/>
                        </a:spcAft>
                      </a:pPr>
                      <a:r>
                        <a:rPr lang="en-US" sz="1200" kern="1200" dirty="0">
                          <a:solidFill>
                            <a:srgbClr val="C00000"/>
                          </a:solidFill>
                          <a:latin typeface="+mn-lt"/>
                          <a:ea typeface="+mn-ea"/>
                          <a:cs typeface="+mn-cs"/>
                        </a:rPr>
                        <a:t>Molasses Storage </a:t>
                      </a:r>
                      <a:r>
                        <a:rPr lang="en-US" sz="1200" kern="1200" dirty="0">
                          <a:solidFill>
                            <a:schemeClr val="tx1"/>
                          </a:solidFill>
                          <a:latin typeface="+mn-lt"/>
                          <a:ea typeface="+mn-ea"/>
                          <a:cs typeface="+mn-cs"/>
                        </a:rPr>
                        <a:t>Tanks</a:t>
                      </a:r>
                    </a:p>
                  </a:txBody>
                  <a:tcPr marL="91436" marR="91436" marT="42182" marB="42182"/>
                </a:tc>
                <a:tc>
                  <a:txBody>
                    <a:bodyPr/>
                    <a:lstStyle/>
                    <a:p>
                      <a:pPr>
                        <a:lnSpc>
                          <a:spcPct val="100000"/>
                        </a:lnSpc>
                        <a:spcBef>
                          <a:spcPts val="0"/>
                        </a:spcBef>
                        <a:spcAft>
                          <a:spcPts val="0"/>
                        </a:spcAft>
                      </a:pPr>
                      <a:r>
                        <a:rPr lang="en-US" sz="1200" kern="1200" dirty="0">
                          <a:solidFill>
                            <a:schemeClr val="tx1"/>
                          </a:solidFill>
                          <a:latin typeface="+mn-lt"/>
                          <a:ea typeface="+mn-ea"/>
                          <a:cs typeface="+mn-cs"/>
                        </a:rPr>
                        <a:t>Rupture &amp;</a:t>
                      </a:r>
                    </a:p>
                    <a:p>
                      <a:pPr>
                        <a:lnSpc>
                          <a:spcPct val="100000"/>
                        </a:lnSpc>
                        <a:spcBef>
                          <a:spcPts val="0"/>
                        </a:spcBef>
                        <a:spcAft>
                          <a:spcPts val="0"/>
                        </a:spcAft>
                      </a:pPr>
                      <a:r>
                        <a:rPr lang="en-US" sz="1200" kern="1200" dirty="0">
                          <a:solidFill>
                            <a:schemeClr val="tx1"/>
                          </a:solidFill>
                          <a:latin typeface="+mn-lt"/>
                          <a:ea typeface="+mn-ea"/>
                          <a:cs typeface="+mn-cs"/>
                        </a:rPr>
                        <a:t>Toxic Liquid Leakage </a:t>
                      </a:r>
                    </a:p>
                  </a:txBody>
                  <a:tcPr marL="68577" marR="68577" marT="0" marB="0"/>
                </a:tc>
                <a:tc>
                  <a:txBody>
                    <a:bodyPr/>
                    <a:lstStyle/>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Dyke walls 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constructed around the tank.</a:t>
                      </a:r>
                    </a:p>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case of temp. beyond 30</a:t>
                      </a:r>
                      <a:r>
                        <a:rPr lang="en-US" sz="1200" kern="1200" baseline="30000" dirty="0">
                          <a:solidFill>
                            <a:schemeClr val="tx1"/>
                          </a:solidFill>
                          <a:latin typeface="+mn-lt"/>
                          <a:ea typeface="+mn-ea"/>
                          <a:cs typeface="+mn-cs"/>
                        </a:rPr>
                        <a:t>0</a:t>
                      </a:r>
                      <a:r>
                        <a:rPr lang="en-US" sz="1200" kern="1200" dirty="0">
                          <a:solidFill>
                            <a:schemeClr val="tx1"/>
                          </a:solidFill>
                          <a:latin typeface="+mn-lt"/>
                          <a:ea typeface="+mn-ea"/>
                          <a:cs typeface="+mn-cs"/>
                        </a:rPr>
                        <a:t>C; external cooling system</a:t>
                      </a:r>
                    </a:p>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Mechanical Seals to Pump Gland to avoid leakages</a:t>
                      </a:r>
                    </a:p>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Hot</a:t>
                      </a:r>
                      <a:r>
                        <a:rPr lang="en-US" sz="1200" kern="1200" baseline="0" dirty="0">
                          <a:solidFill>
                            <a:schemeClr val="tx1"/>
                          </a:solidFill>
                          <a:latin typeface="+mn-lt"/>
                          <a:ea typeface="+mn-ea"/>
                          <a:cs typeface="+mn-cs"/>
                        </a:rPr>
                        <a:t> work permit for maintenance to avoid direct contact with pressurized gases in tank.</a:t>
                      </a:r>
                    </a:p>
                  </a:txBody>
                  <a:tcPr marL="91436" marR="91436" marT="42182" marB="42182"/>
                </a:tc>
                <a:extLst>
                  <a:ext uri="{0D108BD9-81ED-4DB2-BD59-A6C34878D82A}">
                    <a16:rowId xmlns:a16="http://schemas.microsoft.com/office/drawing/2014/main" val="10001"/>
                  </a:ext>
                </a:extLst>
              </a:tr>
              <a:tr h="759613">
                <a:tc vMerge="1">
                  <a:txBody>
                    <a:bodyPr/>
                    <a:lstStyle/>
                    <a:p>
                      <a:endParaRPr lang="en-US" dirty="0"/>
                    </a:p>
                  </a:txBody>
                  <a:tcPr marL="91432" marR="91432" marT="45732" marB="45732"/>
                </a:tc>
                <a:tc>
                  <a:txBody>
                    <a:bodyPr/>
                    <a:lstStyle/>
                    <a:p>
                      <a:pPr>
                        <a:lnSpc>
                          <a:spcPct val="100000"/>
                        </a:lnSpc>
                        <a:spcBef>
                          <a:spcPts val="0"/>
                        </a:spcBef>
                        <a:spcAft>
                          <a:spcPts val="0"/>
                        </a:spcAft>
                      </a:pPr>
                      <a:r>
                        <a:rPr lang="en-US" sz="1200" dirty="0">
                          <a:solidFill>
                            <a:srgbClr val="C00000"/>
                          </a:solidFill>
                        </a:rPr>
                        <a:t>Alcohol Storage</a:t>
                      </a:r>
                    </a:p>
                  </a:txBody>
                  <a:tcPr marL="91436" marR="91436" marT="42182" marB="42182"/>
                </a:tc>
                <a:tc>
                  <a:txBody>
                    <a:bodyPr/>
                    <a:lstStyle/>
                    <a:p>
                      <a:pPr marL="0" marR="0" algn="just">
                        <a:lnSpc>
                          <a:spcPct val="100000"/>
                        </a:lnSpc>
                        <a:spcBef>
                          <a:spcPts val="0"/>
                        </a:spcBef>
                        <a:spcAft>
                          <a:spcPts val="0"/>
                        </a:spcAft>
                      </a:pPr>
                      <a:r>
                        <a:rPr lang="en-GB" sz="1200" kern="1200" dirty="0">
                          <a:solidFill>
                            <a:schemeClr val="tx1"/>
                          </a:solidFill>
                          <a:latin typeface="+mn-lt"/>
                          <a:ea typeface="+mn-ea"/>
                          <a:cs typeface="+mn-cs"/>
                        </a:rPr>
                        <a:t>Fire (Worst</a:t>
                      </a:r>
                      <a:r>
                        <a:rPr lang="en-GB" sz="1200" kern="1200" baseline="0" dirty="0">
                          <a:solidFill>
                            <a:schemeClr val="tx1"/>
                          </a:solidFill>
                          <a:latin typeface="+mn-lt"/>
                          <a:ea typeface="+mn-ea"/>
                          <a:cs typeface="+mn-cs"/>
                        </a:rPr>
                        <a:t> case scenario)</a:t>
                      </a:r>
                      <a:endParaRPr lang="en-US" sz="1200" kern="1200" dirty="0">
                        <a:solidFill>
                          <a:schemeClr val="tx1"/>
                        </a:solidFill>
                        <a:latin typeface="+mn-lt"/>
                        <a:ea typeface="+mn-ea"/>
                        <a:cs typeface="+mn-cs"/>
                      </a:endParaRPr>
                    </a:p>
                  </a:txBody>
                  <a:tcPr marL="68577" marR="68577" marT="0" marB="0"/>
                </a:tc>
                <a:tc>
                  <a:txBody>
                    <a:bodyPr/>
                    <a:lstStyle/>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a:solidFill>
                            <a:schemeClr val="tx1"/>
                          </a:solidFill>
                          <a:latin typeface="+mn-lt"/>
                          <a:ea typeface="+mn-ea"/>
                          <a:cs typeface="+mn-cs"/>
                        </a:rPr>
                        <a:t>All tanks in Dyke Walls (Std. design &amp; construction norms).</a:t>
                      </a:r>
                    </a:p>
                    <a:p>
                      <a:pPr marL="115888" lvl="0" indent="-115888" algn="just">
                        <a:buFont typeface="Arial" pitchFamily="34" charset="0"/>
                        <a:buChar char="•"/>
                      </a:pPr>
                      <a:r>
                        <a:rPr lang="en-GB" sz="1200" kern="1200" dirty="0">
                          <a:solidFill>
                            <a:schemeClr val="tx1"/>
                          </a:solidFill>
                          <a:latin typeface="+mn-lt"/>
                          <a:ea typeface="+mn-ea"/>
                          <a:cs typeface="+mn-cs"/>
                        </a:rPr>
                        <a:t>Guidelines in OISD 117 Std. is followed  for fire fighting around alcohol storage area.</a:t>
                      </a:r>
                      <a:endParaRPr lang="en-US" sz="1200" kern="1200" dirty="0">
                        <a:solidFill>
                          <a:schemeClr val="tx1"/>
                        </a:solidFill>
                        <a:latin typeface="+mn-lt"/>
                        <a:ea typeface="+mn-ea"/>
                        <a:cs typeface="+mn-cs"/>
                      </a:endParaRPr>
                    </a:p>
                    <a:p>
                      <a:pPr marL="115888" lvl="0" indent="-115888" algn="just">
                        <a:buFont typeface="Arial" pitchFamily="34" charset="0"/>
                        <a:buChar char="•"/>
                      </a:pPr>
                      <a:r>
                        <a:rPr lang="en-GB" sz="1200" kern="1200" dirty="0">
                          <a:solidFill>
                            <a:schemeClr val="tx1"/>
                          </a:solidFill>
                          <a:latin typeface="+mn-lt"/>
                          <a:ea typeface="+mn-ea"/>
                          <a:cs typeface="+mn-cs"/>
                        </a:rPr>
                        <a:t>Pump Motors &amp;  Electrical Fittings to be Flame Proof.</a:t>
                      </a:r>
                    </a:p>
                    <a:p>
                      <a:pPr marL="115888" lvl="0" indent="-115888" algn="just">
                        <a:buFont typeface="Arial" pitchFamily="34" charset="0"/>
                        <a:buChar char="•"/>
                      </a:pPr>
                      <a:r>
                        <a:rPr lang="en-US" sz="1200" dirty="0">
                          <a:ea typeface="Times New Roman" pitchFamily="18" charset="0"/>
                          <a:cs typeface="Times New Roman" pitchFamily="18" charset="0"/>
                        </a:rPr>
                        <a:t>On Site Emergency Control Plan : RA &amp; DMP is implemented.</a:t>
                      </a:r>
                    </a:p>
                  </a:txBody>
                  <a:tcPr marL="91436" marR="91436" marT="42182" marB="42182"/>
                </a:tc>
                <a:extLst>
                  <a:ext uri="{0D108BD9-81ED-4DB2-BD59-A6C34878D82A}">
                    <a16:rowId xmlns:a16="http://schemas.microsoft.com/office/drawing/2014/main" val="10002"/>
                  </a:ext>
                </a:extLst>
              </a:tr>
              <a:tr h="928206">
                <a:tc rowSpan="3">
                  <a:txBody>
                    <a:bodyPr/>
                    <a:lstStyle/>
                    <a:p>
                      <a:pPr>
                        <a:lnSpc>
                          <a:spcPct val="100000"/>
                        </a:lnSpc>
                        <a:spcBef>
                          <a:spcPts val="0"/>
                        </a:spcBef>
                        <a:spcAft>
                          <a:spcPts val="0"/>
                        </a:spcAft>
                      </a:pPr>
                      <a:r>
                        <a:rPr lang="en-US" sz="1200" b="1" kern="1200" dirty="0">
                          <a:solidFill>
                            <a:schemeClr val="tx1"/>
                          </a:solidFill>
                          <a:latin typeface="+mn-lt"/>
                          <a:ea typeface="+mn-ea"/>
                          <a:cs typeface="+mn-cs"/>
                        </a:rPr>
                        <a:t>Sugar Factory</a:t>
                      </a:r>
                    </a:p>
                  </a:txBody>
                  <a:tcPr marL="91442" marR="91442" marT="42072" marB="42072"/>
                </a:tc>
                <a:tc>
                  <a:txBody>
                    <a:bodyPr/>
                    <a:lstStyle/>
                    <a:p>
                      <a:pPr>
                        <a:lnSpc>
                          <a:spcPct val="100000"/>
                        </a:lnSpc>
                        <a:spcBef>
                          <a:spcPts val="0"/>
                        </a:spcBef>
                        <a:spcAft>
                          <a:spcPts val="0"/>
                        </a:spcAft>
                      </a:pPr>
                      <a:r>
                        <a:rPr lang="en-US" sz="1200" kern="1200" dirty="0">
                          <a:solidFill>
                            <a:srgbClr val="C00000"/>
                          </a:solidFill>
                          <a:latin typeface="+mn-lt"/>
                          <a:ea typeface="+mn-ea"/>
                          <a:cs typeface="+mn-cs"/>
                        </a:rPr>
                        <a:t>Bagasse </a:t>
                      </a:r>
                      <a:r>
                        <a:rPr lang="en-US" sz="1200" kern="1200" baseline="0" dirty="0">
                          <a:solidFill>
                            <a:srgbClr val="C00000"/>
                          </a:solidFill>
                          <a:latin typeface="+mn-lt"/>
                          <a:ea typeface="+mn-ea"/>
                          <a:cs typeface="+mn-cs"/>
                        </a:rPr>
                        <a:t>Storage</a:t>
                      </a:r>
                    </a:p>
                  </a:txBody>
                  <a:tcPr marL="91442" marR="91442" marT="42072" marB="42072"/>
                </a:tc>
                <a:tc>
                  <a:txBody>
                    <a:bodyPr/>
                    <a:lstStyle/>
                    <a:p>
                      <a:pPr>
                        <a:lnSpc>
                          <a:spcPct val="100000"/>
                        </a:lnSpc>
                        <a:spcBef>
                          <a:spcPts val="0"/>
                        </a:spcBef>
                        <a:spcAft>
                          <a:spcPts val="0"/>
                        </a:spcAft>
                      </a:pPr>
                      <a:r>
                        <a:rPr lang="en-US" sz="1200" kern="1200" dirty="0">
                          <a:solidFill>
                            <a:schemeClr val="tx1"/>
                          </a:solidFill>
                          <a:latin typeface="+mn-lt"/>
                          <a:ea typeface="+mn-ea"/>
                          <a:cs typeface="+mn-cs"/>
                        </a:rPr>
                        <a:t>Fire</a:t>
                      </a:r>
                    </a:p>
                  </a:txBody>
                  <a:tcPr marL="91442" marR="91442" marT="42072" marB="42072"/>
                </a:tc>
                <a:tc>
                  <a:txBody>
                    <a:bodyPr/>
                    <a:lstStyle/>
                    <a:p>
                      <a:pPr marL="168275" lvl="0" indent="-168275" algn="just">
                        <a:lnSpc>
                          <a:spcPct val="100000"/>
                        </a:lnSpc>
                        <a:spcBef>
                          <a:spcPts val="0"/>
                        </a:spcBef>
                        <a:spcAft>
                          <a:spcPts val="0"/>
                        </a:spcAft>
                        <a:buFont typeface="Arial" pitchFamily="34" charset="0"/>
                        <a:buChar char="•"/>
                      </a:pPr>
                      <a:r>
                        <a:rPr lang="en-US" sz="1200" kern="1200" dirty="0">
                          <a:solidFill>
                            <a:schemeClr val="tx1"/>
                          </a:solidFill>
                          <a:latin typeface="+mn-lt"/>
                          <a:ea typeface="+mn-ea"/>
                          <a:cs typeface="+mn-cs"/>
                        </a:rPr>
                        <a:t>Self &amp; Auto-mode Fire Fighting System around Bagasse Yard. </a:t>
                      </a:r>
                    </a:p>
                    <a:p>
                      <a:pPr marL="168275" lvl="0" indent="-168275" algn="just">
                        <a:lnSpc>
                          <a:spcPct val="100000"/>
                        </a:lnSpc>
                        <a:spcBef>
                          <a:spcPts val="0"/>
                        </a:spcBef>
                        <a:spcAft>
                          <a:spcPts val="0"/>
                        </a:spcAft>
                        <a:buFont typeface="Arial" pitchFamily="34" charset="0"/>
                        <a:buChar char="•"/>
                      </a:pPr>
                      <a:r>
                        <a:rPr lang="en-US" sz="1200" kern="1200" dirty="0">
                          <a:solidFill>
                            <a:schemeClr val="tx1"/>
                          </a:solidFill>
                          <a:latin typeface="+mn-lt"/>
                          <a:ea typeface="+mn-ea"/>
                          <a:cs typeface="+mn-cs"/>
                        </a:rPr>
                        <a:t>Hot Work, Welding, Gas Cutting avoided near Bagasse Storage</a:t>
                      </a:r>
                    </a:p>
                    <a:p>
                      <a:pPr marL="168275" lvl="0" indent="-168275" algn="just">
                        <a:lnSpc>
                          <a:spcPct val="100000"/>
                        </a:lnSpc>
                        <a:spcBef>
                          <a:spcPts val="0"/>
                        </a:spcBef>
                        <a:spcAft>
                          <a:spcPts val="0"/>
                        </a:spcAft>
                        <a:buFont typeface="Arial" pitchFamily="34" charset="0"/>
                        <a:buChar char="•"/>
                      </a:pPr>
                      <a:r>
                        <a:rPr lang="en-US" sz="1200" kern="1200" dirty="0">
                          <a:solidFill>
                            <a:schemeClr val="tx1"/>
                          </a:solidFill>
                          <a:latin typeface="+mn-lt"/>
                          <a:ea typeface="+mn-ea"/>
                          <a:cs typeface="+mn-cs"/>
                        </a:rPr>
                        <a:t>Training of all Staff in Normal &amp; Emergency Conditions. </a:t>
                      </a:r>
                    </a:p>
                    <a:p>
                      <a:pPr marL="168275" marR="0" lvl="0" indent="-1682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High Voltage Transmission Lines above Bagasse Yard Avoided. </a:t>
                      </a:r>
                    </a:p>
                    <a:p>
                      <a:pPr marL="168275" marR="0" lvl="0" indent="-1682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Firefighting Plan</a:t>
                      </a:r>
                      <a:r>
                        <a:rPr lang="en-US" sz="1200" baseline="0" dirty="0"/>
                        <a:t> &amp; Lightning Arrestors Provided  </a:t>
                      </a:r>
                    </a:p>
                  </a:txBody>
                  <a:tcPr marL="91442" marR="91442" marT="42072" marB="42072"/>
                </a:tc>
                <a:extLst>
                  <a:ext uri="{0D108BD9-81ED-4DB2-BD59-A6C34878D82A}">
                    <a16:rowId xmlns:a16="http://schemas.microsoft.com/office/drawing/2014/main" val="10004"/>
                  </a:ext>
                </a:extLst>
              </a:tr>
              <a:tr h="590671">
                <a:tc vMerge="1">
                  <a:txBody>
                    <a:bodyPr/>
                    <a:lstStyle/>
                    <a:p>
                      <a:pPr>
                        <a:lnSpc>
                          <a:spcPct val="100000"/>
                        </a:lnSpc>
                        <a:spcBef>
                          <a:spcPts val="0"/>
                        </a:spcBef>
                        <a:spcAft>
                          <a:spcPts val="0"/>
                        </a:spcAft>
                      </a:pPr>
                      <a:endParaRPr lang="en-US" sz="1500" b="1" kern="1200" dirty="0">
                        <a:solidFill>
                          <a:schemeClr val="tx1"/>
                        </a:solidFill>
                        <a:latin typeface="+mn-lt"/>
                        <a:ea typeface="+mn-ea"/>
                        <a:cs typeface="+mn-cs"/>
                      </a:endParaRPr>
                    </a:p>
                  </a:txBody>
                  <a:tcPr marL="99062" marR="99062" marT="45578" marB="45578"/>
                </a:tc>
                <a:tc>
                  <a:txBody>
                    <a:bodyPr/>
                    <a:lstStyle/>
                    <a:p>
                      <a:pPr>
                        <a:lnSpc>
                          <a:spcPct val="100000"/>
                        </a:lnSpc>
                        <a:spcBef>
                          <a:spcPts val="0"/>
                        </a:spcBef>
                        <a:spcAft>
                          <a:spcPts val="0"/>
                        </a:spcAft>
                      </a:pPr>
                      <a:r>
                        <a:rPr lang="en-US" sz="1200" dirty="0">
                          <a:solidFill>
                            <a:srgbClr val="C00000"/>
                          </a:solidFill>
                        </a:rPr>
                        <a:t>Sulphur Storage</a:t>
                      </a:r>
                    </a:p>
                  </a:txBody>
                  <a:tcPr marL="91446" marR="91446" marT="42117" marB="42117"/>
                </a:tc>
                <a:tc>
                  <a:txBody>
                    <a:bodyPr/>
                    <a:lstStyle/>
                    <a:p>
                      <a:pPr marL="0" marR="0" algn="just">
                        <a:lnSpc>
                          <a:spcPct val="100000"/>
                        </a:lnSpc>
                        <a:spcBef>
                          <a:spcPts val="0"/>
                        </a:spcBef>
                        <a:spcAft>
                          <a:spcPts val="0"/>
                        </a:spcAft>
                      </a:pPr>
                      <a:r>
                        <a:rPr lang="en-GB" sz="1200" kern="1200" dirty="0">
                          <a:solidFill>
                            <a:schemeClr val="tx1"/>
                          </a:solidFill>
                          <a:latin typeface="+mn-lt"/>
                          <a:ea typeface="+mn-ea"/>
                          <a:cs typeface="+mn-cs"/>
                        </a:rPr>
                        <a:t>Dust Explosion &amp; Fire</a:t>
                      </a:r>
                      <a:endParaRPr lang="en-US" sz="1200" kern="1200" dirty="0">
                        <a:solidFill>
                          <a:schemeClr val="tx1"/>
                        </a:solidFill>
                        <a:latin typeface="+mn-lt"/>
                        <a:ea typeface="+mn-ea"/>
                        <a:cs typeface="+mn-cs"/>
                      </a:endParaRPr>
                    </a:p>
                  </a:txBody>
                  <a:tcPr marL="68585" marR="68585" marT="0" marB="0"/>
                </a:tc>
                <a:tc>
                  <a:txBody>
                    <a:bodyPr/>
                    <a:lstStyle/>
                    <a:p>
                      <a:pPr marL="115888" lvl="0" indent="-115888" algn="just">
                        <a:lnSpc>
                          <a:spcPct val="100000"/>
                        </a:lnSpc>
                        <a:spcBef>
                          <a:spcPts val="0"/>
                        </a:spcBef>
                        <a:spcAft>
                          <a:spcPts val="0"/>
                        </a:spcAft>
                        <a:buFont typeface="Arial" pitchFamily="34" charset="0"/>
                        <a:buChar char="•"/>
                      </a:pPr>
                      <a:r>
                        <a:rPr lang="en-GB" sz="1200" kern="1200" dirty="0">
                          <a:solidFill>
                            <a:schemeClr val="tx1"/>
                          </a:solidFill>
                          <a:latin typeface="+mn-lt"/>
                          <a:ea typeface="+mn-ea"/>
                          <a:cs typeface="+mn-cs"/>
                        </a:rPr>
                        <a:t>Shed with Min. Horizontal Surfaces to avoid Dust Accumulation, All sources of Ignition excluded.</a:t>
                      </a:r>
                    </a:p>
                    <a:p>
                      <a:pPr marL="115888" lvl="0" indent="-115888" algn="just">
                        <a:lnSpc>
                          <a:spcPct val="100000"/>
                        </a:lnSpc>
                        <a:spcBef>
                          <a:spcPts val="0"/>
                        </a:spcBef>
                        <a:spcAft>
                          <a:spcPts val="0"/>
                        </a:spcAft>
                        <a:buFont typeface="Arial" pitchFamily="34" charset="0"/>
                        <a:buChar char="•"/>
                      </a:pPr>
                      <a:r>
                        <a:rPr lang="en-GB" sz="1200" kern="1200" dirty="0">
                          <a:solidFill>
                            <a:schemeClr val="tx1"/>
                          </a:solidFill>
                          <a:latin typeface="+mn-lt"/>
                          <a:ea typeface="+mn-ea"/>
                          <a:cs typeface="+mn-cs"/>
                        </a:rPr>
                        <a:t>Formation &amp; Suspensions of Sulphur Dust in air avoided, Chemical Foam Fire Extinguishers</a:t>
                      </a:r>
                      <a:r>
                        <a:rPr lang="en-GB" sz="1200" kern="1200" baseline="0" dirty="0">
                          <a:solidFill>
                            <a:schemeClr val="tx1"/>
                          </a:solidFill>
                          <a:latin typeface="+mn-lt"/>
                          <a:ea typeface="+mn-ea"/>
                          <a:cs typeface="+mn-cs"/>
                        </a:rPr>
                        <a:t> provided.</a:t>
                      </a:r>
                    </a:p>
                    <a:p>
                      <a:pPr marL="115888" lvl="0" indent="-115888" algn="just">
                        <a:lnSpc>
                          <a:spcPct val="100000"/>
                        </a:lnSpc>
                        <a:spcBef>
                          <a:spcPts val="0"/>
                        </a:spcBef>
                        <a:spcAft>
                          <a:spcPts val="0"/>
                        </a:spcAft>
                        <a:buFont typeface="Arial" pitchFamily="34" charset="0"/>
                        <a:buChar char="•"/>
                      </a:pPr>
                      <a:r>
                        <a:rPr lang="en-GB" sz="1200" kern="1200" baseline="0" dirty="0">
                          <a:solidFill>
                            <a:schemeClr val="tx1"/>
                          </a:solidFill>
                          <a:latin typeface="+mn-lt"/>
                          <a:ea typeface="+mn-ea"/>
                          <a:cs typeface="+mn-cs"/>
                        </a:rPr>
                        <a:t>Bag Opening Device, PPE (mask, hand gloves) provided.       </a:t>
                      </a:r>
                      <a:endParaRPr lang="en-US" sz="1200" dirty="0"/>
                    </a:p>
                  </a:txBody>
                  <a:tcPr marL="91446" marR="91446" marT="42117" marB="42117"/>
                </a:tc>
                <a:extLst>
                  <a:ext uri="{0D108BD9-81ED-4DB2-BD59-A6C34878D82A}">
                    <a16:rowId xmlns:a16="http://schemas.microsoft.com/office/drawing/2014/main" val="10005"/>
                  </a:ext>
                </a:extLst>
              </a:tr>
              <a:tr h="421866">
                <a:tc vMerge="1">
                  <a:txBody>
                    <a:bodyPr/>
                    <a:lstStyle/>
                    <a:p>
                      <a:pPr>
                        <a:lnSpc>
                          <a:spcPct val="100000"/>
                        </a:lnSpc>
                        <a:spcBef>
                          <a:spcPts val="0"/>
                        </a:spcBef>
                        <a:spcAft>
                          <a:spcPts val="0"/>
                        </a:spcAft>
                      </a:pPr>
                      <a:endParaRPr lang="en-US" sz="1500" b="1" kern="1200" dirty="0">
                        <a:solidFill>
                          <a:schemeClr val="tx1"/>
                        </a:solidFill>
                        <a:latin typeface="+mn-lt"/>
                        <a:ea typeface="+mn-ea"/>
                        <a:cs typeface="+mn-cs"/>
                      </a:endParaRPr>
                    </a:p>
                  </a:txBody>
                  <a:tcPr marL="99062" marR="99062" marT="45578" marB="45578"/>
                </a:tc>
                <a:tc>
                  <a:txBody>
                    <a:bodyPr/>
                    <a:lstStyle/>
                    <a:p>
                      <a:r>
                        <a:rPr lang="en-US" sz="1200" kern="1200" dirty="0">
                          <a:solidFill>
                            <a:srgbClr val="C00000"/>
                          </a:solidFill>
                          <a:latin typeface="+mn-lt"/>
                          <a:ea typeface="+mn-ea"/>
                          <a:cs typeface="+mn-cs"/>
                        </a:rPr>
                        <a:t>SO</a:t>
                      </a:r>
                      <a:r>
                        <a:rPr lang="en-US" sz="1200" kern="1200" baseline="-25000" dirty="0">
                          <a:solidFill>
                            <a:srgbClr val="C00000"/>
                          </a:solidFill>
                          <a:latin typeface="+mn-lt"/>
                          <a:ea typeface="+mn-ea"/>
                          <a:cs typeface="+mn-cs"/>
                        </a:rPr>
                        <a:t>2 </a:t>
                      </a:r>
                      <a:r>
                        <a:rPr lang="en-US" sz="1200" kern="1200" dirty="0">
                          <a:solidFill>
                            <a:srgbClr val="C00000"/>
                          </a:solidFill>
                          <a:latin typeface="+mn-lt"/>
                          <a:ea typeface="+mn-ea"/>
                          <a:cs typeface="+mn-cs"/>
                        </a:rPr>
                        <a:t>Prod.</a:t>
                      </a:r>
                    </a:p>
                  </a:txBody>
                  <a:tcPr marL="91446" marR="91446" marT="42121" marB="42121"/>
                </a:tc>
                <a:tc>
                  <a:txBody>
                    <a:bodyPr/>
                    <a:lstStyle/>
                    <a:p>
                      <a:pPr marL="0" marR="0" indent="0" algn="just">
                        <a:lnSpc>
                          <a:spcPct val="100000"/>
                        </a:lnSpc>
                        <a:spcBef>
                          <a:spcPts val="0"/>
                        </a:spcBef>
                        <a:spcAft>
                          <a:spcPts val="0"/>
                        </a:spcAft>
                      </a:pPr>
                      <a:r>
                        <a:rPr lang="en-GB" sz="1200" kern="1200" dirty="0">
                          <a:solidFill>
                            <a:schemeClr val="tx1"/>
                          </a:solidFill>
                          <a:latin typeface="+mn-lt"/>
                          <a:ea typeface="+mn-ea"/>
                          <a:cs typeface="+mn-cs"/>
                        </a:rPr>
                        <a:t>Toxic Gas</a:t>
                      </a:r>
                      <a:r>
                        <a:rPr lang="en-GB" sz="1200" kern="1200" baseline="0" dirty="0">
                          <a:solidFill>
                            <a:schemeClr val="tx1"/>
                          </a:solidFill>
                          <a:latin typeface="+mn-lt"/>
                          <a:ea typeface="+mn-ea"/>
                          <a:cs typeface="+mn-cs"/>
                        </a:rPr>
                        <a:t> Leakage</a:t>
                      </a:r>
                      <a:endParaRPr lang="en-US" sz="1200" kern="1200" dirty="0">
                        <a:solidFill>
                          <a:schemeClr val="tx1"/>
                        </a:solidFill>
                        <a:latin typeface="+mn-lt"/>
                        <a:ea typeface="+mn-ea"/>
                        <a:cs typeface="+mn-cs"/>
                      </a:endParaRPr>
                    </a:p>
                  </a:txBody>
                  <a:tcPr marL="68585" marR="68585" marT="0" marB="0"/>
                </a:tc>
                <a:tc>
                  <a:txBody>
                    <a:bodyPr/>
                    <a:lstStyle/>
                    <a:p>
                      <a:pPr marL="115888" lvl="0" indent="-115888" algn="just">
                        <a:buFont typeface="Arial" pitchFamily="34" charset="0"/>
                        <a:buChar char="•"/>
                      </a:pPr>
                      <a:r>
                        <a:rPr lang="en-US" sz="1200" kern="1200" dirty="0">
                          <a:solidFill>
                            <a:schemeClr val="tx1"/>
                          </a:solidFill>
                          <a:latin typeface="+mn-lt"/>
                          <a:ea typeface="+mn-ea"/>
                          <a:cs typeface="+mn-cs"/>
                        </a:rPr>
                        <a:t>Installation of </a:t>
                      </a:r>
                      <a:r>
                        <a:rPr lang="en-GB" sz="1200" kern="1200" dirty="0">
                          <a:solidFill>
                            <a:schemeClr val="tx1"/>
                          </a:solidFill>
                          <a:latin typeface="+mn-lt"/>
                          <a:ea typeface="+mn-ea"/>
                          <a:cs typeface="+mn-cs"/>
                        </a:rPr>
                        <a:t>SO</a:t>
                      </a:r>
                      <a:r>
                        <a:rPr lang="en-GB" sz="1200" kern="1200" baseline="-25000" dirty="0">
                          <a:solidFill>
                            <a:schemeClr val="tx1"/>
                          </a:solidFill>
                          <a:latin typeface="+mn-lt"/>
                          <a:ea typeface="+mn-ea"/>
                          <a:cs typeface="+mn-cs"/>
                        </a:rPr>
                        <a:t>2</a:t>
                      </a:r>
                      <a:r>
                        <a:rPr lang="en-GB" sz="1200" kern="1200" dirty="0">
                          <a:solidFill>
                            <a:schemeClr val="tx1"/>
                          </a:solidFill>
                          <a:latin typeface="+mn-lt"/>
                          <a:ea typeface="+mn-ea"/>
                          <a:cs typeface="+mn-cs"/>
                        </a:rPr>
                        <a:t> Leak Detectors  &amp; Alarm Systems</a:t>
                      </a:r>
                      <a:r>
                        <a:rPr lang="en-US" sz="1200" kern="1200" dirty="0">
                          <a:solidFill>
                            <a:schemeClr val="tx1"/>
                          </a:solidFill>
                          <a:latin typeface="+mn-lt"/>
                          <a:ea typeface="+mn-ea"/>
                          <a:cs typeface="+mn-cs"/>
                        </a:rPr>
                        <a:t>. </a:t>
                      </a:r>
                    </a:p>
                    <a:p>
                      <a:pPr marL="115888" lvl="0" indent="-115888" algn="just">
                        <a:buFont typeface="Arial" pitchFamily="34" charset="0"/>
                        <a:buChar char="•"/>
                      </a:pPr>
                      <a:r>
                        <a:rPr lang="en-GB" sz="1200" kern="1200" dirty="0">
                          <a:solidFill>
                            <a:schemeClr val="tx1"/>
                          </a:solidFill>
                          <a:latin typeface="+mn-lt"/>
                          <a:ea typeface="+mn-ea"/>
                          <a:cs typeface="+mn-cs"/>
                        </a:rPr>
                        <a:t>Pressure &amp; Thickness Tests of equipment &amp; piping carrying SO</a:t>
                      </a:r>
                      <a:r>
                        <a:rPr lang="en-GB" sz="1200" kern="1200" baseline="-25000" dirty="0">
                          <a:solidFill>
                            <a:schemeClr val="tx1"/>
                          </a:solidFill>
                          <a:latin typeface="+mn-lt"/>
                          <a:ea typeface="+mn-ea"/>
                          <a:cs typeface="+mn-cs"/>
                        </a:rPr>
                        <a:t>2</a:t>
                      </a:r>
                      <a:r>
                        <a:rPr lang="en-GB" sz="1200" kern="1200" dirty="0">
                          <a:solidFill>
                            <a:schemeClr val="tx1"/>
                          </a:solidFill>
                          <a:latin typeface="+mn-lt"/>
                          <a:ea typeface="+mn-ea"/>
                          <a:cs typeface="+mn-cs"/>
                        </a:rPr>
                        <a:t>  to avoid leakage.</a:t>
                      </a:r>
                      <a:r>
                        <a:rPr lang="en-GB"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txBody>
                  <a:tcPr marL="91446" marR="91446" marT="42121" marB="42121"/>
                </a:tc>
                <a:extLst>
                  <a:ext uri="{0D108BD9-81ED-4DB2-BD59-A6C34878D82A}">
                    <a16:rowId xmlns:a16="http://schemas.microsoft.com/office/drawing/2014/main" val="10006"/>
                  </a:ext>
                </a:extLst>
              </a:tr>
            </a:tbl>
          </a:graphicData>
        </a:graphic>
      </p:graphicFrame>
      <p:sp>
        <p:nvSpPr>
          <p:cNvPr id="67611" name="Slide Number Placeholder 9"/>
          <p:cNvSpPr>
            <a:spLocks noGrp="1"/>
          </p:cNvSpPr>
          <p:nvPr>
            <p:ph type="sldNum" sz="quarter" idx="12"/>
          </p:nvPr>
        </p:nvSpPr>
        <p:spPr bwMode="auto">
          <a:xfrm>
            <a:off x="9517386" y="6493328"/>
            <a:ext cx="342900" cy="320677"/>
          </a:xfrm>
          <a:noFill/>
          <a:ln>
            <a:miter lim="800000"/>
            <a:headEnd/>
            <a:tailEnd/>
          </a:ln>
        </p:spPr>
        <p:txBody>
          <a:bodyPr/>
          <a:lstStyle/>
          <a:p>
            <a:fld id="{E7908D21-4B3B-4B23-8E26-C540DD3AA303}" type="slidenum">
              <a:rPr lang="en-US" altLang="en-US" smtClean="0"/>
              <a:pPr/>
              <a:t>34</a:t>
            </a:fld>
            <a:endParaRPr lang="en-US" altLang="en-US" dirty="0"/>
          </a:p>
        </p:txBody>
      </p:sp>
      <p:sp>
        <p:nvSpPr>
          <p:cNvPr id="10" name="Rectangle 2"/>
          <p:cNvSpPr>
            <a:spLocks noChangeArrowheads="1"/>
          </p:cNvSpPr>
          <p:nvPr/>
        </p:nvSpPr>
        <p:spPr bwMode="auto">
          <a:xfrm>
            <a:off x="2682245" y="14534"/>
            <a:ext cx="4752242" cy="338554"/>
          </a:xfrm>
          <a:prstGeom prst="rect">
            <a:avLst/>
          </a:prstGeom>
          <a:noFill/>
          <a:ln w="9525">
            <a:noFill/>
            <a:miter lim="800000"/>
            <a:headEnd/>
            <a:tailEnd/>
          </a:ln>
        </p:spPr>
        <p:txBody>
          <a:bodyPr>
            <a:spAutoFit/>
          </a:bodyPr>
          <a:lstStyle/>
          <a:p>
            <a:pPr algn="ctr">
              <a:defRPr/>
            </a:pPr>
            <a:r>
              <a:rPr lang="en-US" sz="1600" dirty="0">
                <a:solidFill>
                  <a:srgbClr val="CC0099"/>
                </a:solidFill>
                <a:latin typeface="+mj-lt"/>
                <a:cs typeface="Arial" charset="0"/>
              </a:rPr>
              <a:t>Baseline Environmental Details</a:t>
            </a:r>
            <a:endParaRPr lang="en-US" sz="1600" baseline="-25000" dirty="0">
              <a:solidFill>
                <a:srgbClr val="CC0099"/>
              </a:solidFill>
              <a:latin typeface="+mj-lt"/>
              <a:cs typeface="Arial" charset="0"/>
            </a:endParaRPr>
          </a:p>
        </p:txBody>
      </p:sp>
      <p:sp>
        <p:nvSpPr>
          <p:cNvPr id="11" name="Rectangle 2"/>
          <p:cNvSpPr>
            <a:spLocks noChangeArrowheads="1"/>
          </p:cNvSpPr>
          <p:nvPr/>
        </p:nvSpPr>
        <p:spPr bwMode="auto">
          <a:xfrm>
            <a:off x="121920" y="286090"/>
            <a:ext cx="3401158" cy="307777"/>
          </a:xfrm>
          <a:prstGeom prst="rect">
            <a:avLst/>
          </a:prstGeom>
          <a:noFill/>
          <a:ln w="9525">
            <a:noFill/>
            <a:miter lim="800000"/>
            <a:headEnd/>
            <a:tailEnd/>
          </a:ln>
        </p:spPr>
        <p:txBody>
          <a:bodyPr>
            <a:spAutoFit/>
          </a:bodyPr>
          <a:lstStyle/>
          <a:p>
            <a:pPr>
              <a:defRPr/>
            </a:pPr>
            <a:r>
              <a:rPr lang="en-US" sz="1400" dirty="0">
                <a:solidFill>
                  <a:srgbClr val="CC0099"/>
                </a:solidFill>
                <a:latin typeface="+mj-lt"/>
                <a:cs typeface="Arial" charset="0"/>
              </a:rPr>
              <a:t>Risk Studies &amp; Disaster Management</a:t>
            </a:r>
            <a:endParaRPr lang="en-US" sz="1400" baseline="-25000" dirty="0">
              <a:solidFill>
                <a:srgbClr val="CC0099"/>
              </a:solidFill>
              <a:latin typeface="+mj-lt"/>
              <a:cs typeface="Arial" charset="0"/>
            </a:endParaRPr>
          </a:p>
        </p:txBody>
      </p:sp>
      <p:sp>
        <p:nvSpPr>
          <p:cNvPr id="6" name="Text Box 2"/>
          <p:cNvSpPr txBox="1">
            <a:spLocks noChangeArrowheads="1"/>
          </p:cNvSpPr>
          <p:nvPr/>
        </p:nvSpPr>
        <p:spPr bwMode="auto">
          <a:xfrm>
            <a:off x="3466234" y="4607023"/>
            <a:ext cx="3402025" cy="307777"/>
          </a:xfrm>
          <a:prstGeom prst="rect">
            <a:avLst/>
          </a:prstGeom>
          <a:noFill/>
          <a:ln w="9525">
            <a:noFill/>
            <a:miter lim="800000"/>
            <a:headEnd/>
            <a:tailEnd/>
          </a:ln>
        </p:spPr>
        <p:txBody>
          <a:bodyPr wrap="square">
            <a:spAutoFit/>
          </a:bodyPr>
          <a:lstStyle/>
          <a:p>
            <a:pPr algn="ctr" defTabSz="422041">
              <a:defRPr/>
            </a:pPr>
            <a:r>
              <a:rPr lang="en-US" sz="1400" dirty="0">
                <a:solidFill>
                  <a:srgbClr val="CC0099"/>
                </a:solidFill>
                <a:latin typeface="+mj-lt"/>
                <a:cs typeface="Arial" charset="0"/>
              </a:rPr>
              <a:t>Occupational Health &amp; Safety Measures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386BBA-7440-4181-84EC-8BCC6A768EF3}" type="slidenum">
              <a:rPr lang="en-US" altLang="en-US" sz="1200" smtClean="0">
                <a:solidFill>
                  <a:srgbClr val="898989"/>
                </a:solidFill>
                <a:latin typeface="Times New Roman" panose="02020603050405020304" pitchFamily="18" charset="0"/>
              </a:rPr>
              <a:pPr>
                <a:spcBef>
                  <a:spcPct val="0"/>
                </a:spcBef>
                <a:buFontTx/>
                <a:buNone/>
              </a:pPr>
              <a:t>35</a:t>
            </a:fld>
            <a:endParaRPr lang="en-US" altLang="en-US" sz="1200" smtClean="0">
              <a:solidFill>
                <a:srgbClr val="898989"/>
              </a:solidFill>
              <a:latin typeface="Times New Roman" panose="02020603050405020304" pitchFamily="18" charset="0"/>
            </a:endParaRPr>
          </a:p>
        </p:txBody>
      </p:sp>
      <p:sp>
        <p:nvSpPr>
          <p:cNvPr id="5" name="Title 1"/>
          <p:cNvSpPr>
            <a:spLocks noGrp="1"/>
          </p:cNvSpPr>
          <p:nvPr>
            <p:ph type="title"/>
          </p:nvPr>
        </p:nvSpPr>
        <p:spPr>
          <a:xfrm>
            <a:off x="2660650" y="114300"/>
            <a:ext cx="4479925" cy="266700"/>
          </a:xfrm>
        </p:spPr>
        <p:txBody>
          <a:bodyPr/>
          <a:lstStyle/>
          <a:p>
            <a:pPr>
              <a:defRPr/>
            </a:pPr>
            <a:r>
              <a:rPr lang="en-US" altLang="zh-CN" sz="1477" dirty="0">
                <a:solidFill>
                  <a:srgbClr val="CC0099"/>
                </a:solidFill>
                <a:ea typeface="MS Mincho" pitchFamily="49" charset="-128"/>
                <a:cs typeface="+mn-cs"/>
              </a:rPr>
              <a:t>Photographs of Fire Fighting Arrangements </a:t>
            </a:r>
          </a:p>
        </p:txBody>
      </p:sp>
      <p:pic>
        <p:nvPicPr>
          <p:cNvPr id="153604"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45075" y="466725"/>
            <a:ext cx="4368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t="697" r="3078"/>
          <a:stretch>
            <a:fillRect/>
          </a:stretch>
        </p:blipFill>
        <p:spPr bwMode="auto">
          <a:xfrm>
            <a:off x="5143500" y="3570288"/>
            <a:ext cx="43688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1475" y="3570288"/>
            <a:ext cx="462915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15"/>
          <p:cNvPicPr>
            <a:picLocks noChangeAspect="1" noChangeArrowheads="1"/>
          </p:cNvPicPr>
          <p:nvPr/>
        </p:nvPicPr>
        <p:blipFill>
          <a:blip r:embed="rId5" cstate="email">
            <a:extLst>
              <a:ext uri="{28A0092B-C50C-407E-A947-70E740481C1C}">
                <a14:useLocalDpi xmlns:a14="http://schemas.microsoft.com/office/drawing/2010/main"/>
              </a:ext>
            </a:extLst>
          </a:blip>
          <a:srcRect l="-1770" t="179" r="5328" b="-179"/>
          <a:stretch>
            <a:fillRect/>
          </a:stretch>
        </p:blipFill>
        <p:spPr bwMode="auto">
          <a:xfrm>
            <a:off x="522288" y="533400"/>
            <a:ext cx="4468812"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318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4575" y="20638"/>
            <a:ext cx="2884488" cy="369887"/>
          </a:xfrm>
          <a:prstGeom prst="rect">
            <a:avLst/>
          </a:prstGeom>
          <a:noFill/>
        </p:spPr>
        <p:txBody>
          <a:bodyPr>
            <a:spAutoFit/>
          </a:bodyPr>
          <a:lstStyle/>
          <a:p>
            <a:pPr algn="ctr">
              <a:defRPr/>
            </a:pPr>
            <a:r>
              <a:rPr lang="en-US" sz="1800" dirty="0">
                <a:solidFill>
                  <a:srgbClr val="990099"/>
                </a:solidFill>
                <a:latin typeface="+mj-lt"/>
                <a:ea typeface="MS Mincho" pitchFamily="49" charset="-128"/>
                <a:cs typeface="Aharoni" pitchFamily="2" charset="-79"/>
              </a:rPr>
              <a:t>Aloha – Ethanol</a:t>
            </a:r>
            <a:endParaRPr lang="en-US" sz="1800" baseline="-25000" dirty="0">
              <a:solidFill>
                <a:srgbClr val="990099"/>
              </a:solidFill>
              <a:latin typeface="+mj-lt"/>
              <a:ea typeface="MS Mincho" pitchFamily="49" charset="-128"/>
              <a:cs typeface="Aharoni" pitchFamily="2" charset="-79"/>
            </a:endParaRPr>
          </a:p>
        </p:txBody>
      </p:sp>
      <p:sp>
        <p:nvSpPr>
          <p:cNvPr id="60419" name="Slide Number Placeholder 1"/>
          <p:cNvSpPr>
            <a:spLocks noGrp="1"/>
          </p:cNvSpPr>
          <p:nvPr>
            <p:ph type="sldNum" sz="quarter" idx="12"/>
          </p:nvPr>
        </p:nvSpPr>
        <p:spPr bwMode="auto">
          <a:xfrm>
            <a:off x="7391400" y="6257925"/>
            <a:ext cx="2133600"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4213" indent="-2619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052513" indent="-2079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474788" indent="-207963">
              <a:spcBef>
                <a:spcPct val="20000"/>
              </a:spcBef>
              <a:buFont typeface="Arial" panose="020B0604020202020204" pitchFamily="34" charset="0"/>
              <a:buChar char="–"/>
              <a:defRPr sz="2000">
                <a:solidFill>
                  <a:schemeClr val="tx1"/>
                </a:solidFill>
                <a:latin typeface="Calibri" panose="020F0502020204030204" pitchFamily="34" charset="0"/>
              </a:defRPr>
            </a:lvl4pPr>
            <a:lvl5pPr marL="1897063" indent="-2079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3542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8114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2686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725863" indent="-207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81B76F-D220-4ABD-B679-80A08293AEF0}" type="slidenum">
              <a:rPr lang="en-US" altLang="en-US" sz="1100" smtClean="0">
                <a:solidFill>
                  <a:schemeClr val="bg1"/>
                </a:solidFill>
                <a:latin typeface="Times New Roman" panose="02020603050405020304" pitchFamily="18" charset="0"/>
              </a:rPr>
              <a:pPr>
                <a:spcBef>
                  <a:spcPct val="0"/>
                </a:spcBef>
                <a:buFontTx/>
                <a:buNone/>
              </a:pPr>
              <a:t>36</a:t>
            </a:fld>
            <a:endParaRPr lang="en-US" altLang="en-US" sz="1100" smtClean="0">
              <a:solidFill>
                <a:schemeClr val="bg1"/>
              </a:solidFill>
              <a:latin typeface="Times New Roman" panose="02020603050405020304" pitchFamily="18" charset="0"/>
            </a:endParaRPr>
          </a:p>
        </p:txBody>
      </p:sp>
      <p:sp>
        <p:nvSpPr>
          <p:cNvPr id="7" name="TextBox 6"/>
          <p:cNvSpPr txBox="1"/>
          <p:nvPr/>
        </p:nvSpPr>
        <p:spPr>
          <a:xfrm>
            <a:off x="0" y="5981700"/>
            <a:ext cx="5673725" cy="774700"/>
          </a:xfrm>
          <a:prstGeom prst="rect">
            <a:avLst/>
          </a:prstGeom>
          <a:noFill/>
        </p:spPr>
        <p:txBody>
          <a:bodyPr>
            <a:spAutoFit/>
          </a:bodyPr>
          <a:lstStyle/>
          <a:p>
            <a:pPr>
              <a:defRPr/>
            </a:pPr>
            <a:r>
              <a:rPr lang="en-US" sz="1477" b="1" dirty="0">
                <a:solidFill>
                  <a:srgbClr val="C00000"/>
                </a:solidFill>
                <a:latin typeface="+mn-lt"/>
              </a:rPr>
              <a:t>Scenario - I : BLEVE of flammable liquid in horizontal cylindrical tank</a:t>
            </a:r>
          </a:p>
          <a:p>
            <a:pPr marL="155334" indent="-155334">
              <a:buFont typeface="Arial" panose="020B0604020202020204" pitchFamily="34" charset="0"/>
              <a:buChar char="•"/>
              <a:defRPr/>
            </a:pPr>
            <a:r>
              <a:rPr lang="en-US" sz="1477" dirty="0">
                <a:solidFill>
                  <a:schemeClr val="tx1"/>
                </a:solidFill>
                <a:latin typeface="+mn-lt"/>
              </a:rPr>
              <a:t>Tank Dia.:  9 M; Tank Length : 13.5 M;</a:t>
            </a:r>
          </a:p>
          <a:p>
            <a:pPr marL="155334" indent="-155334">
              <a:buFont typeface="Arial" panose="020B0604020202020204" pitchFamily="34" charset="0"/>
              <a:buChar char="•"/>
              <a:defRPr/>
            </a:pPr>
            <a:r>
              <a:rPr lang="en-US" sz="1477" dirty="0">
                <a:solidFill>
                  <a:schemeClr val="tx1"/>
                </a:solidFill>
                <a:latin typeface="+mn-lt"/>
              </a:rPr>
              <a:t>Tank Volume : 859 </a:t>
            </a:r>
            <a:r>
              <a:rPr lang="en-US" sz="1477" dirty="0" err="1">
                <a:solidFill>
                  <a:schemeClr val="tx1"/>
                </a:solidFill>
                <a:latin typeface="+mn-lt"/>
              </a:rPr>
              <a:t>Cu.M</a:t>
            </a:r>
            <a:r>
              <a:rPr lang="en-US" sz="1477" dirty="0">
                <a:solidFill>
                  <a:schemeClr val="tx1"/>
                </a:solidFill>
                <a:latin typeface="+mn-lt"/>
              </a:rPr>
              <a:t>,  </a:t>
            </a:r>
            <a:r>
              <a:rPr lang="en-IN" sz="1477" dirty="0">
                <a:solidFill>
                  <a:schemeClr val="tx1"/>
                </a:solidFill>
                <a:latin typeface="+mn-lt"/>
              </a:rPr>
              <a:t>Mass in Fireball: 15%</a:t>
            </a:r>
            <a:endParaRPr lang="en-US" sz="1477" dirty="0">
              <a:solidFill>
                <a:schemeClr val="tx1"/>
              </a:solidFill>
              <a:latin typeface="+mn-lt"/>
            </a:endParaRPr>
          </a:p>
        </p:txBody>
      </p:sp>
      <p:sp>
        <p:nvSpPr>
          <p:cNvPr id="8" name="TextBox 7"/>
          <p:cNvSpPr txBox="1"/>
          <p:nvPr/>
        </p:nvSpPr>
        <p:spPr>
          <a:xfrm>
            <a:off x="5673725" y="5887085"/>
            <a:ext cx="4067175" cy="915987"/>
          </a:xfrm>
          <a:prstGeom prst="rect">
            <a:avLst/>
          </a:prstGeom>
          <a:solidFill>
            <a:schemeClr val="tx1"/>
          </a:solidFill>
        </p:spPr>
        <p:txBody>
          <a:bodyPr>
            <a:spAutoFit/>
          </a:bodyPr>
          <a:lstStyle/>
          <a:p>
            <a:pPr>
              <a:defRPr/>
            </a:pPr>
            <a:r>
              <a:rPr lang="en-US" sz="1477" b="1" dirty="0">
                <a:solidFill>
                  <a:schemeClr val="bg1"/>
                </a:solidFill>
                <a:latin typeface="+mn-lt"/>
              </a:rPr>
              <a:t>Threat Zone : </a:t>
            </a:r>
          </a:p>
          <a:p>
            <a:pPr>
              <a:defRPr/>
            </a:pPr>
            <a:r>
              <a:rPr lang="en-US" sz="1292" dirty="0">
                <a:solidFill>
                  <a:srgbClr val="FF0000"/>
                </a:solidFill>
                <a:latin typeface="+mn-lt"/>
              </a:rPr>
              <a:t>Red</a:t>
            </a:r>
            <a:r>
              <a:rPr lang="en-US" sz="1292" dirty="0">
                <a:solidFill>
                  <a:schemeClr val="bg1"/>
                </a:solidFill>
                <a:latin typeface="+mn-lt"/>
              </a:rPr>
              <a:t>   : 450 M </a:t>
            </a:r>
            <a:r>
              <a:rPr lang="en-US" sz="1108" dirty="0">
                <a:solidFill>
                  <a:schemeClr val="bg1"/>
                </a:solidFill>
                <a:latin typeface="+mn-lt"/>
              </a:rPr>
              <a:t>(10.0 kW/(sq m) = potentially lethal within 60 sec)</a:t>
            </a:r>
          </a:p>
          <a:p>
            <a:pPr>
              <a:defRPr/>
            </a:pPr>
            <a:r>
              <a:rPr lang="en-US" sz="1292" dirty="0">
                <a:solidFill>
                  <a:srgbClr val="FFC000"/>
                </a:solidFill>
                <a:latin typeface="+mn-lt"/>
              </a:rPr>
              <a:t>Orange</a:t>
            </a:r>
            <a:r>
              <a:rPr lang="en-US" sz="1292" dirty="0">
                <a:solidFill>
                  <a:schemeClr val="bg1"/>
                </a:solidFill>
                <a:latin typeface="+mn-lt"/>
              </a:rPr>
              <a:t>: 643 M </a:t>
            </a:r>
            <a:r>
              <a:rPr lang="en-US" sz="1108" dirty="0">
                <a:solidFill>
                  <a:schemeClr val="bg1"/>
                </a:solidFill>
                <a:latin typeface="+mn-lt"/>
              </a:rPr>
              <a:t>(5.0 kW/(sq m) = 2nd degree burns within 60 sec)</a:t>
            </a:r>
          </a:p>
          <a:p>
            <a:pPr>
              <a:defRPr/>
            </a:pPr>
            <a:r>
              <a:rPr lang="en-US" sz="1292" dirty="0">
                <a:solidFill>
                  <a:srgbClr val="FFFF00"/>
                </a:solidFill>
                <a:latin typeface="+mn-lt"/>
              </a:rPr>
              <a:t>Yellow</a:t>
            </a:r>
            <a:r>
              <a:rPr lang="en-US" sz="1292" dirty="0">
                <a:solidFill>
                  <a:schemeClr val="bg1"/>
                </a:solidFill>
                <a:latin typeface="+mn-lt"/>
              </a:rPr>
              <a:t>: 1.0 Km </a:t>
            </a:r>
            <a:r>
              <a:rPr lang="en-US" sz="1108" dirty="0">
                <a:solidFill>
                  <a:schemeClr val="bg1"/>
                </a:solidFill>
                <a:latin typeface="+mn-lt"/>
              </a:rPr>
              <a:t>(2.0 kW/(sq m) = pain within 60 sec)</a:t>
            </a:r>
          </a:p>
        </p:txBody>
      </p:sp>
      <p:pic>
        <p:nvPicPr>
          <p:cNvPr id="6042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8" y="488950"/>
            <a:ext cx="9612312" cy="5299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8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hlinkClick r:id="rId2" action="ppaction://hlinkfile"/>
            <a:extLst>
              <a:ext uri="{FF2B5EF4-FFF2-40B4-BE49-F238E27FC236}">
                <a16:creationId xmlns:a16="http://schemas.microsoft.com/office/drawing/2014/main" id="{55ED6C9E-FD43-49DD-933E-2CDA9ED89E83}"/>
              </a:ext>
            </a:extLst>
          </p:cNvPr>
          <p:cNvSpPr txBox="1">
            <a:spLocks noChangeArrowheads="1"/>
          </p:cNvSpPr>
          <p:nvPr/>
        </p:nvSpPr>
        <p:spPr bwMode="auto">
          <a:xfrm>
            <a:off x="3800475" y="106363"/>
            <a:ext cx="2881313" cy="338137"/>
          </a:xfrm>
          <a:prstGeom prst="rect">
            <a:avLst/>
          </a:prstGeom>
          <a:noFill/>
          <a:ln w="9525">
            <a:noFill/>
            <a:miter lim="800000"/>
            <a:headEnd/>
            <a:tailEnd/>
          </a:ln>
        </p:spPr>
        <p:txBody>
          <a:bodyPr>
            <a:spAutoFit/>
          </a:bodyPr>
          <a:lstStyle/>
          <a:p>
            <a:pPr marL="0" marR="0" lvl="0" indent="0" algn="ctr" defTabSz="74295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dirty="0">
                <a:ln>
                  <a:noFill/>
                </a:ln>
                <a:solidFill>
                  <a:srgbClr val="CC0099"/>
                </a:solidFill>
                <a:effectLst/>
                <a:uLnTx/>
                <a:uFillTx/>
                <a:latin typeface="Calibri" panose="020F0502020204030204"/>
                <a:ea typeface="MS Mincho" pitchFamily="49" charset="-128"/>
                <a:cs typeface="Arial" panose="020B0604020202020204" pitchFamily="34" charset="0"/>
              </a:rPr>
              <a:t>Green Belt Development Plan </a:t>
            </a:r>
          </a:p>
        </p:txBody>
      </p:sp>
      <p:sp>
        <p:nvSpPr>
          <p:cNvPr id="81923" name="Slide Number Placeholder 6">
            <a:extLst>
              <a:ext uri="{FF2B5EF4-FFF2-40B4-BE49-F238E27FC236}">
                <a16:creationId xmlns:a16="http://schemas.microsoft.com/office/drawing/2014/main" id="{525C65E0-8739-4CAE-9E8A-F7E6B20843C5}"/>
              </a:ext>
            </a:extLst>
          </p:cNvPr>
          <p:cNvSpPr>
            <a:spLocks noGrp="1" noChangeArrowheads="1"/>
          </p:cNvSpPr>
          <p:nvPr>
            <p:ph type="sldNum" sz="quarter" idx="12"/>
          </p:nvPr>
        </p:nvSpPr>
        <p:spPr bwMode="auto">
          <a:xfrm>
            <a:off x="9539288" y="6584950"/>
            <a:ext cx="363537" cy="25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513358" indent="-197347">
              <a:spcBef>
                <a:spcPct val="20000"/>
              </a:spcBef>
              <a:buFont typeface="Arial" panose="020B0604020202020204" pitchFamily="34" charset="0"/>
              <a:buChar char="–"/>
              <a:defRPr sz="2275">
                <a:solidFill>
                  <a:schemeClr val="tx1"/>
                </a:solidFill>
                <a:latin typeface="Calibri" panose="020F0502020204030204" pitchFamily="34" charset="0"/>
              </a:defRPr>
            </a:lvl2pPr>
            <a:lvl3pPr marL="790675" indent="-157361">
              <a:spcBef>
                <a:spcPct val="20000"/>
              </a:spcBef>
              <a:buFont typeface="Arial" panose="020B0604020202020204" pitchFamily="34" charset="0"/>
              <a:buChar char="•"/>
              <a:defRPr sz="1950">
                <a:solidFill>
                  <a:schemeClr val="tx1"/>
                </a:solidFill>
                <a:latin typeface="Calibri" panose="020F0502020204030204" pitchFamily="34" charset="0"/>
              </a:defRPr>
            </a:lvl3pPr>
            <a:lvl4pPr marL="1106686" indent="-157361">
              <a:spcBef>
                <a:spcPct val="20000"/>
              </a:spcBef>
              <a:buFont typeface="Arial" panose="020B0604020202020204" pitchFamily="34" charset="0"/>
              <a:buChar char="–"/>
              <a:defRPr sz="1625">
                <a:solidFill>
                  <a:schemeClr val="tx1"/>
                </a:solidFill>
                <a:latin typeface="Calibri" panose="020F0502020204030204" pitchFamily="34" charset="0"/>
              </a:defRPr>
            </a:lvl4pPr>
            <a:lvl5pPr marL="1423988" indent="-157361">
              <a:spcBef>
                <a:spcPct val="20000"/>
              </a:spcBef>
              <a:buFont typeface="Arial" panose="020B0604020202020204" pitchFamily="34" charset="0"/>
              <a:buChar char="»"/>
              <a:defRPr sz="1625">
                <a:solidFill>
                  <a:schemeClr val="tx1"/>
                </a:solidFill>
                <a:latin typeface="Calibri" panose="020F0502020204030204" pitchFamily="34" charset="0"/>
              </a:defRPr>
            </a:lvl5pPr>
            <a:lvl6pPr marL="1795463"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6pPr>
            <a:lvl7pPr marL="2166938"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7pPr>
            <a:lvl8pPr marL="2538413"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8pPr>
            <a:lvl9pPr marL="2909888"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9pPr>
          </a:lstStyle>
          <a:p>
            <a:pPr marL="0" marR="0" lvl="0" indent="0" algn="r" defTabSz="742950" rtl="0" eaLnBrk="1" fontAlgn="auto" latinLnBrk="0" hangingPunct="1">
              <a:lnSpc>
                <a:spcPct val="100000"/>
              </a:lnSpc>
              <a:spcBef>
                <a:spcPct val="0"/>
              </a:spcBef>
              <a:spcAft>
                <a:spcPts val="0"/>
              </a:spcAft>
              <a:buClrTx/>
              <a:buSzTx/>
              <a:buFont typeface="Arial" panose="020B0604020202020204" pitchFamily="34" charset="0"/>
              <a:buNone/>
              <a:tabLst/>
              <a:defRPr/>
            </a:pPr>
            <a:fld id="{BA9F1C8F-3424-4CF6-BE8E-81FB03E21FC6}" type="slidenum">
              <a:rPr kumimoji="0" lang="en-US" altLang="en-US" sz="813"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742950" rtl="0" eaLnBrk="1" fontAlgn="auto" latinLnBrk="0" hangingPunct="1">
                <a:lnSpc>
                  <a:spcPct val="100000"/>
                </a:lnSpc>
                <a:spcBef>
                  <a:spcPct val="0"/>
                </a:spcBef>
                <a:spcAft>
                  <a:spcPts val="0"/>
                </a:spcAft>
                <a:buClrTx/>
                <a:buSzTx/>
                <a:buFont typeface="Arial" panose="020B0604020202020204" pitchFamily="34" charset="0"/>
                <a:buNone/>
                <a:tabLst/>
                <a:defRPr/>
              </a:pPr>
              <a:t>37</a:t>
            </a:fld>
            <a:endParaRPr kumimoji="0" lang="en-US" altLang="en-US" sz="813"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8" name="Rectangle 2">
            <a:extLst>
              <a:ext uri="{FF2B5EF4-FFF2-40B4-BE49-F238E27FC236}">
                <a16:creationId xmlns:a16="http://schemas.microsoft.com/office/drawing/2014/main" id="{B16F60EE-6F31-4488-945E-4061039EA6E3}"/>
              </a:ext>
            </a:extLst>
          </p:cNvPr>
          <p:cNvSpPr>
            <a:spLocks noChangeArrowheads="1"/>
          </p:cNvSpPr>
          <p:nvPr/>
        </p:nvSpPr>
        <p:spPr bwMode="auto">
          <a:xfrm>
            <a:off x="3768391" y="2787400"/>
            <a:ext cx="2870200" cy="338137"/>
          </a:xfrm>
          <a:prstGeom prst="rect">
            <a:avLst/>
          </a:prstGeom>
          <a:noFill/>
          <a:ln w="9525">
            <a:noFill/>
            <a:miter lim="800000"/>
            <a:headEnd/>
            <a:tailEnd/>
          </a:ln>
        </p:spPr>
        <p:txBody>
          <a:bodyPr>
            <a:spAutoFit/>
          </a:bodyPr>
          <a:lstStyle/>
          <a:p>
            <a:pPr marL="0" marR="0" lvl="0" indent="0" algn="ctr" defTabSz="74295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dirty="0">
                <a:ln>
                  <a:noFill/>
                </a:ln>
                <a:solidFill>
                  <a:srgbClr val="CC0099"/>
                </a:solidFill>
                <a:effectLst/>
                <a:uLnTx/>
                <a:uFillTx/>
                <a:latin typeface="Calibri" panose="020F0502020204030204"/>
                <a:ea typeface="MS Mincho" pitchFamily="49" charset="-128"/>
                <a:cs typeface="Arial" panose="020B0604020202020204" pitchFamily="34" charset="0"/>
              </a:rPr>
              <a:t>Rain Water Harvesting Details </a:t>
            </a:r>
          </a:p>
        </p:txBody>
      </p:sp>
      <p:sp>
        <p:nvSpPr>
          <p:cNvPr id="7" name="Text Box 3">
            <a:extLst>
              <a:ext uri="{FF2B5EF4-FFF2-40B4-BE49-F238E27FC236}">
                <a16:creationId xmlns:a16="http://schemas.microsoft.com/office/drawing/2014/main" id="{929E0AAD-5B60-4F6A-97F8-D2FA4D0B38EF}"/>
              </a:ext>
            </a:extLst>
          </p:cNvPr>
          <p:cNvSpPr txBox="1">
            <a:spLocks noChangeArrowheads="1"/>
          </p:cNvSpPr>
          <p:nvPr/>
        </p:nvSpPr>
        <p:spPr bwMode="auto">
          <a:xfrm>
            <a:off x="0" y="412391"/>
            <a:ext cx="9777412" cy="2375009"/>
          </a:xfrm>
          <a:prstGeom prst="rect">
            <a:avLst/>
          </a:prstGeom>
          <a:noFill/>
          <a:ln>
            <a:noFill/>
          </a:ln>
        </p:spPr>
        <p:txBody>
          <a:bodyPr>
            <a:spAutoFit/>
          </a:bodyPr>
          <a:lstStyle>
            <a:lvl1pPr marL="266700" indent="-266700">
              <a:spcBef>
                <a:spcPct val="20000"/>
              </a:spcBef>
              <a:buFont typeface="Arial" panose="020B0604020202020204" pitchFamily="34" charset="0"/>
              <a:buChar char="•"/>
              <a:tabLst>
                <a:tab pos="39989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9989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9989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9989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9989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9pPr>
          </a:lstStyle>
          <a:p>
            <a:pPr marL="216694" marR="0" lvl="0" indent="-216694" algn="just" defTabSz="742950" rtl="0" eaLnBrk="1" fontAlgn="auto" latinLnBrk="0" hangingPunct="1">
              <a:lnSpc>
                <a:spcPct val="100000"/>
              </a:lnSpc>
              <a:spcBef>
                <a:spcPts val="139"/>
              </a:spcBef>
              <a:spcAft>
                <a:spcPts val="139"/>
              </a:spcAft>
              <a:buClr>
                <a:srgbClr val="992182"/>
              </a:buClr>
              <a:buSzTx/>
              <a:buFont typeface="Wingdings" panose="05000000000000000000" pitchFamily="2" charset="2"/>
              <a:buChar char="Ø"/>
              <a:tabLst>
                <a:tab pos="3249117" algn="l"/>
              </a:tabLst>
              <a:defRPr/>
            </a:pPr>
            <a:r>
              <a:rPr kumimoji="0" lang="en-US" altLang="en-US" sz="1500" b="0" i="0" u="none" strike="noStrike" kern="1200" cap="none" spc="0" normalizeH="0" baseline="0" noProof="0" dirty="0">
                <a:ln>
                  <a:noFill/>
                </a:ln>
                <a:solidFill>
                  <a:prstClr val="black"/>
                </a:solidFill>
                <a:effectLst/>
                <a:uLnTx/>
                <a:uFillTx/>
              </a:rPr>
              <a:t>Total Land </a:t>
            </a:r>
            <a:r>
              <a:rPr kumimoji="0" lang="en-US" altLang="en-US" sz="1500" b="0" i="0" u="none" strike="noStrike" kern="1200" cap="none" spc="0" normalizeH="0" baseline="0" noProof="0" dirty="0" smtClean="0">
                <a:ln>
                  <a:noFill/>
                </a:ln>
                <a:solidFill>
                  <a:prstClr val="black"/>
                </a:solidFill>
                <a:effectLst/>
                <a:uLnTx/>
                <a:uFillTx/>
              </a:rPr>
              <a:t>Acquired </a:t>
            </a:r>
            <a:r>
              <a:rPr kumimoji="0" lang="en-US" altLang="en-US" sz="1500" b="0" i="0" u="none" strike="noStrike" kern="1200" cap="none" spc="0" normalizeH="0" baseline="0" noProof="0" dirty="0">
                <a:ln>
                  <a:noFill/>
                </a:ln>
                <a:solidFill>
                  <a:prstClr val="black"/>
                </a:solidFill>
                <a:effectLst/>
                <a:uLnTx/>
                <a:uFillTx/>
              </a:rPr>
              <a:t>for SDVSSKL Complex  : </a:t>
            </a:r>
            <a:r>
              <a:rPr kumimoji="0" lang="en-US" altLang="en-US" sz="1500" b="1" i="0" u="none" strike="noStrike" kern="1200" cap="none" spc="0" normalizeH="0" baseline="0" noProof="0" dirty="0">
                <a:ln>
                  <a:noFill/>
                </a:ln>
                <a:solidFill>
                  <a:srgbClr val="C00000"/>
                </a:solidFill>
                <a:effectLst/>
                <a:uLnTx/>
                <a:uFillTx/>
              </a:rPr>
              <a:t>72.62 H</a:t>
            </a:r>
            <a:r>
              <a:rPr kumimoji="0" lang="en-US" altLang="en-US" sz="1500" b="1" i="0" u="none" strike="noStrike" kern="1200" cap="none" spc="0" normalizeH="0" baseline="0" noProof="0" dirty="0">
                <a:ln>
                  <a:noFill/>
                </a:ln>
                <a:solidFill>
                  <a:srgbClr val="000000"/>
                </a:solidFill>
                <a:effectLst/>
                <a:uLnTx/>
                <a:uFillTx/>
              </a:rPr>
              <a:t>a</a:t>
            </a:r>
          </a:p>
          <a:p>
            <a:pPr marL="216694" lvl="0" indent="-216694" algn="just" defTabSz="742950" eaLnBrk="1" fontAlgn="auto" hangingPunct="1">
              <a:spcBef>
                <a:spcPts val="139"/>
              </a:spcBef>
              <a:spcAft>
                <a:spcPts val="139"/>
              </a:spcAft>
              <a:buClr>
                <a:srgbClr val="992182"/>
              </a:buClr>
              <a:buFont typeface="Wingdings" panose="05000000000000000000" pitchFamily="2" charset="2"/>
              <a:buChar char="Ø"/>
              <a:tabLst>
                <a:tab pos="3249117" algn="l"/>
              </a:tabLst>
              <a:defRPr/>
            </a:pPr>
            <a:r>
              <a:rPr kumimoji="0" lang="en-US" altLang="en-US" sz="1500" b="0" i="0" u="none" strike="noStrike" kern="1200" cap="none" spc="0" normalizeH="0" baseline="0" noProof="0" dirty="0">
                <a:ln>
                  <a:noFill/>
                </a:ln>
                <a:solidFill>
                  <a:srgbClr val="C00000"/>
                </a:solidFill>
                <a:effectLst/>
                <a:uLnTx/>
                <a:uFillTx/>
              </a:rPr>
              <a:t>Existing  Green Belt (13% of </a:t>
            </a:r>
            <a:r>
              <a:rPr kumimoji="0" lang="en-US" altLang="en-US" sz="1500" b="0" i="0" u="none" strike="noStrike" kern="1200" cap="none" spc="0" normalizeH="0" baseline="0" noProof="0" dirty="0" smtClean="0">
                <a:ln>
                  <a:noFill/>
                </a:ln>
                <a:solidFill>
                  <a:srgbClr val="C00000"/>
                </a:solidFill>
                <a:effectLst/>
                <a:uLnTx/>
                <a:uFillTx/>
              </a:rPr>
              <a:t>TPA)</a:t>
            </a:r>
            <a:r>
              <a:rPr kumimoji="0" lang="en-US" altLang="en-US" sz="1500" b="0" i="0" u="none" strike="noStrike" kern="1200" cap="none" spc="0" normalizeH="0" baseline="0" noProof="0" dirty="0" smtClean="0">
                <a:ln>
                  <a:noFill/>
                </a:ln>
                <a:solidFill>
                  <a:srgbClr val="000000"/>
                </a:solidFill>
                <a:effectLst/>
                <a:uLnTx/>
                <a:uFillTx/>
              </a:rPr>
              <a:t> </a:t>
            </a:r>
            <a:r>
              <a:rPr kumimoji="0" lang="en-US" altLang="en-US" sz="1500" b="0" i="0" u="none" strike="noStrike" kern="1200" cap="none" spc="0" normalizeH="0" baseline="0" noProof="0" dirty="0">
                <a:ln>
                  <a:noFill/>
                </a:ln>
                <a:solidFill>
                  <a:srgbClr val="000000"/>
                </a:solidFill>
                <a:effectLst/>
                <a:uLnTx/>
                <a:uFillTx/>
              </a:rPr>
              <a:t>: </a:t>
            </a:r>
            <a:r>
              <a:rPr kumimoji="0" lang="en-US" altLang="en-US" sz="1500" b="1" i="0" u="none" strike="noStrike" kern="1200" cap="none" spc="0" normalizeH="0" baseline="0" noProof="0" dirty="0">
                <a:ln>
                  <a:noFill/>
                </a:ln>
                <a:solidFill>
                  <a:srgbClr val="000000"/>
                </a:solidFill>
                <a:effectLst/>
                <a:uLnTx/>
                <a:uFillTx/>
              </a:rPr>
              <a:t>9.44 Ha</a:t>
            </a:r>
            <a:r>
              <a:rPr kumimoji="0" lang="en-US" altLang="en-US" sz="1500" b="1" i="0" u="none" strike="noStrike" kern="1200" cap="none" spc="0" normalizeH="0" baseline="0" noProof="0" dirty="0">
                <a:ln>
                  <a:noFill/>
                </a:ln>
                <a:solidFill>
                  <a:prstClr val="black"/>
                </a:solidFill>
                <a:effectLst/>
                <a:uLnTx/>
                <a:uFillTx/>
              </a:rPr>
              <a:t>; No. of Trees : </a:t>
            </a:r>
            <a:r>
              <a:rPr lang="en-US" sz="1500" b="1" dirty="0">
                <a:solidFill>
                  <a:srgbClr val="000000"/>
                </a:solidFill>
              </a:rPr>
              <a:t>34,735</a:t>
            </a:r>
          </a:p>
          <a:p>
            <a:pPr marL="216694" lvl="0" indent="-216694" algn="just" defTabSz="742950" eaLnBrk="1" fontAlgn="auto" hangingPunct="1">
              <a:spcBef>
                <a:spcPts val="139"/>
              </a:spcBef>
              <a:spcAft>
                <a:spcPts val="139"/>
              </a:spcAft>
              <a:buClr>
                <a:srgbClr val="992182"/>
              </a:buClr>
              <a:buFont typeface="Wingdings" panose="05000000000000000000" pitchFamily="2" charset="2"/>
              <a:buChar char="Ø"/>
              <a:tabLst>
                <a:tab pos="3249117" algn="l"/>
              </a:tabLst>
              <a:defRPr/>
            </a:pPr>
            <a:r>
              <a:rPr kumimoji="0" lang="en-US" altLang="en-US" sz="1500" b="0" i="0" u="none" strike="noStrike" kern="1200" cap="none" spc="0" normalizeH="0" baseline="0" noProof="0" dirty="0" smtClean="0">
                <a:ln>
                  <a:noFill/>
                </a:ln>
                <a:solidFill>
                  <a:srgbClr val="C00000"/>
                </a:solidFill>
                <a:effectLst/>
                <a:uLnTx/>
                <a:uFillTx/>
              </a:rPr>
              <a:t>Proposed Green Belt </a:t>
            </a:r>
            <a:r>
              <a:rPr kumimoji="0" lang="en-US" altLang="en-US" sz="1500" b="0" i="0" u="none" strike="noStrike" kern="1200" cap="none" spc="0" normalizeH="0" baseline="0" noProof="0" dirty="0" err="1" smtClean="0">
                <a:ln>
                  <a:noFill/>
                </a:ln>
                <a:solidFill>
                  <a:srgbClr val="C00000"/>
                </a:solidFill>
                <a:effectLst/>
                <a:uLnTx/>
                <a:uFillTx/>
              </a:rPr>
              <a:t>Augumentation</a:t>
            </a:r>
            <a:r>
              <a:rPr kumimoji="0" lang="en-US" altLang="en-US" sz="1500" b="0" i="0" u="none" strike="noStrike" kern="1200" cap="none" spc="0" normalizeH="0" baseline="0" noProof="0" dirty="0" smtClean="0">
                <a:ln>
                  <a:noFill/>
                </a:ln>
                <a:solidFill>
                  <a:srgbClr val="C00000"/>
                </a:solidFill>
                <a:effectLst/>
                <a:uLnTx/>
                <a:uFillTx/>
              </a:rPr>
              <a:t> (20</a:t>
            </a:r>
            <a:r>
              <a:rPr kumimoji="0" lang="en-US" altLang="en-US" sz="1500" b="0" i="0" u="none" strike="noStrike" kern="1200" cap="none" spc="0" normalizeH="0" baseline="0" noProof="0" dirty="0">
                <a:ln>
                  <a:noFill/>
                </a:ln>
                <a:solidFill>
                  <a:srgbClr val="C00000"/>
                </a:solidFill>
                <a:effectLst/>
                <a:uLnTx/>
                <a:uFillTx/>
              </a:rPr>
              <a:t>% of </a:t>
            </a:r>
            <a:r>
              <a:rPr kumimoji="0" lang="en-US" altLang="en-US" sz="1500" b="0" i="0" u="none" strike="noStrike" kern="1200" cap="none" spc="0" normalizeH="0" baseline="0" noProof="0" dirty="0" smtClean="0">
                <a:ln>
                  <a:noFill/>
                </a:ln>
                <a:solidFill>
                  <a:srgbClr val="C00000"/>
                </a:solidFill>
                <a:effectLst/>
                <a:uLnTx/>
                <a:uFillTx/>
              </a:rPr>
              <a:t>TPA) </a:t>
            </a:r>
            <a:r>
              <a:rPr kumimoji="0" lang="en-US" altLang="en-US" sz="1500" b="0" i="0" u="none" strike="noStrike" kern="1200" cap="none" spc="0" normalizeH="0" baseline="0" noProof="0" dirty="0">
                <a:ln>
                  <a:noFill/>
                </a:ln>
                <a:solidFill>
                  <a:srgbClr val="000000"/>
                </a:solidFill>
                <a:effectLst/>
                <a:uLnTx/>
                <a:uFillTx/>
              </a:rPr>
              <a:t>: </a:t>
            </a:r>
            <a:r>
              <a:rPr kumimoji="0" lang="en-US" altLang="en-US" sz="1500" b="1" i="0" u="none" strike="noStrike" kern="1200" cap="none" spc="0" normalizeH="0" baseline="0" noProof="0" dirty="0">
                <a:ln>
                  <a:noFill/>
                </a:ln>
                <a:solidFill>
                  <a:srgbClr val="000000"/>
                </a:solidFill>
                <a:effectLst/>
                <a:uLnTx/>
                <a:uFillTx/>
              </a:rPr>
              <a:t>14.52 Ha</a:t>
            </a:r>
            <a:r>
              <a:rPr kumimoji="0" lang="en-US" altLang="en-US" sz="1500" b="1" i="0" u="none" strike="noStrike" kern="1200" cap="none" spc="0" normalizeH="0" baseline="0" noProof="0" dirty="0">
                <a:ln>
                  <a:noFill/>
                </a:ln>
                <a:solidFill>
                  <a:prstClr val="black"/>
                </a:solidFill>
                <a:effectLst/>
                <a:uLnTx/>
                <a:uFillTx/>
              </a:rPr>
              <a:t>; No. of Trees : </a:t>
            </a:r>
            <a:r>
              <a:rPr lang="en-US" altLang="en-US" sz="1500" b="1" dirty="0">
                <a:solidFill>
                  <a:prstClr val="black"/>
                </a:solidFill>
              </a:rPr>
              <a:t>25,178 </a:t>
            </a:r>
            <a:r>
              <a:rPr kumimoji="0" lang="en-US" sz="1500" b="1" i="0" u="none" strike="noStrike" kern="1200" cap="none" spc="0" normalizeH="0" baseline="0" noProof="0" dirty="0">
                <a:ln>
                  <a:noFill/>
                </a:ln>
                <a:solidFill>
                  <a:prstClr val="black"/>
                </a:solidFill>
                <a:effectLst/>
                <a:uLnTx/>
                <a:uFillTx/>
                <a:latin typeface="Calibri"/>
              </a:rPr>
              <a:t>Nos. </a:t>
            </a:r>
            <a:endParaRPr kumimoji="0" lang="en-US" altLang="en-US" sz="1500" b="1" i="0" u="none" strike="noStrike" kern="1200" cap="none" spc="0" normalizeH="0" baseline="0" noProof="0" dirty="0">
              <a:ln>
                <a:noFill/>
              </a:ln>
              <a:solidFill>
                <a:prstClr val="black"/>
              </a:solidFill>
              <a:effectLst/>
              <a:uLnTx/>
              <a:uFillTx/>
            </a:endParaRPr>
          </a:p>
          <a:p>
            <a:pPr marL="216694" marR="0" lvl="0" indent="-216694" algn="just" defTabSz="742950" rtl="0" eaLnBrk="1" fontAlgn="auto" latinLnBrk="0" hangingPunct="1">
              <a:lnSpc>
                <a:spcPct val="100000"/>
              </a:lnSpc>
              <a:spcBef>
                <a:spcPts val="139"/>
              </a:spcBef>
              <a:spcAft>
                <a:spcPts val="139"/>
              </a:spcAft>
              <a:buClr>
                <a:srgbClr val="992182"/>
              </a:buClr>
              <a:buSzTx/>
              <a:buFont typeface="Wingdings" panose="05000000000000000000" pitchFamily="2" charset="2"/>
              <a:buChar char="Ø"/>
              <a:tabLst>
                <a:tab pos="3249117" algn="l"/>
              </a:tabLst>
              <a:defRPr/>
            </a:pPr>
            <a:r>
              <a:rPr kumimoji="0" lang="en-US" altLang="en-US" sz="1500" b="0" i="0" u="none" strike="noStrike" kern="1200" cap="none" spc="0" normalizeH="0" baseline="0" noProof="0" dirty="0">
                <a:ln>
                  <a:noFill/>
                </a:ln>
                <a:solidFill>
                  <a:srgbClr val="C00000"/>
                </a:solidFill>
                <a:effectLst/>
                <a:uLnTx/>
                <a:uFillTx/>
              </a:rPr>
              <a:t>Total </a:t>
            </a:r>
            <a:r>
              <a:rPr kumimoji="0" lang="en-US" altLang="en-US" sz="1500" b="0" i="0" u="none" strike="noStrike" kern="1200" cap="none" spc="0" normalizeH="0" baseline="0" noProof="0" dirty="0" smtClean="0">
                <a:ln>
                  <a:noFill/>
                </a:ln>
                <a:solidFill>
                  <a:srgbClr val="C00000"/>
                </a:solidFill>
                <a:effectLst/>
                <a:uLnTx/>
                <a:uFillTx/>
              </a:rPr>
              <a:t>GB</a:t>
            </a:r>
            <a:r>
              <a:rPr kumimoji="0" lang="en-US" altLang="en-US" sz="1500" b="0" i="0" u="none" strike="noStrike" kern="1200" cap="none" spc="0" normalizeH="0" baseline="0" noProof="0" dirty="0" smtClean="0">
                <a:ln>
                  <a:noFill/>
                </a:ln>
                <a:solidFill>
                  <a:srgbClr val="000000"/>
                </a:solidFill>
                <a:effectLst/>
                <a:uLnTx/>
                <a:uFillTx/>
              </a:rPr>
              <a:t> after </a:t>
            </a:r>
            <a:r>
              <a:rPr kumimoji="0" lang="en-US" altLang="en-US" sz="1500" b="0" i="0" u="none" strike="noStrike" kern="1200" cap="none" spc="0" normalizeH="0" baseline="0" noProof="0" dirty="0">
                <a:ln>
                  <a:noFill/>
                </a:ln>
                <a:solidFill>
                  <a:srgbClr val="000000"/>
                </a:solidFill>
                <a:effectLst/>
                <a:uLnTx/>
                <a:uFillTx/>
              </a:rPr>
              <a:t>Expansion (33% of TPA) : </a:t>
            </a:r>
            <a:r>
              <a:rPr kumimoji="0" lang="en-US" altLang="en-US" sz="1500" b="1" i="0" u="none" strike="noStrike" kern="1200" cap="none" spc="0" normalizeH="0" baseline="0" noProof="0" dirty="0">
                <a:ln>
                  <a:noFill/>
                </a:ln>
                <a:solidFill>
                  <a:srgbClr val="C00000"/>
                </a:solidFill>
                <a:effectLst/>
                <a:uLnTx/>
                <a:uFillTx/>
              </a:rPr>
              <a:t>23.97 Ha</a:t>
            </a:r>
            <a:r>
              <a:rPr kumimoji="0" lang="en-US" altLang="en-US" sz="1500" b="1" i="0" u="none" strike="noStrike" kern="1200" cap="none" spc="0" normalizeH="0" baseline="0" noProof="0" dirty="0">
                <a:ln>
                  <a:noFill/>
                </a:ln>
                <a:solidFill>
                  <a:srgbClr val="000000"/>
                </a:solidFill>
                <a:effectLst/>
                <a:uLnTx/>
                <a:uFillTx/>
              </a:rPr>
              <a:t>; No of Trees : </a:t>
            </a:r>
            <a:r>
              <a:rPr kumimoji="0" lang="en-US" sz="1500" b="1" i="0" u="none" strike="noStrike" kern="1200" cap="none" spc="0" normalizeH="0" baseline="0" noProof="0" dirty="0" smtClean="0">
                <a:ln>
                  <a:noFill/>
                </a:ln>
                <a:solidFill>
                  <a:prstClr val="black"/>
                </a:solidFill>
                <a:effectLst/>
                <a:uLnTx/>
                <a:uFillTx/>
                <a:latin typeface="Calibri"/>
              </a:rPr>
              <a:t>59,913 </a:t>
            </a:r>
            <a:r>
              <a:rPr kumimoji="0" lang="en-US" sz="1500" b="1" i="0" u="none" strike="noStrike" kern="1200" cap="none" spc="0" normalizeH="0" baseline="0" noProof="0" dirty="0">
                <a:ln>
                  <a:noFill/>
                </a:ln>
                <a:solidFill>
                  <a:prstClr val="black"/>
                </a:solidFill>
                <a:effectLst/>
                <a:uLnTx/>
                <a:uFillTx/>
                <a:latin typeface="Calibri"/>
              </a:rPr>
              <a:t>Nos. </a:t>
            </a:r>
            <a:r>
              <a:rPr kumimoji="0" lang="en-US" sz="1500" b="1" i="0" u="none" strike="noStrike" kern="1200" cap="none" spc="0" normalizeH="0" baseline="0" noProof="0" dirty="0" smtClean="0">
                <a:ln>
                  <a:noFill/>
                </a:ln>
                <a:solidFill>
                  <a:srgbClr val="C00000"/>
                </a:solidFill>
                <a:effectLst/>
                <a:uLnTx/>
                <a:uFillTx/>
                <a:latin typeface="Calibri"/>
              </a:rPr>
              <a:t>(Say 48,000)</a:t>
            </a:r>
            <a:r>
              <a:rPr kumimoji="0" lang="en-US" sz="1500" b="1" i="0" u="none" strike="noStrike" kern="1200" cap="none" spc="0" normalizeH="0" baseline="0" noProof="0" dirty="0" smtClean="0">
                <a:ln>
                  <a:noFill/>
                </a:ln>
                <a:solidFill>
                  <a:prstClr val="black"/>
                </a:solidFill>
                <a:effectLst/>
                <a:uLnTx/>
                <a:uFillTx/>
                <a:latin typeface="Calibri"/>
              </a:rPr>
              <a:t> @ </a:t>
            </a:r>
            <a:r>
              <a:rPr kumimoji="0" lang="en-US" altLang="en-US" sz="1500" b="0" i="0" u="none" strike="noStrike" kern="1200" cap="none" spc="0" normalizeH="0" baseline="0" noProof="0" dirty="0" smtClean="0">
                <a:ln>
                  <a:noFill/>
                </a:ln>
                <a:solidFill>
                  <a:srgbClr val="000000"/>
                </a:solidFill>
                <a:effectLst/>
                <a:uLnTx/>
                <a:uFillTx/>
              </a:rPr>
              <a:t>2000 Nos./Ha</a:t>
            </a:r>
            <a:r>
              <a:rPr kumimoji="0" lang="en-US" altLang="en-US" sz="1500" b="1" i="0" u="none" strike="noStrike" kern="1200" cap="none" spc="0" normalizeH="0" baseline="0" noProof="0" dirty="0" smtClean="0">
                <a:ln>
                  <a:noFill/>
                </a:ln>
                <a:solidFill>
                  <a:srgbClr val="000000"/>
                </a:solidFill>
                <a:effectLst/>
                <a:uLnTx/>
                <a:uFillTx/>
              </a:rPr>
              <a:t> </a:t>
            </a:r>
            <a:endParaRPr kumimoji="0" lang="en-US" altLang="en-US" sz="1500" b="0" i="0" u="none" strike="noStrike" kern="1200" cap="none" spc="0" normalizeH="0" baseline="0" noProof="0" dirty="0">
              <a:ln>
                <a:noFill/>
              </a:ln>
              <a:solidFill>
                <a:srgbClr val="000000"/>
              </a:solidFill>
              <a:effectLst/>
              <a:uLnTx/>
              <a:uFillTx/>
            </a:endParaRPr>
          </a:p>
          <a:p>
            <a:pPr marL="216694" marR="0" lvl="0" indent="-216694" algn="just" defTabSz="742950" rtl="0" eaLnBrk="1" fontAlgn="auto" latinLnBrk="0" hangingPunct="1">
              <a:lnSpc>
                <a:spcPct val="100000"/>
              </a:lnSpc>
              <a:spcBef>
                <a:spcPts val="139"/>
              </a:spcBef>
              <a:spcAft>
                <a:spcPts val="139"/>
              </a:spcAft>
              <a:buClr>
                <a:srgbClr val="992182"/>
              </a:buClr>
              <a:buSzTx/>
              <a:buFont typeface="Wingdings" panose="05000000000000000000" pitchFamily="2" charset="2"/>
              <a:buChar char="Ø"/>
              <a:tabLst>
                <a:tab pos="3249117" algn="l"/>
              </a:tabLst>
              <a:defRPr/>
            </a:pPr>
            <a:r>
              <a:rPr kumimoji="0" lang="en-US" altLang="en-US" sz="1500" b="1" i="0" u="none" strike="noStrike" kern="1200" cap="none" spc="0" normalizeH="0" baseline="0" noProof="0" dirty="0" smtClean="0">
                <a:ln>
                  <a:noFill/>
                </a:ln>
                <a:solidFill>
                  <a:prstClr val="black"/>
                </a:solidFill>
                <a:effectLst/>
                <a:uLnTx/>
                <a:uFillTx/>
              </a:rPr>
              <a:t>Features </a:t>
            </a:r>
            <a:r>
              <a:rPr kumimoji="0" lang="en-US" altLang="en-US" sz="1500" b="1" i="0" u="none" strike="noStrike" kern="1200" cap="none" spc="0" normalizeH="0" baseline="0" noProof="0" dirty="0">
                <a:ln>
                  <a:noFill/>
                </a:ln>
                <a:solidFill>
                  <a:prstClr val="black"/>
                </a:solidFill>
                <a:effectLst/>
                <a:uLnTx/>
                <a:uFillTx/>
              </a:rPr>
              <a:t>of the </a:t>
            </a:r>
            <a:r>
              <a:rPr kumimoji="0" lang="en-US" altLang="en-US" sz="1500" b="1" i="0" u="none" strike="noStrike" kern="1200" cap="none" spc="0" normalizeH="0" baseline="0" noProof="0" dirty="0" smtClean="0">
                <a:ln>
                  <a:noFill/>
                </a:ln>
                <a:solidFill>
                  <a:prstClr val="black"/>
                </a:solidFill>
                <a:effectLst/>
                <a:uLnTx/>
                <a:uFillTx/>
              </a:rPr>
              <a:t>GB </a:t>
            </a:r>
            <a:r>
              <a:rPr kumimoji="0" lang="en-US" altLang="en-US" sz="1500" b="0" i="0" u="none" strike="noStrike" kern="1200" cap="none" spc="0" normalizeH="0" baseline="0" noProof="0" dirty="0">
                <a:ln>
                  <a:noFill/>
                </a:ln>
                <a:solidFill>
                  <a:prstClr val="black"/>
                </a:solidFill>
                <a:effectLst/>
                <a:uLnTx/>
                <a:uFillTx/>
              </a:rPr>
              <a:t>Development Program:</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Avenue Plantation</a:t>
            </a:r>
            <a:r>
              <a:rPr kumimoji="0" lang="en-US" altLang="en-US" sz="1500" b="0" i="0" u="none" strike="noStrike" kern="1200" cap="none" spc="0" normalizeH="0" baseline="0" noProof="0" dirty="0">
                <a:ln>
                  <a:noFill/>
                </a:ln>
                <a:solidFill>
                  <a:prstClr val="black"/>
                </a:solidFill>
                <a:effectLst/>
                <a:uLnTx/>
                <a:uFillTx/>
              </a:rPr>
              <a:t> : Internal Roads to various Units, </a:t>
            </a:r>
            <a:r>
              <a:rPr kumimoji="0" lang="en-US" altLang="en-US" sz="1500" b="0" i="0" u="none" strike="noStrike" kern="1200" cap="none" spc="0" normalizeH="0" baseline="0" noProof="0" dirty="0" err="1">
                <a:ln>
                  <a:noFill/>
                </a:ln>
                <a:solidFill>
                  <a:prstClr val="black"/>
                </a:solidFill>
                <a:effectLst/>
                <a:uLnTx/>
                <a:uFillTx/>
              </a:rPr>
              <a:t>Bagasse</a:t>
            </a:r>
            <a:r>
              <a:rPr kumimoji="0" lang="en-US" altLang="en-US" sz="1500" b="0" i="0" u="none" strike="noStrike" kern="1200" cap="none" spc="0" normalizeH="0" baseline="0" noProof="0" dirty="0">
                <a:ln>
                  <a:noFill/>
                </a:ln>
                <a:solidFill>
                  <a:prstClr val="black"/>
                </a:solidFill>
                <a:effectLst/>
                <a:uLnTx/>
                <a:uFillTx/>
              </a:rPr>
              <a:t>; </a:t>
            </a:r>
            <a:r>
              <a:rPr kumimoji="0" lang="en-US" altLang="en-US" sz="1500" b="0" i="0" u="none" strike="noStrike" kern="1200" cap="none" spc="0" normalizeH="0" baseline="0" noProof="0" dirty="0" err="1">
                <a:ln>
                  <a:noFill/>
                </a:ln>
                <a:solidFill>
                  <a:prstClr val="black"/>
                </a:solidFill>
                <a:effectLst/>
                <a:uLnTx/>
                <a:uFillTx/>
              </a:rPr>
              <a:t>Pressmud</a:t>
            </a:r>
            <a:r>
              <a:rPr kumimoji="0" lang="en-US" altLang="en-US" sz="1500" b="0" i="0" u="none" strike="noStrike" kern="1200" cap="none" spc="0" normalizeH="0" baseline="0" noProof="0" dirty="0">
                <a:ln>
                  <a:noFill/>
                </a:ln>
                <a:solidFill>
                  <a:prstClr val="black"/>
                </a:solidFill>
                <a:effectLst/>
                <a:uLnTx/>
                <a:uFillTx/>
              </a:rPr>
              <a:t>; Ash Yards</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Shelter Belt Plantation</a:t>
            </a:r>
            <a:r>
              <a:rPr kumimoji="0" lang="en-US" altLang="en-US" sz="1500" b="0" i="0" u="none" strike="noStrike" kern="1200" cap="none" spc="0" normalizeH="0" baseline="0" noProof="0" dirty="0">
                <a:ln>
                  <a:noFill/>
                </a:ln>
                <a:solidFill>
                  <a:prstClr val="black"/>
                </a:solidFill>
                <a:effectLst/>
                <a:uLnTx/>
                <a:uFillTx/>
              </a:rPr>
              <a:t>: A thick barrier of trees to be created along periphery / fence.</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Mass Plantation </a:t>
            </a:r>
            <a:r>
              <a:rPr kumimoji="0" lang="en-US" altLang="en-US" sz="1500" b="0" i="0" u="none" strike="noStrike" kern="1200" cap="none" spc="0" normalizeH="0" baseline="0" noProof="0" dirty="0">
                <a:ln>
                  <a:noFill/>
                </a:ln>
                <a:solidFill>
                  <a:prstClr val="black"/>
                </a:solidFill>
                <a:effectLst/>
                <a:uLnTx/>
                <a:uFillTx/>
              </a:rPr>
              <a:t>: Vicinity of Ash &amp; Bagasse Storage, Trees controlling dust planted. </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Plantation of Peculiar Tree Species </a:t>
            </a:r>
            <a:r>
              <a:rPr kumimoji="0" lang="en-US" altLang="en-US" sz="1500" b="0" i="0" u="none" strike="noStrike" kern="1200" cap="none" spc="0" normalizeH="0" baseline="0" noProof="0" dirty="0">
                <a:ln>
                  <a:noFill/>
                </a:ln>
                <a:solidFill>
                  <a:prstClr val="black"/>
                </a:solidFill>
                <a:effectLst/>
                <a:uLnTx/>
                <a:uFillTx/>
              </a:rPr>
              <a:t>- Noise Attenuation, Dust Suppression, Indigenous, Ever Green.</a:t>
            </a:r>
          </a:p>
        </p:txBody>
      </p:sp>
      <p:sp>
        <p:nvSpPr>
          <p:cNvPr id="81926" name="Text Box 5">
            <a:extLst>
              <a:ext uri="{FF2B5EF4-FFF2-40B4-BE49-F238E27FC236}">
                <a16:creationId xmlns:a16="http://schemas.microsoft.com/office/drawing/2014/main" id="{FA8C13DD-50BE-4322-A671-A1A333980CB9}"/>
              </a:ext>
            </a:extLst>
          </p:cNvPr>
          <p:cNvSpPr txBox="1">
            <a:spLocks noChangeArrowheads="1"/>
          </p:cNvSpPr>
          <p:nvPr/>
        </p:nvSpPr>
        <p:spPr bwMode="auto">
          <a:xfrm>
            <a:off x="12032" y="3078304"/>
            <a:ext cx="9648825" cy="21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46063" indent="-246063" defTabSz="2000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2000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2000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000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000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Surface Harvesting : Runoff from Industrial Plot 72.62 Ha. to be harvested </a:t>
            </a:r>
            <a:r>
              <a:rPr kumimoji="0" lang="en-US" altLang="en-US" sz="1500" b="0" i="0" u="none" strike="noStrike" kern="1200" cap="none" spc="0" normalizeH="0" baseline="0" noProof="0" dirty="0" smtClean="0">
                <a:ln>
                  <a:noFill/>
                </a:ln>
                <a:solidFill>
                  <a:prstClr val="black"/>
                </a:solidFill>
                <a:effectLst/>
                <a:uLnTx/>
                <a:uFillTx/>
              </a:rPr>
              <a:t>&amp; stored </a:t>
            </a:r>
            <a:r>
              <a:rPr kumimoji="0" lang="en-US" altLang="en-US" sz="1500" b="0" i="0" u="none" strike="noStrike" kern="1200" cap="none" spc="0" normalizeH="0" baseline="0" noProof="0" dirty="0">
                <a:ln>
                  <a:noFill/>
                </a:ln>
                <a:solidFill>
                  <a:prstClr val="black"/>
                </a:solidFill>
                <a:effectLst/>
                <a:uLnTx/>
                <a:uFillTx/>
              </a:rPr>
              <a:t>in tanks excavated at suitable locations as per the </a:t>
            </a:r>
            <a:r>
              <a:rPr kumimoji="0" lang="en-US" altLang="en-US" sz="1500" b="0" i="0" u="none" strike="noStrike" kern="1200" cap="none" spc="0" normalizeH="0" baseline="0" noProof="0" dirty="0" smtClean="0">
                <a:ln>
                  <a:noFill/>
                </a:ln>
                <a:solidFill>
                  <a:prstClr val="black"/>
                </a:solidFill>
                <a:effectLst/>
                <a:uLnTx/>
                <a:uFillTx/>
              </a:rPr>
              <a:t>Contour Levels</a:t>
            </a:r>
            <a:r>
              <a:rPr kumimoji="0" lang="en-US" altLang="en-US" sz="1500" b="0" i="0" u="none" strike="noStrike" kern="1200" cap="none" spc="0" normalizeH="0" baseline="0" noProof="0" dirty="0">
                <a:ln>
                  <a:noFill/>
                </a:ln>
                <a:solidFill>
                  <a:prstClr val="black"/>
                </a:solidFill>
                <a:effectLst/>
                <a:uLnTx/>
                <a:uFillTx/>
              </a:rPr>
              <a:t>. </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srgbClr val="C00000"/>
                </a:solidFill>
                <a:effectLst/>
                <a:uLnTx/>
                <a:uFillTx/>
              </a:rPr>
              <a:t>Roof Top Harvesting </a:t>
            </a:r>
            <a:r>
              <a:rPr kumimoji="0" lang="en-US" altLang="en-US" sz="1500" b="0" i="0" u="none" strike="noStrike" kern="1200" cap="none" spc="0" normalizeH="0" baseline="0" noProof="0" dirty="0">
                <a:ln>
                  <a:noFill/>
                </a:ln>
                <a:solidFill>
                  <a:prstClr val="black"/>
                </a:solidFill>
                <a:effectLst/>
                <a:uLnTx/>
                <a:uFillTx/>
              </a:rPr>
              <a:t>Yield </a:t>
            </a:r>
            <a:r>
              <a:rPr kumimoji="0" lang="en-US" altLang="en-US" sz="1500" b="0" i="0" u="none" strike="noStrike" kern="1200" cap="none" spc="0" normalizeH="0" baseline="0" noProof="0" dirty="0" smtClean="0">
                <a:ln>
                  <a:noFill/>
                </a:ln>
                <a:solidFill>
                  <a:prstClr val="black"/>
                </a:solidFill>
                <a:effectLst/>
                <a:uLnTx/>
                <a:uFillTx/>
              </a:rPr>
              <a:t>:</a:t>
            </a:r>
            <a:r>
              <a:rPr kumimoji="0" lang="en-US" altLang="en-US" sz="1500" b="0" i="0" u="none" strike="noStrike" kern="1200" cap="none" spc="0" normalizeH="0" baseline="0" noProof="0" dirty="0" smtClean="0">
                <a:ln>
                  <a:noFill/>
                </a:ln>
                <a:solidFill>
                  <a:prstClr val="black"/>
                </a:solidFill>
                <a:effectLst/>
                <a:uLnTx/>
                <a:uFillTx/>
                <a:ea typeface="MS Mincho" panose="02020609040205080304" pitchFamily="49" charset="-128"/>
              </a:rPr>
              <a:t> </a:t>
            </a:r>
            <a:r>
              <a:rPr kumimoji="0" lang="en-US" altLang="en-US" sz="1500" b="1" i="0" u="none" strike="noStrike" kern="1200" cap="none" spc="0" normalizeH="0" baseline="0" noProof="0" dirty="0" smtClean="0">
                <a:ln>
                  <a:noFill/>
                </a:ln>
                <a:solidFill>
                  <a:srgbClr val="C00000"/>
                </a:solidFill>
                <a:effectLst/>
                <a:uLnTx/>
                <a:uFillTx/>
                <a:ea typeface="MS Mincho" panose="02020609040205080304" pitchFamily="49" charset="-128"/>
              </a:rPr>
              <a:t>50,169.73</a:t>
            </a:r>
            <a:r>
              <a:rPr kumimoji="0" lang="en-US" altLang="en-US" sz="1500" b="0" i="0" u="none" strike="noStrike" kern="1200" cap="none" spc="0" normalizeH="0" baseline="0" noProof="0" dirty="0" smtClean="0">
                <a:ln>
                  <a:noFill/>
                </a:ln>
                <a:solidFill>
                  <a:srgbClr val="C00000"/>
                </a:solidFill>
                <a:effectLst/>
                <a:uLnTx/>
                <a:uFillTx/>
                <a:ea typeface="MS Mincho" panose="02020609040205080304" pitchFamily="49" charset="-128"/>
              </a:rPr>
              <a:t> </a:t>
            </a:r>
            <a:r>
              <a:rPr kumimoji="0" lang="en-US" altLang="en-US" sz="1500" b="1" i="0" u="none" strike="noStrike" kern="1200" cap="none" spc="0" normalizeH="0" baseline="0" noProof="0" dirty="0">
                <a:ln>
                  <a:noFill/>
                </a:ln>
                <a:solidFill>
                  <a:srgbClr val="C00000"/>
                </a:solidFill>
                <a:effectLst/>
                <a:uLnTx/>
                <a:uFillTx/>
                <a:ea typeface="MS Mincho" panose="02020609040205080304" pitchFamily="49" charset="-128"/>
              </a:rPr>
              <a:t>M</a:t>
            </a:r>
            <a:r>
              <a:rPr kumimoji="0" lang="en-US" altLang="en-US" sz="1500" b="1" i="0" u="none" strike="noStrike" kern="1200" cap="none" spc="0" normalizeH="0" baseline="30000" noProof="0" dirty="0">
                <a:ln>
                  <a:noFill/>
                </a:ln>
                <a:solidFill>
                  <a:srgbClr val="C00000"/>
                </a:solidFill>
                <a:effectLst/>
                <a:uLnTx/>
                <a:uFillTx/>
                <a:ea typeface="MS Mincho" panose="02020609040205080304" pitchFamily="49" charset="-128"/>
              </a:rPr>
              <a:t>3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(From </a:t>
            </a:r>
            <a:r>
              <a:rPr kumimoji="0" lang="en-US" altLang="en-US" sz="1500" b="1" i="0" u="none" strike="noStrike" kern="1200" cap="none" spc="0" normalizeH="0" baseline="0" noProof="0" dirty="0">
                <a:ln>
                  <a:noFill/>
                </a:ln>
                <a:solidFill>
                  <a:prstClr val="black"/>
                </a:solidFill>
                <a:effectLst/>
                <a:uLnTx/>
                <a:uFillTx/>
                <a:ea typeface="MS Mincho" panose="02020609040205080304" pitchFamily="49" charset="-128"/>
              </a:rPr>
              <a:t>Area</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 : </a:t>
            </a:r>
            <a:r>
              <a:rPr kumimoji="0" lang="en-US" altLang="en-US" sz="1500" b="0" i="0" u="none" strike="noStrike" kern="1200" cap="none" spc="0" normalizeH="0" baseline="0" noProof="0" dirty="0" smtClean="0">
                <a:ln>
                  <a:noFill/>
                </a:ln>
                <a:solidFill>
                  <a:prstClr val="black"/>
                </a:solidFill>
                <a:effectLst/>
                <a:uLnTx/>
                <a:uFillTx/>
              </a:rPr>
              <a:t>63,992</a:t>
            </a:r>
            <a:r>
              <a:rPr kumimoji="0" lang="en-US" altLang="en-US" sz="1500" b="0" i="0" u="none" strike="noStrike" kern="1200" cap="none" spc="0" normalizeH="0" baseline="0" noProof="0" dirty="0" smtClean="0">
                <a:ln>
                  <a:noFill/>
                </a:ln>
                <a:solidFill>
                  <a:prstClr val="black"/>
                </a:solidFill>
                <a:effectLst/>
                <a:uLnTx/>
                <a:uFillTx/>
                <a:ea typeface="MS Mincho" panose="02020609040205080304" pitchFamily="49" charset="-128"/>
              </a:rPr>
              <a:t>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2</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srgbClr val="C00000"/>
                </a:solidFill>
                <a:effectLst/>
                <a:uLnTx/>
                <a:uFillTx/>
              </a:rPr>
              <a:t>Surface Harvesting </a:t>
            </a:r>
            <a:r>
              <a:rPr kumimoji="0" lang="en-US" altLang="en-US" sz="1500" b="0" i="0" u="none" strike="noStrike" kern="1200" cap="none" spc="0" normalizeH="0" baseline="0" noProof="0" dirty="0">
                <a:ln>
                  <a:noFill/>
                </a:ln>
                <a:solidFill>
                  <a:prstClr val="black"/>
                </a:solidFill>
                <a:effectLst/>
                <a:uLnTx/>
                <a:uFillTx/>
              </a:rPr>
              <a:t>Yield </a:t>
            </a:r>
            <a:r>
              <a:rPr kumimoji="0" lang="en-US" altLang="en-US" sz="1500" b="0" i="0" u="none" strike="noStrike" kern="1200" cap="none" spc="0" normalizeH="0" baseline="0" noProof="0" dirty="0" smtClean="0">
                <a:ln>
                  <a:noFill/>
                </a:ln>
                <a:solidFill>
                  <a:prstClr val="black"/>
                </a:solidFill>
                <a:effectLst/>
                <a:uLnTx/>
                <a:uFillTx/>
              </a:rPr>
              <a:t>: </a:t>
            </a:r>
            <a:r>
              <a:rPr kumimoji="0" lang="en-US" altLang="en-US" sz="1500" b="1" i="0" u="none" strike="noStrike" kern="1200" cap="none" spc="0" normalizeH="0" baseline="0" noProof="0" dirty="0" smtClean="0">
                <a:ln>
                  <a:noFill/>
                </a:ln>
                <a:solidFill>
                  <a:prstClr val="black"/>
                </a:solidFill>
                <a:effectLst/>
                <a:uLnTx/>
                <a:uFillTx/>
                <a:ea typeface="MS Mincho" panose="02020609040205080304" pitchFamily="49" charset="-128"/>
              </a:rPr>
              <a:t> </a:t>
            </a:r>
            <a:r>
              <a:rPr kumimoji="0" lang="en-US" altLang="en-US" sz="1500" b="1" i="0" u="none" strike="noStrike" kern="1200" cap="none" spc="0" normalizeH="0" baseline="0" noProof="0" dirty="0" smtClean="0">
                <a:ln>
                  <a:noFill/>
                </a:ln>
                <a:solidFill>
                  <a:srgbClr val="C00000"/>
                </a:solidFill>
                <a:effectLst/>
                <a:uLnTx/>
                <a:uFillTx/>
              </a:rPr>
              <a:t>1,85,874.74 </a:t>
            </a:r>
            <a:r>
              <a:rPr kumimoji="0" lang="en-US" altLang="en-US" sz="1500" b="1" i="0" u="none" strike="noStrike" kern="1200" cap="none" spc="0" normalizeH="0" baseline="0" noProof="0" dirty="0" smtClean="0">
                <a:ln>
                  <a:noFill/>
                </a:ln>
                <a:solidFill>
                  <a:srgbClr val="C00000"/>
                </a:solidFill>
                <a:effectLst/>
                <a:uLnTx/>
                <a:uFillTx/>
                <a:ea typeface="MS Mincho" panose="02020609040205080304" pitchFamily="49" charset="-128"/>
              </a:rPr>
              <a:t>M</a:t>
            </a:r>
            <a:r>
              <a:rPr kumimoji="0" lang="en-US" altLang="en-US" sz="1500" b="1" i="0" u="none" strike="noStrike" kern="1200" cap="none" spc="0" normalizeH="0" baseline="30000" noProof="0" dirty="0" smtClean="0">
                <a:ln>
                  <a:noFill/>
                </a:ln>
                <a:solidFill>
                  <a:srgbClr val="C00000"/>
                </a:solidFill>
                <a:effectLst/>
                <a:uLnTx/>
                <a:uFillTx/>
                <a:ea typeface="MS Mincho" panose="02020609040205080304" pitchFamily="49" charset="-128"/>
              </a:rPr>
              <a:t>3</a:t>
            </a:r>
            <a:r>
              <a:rPr kumimoji="0" lang="en-US" altLang="en-US" sz="1500" b="1" i="0" u="none" strike="noStrike" kern="1200" cap="none" spc="0" normalizeH="0" baseline="30000" noProof="0" dirty="0" smtClean="0">
                <a:ln>
                  <a:noFill/>
                </a:ln>
                <a:solidFill>
                  <a:prstClr val="black"/>
                </a:solidFill>
                <a:effectLst/>
                <a:uLnTx/>
                <a:uFillTx/>
                <a:ea typeface="MS Mincho" panose="02020609040205080304" pitchFamily="49" charset="-128"/>
              </a:rPr>
              <a:t>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(From </a:t>
            </a:r>
            <a:r>
              <a:rPr kumimoji="0" lang="en-US" altLang="en-US" sz="1500" b="1" i="0" u="none" strike="noStrike" kern="1200" cap="none" spc="0" normalizeH="0" baseline="0" noProof="0" dirty="0">
                <a:ln>
                  <a:noFill/>
                </a:ln>
                <a:solidFill>
                  <a:prstClr val="black"/>
                </a:solidFill>
                <a:effectLst/>
                <a:uLnTx/>
                <a:uFillTx/>
                <a:ea typeface="MS Mincho" panose="02020609040205080304" pitchFamily="49" charset="-128"/>
              </a:rPr>
              <a:t>Area</a:t>
            </a:r>
            <a:r>
              <a:rPr kumimoji="0" lang="en-US" altLang="en-US" sz="1500" b="0" i="0" u="none" strike="noStrike" kern="1200" cap="none" spc="0" normalizeH="0" baseline="0" noProof="0" dirty="0">
                <a:ln>
                  <a:noFill/>
                </a:ln>
                <a:solidFill>
                  <a:prstClr val="black"/>
                </a:solidFill>
                <a:effectLst/>
                <a:uLnTx/>
                <a:uFillTx/>
              </a:rPr>
              <a:t>:</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 </a:t>
            </a:r>
            <a:r>
              <a:rPr kumimoji="0" lang="en-US" altLang="en-US" sz="1500" b="0" i="0" u="none" strike="noStrike" kern="1200" cap="none" spc="0" normalizeH="0" baseline="0" noProof="0" dirty="0" smtClean="0">
                <a:ln>
                  <a:noFill/>
                </a:ln>
                <a:solidFill>
                  <a:prstClr val="black"/>
                </a:solidFill>
                <a:effectLst/>
                <a:uLnTx/>
                <a:uFillTx/>
                <a:ea typeface="MS Mincho" panose="02020609040205080304" pitchFamily="49" charset="-128"/>
              </a:rPr>
              <a:t>6,08,286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2</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Total </a:t>
            </a:r>
            <a:r>
              <a:rPr kumimoji="0" lang="en-US" altLang="en-US" sz="1500" b="0" i="0" u="none" strike="noStrike" kern="1200" cap="none" spc="0" normalizeH="0" baseline="0" noProof="0" dirty="0" smtClean="0">
                <a:ln>
                  <a:noFill/>
                </a:ln>
                <a:solidFill>
                  <a:prstClr val="black"/>
                </a:solidFill>
                <a:effectLst/>
                <a:uLnTx/>
                <a:uFillTx/>
              </a:rPr>
              <a:t>RWH : </a:t>
            </a:r>
            <a:r>
              <a:rPr kumimoji="0" lang="en-US" altLang="en-US" sz="1500" b="1" i="0" u="none" strike="noStrike" kern="1200" cap="none" spc="0" normalizeH="0" baseline="0" noProof="0" dirty="0" smtClean="0">
                <a:ln>
                  <a:noFill/>
                </a:ln>
                <a:solidFill>
                  <a:prstClr val="black"/>
                </a:solidFill>
                <a:effectLst/>
                <a:uLnTx/>
                <a:uFillTx/>
              </a:rPr>
              <a:t> </a:t>
            </a:r>
            <a:r>
              <a:rPr kumimoji="0" lang="en-US" altLang="en-US" sz="1500" b="1" i="0" u="none" strike="noStrike" kern="1200" cap="none" spc="0" normalizeH="0" baseline="0" noProof="0" dirty="0" smtClean="0">
                <a:ln>
                  <a:noFill/>
                </a:ln>
                <a:solidFill>
                  <a:srgbClr val="C00000"/>
                </a:solidFill>
                <a:effectLst/>
                <a:uLnTx/>
                <a:uFillTx/>
              </a:rPr>
              <a:t>2,36,044 </a:t>
            </a:r>
            <a:r>
              <a:rPr kumimoji="0" lang="en-US" altLang="en-US" sz="1500" b="1" i="0" u="none" strike="noStrike" kern="1200" cap="none" spc="0" normalizeH="0" baseline="0" noProof="0" dirty="0">
                <a:ln>
                  <a:noFill/>
                </a:ln>
                <a:solidFill>
                  <a:srgbClr val="C00000"/>
                </a:solidFill>
                <a:effectLst/>
                <a:uLnTx/>
                <a:uFillTx/>
              </a:rPr>
              <a:t>M</a:t>
            </a:r>
            <a:r>
              <a:rPr kumimoji="0" lang="en-US" altLang="en-US" sz="1500" b="1" i="0" u="none" strike="noStrike" kern="1200" cap="none" spc="0" normalizeH="0" baseline="30000" noProof="0" dirty="0">
                <a:ln>
                  <a:noFill/>
                </a:ln>
                <a:solidFill>
                  <a:srgbClr val="C00000"/>
                </a:solidFill>
                <a:effectLst/>
                <a:uLnTx/>
                <a:uFillTx/>
              </a:rPr>
              <a:t>3</a:t>
            </a:r>
            <a:r>
              <a:rPr kumimoji="0" lang="en-US" altLang="en-US" sz="1500" b="1" i="0" u="none" strike="noStrike" kern="1200" cap="none" spc="0" normalizeH="0" baseline="-25000" noProof="0" dirty="0">
                <a:ln>
                  <a:noFill/>
                </a:ln>
                <a:solidFill>
                  <a:prstClr val="black"/>
                </a:solidFill>
                <a:effectLst/>
                <a:uLnTx/>
                <a:uFillTx/>
              </a:rPr>
              <a:t>,</a:t>
            </a:r>
            <a:r>
              <a:rPr kumimoji="0" lang="en-US" altLang="en-US" sz="1500" b="1" i="0" u="none" strike="noStrike" kern="1200" cap="none" spc="0" normalizeH="0" baseline="0" noProof="0" dirty="0">
                <a:ln>
                  <a:noFill/>
                </a:ln>
                <a:solidFill>
                  <a:prstClr val="black"/>
                </a:solidFill>
                <a:effectLst/>
                <a:uLnTx/>
                <a:uFillTx/>
              </a:rPr>
              <a:t> </a:t>
            </a:r>
            <a:r>
              <a:rPr kumimoji="0" lang="en-US" altLang="en-US" sz="1500" b="1" i="0" u="none" strike="noStrike" kern="1200" cap="none" spc="0" normalizeH="0" baseline="0" noProof="0" dirty="0" smtClean="0">
                <a:ln>
                  <a:noFill/>
                </a:ln>
                <a:solidFill>
                  <a:prstClr val="black"/>
                </a:solidFill>
                <a:effectLst/>
                <a:uLnTx/>
                <a:uFillTx/>
              </a:rPr>
              <a:t>236.04 </a:t>
            </a:r>
            <a:r>
              <a:rPr kumimoji="0" lang="en-US" altLang="en-US" sz="1500" b="1" i="0" u="none" strike="noStrike" kern="1200" cap="none" spc="0" normalizeH="0" baseline="0" noProof="0" dirty="0">
                <a:ln>
                  <a:noFill/>
                </a:ln>
                <a:solidFill>
                  <a:prstClr val="black"/>
                </a:solidFill>
                <a:effectLst/>
                <a:uLnTx/>
                <a:uFillTx/>
              </a:rPr>
              <a:t>ML. </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Provision of </a:t>
            </a:r>
            <a:r>
              <a:rPr kumimoji="0" lang="en-US" altLang="en-US" sz="1500" b="1" i="0" u="none" strike="noStrike" kern="1200" cap="none" spc="0" normalizeH="0" baseline="0" noProof="0" dirty="0">
                <a:ln>
                  <a:noFill/>
                </a:ln>
                <a:solidFill>
                  <a:srgbClr val="C00000"/>
                </a:solidFill>
                <a:effectLst/>
                <a:uLnTx/>
                <a:uFillTx/>
              </a:rPr>
              <a:t>7 Tanks </a:t>
            </a:r>
            <a:r>
              <a:rPr kumimoji="0" lang="en-US" altLang="en-US" sz="1500" b="1" i="0" u="none" strike="noStrike" kern="1200" cap="none" spc="0" normalizeH="0" baseline="0" noProof="0" dirty="0" smtClean="0">
                <a:ln>
                  <a:noFill/>
                </a:ln>
                <a:solidFill>
                  <a:srgbClr val="C00000"/>
                </a:solidFill>
                <a:effectLst/>
                <a:uLnTx/>
                <a:uFillTx/>
              </a:rPr>
              <a:t>(38,970 M</a:t>
            </a:r>
            <a:r>
              <a:rPr kumimoji="0" lang="en-US" altLang="en-US" sz="1500" b="1" i="0" u="none" strike="noStrike" kern="1200" cap="none" spc="0" normalizeH="0" baseline="30000" noProof="0" dirty="0" smtClean="0">
                <a:ln>
                  <a:noFill/>
                </a:ln>
                <a:solidFill>
                  <a:srgbClr val="C00000"/>
                </a:solidFill>
                <a:effectLst/>
                <a:uLnTx/>
                <a:uFillTx/>
              </a:rPr>
              <a:t>3</a:t>
            </a:r>
            <a:r>
              <a:rPr kumimoji="0" lang="en-US" altLang="en-US" sz="1500" b="1" i="0" u="none" strike="noStrike" kern="1200" cap="none" spc="0" normalizeH="0" baseline="0" noProof="0" dirty="0" smtClean="0">
                <a:ln>
                  <a:noFill/>
                </a:ln>
                <a:solidFill>
                  <a:srgbClr val="C00000"/>
                </a:solidFill>
                <a:effectLst/>
                <a:uLnTx/>
                <a:uFillTx/>
              </a:rPr>
              <a:t>) </a:t>
            </a:r>
            <a:r>
              <a:rPr kumimoji="0" lang="en-US" altLang="en-US" sz="1500" b="0" i="0" u="none" strike="noStrike" kern="1200" cap="none" spc="0" normalizeH="0" baseline="0" noProof="0" dirty="0" smtClean="0">
                <a:ln>
                  <a:noFill/>
                </a:ln>
                <a:solidFill>
                  <a:prstClr val="black"/>
                </a:solidFill>
                <a:effectLst/>
                <a:uLnTx/>
                <a:uFillTx/>
              </a:rPr>
              <a:t>:  </a:t>
            </a:r>
            <a:r>
              <a:rPr kumimoji="0" lang="en-US" altLang="en-US" sz="1500" b="0" i="0" u="none" strike="noStrike" kern="1200" cap="none" spc="0" normalizeH="0" baseline="0" noProof="0" dirty="0">
                <a:ln>
                  <a:noFill/>
                </a:ln>
                <a:solidFill>
                  <a:prstClr val="black"/>
                </a:solidFill>
                <a:effectLst/>
                <a:uLnTx/>
                <a:uFillTx/>
              </a:rPr>
              <a:t>8,460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 2,250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 10,800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 3,240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 11,520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 360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 &amp; 2,340 </a:t>
            </a:r>
            <a:r>
              <a:rPr kumimoji="0" lang="en-US" altLang="en-US" sz="1500" b="0" i="0" u="none" strike="noStrike" kern="1200" cap="none" spc="0" normalizeH="0" baseline="0" noProof="0" dirty="0" smtClean="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smtClean="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smtClean="0">
                <a:ln>
                  <a:noFill/>
                </a:ln>
                <a:solidFill>
                  <a:prstClr val="black"/>
                </a:solidFill>
                <a:effectLst/>
                <a:uLnTx/>
                <a:uFillTx/>
              </a:rPr>
              <a:t>.</a:t>
            </a:r>
            <a:endParaRPr kumimoji="0" lang="en-US" altLang="en-US" sz="1500" b="0" i="0" u="none" strike="noStrike" kern="1200" cap="none" spc="0" normalizeH="0" baseline="0" noProof="0" dirty="0">
              <a:ln>
                <a:noFill/>
              </a:ln>
              <a:solidFill>
                <a:prstClr val="black"/>
              </a:solidFill>
              <a:effectLst/>
              <a:uLnTx/>
              <a:uFillTx/>
            </a:endParaRPr>
          </a:p>
          <a:p>
            <a:pPr marL="199926" marR="0" lvl="0" indent="-199926" algn="just" defTabSz="162520" rtl="0" eaLnBrk="1" fontAlgn="auto" latinLnBrk="0" hangingPunct="1">
              <a:lnSpc>
                <a:spcPct val="100000"/>
              </a:lnSpc>
              <a:spcBef>
                <a:spcPts val="153"/>
              </a:spcBef>
              <a:spcAft>
                <a:spcPts val="153"/>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Utilization for </a:t>
            </a:r>
            <a:r>
              <a:rPr kumimoji="0" lang="en-US" altLang="en-US" sz="1500" b="0" i="0" u="none" strike="noStrike" kern="1200" cap="none" spc="0" normalizeH="0" baseline="0" noProof="0" dirty="0">
                <a:ln>
                  <a:noFill/>
                </a:ln>
                <a:solidFill>
                  <a:srgbClr val="C00000"/>
                </a:solidFill>
                <a:effectLst/>
                <a:uLnTx/>
                <a:uFillTx/>
              </a:rPr>
              <a:t>Green Belt, </a:t>
            </a:r>
            <a:r>
              <a:rPr kumimoji="0" lang="en-US" altLang="en-US" sz="1500" b="0" i="0" u="none" strike="noStrike" kern="1200" cap="none" spc="0" normalizeH="0" baseline="0" noProof="0" dirty="0" smtClean="0">
                <a:ln>
                  <a:noFill/>
                </a:ln>
                <a:solidFill>
                  <a:srgbClr val="C00000"/>
                </a:solidFill>
                <a:effectLst/>
                <a:uLnTx/>
                <a:uFillTx/>
              </a:rPr>
              <a:t>Fugitive Dust </a:t>
            </a:r>
            <a:r>
              <a:rPr kumimoji="0" lang="en-US" altLang="en-US" sz="1500" b="0" i="0" u="none" strike="noStrike" kern="1200" cap="none" spc="0" normalizeH="0" baseline="0" noProof="0" dirty="0">
                <a:ln>
                  <a:noFill/>
                </a:ln>
                <a:solidFill>
                  <a:srgbClr val="C00000"/>
                </a:solidFill>
                <a:effectLst/>
                <a:uLnTx/>
                <a:uFillTx/>
              </a:rPr>
              <a:t>control, </a:t>
            </a:r>
            <a:r>
              <a:rPr kumimoji="0" lang="en-US" altLang="en-US" sz="1500" b="0" i="0" u="none" strike="noStrike" kern="1200" cap="none" spc="0" normalizeH="0" baseline="0" noProof="0" dirty="0" smtClean="0">
                <a:ln>
                  <a:noFill/>
                </a:ln>
                <a:solidFill>
                  <a:srgbClr val="C00000"/>
                </a:solidFill>
                <a:effectLst/>
                <a:uLnTx/>
                <a:uFillTx/>
              </a:rPr>
              <a:t>Firefighting Demand Makeup</a:t>
            </a:r>
            <a:r>
              <a:rPr kumimoji="0" lang="en-US" altLang="en-US" sz="1500" b="0" i="0" u="none" strike="noStrike" kern="1200" cap="none" spc="0" normalizeH="0" baseline="0" noProof="0" dirty="0">
                <a:ln>
                  <a:noFill/>
                </a:ln>
                <a:solidFill>
                  <a:srgbClr val="C00000"/>
                </a:solidFill>
                <a:effectLst/>
                <a:uLnTx/>
                <a:uFillTx/>
              </a:rPr>
              <a:t>, </a:t>
            </a:r>
            <a:r>
              <a:rPr kumimoji="0" lang="en-US" altLang="en-US" sz="1500" b="0" i="0" u="none" strike="noStrike" kern="1200" cap="none" spc="0" normalizeH="0" baseline="0" noProof="0" dirty="0" smtClean="0">
                <a:ln>
                  <a:noFill/>
                </a:ln>
                <a:solidFill>
                  <a:srgbClr val="C00000"/>
                </a:solidFill>
                <a:effectLst/>
                <a:uLnTx/>
                <a:uFillTx/>
              </a:rPr>
              <a:t>Washing </a:t>
            </a:r>
            <a:r>
              <a:rPr kumimoji="0" lang="en-US" altLang="en-US" sz="1500" b="0" i="0" u="none" strike="noStrike" kern="1200" cap="none" spc="0" normalizeH="0" baseline="0" noProof="0" dirty="0">
                <a:ln>
                  <a:noFill/>
                </a:ln>
                <a:solidFill>
                  <a:srgbClr val="C00000"/>
                </a:solidFill>
                <a:effectLst/>
                <a:uLnTx/>
                <a:uFillTx/>
              </a:rPr>
              <a:t>&amp; </a:t>
            </a:r>
            <a:r>
              <a:rPr kumimoji="0" lang="en-US" altLang="en-US" sz="1500" b="0" i="0" u="none" strike="noStrike" kern="1200" cap="none" spc="0" normalizeH="0" baseline="0" noProof="0" dirty="0" smtClean="0">
                <a:ln>
                  <a:noFill/>
                </a:ln>
                <a:solidFill>
                  <a:srgbClr val="C00000"/>
                </a:solidFill>
                <a:effectLst/>
                <a:uLnTx/>
                <a:uFillTx/>
              </a:rPr>
              <a:t>Cleaning </a:t>
            </a:r>
          </a:p>
          <a:p>
            <a:pPr marL="199926" marR="0" lvl="0" indent="-199926" algn="just" defTabSz="162520" rtl="0" eaLnBrk="1" fontAlgn="auto" latinLnBrk="0" hangingPunct="1">
              <a:lnSpc>
                <a:spcPct val="100000"/>
              </a:lnSpc>
              <a:spcBef>
                <a:spcPts val="153"/>
              </a:spcBef>
              <a:spcAft>
                <a:spcPts val="153"/>
              </a:spcAft>
              <a:buClr>
                <a:srgbClr val="992182"/>
              </a:buClr>
              <a:buSzTx/>
              <a:buFont typeface="Wingdings" panose="05000000000000000000" pitchFamily="2" charset="2"/>
              <a:buChar char="Ø"/>
              <a:tabLst/>
              <a:defRPr/>
            </a:pPr>
            <a:r>
              <a:rPr lang="en-US" altLang="en-US" sz="1500" dirty="0" smtClean="0"/>
              <a:t>Excess rain water will be diverted offsite the plot through storage tanks outlets</a:t>
            </a:r>
            <a:endParaRPr kumimoji="0" lang="en-US" altLang="en-US" sz="1500" b="1" i="0" u="none" strike="noStrike" kern="1200" cap="none" spc="0" normalizeH="0" baseline="30000" noProof="0" dirty="0">
              <a:ln>
                <a:noFill/>
              </a:ln>
              <a:effectLst/>
              <a:uLnTx/>
              <a:uFillTx/>
            </a:endParaRPr>
          </a:p>
        </p:txBody>
      </p:sp>
      <p:graphicFrame>
        <p:nvGraphicFramePr>
          <p:cNvPr id="2" name="Table 1"/>
          <p:cNvGraphicFramePr>
            <a:graphicFrameLocks noGrp="1"/>
          </p:cNvGraphicFramePr>
          <p:nvPr>
            <p:extLst>
              <p:ext uri="{D42A27DB-BD31-4B8C-83A1-F6EECF244321}">
                <p14:modId xmlns:p14="http://schemas.microsoft.com/office/powerpoint/2010/main" val="419932234"/>
              </p:ext>
            </p:extLst>
          </p:nvPr>
        </p:nvGraphicFramePr>
        <p:xfrm>
          <a:off x="245269" y="5162409"/>
          <a:ext cx="9475787" cy="1659749"/>
        </p:xfrm>
        <a:graphic>
          <a:graphicData uri="http://schemas.openxmlformats.org/drawingml/2006/table">
            <a:tbl>
              <a:tblPr>
                <a:tableStyleId>{5C22544A-7EE6-4342-B048-85BDC9FD1C3A}</a:tableStyleId>
              </a:tblPr>
              <a:tblGrid>
                <a:gridCol w="2539860">
                  <a:extLst>
                    <a:ext uri="{9D8B030D-6E8A-4147-A177-3AD203B41FA5}">
                      <a16:colId xmlns:a16="http://schemas.microsoft.com/office/drawing/2014/main" val="2484454366"/>
                    </a:ext>
                  </a:extLst>
                </a:gridCol>
                <a:gridCol w="1379727">
                  <a:extLst>
                    <a:ext uri="{9D8B030D-6E8A-4147-A177-3AD203B41FA5}">
                      <a16:colId xmlns:a16="http://schemas.microsoft.com/office/drawing/2014/main" val="3618271067"/>
                    </a:ext>
                  </a:extLst>
                </a:gridCol>
                <a:gridCol w="1727767">
                  <a:extLst>
                    <a:ext uri="{9D8B030D-6E8A-4147-A177-3AD203B41FA5}">
                      <a16:colId xmlns:a16="http://schemas.microsoft.com/office/drawing/2014/main" val="2936109105"/>
                    </a:ext>
                  </a:extLst>
                </a:gridCol>
                <a:gridCol w="1242999">
                  <a:extLst>
                    <a:ext uri="{9D8B030D-6E8A-4147-A177-3AD203B41FA5}">
                      <a16:colId xmlns:a16="http://schemas.microsoft.com/office/drawing/2014/main" val="748579829"/>
                    </a:ext>
                  </a:extLst>
                </a:gridCol>
                <a:gridCol w="1205706">
                  <a:extLst>
                    <a:ext uri="{9D8B030D-6E8A-4147-A177-3AD203B41FA5}">
                      <a16:colId xmlns:a16="http://schemas.microsoft.com/office/drawing/2014/main" val="608288333"/>
                    </a:ext>
                  </a:extLst>
                </a:gridCol>
                <a:gridCol w="1379728">
                  <a:extLst>
                    <a:ext uri="{9D8B030D-6E8A-4147-A177-3AD203B41FA5}">
                      <a16:colId xmlns:a16="http://schemas.microsoft.com/office/drawing/2014/main" val="4217262539"/>
                    </a:ext>
                  </a:extLst>
                </a:gridCol>
              </a:tblGrid>
              <a:tr h="222930">
                <a:tc>
                  <a:txBody>
                    <a:bodyPr/>
                    <a:lstStyle/>
                    <a:p>
                      <a:pPr algn="ctr" fontAlgn="t"/>
                      <a:r>
                        <a:rPr lang="en-US" sz="1400" b="1" u="none" strike="noStrike" dirty="0" smtClean="0">
                          <a:effectLst/>
                          <a:latin typeface="+mn-lt"/>
                        </a:rPr>
                        <a:t>Description</a:t>
                      </a:r>
                      <a:endParaRPr lang="en-US" sz="1400" b="1" i="0" u="none" strike="noStrike" dirty="0">
                        <a:solidFill>
                          <a:srgbClr val="000000"/>
                        </a:solidFill>
                        <a:effectLst/>
                        <a:latin typeface="+mn-lt"/>
                      </a:endParaRPr>
                    </a:p>
                  </a:txBody>
                  <a:tcPr marL="9525" marR="9525" marT="95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smtClean="0">
                          <a:effectLst/>
                          <a:latin typeface="+mn-lt"/>
                        </a:rPr>
                        <a:t>Area (M</a:t>
                      </a:r>
                      <a:r>
                        <a:rPr lang="en-US" sz="1400" b="1" u="none" strike="noStrike" baseline="30000" dirty="0" smtClean="0">
                          <a:effectLst/>
                          <a:latin typeface="+mn-lt"/>
                        </a:rPr>
                        <a:t>2</a:t>
                      </a:r>
                      <a:r>
                        <a:rPr lang="en-US" sz="1400" b="1" u="none" strike="noStrike" dirty="0" smtClean="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latin typeface="+mn-lt"/>
                        </a:rPr>
                        <a:t>Total </a:t>
                      </a:r>
                      <a:r>
                        <a:rPr lang="en-US" sz="1400" b="1" u="none" strike="noStrike" dirty="0" smtClean="0">
                          <a:effectLst/>
                          <a:latin typeface="+mn-lt"/>
                        </a:rPr>
                        <a:t>Area (M</a:t>
                      </a:r>
                      <a:r>
                        <a:rPr lang="en-US" sz="1400" b="1" u="none" strike="noStrike" baseline="30000" dirty="0" smtClean="0">
                          <a:effectLst/>
                          <a:latin typeface="+mn-lt"/>
                        </a:rPr>
                        <a:t>2</a:t>
                      </a:r>
                      <a:r>
                        <a:rPr lang="en-US" sz="1400" b="1" u="none" strike="noStrike" dirty="0" smtClean="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smtClean="0">
                          <a:effectLst/>
                          <a:latin typeface="+mn-lt"/>
                        </a:rPr>
                        <a:t>Rainfall (M)</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smtClean="0">
                          <a:effectLst/>
                          <a:latin typeface="+mn-lt"/>
                        </a:rPr>
                        <a:t>Runoff </a:t>
                      </a:r>
                      <a:r>
                        <a:rPr lang="en-US" sz="1400" b="1" u="none" strike="noStrike" dirty="0" err="1" smtClean="0">
                          <a:effectLst/>
                          <a:latin typeface="+mn-lt"/>
                        </a:rPr>
                        <a:t>Coeff</a:t>
                      </a:r>
                      <a:r>
                        <a:rPr lang="en-US" sz="1400" b="1" u="none" strike="noStrike" dirty="0" smtClean="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smtClean="0">
                          <a:effectLst/>
                          <a:latin typeface="+mn-lt"/>
                        </a:rPr>
                        <a:t>Yield (M</a:t>
                      </a:r>
                      <a:r>
                        <a:rPr lang="en-US" sz="1400" b="1" u="none" strike="noStrike" baseline="30000" dirty="0" smtClean="0">
                          <a:effectLst/>
                          <a:latin typeface="+mn-lt"/>
                        </a:rPr>
                        <a:t>3</a:t>
                      </a:r>
                      <a:r>
                        <a:rPr lang="en-US" sz="1400" b="1" u="none" strike="noStrike" dirty="0" smtClean="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4725455"/>
                  </a:ext>
                </a:extLst>
              </a:tr>
              <a:tr h="222930">
                <a:tc>
                  <a:txBody>
                    <a:bodyPr/>
                    <a:lstStyle/>
                    <a:p>
                      <a:pPr algn="l" fontAlgn="b"/>
                      <a:r>
                        <a:rPr lang="en-US" sz="1400" b="1" u="none" strike="noStrike" dirty="0">
                          <a:effectLst/>
                          <a:latin typeface="+mn-lt"/>
                        </a:rPr>
                        <a:t>Roof </a:t>
                      </a:r>
                      <a:r>
                        <a:rPr lang="en-US" sz="1400" b="1" u="none" strike="noStrike" dirty="0" smtClean="0">
                          <a:effectLst/>
                          <a:latin typeface="+mn-lt"/>
                        </a:rPr>
                        <a:t>Top Harvesting</a:t>
                      </a:r>
                      <a:endParaRPr lang="en-US" sz="1400" b="1"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alt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63992</a:t>
                      </a:r>
                      <a:endParaRPr lang="en-US" sz="1400" b="0"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0" lang="en-US" alt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63992</a:t>
                      </a:r>
                      <a:endParaRPr lang="en-US" sz="1400" b="0" i="0" u="none" strike="noStrike" dirty="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0.98</a:t>
                      </a:r>
                      <a:endParaRPr lang="en-US" sz="1400" b="0" i="0" u="none" strike="noStrike" dirty="0" smtClean="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mn-lt"/>
                        </a:rPr>
                        <a:t>0.8</a:t>
                      </a:r>
                      <a:endParaRPr lang="en-US" sz="1400" b="0"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63" kern="1200" dirty="0" smtClean="0">
                          <a:solidFill>
                            <a:schemeClr val="dk1"/>
                          </a:solidFill>
                          <a:effectLst/>
                          <a:latin typeface="+mn-lt"/>
                          <a:ea typeface="+mn-ea"/>
                          <a:cs typeface="+mn-cs"/>
                        </a:rPr>
                        <a:t>50169</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786438"/>
                  </a:ext>
                </a:extLst>
              </a:tr>
              <a:tr h="124052">
                <a:tc gridSpan="6">
                  <a:txBody>
                    <a:bodyPr/>
                    <a:lstStyle/>
                    <a:p>
                      <a:pPr algn="l" fontAlgn="b"/>
                      <a:r>
                        <a:rPr lang="en-US" sz="1400" b="1" i="0" u="none" strike="noStrike" dirty="0" smtClean="0">
                          <a:solidFill>
                            <a:srgbClr val="000000"/>
                          </a:solidFill>
                          <a:effectLst/>
                          <a:latin typeface="+mn-lt"/>
                        </a:rPr>
                        <a:t>Surface Harvesting</a:t>
                      </a:r>
                      <a:endParaRPr lang="en-US" sz="1400" b="1"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68568"/>
                  </a:ext>
                </a:extLst>
              </a:tr>
              <a:tr h="222930">
                <a:tc>
                  <a:txBody>
                    <a:bodyPr/>
                    <a:lstStyle/>
                    <a:p>
                      <a:pPr algn="l" fontAlgn="b"/>
                      <a:r>
                        <a:rPr lang="en-US" sz="1400" u="none" strike="noStrike" dirty="0">
                          <a:effectLst/>
                          <a:latin typeface="+mn-lt"/>
                        </a:rPr>
                        <a:t>Green </a:t>
                      </a:r>
                      <a:r>
                        <a:rPr lang="en-US" sz="1400" u="none" strike="noStrike" dirty="0" smtClean="0">
                          <a:effectLst/>
                          <a:latin typeface="+mn-lt"/>
                        </a:rPr>
                        <a:t>Belt</a:t>
                      </a:r>
                      <a:endParaRPr lang="en-US" sz="1400" b="0"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239652.30</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239652.30</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0.3</a:t>
                      </a:r>
                      <a:endParaRPr lang="en-US" sz="1400" b="0" i="0" u="none" strike="noStrike" dirty="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70457</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12459"/>
                  </a:ext>
                </a:extLst>
              </a:tr>
              <a:tr h="222930">
                <a:tc>
                  <a:txBody>
                    <a:bodyPr/>
                    <a:lstStyle/>
                    <a:p>
                      <a:pPr algn="l" fontAlgn="b"/>
                      <a:r>
                        <a:rPr lang="en-US" sz="1400" u="none" strike="noStrike" dirty="0" smtClean="0">
                          <a:effectLst/>
                          <a:latin typeface="+mn-lt"/>
                        </a:rPr>
                        <a:t>Road</a:t>
                      </a:r>
                      <a:endParaRPr lang="en-US" sz="1400" b="0"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36000</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36000</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0.5</a:t>
                      </a:r>
                      <a:endParaRPr lang="en-US" sz="1400" b="0" i="0" u="none" strike="noStrike" dirty="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17640</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084175"/>
                  </a:ext>
                </a:extLst>
              </a:tr>
              <a:tr h="222930">
                <a:tc>
                  <a:txBody>
                    <a:bodyPr/>
                    <a:lstStyle/>
                    <a:p>
                      <a:pPr algn="l" fontAlgn="b"/>
                      <a:r>
                        <a:rPr lang="en-US" sz="1400" u="none" strike="noStrike" dirty="0">
                          <a:effectLst/>
                          <a:latin typeface="+mn-lt"/>
                        </a:rPr>
                        <a:t>Open </a:t>
                      </a:r>
                      <a:r>
                        <a:rPr lang="en-US" sz="1400" u="none" strike="noStrike" dirty="0" smtClean="0">
                          <a:effectLst/>
                          <a:latin typeface="+mn-lt"/>
                        </a:rPr>
                        <a:t>space</a:t>
                      </a:r>
                      <a:endParaRPr lang="en-US" sz="1400" b="0"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332574.7</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332574.7</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latin typeface="+mn-lt"/>
                        </a:rPr>
                        <a:t>0.3</a:t>
                      </a:r>
                      <a:endParaRPr lang="en-US" sz="1400" b="0" i="0" u="none" strike="noStrike">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smtClean="0">
                          <a:ln>
                            <a:noFill/>
                          </a:ln>
                          <a:solidFill>
                            <a:prstClr val="black"/>
                          </a:solidFill>
                          <a:effectLst/>
                          <a:uLnTx/>
                          <a:uFillTx/>
                          <a:latin typeface="Calibri" panose="020F0502020204030204" pitchFamily="34" charset="0"/>
                          <a:ea typeface="+mn-ea"/>
                          <a:cs typeface="Arial" panose="020B0604020202020204" pitchFamily="34" charset="0"/>
                        </a:rPr>
                        <a:t>97776</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988561"/>
                  </a:ext>
                </a:extLst>
              </a:tr>
              <a:tr h="146127">
                <a:tc gridSpan="5">
                  <a:txBody>
                    <a:bodyPr/>
                    <a:lstStyle/>
                    <a:p>
                      <a:pPr algn="r" fontAlgn="b"/>
                      <a:r>
                        <a:rPr lang="en-US" sz="1400" b="1" i="0" u="none" strike="noStrike" dirty="0" smtClean="0">
                          <a:solidFill>
                            <a:srgbClr val="000000"/>
                          </a:solidFill>
                          <a:effectLst/>
                          <a:latin typeface="+mn-lt"/>
                        </a:rPr>
                        <a:t>Total</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400" kern="1200" dirty="0" smtClean="0">
                          <a:solidFill>
                            <a:schemeClr val="dk1"/>
                          </a:solidFill>
                          <a:effectLst/>
                          <a:latin typeface="+mn-lt"/>
                          <a:ea typeface="+mn-ea"/>
                          <a:cs typeface="+mn-cs"/>
                        </a:rPr>
                        <a:t>1,85,874.74</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2163253"/>
                  </a:ext>
                </a:extLst>
              </a:tr>
            </a:tbl>
          </a:graphicData>
        </a:graphic>
      </p:graphicFrame>
    </p:spTree>
    <p:extLst>
      <p:ext uri="{BB962C8B-B14F-4D97-AF65-F5344CB8AC3E}">
        <p14:creationId xmlns:p14="http://schemas.microsoft.com/office/powerpoint/2010/main" val="11714640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13" y="866775"/>
            <a:ext cx="982345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55100" y="1223963"/>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775" y="4838700"/>
            <a:ext cx="22510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1863" y="4886325"/>
            <a:ext cx="23701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a:hlinkClick r:id="rId6" action="ppaction://hlinkfile"/>
            <a:extLst>
              <a:ext uri="{FF2B5EF4-FFF2-40B4-BE49-F238E27FC236}">
                <a16:creationId xmlns:a16="http://schemas.microsoft.com/office/drawing/2014/main" id="{19158642-FF56-4774-86F3-D4C545F35CFC}"/>
              </a:ext>
            </a:extLst>
          </p:cNvPr>
          <p:cNvSpPr txBox="1">
            <a:spLocks noChangeArrowheads="1"/>
          </p:cNvSpPr>
          <p:nvPr/>
        </p:nvSpPr>
        <p:spPr bwMode="auto">
          <a:xfrm>
            <a:off x="3516313" y="44450"/>
            <a:ext cx="3128962" cy="338138"/>
          </a:xfrm>
          <a:prstGeom prst="rect">
            <a:avLst/>
          </a:prstGeom>
          <a:noFill/>
          <a:ln w="9525">
            <a:noFill/>
            <a:miter lim="800000"/>
            <a:headEnd/>
            <a:tailEnd/>
          </a:ln>
        </p:spPr>
        <p:txBody>
          <a:bodyPr>
            <a:spAutoFit/>
          </a:bodyPr>
          <a:lstStyle/>
          <a:p>
            <a:pPr algn="ctr" defTabSz="742950" eaLnBrk="1" fontAlgn="auto" hangingPunct="1">
              <a:spcBef>
                <a:spcPct val="50000"/>
              </a:spcBef>
              <a:spcAft>
                <a:spcPts val="0"/>
              </a:spcAft>
              <a:defRPr/>
            </a:pPr>
            <a:r>
              <a:rPr lang="it-IT" sz="1600" b="1" dirty="0">
                <a:solidFill>
                  <a:srgbClr val="8B0B99"/>
                </a:solidFill>
                <a:latin typeface="Calibri" panose="020F0502020204030204"/>
                <a:cs typeface="+mn-cs"/>
              </a:rPr>
              <a:t> </a:t>
            </a:r>
            <a:r>
              <a:rPr lang="en-US" sz="1600" dirty="0">
                <a:solidFill>
                  <a:srgbClr val="CC0099"/>
                </a:solidFill>
                <a:latin typeface="Calibri" panose="020F0502020204030204"/>
                <a:cs typeface="Arial" charset="0"/>
              </a:rPr>
              <a:t>Green Belt Plan</a:t>
            </a:r>
          </a:p>
        </p:txBody>
      </p:sp>
      <p:pic>
        <p:nvPicPr>
          <p:cNvPr id="88071" name="Picture 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4463" y="4838700"/>
            <a:ext cx="21447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427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275" y="981075"/>
            <a:ext cx="90614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hlinkClick r:id="rId3" action="ppaction://hlinkfile"/>
            <a:extLst>
              <a:ext uri="{FF2B5EF4-FFF2-40B4-BE49-F238E27FC236}">
                <a16:creationId xmlns:a16="http://schemas.microsoft.com/office/drawing/2014/main" id="{19158642-FF56-4774-86F3-D4C545F35CFC}"/>
              </a:ext>
            </a:extLst>
          </p:cNvPr>
          <p:cNvSpPr txBox="1">
            <a:spLocks noChangeArrowheads="1"/>
          </p:cNvSpPr>
          <p:nvPr/>
        </p:nvSpPr>
        <p:spPr bwMode="auto">
          <a:xfrm>
            <a:off x="3516313" y="44450"/>
            <a:ext cx="3128962" cy="338138"/>
          </a:xfrm>
          <a:prstGeom prst="rect">
            <a:avLst/>
          </a:prstGeom>
          <a:noFill/>
          <a:ln w="9525">
            <a:noFill/>
            <a:miter lim="800000"/>
            <a:headEnd/>
            <a:tailEnd/>
          </a:ln>
        </p:spPr>
        <p:txBody>
          <a:bodyPr>
            <a:spAutoFit/>
          </a:bodyPr>
          <a:lstStyle/>
          <a:p>
            <a:pPr algn="ctr" defTabSz="742950" eaLnBrk="1" fontAlgn="auto" hangingPunct="1">
              <a:spcBef>
                <a:spcPct val="50000"/>
              </a:spcBef>
              <a:spcAft>
                <a:spcPts val="0"/>
              </a:spcAft>
              <a:defRPr/>
            </a:pPr>
            <a:r>
              <a:rPr lang="it-IT" sz="1600" b="1" dirty="0">
                <a:solidFill>
                  <a:srgbClr val="8B0B99"/>
                </a:solidFill>
                <a:latin typeface="Calibri" panose="020F0502020204030204"/>
                <a:cs typeface="+mn-cs"/>
              </a:rPr>
              <a:t> </a:t>
            </a:r>
            <a:r>
              <a:rPr lang="en-US" sz="1600" dirty="0">
                <a:solidFill>
                  <a:srgbClr val="CC0099"/>
                </a:solidFill>
                <a:latin typeface="Calibri" panose="020F0502020204030204"/>
                <a:cs typeface="Arial" charset="0"/>
              </a:rPr>
              <a:t>Green Belt Plan</a:t>
            </a:r>
          </a:p>
        </p:txBody>
      </p:sp>
    </p:spTree>
    <p:extLst>
      <p:ext uri="{BB962C8B-B14F-4D97-AF65-F5344CB8AC3E}">
        <p14:creationId xmlns:p14="http://schemas.microsoft.com/office/powerpoint/2010/main" val="3288518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noChangeArrowheads="1"/>
          </p:cNvSpPr>
          <p:nvPr>
            <p:ph type="sldNum" sz="quarter" idx="12"/>
          </p:nvPr>
        </p:nvSpPr>
        <p:spPr bwMode="auto">
          <a:xfrm>
            <a:off x="8820150" y="6283325"/>
            <a:ext cx="352425"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D198F4-0AAC-43ED-BB22-6D9449D7BD65}" type="slidenum">
              <a:rPr lang="en-US" altLang="en-US" sz="1200" smtClean="0">
                <a:solidFill>
                  <a:srgbClr val="898989"/>
                </a:solidFill>
                <a:latin typeface="Times New Roman" panose="02020603050405020304" pitchFamily="18" charset="0"/>
              </a:rPr>
              <a:pPr>
                <a:spcBef>
                  <a:spcPct val="0"/>
                </a:spcBef>
                <a:buFontTx/>
                <a:buNone/>
              </a:pPr>
              <a:t>4</a:t>
            </a:fld>
            <a:endParaRPr lang="en-US" altLang="en-US" sz="1200" smtClean="0">
              <a:solidFill>
                <a:srgbClr val="898989"/>
              </a:solidFill>
              <a:latin typeface="Times New Roman" panose="02020603050405020304" pitchFamily="18" charset="0"/>
            </a:endParaRPr>
          </a:p>
        </p:txBody>
      </p:sp>
      <p:graphicFrame>
        <p:nvGraphicFramePr>
          <p:cNvPr id="6" name="Group 48"/>
          <p:cNvGraphicFramePr>
            <a:graphicFrameLocks noGrp="1"/>
          </p:cNvGraphicFramePr>
          <p:nvPr>
            <p:extLst>
              <p:ext uri="{D42A27DB-BD31-4B8C-83A1-F6EECF244321}">
                <p14:modId xmlns:p14="http://schemas.microsoft.com/office/powerpoint/2010/main" val="2753932495"/>
              </p:ext>
            </p:extLst>
          </p:nvPr>
        </p:nvGraphicFramePr>
        <p:xfrm>
          <a:off x="228600" y="765175"/>
          <a:ext cx="9448800" cy="3095118"/>
        </p:xfrm>
        <a:graphic>
          <a:graphicData uri="http://schemas.openxmlformats.org/drawingml/2006/table">
            <a:tbl>
              <a:tblPr/>
              <a:tblGrid>
                <a:gridCol w="355473">
                  <a:extLst>
                    <a:ext uri="{9D8B030D-6E8A-4147-A177-3AD203B41FA5}">
                      <a16:colId xmlns:a16="http://schemas.microsoft.com/office/drawing/2014/main" val="3212792426"/>
                    </a:ext>
                  </a:extLst>
                </a:gridCol>
                <a:gridCol w="3393916">
                  <a:extLst>
                    <a:ext uri="{9D8B030D-6E8A-4147-A177-3AD203B41FA5}">
                      <a16:colId xmlns:a16="http://schemas.microsoft.com/office/drawing/2014/main" val="1084795269"/>
                    </a:ext>
                  </a:extLst>
                </a:gridCol>
                <a:gridCol w="3974522">
                  <a:extLst>
                    <a:ext uri="{9D8B030D-6E8A-4147-A177-3AD203B41FA5}">
                      <a16:colId xmlns:a16="http://schemas.microsoft.com/office/drawing/2014/main" val="1399428584"/>
                    </a:ext>
                  </a:extLst>
                </a:gridCol>
                <a:gridCol w="1724889">
                  <a:extLst>
                    <a:ext uri="{9D8B030D-6E8A-4147-A177-3AD203B41FA5}">
                      <a16:colId xmlns:a16="http://schemas.microsoft.com/office/drawing/2014/main" val="3134980907"/>
                    </a:ext>
                  </a:extLst>
                </a:gridCol>
              </a:tblGrid>
              <a:tr h="1905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8431" marR="58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Comments in RO Report  </a:t>
                      </a:r>
                      <a:endPar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8431" marR="58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Comment / Compliance done by PA</a:t>
                      </a:r>
                      <a:endPar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8431" marR="58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Latest Status</a:t>
                      </a:r>
                    </a:p>
                  </a:txBody>
                  <a:tcPr marL="58431" marR="58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7457859"/>
                  </a:ext>
                </a:extLst>
              </a:tr>
              <a:tr h="27592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B</a:t>
                      </a:r>
                    </a:p>
                  </a:txBody>
                  <a:tcPr marL="77920" marR="77920" marT="38893" marB="388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lvl1pPr defTabSz="842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Conditions Partly Complied</a:t>
                      </a:r>
                    </a:p>
                  </a:txBody>
                  <a:tcPr marL="58434" marR="5843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8434" marR="5843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8434" marR="5843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val="4126659624"/>
                  </a:ext>
                </a:extLst>
              </a:tr>
              <a:tr h="124157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1</a:t>
                      </a:r>
                    </a:p>
                  </a:txBody>
                  <a:tcPr marL="77910" marR="77910" marT="38788" marB="387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rPr>
                        <a:t>Condition No. XXI</a:t>
                      </a:r>
                      <a:endPar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rPr>
                        <a:t>Advertisement has been made, however the clause of seven day was not followed.</a:t>
                      </a:r>
                    </a:p>
                  </a:txBody>
                  <a:tcPr marL="63296" marR="6329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Advertisement in newspaper within seven days w.r.t. grant of EC delayed. This happed inadvertently. The advertisement regarding grant of EC of 20 MW Cogen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plant was published on 05.11.2009 in two local newspapers i.e., </a:t>
                      </a:r>
                      <a:r>
                        <a:rPr kumimoji="0" lang="en-US" altLang="en-US"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Mangal" pitchFamily="18" charset="0"/>
                        </a:rPr>
                        <a:t>Dainik</a:t>
                      </a: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 </a:t>
                      </a:r>
                      <a:r>
                        <a:rPr kumimoji="0" lang="en-US" altLang="en-US"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Mangal" pitchFamily="18" charset="0"/>
                        </a:rPr>
                        <a:t>Lokamat</a:t>
                      </a: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 and Times of India. Photo of Advertisement enclosed at </a:t>
                      </a:r>
                      <a:r>
                        <a:rPr kumimoji="0" lang="en-US" altLang="en-US"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Annexure-III.</a:t>
                      </a:r>
                      <a:endParaRPr kumimoji="0" lang="en-IN" altLang="en-US"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endParaRPr>
                    </a:p>
                  </a:txBody>
                  <a:tcPr marL="63296" marR="6329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Advt. given in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News papers 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05.11.2009</a:t>
                      </a:r>
                      <a:r>
                        <a:rPr kumimoji="0" lang="en-US" altLang="en-US" sz="14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a:t>
                      </a:r>
                    </a:p>
                  </a:txBody>
                  <a:tcPr marL="58427" marR="584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0616047"/>
                  </a:ext>
                </a:extLst>
              </a:tr>
              <a:tr h="10970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2</a:t>
                      </a:r>
                    </a:p>
                  </a:txBody>
                  <a:tcPr marL="77910" marR="77910" marT="38788" marB="387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rPr>
                        <a:t>Condition No. XXIII &amp; XXVI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rPr>
                        <a:t>PP</a:t>
                      </a: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rPr>
                        <a:t> did not upload the copies of environmental clearance, six monthly compliance report and environment statement to project website.</a:t>
                      </a:r>
                      <a:endParaRPr kumimoji="0" lang="en-IN"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endParaRPr>
                    </a:p>
                  </a:txBody>
                  <a:tcPr marL="63296" marR="6329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rPr>
                        <a:t>The condition will be complied. Work of industrial website is under process. In next six-monthly compliance report, screenshots shall be provided.</a:t>
                      </a:r>
                      <a:endParaRPr kumimoji="0" lang="en-IN"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Mangal" pitchFamily="18" charset="0"/>
                      </a:endParaRPr>
                    </a:p>
                  </a:txBody>
                  <a:tcPr marL="63296" marR="6329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42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842963"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Industrial website will be submitted to MoEFCC in next six</a:t>
                      </a:r>
                    </a:p>
                    <a:p>
                      <a:pPr marL="0" marR="0" lvl="0" indent="0" algn="just" defTabSz="842963"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rPr>
                        <a:t>Monthly report.</a:t>
                      </a:r>
                      <a:endParaRPr kumimoji="0" lang="en-US" altLang="en-US" sz="1400" b="0" i="0" u="none" strike="noStrike" cap="none" normalizeH="0" baseline="0" dirty="0" smtClean="0">
                        <a:ln>
                          <a:noFill/>
                        </a:ln>
                        <a:solidFill>
                          <a:srgbClr val="C00000"/>
                        </a:solidFill>
                        <a:effectLst/>
                        <a:latin typeface="Calibri" panose="020F0502020204030204" pitchFamily="34" charset="0"/>
                        <a:ea typeface="Times New Roman" panose="02020603050405020304" pitchFamily="18" charset="0"/>
                        <a:cs typeface="Mangal" pitchFamily="18" charset="0"/>
                      </a:endParaRPr>
                    </a:p>
                    <a:p>
                      <a:pPr marL="0" marR="0" lvl="0" indent="0" algn="just" defTabSz="842963"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Mangal" pitchFamily="18" charset="0"/>
                      </a:endParaRPr>
                    </a:p>
                  </a:txBody>
                  <a:tcPr marL="58427" marR="584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5232493"/>
                  </a:ext>
                </a:extLst>
              </a:tr>
            </a:tbl>
          </a:graphicData>
        </a:graphic>
      </p:graphicFrame>
      <p:sp>
        <p:nvSpPr>
          <p:cNvPr id="7" name="Rectangle 1"/>
          <p:cNvSpPr>
            <a:spLocks noChangeArrowheads="1"/>
          </p:cNvSpPr>
          <p:nvPr/>
        </p:nvSpPr>
        <p:spPr bwMode="auto">
          <a:xfrm>
            <a:off x="431800" y="76200"/>
            <a:ext cx="9220200" cy="338554"/>
          </a:xfrm>
          <a:prstGeom prst="rect">
            <a:avLst/>
          </a:prstGeom>
          <a:noFill/>
          <a:ln w="9525">
            <a:noFill/>
            <a:miter lim="800000"/>
            <a:headEnd/>
            <a:tailEnd/>
          </a:ln>
          <a:effectLst/>
        </p:spPr>
        <p:txBody>
          <a:bodyPr wrap="square" anchor="ctr">
            <a:spAutoFit/>
          </a:bodyPr>
          <a:lstStyle/>
          <a:p>
            <a:pPr algn="ctr">
              <a:tabLst>
                <a:tab pos="535681" algn="l"/>
                <a:tab pos="633078" algn="l"/>
              </a:tabLst>
              <a:defRPr/>
            </a:pPr>
            <a:r>
              <a:rPr lang="en-US" sz="1600" dirty="0">
                <a:solidFill>
                  <a:srgbClr val="CC0099"/>
                </a:solidFill>
                <a:latin typeface="+mn-lt"/>
              </a:rPr>
              <a:t>Report by RO; MoEFCC; Nagpur (Visit dt. : 15.10.2020   &amp; Compliance Observed vide Report </a:t>
            </a:r>
            <a:r>
              <a:rPr lang="en-US" sz="1600" dirty="0" err="1">
                <a:solidFill>
                  <a:srgbClr val="CC0099"/>
                </a:solidFill>
                <a:latin typeface="+mn-lt"/>
              </a:rPr>
              <a:t>dt</a:t>
            </a:r>
            <a:r>
              <a:rPr lang="en-US" sz="1600" dirty="0">
                <a:solidFill>
                  <a:srgbClr val="CC0099"/>
                </a:solidFill>
                <a:latin typeface="+mn-lt"/>
              </a:rPr>
              <a:t>. 21.12.2020)</a:t>
            </a:r>
          </a:p>
        </p:txBody>
      </p:sp>
    </p:spTree>
    <p:extLst>
      <p:ext uri="{BB962C8B-B14F-4D97-AF65-F5344CB8AC3E}">
        <p14:creationId xmlns:p14="http://schemas.microsoft.com/office/powerpoint/2010/main" val="3667954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a:extLst>
              <a:ext uri="{FF2B5EF4-FFF2-40B4-BE49-F238E27FC236}">
                <a16:creationId xmlns:a16="http://schemas.microsoft.com/office/drawing/2014/main" id="{E6A40D5F-DB1A-4142-AA3D-0F5265FF5888}"/>
              </a:ext>
            </a:extLst>
          </p:cNvPr>
          <p:cNvSpPr>
            <a:spLocks noGrp="1"/>
          </p:cNvSpPr>
          <p:nvPr>
            <p:ph type="sldNum" sz="quarter" idx="12"/>
          </p:nvPr>
        </p:nvSpPr>
        <p:spPr bwMode="auto">
          <a:xfrm>
            <a:off x="9521825" y="6492875"/>
            <a:ext cx="3841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557199" indent="-214109">
              <a:spcBef>
                <a:spcPct val="20000"/>
              </a:spcBef>
              <a:buFont typeface="Arial" panose="020B0604020202020204" pitchFamily="34" charset="0"/>
              <a:buChar char="–"/>
              <a:defRPr sz="2275">
                <a:solidFill>
                  <a:schemeClr val="tx1"/>
                </a:solidFill>
                <a:latin typeface="Calibri" panose="020F0502020204030204" pitchFamily="34" charset="0"/>
              </a:defRPr>
            </a:lvl2pPr>
            <a:lvl3pPr marL="856435" indent="-170255">
              <a:spcBef>
                <a:spcPct val="20000"/>
              </a:spcBef>
              <a:buFont typeface="Arial" panose="020B0604020202020204" pitchFamily="34" charset="0"/>
              <a:buChar char="•"/>
              <a:defRPr sz="1950">
                <a:solidFill>
                  <a:schemeClr val="tx1"/>
                </a:solidFill>
                <a:latin typeface="Calibri" panose="020F0502020204030204" pitchFamily="34" charset="0"/>
              </a:defRPr>
            </a:lvl3pPr>
            <a:lvl4pPr marL="1199525" indent="-170255">
              <a:spcBef>
                <a:spcPct val="20000"/>
              </a:spcBef>
              <a:buFont typeface="Arial" panose="020B0604020202020204" pitchFamily="34" charset="0"/>
              <a:buChar char="–"/>
              <a:defRPr sz="1625">
                <a:solidFill>
                  <a:schemeClr val="tx1"/>
                </a:solidFill>
                <a:latin typeface="Calibri" panose="020F0502020204030204" pitchFamily="34" charset="0"/>
              </a:defRPr>
            </a:lvl4pPr>
            <a:lvl5pPr marL="1542615" indent="-170255">
              <a:spcBef>
                <a:spcPct val="20000"/>
              </a:spcBef>
              <a:buFont typeface="Arial" panose="020B0604020202020204" pitchFamily="34" charset="0"/>
              <a:buChar char="»"/>
              <a:defRPr sz="1625">
                <a:solidFill>
                  <a:schemeClr val="tx1"/>
                </a:solidFill>
                <a:latin typeface="Calibri" panose="020F0502020204030204" pitchFamily="34" charset="0"/>
              </a:defRPr>
            </a:lvl5pPr>
            <a:lvl6pPr marL="1914081"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6pPr>
            <a:lvl7pPr marL="2285546"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7pPr>
            <a:lvl8pPr marL="2657012"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8pPr>
            <a:lvl9pPr marL="3028478"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9pPr>
          </a:lstStyle>
          <a:p>
            <a:pPr defTabSz="742950" eaLnBrk="1" fontAlgn="auto" hangingPunct="1">
              <a:spcBef>
                <a:spcPct val="0"/>
              </a:spcBef>
              <a:spcAft>
                <a:spcPts val="0"/>
              </a:spcAft>
              <a:buFont typeface="Arial" panose="020B0604020202020204" pitchFamily="34" charset="0"/>
              <a:buNone/>
              <a:defRPr/>
            </a:pPr>
            <a:fld id="{ADE57143-4152-4D32-8FCA-3AC92A11246E}" type="slidenum">
              <a:rPr lang="en-US" altLang="en-US" sz="894">
                <a:solidFill>
                  <a:srgbClr val="898989"/>
                </a:solidFill>
                <a:latin typeface="Times New Roman" panose="02020603050405020304" pitchFamily="18" charset="0"/>
                <a:cs typeface="+mn-cs"/>
              </a:rPr>
              <a:pPr defTabSz="742950" eaLnBrk="1" fontAlgn="auto" hangingPunct="1">
                <a:spcBef>
                  <a:spcPct val="0"/>
                </a:spcBef>
                <a:spcAft>
                  <a:spcPts val="0"/>
                </a:spcAft>
                <a:buFont typeface="Arial" panose="020B0604020202020204" pitchFamily="34" charset="0"/>
                <a:buNone/>
                <a:defRPr/>
              </a:pPr>
              <a:t>40</a:t>
            </a:fld>
            <a:endParaRPr lang="en-US" altLang="en-US" sz="894" dirty="0">
              <a:solidFill>
                <a:srgbClr val="898989"/>
              </a:solidFill>
              <a:latin typeface="Times New Roman" panose="02020603050405020304" pitchFamily="18" charset="0"/>
              <a:cs typeface="+mn-cs"/>
            </a:endParaRPr>
          </a:p>
        </p:txBody>
      </p:sp>
      <p:pic>
        <p:nvPicPr>
          <p:cNvPr id="90115" name="Picture 2" descr="D:\2. Shri Dudhganga Vedganga SSKL, Bidri\2. Draft EIA\2. Info Received from FAE's\Samant Sir\Selected final Dudhganga\Green Belt\Coconut Plantation along internal road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638" y="404813"/>
            <a:ext cx="4826000" cy="313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0116" name="Picture 3" descr="D:\2. Shri Dudhganga Vedganga SSKL, Bidri\2. Draft EIA\2. Info Received from FAE's\Samant Sir\Selected final Dudhganga\Green Belt\Scanty tree plantation near   quarter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638" y="3622675"/>
            <a:ext cx="4826000" cy="312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7463" y="3622675"/>
            <a:ext cx="4684712" cy="3121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0118"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7463" y="404813"/>
            <a:ext cx="4684712" cy="313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
            <a:hlinkClick r:id="rId7" action="ppaction://hlinkfile"/>
          </p:cNvPr>
          <p:cNvSpPr txBox="1">
            <a:spLocks noChangeArrowheads="1"/>
          </p:cNvSpPr>
          <p:nvPr/>
        </p:nvSpPr>
        <p:spPr bwMode="auto">
          <a:xfrm>
            <a:off x="1862138" y="0"/>
            <a:ext cx="6248400" cy="338138"/>
          </a:xfrm>
          <a:prstGeom prst="rect">
            <a:avLst/>
          </a:prstGeom>
          <a:noFill/>
          <a:ln w="9525">
            <a:noFill/>
            <a:miter lim="800000"/>
            <a:headEnd/>
            <a:tailEnd/>
          </a:ln>
        </p:spPr>
        <p:txBody>
          <a:bodyPr>
            <a:spAutoFit/>
          </a:bodyPr>
          <a:lstStyle/>
          <a:p>
            <a:pPr algn="ctr" eaLnBrk="1" hangingPunct="1">
              <a:spcBef>
                <a:spcPct val="50000"/>
              </a:spcBef>
              <a:defRPr/>
            </a:pPr>
            <a:r>
              <a:rPr lang="it-IT" sz="1600" b="1" dirty="0">
                <a:solidFill>
                  <a:srgbClr val="8B0B99"/>
                </a:solidFill>
                <a:latin typeface="+mn-lt"/>
                <a:cs typeface="+mn-cs"/>
              </a:rPr>
              <a:t> </a:t>
            </a:r>
            <a:r>
              <a:rPr lang="it-IT" sz="1600" dirty="0">
                <a:solidFill>
                  <a:srgbClr val="CC0099"/>
                </a:solidFill>
                <a:latin typeface="+mn-lt"/>
                <a:cs typeface="Arial" charset="0"/>
              </a:rPr>
              <a:t>Photographs of </a:t>
            </a:r>
            <a:r>
              <a:rPr lang="en-US" sz="1600" dirty="0">
                <a:solidFill>
                  <a:srgbClr val="CC0099"/>
                </a:solidFill>
                <a:latin typeface="+mn-lt"/>
                <a:cs typeface="Arial" charset="0"/>
              </a:rPr>
              <a:t>Green Belt </a:t>
            </a:r>
          </a:p>
        </p:txBody>
      </p:sp>
    </p:spTree>
    <p:extLst>
      <p:ext uri="{BB962C8B-B14F-4D97-AF65-F5344CB8AC3E}">
        <p14:creationId xmlns:p14="http://schemas.microsoft.com/office/powerpoint/2010/main" val="166619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a:extLst>
              <a:ext uri="{FF2B5EF4-FFF2-40B4-BE49-F238E27FC236}">
                <a16:creationId xmlns:a16="http://schemas.microsoft.com/office/drawing/2014/main" id="{4F819482-855D-4F93-B9D4-588BA2F07993}"/>
              </a:ext>
            </a:extLst>
          </p:cNvPr>
          <p:cNvSpPr>
            <a:spLocks noGrp="1"/>
          </p:cNvSpPr>
          <p:nvPr>
            <p:ph type="sldNum" sz="quarter" idx="12"/>
          </p:nvPr>
        </p:nvSpPr>
        <p:spPr bwMode="auto">
          <a:xfrm>
            <a:off x="7677150" y="6518275"/>
            <a:ext cx="22288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557199" indent="-214109">
              <a:spcBef>
                <a:spcPct val="20000"/>
              </a:spcBef>
              <a:buFont typeface="Arial" panose="020B0604020202020204" pitchFamily="34" charset="0"/>
              <a:buChar char="–"/>
              <a:defRPr sz="2275">
                <a:solidFill>
                  <a:schemeClr val="tx1"/>
                </a:solidFill>
                <a:latin typeface="Calibri" panose="020F0502020204030204" pitchFamily="34" charset="0"/>
              </a:defRPr>
            </a:lvl2pPr>
            <a:lvl3pPr marL="856435" indent="-170255">
              <a:spcBef>
                <a:spcPct val="20000"/>
              </a:spcBef>
              <a:buFont typeface="Arial" panose="020B0604020202020204" pitchFamily="34" charset="0"/>
              <a:buChar char="•"/>
              <a:defRPr sz="1950">
                <a:solidFill>
                  <a:schemeClr val="tx1"/>
                </a:solidFill>
                <a:latin typeface="Calibri" panose="020F0502020204030204" pitchFamily="34" charset="0"/>
              </a:defRPr>
            </a:lvl3pPr>
            <a:lvl4pPr marL="1199525" indent="-170255">
              <a:spcBef>
                <a:spcPct val="20000"/>
              </a:spcBef>
              <a:buFont typeface="Arial" panose="020B0604020202020204" pitchFamily="34" charset="0"/>
              <a:buChar char="–"/>
              <a:defRPr sz="1625">
                <a:solidFill>
                  <a:schemeClr val="tx1"/>
                </a:solidFill>
                <a:latin typeface="Calibri" panose="020F0502020204030204" pitchFamily="34" charset="0"/>
              </a:defRPr>
            </a:lvl4pPr>
            <a:lvl5pPr marL="1542615" indent="-170255">
              <a:spcBef>
                <a:spcPct val="20000"/>
              </a:spcBef>
              <a:buFont typeface="Arial" panose="020B0604020202020204" pitchFamily="34" charset="0"/>
              <a:buChar char="»"/>
              <a:defRPr sz="1625">
                <a:solidFill>
                  <a:schemeClr val="tx1"/>
                </a:solidFill>
                <a:latin typeface="Calibri" panose="020F0502020204030204" pitchFamily="34" charset="0"/>
              </a:defRPr>
            </a:lvl5pPr>
            <a:lvl6pPr marL="1914081"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6pPr>
            <a:lvl7pPr marL="2285546"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7pPr>
            <a:lvl8pPr marL="2657012"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8pPr>
            <a:lvl9pPr marL="3028478" indent="-170255"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9pPr>
          </a:lstStyle>
          <a:p>
            <a:pPr defTabSz="742950" eaLnBrk="1" fontAlgn="auto" hangingPunct="1">
              <a:spcBef>
                <a:spcPct val="0"/>
              </a:spcBef>
              <a:spcAft>
                <a:spcPts val="0"/>
              </a:spcAft>
              <a:buFont typeface="Arial" panose="020B0604020202020204" pitchFamily="34" charset="0"/>
              <a:buNone/>
              <a:defRPr/>
            </a:pPr>
            <a:fld id="{9AE4DBBF-D391-4F18-AA0B-6F58208F1F51}" type="slidenum">
              <a:rPr lang="en-US" altLang="en-US" sz="894">
                <a:solidFill>
                  <a:srgbClr val="898989"/>
                </a:solidFill>
                <a:latin typeface="Times New Roman" panose="02020603050405020304" pitchFamily="18" charset="0"/>
                <a:cs typeface="+mn-cs"/>
              </a:rPr>
              <a:pPr defTabSz="742950" eaLnBrk="1" fontAlgn="auto" hangingPunct="1">
                <a:spcBef>
                  <a:spcPct val="0"/>
                </a:spcBef>
                <a:spcAft>
                  <a:spcPts val="0"/>
                </a:spcAft>
                <a:buFont typeface="Arial" panose="020B0604020202020204" pitchFamily="34" charset="0"/>
                <a:buNone/>
                <a:defRPr/>
              </a:pPr>
              <a:t>41</a:t>
            </a:fld>
            <a:endParaRPr lang="en-US" altLang="en-US" sz="894" dirty="0">
              <a:solidFill>
                <a:srgbClr val="898989"/>
              </a:solidFill>
              <a:latin typeface="Times New Roman" panose="02020603050405020304" pitchFamily="18" charset="0"/>
              <a:cs typeface="+mn-cs"/>
            </a:endParaRPr>
          </a:p>
        </p:txBody>
      </p:sp>
      <p:pic>
        <p:nvPicPr>
          <p:cNvPr id="92163" name="Picture 2" descr="D:\2. Shri Dudhganga Vedganga SSKL, Bidri\Greenbelt\IMG_004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339725"/>
            <a:ext cx="4830762" cy="306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4" name="Picture 3" descr="D:\2. Shri Dudhganga Vedganga SSKL, Bidri\Greenbelt\IMG_00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8900" y="3573463"/>
            <a:ext cx="4581525" cy="315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5" name="Picture 5" descr="D:\2. Shri Dudhganga Vedganga SSKL, Bidri\Greenbelt\IMG_00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375" y="3573463"/>
            <a:ext cx="4803775" cy="315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4" descr="D:\2. Shri Dudhganga Vedganga SSKL, Bidri\Greenbelt\IMG_006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68900" y="338138"/>
            <a:ext cx="4581525" cy="3078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
            <a:hlinkClick r:id="rId6" action="ppaction://hlinkfile"/>
          </p:cNvPr>
          <p:cNvSpPr txBox="1">
            <a:spLocks noChangeArrowheads="1"/>
          </p:cNvSpPr>
          <p:nvPr/>
        </p:nvSpPr>
        <p:spPr bwMode="auto">
          <a:xfrm>
            <a:off x="1895475" y="0"/>
            <a:ext cx="6248400" cy="338138"/>
          </a:xfrm>
          <a:prstGeom prst="rect">
            <a:avLst/>
          </a:prstGeom>
          <a:noFill/>
          <a:ln w="9525">
            <a:noFill/>
            <a:miter lim="800000"/>
            <a:headEnd/>
            <a:tailEnd/>
          </a:ln>
        </p:spPr>
        <p:txBody>
          <a:bodyPr>
            <a:spAutoFit/>
          </a:bodyPr>
          <a:lstStyle/>
          <a:p>
            <a:pPr algn="ctr" eaLnBrk="1" hangingPunct="1">
              <a:spcBef>
                <a:spcPct val="50000"/>
              </a:spcBef>
              <a:defRPr/>
            </a:pPr>
            <a:r>
              <a:rPr lang="it-IT" sz="1600" b="1" dirty="0">
                <a:solidFill>
                  <a:srgbClr val="8B0B99"/>
                </a:solidFill>
                <a:latin typeface="+mn-lt"/>
                <a:cs typeface="+mn-cs"/>
              </a:rPr>
              <a:t> </a:t>
            </a:r>
            <a:r>
              <a:rPr lang="it-IT" sz="1600" dirty="0">
                <a:solidFill>
                  <a:srgbClr val="CC0099"/>
                </a:solidFill>
                <a:latin typeface="+mn-lt"/>
                <a:cs typeface="Arial" charset="0"/>
              </a:rPr>
              <a:t>Photographs of </a:t>
            </a:r>
            <a:r>
              <a:rPr lang="en-US" sz="1600" dirty="0">
                <a:solidFill>
                  <a:srgbClr val="CC0099"/>
                </a:solidFill>
                <a:latin typeface="+mn-lt"/>
                <a:cs typeface="Arial" charset="0"/>
              </a:rPr>
              <a:t>Green Belt </a:t>
            </a:r>
          </a:p>
        </p:txBody>
      </p:sp>
    </p:spTree>
    <p:extLst>
      <p:ext uri="{BB962C8B-B14F-4D97-AF65-F5344CB8AC3E}">
        <p14:creationId xmlns:p14="http://schemas.microsoft.com/office/powerpoint/2010/main" val="2832362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8" y="338138"/>
            <a:ext cx="4824412" cy="3162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3187"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7463" y="338138"/>
            <a:ext cx="4751387" cy="3162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3188" name="Picture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4600" y="3659188"/>
            <a:ext cx="4794250" cy="308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3189" name="Picture 1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8588" y="3644900"/>
            <a:ext cx="4824412" cy="310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a:hlinkClick r:id="rId6" action="ppaction://hlinkfile"/>
          </p:cNvPr>
          <p:cNvSpPr txBox="1">
            <a:spLocks noChangeArrowheads="1"/>
          </p:cNvSpPr>
          <p:nvPr/>
        </p:nvSpPr>
        <p:spPr bwMode="auto">
          <a:xfrm>
            <a:off x="1930400" y="0"/>
            <a:ext cx="6248400" cy="338138"/>
          </a:xfrm>
          <a:prstGeom prst="rect">
            <a:avLst/>
          </a:prstGeom>
          <a:noFill/>
          <a:ln w="9525">
            <a:noFill/>
            <a:miter lim="800000"/>
            <a:headEnd/>
            <a:tailEnd/>
          </a:ln>
        </p:spPr>
        <p:txBody>
          <a:bodyPr>
            <a:spAutoFit/>
          </a:bodyPr>
          <a:lstStyle/>
          <a:p>
            <a:pPr algn="ctr" eaLnBrk="1" hangingPunct="1">
              <a:spcBef>
                <a:spcPct val="50000"/>
              </a:spcBef>
              <a:defRPr/>
            </a:pPr>
            <a:r>
              <a:rPr lang="it-IT" sz="1600" b="1" dirty="0">
                <a:solidFill>
                  <a:srgbClr val="8B0B99"/>
                </a:solidFill>
                <a:latin typeface="+mn-lt"/>
                <a:cs typeface="+mn-cs"/>
              </a:rPr>
              <a:t> </a:t>
            </a:r>
            <a:r>
              <a:rPr lang="it-IT" sz="1600" dirty="0">
                <a:solidFill>
                  <a:srgbClr val="CC0099"/>
                </a:solidFill>
                <a:latin typeface="+mn-lt"/>
                <a:cs typeface="Arial" charset="0"/>
              </a:rPr>
              <a:t>Photographs of </a:t>
            </a:r>
            <a:r>
              <a:rPr lang="en-US" sz="1600" dirty="0">
                <a:solidFill>
                  <a:srgbClr val="CC0099"/>
                </a:solidFill>
                <a:latin typeface="+mn-lt"/>
                <a:cs typeface="Arial" charset="0"/>
              </a:rPr>
              <a:t>Green Belt </a:t>
            </a:r>
          </a:p>
        </p:txBody>
      </p:sp>
    </p:spTree>
    <p:extLst>
      <p:ext uri="{BB962C8B-B14F-4D97-AF65-F5344CB8AC3E}">
        <p14:creationId xmlns:p14="http://schemas.microsoft.com/office/powerpoint/2010/main" val="1062878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3" y="0"/>
            <a:ext cx="2704715" cy="375487"/>
          </a:xfrm>
          <a:prstGeom prst="rect">
            <a:avLst/>
          </a:prstGeom>
          <a:noFill/>
        </p:spPr>
        <p:txBody>
          <a:bodyPr wrap="none">
            <a:spAutoFit/>
          </a:bodyPr>
          <a:lstStyle/>
          <a:p>
            <a:pPr algn="ctr" eaLnBrk="1" hangingPunct="1">
              <a:lnSpc>
                <a:spcPct val="115000"/>
              </a:lnSpc>
              <a:spcBef>
                <a:spcPct val="50000"/>
              </a:spcBef>
              <a:defRPr/>
            </a:pPr>
            <a:r>
              <a:rPr lang="en-US" sz="1600" dirty="0">
                <a:solidFill>
                  <a:srgbClr val="CC0099"/>
                </a:solidFill>
                <a:latin typeface="+mj-lt"/>
                <a:cs typeface="Arial" charset="0"/>
              </a:rPr>
              <a:t>Green Belt (GB) Design Details</a:t>
            </a:r>
          </a:p>
        </p:txBody>
      </p:sp>
      <p:sp>
        <p:nvSpPr>
          <p:cNvPr id="73837" name="Slide Number Placeholder 1"/>
          <p:cNvSpPr>
            <a:spLocks noGrp="1"/>
          </p:cNvSpPr>
          <p:nvPr>
            <p:ph type="sldNum" sz="quarter" idx="12"/>
          </p:nvPr>
        </p:nvSpPr>
        <p:spPr bwMode="auto">
          <a:xfrm>
            <a:off x="9564344" y="6500987"/>
            <a:ext cx="341656"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B4C80FF5-7A7F-443E-99BD-B62BC58AA1B6}" type="slidenum">
              <a:rPr lang="en-US" altLang="en-US" sz="1108">
                <a:solidFill>
                  <a:srgbClr val="898989"/>
                </a:solidFill>
                <a:latin typeface="Times New Roman" panose="02020603050405020304" pitchFamily="18" charset="0"/>
              </a:rPr>
              <a:pPr>
                <a:spcBef>
                  <a:spcPct val="0"/>
                </a:spcBef>
                <a:buFontTx/>
                <a:buNone/>
              </a:pPr>
              <a:t>43</a:t>
            </a:fld>
            <a:endParaRPr lang="en-US" altLang="en-US" sz="1108" dirty="0">
              <a:solidFill>
                <a:srgbClr val="898989"/>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84815772"/>
              </p:ext>
            </p:extLst>
          </p:nvPr>
        </p:nvGraphicFramePr>
        <p:xfrm>
          <a:off x="152400" y="413585"/>
          <a:ext cx="9601200" cy="6427722"/>
        </p:xfrm>
        <a:graphic>
          <a:graphicData uri="http://schemas.openxmlformats.org/drawingml/2006/table">
            <a:tbl>
              <a:tblPr>
                <a:tableStyleId>{5940675A-B579-460E-94D1-54222C63F5DA}</a:tableStyleId>
              </a:tblPr>
              <a:tblGrid>
                <a:gridCol w="762000">
                  <a:extLst>
                    <a:ext uri="{9D8B030D-6E8A-4147-A177-3AD203B41FA5}">
                      <a16:colId xmlns:a16="http://schemas.microsoft.com/office/drawing/2014/main" val="3733376934"/>
                    </a:ext>
                  </a:extLst>
                </a:gridCol>
                <a:gridCol w="914400">
                  <a:extLst>
                    <a:ext uri="{9D8B030D-6E8A-4147-A177-3AD203B41FA5}">
                      <a16:colId xmlns:a16="http://schemas.microsoft.com/office/drawing/2014/main" val="3028123383"/>
                    </a:ext>
                  </a:extLst>
                </a:gridCol>
                <a:gridCol w="838200">
                  <a:extLst>
                    <a:ext uri="{9D8B030D-6E8A-4147-A177-3AD203B41FA5}">
                      <a16:colId xmlns:a16="http://schemas.microsoft.com/office/drawing/2014/main" val="3759469819"/>
                    </a:ext>
                  </a:extLst>
                </a:gridCol>
                <a:gridCol w="762000">
                  <a:extLst>
                    <a:ext uri="{9D8B030D-6E8A-4147-A177-3AD203B41FA5}">
                      <a16:colId xmlns:a16="http://schemas.microsoft.com/office/drawing/2014/main" val="2120013729"/>
                    </a:ext>
                  </a:extLst>
                </a:gridCol>
                <a:gridCol w="838200">
                  <a:extLst>
                    <a:ext uri="{9D8B030D-6E8A-4147-A177-3AD203B41FA5}">
                      <a16:colId xmlns:a16="http://schemas.microsoft.com/office/drawing/2014/main" val="744417410"/>
                    </a:ext>
                  </a:extLst>
                </a:gridCol>
                <a:gridCol w="838200">
                  <a:extLst>
                    <a:ext uri="{9D8B030D-6E8A-4147-A177-3AD203B41FA5}">
                      <a16:colId xmlns:a16="http://schemas.microsoft.com/office/drawing/2014/main" val="4224860430"/>
                    </a:ext>
                  </a:extLst>
                </a:gridCol>
                <a:gridCol w="838200">
                  <a:extLst>
                    <a:ext uri="{9D8B030D-6E8A-4147-A177-3AD203B41FA5}">
                      <a16:colId xmlns:a16="http://schemas.microsoft.com/office/drawing/2014/main" val="613952814"/>
                    </a:ext>
                  </a:extLst>
                </a:gridCol>
                <a:gridCol w="880056">
                  <a:extLst>
                    <a:ext uri="{9D8B030D-6E8A-4147-A177-3AD203B41FA5}">
                      <a16:colId xmlns:a16="http://schemas.microsoft.com/office/drawing/2014/main" val="2264961507"/>
                    </a:ext>
                  </a:extLst>
                </a:gridCol>
                <a:gridCol w="1345490">
                  <a:extLst>
                    <a:ext uri="{9D8B030D-6E8A-4147-A177-3AD203B41FA5}">
                      <a16:colId xmlns:a16="http://schemas.microsoft.com/office/drawing/2014/main" val="2517429214"/>
                    </a:ext>
                  </a:extLst>
                </a:gridCol>
                <a:gridCol w="1584454">
                  <a:extLst>
                    <a:ext uri="{9D8B030D-6E8A-4147-A177-3AD203B41FA5}">
                      <a16:colId xmlns:a16="http://schemas.microsoft.com/office/drawing/2014/main" val="4221236526"/>
                    </a:ext>
                  </a:extLst>
                </a:gridCol>
              </a:tblGrid>
              <a:tr h="348415">
                <a:tc rowSpan="2">
                  <a:txBody>
                    <a:bodyPr/>
                    <a:lstStyle/>
                    <a:p>
                      <a:pPr marL="0" marR="0" algn="ctr">
                        <a:lnSpc>
                          <a:spcPct val="115000"/>
                        </a:lnSpc>
                        <a:spcBef>
                          <a:spcPts val="0"/>
                        </a:spcBef>
                        <a:spcAft>
                          <a:spcPts val="0"/>
                        </a:spcAft>
                      </a:pPr>
                      <a:r>
                        <a:rPr lang="en-US" sz="1300" kern="1200" dirty="0">
                          <a:effectLst/>
                          <a:latin typeface="+mn-lt"/>
                        </a:rPr>
                        <a:t>Type of Plantation</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rowSpan="2">
                  <a:txBody>
                    <a:bodyPr/>
                    <a:lstStyle/>
                    <a:p>
                      <a:pPr marL="0" marR="0" algn="ctr">
                        <a:lnSpc>
                          <a:spcPct val="115000"/>
                        </a:lnSpc>
                        <a:spcBef>
                          <a:spcPts val="0"/>
                        </a:spcBef>
                        <a:spcAft>
                          <a:spcPts val="0"/>
                        </a:spcAft>
                      </a:pPr>
                      <a:r>
                        <a:rPr lang="en-US" sz="1300" kern="1200" dirty="0">
                          <a:effectLst/>
                          <a:latin typeface="+mn-lt"/>
                        </a:rPr>
                        <a:t>Location on Plot</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GB Length  (M)</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GB Width  (M)</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GB Area   (Sq. M)</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No. of Tree Rows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Trees / Row</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a:effectLst/>
                          <a:latin typeface="+mn-lt"/>
                        </a:rPr>
                        <a:t>Total Trees</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rowSpan="2">
                  <a:txBody>
                    <a:bodyPr/>
                    <a:lstStyle/>
                    <a:p>
                      <a:pPr marL="0" marR="0" algn="ctr">
                        <a:lnSpc>
                          <a:spcPct val="115000"/>
                        </a:lnSpc>
                        <a:spcBef>
                          <a:spcPts val="0"/>
                        </a:spcBef>
                        <a:spcAft>
                          <a:spcPts val="0"/>
                        </a:spcAft>
                      </a:pPr>
                      <a:r>
                        <a:rPr lang="en-US" sz="1300" kern="1200" dirty="0">
                          <a:effectLst/>
                          <a:latin typeface="+mn-lt"/>
                        </a:rPr>
                        <a:t>Trees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rowSpan="2">
                  <a:txBody>
                    <a:bodyPr/>
                    <a:lstStyle/>
                    <a:p>
                      <a:pPr marL="0" marR="0" algn="ctr">
                        <a:lnSpc>
                          <a:spcPct val="115000"/>
                        </a:lnSpc>
                        <a:spcBef>
                          <a:spcPts val="0"/>
                        </a:spcBef>
                        <a:spcAft>
                          <a:spcPts val="0"/>
                        </a:spcAft>
                      </a:pPr>
                      <a:r>
                        <a:rPr lang="en-US" sz="1300" kern="1200">
                          <a:effectLst/>
                          <a:latin typeface="+mn-lt"/>
                        </a:rPr>
                        <a:t>Characteristics </a:t>
                      </a:r>
                      <a:endParaRPr lang="en-US" sz="130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4056716418"/>
                  </a:ext>
                </a:extLst>
              </a:tr>
              <a:tr h="73744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300">
                          <a:effectLst/>
                          <a:latin typeface="+mn-lt"/>
                        </a:rPr>
                        <a:t>A</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a:effectLst/>
                          <a:latin typeface="+mn-lt"/>
                        </a:rPr>
                        <a:t>B</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a:effectLst/>
                          <a:latin typeface="+mn-lt"/>
                        </a:rPr>
                        <a:t>C = A*B</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a:effectLst/>
                          <a:latin typeface="+mn-lt"/>
                        </a:rPr>
                        <a:t>D = B/2 (2 = Dist.  Bet. 2 Rows)</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dirty="0">
                          <a:effectLst/>
                          <a:latin typeface="+mn-lt"/>
                        </a:rPr>
                        <a:t>E = A/2 (2= Dist.  Bet. 2 trees)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dirty="0">
                          <a:effectLst/>
                          <a:latin typeface="+mn-lt"/>
                        </a:rPr>
                        <a:t>F = D*E</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08199318"/>
                  </a:ext>
                </a:extLst>
              </a:tr>
              <a:tr h="163734">
                <a:tc rowSpan="4">
                  <a:txBody>
                    <a:bodyPr/>
                    <a:lstStyle/>
                    <a:p>
                      <a:pPr marL="0" marR="0" algn="ctr">
                        <a:lnSpc>
                          <a:spcPct val="115000"/>
                        </a:lnSpc>
                        <a:spcBef>
                          <a:spcPts val="0"/>
                        </a:spcBef>
                        <a:spcAft>
                          <a:spcPts val="0"/>
                        </a:spcAft>
                      </a:pPr>
                      <a:r>
                        <a:rPr lang="en-US" sz="1300" kern="1200" dirty="0">
                          <a:effectLst/>
                          <a:latin typeface="+mn-lt"/>
                        </a:rPr>
                        <a:t>Shelter Belt along</a:t>
                      </a:r>
                      <a:endParaRPr lang="en-US" sz="1300" dirty="0">
                        <a:effectLst/>
                        <a:latin typeface="+mn-lt"/>
                      </a:endParaRPr>
                    </a:p>
                    <a:p>
                      <a:pPr marL="0" marR="0" algn="ctr">
                        <a:lnSpc>
                          <a:spcPct val="115000"/>
                        </a:lnSpc>
                        <a:spcBef>
                          <a:spcPts val="0"/>
                        </a:spcBef>
                        <a:spcAft>
                          <a:spcPts val="0"/>
                        </a:spcAft>
                      </a:pPr>
                      <a:r>
                        <a:rPr lang="en-US" sz="1300" kern="1200" dirty="0">
                          <a:effectLst/>
                          <a:latin typeface="+mn-lt"/>
                        </a:rPr>
                        <a:t>Compound Wall  </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nSpc>
                          <a:spcPct val="115000"/>
                        </a:lnSpc>
                        <a:spcBef>
                          <a:spcPts val="0"/>
                        </a:spcBef>
                        <a:spcAft>
                          <a:spcPts val="0"/>
                        </a:spcAft>
                      </a:pPr>
                      <a:r>
                        <a:rPr lang="en-US" sz="1300" dirty="0">
                          <a:effectLst/>
                          <a:latin typeface="+mn-lt"/>
                        </a:rPr>
                        <a:t>North</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1476</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14760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738</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3690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rowSpan="4">
                  <a:txBody>
                    <a:bodyPr/>
                    <a:lstStyle/>
                    <a:p>
                      <a:pPr marL="0" marR="0" algn="just">
                        <a:lnSpc>
                          <a:spcPct val="115000"/>
                        </a:lnSpc>
                        <a:spcBef>
                          <a:spcPts val="0"/>
                        </a:spcBef>
                        <a:spcAft>
                          <a:spcPts val="0"/>
                        </a:spcAft>
                      </a:pPr>
                      <a:r>
                        <a:rPr lang="en-US" sz="1300" kern="1200" dirty="0">
                          <a:effectLst/>
                          <a:latin typeface="+mn-lt"/>
                        </a:rPr>
                        <a:t>Neem, </a:t>
                      </a:r>
                      <a:r>
                        <a:rPr lang="en-US" sz="1300" kern="1200" dirty="0" err="1">
                          <a:effectLst/>
                          <a:latin typeface="+mn-lt"/>
                        </a:rPr>
                        <a:t>Shisav</a:t>
                      </a:r>
                      <a:r>
                        <a:rPr lang="en-US" sz="1300" kern="1200" dirty="0">
                          <a:effectLst/>
                          <a:latin typeface="+mn-lt"/>
                        </a:rPr>
                        <a:t>, </a:t>
                      </a:r>
                      <a:r>
                        <a:rPr lang="en-US" sz="1300" kern="1200" dirty="0" err="1">
                          <a:effectLst/>
                          <a:latin typeface="+mn-lt"/>
                        </a:rPr>
                        <a:t>Karanj</a:t>
                      </a:r>
                      <a:r>
                        <a:rPr lang="en-US" sz="1300" kern="1200" dirty="0">
                          <a:effectLst/>
                          <a:latin typeface="+mn-lt"/>
                        </a:rPr>
                        <a:t>, </a:t>
                      </a:r>
                      <a:r>
                        <a:rPr lang="en-US" sz="1300" kern="1200" dirty="0" err="1">
                          <a:effectLst/>
                          <a:latin typeface="+mn-lt"/>
                        </a:rPr>
                        <a:t>Umbar</a:t>
                      </a:r>
                      <a:r>
                        <a:rPr lang="en-US" sz="1300" kern="1200" dirty="0">
                          <a:effectLst/>
                          <a:latin typeface="+mn-lt"/>
                        </a:rPr>
                        <a:t>, </a:t>
                      </a:r>
                      <a:r>
                        <a:rPr lang="en-US" sz="1300" kern="1200" dirty="0" err="1">
                          <a:effectLst/>
                          <a:latin typeface="+mn-lt"/>
                        </a:rPr>
                        <a:t>Wilayati</a:t>
                      </a:r>
                      <a:r>
                        <a:rPr lang="en-US" sz="1300" kern="1200" dirty="0">
                          <a:effectLst/>
                          <a:latin typeface="+mn-lt"/>
                        </a:rPr>
                        <a:t> Chinch, </a:t>
                      </a:r>
                      <a:r>
                        <a:rPr lang="en-US" sz="1300" kern="1200" dirty="0" err="1">
                          <a:effectLst/>
                          <a:latin typeface="+mn-lt"/>
                        </a:rPr>
                        <a:t>Saptaparni</a:t>
                      </a:r>
                      <a:r>
                        <a:rPr lang="en-US" sz="1300" kern="1200" dirty="0">
                          <a:effectLst/>
                          <a:latin typeface="+mn-lt"/>
                        </a:rPr>
                        <a:t>, </a:t>
                      </a:r>
                      <a:r>
                        <a:rPr lang="en-US" sz="1300" kern="1200" dirty="0" err="1">
                          <a:effectLst/>
                          <a:latin typeface="+mn-lt"/>
                        </a:rPr>
                        <a:t>Apta</a:t>
                      </a:r>
                      <a:r>
                        <a:rPr lang="en-US" sz="1300" kern="1200" dirty="0">
                          <a:effectLst/>
                          <a:latin typeface="+mn-lt"/>
                        </a:rPr>
                        <a:t>, </a:t>
                      </a:r>
                      <a:r>
                        <a:rPr lang="en-US" sz="1300" kern="1200" dirty="0" err="1">
                          <a:effectLst/>
                          <a:latin typeface="+mn-lt"/>
                        </a:rPr>
                        <a:t>Mahogani</a:t>
                      </a:r>
                      <a:r>
                        <a:rPr lang="en-US" sz="1300" kern="1200" dirty="0">
                          <a:effectLst/>
                          <a:latin typeface="+mn-lt"/>
                        </a:rPr>
                        <a:t>, Bel, Ran </a:t>
                      </a:r>
                      <a:r>
                        <a:rPr lang="en-US" sz="1300" kern="1200" dirty="0" err="1">
                          <a:effectLst/>
                          <a:latin typeface="+mn-lt"/>
                        </a:rPr>
                        <a:t>Bibba</a:t>
                      </a:r>
                      <a:r>
                        <a:rPr lang="en-US" sz="1300" kern="1200" dirty="0">
                          <a:effectLst/>
                          <a:latin typeface="+mn-lt"/>
                        </a:rPr>
                        <a:t>, </a:t>
                      </a:r>
                      <a:r>
                        <a:rPr lang="en-US" sz="1300" kern="1200" dirty="0" err="1">
                          <a:effectLst/>
                          <a:latin typeface="+mn-lt"/>
                        </a:rPr>
                        <a:t>Nandruk</a:t>
                      </a:r>
                      <a:r>
                        <a:rPr lang="en-US" sz="1300" kern="1200" dirty="0">
                          <a:effectLst/>
                          <a:latin typeface="+mn-lt"/>
                        </a:rPr>
                        <a:t>, </a:t>
                      </a:r>
                      <a:r>
                        <a:rPr lang="en-US" sz="1300" kern="1200" dirty="0" err="1">
                          <a:effectLst/>
                          <a:latin typeface="+mn-lt"/>
                        </a:rPr>
                        <a:t>Kadamb</a:t>
                      </a:r>
                      <a:r>
                        <a:rPr lang="en-US" sz="1300" kern="1200" dirty="0">
                          <a:effectLst/>
                          <a:latin typeface="+mn-lt"/>
                        </a:rPr>
                        <a:t>, </a:t>
                      </a:r>
                      <a:r>
                        <a:rPr lang="en-US" sz="1300" kern="1200" dirty="0" err="1">
                          <a:effectLst/>
                          <a:latin typeface="+mn-lt"/>
                        </a:rPr>
                        <a:t>Limbara</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rowSpan="4">
                  <a:txBody>
                    <a:bodyPr/>
                    <a:lstStyle/>
                    <a:p>
                      <a:pPr marL="0" marR="0" algn="just">
                        <a:lnSpc>
                          <a:spcPct val="115000"/>
                        </a:lnSpc>
                        <a:spcBef>
                          <a:spcPts val="0"/>
                        </a:spcBef>
                        <a:spcAft>
                          <a:spcPts val="0"/>
                        </a:spcAft>
                      </a:pPr>
                      <a:r>
                        <a:rPr lang="en-US" sz="1300" kern="1200" dirty="0">
                          <a:effectLst/>
                          <a:latin typeface="+mn-lt"/>
                        </a:rPr>
                        <a:t>Trees with round &amp; oblong canopy, native, evergreen, pollution resistant, fast growing, high dust settling index </a:t>
                      </a:r>
                      <a:endParaRPr lang="en-US" sz="1300"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907504142"/>
                  </a:ext>
                </a:extLst>
              </a:tr>
              <a:tr h="131263">
                <a:tc vMerge="1">
                  <a:txBody>
                    <a:bodyPr/>
                    <a:lstStyle/>
                    <a:p>
                      <a:endParaRPr lang="en-US"/>
                    </a:p>
                  </a:txBody>
                  <a:tcPr/>
                </a:tc>
                <a:tc>
                  <a:txBody>
                    <a:bodyPr/>
                    <a:lstStyle/>
                    <a:p>
                      <a:pPr marL="0" marR="0">
                        <a:lnSpc>
                          <a:spcPct val="115000"/>
                        </a:lnSpc>
                        <a:spcBef>
                          <a:spcPts val="0"/>
                        </a:spcBef>
                        <a:spcAft>
                          <a:spcPts val="0"/>
                        </a:spcAft>
                      </a:pPr>
                      <a:r>
                        <a:rPr lang="en-US" sz="1300" dirty="0">
                          <a:effectLst/>
                          <a:latin typeface="+mn-lt"/>
                        </a:rPr>
                        <a:t>East</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448</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4480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224</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1120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1790953"/>
                  </a:ext>
                </a:extLst>
              </a:tr>
              <a:tr h="62329">
                <a:tc vMerge="1">
                  <a:txBody>
                    <a:bodyPr/>
                    <a:lstStyle/>
                    <a:p>
                      <a:endParaRPr lang="en-US"/>
                    </a:p>
                  </a:txBody>
                  <a:tcPr/>
                </a:tc>
                <a:tc>
                  <a:txBody>
                    <a:bodyPr/>
                    <a:lstStyle/>
                    <a:p>
                      <a:pPr marL="0" marR="0">
                        <a:lnSpc>
                          <a:spcPct val="115000"/>
                        </a:lnSpc>
                        <a:spcBef>
                          <a:spcPts val="0"/>
                        </a:spcBef>
                        <a:spcAft>
                          <a:spcPts val="0"/>
                        </a:spcAft>
                      </a:pPr>
                      <a:r>
                        <a:rPr lang="en-US" sz="1300" dirty="0">
                          <a:effectLst/>
                          <a:latin typeface="+mn-lt"/>
                        </a:rPr>
                        <a:t>South</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1841</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18410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920.5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4602.5</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28602452"/>
                  </a:ext>
                </a:extLst>
              </a:tr>
              <a:tr h="831595">
                <a:tc vMerge="1">
                  <a:txBody>
                    <a:bodyPr/>
                    <a:lstStyle/>
                    <a:p>
                      <a:endParaRPr lang="en-US"/>
                    </a:p>
                  </a:txBody>
                  <a:tcPr/>
                </a:tc>
                <a:tc>
                  <a:txBody>
                    <a:bodyPr/>
                    <a:lstStyle/>
                    <a:p>
                      <a:pPr marL="0" marR="0" algn="l">
                        <a:lnSpc>
                          <a:spcPct val="115000"/>
                        </a:lnSpc>
                        <a:spcBef>
                          <a:spcPts val="0"/>
                        </a:spcBef>
                        <a:spcAft>
                          <a:spcPts val="0"/>
                        </a:spcAft>
                      </a:pPr>
                      <a:r>
                        <a:rPr lang="en-US" sz="1300" dirty="0">
                          <a:effectLst/>
                          <a:latin typeface="+mn-lt"/>
                        </a:rPr>
                        <a:t>West</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200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10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2000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5</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100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500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1003291"/>
                  </a:ext>
                </a:extLst>
              </a:tr>
              <a:tr h="669369">
                <a:tc>
                  <a:txBody>
                    <a:bodyPr/>
                    <a:lstStyle/>
                    <a:p>
                      <a:pPr marL="0" marR="0" algn="ctr">
                        <a:lnSpc>
                          <a:spcPct val="115000"/>
                        </a:lnSpc>
                        <a:spcBef>
                          <a:spcPts val="0"/>
                        </a:spcBef>
                        <a:spcAft>
                          <a:spcPts val="0"/>
                        </a:spcAft>
                      </a:pPr>
                      <a:r>
                        <a:rPr lang="en-US" sz="1300" kern="1200">
                          <a:effectLst/>
                          <a:latin typeface="+mn-lt"/>
                        </a:rPr>
                        <a:t>Mass Plantation</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nSpc>
                          <a:spcPct val="115000"/>
                        </a:lnSpc>
                        <a:spcBef>
                          <a:spcPts val="0"/>
                        </a:spcBef>
                        <a:spcAft>
                          <a:spcPts val="0"/>
                        </a:spcAft>
                      </a:pPr>
                      <a:r>
                        <a:rPr lang="en-US" sz="1300" dirty="0">
                          <a:effectLst/>
                          <a:latin typeface="+mn-lt"/>
                        </a:rPr>
                        <a:t>Open Areas </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gridSpan="2">
                  <a:txBody>
                    <a:bodyPr/>
                    <a:lstStyle/>
                    <a:p>
                      <a:pPr marL="0" marR="0" algn="ctr">
                        <a:lnSpc>
                          <a:spcPct val="115000"/>
                        </a:lnSpc>
                        <a:spcBef>
                          <a:spcPts val="0"/>
                        </a:spcBef>
                        <a:spcAft>
                          <a:spcPts val="1000"/>
                        </a:spcAft>
                      </a:pPr>
                      <a:r>
                        <a:rPr lang="en-US" sz="1300" dirty="0">
                          <a:effectLst/>
                          <a:latin typeface="+mn-lt"/>
                        </a:rPr>
                        <a:t>Areas with uneven shapes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1000"/>
                        </a:spcAft>
                      </a:pPr>
                      <a:r>
                        <a:rPr lang="en-US" sz="1300" dirty="0">
                          <a:effectLst/>
                          <a:latin typeface="+mn-lt"/>
                        </a:rPr>
                        <a:t>190722</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gridSpan="2">
                  <a:txBody>
                    <a:bodyPr/>
                    <a:lstStyle/>
                    <a:p>
                      <a:pPr marL="0" marR="0" algn="ctr">
                        <a:lnSpc>
                          <a:spcPct val="115000"/>
                        </a:lnSpc>
                        <a:spcBef>
                          <a:spcPts val="0"/>
                        </a:spcBef>
                        <a:spcAft>
                          <a:spcPts val="1000"/>
                        </a:spcAft>
                      </a:pPr>
                      <a:r>
                        <a:rPr lang="en-US" sz="1300" dirty="0">
                          <a:effectLst/>
                          <a:latin typeface="+mn-lt"/>
                        </a:rPr>
                        <a:t>4 </a:t>
                      </a:r>
                      <a:r>
                        <a:rPr lang="en-US" sz="1300" dirty="0" err="1">
                          <a:effectLst/>
                          <a:latin typeface="+mn-lt"/>
                        </a:rPr>
                        <a:t>sqm</a:t>
                      </a:r>
                      <a:r>
                        <a:rPr lang="en-US" sz="1300" dirty="0">
                          <a:effectLst/>
                          <a:latin typeface="+mn-lt"/>
                        </a:rPr>
                        <a:t> area for each tree species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1000"/>
                        </a:spcAft>
                      </a:pPr>
                      <a:r>
                        <a:rPr lang="en-US" sz="1300" dirty="0">
                          <a:effectLst/>
                          <a:latin typeface="+mn-lt"/>
                        </a:rPr>
                        <a:t>47681</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a:effectLst/>
                          <a:latin typeface="+mn-lt"/>
                        </a:rPr>
                        <a:t>Khair, Saag, Bel, Bahava, Shivan, Nandruk, Umbar, Limbara, Kadamb</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dirty="0">
                          <a:effectLst/>
                          <a:latin typeface="+mn-lt"/>
                        </a:rPr>
                        <a:t>Tree with round &amp; oblong canopy, native, evergreen, pollution resistance </a:t>
                      </a:r>
                      <a:endParaRPr lang="en-US" sz="1300"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596357237"/>
                  </a:ext>
                </a:extLst>
              </a:tr>
              <a:tr h="1169904">
                <a:tc>
                  <a:txBody>
                    <a:bodyPr/>
                    <a:lstStyle/>
                    <a:p>
                      <a:pPr marL="0" marR="0" algn="ctr">
                        <a:lnSpc>
                          <a:spcPct val="115000"/>
                        </a:lnSpc>
                        <a:spcBef>
                          <a:spcPts val="0"/>
                        </a:spcBef>
                        <a:spcAft>
                          <a:spcPts val="0"/>
                        </a:spcAft>
                      </a:pPr>
                      <a:r>
                        <a:rPr lang="en-US" sz="1300" kern="1200">
                          <a:effectLst/>
                          <a:latin typeface="+mn-lt"/>
                        </a:rPr>
                        <a:t>Avenue Plantation</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nSpc>
                          <a:spcPct val="115000"/>
                        </a:lnSpc>
                        <a:spcBef>
                          <a:spcPts val="0"/>
                        </a:spcBef>
                        <a:spcAft>
                          <a:spcPts val="1000"/>
                        </a:spcAft>
                      </a:pPr>
                      <a:r>
                        <a:rPr lang="en-US" sz="1300" dirty="0">
                          <a:effectLst/>
                          <a:latin typeface="+mn-lt"/>
                        </a:rPr>
                        <a:t>Along Roadside</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4640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2</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9280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1</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2320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2320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a:effectLst/>
                          <a:latin typeface="+mn-lt"/>
                        </a:rPr>
                        <a:t>Bakul, Bahava, Tamhan, Ashoka, Saptaparni</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dirty="0">
                          <a:effectLst/>
                          <a:latin typeface="+mn-lt"/>
                        </a:rPr>
                        <a:t>Tree species with conical, columnar canopy, ornamental, fast growing, pollution resistance will be planted as avenue plantation</a:t>
                      </a:r>
                      <a:endParaRPr lang="en-US" sz="1300"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3111125767"/>
                  </a:ext>
                </a:extLst>
              </a:tr>
              <a:tr h="163734">
                <a:tc gridSpan="2">
                  <a:txBody>
                    <a:bodyPr/>
                    <a:lstStyle/>
                    <a:p>
                      <a:pPr marL="0" marR="0" algn="ctr">
                        <a:lnSpc>
                          <a:spcPct val="115000"/>
                        </a:lnSpc>
                        <a:spcBef>
                          <a:spcPts val="0"/>
                        </a:spcBef>
                        <a:spcAft>
                          <a:spcPts val="0"/>
                        </a:spcAft>
                      </a:pPr>
                      <a:r>
                        <a:rPr lang="en-US" sz="1300" kern="1200">
                          <a:effectLst/>
                          <a:latin typeface="+mn-lt"/>
                        </a:rPr>
                        <a:t>Total</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a:lnSpc>
                          <a:spcPct val="115000"/>
                        </a:lnSpc>
                      </a:pPr>
                      <a:endParaRPr lang="en-US" sz="1300">
                        <a:effectLst/>
                        <a:latin typeface="+mn-lt"/>
                      </a:endParaRPr>
                    </a:p>
                  </a:txBody>
                  <a:tcPr marL="50095" marR="50095" marT="6894" marB="0"/>
                </a:tc>
                <a:tc>
                  <a:txBody>
                    <a:bodyPr/>
                    <a:lstStyle/>
                    <a:p>
                      <a:endParaRPr lang="en-US" sz="1300"/>
                    </a:p>
                  </a:txBody>
                  <a:tcPr marL="50095" marR="50095" marT="6894" marB="0"/>
                </a:tc>
                <a:tc>
                  <a:txBody>
                    <a:bodyPr/>
                    <a:lstStyle/>
                    <a:p>
                      <a:pPr marL="0" marR="0" algn="ctr">
                        <a:lnSpc>
                          <a:spcPct val="115000"/>
                        </a:lnSpc>
                        <a:spcBef>
                          <a:spcPts val="0"/>
                        </a:spcBef>
                        <a:spcAft>
                          <a:spcPts val="1000"/>
                        </a:spcAft>
                      </a:pPr>
                      <a:r>
                        <a:rPr lang="en-US" sz="1300">
                          <a:effectLst/>
                          <a:latin typeface="+mn-lt"/>
                        </a:rPr>
                        <a:t>2,39,652</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a:lnSpc>
                          <a:spcPct val="115000"/>
                        </a:lnSpc>
                      </a:pPr>
                      <a:endParaRPr lang="en-US" sz="1300">
                        <a:effectLst/>
                        <a:latin typeface="+mn-lt"/>
                      </a:endParaRPr>
                    </a:p>
                  </a:txBody>
                  <a:tcPr marL="50095" marR="50095" marT="6894" marB="0"/>
                </a:tc>
                <a:tc>
                  <a:txBody>
                    <a:bodyPr/>
                    <a:lstStyle/>
                    <a:p>
                      <a:endParaRPr lang="en-US" sz="1300"/>
                    </a:p>
                  </a:txBody>
                  <a:tcPr marL="50095" marR="50095" marT="6894" marB="0"/>
                </a:tc>
                <a:tc>
                  <a:txBody>
                    <a:bodyPr/>
                    <a:lstStyle/>
                    <a:p>
                      <a:pPr marL="0" marR="0" algn="ctr">
                        <a:lnSpc>
                          <a:spcPct val="115000"/>
                        </a:lnSpc>
                        <a:spcBef>
                          <a:spcPts val="0"/>
                        </a:spcBef>
                        <a:spcAft>
                          <a:spcPts val="0"/>
                        </a:spcAft>
                      </a:pPr>
                      <a:r>
                        <a:rPr lang="en-US" sz="1300">
                          <a:effectLst/>
                          <a:latin typeface="+mn-lt"/>
                        </a:rPr>
                        <a:t>59,913</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a:lnSpc>
                          <a:spcPct val="115000"/>
                        </a:lnSpc>
                      </a:pPr>
                      <a:endParaRPr lang="en-US" sz="1300">
                        <a:effectLst/>
                        <a:latin typeface="+mn-lt"/>
                      </a:endParaRPr>
                    </a:p>
                  </a:txBody>
                  <a:tcPr marL="50095" marR="50095" marT="6894" marB="0"/>
                </a:tc>
                <a:tc>
                  <a:txBody>
                    <a:bodyPr/>
                    <a:lstStyle/>
                    <a:p>
                      <a:pPr marL="0" marR="0" algn="ctr">
                        <a:lnSpc>
                          <a:spcPct val="115000"/>
                        </a:lnSpc>
                        <a:spcBef>
                          <a:spcPts val="0"/>
                        </a:spcBef>
                        <a:spcAft>
                          <a:spcPts val="0"/>
                        </a:spcAft>
                      </a:pPr>
                      <a:r>
                        <a:rPr lang="en-US" sz="1300" dirty="0">
                          <a:effectLst/>
                          <a:latin typeface="+mn-lt"/>
                        </a:rPr>
                        <a:t> </a:t>
                      </a:r>
                      <a:endParaRPr lang="en-US" sz="1300"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44573561"/>
                  </a:ext>
                </a:extLst>
              </a:tr>
              <a:tr h="163734">
                <a:tc gridSpan="2">
                  <a:txBody>
                    <a:bodyPr/>
                    <a:lstStyle/>
                    <a:p>
                      <a:pPr marL="0" marR="0" algn="ctr">
                        <a:lnSpc>
                          <a:spcPct val="115000"/>
                        </a:lnSpc>
                        <a:spcBef>
                          <a:spcPts val="0"/>
                        </a:spcBef>
                        <a:spcAft>
                          <a:spcPts val="0"/>
                        </a:spcAft>
                      </a:pPr>
                      <a:r>
                        <a:rPr lang="en-US" sz="1300" kern="12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Existing</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34,735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dirty="0">
                          <a:effectLst/>
                          <a:latin typeface="+mn-lt"/>
                        </a:rPr>
                        <a:t> </a:t>
                      </a:r>
                      <a:endParaRPr lang="en-US" sz="1300"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159720131"/>
                  </a:ext>
                </a:extLst>
              </a:tr>
              <a:tr h="163734">
                <a:tc gridSpan="2">
                  <a:txBody>
                    <a:bodyPr/>
                    <a:lstStyle/>
                    <a:p>
                      <a:pPr marL="0" marR="0" algn="ctr">
                        <a:lnSpc>
                          <a:spcPct val="115000"/>
                        </a:lnSpc>
                        <a:spcBef>
                          <a:spcPts val="0"/>
                        </a:spcBef>
                        <a:spcAft>
                          <a:spcPts val="0"/>
                        </a:spcAft>
                      </a:pPr>
                      <a:r>
                        <a:rPr lang="en-US" sz="1300" kern="12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Proposed</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25,178</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a:effectLst/>
                          <a:latin typeface="+mn-lt"/>
                        </a:rPr>
                        <a:t> </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dirty="0">
                          <a:effectLst/>
                          <a:latin typeface="+mn-lt"/>
                        </a:rPr>
                        <a:t> </a:t>
                      </a:r>
                      <a:endParaRPr lang="en-US" sz="1300"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2218327359"/>
                  </a:ext>
                </a:extLst>
              </a:tr>
            </a:tbl>
          </a:graphicData>
        </a:graphic>
      </p:graphicFrame>
    </p:spTree>
    <p:extLst>
      <p:ext uri="{BB962C8B-B14F-4D97-AF65-F5344CB8AC3E}">
        <p14:creationId xmlns:p14="http://schemas.microsoft.com/office/powerpoint/2010/main" val="1759545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33803" y="25893"/>
            <a:ext cx="2678723" cy="338554"/>
          </a:xfrm>
          <a:prstGeom prst="rect">
            <a:avLst/>
          </a:prstGeom>
          <a:noFill/>
          <a:ln w="9525">
            <a:noFill/>
            <a:miter lim="800000"/>
            <a:headEnd/>
            <a:tailEnd/>
          </a:ln>
        </p:spPr>
        <p:txBody>
          <a:bodyPr wrap="square">
            <a:spAutoFit/>
          </a:bodyPr>
          <a:lstStyle/>
          <a:p>
            <a:pPr algn="ctr" eaLnBrk="1" hangingPunct="1">
              <a:spcBef>
                <a:spcPct val="50000"/>
              </a:spcBef>
              <a:defRPr/>
            </a:pPr>
            <a:r>
              <a:rPr lang="en-US" sz="1600" dirty="0">
                <a:solidFill>
                  <a:srgbClr val="CC0099"/>
                </a:solidFill>
                <a:latin typeface="+mj-lt"/>
                <a:cs typeface="Arial" charset="0"/>
              </a:rPr>
              <a:t>Proposed Tree List</a:t>
            </a:r>
          </a:p>
        </p:txBody>
      </p:sp>
      <p:sp>
        <p:nvSpPr>
          <p:cNvPr id="4" name="Text Box 3"/>
          <p:cNvSpPr txBox="1">
            <a:spLocks noChangeArrowheads="1"/>
          </p:cNvSpPr>
          <p:nvPr/>
        </p:nvSpPr>
        <p:spPr bwMode="auto">
          <a:xfrm>
            <a:off x="90985" y="288887"/>
            <a:ext cx="5416062" cy="319639"/>
          </a:xfrm>
          <a:prstGeom prst="rect">
            <a:avLst/>
          </a:prstGeom>
          <a:noFill/>
          <a:ln>
            <a:noFill/>
          </a:ln>
        </p:spPr>
        <p:txBody>
          <a:bodyPr wrap="square">
            <a:spAutoFit/>
          </a:bodyPr>
          <a:lstStyle>
            <a:lvl1pPr marL="381000" indent="-381000" eaLnBrk="0" hangingPunct="0">
              <a:tabLst>
                <a:tab pos="3998913" algn="l"/>
              </a:tabLst>
              <a:defRPr sz="2000">
                <a:solidFill>
                  <a:schemeClr val="accent2"/>
                </a:solidFill>
                <a:latin typeface="Times New Roman" pitchFamily="18" charset="0"/>
                <a:cs typeface="Arial" charset="0"/>
              </a:defRPr>
            </a:lvl1pPr>
            <a:lvl2pPr marL="742950" indent="-285750" eaLnBrk="0" hangingPunct="0">
              <a:tabLst>
                <a:tab pos="3998913" algn="l"/>
              </a:tabLst>
              <a:defRPr sz="2000">
                <a:solidFill>
                  <a:schemeClr val="accent2"/>
                </a:solidFill>
                <a:latin typeface="Times New Roman" pitchFamily="18" charset="0"/>
                <a:cs typeface="Arial" charset="0"/>
              </a:defRPr>
            </a:lvl2pPr>
            <a:lvl3pPr marL="1143000" indent="-228600" eaLnBrk="0" hangingPunct="0">
              <a:tabLst>
                <a:tab pos="3998913" algn="l"/>
              </a:tabLst>
              <a:defRPr sz="2000">
                <a:solidFill>
                  <a:schemeClr val="accent2"/>
                </a:solidFill>
                <a:latin typeface="Times New Roman" pitchFamily="18" charset="0"/>
                <a:cs typeface="Arial" charset="0"/>
              </a:defRPr>
            </a:lvl3pPr>
            <a:lvl4pPr marL="1600200" indent="-228600" eaLnBrk="0" hangingPunct="0">
              <a:tabLst>
                <a:tab pos="3998913" algn="l"/>
              </a:tabLst>
              <a:defRPr sz="2000">
                <a:solidFill>
                  <a:schemeClr val="accent2"/>
                </a:solidFill>
                <a:latin typeface="Times New Roman" pitchFamily="18" charset="0"/>
                <a:cs typeface="Arial" charset="0"/>
              </a:defRPr>
            </a:lvl4pPr>
            <a:lvl5pPr marL="2057400" indent="-228600" eaLnBrk="0" hangingPunct="0">
              <a:tabLst>
                <a:tab pos="3998913" algn="l"/>
              </a:tabLst>
              <a:defRPr sz="2000">
                <a:solidFill>
                  <a:schemeClr val="accent2"/>
                </a:solidFill>
                <a:latin typeface="Times New Roman" pitchFamily="18" charset="0"/>
                <a:cs typeface="Arial" charset="0"/>
              </a:defRPr>
            </a:lvl5pPr>
            <a:lvl6pPr marL="25146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6pPr>
            <a:lvl7pPr marL="29718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7pPr>
            <a:lvl8pPr marL="34290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8pPr>
            <a:lvl9pPr marL="38862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9pPr>
          </a:lstStyle>
          <a:p>
            <a:pPr marL="246191" indent="-246191" algn="just" eaLnBrk="1" hangingPunct="1">
              <a:spcBef>
                <a:spcPts val="0"/>
              </a:spcBef>
              <a:spcAft>
                <a:spcPts val="0"/>
              </a:spcAft>
              <a:buClr>
                <a:srgbClr val="992182"/>
              </a:buClr>
              <a:buFont typeface="Wingdings" pitchFamily="2" charset="2"/>
              <a:buChar char="Ø"/>
              <a:defRPr/>
            </a:pPr>
            <a:r>
              <a:rPr lang="en-US" sz="1477" dirty="0">
                <a:solidFill>
                  <a:schemeClr val="tx1"/>
                </a:solidFill>
                <a:latin typeface="+mn-lt"/>
              </a:rPr>
              <a:t>Names; Numbers &amp; Types of Trees in Green Belt</a:t>
            </a:r>
          </a:p>
        </p:txBody>
      </p:sp>
      <p:sp>
        <p:nvSpPr>
          <p:cNvPr id="74894" name="Slide Number Placeholder 1"/>
          <p:cNvSpPr>
            <a:spLocks noGrp="1"/>
          </p:cNvSpPr>
          <p:nvPr>
            <p:ph type="sldNum" sz="quarter" idx="12"/>
          </p:nvPr>
        </p:nvSpPr>
        <p:spPr bwMode="auto">
          <a:xfrm>
            <a:off x="9519141" y="6520962"/>
            <a:ext cx="386862"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A92B0C87-AEDB-435F-B5FA-C0C2A99F5B94}" type="slidenum">
              <a:rPr lang="en-US" altLang="en-US" sz="1108">
                <a:solidFill>
                  <a:srgbClr val="898989"/>
                </a:solidFill>
                <a:latin typeface="Times New Roman" panose="02020603050405020304" pitchFamily="18" charset="0"/>
              </a:rPr>
              <a:pPr>
                <a:spcBef>
                  <a:spcPct val="0"/>
                </a:spcBef>
                <a:buFontTx/>
                <a:buNone/>
              </a:pPr>
              <a:t>44</a:t>
            </a:fld>
            <a:endParaRPr lang="en-US" altLang="en-US" sz="1108" dirty="0">
              <a:solidFill>
                <a:srgbClr val="898989"/>
              </a:solidFill>
              <a:latin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62468492"/>
              </p:ext>
            </p:extLst>
          </p:nvPr>
        </p:nvGraphicFramePr>
        <p:xfrm>
          <a:off x="108045" y="606910"/>
          <a:ext cx="9677401" cy="6394710"/>
        </p:xfrm>
        <a:graphic>
          <a:graphicData uri="http://schemas.openxmlformats.org/drawingml/2006/table">
            <a:tbl>
              <a:tblPr>
                <a:tableStyleId>{5940675A-B579-460E-94D1-54222C63F5DA}</a:tableStyleId>
              </a:tblPr>
              <a:tblGrid>
                <a:gridCol w="786779">
                  <a:extLst>
                    <a:ext uri="{9D8B030D-6E8A-4147-A177-3AD203B41FA5}">
                      <a16:colId xmlns:a16="http://schemas.microsoft.com/office/drawing/2014/main" val="387296541"/>
                    </a:ext>
                  </a:extLst>
                </a:gridCol>
                <a:gridCol w="2124308">
                  <a:extLst>
                    <a:ext uri="{9D8B030D-6E8A-4147-A177-3AD203B41FA5}">
                      <a16:colId xmlns:a16="http://schemas.microsoft.com/office/drawing/2014/main" val="737085727"/>
                    </a:ext>
                  </a:extLst>
                </a:gridCol>
                <a:gridCol w="1652240">
                  <a:extLst>
                    <a:ext uri="{9D8B030D-6E8A-4147-A177-3AD203B41FA5}">
                      <a16:colId xmlns:a16="http://schemas.microsoft.com/office/drawing/2014/main" val="1660948167"/>
                    </a:ext>
                  </a:extLst>
                </a:gridCol>
                <a:gridCol w="1494884">
                  <a:extLst>
                    <a:ext uri="{9D8B030D-6E8A-4147-A177-3AD203B41FA5}">
                      <a16:colId xmlns:a16="http://schemas.microsoft.com/office/drawing/2014/main" val="1988597494"/>
                    </a:ext>
                  </a:extLst>
                </a:gridCol>
                <a:gridCol w="3619190">
                  <a:extLst>
                    <a:ext uri="{9D8B030D-6E8A-4147-A177-3AD203B41FA5}">
                      <a16:colId xmlns:a16="http://schemas.microsoft.com/office/drawing/2014/main" val="3244617519"/>
                    </a:ext>
                  </a:extLst>
                </a:gridCol>
              </a:tblGrid>
              <a:tr h="109190">
                <a:tc>
                  <a:txBody>
                    <a:bodyPr/>
                    <a:lstStyle/>
                    <a:p>
                      <a:pPr marL="0" marR="0" algn="ctr" fontAlgn="ctr">
                        <a:lnSpc>
                          <a:spcPct val="115000"/>
                        </a:lnSpc>
                        <a:spcBef>
                          <a:spcPts val="0"/>
                        </a:spcBef>
                        <a:spcAft>
                          <a:spcPts val="0"/>
                        </a:spcAft>
                      </a:pPr>
                      <a:r>
                        <a:rPr lang="en-US" sz="1400" kern="1200" dirty="0">
                          <a:effectLst/>
                        </a:rPr>
                        <a:t>Sr. No.</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ctr"/>
                </a:tc>
                <a:tc>
                  <a:txBody>
                    <a:bodyPr/>
                    <a:lstStyle/>
                    <a:p>
                      <a:pPr marL="0" marR="0" algn="ctr" fontAlgn="ctr">
                        <a:lnSpc>
                          <a:spcPct val="115000"/>
                        </a:lnSpc>
                        <a:spcBef>
                          <a:spcPts val="0"/>
                        </a:spcBef>
                        <a:spcAft>
                          <a:spcPts val="0"/>
                        </a:spcAft>
                      </a:pPr>
                      <a:r>
                        <a:rPr lang="en-US" sz="1400" kern="1200">
                          <a:effectLst/>
                        </a:rPr>
                        <a:t>Name of the plant</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ctr"/>
                </a:tc>
                <a:tc>
                  <a:txBody>
                    <a:bodyPr/>
                    <a:lstStyle/>
                    <a:p>
                      <a:pPr marL="0" marR="0" algn="ctr" fontAlgn="ctr">
                        <a:lnSpc>
                          <a:spcPct val="115000"/>
                        </a:lnSpc>
                        <a:spcBef>
                          <a:spcPts val="0"/>
                        </a:spcBef>
                        <a:spcAft>
                          <a:spcPts val="0"/>
                        </a:spcAft>
                      </a:pPr>
                      <a:r>
                        <a:rPr lang="en-US" sz="1400" kern="1200">
                          <a:effectLst/>
                        </a:rPr>
                        <a:t>Common Name</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ctr"/>
                </a:tc>
                <a:tc>
                  <a:txBody>
                    <a:bodyPr/>
                    <a:lstStyle/>
                    <a:p>
                      <a:pPr marL="0" marR="0" algn="ctr" fontAlgn="ctr">
                        <a:lnSpc>
                          <a:spcPct val="115000"/>
                        </a:lnSpc>
                        <a:spcBef>
                          <a:spcPts val="0"/>
                        </a:spcBef>
                        <a:spcAft>
                          <a:spcPts val="0"/>
                        </a:spcAft>
                      </a:pPr>
                      <a:r>
                        <a:rPr lang="en-US" sz="1400" kern="1200">
                          <a:effectLst/>
                        </a:rPr>
                        <a:t>Quantity</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ctr"/>
                </a:tc>
                <a:tc>
                  <a:txBody>
                    <a:bodyPr/>
                    <a:lstStyle/>
                    <a:p>
                      <a:pPr marL="0" marR="0" algn="ctr" fontAlgn="ctr">
                        <a:lnSpc>
                          <a:spcPct val="115000"/>
                        </a:lnSpc>
                        <a:spcBef>
                          <a:spcPts val="0"/>
                        </a:spcBef>
                        <a:spcAft>
                          <a:spcPts val="0"/>
                        </a:spcAft>
                      </a:pPr>
                      <a:r>
                        <a:rPr lang="en-US" sz="1400" kern="1200">
                          <a:effectLst/>
                        </a:rPr>
                        <a:t>Characteristics &amp; Ecological Importance</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ctr"/>
                </a:tc>
                <a:extLst>
                  <a:ext uri="{0D108BD9-81ED-4DB2-BD59-A6C34878D82A}">
                    <a16:rowId xmlns:a16="http://schemas.microsoft.com/office/drawing/2014/main" val="2823216858"/>
                  </a:ext>
                </a:extLst>
              </a:tr>
              <a:tr h="109190">
                <a:tc>
                  <a:txBody>
                    <a:bodyPr/>
                    <a:lstStyle/>
                    <a:p>
                      <a:pPr marL="0" marR="0" algn="ctr" fontAlgn="b">
                        <a:lnSpc>
                          <a:spcPct val="115000"/>
                        </a:lnSpc>
                        <a:spcBef>
                          <a:spcPts val="0"/>
                        </a:spcBef>
                        <a:spcAft>
                          <a:spcPts val="0"/>
                        </a:spcAft>
                      </a:pPr>
                      <a:r>
                        <a:rPr lang="en-US" sz="1400" kern="1200" dirty="0">
                          <a:effectLst/>
                        </a:rPr>
                        <a:t>1</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Azadirachta</a:t>
                      </a:r>
                      <a:r>
                        <a:rPr lang="en-US" sz="1400" kern="1200" dirty="0">
                          <a:effectLst/>
                        </a:rPr>
                        <a:t> </a:t>
                      </a:r>
                      <a:r>
                        <a:rPr lang="en-US" sz="1400" kern="1200" dirty="0" err="1">
                          <a:effectLst/>
                        </a:rPr>
                        <a:t>indica</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Neem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fontAlgn="ctr">
                        <a:lnSpc>
                          <a:spcPct val="115000"/>
                        </a:lnSpc>
                        <a:spcBef>
                          <a:spcPts val="0"/>
                        </a:spcBef>
                        <a:spcAft>
                          <a:spcPts val="0"/>
                        </a:spcAft>
                      </a:pPr>
                      <a:r>
                        <a:rPr lang="en-US" sz="1400">
                          <a:effectLst/>
                        </a:rPr>
                        <a:t>3400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Native, evergreen, fast growing, tolerant</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933548339"/>
                  </a:ext>
                </a:extLst>
              </a:tr>
              <a:tr h="102794">
                <a:tc>
                  <a:txBody>
                    <a:bodyPr/>
                    <a:lstStyle/>
                    <a:p>
                      <a:pPr marL="0" marR="0" algn="ctr" fontAlgn="b">
                        <a:lnSpc>
                          <a:spcPct val="115000"/>
                        </a:lnSpc>
                        <a:spcBef>
                          <a:spcPts val="0"/>
                        </a:spcBef>
                        <a:spcAft>
                          <a:spcPts val="0"/>
                        </a:spcAft>
                      </a:pPr>
                      <a:r>
                        <a:rPr lang="en-US" sz="1400" kern="1200">
                          <a:effectLst/>
                        </a:rPr>
                        <a:t>2</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Dalbergia</a:t>
                      </a:r>
                      <a:r>
                        <a:rPr lang="en-US" sz="1400" kern="1200" dirty="0">
                          <a:effectLst/>
                        </a:rPr>
                        <a:t> </a:t>
                      </a:r>
                      <a:r>
                        <a:rPr lang="en-US" sz="1400" kern="1200" dirty="0" err="1">
                          <a:effectLst/>
                        </a:rPr>
                        <a:t>sissoo</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Shisav</a:t>
                      </a:r>
                      <a:r>
                        <a:rPr lang="en-US" sz="1400" kern="1200" dirty="0">
                          <a:effectLst/>
                        </a:rPr>
                        <a:t>, </a:t>
                      </a:r>
                      <a:r>
                        <a:rPr lang="en-US" sz="1400" kern="1200" dirty="0" err="1">
                          <a:effectLst/>
                        </a:rPr>
                        <a:t>Shisham</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900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Native, evergreen, tolerant</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3284404921"/>
                  </a:ext>
                </a:extLst>
              </a:tr>
              <a:tr h="201335">
                <a:tc>
                  <a:txBody>
                    <a:bodyPr/>
                    <a:lstStyle/>
                    <a:p>
                      <a:pPr marL="0" marR="0" algn="ctr" fontAlgn="b">
                        <a:lnSpc>
                          <a:spcPct val="115000"/>
                        </a:lnSpc>
                        <a:spcBef>
                          <a:spcPts val="0"/>
                        </a:spcBef>
                        <a:spcAft>
                          <a:spcPts val="0"/>
                        </a:spcAft>
                      </a:pPr>
                      <a:r>
                        <a:rPr lang="en-US" sz="1400" kern="1200">
                          <a:effectLst/>
                        </a:rPr>
                        <a:t>3</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Mimusops</a:t>
                      </a:r>
                      <a:r>
                        <a:rPr lang="en-US" sz="1400" kern="1200" dirty="0">
                          <a:effectLst/>
                        </a:rPr>
                        <a:t> </a:t>
                      </a:r>
                      <a:r>
                        <a:rPr lang="en-US" sz="1400" kern="1200" dirty="0" err="1">
                          <a:effectLst/>
                        </a:rPr>
                        <a:t>elengi</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Bakul</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300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Native, ornamental, host plant for bees and butterflies.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776451001"/>
                  </a:ext>
                </a:extLst>
              </a:tr>
              <a:tr h="102794">
                <a:tc>
                  <a:txBody>
                    <a:bodyPr/>
                    <a:lstStyle/>
                    <a:p>
                      <a:pPr marL="0" marR="0" algn="ctr" fontAlgn="b">
                        <a:lnSpc>
                          <a:spcPct val="115000"/>
                        </a:lnSpc>
                        <a:spcBef>
                          <a:spcPts val="0"/>
                        </a:spcBef>
                        <a:spcAft>
                          <a:spcPts val="0"/>
                        </a:spcAft>
                      </a:pPr>
                      <a:r>
                        <a:rPr lang="en-US" sz="1400" kern="1200">
                          <a:effectLst/>
                        </a:rPr>
                        <a:t>4</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Pongamia</a:t>
                      </a:r>
                      <a:r>
                        <a:rPr lang="en-US" sz="1400" kern="1200" dirty="0">
                          <a:effectLst/>
                        </a:rPr>
                        <a:t> </a:t>
                      </a:r>
                      <a:r>
                        <a:rPr lang="en-US" sz="1400" kern="1200" dirty="0" err="1">
                          <a:effectLst/>
                        </a:rPr>
                        <a:t>pinnata</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Karanj</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dirty="0">
                          <a:effectLst/>
                        </a:rPr>
                        <a:t>1000</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Pollution tolerant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4220010913"/>
                  </a:ext>
                </a:extLst>
              </a:tr>
              <a:tr h="102794">
                <a:tc>
                  <a:txBody>
                    <a:bodyPr/>
                    <a:lstStyle/>
                    <a:p>
                      <a:pPr marL="0" marR="0" algn="ctr" fontAlgn="b">
                        <a:lnSpc>
                          <a:spcPct val="115000"/>
                        </a:lnSpc>
                        <a:spcBef>
                          <a:spcPts val="0"/>
                        </a:spcBef>
                        <a:spcAft>
                          <a:spcPts val="0"/>
                        </a:spcAft>
                      </a:pPr>
                      <a:r>
                        <a:rPr lang="en-US" sz="1400" kern="1200">
                          <a:effectLst/>
                        </a:rPr>
                        <a:t>5</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Acacia Catechu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Khair</a:t>
                      </a:r>
                      <a:r>
                        <a:rPr lang="en-US" sz="1400" kern="1200" dirty="0">
                          <a:effectLst/>
                        </a:rPr>
                        <a: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dirty="0">
                          <a:effectLst/>
                        </a:rPr>
                        <a:t>2500</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Native and pollution resistant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005618309"/>
                  </a:ext>
                </a:extLst>
              </a:tr>
              <a:tr h="102794">
                <a:tc>
                  <a:txBody>
                    <a:bodyPr/>
                    <a:lstStyle/>
                    <a:p>
                      <a:pPr marL="0" marR="0" algn="ctr" fontAlgn="b">
                        <a:lnSpc>
                          <a:spcPct val="115000"/>
                        </a:lnSpc>
                        <a:spcBef>
                          <a:spcPts val="0"/>
                        </a:spcBef>
                        <a:spcAft>
                          <a:spcPts val="0"/>
                        </a:spcAft>
                      </a:pPr>
                      <a:r>
                        <a:rPr lang="en-US" sz="1400" kern="1200">
                          <a:effectLst/>
                        </a:rPr>
                        <a:t>6</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Tectona grandis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Saag</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dirty="0">
                          <a:effectLst/>
                        </a:rPr>
                        <a:t>2000</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and pollution resistant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229236450"/>
                  </a:ext>
                </a:extLst>
              </a:tr>
              <a:tr h="201335">
                <a:tc>
                  <a:txBody>
                    <a:bodyPr/>
                    <a:lstStyle/>
                    <a:p>
                      <a:pPr marL="0" marR="0" algn="ctr" fontAlgn="b">
                        <a:lnSpc>
                          <a:spcPct val="115000"/>
                        </a:lnSpc>
                        <a:spcBef>
                          <a:spcPts val="0"/>
                        </a:spcBef>
                        <a:spcAft>
                          <a:spcPts val="0"/>
                        </a:spcAft>
                      </a:pPr>
                      <a:r>
                        <a:rPr lang="en-US" sz="1400" kern="1200">
                          <a:effectLst/>
                        </a:rPr>
                        <a:t>7</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Neolamarckia  cadamba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t>
                      </a:r>
                      <a:r>
                        <a:rPr lang="en-US" sz="1400" kern="1200" dirty="0" err="1">
                          <a:effectLst/>
                        </a:rPr>
                        <a:t>Kadamb</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dirty="0">
                          <a:effectLst/>
                        </a:rPr>
                        <a:t>1000</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evergreen, fast growing, pollution tolerant</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1254808104"/>
                  </a:ext>
                </a:extLst>
              </a:tr>
              <a:tr h="201335">
                <a:tc>
                  <a:txBody>
                    <a:bodyPr/>
                    <a:lstStyle/>
                    <a:p>
                      <a:pPr marL="0" marR="0" algn="ctr" fontAlgn="b">
                        <a:lnSpc>
                          <a:spcPct val="115000"/>
                        </a:lnSpc>
                        <a:spcBef>
                          <a:spcPts val="0"/>
                        </a:spcBef>
                        <a:spcAft>
                          <a:spcPts val="0"/>
                        </a:spcAft>
                      </a:pPr>
                      <a:r>
                        <a:rPr lang="en-US" sz="1400" kern="1200">
                          <a:effectLst/>
                        </a:rPr>
                        <a:t>8</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Cassia fistula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Bahava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dirty="0">
                          <a:effectLst/>
                        </a:rPr>
                        <a:t>300</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ornamental, host plant for bees and butterflies.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317413224"/>
                  </a:ext>
                </a:extLst>
              </a:tr>
              <a:tr h="102794">
                <a:tc>
                  <a:txBody>
                    <a:bodyPr/>
                    <a:lstStyle/>
                    <a:p>
                      <a:pPr marL="0" marR="0" algn="ctr" fontAlgn="b">
                        <a:lnSpc>
                          <a:spcPct val="115000"/>
                        </a:lnSpc>
                        <a:spcBef>
                          <a:spcPts val="0"/>
                        </a:spcBef>
                        <a:spcAft>
                          <a:spcPts val="0"/>
                        </a:spcAft>
                      </a:pPr>
                      <a:r>
                        <a:rPr lang="en-US" sz="1400" kern="1200">
                          <a:effectLst/>
                        </a:rPr>
                        <a:t>9</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Gmelina arborea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Shivan</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dirty="0">
                          <a:effectLst/>
                        </a:rPr>
                        <a:t>2500</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and pollution resistant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396405074"/>
                  </a:ext>
                </a:extLst>
              </a:tr>
              <a:tr h="201335">
                <a:tc>
                  <a:txBody>
                    <a:bodyPr/>
                    <a:lstStyle/>
                    <a:p>
                      <a:pPr marL="0" marR="0" algn="ctr" fontAlgn="b">
                        <a:lnSpc>
                          <a:spcPct val="115000"/>
                        </a:lnSpc>
                        <a:spcBef>
                          <a:spcPts val="0"/>
                        </a:spcBef>
                        <a:spcAft>
                          <a:spcPts val="0"/>
                        </a:spcAft>
                      </a:pPr>
                      <a:r>
                        <a:rPr lang="en-US" sz="1400" kern="1200">
                          <a:effectLst/>
                        </a:rPr>
                        <a:t>10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Pithecellobium dulce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Wilayati Chinch</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700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ornamental, host plant for bees and butterflies.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4197852993"/>
                  </a:ext>
                </a:extLst>
              </a:tr>
              <a:tr h="102794">
                <a:tc>
                  <a:txBody>
                    <a:bodyPr/>
                    <a:lstStyle/>
                    <a:p>
                      <a:pPr marL="0" marR="0" algn="ctr" fontAlgn="b">
                        <a:lnSpc>
                          <a:spcPct val="115000"/>
                        </a:lnSpc>
                        <a:spcBef>
                          <a:spcPts val="0"/>
                        </a:spcBef>
                        <a:spcAft>
                          <a:spcPts val="0"/>
                        </a:spcAft>
                      </a:pPr>
                      <a:r>
                        <a:rPr lang="en-US" sz="1400" kern="1200">
                          <a:effectLst/>
                        </a:rPr>
                        <a:t>11</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Alstonia scholaris</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Saptaparni</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250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evergreen, higher dust settling index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954372373"/>
                  </a:ext>
                </a:extLst>
              </a:tr>
              <a:tr h="102794">
                <a:tc>
                  <a:txBody>
                    <a:bodyPr/>
                    <a:lstStyle/>
                    <a:p>
                      <a:pPr marL="0" marR="0" algn="ctr" fontAlgn="b">
                        <a:lnSpc>
                          <a:spcPct val="115000"/>
                        </a:lnSpc>
                        <a:spcBef>
                          <a:spcPts val="0"/>
                        </a:spcBef>
                        <a:spcAft>
                          <a:spcPts val="0"/>
                        </a:spcAft>
                      </a:pPr>
                      <a:r>
                        <a:rPr lang="en-US" sz="1400" kern="1200">
                          <a:effectLst/>
                        </a:rPr>
                        <a:t>12</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Swietenia mahogani</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Mahogani</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1000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evergreen, higher dust settling index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1447864321"/>
                  </a:ext>
                </a:extLst>
              </a:tr>
              <a:tr h="102794">
                <a:tc>
                  <a:txBody>
                    <a:bodyPr/>
                    <a:lstStyle/>
                    <a:p>
                      <a:pPr marL="0" marR="0" algn="ctr" fontAlgn="b">
                        <a:lnSpc>
                          <a:spcPct val="115000"/>
                        </a:lnSpc>
                        <a:spcBef>
                          <a:spcPts val="0"/>
                        </a:spcBef>
                        <a:spcAft>
                          <a:spcPts val="0"/>
                        </a:spcAft>
                      </a:pPr>
                      <a:r>
                        <a:rPr lang="en-US" sz="1400" kern="1200">
                          <a:effectLst/>
                        </a:rPr>
                        <a:t>13</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Aegle marmelos</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Bel</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2000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and pollution resistant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463354746"/>
                  </a:ext>
                </a:extLst>
              </a:tr>
              <a:tr h="102794">
                <a:tc>
                  <a:txBody>
                    <a:bodyPr/>
                    <a:lstStyle/>
                    <a:p>
                      <a:pPr marL="0" marR="0" algn="ctr" fontAlgn="b">
                        <a:lnSpc>
                          <a:spcPct val="115000"/>
                        </a:lnSpc>
                        <a:spcBef>
                          <a:spcPts val="0"/>
                        </a:spcBef>
                        <a:spcAft>
                          <a:spcPts val="0"/>
                        </a:spcAft>
                      </a:pPr>
                      <a:r>
                        <a:rPr lang="en-US" sz="1400" kern="1200">
                          <a:effectLst/>
                        </a:rPr>
                        <a:t>14</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Holigarna grahamii</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Ran Bibba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702</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and pollution resistant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82057291"/>
                  </a:ext>
                </a:extLst>
              </a:tr>
              <a:tr h="102794">
                <a:tc>
                  <a:txBody>
                    <a:bodyPr/>
                    <a:lstStyle/>
                    <a:p>
                      <a:pPr marL="0" marR="0" algn="ctr" fontAlgn="b">
                        <a:lnSpc>
                          <a:spcPct val="115000"/>
                        </a:lnSpc>
                        <a:spcBef>
                          <a:spcPts val="0"/>
                        </a:spcBef>
                        <a:spcAft>
                          <a:spcPts val="0"/>
                        </a:spcAft>
                      </a:pPr>
                      <a:r>
                        <a:rPr lang="en-US" sz="1400" kern="1200">
                          <a:effectLst/>
                        </a:rPr>
                        <a:t>15</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Ficus macrocarpa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Nandruk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2000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and pollution resistant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303269659"/>
                  </a:ext>
                </a:extLst>
              </a:tr>
              <a:tr h="102794">
                <a:tc>
                  <a:txBody>
                    <a:bodyPr/>
                    <a:lstStyle/>
                    <a:p>
                      <a:pPr marL="0" marR="0" algn="ctr" fontAlgn="b">
                        <a:lnSpc>
                          <a:spcPct val="115000"/>
                        </a:lnSpc>
                        <a:spcBef>
                          <a:spcPts val="0"/>
                        </a:spcBef>
                        <a:spcAft>
                          <a:spcPts val="0"/>
                        </a:spcAft>
                      </a:pPr>
                      <a:r>
                        <a:rPr lang="en-US" sz="1400" kern="1200">
                          <a:effectLst/>
                        </a:rPr>
                        <a:t>16</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Melia azedarach</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Limbara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1107</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and pollution resistant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4265445155"/>
                  </a:ext>
                </a:extLst>
              </a:tr>
              <a:tr h="102794">
                <a:tc>
                  <a:txBody>
                    <a:bodyPr/>
                    <a:lstStyle/>
                    <a:p>
                      <a:pPr marL="0" marR="0" algn="ctr" fontAlgn="b">
                        <a:lnSpc>
                          <a:spcPct val="115000"/>
                        </a:lnSpc>
                        <a:spcBef>
                          <a:spcPts val="0"/>
                        </a:spcBef>
                        <a:spcAft>
                          <a:spcPts val="0"/>
                        </a:spcAft>
                      </a:pPr>
                      <a:r>
                        <a:rPr lang="en-US" sz="1400" kern="1200">
                          <a:effectLst/>
                        </a:rPr>
                        <a:t>17</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Bauhinia racemosa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Apta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900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and pollution resistant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331089515"/>
                  </a:ext>
                </a:extLst>
              </a:tr>
              <a:tr h="102794">
                <a:tc>
                  <a:txBody>
                    <a:bodyPr/>
                    <a:lstStyle/>
                    <a:p>
                      <a:pPr marL="0" marR="0" algn="ctr" fontAlgn="b">
                        <a:lnSpc>
                          <a:spcPct val="115000"/>
                        </a:lnSpc>
                        <a:spcBef>
                          <a:spcPts val="0"/>
                        </a:spcBef>
                        <a:spcAft>
                          <a:spcPts val="0"/>
                        </a:spcAft>
                      </a:pPr>
                      <a:r>
                        <a:rPr lang="en-US" sz="1400" kern="1200">
                          <a:effectLst/>
                        </a:rPr>
                        <a:t>18</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Butea monosperma</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Palas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2000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Evergreen tree,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891496996"/>
                  </a:ext>
                </a:extLst>
              </a:tr>
              <a:tr h="102794">
                <a:tc>
                  <a:txBody>
                    <a:bodyPr/>
                    <a:lstStyle/>
                    <a:p>
                      <a:pPr marL="0" marR="0" algn="ctr" fontAlgn="b">
                        <a:lnSpc>
                          <a:spcPct val="115000"/>
                        </a:lnSpc>
                        <a:spcBef>
                          <a:spcPts val="0"/>
                        </a:spcBef>
                        <a:spcAft>
                          <a:spcPts val="0"/>
                        </a:spcAft>
                      </a:pPr>
                      <a:r>
                        <a:rPr lang="en-US" sz="1400" kern="1200">
                          <a:effectLst/>
                        </a:rPr>
                        <a:t>19</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Lagerstroemia speciosa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Tamhan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dirty="0">
                          <a:effectLst/>
                        </a:rPr>
                        <a:t>581</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Native, State flower of Maharashtra</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2043915613"/>
                  </a:ext>
                </a:extLst>
              </a:tr>
              <a:tr h="102794">
                <a:tc>
                  <a:txBody>
                    <a:bodyPr/>
                    <a:lstStyle/>
                    <a:p>
                      <a:pPr marL="0" marR="0" algn="ctr" fontAlgn="b">
                        <a:lnSpc>
                          <a:spcPct val="115000"/>
                        </a:lnSpc>
                        <a:spcBef>
                          <a:spcPts val="0"/>
                        </a:spcBef>
                        <a:spcAft>
                          <a:spcPts val="0"/>
                        </a:spcAft>
                      </a:pPr>
                      <a:r>
                        <a:rPr lang="en-US" sz="1400" kern="1200">
                          <a:effectLst/>
                        </a:rPr>
                        <a:t>20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Polyalthia longifolia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a:effectLst/>
                        </a:rPr>
                        <a:t> Ashoka </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algn="ctr">
                        <a:lnSpc>
                          <a:spcPct val="115000"/>
                        </a:lnSpc>
                        <a:spcBef>
                          <a:spcPts val="0"/>
                        </a:spcBef>
                        <a:spcAft>
                          <a:spcPts val="0"/>
                        </a:spcAft>
                      </a:pPr>
                      <a:r>
                        <a:rPr lang="en-US" sz="1400">
                          <a:effectLst/>
                        </a:rPr>
                        <a:t>250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a:txBody>
                    <a:bodyPr/>
                    <a:lstStyle/>
                    <a:p>
                      <a:pPr marL="0" marR="0" fontAlgn="b">
                        <a:lnSpc>
                          <a:spcPct val="115000"/>
                        </a:lnSpc>
                        <a:spcBef>
                          <a:spcPts val="0"/>
                        </a:spcBef>
                        <a:spcAft>
                          <a:spcPts val="0"/>
                        </a:spcAft>
                      </a:pPr>
                      <a:r>
                        <a:rPr lang="en-US" sz="1400" kern="1200" dirty="0">
                          <a:effectLst/>
                        </a:rPr>
                        <a:t> Air pollution absorbing species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347553910"/>
                  </a:ext>
                </a:extLst>
              </a:tr>
              <a:tr h="109190">
                <a:tc gridSpan="3">
                  <a:txBody>
                    <a:bodyPr/>
                    <a:lstStyle/>
                    <a:p>
                      <a:pPr marL="0" marR="0" algn="ctr" fontAlgn="b">
                        <a:lnSpc>
                          <a:spcPct val="115000"/>
                        </a:lnSpc>
                        <a:spcBef>
                          <a:spcPts val="0"/>
                        </a:spcBef>
                        <a:spcAft>
                          <a:spcPts val="0"/>
                        </a:spcAft>
                      </a:pPr>
                      <a:r>
                        <a:rPr lang="en-US" sz="1400" kern="1200" dirty="0">
                          <a:effectLst/>
                        </a:rPr>
                        <a:t> Total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tc hMerge="1">
                  <a:txBody>
                    <a:bodyPr/>
                    <a:lstStyle/>
                    <a:p>
                      <a:endParaRPr lang="en-US"/>
                    </a:p>
                  </a:txBody>
                  <a:tcPr/>
                </a:tc>
                <a:tc hMerge="1">
                  <a:txBody>
                    <a:bodyPr/>
                    <a:lstStyle/>
                    <a:p>
                      <a:endParaRPr lang="en-US"/>
                    </a:p>
                  </a:txBody>
                  <a:tcPr/>
                </a:tc>
                <a:tc>
                  <a:txBody>
                    <a:bodyPr/>
                    <a:lstStyle/>
                    <a:p>
                      <a:pPr marL="0" marR="0" algn="ctr" fontAlgn="ctr">
                        <a:lnSpc>
                          <a:spcPct val="115000"/>
                        </a:lnSpc>
                        <a:spcBef>
                          <a:spcPts val="0"/>
                        </a:spcBef>
                        <a:spcAft>
                          <a:spcPts val="0"/>
                        </a:spcAft>
                      </a:pPr>
                      <a:r>
                        <a:rPr lang="en-US" sz="1400">
                          <a:effectLst/>
                        </a:rPr>
                        <a:t>25,178</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ctr"/>
                </a:tc>
                <a:tc>
                  <a:txBody>
                    <a:bodyPr/>
                    <a:lstStyle/>
                    <a:p>
                      <a:pPr marL="0" marR="0" fontAlgn="b">
                        <a:lnSpc>
                          <a:spcPct val="115000"/>
                        </a:lnSpc>
                        <a:spcBef>
                          <a:spcPts val="0"/>
                        </a:spcBef>
                        <a:spcAft>
                          <a:spcPts val="0"/>
                        </a:spcAft>
                      </a:pPr>
                      <a:r>
                        <a:rPr lang="en-US" sz="1400" kern="1200" dirty="0">
                          <a:effectLst/>
                        </a:rPr>
                        <a:t> </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93" marR="693" marT="693" marB="0" anchor="b"/>
                </a:tc>
                <a:extLst>
                  <a:ext uri="{0D108BD9-81ED-4DB2-BD59-A6C34878D82A}">
                    <a16:rowId xmlns:a16="http://schemas.microsoft.com/office/drawing/2014/main" val="3738486392"/>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0" y="647700"/>
            <a:ext cx="9844088"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75" y="5370513"/>
            <a:ext cx="24272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000" y="4294188"/>
            <a:ext cx="22431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55100" y="1223963"/>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67013" y="4540250"/>
            <a:ext cx="2311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2550" y="5370513"/>
            <a:ext cx="245268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97463" y="4613275"/>
            <a:ext cx="25527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1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62563" y="5378450"/>
            <a:ext cx="23876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6" name="Picture 17"/>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05750" y="4430713"/>
            <a:ext cx="19129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7" name="TextBox 18"/>
          <p:cNvSpPr txBox="1">
            <a:spLocks noChangeArrowheads="1"/>
          </p:cNvSpPr>
          <p:nvPr/>
        </p:nvSpPr>
        <p:spPr bwMode="auto">
          <a:xfrm>
            <a:off x="3756025" y="106363"/>
            <a:ext cx="282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sz="2000">
                <a:solidFill>
                  <a:schemeClr val="accent2"/>
                </a:solidFill>
                <a:latin typeface="Times New Roman" panose="02020603050405020304" pitchFamily="18" charset="0"/>
                <a:cs typeface="Arial" panose="020B0604020202020204" pitchFamily="34" charset="0"/>
              </a:defRPr>
            </a:lvl1pPr>
            <a:lvl2pPr marL="742950" indent="-285750" defTabSz="742950">
              <a:defRPr sz="2000">
                <a:solidFill>
                  <a:schemeClr val="accent2"/>
                </a:solidFill>
                <a:latin typeface="Times New Roman" panose="02020603050405020304" pitchFamily="18" charset="0"/>
                <a:cs typeface="Arial" panose="020B0604020202020204" pitchFamily="34" charset="0"/>
              </a:defRPr>
            </a:lvl2pPr>
            <a:lvl3pPr marL="1143000" indent="-228600" defTabSz="742950">
              <a:defRPr sz="2000">
                <a:solidFill>
                  <a:schemeClr val="accent2"/>
                </a:solidFill>
                <a:latin typeface="Times New Roman" panose="02020603050405020304" pitchFamily="18" charset="0"/>
                <a:cs typeface="Arial" panose="020B0604020202020204" pitchFamily="34" charset="0"/>
              </a:defRPr>
            </a:lvl3pPr>
            <a:lvl4pPr marL="1600200" indent="-228600" defTabSz="742950">
              <a:defRPr sz="2000">
                <a:solidFill>
                  <a:schemeClr val="accent2"/>
                </a:solidFill>
                <a:latin typeface="Times New Roman" panose="02020603050405020304" pitchFamily="18" charset="0"/>
                <a:cs typeface="Arial" panose="020B0604020202020204" pitchFamily="34" charset="0"/>
              </a:defRPr>
            </a:lvl4pPr>
            <a:lvl5pPr marL="2057400" indent="-228600" defTabSz="742950">
              <a:defRPr sz="2000">
                <a:solidFill>
                  <a:schemeClr val="accent2"/>
                </a:solidFill>
                <a:latin typeface="Times New Roman" panose="02020603050405020304" pitchFamily="18" charset="0"/>
                <a:cs typeface="Arial" panose="020B0604020202020204" pitchFamily="34" charset="0"/>
              </a:defRPr>
            </a:lvl5pPr>
            <a:lvl6pPr marL="2514600" indent="-228600" defTabSz="74295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defTabSz="74295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defTabSz="74295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defTabSz="74295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eaLnBrk="1" hangingPunct="1"/>
            <a:r>
              <a:rPr lang="en-US" altLang="en-US" sz="1600">
                <a:solidFill>
                  <a:srgbClr val="CC0099"/>
                </a:solidFill>
                <a:latin typeface="Calibri" panose="020F0502020204030204" pitchFamily="34" charset="0"/>
              </a:rPr>
              <a:t>Contour Map with RWH Design </a:t>
            </a:r>
            <a:endParaRPr lang="en-IN" altLang="en-US" sz="1600">
              <a:solidFill>
                <a:srgbClr val="CC0099"/>
              </a:solidFill>
              <a:latin typeface="Calibri" panose="020F0502020204030204" pitchFamily="34" charset="0"/>
            </a:endParaRPr>
          </a:p>
        </p:txBody>
      </p:sp>
    </p:spTree>
    <p:extLst>
      <p:ext uri="{BB962C8B-B14F-4D97-AF65-F5344CB8AC3E}">
        <p14:creationId xmlns:p14="http://schemas.microsoft.com/office/powerpoint/2010/main" val="4271045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603647" indent="-232172">
              <a:spcBef>
                <a:spcPct val="20000"/>
              </a:spcBef>
              <a:buFont typeface="Arial" panose="020B0604020202020204" pitchFamily="34" charset="0"/>
              <a:buChar char="–"/>
              <a:defRPr sz="2275">
                <a:solidFill>
                  <a:schemeClr val="tx1"/>
                </a:solidFill>
                <a:latin typeface="Calibri" panose="020F0502020204030204" pitchFamily="34" charset="0"/>
              </a:defRPr>
            </a:lvl2pPr>
            <a:lvl3pPr marL="928688" indent="-185738">
              <a:spcBef>
                <a:spcPct val="20000"/>
              </a:spcBef>
              <a:buFont typeface="Arial" panose="020B0604020202020204" pitchFamily="34" charset="0"/>
              <a:buChar char="•"/>
              <a:defRPr sz="1950">
                <a:solidFill>
                  <a:schemeClr val="tx1"/>
                </a:solidFill>
                <a:latin typeface="Calibri" panose="020F0502020204030204" pitchFamily="34" charset="0"/>
              </a:defRPr>
            </a:lvl3pPr>
            <a:lvl4pPr marL="1300163" indent="-185738">
              <a:spcBef>
                <a:spcPct val="20000"/>
              </a:spcBef>
              <a:buFont typeface="Arial" panose="020B0604020202020204" pitchFamily="34" charset="0"/>
              <a:buChar char="–"/>
              <a:defRPr sz="1625">
                <a:solidFill>
                  <a:schemeClr val="tx1"/>
                </a:solidFill>
                <a:latin typeface="Calibri" panose="020F0502020204030204" pitchFamily="34" charset="0"/>
              </a:defRPr>
            </a:lvl4pPr>
            <a:lvl5pPr marL="1671638" indent="-185738">
              <a:spcBef>
                <a:spcPct val="20000"/>
              </a:spcBef>
              <a:buFont typeface="Arial" panose="020B0604020202020204" pitchFamily="34" charset="0"/>
              <a:buChar char="»"/>
              <a:defRPr sz="1625">
                <a:solidFill>
                  <a:schemeClr val="tx1"/>
                </a:solidFill>
                <a:latin typeface="Calibri" panose="020F0502020204030204" pitchFamily="34" charset="0"/>
              </a:defRPr>
            </a:lvl5pPr>
            <a:lvl6pPr marL="2043113"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6pPr>
            <a:lvl7pPr marL="2414588"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7pPr>
            <a:lvl8pPr marL="2786063"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8pPr>
            <a:lvl9pPr marL="3157538"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9pPr>
          </a:lstStyle>
          <a:p>
            <a:pPr defTabSz="742950" eaLnBrk="1" fontAlgn="auto" hangingPunct="1">
              <a:spcBef>
                <a:spcPct val="0"/>
              </a:spcBef>
              <a:spcAft>
                <a:spcPts val="0"/>
              </a:spcAft>
              <a:buFont typeface="Arial" panose="020B0604020202020204" pitchFamily="34" charset="0"/>
              <a:buNone/>
              <a:defRPr/>
            </a:pPr>
            <a:fld id="{D2A47534-EBFA-4466-B93A-8766A348C723}" type="slidenum">
              <a:rPr lang="en-US" altLang="en-US" sz="975">
                <a:solidFill>
                  <a:srgbClr val="898989"/>
                </a:solidFill>
                <a:cs typeface="+mn-cs"/>
              </a:rPr>
              <a:pPr defTabSz="742950" eaLnBrk="1" fontAlgn="auto" hangingPunct="1">
                <a:spcBef>
                  <a:spcPct val="0"/>
                </a:spcBef>
                <a:spcAft>
                  <a:spcPts val="0"/>
                </a:spcAft>
                <a:buFont typeface="Arial" panose="020B0604020202020204" pitchFamily="34" charset="0"/>
                <a:buNone/>
                <a:defRPr/>
              </a:pPr>
              <a:t>46</a:t>
            </a:fld>
            <a:endParaRPr lang="en-US" altLang="en-US" sz="975">
              <a:solidFill>
                <a:srgbClr val="898989"/>
              </a:solidFill>
              <a:cs typeface="+mn-cs"/>
            </a:endParaRPr>
          </a:p>
        </p:txBody>
      </p:sp>
      <p:graphicFrame>
        <p:nvGraphicFramePr>
          <p:cNvPr id="6" name="Table 5"/>
          <p:cNvGraphicFramePr>
            <a:graphicFrameLocks noGrp="1"/>
          </p:cNvGraphicFramePr>
          <p:nvPr/>
        </p:nvGraphicFramePr>
        <p:xfrm>
          <a:off x="1524000" y="555625"/>
          <a:ext cx="7226300" cy="669924"/>
        </p:xfrm>
        <a:graphic>
          <a:graphicData uri="http://schemas.openxmlformats.org/drawingml/2006/table">
            <a:tbl>
              <a:tblPr firstRow="1" bandRow="1">
                <a:tableStyleId>{5940675A-B579-460E-94D1-54222C63F5DA}</a:tableStyleId>
              </a:tblPr>
              <a:tblGrid>
                <a:gridCol w="575144">
                  <a:extLst>
                    <a:ext uri="{9D8B030D-6E8A-4147-A177-3AD203B41FA5}">
                      <a16:colId xmlns:a16="http://schemas.microsoft.com/office/drawing/2014/main" val="20000"/>
                    </a:ext>
                  </a:extLst>
                </a:gridCol>
                <a:gridCol w="2850495">
                  <a:extLst>
                    <a:ext uri="{9D8B030D-6E8A-4147-A177-3AD203B41FA5}">
                      <a16:colId xmlns:a16="http://schemas.microsoft.com/office/drawing/2014/main" val="20001"/>
                    </a:ext>
                  </a:extLst>
                </a:gridCol>
                <a:gridCol w="542952">
                  <a:extLst>
                    <a:ext uri="{9D8B030D-6E8A-4147-A177-3AD203B41FA5}">
                      <a16:colId xmlns:a16="http://schemas.microsoft.com/office/drawing/2014/main" val="20002"/>
                    </a:ext>
                  </a:extLst>
                </a:gridCol>
                <a:gridCol w="3257709">
                  <a:extLst>
                    <a:ext uri="{9D8B030D-6E8A-4147-A177-3AD203B41FA5}">
                      <a16:colId xmlns:a16="http://schemas.microsoft.com/office/drawing/2014/main" val="20003"/>
                    </a:ext>
                  </a:extLst>
                </a:gridCol>
              </a:tblGrid>
              <a:tr h="167481">
                <a:tc>
                  <a:txBody>
                    <a:bodyPr/>
                    <a:lstStyle/>
                    <a:p>
                      <a:pPr algn="ctr" fontAlgn="b"/>
                      <a:r>
                        <a:rPr lang="en-US" sz="1000" b="0" i="0" u="none" strike="noStrike" dirty="0">
                          <a:solidFill>
                            <a:srgbClr val="000000"/>
                          </a:solidFill>
                          <a:effectLst/>
                          <a:latin typeface="+mn-lt"/>
                        </a:rPr>
                        <a:t>B/W</a:t>
                      </a:r>
                    </a:p>
                  </a:txBody>
                  <a:tcPr marL="7737" marR="7737" marT="7728" marB="0" anchor="ctr"/>
                </a:tc>
                <a:tc>
                  <a:txBody>
                    <a:bodyPr/>
                    <a:lstStyle/>
                    <a:p>
                      <a:pPr marL="91440" algn="l" fontAlgn="b"/>
                      <a:r>
                        <a:rPr lang="en-US" sz="1000" b="0" i="0" u="none" strike="noStrike" dirty="0">
                          <a:solidFill>
                            <a:srgbClr val="000000"/>
                          </a:solidFill>
                          <a:effectLst/>
                          <a:latin typeface="+mn-lt"/>
                        </a:rPr>
                        <a:t>Bed Width of Drain; M</a:t>
                      </a:r>
                    </a:p>
                  </a:txBody>
                  <a:tcPr marL="7737" marR="7737" marT="7728" marB="0" anchor="ctr"/>
                </a:tc>
                <a:tc>
                  <a:txBody>
                    <a:bodyPr/>
                    <a:lstStyle/>
                    <a:p>
                      <a:pPr algn="ctr" fontAlgn="b"/>
                      <a:r>
                        <a:rPr lang="en-US" sz="1000" b="0" i="0" u="none" strike="noStrike" dirty="0">
                          <a:solidFill>
                            <a:srgbClr val="000000"/>
                          </a:solidFill>
                          <a:effectLst/>
                          <a:latin typeface="+mn-lt"/>
                        </a:rPr>
                        <a:t>a</a:t>
                      </a:r>
                    </a:p>
                  </a:txBody>
                  <a:tcPr marL="7737" marR="7737" marT="7728" marB="0" anchor="ctr"/>
                </a:tc>
                <a:tc>
                  <a:txBody>
                    <a:bodyPr/>
                    <a:lstStyle/>
                    <a:p>
                      <a:pPr marL="91440" algn="l" fontAlgn="b"/>
                      <a:r>
                        <a:rPr lang="en-US" sz="1000" b="0" i="0" u="none" strike="noStrike" dirty="0">
                          <a:solidFill>
                            <a:srgbClr val="000000"/>
                          </a:solidFill>
                          <a:effectLst/>
                          <a:latin typeface="+mn-lt"/>
                        </a:rPr>
                        <a:t>Cross Sectional Area of Water; </a:t>
                      </a:r>
                      <a:r>
                        <a:rPr lang="en-US" sz="1000" b="0" i="0" u="none" strike="noStrike" dirty="0" err="1">
                          <a:solidFill>
                            <a:srgbClr val="000000"/>
                          </a:solidFill>
                          <a:effectLst/>
                          <a:latin typeface="+mn-lt"/>
                        </a:rPr>
                        <a:t>Sq.M</a:t>
                      </a:r>
                      <a:r>
                        <a:rPr lang="en-US" sz="1000" b="0" i="0" u="none" strike="noStrike" dirty="0">
                          <a:solidFill>
                            <a:srgbClr val="000000"/>
                          </a:solidFill>
                          <a:effectLst/>
                          <a:latin typeface="+mn-lt"/>
                        </a:rPr>
                        <a:t>.</a:t>
                      </a:r>
                    </a:p>
                  </a:txBody>
                  <a:tcPr marL="7737" marR="7737" marT="7728" marB="0" anchor="ctr"/>
                </a:tc>
                <a:extLst>
                  <a:ext uri="{0D108BD9-81ED-4DB2-BD59-A6C34878D82A}">
                    <a16:rowId xmlns:a16="http://schemas.microsoft.com/office/drawing/2014/main" val="10000"/>
                  </a:ext>
                </a:extLst>
              </a:tr>
              <a:tr h="167481">
                <a:tc>
                  <a:txBody>
                    <a:bodyPr/>
                    <a:lstStyle/>
                    <a:p>
                      <a:pPr algn="ctr" fontAlgn="b"/>
                      <a:r>
                        <a:rPr lang="en-US" sz="1000" b="0" i="0" u="none" strike="noStrike" dirty="0">
                          <a:solidFill>
                            <a:srgbClr val="000000"/>
                          </a:solidFill>
                          <a:effectLst/>
                          <a:latin typeface="+mn-lt"/>
                        </a:rPr>
                        <a:t>H</a:t>
                      </a:r>
                    </a:p>
                  </a:txBody>
                  <a:tcPr marL="7737" marR="7737" marT="7728" marB="0" anchor="ctr"/>
                </a:tc>
                <a:tc>
                  <a:txBody>
                    <a:bodyPr/>
                    <a:lstStyle/>
                    <a:p>
                      <a:pPr marL="91440" algn="l" fontAlgn="b"/>
                      <a:r>
                        <a:rPr lang="en-US" sz="1000" b="0" i="0" u="none" strike="noStrike" dirty="0">
                          <a:solidFill>
                            <a:srgbClr val="000000"/>
                          </a:solidFill>
                          <a:effectLst/>
                          <a:latin typeface="+mn-lt"/>
                        </a:rPr>
                        <a:t>Ht. of Water in Drain;  M</a:t>
                      </a:r>
                    </a:p>
                  </a:txBody>
                  <a:tcPr marL="7737" marR="7737" marT="7728" marB="0" anchor="ctr"/>
                </a:tc>
                <a:tc>
                  <a:txBody>
                    <a:bodyPr/>
                    <a:lstStyle/>
                    <a:p>
                      <a:pPr algn="ctr" fontAlgn="b"/>
                      <a:r>
                        <a:rPr lang="en-US" sz="1000" b="0" i="0" u="none" strike="noStrike" dirty="0">
                          <a:solidFill>
                            <a:srgbClr val="000000"/>
                          </a:solidFill>
                          <a:effectLst/>
                          <a:latin typeface="+mn-lt"/>
                        </a:rPr>
                        <a:t>P</a:t>
                      </a:r>
                    </a:p>
                  </a:txBody>
                  <a:tcPr marL="7737" marR="7737" marT="7728" marB="0" anchor="ctr"/>
                </a:tc>
                <a:tc>
                  <a:txBody>
                    <a:bodyPr/>
                    <a:lstStyle/>
                    <a:p>
                      <a:pPr marL="91440" algn="l" fontAlgn="b"/>
                      <a:r>
                        <a:rPr lang="en-US" sz="1000" b="0" i="0" u="none" strike="noStrike" dirty="0">
                          <a:solidFill>
                            <a:srgbClr val="000000"/>
                          </a:solidFill>
                          <a:effectLst/>
                          <a:latin typeface="+mn-lt"/>
                        </a:rPr>
                        <a:t>Wetted Perimeter of Drain; M</a:t>
                      </a:r>
                    </a:p>
                  </a:txBody>
                  <a:tcPr marL="7737" marR="7737" marT="7728" marB="0" anchor="ctr"/>
                </a:tc>
                <a:extLst>
                  <a:ext uri="{0D108BD9-81ED-4DB2-BD59-A6C34878D82A}">
                    <a16:rowId xmlns:a16="http://schemas.microsoft.com/office/drawing/2014/main" val="10001"/>
                  </a:ext>
                </a:extLst>
              </a:tr>
              <a:tr h="167481">
                <a:tc>
                  <a:txBody>
                    <a:bodyPr/>
                    <a:lstStyle/>
                    <a:p>
                      <a:pPr algn="ctr" fontAlgn="b"/>
                      <a:r>
                        <a:rPr lang="en-US" sz="1000" b="0" i="0" u="none" strike="noStrike" dirty="0">
                          <a:solidFill>
                            <a:srgbClr val="000000"/>
                          </a:solidFill>
                          <a:effectLst/>
                          <a:latin typeface="+mn-lt"/>
                        </a:rPr>
                        <a:t>N</a:t>
                      </a:r>
                    </a:p>
                  </a:txBody>
                  <a:tcPr marL="7737" marR="7737" marT="7728" marB="0" anchor="ctr"/>
                </a:tc>
                <a:tc>
                  <a:txBody>
                    <a:bodyPr/>
                    <a:lstStyle/>
                    <a:p>
                      <a:pPr marL="91440" algn="l" fontAlgn="b"/>
                      <a:r>
                        <a:rPr lang="en-US" sz="1000" b="0" i="0" u="none" strike="noStrike" dirty="0">
                          <a:solidFill>
                            <a:srgbClr val="000000"/>
                          </a:solidFill>
                          <a:effectLst/>
                          <a:latin typeface="+mn-lt"/>
                        </a:rPr>
                        <a:t>Manning's Coefficient 0.024 for Concrete</a:t>
                      </a:r>
                    </a:p>
                  </a:txBody>
                  <a:tcPr marL="7737" marR="7737" marT="7728" marB="0" anchor="ctr"/>
                </a:tc>
                <a:tc>
                  <a:txBody>
                    <a:bodyPr/>
                    <a:lstStyle/>
                    <a:p>
                      <a:pPr algn="ctr" fontAlgn="b"/>
                      <a:r>
                        <a:rPr lang="en-US" sz="1000" b="0" i="0" u="none" strike="noStrike" dirty="0">
                          <a:solidFill>
                            <a:srgbClr val="000000"/>
                          </a:solidFill>
                          <a:effectLst/>
                          <a:latin typeface="+mn-lt"/>
                        </a:rPr>
                        <a:t>S</a:t>
                      </a:r>
                    </a:p>
                  </a:txBody>
                  <a:tcPr marL="7737" marR="7737" marT="7728" marB="0" anchor="ctr"/>
                </a:tc>
                <a:tc>
                  <a:txBody>
                    <a:bodyPr/>
                    <a:lstStyle/>
                    <a:p>
                      <a:pPr marL="91440" algn="l" fontAlgn="b"/>
                      <a:r>
                        <a:rPr lang="en-US" sz="1000" b="0" i="0" u="none" strike="noStrike" dirty="0">
                          <a:solidFill>
                            <a:srgbClr val="000000"/>
                          </a:solidFill>
                          <a:effectLst/>
                          <a:latin typeface="+mn-lt"/>
                        </a:rPr>
                        <a:t>Bed Slope in Vertical : Horizontal </a:t>
                      </a:r>
                    </a:p>
                  </a:txBody>
                  <a:tcPr marL="7737" marR="7737" marT="7728" marB="0" anchor="ctr"/>
                </a:tc>
                <a:extLst>
                  <a:ext uri="{0D108BD9-81ED-4DB2-BD59-A6C34878D82A}">
                    <a16:rowId xmlns:a16="http://schemas.microsoft.com/office/drawing/2014/main" val="10002"/>
                  </a:ext>
                </a:extLst>
              </a:tr>
              <a:tr h="167481">
                <a:tc>
                  <a:txBody>
                    <a:bodyPr/>
                    <a:lstStyle/>
                    <a:p>
                      <a:pPr algn="ctr" fontAlgn="b"/>
                      <a:r>
                        <a:rPr lang="en-US" sz="1000" b="0" i="0" u="none" strike="noStrike" dirty="0">
                          <a:solidFill>
                            <a:srgbClr val="000000"/>
                          </a:solidFill>
                          <a:effectLst/>
                          <a:latin typeface="+mn-lt"/>
                        </a:rPr>
                        <a:t>Q</a:t>
                      </a:r>
                    </a:p>
                  </a:txBody>
                  <a:tcPr marL="7737" marR="7737" marT="7728" marB="0" anchor="ctr"/>
                </a:tc>
                <a:tc>
                  <a:txBody>
                    <a:bodyPr/>
                    <a:lstStyle/>
                    <a:p>
                      <a:pPr marL="91440" algn="l" fontAlgn="b"/>
                      <a:r>
                        <a:rPr lang="en-US" sz="1000" b="0" i="0" u="none" strike="noStrike" dirty="0">
                          <a:solidFill>
                            <a:srgbClr val="000000"/>
                          </a:solidFill>
                          <a:effectLst/>
                          <a:latin typeface="+mn-lt"/>
                        </a:rPr>
                        <a:t>Discharge Capacity of Drain in </a:t>
                      </a:r>
                      <a:r>
                        <a:rPr lang="en-US" sz="1000" b="0" i="0" u="none" strike="noStrike" dirty="0" err="1">
                          <a:solidFill>
                            <a:srgbClr val="000000"/>
                          </a:solidFill>
                          <a:effectLst/>
                          <a:latin typeface="+mn-lt"/>
                        </a:rPr>
                        <a:t>Cu.M</a:t>
                      </a:r>
                      <a:r>
                        <a:rPr lang="en-US" sz="1000" b="0" i="0" u="none" strike="noStrike" dirty="0">
                          <a:solidFill>
                            <a:srgbClr val="000000"/>
                          </a:solidFill>
                          <a:effectLst/>
                          <a:latin typeface="+mn-lt"/>
                        </a:rPr>
                        <a:t>. /</a:t>
                      </a:r>
                      <a:r>
                        <a:rPr lang="en-US" sz="1000" b="0" i="0" u="none" strike="noStrike" baseline="0" dirty="0">
                          <a:solidFill>
                            <a:srgbClr val="000000"/>
                          </a:solidFill>
                          <a:effectLst/>
                          <a:latin typeface="+mn-lt"/>
                        </a:rPr>
                        <a:t>Sec</a:t>
                      </a:r>
                      <a:endParaRPr lang="en-US" sz="1000" b="0" i="0" u="none" strike="noStrike" dirty="0">
                        <a:solidFill>
                          <a:srgbClr val="000000"/>
                        </a:solidFill>
                        <a:effectLst/>
                        <a:latin typeface="+mn-lt"/>
                      </a:endParaRPr>
                    </a:p>
                  </a:txBody>
                  <a:tcPr marL="7737" marR="7737" marT="7728" marB="0" anchor="ctr"/>
                </a:tc>
                <a:tc>
                  <a:txBody>
                    <a:bodyPr/>
                    <a:lstStyle/>
                    <a:p>
                      <a:pPr algn="ctr" fontAlgn="b"/>
                      <a:r>
                        <a:rPr lang="en-US" sz="1000" b="0" i="0" u="none" strike="noStrike" dirty="0">
                          <a:solidFill>
                            <a:srgbClr val="000000"/>
                          </a:solidFill>
                          <a:effectLst/>
                          <a:latin typeface="+mn-lt"/>
                        </a:rPr>
                        <a:t>V</a:t>
                      </a:r>
                    </a:p>
                  </a:txBody>
                  <a:tcPr marL="7737" marR="7737" marT="7728" marB="0" anchor="ctr"/>
                </a:tc>
                <a:tc>
                  <a:txBody>
                    <a:bodyPr/>
                    <a:lstStyle/>
                    <a:p>
                      <a:pPr marL="91440" algn="l" fontAlgn="b"/>
                      <a:r>
                        <a:rPr lang="en-US" sz="1000" b="0" i="0" u="none" strike="noStrike" dirty="0">
                          <a:solidFill>
                            <a:srgbClr val="000000"/>
                          </a:solidFill>
                          <a:effectLst/>
                          <a:latin typeface="+mn-lt"/>
                        </a:rPr>
                        <a:t>Velocity in Drain : M / Sec</a:t>
                      </a:r>
                    </a:p>
                  </a:txBody>
                  <a:tcPr marL="7737" marR="7737" marT="7728" marB="0" anchor="ct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44450" y="1281113"/>
          <a:ext cx="9791700" cy="3683001"/>
        </p:xfrm>
        <a:graphic>
          <a:graphicData uri="http://schemas.openxmlformats.org/drawingml/2006/table">
            <a:tbl>
              <a:tblPr>
                <a:tableStyleId>{5940675A-B579-460E-94D1-54222C63F5DA}</a:tableStyleId>
              </a:tblPr>
              <a:tblGrid>
                <a:gridCol w="1174372">
                  <a:extLst>
                    <a:ext uri="{9D8B030D-6E8A-4147-A177-3AD203B41FA5}">
                      <a16:colId xmlns:a16="http://schemas.microsoft.com/office/drawing/2014/main" val="20000"/>
                    </a:ext>
                  </a:extLst>
                </a:gridCol>
                <a:gridCol w="922841">
                  <a:extLst>
                    <a:ext uri="{9D8B030D-6E8A-4147-A177-3AD203B41FA5}">
                      <a16:colId xmlns:a16="http://schemas.microsoft.com/office/drawing/2014/main" val="20001"/>
                    </a:ext>
                  </a:extLst>
                </a:gridCol>
                <a:gridCol w="629165">
                  <a:extLst>
                    <a:ext uri="{9D8B030D-6E8A-4147-A177-3AD203B41FA5}">
                      <a16:colId xmlns:a16="http://schemas.microsoft.com/office/drawing/2014/main" val="20002"/>
                    </a:ext>
                  </a:extLst>
                </a:gridCol>
                <a:gridCol w="817197">
                  <a:extLst>
                    <a:ext uri="{9D8B030D-6E8A-4147-A177-3AD203B41FA5}">
                      <a16:colId xmlns:a16="http://schemas.microsoft.com/office/drawing/2014/main" val="20003"/>
                    </a:ext>
                  </a:extLst>
                </a:gridCol>
                <a:gridCol w="871832">
                  <a:extLst>
                    <a:ext uri="{9D8B030D-6E8A-4147-A177-3AD203B41FA5}">
                      <a16:colId xmlns:a16="http://schemas.microsoft.com/office/drawing/2014/main" val="20004"/>
                    </a:ext>
                  </a:extLst>
                </a:gridCol>
                <a:gridCol w="760059">
                  <a:extLst>
                    <a:ext uri="{9D8B030D-6E8A-4147-A177-3AD203B41FA5}">
                      <a16:colId xmlns:a16="http://schemas.microsoft.com/office/drawing/2014/main" val="20005"/>
                    </a:ext>
                  </a:extLst>
                </a:gridCol>
                <a:gridCol w="922129">
                  <a:extLst>
                    <a:ext uri="{9D8B030D-6E8A-4147-A177-3AD203B41FA5}">
                      <a16:colId xmlns:a16="http://schemas.microsoft.com/office/drawing/2014/main" val="20006"/>
                    </a:ext>
                  </a:extLst>
                </a:gridCol>
                <a:gridCol w="938895">
                  <a:extLst>
                    <a:ext uri="{9D8B030D-6E8A-4147-A177-3AD203B41FA5}">
                      <a16:colId xmlns:a16="http://schemas.microsoft.com/office/drawing/2014/main" val="20007"/>
                    </a:ext>
                  </a:extLst>
                </a:gridCol>
                <a:gridCol w="760059">
                  <a:extLst>
                    <a:ext uri="{9D8B030D-6E8A-4147-A177-3AD203B41FA5}">
                      <a16:colId xmlns:a16="http://schemas.microsoft.com/office/drawing/2014/main" val="20008"/>
                    </a:ext>
                  </a:extLst>
                </a:gridCol>
                <a:gridCol w="788002">
                  <a:extLst>
                    <a:ext uri="{9D8B030D-6E8A-4147-A177-3AD203B41FA5}">
                      <a16:colId xmlns:a16="http://schemas.microsoft.com/office/drawing/2014/main" val="20009"/>
                    </a:ext>
                  </a:extLst>
                </a:gridCol>
                <a:gridCol w="1207149">
                  <a:extLst>
                    <a:ext uri="{9D8B030D-6E8A-4147-A177-3AD203B41FA5}">
                      <a16:colId xmlns:a16="http://schemas.microsoft.com/office/drawing/2014/main" val="20010"/>
                    </a:ext>
                  </a:extLst>
                </a:gridCol>
              </a:tblGrid>
              <a:tr h="175381">
                <a:tc>
                  <a:txBody>
                    <a:bodyPr/>
                    <a:lstStyle/>
                    <a:p>
                      <a:pPr algn="ctr" fontAlgn="t"/>
                      <a:r>
                        <a:rPr lang="en-US" sz="1100" b="1" i="0" u="none" strike="noStrike" dirty="0">
                          <a:solidFill>
                            <a:srgbClr val="000000"/>
                          </a:solidFill>
                          <a:effectLst/>
                          <a:latin typeface="+mn-lt"/>
                        </a:rPr>
                        <a:t>Drains</a:t>
                      </a:r>
                    </a:p>
                  </a:txBody>
                  <a:tcPr marL="7737" marR="7737" marT="7740" marB="0">
                    <a:solidFill>
                      <a:schemeClr val="accent5">
                        <a:lumMod val="20000"/>
                        <a:lumOff val="80000"/>
                      </a:schemeClr>
                    </a:solidFill>
                  </a:tcPr>
                </a:tc>
                <a:tc gridSpan="2">
                  <a:txBody>
                    <a:bodyPr/>
                    <a:lstStyle/>
                    <a:p>
                      <a:pPr algn="ctr" fontAlgn="t"/>
                      <a:r>
                        <a:rPr lang="en-US" sz="1100" b="1" u="none" strike="noStrike" dirty="0">
                          <a:effectLst/>
                          <a:latin typeface="+mn-lt"/>
                        </a:rPr>
                        <a:t>Values</a:t>
                      </a:r>
                      <a:endParaRPr lang="en-US" sz="1100" b="1" i="0" u="none" strike="noStrike" dirty="0">
                        <a:solidFill>
                          <a:srgbClr val="000000"/>
                        </a:solidFill>
                        <a:effectLst/>
                        <a:latin typeface="+mn-lt"/>
                      </a:endParaRPr>
                    </a:p>
                  </a:txBody>
                  <a:tcPr marL="7737" marR="7737" marT="7740" marB="0"/>
                </a:tc>
                <a:tc hMerge="1">
                  <a:txBody>
                    <a:bodyPr/>
                    <a:lstStyle/>
                    <a:p>
                      <a:pPr algn="ctr" fontAlgn="t"/>
                      <a:endParaRPr lang="en-US"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t"/>
                      <a:r>
                        <a:rPr lang="en-US" sz="1100" b="1" i="0" u="none" strike="noStrike" dirty="0">
                          <a:solidFill>
                            <a:schemeClr val="tx1"/>
                          </a:solidFill>
                          <a:effectLst/>
                          <a:latin typeface="+mn-lt"/>
                        </a:rPr>
                        <a:t>a</a:t>
                      </a:r>
                      <a:endParaRPr lang="en-US" sz="1100" b="1" i="0" u="none" strike="noStrike" dirty="0">
                        <a:solidFill>
                          <a:srgbClr val="000000"/>
                        </a:solidFill>
                        <a:effectLst/>
                        <a:latin typeface="+mn-lt"/>
                      </a:endParaRPr>
                    </a:p>
                  </a:txBody>
                  <a:tcPr marL="7737" marR="7737" marT="7740" marB="0"/>
                </a:tc>
                <a:tc>
                  <a:txBody>
                    <a:bodyPr/>
                    <a:lstStyle/>
                    <a:p>
                      <a:pPr algn="ctr" fontAlgn="t"/>
                      <a:r>
                        <a:rPr lang="en-US" sz="1100" b="1" u="none" strike="noStrike" dirty="0">
                          <a:effectLst/>
                          <a:latin typeface="+mn-lt"/>
                        </a:rPr>
                        <a:t>P</a:t>
                      </a:r>
                      <a:endParaRPr lang="en-US" sz="1100" b="1" i="0" u="none" strike="noStrike" dirty="0">
                        <a:solidFill>
                          <a:srgbClr val="000000"/>
                        </a:solidFill>
                        <a:effectLst/>
                        <a:latin typeface="+mn-lt"/>
                      </a:endParaRPr>
                    </a:p>
                  </a:txBody>
                  <a:tcPr marL="7737" marR="7737" marT="7740" marB="0"/>
                </a:tc>
                <a:tc>
                  <a:txBody>
                    <a:bodyPr/>
                    <a:lstStyle/>
                    <a:p>
                      <a:pPr algn="ctr" fontAlgn="t"/>
                      <a:r>
                        <a:rPr lang="en-US" sz="1100" b="1" u="none" strike="noStrike" dirty="0" smtClean="0">
                          <a:effectLst/>
                          <a:latin typeface="+mn-lt"/>
                        </a:rPr>
                        <a:t>a/p = R</a:t>
                      </a:r>
                      <a:endParaRPr lang="en-US" sz="1100" b="1" i="0" u="none" strike="noStrike" dirty="0">
                        <a:solidFill>
                          <a:srgbClr val="000000"/>
                        </a:solidFill>
                        <a:effectLst/>
                        <a:latin typeface="+mn-lt"/>
                      </a:endParaRPr>
                    </a:p>
                  </a:txBody>
                  <a:tcPr marL="7737" marR="7737" marT="7740" marB="0"/>
                </a:tc>
                <a:tc>
                  <a:txBody>
                    <a:bodyPr/>
                    <a:lstStyle/>
                    <a:p>
                      <a:pPr algn="ctr" fontAlgn="t"/>
                      <a:r>
                        <a:rPr lang="en-US" sz="1100" b="1" u="none" strike="noStrike">
                          <a:effectLst/>
                          <a:latin typeface="+mn-lt"/>
                        </a:rPr>
                        <a:t>1/N</a:t>
                      </a:r>
                      <a:endParaRPr lang="en-US" sz="1100" b="1" i="0" u="none" strike="noStrike">
                        <a:solidFill>
                          <a:srgbClr val="000000"/>
                        </a:solidFill>
                        <a:effectLst/>
                        <a:latin typeface="+mn-lt"/>
                      </a:endParaRPr>
                    </a:p>
                  </a:txBody>
                  <a:tcPr marL="7737" marR="7737" marT="7740" marB="0"/>
                </a:tc>
                <a:tc>
                  <a:txBody>
                    <a:bodyPr/>
                    <a:lstStyle/>
                    <a:p>
                      <a:pPr algn="ctr" fontAlgn="t"/>
                      <a:r>
                        <a:rPr lang="en-US" sz="1100" b="1" u="none" strike="noStrike" dirty="0">
                          <a:effectLst/>
                          <a:latin typeface="+mn-lt"/>
                        </a:rPr>
                        <a:t>R^2/3</a:t>
                      </a:r>
                      <a:endParaRPr lang="en-US" sz="1100" b="1" i="0" u="none" strike="noStrike" dirty="0">
                        <a:solidFill>
                          <a:srgbClr val="000000"/>
                        </a:solidFill>
                        <a:effectLst/>
                        <a:latin typeface="+mn-lt"/>
                      </a:endParaRPr>
                    </a:p>
                  </a:txBody>
                  <a:tcPr marL="7737" marR="7737" marT="7740" marB="0"/>
                </a:tc>
                <a:tc>
                  <a:txBody>
                    <a:bodyPr/>
                    <a:lstStyle/>
                    <a:p>
                      <a:pPr algn="ctr" fontAlgn="t"/>
                      <a:r>
                        <a:rPr lang="en-US" sz="1100" b="1" u="none" strike="noStrike" dirty="0">
                          <a:effectLst/>
                          <a:latin typeface="+mn-lt"/>
                        </a:rPr>
                        <a:t>1/ √S </a:t>
                      </a:r>
                      <a:endParaRPr lang="en-US" sz="1100" b="1" i="0" u="none" strike="noStrike" dirty="0">
                        <a:solidFill>
                          <a:srgbClr val="000000"/>
                        </a:solidFill>
                        <a:effectLst/>
                        <a:latin typeface="+mn-lt"/>
                      </a:endParaRPr>
                    </a:p>
                  </a:txBody>
                  <a:tcPr marL="7737" marR="7737" marT="7740" marB="0"/>
                </a:tc>
                <a:tc>
                  <a:txBody>
                    <a:bodyPr/>
                    <a:lstStyle/>
                    <a:p>
                      <a:pPr algn="ctr" fontAlgn="t"/>
                      <a:r>
                        <a:rPr lang="en-US" sz="1100" b="1" u="none" strike="noStrike" dirty="0">
                          <a:effectLst/>
                          <a:latin typeface="+mn-lt"/>
                        </a:rPr>
                        <a:t>V m/sec</a:t>
                      </a:r>
                      <a:endParaRPr lang="en-US" sz="1100" b="1" i="0" u="none" strike="noStrike" dirty="0">
                        <a:solidFill>
                          <a:srgbClr val="000000"/>
                        </a:solidFill>
                        <a:effectLst/>
                        <a:latin typeface="+mn-lt"/>
                      </a:endParaRPr>
                    </a:p>
                  </a:txBody>
                  <a:tcPr marL="7737" marR="7737" marT="7740" marB="0"/>
                </a:tc>
                <a:tc>
                  <a:txBody>
                    <a:bodyPr/>
                    <a:lstStyle/>
                    <a:p>
                      <a:pPr algn="ctr" fontAlgn="t"/>
                      <a:r>
                        <a:rPr lang="en-US" sz="1100" b="1" u="none" strike="noStrike" dirty="0">
                          <a:effectLst/>
                          <a:latin typeface="+mn-lt"/>
                        </a:rPr>
                        <a:t>Q</a:t>
                      </a:r>
                      <a:r>
                        <a:rPr lang="en-US" sz="1100" b="1" u="none" strike="noStrike" baseline="0" dirty="0">
                          <a:effectLst/>
                          <a:latin typeface="+mn-lt"/>
                        </a:rPr>
                        <a:t> (</a:t>
                      </a:r>
                      <a:r>
                        <a:rPr lang="en-US" sz="1100" b="1" u="none" strike="noStrike" dirty="0" err="1">
                          <a:effectLst/>
                          <a:latin typeface="+mn-lt"/>
                        </a:rPr>
                        <a:t>Cu.M</a:t>
                      </a:r>
                      <a:r>
                        <a:rPr lang="en-US" sz="1100" b="1" u="none" strike="noStrike" dirty="0">
                          <a:effectLst/>
                          <a:latin typeface="+mn-lt"/>
                        </a:rPr>
                        <a:t>./Sec)</a:t>
                      </a:r>
                      <a:endParaRPr lang="en-US" sz="1100" b="1" i="0" u="none" strike="noStrike" dirty="0">
                        <a:solidFill>
                          <a:srgbClr val="000000"/>
                        </a:solidFill>
                        <a:effectLst/>
                        <a:latin typeface="+mn-lt"/>
                      </a:endParaRPr>
                    </a:p>
                  </a:txBody>
                  <a:tcPr marL="7737" marR="7737" marT="7740" marB="0">
                    <a:solidFill>
                      <a:schemeClr val="accent5">
                        <a:lumMod val="20000"/>
                        <a:lumOff val="80000"/>
                      </a:schemeClr>
                    </a:solidFill>
                  </a:tcPr>
                </a:tc>
                <a:extLst>
                  <a:ext uri="{0D108BD9-81ED-4DB2-BD59-A6C34878D82A}">
                    <a16:rowId xmlns:a16="http://schemas.microsoft.com/office/drawing/2014/main" val="10000"/>
                  </a:ext>
                </a:extLst>
              </a:tr>
              <a:tr h="175381">
                <a:tc rowSpan="5">
                  <a:txBody>
                    <a:bodyPr/>
                    <a:lstStyle/>
                    <a:p>
                      <a:pPr algn="ctr" fontAlgn="b"/>
                      <a:r>
                        <a:rPr lang="en-US" sz="1100" b="1" i="0" u="none" strike="noStrike" dirty="0">
                          <a:solidFill>
                            <a:srgbClr val="000000"/>
                          </a:solidFill>
                          <a:effectLst/>
                          <a:latin typeface="+mn-lt"/>
                        </a:rPr>
                        <a:t>D1</a:t>
                      </a:r>
                    </a:p>
                  </a:txBody>
                  <a:tcPr marL="7737" marR="7737" marT="7740" marB="0" anchor="ctr">
                    <a:solidFill>
                      <a:schemeClr val="accent5">
                        <a:lumMod val="20000"/>
                        <a:lumOff val="80000"/>
                      </a:schemeClr>
                    </a:solidFill>
                  </a:tcPr>
                </a:tc>
                <a:tc>
                  <a:txBody>
                    <a:bodyPr/>
                    <a:lstStyle/>
                    <a:p>
                      <a:pPr algn="ctr" fontAlgn="b"/>
                      <a:r>
                        <a:rPr lang="en-US" sz="1100" u="none" strike="noStrike" dirty="0">
                          <a:effectLst/>
                          <a:latin typeface="+mn-lt"/>
                        </a:rPr>
                        <a:t>N</a:t>
                      </a:r>
                      <a:endParaRPr lang="en-US" sz="1100" b="0" i="0" u="none" strike="noStrike" dirty="0">
                        <a:solidFill>
                          <a:srgbClr val="000000"/>
                        </a:solidFill>
                        <a:effectLst/>
                        <a:latin typeface="+mn-lt"/>
                      </a:endParaRPr>
                    </a:p>
                  </a:txBody>
                  <a:tcPr marL="7737" marR="7737" marT="7740" marB="0"/>
                </a:tc>
                <a:tc>
                  <a:txBody>
                    <a:bodyPr/>
                    <a:lstStyle/>
                    <a:p>
                      <a:pPr algn="ctr" fontAlgn="b"/>
                      <a:r>
                        <a:rPr lang="en-IN" sz="1100" b="0" i="0" u="none" strike="noStrike" dirty="0">
                          <a:solidFill>
                            <a:srgbClr val="000000"/>
                          </a:solidFill>
                          <a:effectLst/>
                          <a:latin typeface="+mn-lt"/>
                        </a:rPr>
                        <a:t>0.024</a:t>
                      </a:r>
                    </a:p>
                  </a:txBody>
                  <a:tcPr marL="5714" marR="5714" marT="5715" marB="0" anchor="b"/>
                </a:tc>
                <a:tc rowSpan="5">
                  <a:txBody>
                    <a:bodyPr/>
                    <a:lstStyle/>
                    <a:p>
                      <a:pPr algn="ctr" fontAlgn="ctr"/>
                      <a:r>
                        <a:rPr lang="en-IN" sz="1100" b="0" i="0" u="none" strike="noStrike" dirty="0">
                          <a:solidFill>
                            <a:srgbClr val="000000"/>
                          </a:solidFill>
                          <a:effectLst/>
                          <a:latin typeface="+mn-lt"/>
                        </a:rPr>
                        <a:t>1.2</a:t>
                      </a:r>
                    </a:p>
                  </a:txBody>
                  <a:tcPr marL="5714" marR="5714" marT="5715" marB="0" anchor="ctr"/>
                </a:tc>
                <a:tc rowSpan="5">
                  <a:txBody>
                    <a:bodyPr/>
                    <a:lstStyle/>
                    <a:p>
                      <a:pPr algn="ctr" fontAlgn="ctr"/>
                      <a:r>
                        <a:rPr lang="en-IN" sz="1100" b="0" i="0" u="none" strike="noStrike" dirty="0">
                          <a:solidFill>
                            <a:srgbClr val="000000"/>
                          </a:solidFill>
                          <a:effectLst/>
                          <a:latin typeface="+mn-lt"/>
                        </a:rPr>
                        <a:t>3.4</a:t>
                      </a:r>
                    </a:p>
                  </a:txBody>
                  <a:tcPr marL="5714" marR="5714" marT="5715" marB="0" anchor="ctr"/>
                </a:tc>
                <a:tc rowSpan="5">
                  <a:txBody>
                    <a:bodyPr/>
                    <a:lstStyle/>
                    <a:p>
                      <a:pPr algn="ctr" fontAlgn="ctr"/>
                      <a:r>
                        <a:rPr lang="en-IN" sz="1100" b="0" i="0" u="none" strike="noStrike" dirty="0">
                          <a:solidFill>
                            <a:srgbClr val="000000"/>
                          </a:solidFill>
                          <a:effectLst/>
                          <a:latin typeface="+mn-lt"/>
                        </a:rPr>
                        <a:t>0.353</a:t>
                      </a:r>
                    </a:p>
                  </a:txBody>
                  <a:tcPr marL="5714" marR="5714" marT="5715" marB="0" anchor="ctr"/>
                </a:tc>
                <a:tc rowSpan="5">
                  <a:txBody>
                    <a:bodyPr/>
                    <a:lstStyle/>
                    <a:p>
                      <a:pPr algn="ctr" fontAlgn="ctr"/>
                      <a:r>
                        <a:rPr lang="en-IN" sz="1100" b="0" i="0" u="none" strike="noStrike" dirty="0">
                          <a:solidFill>
                            <a:srgbClr val="000000"/>
                          </a:solidFill>
                          <a:effectLst/>
                          <a:latin typeface="+mn-lt"/>
                        </a:rPr>
                        <a:t>41.667</a:t>
                      </a:r>
                    </a:p>
                  </a:txBody>
                  <a:tcPr marL="5714" marR="5714" marT="5715" marB="0" anchor="ctr"/>
                </a:tc>
                <a:tc rowSpan="5">
                  <a:txBody>
                    <a:bodyPr/>
                    <a:lstStyle/>
                    <a:p>
                      <a:pPr algn="ctr" fontAlgn="ctr"/>
                      <a:r>
                        <a:rPr lang="en-IN" sz="1100" b="0" i="0" u="none" strike="noStrike">
                          <a:solidFill>
                            <a:srgbClr val="000000"/>
                          </a:solidFill>
                          <a:effectLst/>
                          <a:latin typeface="+mn-lt"/>
                        </a:rPr>
                        <a:t>0.4994</a:t>
                      </a:r>
                    </a:p>
                  </a:txBody>
                  <a:tcPr marL="5714" marR="5714" marT="5715" marB="0" anchor="ctr"/>
                </a:tc>
                <a:tc rowSpan="5">
                  <a:txBody>
                    <a:bodyPr/>
                    <a:lstStyle/>
                    <a:p>
                      <a:pPr algn="ctr" fontAlgn="ctr"/>
                      <a:r>
                        <a:rPr lang="en-IN" sz="1100" b="0" i="0" u="none" strike="noStrike">
                          <a:solidFill>
                            <a:srgbClr val="000000"/>
                          </a:solidFill>
                          <a:effectLst/>
                          <a:latin typeface="+mn-lt"/>
                        </a:rPr>
                        <a:t>0.1</a:t>
                      </a:r>
                    </a:p>
                  </a:txBody>
                  <a:tcPr marL="5714" marR="5714" marT="5715" marB="0" anchor="ctr"/>
                </a:tc>
                <a:tc rowSpan="5">
                  <a:txBody>
                    <a:bodyPr/>
                    <a:lstStyle/>
                    <a:p>
                      <a:pPr algn="ctr" fontAlgn="ctr"/>
                      <a:r>
                        <a:rPr lang="en-IN" sz="1100" b="0" i="0" u="none" strike="noStrike">
                          <a:solidFill>
                            <a:srgbClr val="000000"/>
                          </a:solidFill>
                          <a:effectLst/>
                          <a:latin typeface="+mn-lt"/>
                        </a:rPr>
                        <a:t>2.081</a:t>
                      </a:r>
                    </a:p>
                  </a:txBody>
                  <a:tcPr marL="5714" marR="5714" marT="5715" marB="0" anchor="ctr"/>
                </a:tc>
                <a:tc rowSpan="5">
                  <a:txBody>
                    <a:bodyPr/>
                    <a:lstStyle/>
                    <a:p>
                      <a:pPr algn="ctr" fontAlgn="ctr"/>
                      <a:r>
                        <a:rPr lang="en-IN" sz="1100" b="1" i="0" u="none" strike="noStrike" dirty="0">
                          <a:solidFill>
                            <a:srgbClr val="000000"/>
                          </a:solidFill>
                          <a:effectLst/>
                          <a:latin typeface="+mn-lt"/>
                        </a:rPr>
                        <a:t>2.497</a:t>
                      </a:r>
                    </a:p>
                  </a:txBody>
                  <a:tcPr marL="5714" marR="5714" marT="5715" marB="0" anchor="ctr">
                    <a:solidFill>
                      <a:schemeClr val="accent5">
                        <a:lumMod val="20000"/>
                        <a:lumOff val="80000"/>
                      </a:schemeClr>
                    </a:solidFill>
                  </a:tcPr>
                </a:tc>
                <a:extLst>
                  <a:ext uri="{0D108BD9-81ED-4DB2-BD59-A6C34878D82A}">
                    <a16:rowId xmlns:a16="http://schemas.microsoft.com/office/drawing/2014/main" val="10001"/>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u="none" strike="noStrike" dirty="0">
                          <a:effectLst/>
                          <a:latin typeface="+mn-lt"/>
                        </a:rPr>
                        <a:t>B/w</a:t>
                      </a:r>
                      <a:endParaRPr lang="en-US" sz="1100" b="0" i="0" u="none" strike="noStrike" dirty="0">
                        <a:solidFill>
                          <a:srgbClr val="000000"/>
                        </a:solidFill>
                        <a:effectLst/>
                        <a:latin typeface="+mn-lt"/>
                      </a:endParaRPr>
                    </a:p>
                  </a:txBody>
                  <a:tcPr marL="7737" marR="7737" marT="7740" marB="0"/>
                </a:tc>
                <a:tc>
                  <a:txBody>
                    <a:bodyPr/>
                    <a:lstStyle/>
                    <a:p>
                      <a:pPr algn="ctr" fontAlgn="b"/>
                      <a:r>
                        <a:rPr lang="en-IN" sz="1100" b="0" i="0" u="none" strike="noStrike" dirty="0">
                          <a:solidFill>
                            <a:srgbClr val="000000"/>
                          </a:solidFill>
                          <a:effectLst/>
                          <a:latin typeface="+mn-lt"/>
                        </a:rPr>
                        <a:t>1</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2"/>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u="none" strike="noStrike" dirty="0">
                          <a:effectLst/>
                          <a:latin typeface="+mn-lt"/>
                        </a:rPr>
                        <a:t>H</a:t>
                      </a:r>
                      <a:endParaRPr lang="en-US" sz="1100" b="0" i="0" u="none" strike="noStrike" dirty="0">
                        <a:solidFill>
                          <a:srgbClr val="000000"/>
                        </a:solidFill>
                        <a:effectLst/>
                        <a:latin typeface="+mn-lt"/>
                      </a:endParaRPr>
                    </a:p>
                  </a:txBody>
                  <a:tcPr marL="7737" marR="7737" marT="7740" marB="0"/>
                </a:tc>
                <a:tc>
                  <a:txBody>
                    <a:bodyPr/>
                    <a:lstStyle/>
                    <a:p>
                      <a:pPr algn="ctr" fontAlgn="b"/>
                      <a:r>
                        <a:rPr lang="en-IN" sz="1100" b="0" i="0" u="none" strike="noStrike" dirty="0">
                          <a:solidFill>
                            <a:srgbClr val="000000"/>
                          </a:solidFill>
                          <a:effectLst/>
                          <a:latin typeface="+mn-lt"/>
                        </a:rPr>
                        <a:t>1.2</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3"/>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u="none" strike="noStrike" dirty="0">
                          <a:effectLst/>
                          <a:latin typeface="+mn-lt"/>
                        </a:rPr>
                        <a:t>Slope</a:t>
                      </a:r>
                      <a:endParaRPr lang="en-US" sz="1100" b="0" i="0" u="none" strike="noStrike" dirty="0">
                        <a:solidFill>
                          <a:srgbClr val="000000"/>
                        </a:solidFill>
                        <a:effectLst/>
                        <a:latin typeface="+mn-lt"/>
                      </a:endParaRPr>
                    </a:p>
                  </a:txBody>
                  <a:tcPr marL="7737" marR="7737" marT="7740" marB="0"/>
                </a:tc>
                <a:tc>
                  <a:txBody>
                    <a:bodyPr/>
                    <a:lstStyle/>
                    <a:p>
                      <a:pPr algn="ctr" fontAlgn="b"/>
                      <a:r>
                        <a:rPr lang="en-IN" sz="1100" b="0" i="0" u="none" strike="noStrike" dirty="0">
                          <a:solidFill>
                            <a:srgbClr val="000000"/>
                          </a:solidFill>
                          <a:effectLst/>
                          <a:latin typeface="+mn-lt"/>
                        </a:rPr>
                        <a:t>1</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4"/>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u="none" strike="noStrike" dirty="0">
                          <a:effectLst/>
                          <a:latin typeface="+mn-lt"/>
                        </a:rPr>
                        <a:t>is to</a:t>
                      </a:r>
                      <a:endParaRPr lang="en-US" sz="1100" b="0" i="0" u="none" strike="noStrike" dirty="0">
                        <a:solidFill>
                          <a:srgbClr val="000000"/>
                        </a:solidFill>
                        <a:effectLst/>
                        <a:latin typeface="+mn-lt"/>
                      </a:endParaRPr>
                    </a:p>
                  </a:txBody>
                  <a:tcPr marL="7737" marR="7737" marT="7740" marB="0"/>
                </a:tc>
                <a:tc>
                  <a:txBody>
                    <a:bodyPr/>
                    <a:lstStyle/>
                    <a:p>
                      <a:pPr algn="ctr" fontAlgn="b"/>
                      <a:r>
                        <a:rPr lang="en-US" sz="1100" b="0" i="0" u="none" strike="noStrike" dirty="0">
                          <a:solidFill>
                            <a:srgbClr val="000000"/>
                          </a:solidFill>
                          <a:effectLst/>
                          <a:latin typeface="+mn-lt"/>
                        </a:rPr>
                        <a:t>100</a:t>
                      </a:r>
                    </a:p>
                  </a:txBody>
                  <a:tcPr marL="7738" marR="7738" marT="7739"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5"/>
                  </a:ext>
                </a:extLst>
              </a:tr>
              <a:tr h="175381">
                <a:tc rowSpan="5">
                  <a:txBody>
                    <a:bodyPr/>
                    <a:lstStyle/>
                    <a:p>
                      <a:pPr algn="ctr" fontAlgn="b"/>
                      <a:r>
                        <a:rPr lang="en-US" sz="1100" b="1" i="0" u="none" strike="noStrike" dirty="0">
                          <a:solidFill>
                            <a:srgbClr val="000000"/>
                          </a:solidFill>
                          <a:effectLst/>
                          <a:latin typeface="+mn-lt"/>
                        </a:rPr>
                        <a:t>D2</a:t>
                      </a:r>
                    </a:p>
                  </a:txBody>
                  <a:tcPr marL="7737" marR="7737" marT="7740" marB="0" anchor="ctr">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N</a:t>
                      </a:r>
                    </a:p>
                  </a:txBody>
                  <a:tcPr marL="7737" marR="7737" marT="7740" marB="0"/>
                </a:tc>
                <a:tc>
                  <a:txBody>
                    <a:bodyPr/>
                    <a:lstStyle/>
                    <a:p>
                      <a:pPr algn="ctr" fontAlgn="b"/>
                      <a:r>
                        <a:rPr lang="en-IN" sz="1100" b="0" i="0" u="none" strike="noStrike" dirty="0">
                          <a:solidFill>
                            <a:srgbClr val="000000"/>
                          </a:solidFill>
                          <a:effectLst/>
                          <a:latin typeface="+mn-lt"/>
                        </a:rPr>
                        <a:t>0.024</a:t>
                      </a:r>
                    </a:p>
                  </a:txBody>
                  <a:tcPr marL="5714" marR="5714" marT="5715" marB="0" anchor="b"/>
                </a:tc>
                <a:tc rowSpan="5">
                  <a:txBody>
                    <a:bodyPr/>
                    <a:lstStyle/>
                    <a:p>
                      <a:pPr algn="ctr" fontAlgn="ctr"/>
                      <a:r>
                        <a:rPr lang="en-IN" sz="1100" b="0" i="0" u="none" strike="noStrike">
                          <a:solidFill>
                            <a:srgbClr val="000000"/>
                          </a:solidFill>
                          <a:effectLst/>
                          <a:latin typeface="+mn-lt"/>
                        </a:rPr>
                        <a:t>1.8</a:t>
                      </a:r>
                    </a:p>
                  </a:txBody>
                  <a:tcPr marL="5714" marR="5714" marT="5715" marB="0" anchor="ctr"/>
                </a:tc>
                <a:tc rowSpan="5">
                  <a:txBody>
                    <a:bodyPr/>
                    <a:lstStyle/>
                    <a:p>
                      <a:pPr algn="ctr" fontAlgn="ctr"/>
                      <a:r>
                        <a:rPr lang="en-IN" sz="1100" b="0" i="0" u="none" strike="noStrike">
                          <a:solidFill>
                            <a:srgbClr val="000000"/>
                          </a:solidFill>
                          <a:effectLst/>
                          <a:latin typeface="+mn-lt"/>
                        </a:rPr>
                        <a:t>4.2</a:t>
                      </a:r>
                    </a:p>
                  </a:txBody>
                  <a:tcPr marL="5714" marR="5714" marT="5715" marB="0" anchor="ctr"/>
                </a:tc>
                <a:tc rowSpan="5">
                  <a:txBody>
                    <a:bodyPr/>
                    <a:lstStyle/>
                    <a:p>
                      <a:pPr algn="ctr" fontAlgn="ctr"/>
                      <a:r>
                        <a:rPr lang="en-IN" sz="1100" b="0" i="0" u="none" strike="noStrike">
                          <a:solidFill>
                            <a:srgbClr val="000000"/>
                          </a:solidFill>
                          <a:effectLst/>
                          <a:latin typeface="+mn-lt"/>
                        </a:rPr>
                        <a:t>0.429</a:t>
                      </a:r>
                    </a:p>
                  </a:txBody>
                  <a:tcPr marL="5714" marR="5714" marT="5715" marB="0" anchor="ctr"/>
                </a:tc>
                <a:tc rowSpan="5">
                  <a:txBody>
                    <a:bodyPr/>
                    <a:lstStyle/>
                    <a:p>
                      <a:pPr algn="ctr" fontAlgn="ctr"/>
                      <a:r>
                        <a:rPr lang="en-IN" sz="1100" b="0" i="0" u="none" strike="noStrike" dirty="0">
                          <a:solidFill>
                            <a:srgbClr val="000000"/>
                          </a:solidFill>
                          <a:effectLst/>
                          <a:latin typeface="+mn-lt"/>
                        </a:rPr>
                        <a:t>41.667</a:t>
                      </a:r>
                    </a:p>
                  </a:txBody>
                  <a:tcPr marL="5714" marR="5714" marT="5715" marB="0" anchor="ctr"/>
                </a:tc>
                <a:tc rowSpan="5">
                  <a:txBody>
                    <a:bodyPr/>
                    <a:lstStyle/>
                    <a:p>
                      <a:pPr algn="ctr" fontAlgn="ctr"/>
                      <a:r>
                        <a:rPr lang="en-IN" sz="1100" b="0" i="0" u="none" strike="noStrike">
                          <a:solidFill>
                            <a:srgbClr val="000000"/>
                          </a:solidFill>
                          <a:effectLst/>
                          <a:latin typeface="+mn-lt"/>
                        </a:rPr>
                        <a:t>0.4994</a:t>
                      </a:r>
                    </a:p>
                  </a:txBody>
                  <a:tcPr marL="5714" marR="5714" marT="5715" marB="0" anchor="ctr"/>
                </a:tc>
                <a:tc rowSpan="5">
                  <a:txBody>
                    <a:bodyPr/>
                    <a:lstStyle/>
                    <a:p>
                      <a:pPr algn="ctr" fontAlgn="ctr"/>
                      <a:r>
                        <a:rPr lang="en-IN" sz="1100" b="0" i="0" u="none" strike="noStrike">
                          <a:solidFill>
                            <a:srgbClr val="000000"/>
                          </a:solidFill>
                          <a:effectLst/>
                          <a:latin typeface="+mn-lt"/>
                        </a:rPr>
                        <a:t>0.1</a:t>
                      </a:r>
                    </a:p>
                  </a:txBody>
                  <a:tcPr marL="5714" marR="5714" marT="5715" marB="0" anchor="ctr"/>
                </a:tc>
                <a:tc rowSpan="5">
                  <a:txBody>
                    <a:bodyPr/>
                    <a:lstStyle/>
                    <a:p>
                      <a:pPr algn="ctr" fontAlgn="ctr"/>
                      <a:r>
                        <a:rPr lang="en-IN" sz="1100" b="0" i="0" u="none" strike="noStrike">
                          <a:solidFill>
                            <a:srgbClr val="000000"/>
                          </a:solidFill>
                          <a:effectLst/>
                          <a:latin typeface="+mn-lt"/>
                        </a:rPr>
                        <a:t>2.081</a:t>
                      </a:r>
                    </a:p>
                  </a:txBody>
                  <a:tcPr marL="5714" marR="5714" marT="5715" marB="0" anchor="ctr"/>
                </a:tc>
                <a:tc rowSpan="5">
                  <a:txBody>
                    <a:bodyPr/>
                    <a:lstStyle/>
                    <a:p>
                      <a:pPr algn="ctr" fontAlgn="ctr"/>
                      <a:r>
                        <a:rPr lang="en-IN" sz="1100" b="1" i="0" u="none" strike="noStrike" dirty="0">
                          <a:solidFill>
                            <a:srgbClr val="000000"/>
                          </a:solidFill>
                          <a:effectLst/>
                          <a:latin typeface="+mn-lt"/>
                        </a:rPr>
                        <a:t>3.746</a:t>
                      </a:r>
                    </a:p>
                  </a:txBody>
                  <a:tcPr marL="5714" marR="5714" marT="5715" marB="0" anchor="ctr">
                    <a:solidFill>
                      <a:schemeClr val="accent5">
                        <a:lumMod val="20000"/>
                        <a:lumOff val="80000"/>
                      </a:schemeClr>
                    </a:solidFill>
                  </a:tcPr>
                </a:tc>
                <a:extLst>
                  <a:ext uri="{0D108BD9-81ED-4DB2-BD59-A6C34878D82A}">
                    <a16:rowId xmlns:a16="http://schemas.microsoft.com/office/drawing/2014/main" val="10006"/>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mn-lt"/>
                        </a:rPr>
                        <a:t>B/w</a:t>
                      </a:r>
                    </a:p>
                  </a:txBody>
                  <a:tcPr marL="7737" marR="7737" marT="7740" marB="0"/>
                </a:tc>
                <a:tc>
                  <a:txBody>
                    <a:bodyPr/>
                    <a:lstStyle/>
                    <a:p>
                      <a:pPr algn="ctr" fontAlgn="b"/>
                      <a:r>
                        <a:rPr lang="en-IN" sz="1100" b="0" i="0" u="none" strike="noStrike" dirty="0">
                          <a:solidFill>
                            <a:srgbClr val="000000"/>
                          </a:solidFill>
                          <a:effectLst/>
                          <a:latin typeface="+mn-lt"/>
                        </a:rPr>
                        <a:t>1.2</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7"/>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mn-lt"/>
                        </a:rPr>
                        <a:t>H</a:t>
                      </a:r>
                    </a:p>
                  </a:txBody>
                  <a:tcPr marL="7737" marR="7737" marT="7740" marB="0"/>
                </a:tc>
                <a:tc>
                  <a:txBody>
                    <a:bodyPr/>
                    <a:lstStyle/>
                    <a:p>
                      <a:pPr algn="ctr" fontAlgn="b"/>
                      <a:r>
                        <a:rPr lang="en-IN" sz="1100" b="0" i="0" u="none" strike="noStrike" dirty="0">
                          <a:solidFill>
                            <a:srgbClr val="000000"/>
                          </a:solidFill>
                          <a:effectLst/>
                          <a:latin typeface="+mn-lt"/>
                        </a:rPr>
                        <a:t>1.5</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8"/>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mn-lt"/>
                        </a:rPr>
                        <a:t>Slope</a:t>
                      </a:r>
                    </a:p>
                  </a:txBody>
                  <a:tcPr marL="7737" marR="7737" marT="7740" marB="0"/>
                </a:tc>
                <a:tc>
                  <a:txBody>
                    <a:bodyPr/>
                    <a:lstStyle/>
                    <a:p>
                      <a:pPr algn="ctr" fontAlgn="b"/>
                      <a:r>
                        <a:rPr lang="en-US" sz="1100" b="0" i="0" u="none" strike="noStrike" dirty="0">
                          <a:solidFill>
                            <a:srgbClr val="000000"/>
                          </a:solidFill>
                          <a:effectLst/>
                          <a:latin typeface="+mn-lt"/>
                        </a:rPr>
                        <a:t>1</a:t>
                      </a:r>
                    </a:p>
                  </a:txBody>
                  <a:tcPr marL="7738" marR="7738" marT="7739"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9"/>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b="0" i="0" u="none" strike="noStrike">
                          <a:solidFill>
                            <a:srgbClr val="000000"/>
                          </a:solidFill>
                          <a:effectLst/>
                          <a:latin typeface="+mn-lt"/>
                        </a:rPr>
                        <a:t>is to</a:t>
                      </a:r>
                    </a:p>
                  </a:txBody>
                  <a:tcPr marL="7737" marR="7737" marT="7740" marB="0"/>
                </a:tc>
                <a:tc>
                  <a:txBody>
                    <a:bodyPr/>
                    <a:lstStyle/>
                    <a:p>
                      <a:pPr algn="ctr" fontAlgn="b"/>
                      <a:r>
                        <a:rPr lang="en-US" sz="1100" b="0" i="0" u="none" strike="noStrike" dirty="0">
                          <a:solidFill>
                            <a:srgbClr val="000000"/>
                          </a:solidFill>
                          <a:effectLst/>
                          <a:latin typeface="+mn-lt"/>
                        </a:rPr>
                        <a:t>100</a:t>
                      </a:r>
                    </a:p>
                  </a:txBody>
                  <a:tcPr marL="7738" marR="7738" marT="7739" marB="0" anchor="b"/>
                </a:tc>
                <a:tc vMerge="1">
                  <a:txBody>
                    <a:bodyPr/>
                    <a:lstStyle/>
                    <a:p>
                      <a:endParaRPr lang="en-IN"/>
                    </a:p>
                  </a:txBody>
                  <a:tcPr>
                    <a:lnB w="12700" cap="flat" cmpd="sng" algn="ctr">
                      <a:solidFill>
                        <a:schemeClr val="tx1"/>
                      </a:solidFill>
                      <a:prstDash val="solid"/>
                      <a:round/>
                      <a:headEnd type="none" w="med" len="med"/>
                      <a:tailEnd type="none" w="med" len="med"/>
                    </a:lnB>
                  </a:tcPr>
                </a:tc>
                <a:tc vMerge="1">
                  <a:txBody>
                    <a:bodyPr/>
                    <a:lstStyle/>
                    <a:p>
                      <a:endParaRPr lang="en-IN"/>
                    </a:p>
                  </a:txBody>
                  <a:tcPr>
                    <a:lnB w="12700" cap="flat" cmpd="sng" algn="ctr">
                      <a:solidFill>
                        <a:schemeClr val="tx1"/>
                      </a:solidFill>
                      <a:prstDash val="solid"/>
                      <a:round/>
                      <a:headEnd type="none" w="med" len="med"/>
                      <a:tailEnd type="none" w="med" len="med"/>
                    </a:lnB>
                  </a:tcPr>
                </a:tc>
                <a:tc vMerge="1">
                  <a:txBody>
                    <a:bodyPr/>
                    <a:lstStyle/>
                    <a:p>
                      <a:endParaRPr lang="en-IN"/>
                    </a:p>
                  </a:txBody>
                  <a:tcPr>
                    <a:lnB w="12700" cap="flat" cmpd="sng" algn="ctr">
                      <a:solidFill>
                        <a:schemeClr val="tx1"/>
                      </a:solidFill>
                      <a:prstDash val="solid"/>
                      <a:round/>
                      <a:headEnd type="none" w="med" len="med"/>
                      <a:tailEnd type="none" w="med" len="med"/>
                    </a:lnB>
                  </a:tcPr>
                </a:tc>
                <a:tc vMerge="1">
                  <a:txBody>
                    <a:bodyPr/>
                    <a:lstStyle/>
                    <a:p>
                      <a:endParaRPr lang="en-IN"/>
                    </a:p>
                  </a:txBody>
                  <a:tcPr>
                    <a:lnB w="12700" cap="flat" cmpd="sng" algn="ctr">
                      <a:solidFill>
                        <a:schemeClr val="tx1"/>
                      </a:solidFill>
                      <a:prstDash val="solid"/>
                      <a:round/>
                      <a:headEnd type="none" w="med" len="med"/>
                      <a:tailEnd type="none" w="med" len="med"/>
                    </a:lnB>
                  </a:tcPr>
                </a:tc>
                <a:tc vMerge="1">
                  <a:txBody>
                    <a:bodyPr/>
                    <a:lstStyle/>
                    <a:p>
                      <a:endParaRPr lang="en-IN"/>
                    </a:p>
                  </a:txBody>
                  <a:tcPr>
                    <a:lnB w="12700" cap="flat" cmpd="sng" algn="ctr">
                      <a:solidFill>
                        <a:schemeClr val="tx1"/>
                      </a:solidFill>
                      <a:prstDash val="solid"/>
                      <a:round/>
                      <a:headEnd type="none" w="med" len="med"/>
                      <a:tailEnd type="none" w="med" len="med"/>
                    </a:lnB>
                  </a:tcPr>
                </a:tc>
                <a:tc vMerge="1">
                  <a:txBody>
                    <a:bodyPr/>
                    <a:lstStyle/>
                    <a:p>
                      <a:endParaRPr lang="en-IN"/>
                    </a:p>
                  </a:txBody>
                  <a:tcPr>
                    <a:lnB w="12700" cap="flat" cmpd="sng" algn="ctr">
                      <a:solidFill>
                        <a:schemeClr val="tx1"/>
                      </a:solidFill>
                      <a:prstDash val="solid"/>
                      <a:round/>
                      <a:headEnd type="none" w="med" len="med"/>
                      <a:tailEnd type="none" w="med" len="med"/>
                    </a:lnB>
                  </a:tcPr>
                </a:tc>
                <a:tc vMerge="1">
                  <a:txBody>
                    <a:bodyPr/>
                    <a:lstStyle/>
                    <a:p>
                      <a:endParaRPr lang="en-IN"/>
                    </a:p>
                  </a:txBody>
                  <a:tcPr>
                    <a:lnB w="12700" cap="flat" cmpd="sng" algn="ctr">
                      <a:solidFill>
                        <a:schemeClr val="tx1"/>
                      </a:solidFill>
                      <a:prstDash val="solid"/>
                      <a:round/>
                      <a:headEnd type="none" w="med" len="med"/>
                      <a:tailEnd type="none" w="med" len="med"/>
                    </a:lnB>
                  </a:tcPr>
                </a:tc>
                <a:tc vMerge="1">
                  <a:txBody>
                    <a:bodyPr/>
                    <a:lstStyle/>
                    <a:p>
                      <a:endParaRPr lang="en-IN"/>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5381">
                <a:tc rowSpan="5">
                  <a:txBody>
                    <a:bodyPr/>
                    <a:lstStyle/>
                    <a:p>
                      <a:pPr algn="ctr" fontAlgn="b"/>
                      <a:r>
                        <a:rPr lang="en-US" sz="1100" b="1" i="0" u="none" strike="noStrike" dirty="0">
                          <a:solidFill>
                            <a:srgbClr val="000000"/>
                          </a:solidFill>
                          <a:effectLst/>
                          <a:latin typeface="+mn-lt"/>
                        </a:rPr>
                        <a:t>D3</a:t>
                      </a:r>
                    </a:p>
                  </a:txBody>
                  <a:tcPr marL="7737" marR="7737" marT="7740" marB="0" anchor="ctr">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N</a:t>
                      </a:r>
                    </a:p>
                  </a:txBody>
                  <a:tcPr marL="7737" marR="7737" marT="7740" marB="0"/>
                </a:tc>
                <a:tc>
                  <a:txBody>
                    <a:bodyPr/>
                    <a:lstStyle/>
                    <a:p>
                      <a:pPr algn="ctr" fontAlgn="b"/>
                      <a:r>
                        <a:rPr lang="en-IN" sz="1100" b="0" i="0" u="none" strike="noStrike" dirty="0">
                          <a:solidFill>
                            <a:srgbClr val="000000"/>
                          </a:solidFill>
                          <a:effectLst/>
                          <a:latin typeface="+mn-lt"/>
                        </a:rPr>
                        <a:t>0.024</a:t>
                      </a:r>
                    </a:p>
                  </a:txBody>
                  <a:tcPr marL="5714" marR="5714" marT="5715" marB="0" anchor="b"/>
                </a:tc>
                <a:tc rowSpan="5">
                  <a:txBody>
                    <a:bodyPr/>
                    <a:lstStyle/>
                    <a:p>
                      <a:pPr algn="ctr" fontAlgn="ctr"/>
                      <a:r>
                        <a:rPr lang="en-IN" sz="1100" b="0" i="0" u="none" strike="noStrike">
                          <a:solidFill>
                            <a:srgbClr val="000000"/>
                          </a:solidFill>
                          <a:effectLst/>
                          <a:latin typeface="+mn-lt"/>
                        </a:rPr>
                        <a:t>1.95</a:t>
                      </a:r>
                    </a:p>
                  </a:txBody>
                  <a:tcPr marL="5714" marR="5714" marT="5715" marB="0" anchor="ctr"/>
                </a:tc>
                <a:tc rowSpan="5">
                  <a:txBody>
                    <a:bodyPr/>
                    <a:lstStyle/>
                    <a:p>
                      <a:pPr algn="ctr" fontAlgn="ctr"/>
                      <a:r>
                        <a:rPr lang="en-IN" sz="1100" b="0" i="0" u="none" strike="noStrike">
                          <a:solidFill>
                            <a:srgbClr val="000000"/>
                          </a:solidFill>
                          <a:effectLst/>
                          <a:latin typeface="+mn-lt"/>
                        </a:rPr>
                        <a:t>4.3</a:t>
                      </a:r>
                    </a:p>
                  </a:txBody>
                  <a:tcPr marL="5714" marR="5714" marT="5715" marB="0" anchor="ctr"/>
                </a:tc>
                <a:tc rowSpan="5">
                  <a:txBody>
                    <a:bodyPr/>
                    <a:lstStyle/>
                    <a:p>
                      <a:pPr algn="ctr" fontAlgn="ctr"/>
                      <a:r>
                        <a:rPr lang="en-IN" sz="1100" b="0" i="0" u="none" strike="noStrike">
                          <a:solidFill>
                            <a:srgbClr val="000000"/>
                          </a:solidFill>
                          <a:effectLst/>
                          <a:latin typeface="+mn-lt"/>
                        </a:rPr>
                        <a:t>0.453</a:t>
                      </a:r>
                    </a:p>
                  </a:txBody>
                  <a:tcPr marL="5714" marR="5714" marT="5715" marB="0" anchor="ctr"/>
                </a:tc>
                <a:tc rowSpan="5">
                  <a:txBody>
                    <a:bodyPr/>
                    <a:lstStyle/>
                    <a:p>
                      <a:pPr algn="ctr" fontAlgn="ctr"/>
                      <a:r>
                        <a:rPr lang="en-IN" sz="1100" b="0" i="0" u="none" strike="noStrike">
                          <a:solidFill>
                            <a:srgbClr val="000000"/>
                          </a:solidFill>
                          <a:effectLst/>
                          <a:latin typeface="+mn-lt"/>
                        </a:rPr>
                        <a:t>41.667</a:t>
                      </a:r>
                    </a:p>
                  </a:txBody>
                  <a:tcPr marL="5714" marR="5714" marT="5715" marB="0" anchor="ctr"/>
                </a:tc>
                <a:tc rowSpan="5">
                  <a:txBody>
                    <a:bodyPr/>
                    <a:lstStyle/>
                    <a:p>
                      <a:pPr algn="ctr" fontAlgn="ctr"/>
                      <a:r>
                        <a:rPr lang="en-IN" sz="1100" b="0" i="0" u="none" strike="noStrike" dirty="0">
                          <a:solidFill>
                            <a:srgbClr val="000000"/>
                          </a:solidFill>
                          <a:effectLst/>
                          <a:latin typeface="+mn-lt"/>
                        </a:rPr>
                        <a:t>0.4994</a:t>
                      </a:r>
                    </a:p>
                  </a:txBody>
                  <a:tcPr marL="5714" marR="5714" marT="5715" marB="0" anchor="ctr"/>
                </a:tc>
                <a:tc rowSpan="5">
                  <a:txBody>
                    <a:bodyPr/>
                    <a:lstStyle/>
                    <a:p>
                      <a:pPr algn="ctr" fontAlgn="ctr"/>
                      <a:r>
                        <a:rPr lang="en-IN" sz="1100" b="0" i="0" u="none" strike="noStrike">
                          <a:solidFill>
                            <a:srgbClr val="000000"/>
                          </a:solidFill>
                          <a:effectLst/>
                          <a:latin typeface="+mn-lt"/>
                        </a:rPr>
                        <a:t>0.1</a:t>
                      </a:r>
                    </a:p>
                  </a:txBody>
                  <a:tcPr marL="5714" marR="5714" marT="5715" marB="0" anchor="ctr"/>
                </a:tc>
                <a:tc rowSpan="5">
                  <a:txBody>
                    <a:bodyPr/>
                    <a:lstStyle/>
                    <a:p>
                      <a:pPr algn="ctr" fontAlgn="ctr"/>
                      <a:r>
                        <a:rPr lang="en-IN" sz="1100" b="0" i="0" u="none" strike="noStrike">
                          <a:solidFill>
                            <a:srgbClr val="000000"/>
                          </a:solidFill>
                          <a:effectLst/>
                          <a:latin typeface="+mn-lt"/>
                        </a:rPr>
                        <a:t>2.081</a:t>
                      </a:r>
                    </a:p>
                  </a:txBody>
                  <a:tcPr marL="5714" marR="5714" marT="5715" marB="0" anchor="ctr"/>
                </a:tc>
                <a:tc rowSpan="5">
                  <a:txBody>
                    <a:bodyPr/>
                    <a:lstStyle/>
                    <a:p>
                      <a:pPr algn="ctr" fontAlgn="ctr"/>
                      <a:r>
                        <a:rPr lang="en-IN" sz="1100" b="1" i="0" u="none" strike="noStrike" dirty="0">
                          <a:solidFill>
                            <a:srgbClr val="000000"/>
                          </a:solidFill>
                          <a:effectLst/>
                          <a:latin typeface="+mn-lt"/>
                        </a:rPr>
                        <a:t>4.058</a:t>
                      </a:r>
                    </a:p>
                  </a:txBody>
                  <a:tcPr marL="5714" marR="5714" marT="5715" marB="0" anchor="ctr">
                    <a:solidFill>
                      <a:schemeClr val="accent5">
                        <a:lumMod val="20000"/>
                        <a:lumOff val="80000"/>
                      </a:schemeClr>
                    </a:solidFill>
                  </a:tcPr>
                </a:tc>
                <a:extLst>
                  <a:ext uri="{0D108BD9-81ED-4DB2-BD59-A6C34878D82A}">
                    <a16:rowId xmlns:a16="http://schemas.microsoft.com/office/drawing/2014/main" val="215962608"/>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B/w</a:t>
                      </a:r>
                    </a:p>
                  </a:txBody>
                  <a:tcPr marL="7737" marR="7737" marT="7740" marB="0"/>
                </a:tc>
                <a:tc>
                  <a:txBody>
                    <a:bodyPr/>
                    <a:lstStyle/>
                    <a:p>
                      <a:pPr algn="ctr" fontAlgn="b"/>
                      <a:r>
                        <a:rPr lang="en-IN" sz="1100" b="0" i="0" u="none" strike="noStrike" dirty="0">
                          <a:solidFill>
                            <a:srgbClr val="000000"/>
                          </a:solidFill>
                          <a:effectLst/>
                          <a:latin typeface="+mn-lt"/>
                        </a:rPr>
                        <a:t>1.3</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3249806715"/>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H</a:t>
                      </a:r>
                    </a:p>
                  </a:txBody>
                  <a:tcPr marL="7737" marR="7737" marT="7740" marB="0"/>
                </a:tc>
                <a:tc>
                  <a:txBody>
                    <a:bodyPr/>
                    <a:lstStyle/>
                    <a:p>
                      <a:pPr algn="ctr" fontAlgn="b"/>
                      <a:r>
                        <a:rPr lang="en-IN" sz="1100" b="0" i="0" u="none" strike="noStrike" dirty="0">
                          <a:solidFill>
                            <a:srgbClr val="000000"/>
                          </a:solidFill>
                          <a:effectLst/>
                          <a:latin typeface="+mn-lt"/>
                        </a:rPr>
                        <a:t>1.5</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95600157"/>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Slope</a:t>
                      </a:r>
                    </a:p>
                  </a:txBody>
                  <a:tcPr marL="7737" marR="7737" marT="7740" marB="0"/>
                </a:tc>
                <a:tc>
                  <a:txBody>
                    <a:bodyPr/>
                    <a:lstStyle/>
                    <a:p>
                      <a:pPr algn="ctr" fontAlgn="b"/>
                      <a:r>
                        <a:rPr lang="en-US" sz="1100" b="0" i="0" u="none" strike="noStrike" dirty="0">
                          <a:solidFill>
                            <a:srgbClr val="000000"/>
                          </a:solidFill>
                          <a:effectLst/>
                          <a:latin typeface="+mn-lt"/>
                        </a:rPr>
                        <a:t>1</a:t>
                      </a:r>
                    </a:p>
                  </a:txBody>
                  <a:tcPr marL="7738" marR="7738" marT="7739"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4187871151"/>
                  </a:ext>
                </a:extLst>
              </a:tr>
              <a:tr h="175381">
                <a:tc vMerge="1">
                  <a:txBody>
                    <a:bodyPr/>
                    <a:lstStyle/>
                    <a:p>
                      <a:pPr algn="ctr" fontAlgn="b"/>
                      <a:endParaRPr lang="en-US" sz="1100" b="0" i="0" u="none" strike="noStrike" dirty="0">
                        <a:solidFill>
                          <a:srgbClr val="000000"/>
                        </a:solidFill>
                        <a:effectLst/>
                        <a:latin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is to</a:t>
                      </a:r>
                    </a:p>
                  </a:txBody>
                  <a:tcPr marL="7737" marR="7737" marT="7740" marB="0"/>
                </a:tc>
                <a:tc>
                  <a:txBody>
                    <a:bodyPr/>
                    <a:lstStyle/>
                    <a:p>
                      <a:pPr algn="ctr" fontAlgn="b"/>
                      <a:r>
                        <a:rPr lang="en-US" sz="1100" b="0" i="0" u="none" strike="noStrike" dirty="0">
                          <a:solidFill>
                            <a:srgbClr val="000000"/>
                          </a:solidFill>
                          <a:effectLst/>
                          <a:latin typeface="+mn-lt"/>
                        </a:rPr>
                        <a:t>100</a:t>
                      </a:r>
                    </a:p>
                  </a:txBody>
                  <a:tcPr marL="7738" marR="7738" marT="7739"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3132600549"/>
                  </a:ext>
                </a:extLst>
              </a:tr>
              <a:tr h="175381">
                <a:tc rowSpan="5">
                  <a:txBody>
                    <a:bodyPr/>
                    <a:lstStyle/>
                    <a:p>
                      <a:pPr algn="ctr" fontAlgn="b"/>
                      <a:r>
                        <a:rPr lang="en-US" sz="1100" b="1" i="0" u="none" strike="noStrike" dirty="0">
                          <a:solidFill>
                            <a:srgbClr val="000000"/>
                          </a:solidFill>
                          <a:effectLst/>
                          <a:latin typeface="+mn-lt"/>
                        </a:rPr>
                        <a:t>D4</a:t>
                      </a:r>
                    </a:p>
                  </a:txBody>
                  <a:tcPr marL="7737" marR="7737" marT="7740" marB="0" anchor="ctr">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N</a:t>
                      </a:r>
                    </a:p>
                  </a:txBody>
                  <a:tcPr marL="7737" marR="7737" marT="7740" marB="0"/>
                </a:tc>
                <a:tc>
                  <a:txBody>
                    <a:bodyPr/>
                    <a:lstStyle/>
                    <a:p>
                      <a:pPr algn="ctr" fontAlgn="b"/>
                      <a:r>
                        <a:rPr lang="en-IN" sz="1100" b="0" i="0" u="none" strike="noStrike" dirty="0">
                          <a:solidFill>
                            <a:srgbClr val="000000"/>
                          </a:solidFill>
                          <a:effectLst/>
                          <a:latin typeface="+mn-lt"/>
                        </a:rPr>
                        <a:t>0.024</a:t>
                      </a:r>
                    </a:p>
                  </a:txBody>
                  <a:tcPr marL="5714" marR="5714" marT="5715" marB="0" anchor="b"/>
                </a:tc>
                <a:tc rowSpan="5">
                  <a:txBody>
                    <a:bodyPr/>
                    <a:lstStyle/>
                    <a:p>
                      <a:pPr algn="ctr" fontAlgn="ctr"/>
                      <a:r>
                        <a:rPr lang="en-IN" sz="1100" b="0" i="0" u="none" strike="noStrike">
                          <a:solidFill>
                            <a:srgbClr val="000000"/>
                          </a:solidFill>
                          <a:effectLst/>
                          <a:latin typeface="+mn-lt"/>
                        </a:rPr>
                        <a:t>0.4</a:t>
                      </a:r>
                    </a:p>
                  </a:txBody>
                  <a:tcPr marL="5714" marR="5714" marT="5715" marB="0" anchor="ctr"/>
                </a:tc>
                <a:tc rowSpan="5">
                  <a:txBody>
                    <a:bodyPr/>
                    <a:lstStyle/>
                    <a:p>
                      <a:pPr algn="ctr" fontAlgn="ctr"/>
                      <a:r>
                        <a:rPr lang="en-IN" sz="1100" b="0" i="0" u="none" strike="noStrike">
                          <a:solidFill>
                            <a:srgbClr val="000000"/>
                          </a:solidFill>
                          <a:effectLst/>
                          <a:latin typeface="+mn-lt"/>
                        </a:rPr>
                        <a:t>2.1</a:t>
                      </a:r>
                    </a:p>
                  </a:txBody>
                  <a:tcPr marL="5714" marR="5714" marT="5715" marB="0" anchor="ctr"/>
                </a:tc>
                <a:tc rowSpan="5">
                  <a:txBody>
                    <a:bodyPr/>
                    <a:lstStyle/>
                    <a:p>
                      <a:pPr algn="ctr" fontAlgn="ctr"/>
                      <a:r>
                        <a:rPr lang="en-IN" sz="1100" b="0" i="0" u="none" strike="noStrike" dirty="0">
                          <a:solidFill>
                            <a:srgbClr val="000000"/>
                          </a:solidFill>
                          <a:effectLst/>
                          <a:latin typeface="+mn-lt"/>
                        </a:rPr>
                        <a:t>0.19</a:t>
                      </a:r>
                    </a:p>
                  </a:txBody>
                  <a:tcPr marL="5714" marR="5714" marT="5715" marB="0" anchor="ctr"/>
                </a:tc>
                <a:tc rowSpan="5">
                  <a:txBody>
                    <a:bodyPr/>
                    <a:lstStyle/>
                    <a:p>
                      <a:pPr algn="ctr" fontAlgn="ctr"/>
                      <a:r>
                        <a:rPr lang="en-IN" sz="1100" b="0" i="0" u="none" strike="noStrike">
                          <a:solidFill>
                            <a:srgbClr val="000000"/>
                          </a:solidFill>
                          <a:effectLst/>
                          <a:latin typeface="+mn-lt"/>
                        </a:rPr>
                        <a:t>41.667</a:t>
                      </a:r>
                    </a:p>
                  </a:txBody>
                  <a:tcPr marL="5714" marR="5714" marT="5715" marB="0" anchor="ctr"/>
                </a:tc>
                <a:tc rowSpan="5">
                  <a:txBody>
                    <a:bodyPr/>
                    <a:lstStyle/>
                    <a:p>
                      <a:pPr algn="ctr" fontAlgn="ctr"/>
                      <a:r>
                        <a:rPr lang="en-IN" sz="1100" b="0" i="0" u="none" strike="noStrike" dirty="0">
                          <a:solidFill>
                            <a:srgbClr val="000000"/>
                          </a:solidFill>
                          <a:effectLst/>
                          <a:latin typeface="+mn-lt"/>
                        </a:rPr>
                        <a:t>0.4994</a:t>
                      </a:r>
                    </a:p>
                  </a:txBody>
                  <a:tcPr marL="5714" marR="5714" marT="5715" marB="0" anchor="ctr"/>
                </a:tc>
                <a:tc rowSpan="5">
                  <a:txBody>
                    <a:bodyPr/>
                    <a:lstStyle/>
                    <a:p>
                      <a:pPr algn="ctr" fontAlgn="ctr"/>
                      <a:r>
                        <a:rPr lang="en-IN" sz="1100" b="0" i="0" u="none" strike="noStrike" dirty="0">
                          <a:solidFill>
                            <a:srgbClr val="000000"/>
                          </a:solidFill>
                          <a:effectLst/>
                          <a:latin typeface="+mn-lt"/>
                        </a:rPr>
                        <a:t>0.1</a:t>
                      </a:r>
                    </a:p>
                  </a:txBody>
                  <a:tcPr marL="5714" marR="5714" marT="5715" marB="0" anchor="ctr"/>
                </a:tc>
                <a:tc rowSpan="5">
                  <a:txBody>
                    <a:bodyPr/>
                    <a:lstStyle/>
                    <a:p>
                      <a:pPr algn="ctr" fontAlgn="ctr"/>
                      <a:r>
                        <a:rPr lang="en-IN" sz="1100" b="0" i="0" u="none" strike="noStrike" dirty="0">
                          <a:solidFill>
                            <a:srgbClr val="000000"/>
                          </a:solidFill>
                          <a:effectLst/>
                          <a:latin typeface="+mn-lt"/>
                        </a:rPr>
                        <a:t>2.081</a:t>
                      </a:r>
                    </a:p>
                  </a:txBody>
                  <a:tcPr marL="5714" marR="5714" marT="5715" marB="0" anchor="ctr"/>
                </a:tc>
                <a:tc rowSpan="5">
                  <a:txBody>
                    <a:bodyPr/>
                    <a:lstStyle/>
                    <a:p>
                      <a:pPr algn="ctr" fontAlgn="ctr"/>
                      <a:r>
                        <a:rPr lang="en-IN" sz="1100" b="1" i="0" u="none" strike="noStrike" dirty="0">
                          <a:solidFill>
                            <a:srgbClr val="000000"/>
                          </a:solidFill>
                          <a:effectLst/>
                          <a:latin typeface="+mn-lt"/>
                        </a:rPr>
                        <a:t>0.832</a:t>
                      </a:r>
                    </a:p>
                  </a:txBody>
                  <a:tcPr marL="5714" marR="5714" marT="5715" marB="0" anchor="ctr">
                    <a:solidFill>
                      <a:schemeClr val="accent5">
                        <a:lumMod val="20000"/>
                        <a:lumOff val="80000"/>
                      </a:schemeClr>
                    </a:solidFill>
                  </a:tcPr>
                </a:tc>
                <a:extLst>
                  <a:ext uri="{0D108BD9-81ED-4DB2-BD59-A6C34878D82A}">
                    <a16:rowId xmlns:a16="http://schemas.microsoft.com/office/drawing/2014/main" val="2733268264"/>
                  </a:ext>
                </a:extLst>
              </a:tr>
              <a:tr h="175381">
                <a:tc vMerge="1">
                  <a:txBody>
                    <a:bodyPr/>
                    <a:lstStyle/>
                    <a:p>
                      <a:pPr algn="ctr" fontAlgn="b"/>
                      <a:endParaRPr lang="en-US" sz="1200" b="1" i="0" u="none" strike="noStrike" dirty="0">
                        <a:solidFill>
                          <a:srgbClr val="000000"/>
                        </a:solidFill>
                        <a:effectLst/>
                        <a:latin typeface="+mn-lt"/>
                      </a:endParaRPr>
                    </a:p>
                  </a:txBody>
                  <a:tcPr marL="9524" marR="9524" marT="9526" marB="0">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B/w</a:t>
                      </a:r>
                    </a:p>
                  </a:txBody>
                  <a:tcPr marL="7737" marR="7737" marT="7740" marB="0"/>
                </a:tc>
                <a:tc>
                  <a:txBody>
                    <a:bodyPr/>
                    <a:lstStyle/>
                    <a:p>
                      <a:pPr algn="ctr" fontAlgn="b"/>
                      <a:r>
                        <a:rPr lang="en-IN" sz="1100" b="0" i="0" u="none" strike="noStrike" dirty="0">
                          <a:solidFill>
                            <a:srgbClr val="000000"/>
                          </a:solidFill>
                          <a:effectLst/>
                          <a:latin typeface="+mn-lt"/>
                        </a:rPr>
                        <a:t>0.5</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3892369789"/>
                  </a:ext>
                </a:extLst>
              </a:tr>
              <a:tr h="175381">
                <a:tc vMerge="1">
                  <a:txBody>
                    <a:bodyPr/>
                    <a:lstStyle/>
                    <a:p>
                      <a:pPr algn="ctr" fontAlgn="b"/>
                      <a:endParaRPr lang="en-US" sz="1200" b="1" i="0" u="none" strike="noStrike" dirty="0">
                        <a:solidFill>
                          <a:srgbClr val="000000"/>
                        </a:solidFill>
                        <a:effectLst/>
                        <a:latin typeface="+mn-lt"/>
                      </a:endParaRPr>
                    </a:p>
                  </a:txBody>
                  <a:tcPr marL="9524" marR="9524" marT="9526" marB="0">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H</a:t>
                      </a:r>
                    </a:p>
                  </a:txBody>
                  <a:tcPr marL="7737" marR="7737" marT="7740" marB="0"/>
                </a:tc>
                <a:tc>
                  <a:txBody>
                    <a:bodyPr/>
                    <a:lstStyle/>
                    <a:p>
                      <a:pPr algn="ctr" fontAlgn="b"/>
                      <a:r>
                        <a:rPr lang="en-IN" sz="1100" b="0" i="0" u="none" strike="noStrike" dirty="0">
                          <a:solidFill>
                            <a:srgbClr val="000000"/>
                          </a:solidFill>
                          <a:effectLst/>
                          <a:latin typeface="+mn-lt"/>
                        </a:rPr>
                        <a:t>0.8</a:t>
                      </a:r>
                    </a:p>
                  </a:txBody>
                  <a:tcPr marL="5714" marR="5714" marT="5715"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664795378"/>
                  </a:ext>
                </a:extLst>
              </a:tr>
              <a:tr h="175381">
                <a:tc vMerge="1">
                  <a:txBody>
                    <a:bodyPr/>
                    <a:lstStyle/>
                    <a:p>
                      <a:pPr algn="ctr" fontAlgn="b"/>
                      <a:endParaRPr lang="en-US" sz="1200" b="1" i="0" u="none" strike="noStrike" dirty="0">
                        <a:solidFill>
                          <a:srgbClr val="000000"/>
                        </a:solidFill>
                        <a:effectLst/>
                        <a:latin typeface="+mn-lt"/>
                      </a:endParaRPr>
                    </a:p>
                  </a:txBody>
                  <a:tcPr marL="9524" marR="9524" marT="9526" marB="0">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Slope</a:t>
                      </a:r>
                    </a:p>
                  </a:txBody>
                  <a:tcPr marL="7737" marR="7737" marT="7740" marB="0"/>
                </a:tc>
                <a:tc>
                  <a:txBody>
                    <a:bodyPr/>
                    <a:lstStyle/>
                    <a:p>
                      <a:pPr algn="ctr" fontAlgn="b"/>
                      <a:r>
                        <a:rPr lang="en-US" sz="1100" b="0" i="0" u="none" strike="noStrike" dirty="0">
                          <a:solidFill>
                            <a:srgbClr val="000000"/>
                          </a:solidFill>
                          <a:effectLst/>
                          <a:latin typeface="+mn-lt"/>
                        </a:rPr>
                        <a:t>1</a:t>
                      </a:r>
                    </a:p>
                  </a:txBody>
                  <a:tcPr marL="7738" marR="7738" marT="7739"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3824520921"/>
                  </a:ext>
                </a:extLst>
              </a:tr>
              <a:tr h="175381">
                <a:tc vMerge="1">
                  <a:txBody>
                    <a:bodyPr/>
                    <a:lstStyle/>
                    <a:p>
                      <a:pPr algn="ctr" fontAlgn="b"/>
                      <a:endParaRPr lang="en-US" sz="1200" b="1" i="0" u="none" strike="noStrike" dirty="0">
                        <a:solidFill>
                          <a:srgbClr val="000000"/>
                        </a:solidFill>
                        <a:effectLst/>
                        <a:latin typeface="+mn-lt"/>
                      </a:endParaRPr>
                    </a:p>
                  </a:txBody>
                  <a:tcPr marL="9524" marR="9524" marT="9526" marB="0">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mn-lt"/>
                        </a:rPr>
                        <a:t>is to</a:t>
                      </a:r>
                    </a:p>
                  </a:txBody>
                  <a:tcPr marL="7737" marR="7737" marT="7740" marB="0"/>
                </a:tc>
                <a:tc>
                  <a:txBody>
                    <a:bodyPr/>
                    <a:lstStyle/>
                    <a:p>
                      <a:pPr algn="ctr" fontAlgn="b"/>
                      <a:r>
                        <a:rPr lang="en-US" sz="1100" b="0" i="0" u="none" strike="noStrike" dirty="0">
                          <a:solidFill>
                            <a:srgbClr val="000000"/>
                          </a:solidFill>
                          <a:effectLst/>
                          <a:latin typeface="+mn-lt"/>
                        </a:rPr>
                        <a:t>100</a:t>
                      </a:r>
                    </a:p>
                  </a:txBody>
                  <a:tcPr marL="7738" marR="7738" marT="7739" marB="0" anchor="b"/>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solidFill>
                      <a:schemeClr val="accent5">
                        <a:lumMod val="20000"/>
                        <a:lumOff val="80000"/>
                      </a:schemeClr>
                    </a:solidFill>
                  </a:tcPr>
                </a:tc>
                <a:extLst>
                  <a:ext uri="{0D108BD9-81ED-4DB2-BD59-A6C34878D82A}">
                    <a16:rowId xmlns:a16="http://schemas.microsoft.com/office/drawing/2014/main" val="2137823477"/>
                  </a:ext>
                </a:extLst>
              </a:tr>
            </a:tbl>
          </a:graphicData>
        </a:graphic>
      </p:graphicFrame>
      <p:sp>
        <p:nvSpPr>
          <p:cNvPr id="8" name="TextBox 7"/>
          <p:cNvSpPr txBox="1"/>
          <p:nvPr/>
        </p:nvSpPr>
        <p:spPr>
          <a:xfrm>
            <a:off x="0" y="265113"/>
            <a:ext cx="9504363" cy="307975"/>
          </a:xfrm>
          <a:prstGeom prst="rect">
            <a:avLst/>
          </a:prstGeom>
          <a:noFill/>
        </p:spPr>
        <p:txBody>
          <a:bodyPr>
            <a:spAutoFit/>
          </a:bodyPr>
          <a:lstStyle/>
          <a:p>
            <a:pPr defTabSz="742950" eaLnBrk="1" fontAlgn="auto" hangingPunct="1">
              <a:spcBef>
                <a:spcPts val="0"/>
              </a:spcBef>
              <a:spcAft>
                <a:spcPts val="0"/>
              </a:spcAft>
              <a:defRPr/>
            </a:pPr>
            <a:r>
              <a:rPr lang="en-US" sz="1400" dirty="0">
                <a:solidFill>
                  <a:prstClr val="black"/>
                </a:solidFill>
                <a:latin typeface="Calibri" panose="020F0502020204030204"/>
                <a:cs typeface="+mn-cs"/>
              </a:rPr>
              <a:t>Ref: Manning's Formula for Runoff Velocity through drains; </a:t>
            </a:r>
            <a:r>
              <a:rPr lang="en-US" sz="1400" b="1" dirty="0">
                <a:solidFill>
                  <a:prstClr val="black"/>
                </a:solidFill>
                <a:latin typeface="Calibri" panose="020F0502020204030204"/>
                <a:cs typeface="+mn-cs"/>
              </a:rPr>
              <a:t>V = 1/N x R</a:t>
            </a:r>
            <a:r>
              <a:rPr lang="en-US" sz="1400" b="1" baseline="30000" dirty="0">
                <a:solidFill>
                  <a:prstClr val="black"/>
                </a:solidFill>
                <a:latin typeface="Calibri" panose="020F0502020204030204"/>
                <a:cs typeface="+mn-cs"/>
              </a:rPr>
              <a:t>2/3 </a:t>
            </a:r>
            <a:r>
              <a:rPr lang="en-US" sz="1400" b="1" dirty="0">
                <a:solidFill>
                  <a:prstClr val="black"/>
                </a:solidFill>
                <a:latin typeface="Calibri" panose="020F0502020204030204"/>
                <a:cs typeface="+mn-cs"/>
              </a:rPr>
              <a:t>x √S</a:t>
            </a:r>
            <a:r>
              <a:rPr lang="en-US" sz="1400" dirty="0">
                <a:solidFill>
                  <a:prstClr val="black"/>
                </a:solidFill>
                <a:latin typeface="Calibri" panose="020F0502020204030204"/>
                <a:cs typeface="+mn-cs"/>
              </a:rPr>
              <a:t>, and Runoff Discharge; </a:t>
            </a:r>
            <a:r>
              <a:rPr lang="en-US" sz="1400" b="1" dirty="0">
                <a:solidFill>
                  <a:prstClr val="black"/>
                </a:solidFill>
                <a:latin typeface="Calibri" panose="020F0502020204030204"/>
                <a:cs typeface="+mn-cs"/>
              </a:rPr>
              <a:t>Q = A x V </a:t>
            </a:r>
          </a:p>
        </p:txBody>
      </p:sp>
      <p:sp>
        <p:nvSpPr>
          <p:cNvPr id="10" name="Rectangle 9"/>
          <p:cNvSpPr/>
          <p:nvPr/>
        </p:nvSpPr>
        <p:spPr>
          <a:xfrm>
            <a:off x="1208088" y="7938"/>
            <a:ext cx="7856537" cy="306387"/>
          </a:xfrm>
          <a:prstGeom prst="rect">
            <a:avLst/>
          </a:prstGeom>
        </p:spPr>
        <p:txBody>
          <a:bodyPr>
            <a:spAutoFit/>
          </a:bodyPr>
          <a:lstStyle/>
          <a:p>
            <a:pPr algn="ctr" defTabSz="742950" eaLnBrk="1" fontAlgn="auto" hangingPunct="1">
              <a:spcBef>
                <a:spcPts val="0"/>
              </a:spcBef>
              <a:spcAft>
                <a:spcPts val="0"/>
              </a:spcAft>
              <a:defRPr/>
            </a:pPr>
            <a:r>
              <a:rPr lang="en-US" sz="1400" dirty="0">
                <a:solidFill>
                  <a:srgbClr val="CC0099"/>
                </a:solidFill>
                <a:latin typeface="Calibri" panose="020F0502020204030204"/>
                <a:ea typeface="Segoe UI Black" panose="020B0A02040204020203" pitchFamily="34" charset="0"/>
                <a:cs typeface="+mn-cs"/>
              </a:rPr>
              <a:t>Evaluation of  Runoff &amp; Carrying Capacity of Drains for Precipitation Condition (125 mm/Hr)</a:t>
            </a:r>
          </a:p>
        </p:txBody>
      </p:sp>
      <p:graphicFrame>
        <p:nvGraphicFramePr>
          <p:cNvPr id="9" name="Table 8"/>
          <p:cNvGraphicFramePr>
            <a:graphicFrameLocks noGrp="1"/>
          </p:cNvGraphicFramePr>
          <p:nvPr/>
        </p:nvGraphicFramePr>
        <p:xfrm>
          <a:off x="87313" y="5033963"/>
          <a:ext cx="9720262" cy="1753184"/>
        </p:xfrm>
        <a:graphic>
          <a:graphicData uri="http://schemas.openxmlformats.org/drawingml/2006/table">
            <a:tbl>
              <a:tblPr>
                <a:tableStyleId>{5940675A-B579-460E-94D1-54222C63F5DA}</a:tableStyleId>
              </a:tblPr>
              <a:tblGrid>
                <a:gridCol w="598026">
                  <a:extLst>
                    <a:ext uri="{9D8B030D-6E8A-4147-A177-3AD203B41FA5}">
                      <a16:colId xmlns:a16="http://schemas.microsoft.com/office/drawing/2014/main" val="20000"/>
                    </a:ext>
                  </a:extLst>
                </a:gridCol>
                <a:gridCol w="1268266">
                  <a:extLst>
                    <a:ext uri="{9D8B030D-6E8A-4147-A177-3AD203B41FA5}">
                      <a16:colId xmlns:a16="http://schemas.microsoft.com/office/drawing/2014/main" val="20001"/>
                    </a:ext>
                  </a:extLst>
                </a:gridCol>
                <a:gridCol w="1494034">
                  <a:extLst>
                    <a:ext uri="{9D8B030D-6E8A-4147-A177-3AD203B41FA5}">
                      <a16:colId xmlns:a16="http://schemas.microsoft.com/office/drawing/2014/main" val="20002"/>
                    </a:ext>
                  </a:extLst>
                </a:gridCol>
                <a:gridCol w="901782">
                  <a:extLst>
                    <a:ext uri="{9D8B030D-6E8A-4147-A177-3AD203B41FA5}">
                      <a16:colId xmlns:a16="http://schemas.microsoft.com/office/drawing/2014/main" val="20003"/>
                    </a:ext>
                  </a:extLst>
                </a:gridCol>
                <a:gridCol w="1034676">
                  <a:extLst>
                    <a:ext uri="{9D8B030D-6E8A-4147-A177-3AD203B41FA5}">
                      <a16:colId xmlns:a16="http://schemas.microsoft.com/office/drawing/2014/main" val="20004"/>
                    </a:ext>
                  </a:extLst>
                </a:gridCol>
                <a:gridCol w="1054577">
                  <a:extLst>
                    <a:ext uri="{9D8B030D-6E8A-4147-A177-3AD203B41FA5}">
                      <a16:colId xmlns:a16="http://schemas.microsoft.com/office/drawing/2014/main" val="20005"/>
                    </a:ext>
                  </a:extLst>
                </a:gridCol>
                <a:gridCol w="1157161">
                  <a:extLst>
                    <a:ext uri="{9D8B030D-6E8A-4147-A177-3AD203B41FA5}">
                      <a16:colId xmlns:a16="http://schemas.microsoft.com/office/drawing/2014/main" val="20006"/>
                    </a:ext>
                  </a:extLst>
                </a:gridCol>
                <a:gridCol w="1328942">
                  <a:extLst>
                    <a:ext uri="{9D8B030D-6E8A-4147-A177-3AD203B41FA5}">
                      <a16:colId xmlns:a16="http://schemas.microsoft.com/office/drawing/2014/main" val="20007"/>
                    </a:ext>
                  </a:extLst>
                </a:gridCol>
                <a:gridCol w="882798">
                  <a:extLst>
                    <a:ext uri="{9D8B030D-6E8A-4147-A177-3AD203B41FA5}">
                      <a16:colId xmlns:a16="http://schemas.microsoft.com/office/drawing/2014/main" val="20008"/>
                    </a:ext>
                  </a:extLst>
                </a:gridCol>
              </a:tblGrid>
              <a:tr h="647571">
                <a:tc>
                  <a:txBody>
                    <a:bodyPr/>
                    <a:lstStyle/>
                    <a:p>
                      <a:pPr algn="ctr" fontAlgn="ctr"/>
                      <a:r>
                        <a:rPr lang="en-US" sz="1400" b="1" i="0" u="none" strike="noStrike" kern="1200" dirty="0">
                          <a:solidFill>
                            <a:srgbClr val="000000"/>
                          </a:solidFill>
                          <a:effectLst/>
                          <a:latin typeface="+mn-lt"/>
                          <a:ea typeface="+mn-ea"/>
                          <a:cs typeface="+mn-cs"/>
                        </a:rPr>
                        <a:t>Drains</a:t>
                      </a:r>
                    </a:p>
                  </a:txBody>
                  <a:tcPr marL="7738" marR="7738" marT="7710" marB="0">
                    <a:solidFill>
                      <a:schemeClr val="accent5">
                        <a:lumMod val="20000"/>
                        <a:lumOff val="80000"/>
                      </a:schemeClr>
                    </a:solidFill>
                  </a:tcPr>
                </a:tc>
                <a:tc>
                  <a:txBody>
                    <a:bodyPr/>
                    <a:lstStyle/>
                    <a:p>
                      <a:pPr algn="ctr" fontAlgn="ctr"/>
                      <a:r>
                        <a:rPr lang="en-US" sz="1400" b="1" u="none" strike="noStrike" dirty="0">
                          <a:effectLst/>
                          <a:latin typeface="+mn-lt"/>
                        </a:rPr>
                        <a:t>Gross Plot </a:t>
                      </a:r>
                      <a:r>
                        <a:rPr lang="en-US" sz="1400" b="1" u="none" strike="noStrike" dirty="0" smtClean="0">
                          <a:effectLst/>
                          <a:latin typeface="+mn-lt"/>
                        </a:rPr>
                        <a:t>Area</a:t>
                      </a:r>
                    </a:p>
                    <a:p>
                      <a:pPr algn="ctr" fontAlgn="ctr"/>
                      <a:r>
                        <a:rPr lang="en-US" sz="1400" b="1" i="0" u="none" strike="noStrike" dirty="0" smtClean="0">
                          <a:solidFill>
                            <a:srgbClr val="000000"/>
                          </a:solidFill>
                          <a:effectLst/>
                          <a:latin typeface="+mn-lt"/>
                        </a:rPr>
                        <a:t>(</a:t>
                      </a:r>
                      <a:r>
                        <a:rPr lang="en-US" sz="1400" b="1" i="0" u="none" strike="noStrike" dirty="0" err="1" smtClean="0">
                          <a:solidFill>
                            <a:srgbClr val="000000"/>
                          </a:solidFill>
                          <a:effectLst/>
                          <a:latin typeface="+mn-lt"/>
                        </a:rPr>
                        <a:t>Sq.M</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7738" marR="7738" marT="7710" marB="0"/>
                </a:tc>
                <a:tc>
                  <a:txBody>
                    <a:bodyPr/>
                    <a:lstStyle/>
                    <a:p>
                      <a:pPr algn="ctr" fontAlgn="ctr"/>
                      <a:r>
                        <a:rPr lang="en-US" sz="1400" b="1" u="none" strike="noStrike" dirty="0">
                          <a:effectLst/>
                          <a:latin typeface="+mn-lt"/>
                        </a:rPr>
                        <a:t>Surface Area</a:t>
                      </a:r>
                      <a:r>
                        <a:rPr lang="en-US" sz="1400" u="none" strike="noStrike" dirty="0">
                          <a:effectLst/>
                          <a:latin typeface="+mn-lt"/>
                        </a:rPr>
                        <a:t> </a:t>
                      </a:r>
                      <a:r>
                        <a:rPr lang="en-US" sz="1200" u="none" strike="noStrike" dirty="0">
                          <a:effectLst/>
                          <a:latin typeface="+mn-lt"/>
                        </a:rPr>
                        <a:t>Contributing Runoff </a:t>
                      </a:r>
                    </a:p>
                    <a:p>
                      <a:pPr algn="ctr" fontAlgn="ctr"/>
                      <a:r>
                        <a:rPr lang="en-US" sz="1200" u="none" strike="noStrike" dirty="0">
                          <a:effectLst/>
                          <a:latin typeface="+mn-lt"/>
                        </a:rPr>
                        <a:t>(w/o Rooftop)</a:t>
                      </a:r>
                      <a:endParaRPr lang="en-US" sz="1200" b="0" i="0" u="none" strike="noStrike" dirty="0">
                        <a:solidFill>
                          <a:srgbClr val="000000"/>
                        </a:solidFill>
                        <a:effectLst/>
                        <a:latin typeface="+mn-lt"/>
                      </a:endParaRPr>
                    </a:p>
                  </a:txBody>
                  <a:tcPr marL="7738" marR="7738" marT="7710" marB="0"/>
                </a:tc>
                <a:tc>
                  <a:txBody>
                    <a:bodyPr/>
                    <a:lstStyle/>
                    <a:p>
                      <a:pPr algn="ctr" fontAlgn="ctr"/>
                      <a:r>
                        <a:rPr lang="en-US" sz="1400" b="1" u="none" strike="noStrike" dirty="0">
                          <a:effectLst/>
                          <a:latin typeface="+mn-lt"/>
                        </a:rPr>
                        <a:t>Rainfall</a:t>
                      </a:r>
                    </a:p>
                    <a:p>
                      <a:pPr algn="ctr" fontAlgn="ctr"/>
                      <a:r>
                        <a:rPr lang="en-US" sz="1400" b="0" i="0" u="none" strike="noStrike" dirty="0" smtClean="0">
                          <a:solidFill>
                            <a:srgbClr val="000000"/>
                          </a:solidFill>
                          <a:effectLst/>
                          <a:latin typeface="+mn-lt"/>
                        </a:rPr>
                        <a:t>(mm)</a:t>
                      </a:r>
                      <a:endParaRPr lang="en-US" sz="1400" b="0" i="0" u="none" strike="noStrike" dirty="0">
                        <a:solidFill>
                          <a:srgbClr val="000000"/>
                        </a:solidFill>
                        <a:effectLst/>
                        <a:latin typeface="+mn-lt"/>
                      </a:endParaRPr>
                    </a:p>
                  </a:txBody>
                  <a:tcPr marL="7738" marR="7738" marT="7710" marB="0"/>
                </a:tc>
                <a:tc>
                  <a:txBody>
                    <a:bodyPr/>
                    <a:lstStyle/>
                    <a:p>
                      <a:pPr algn="ctr" fontAlgn="ctr"/>
                      <a:r>
                        <a:rPr lang="en-US" sz="1400" b="1" u="none" strike="noStrike" dirty="0">
                          <a:effectLst/>
                          <a:latin typeface="+mn-lt"/>
                        </a:rPr>
                        <a:t>Runoff Factor</a:t>
                      </a:r>
                    </a:p>
                    <a:p>
                      <a:pPr algn="ctr" fontAlgn="ctr"/>
                      <a:r>
                        <a:rPr lang="en-US" sz="1200" b="0" i="0" u="none" strike="noStrike" dirty="0">
                          <a:solidFill>
                            <a:srgbClr val="000000"/>
                          </a:solidFill>
                          <a:effectLst/>
                          <a:latin typeface="+mn-lt"/>
                        </a:rPr>
                        <a:t>(Coefficient)</a:t>
                      </a:r>
                      <a:endParaRPr lang="en-US" sz="1400" b="0" i="0" u="none" strike="noStrike" dirty="0">
                        <a:solidFill>
                          <a:srgbClr val="000000"/>
                        </a:solidFill>
                        <a:effectLst/>
                        <a:latin typeface="+mn-lt"/>
                      </a:endParaRPr>
                    </a:p>
                  </a:txBody>
                  <a:tcPr marL="7738" marR="7738" marT="7710" marB="0"/>
                </a:tc>
                <a:tc>
                  <a:txBody>
                    <a:bodyPr/>
                    <a:lstStyle/>
                    <a:p>
                      <a:pPr algn="ctr" fontAlgn="ctr"/>
                      <a:r>
                        <a:rPr lang="en-US" sz="1400" b="1" u="none" strike="noStrike" dirty="0">
                          <a:effectLst/>
                          <a:latin typeface="+mn-lt"/>
                        </a:rPr>
                        <a:t>Yield</a:t>
                      </a:r>
                      <a:r>
                        <a:rPr lang="en-US" sz="1400" u="none" strike="noStrike" dirty="0">
                          <a:effectLst/>
                          <a:latin typeface="+mn-lt"/>
                        </a:rPr>
                        <a:t> </a:t>
                      </a:r>
                      <a:endParaRPr lang="en-US" sz="1400" u="none" strike="noStrike" dirty="0" smtClean="0">
                        <a:effectLst/>
                        <a:latin typeface="+mn-lt"/>
                      </a:endParaRPr>
                    </a:p>
                    <a:p>
                      <a:pPr algn="ctr" fontAlgn="ctr"/>
                      <a:r>
                        <a:rPr lang="en-US" sz="1400" u="none" strike="noStrike" dirty="0" smtClean="0">
                          <a:effectLst/>
                          <a:latin typeface="+mn-lt"/>
                        </a:rPr>
                        <a:t>(</a:t>
                      </a:r>
                      <a:r>
                        <a:rPr lang="en-US" sz="1400" u="none" strike="noStrike" dirty="0" err="1">
                          <a:effectLst/>
                          <a:latin typeface="+mn-lt"/>
                        </a:rPr>
                        <a:t>Cu.M</a:t>
                      </a:r>
                      <a:r>
                        <a:rPr lang="en-US" sz="1400" u="none" strike="noStrike" dirty="0" smtClean="0">
                          <a:effectLst/>
                          <a:latin typeface="+mn-lt"/>
                        </a:rPr>
                        <a:t>./Hr.)</a:t>
                      </a:r>
                      <a:endParaRPr lang="en-US" sz="1400" b="0" i="0" u="none" strike="noStrike" dirty="0">
                        <a:solidFill>
                          <a:srgbClr val="000000"/>
                        </a:solidFill>
                        <a:effectLst/>
                        <a:latin typeface="+mn-lt"/>
                      </a:endParaRPr>
                    </a:p>
                  </a:txBody>
                  <a:tcPr marL="7738" marR="7738" marT="7710" marB="0"/>
                </a:tc>
                <a:tc>
                  <a:txBody>
                    <a:bodyPr/>
                    <a:lstStyle/>
                    <a:p>
                      <a:pPr algn="ctr" fontAlgn="ctr"/>
                      <a:r>
                        <a:rPr lang="en-US" sz="1400" b="1" u="none" strike="noStrike" dirty="0">
                          <a:solidFill>
                            <a:srgbClr val="0000FF"/>
                          </a:solidFill>
                          <a:effectLst/>
                          <a:latin typeface="+mn-lt"/>
                        </a:rPr>
                        <a:t>Inflow Discharge </a:t>
                      </a:r>
                      <a:r>
                        <a:rPr lang="en-US" sz="1400" u="none" strike="noStrike" dirty="0">
                          <a:effectLst/>
                          <a:latin typeface="+mn-lt"/>
                        </a:rPr>
                        <a:t>(</a:t>
                      </a:r>
                      <a:r>
                        <a:rPr lang="en-US" sz="1400" u="none" strike="noStrike" dirty="0" err="1">
                          <a:effectLst/>
                          <a:latin typeface="+mn-lt"/>
                        </a:rPr>
                        <a:t>Cu.M</a:t>
                      </a:r>
                      <a:r>
                        <a:rPr lang="en-US" sz="1400" u="none" strike="noStrike" dirty="0">
                          <a:effectLst/>
                          <a:latin typeface="+mn-lt"/>
                        </a:rPr>
                        <a:t>./</a:t>
                      </a:r>
                      <a:r>
                        <a:rPr lang="en-US" sz="1400" u="none" strike="noStrike" dirty="0" smtClean="0">
                          <a:effectLst/>
                          <a:latin typeface="+mn-lt"/>
                        </a:rPr>
                        <a:t>Sec.)</a:t>
                      </a:r>
                      <a:endParaRPr lang="en-US" sz="1400" b="0" i="0" u="none" strike="noStrike" dirty="0">
                        <a:solidFill>
                          <a:srgbClr val="000000"/>
                        </a:solidFill>
                        <a:effectLst/>
                        <a:latin typeface="+mn-lt"/>
                      </a:endParaRPr>
                    </a:p>
                  </a:txBody>
                  <a:tcPr marL="7738" marR="7738" marT="7710" marB="0">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solidFill>
                            <a:srgbClr val="C00000"/>
                          </a:solidFill>
                          <a:effectLst/>
                          <a:latin typeface="+mn-lt"/>
                        </a:rPr>
                        <a:t> </a:t>
                      </a:r>
                      <a:r>
                        <a:rPr lang="en-US" sz="1400" b="1" u="none" strike="noStrike" dirty="0">
                          <a:solidFill>
                            <a:srgbClr val="C00000"/>
                          </a:solidFill>
                          <a:effectLst/>
                          <a:latin typeface="+mn-lt"/>
                        </a:rPr>
                        <a:t>Designed Discharge (Q) </a:t>
                      </a:r>
                      <a:r>
                        <a:rPr lang="en-US" sz="1400" u="none" strike="noStrike" dirty="0">
                          <a:effectLst/>
                          <a:latin typeface="+mn-lt"/>
                        </a:rPr>
                        <a:t>(</a:t>
                      </a:r>
                      <a:r>
                        <a:rPr lang="en-US" sz="1400" u="none" strike="noStrike" dirty="0" err="1">
                          <a:effectLst/>
                          <a:latin typeface="+mn-lt"/>
                        </a:rPr>
                        <a:t>Cu.M</a:t>
                      </a:r>
                      <a:r>
                        <a:rPr lang="en-US" sz="1400" u="none" strike="noStrike" dirty="0">
                          <a:effectLst/>
                          <a:latin typeface="+mn-lt"/>
                        </a:rPr>
                        <a:t>./</a:t>
                      </a:r>
                      <a:r>
                        <a:rPr lang="en-US" sz="1400" u="none" strike="noStrike" dirty="0" smtClean="0">
                          <a:effectLst/>
                          <a:latin typeface="+mn-lt"/>
                        </a:rPr>
                        <a:t>Sec.)</a:t>
                      </a:r>
                      <a:endParaRPr lang="en-US" sz="1400" b="0" i="0" u="none" strike="noStrike" dirty="0">
                        <a:solidFill>
                          <a:srgbClr val="000000"/>
                        </a:solidFill>
                        <a:effectLst/>
                        <a:latin typeface="+mn-lt"/>
                      </a:endParaRPr>
                    </a:p>
                  </a:txBody>
                  <a:tcPr marL="7738" marR="7738" marT="7710" marB="0">
                    <a:solidFill>
                      <a:schemeClr val="accent4">
                        <a:lumMod val="20000"/>
                        <a:lumOff val="80000"/>
                      </a:schemeClr>
                    </a:solidFill>
                  </a:tcPr>
                </a:tc>
                <a:tc>
                  <a:txBody>
                    <a:bodyPr/>
                    <a:lstStyle/>
                    <a:p>
                      <a:pPr algn="ctr" fontAlgn="ctr"/>
                      <a:r>
                        <a:rPr lang="en-US" sz="1400" b="1" u="none" strike="noStrike" dirty="0">
                          <a:solidFill>
                            <a:schemeClr val="tx1"/>
                          </a:solidFill>
                          <a:effectLst/>
                          <a:latin typeface="+mn-lt"/>
                        </a:rPr>
                        <a:t>Remarks</a:t>
                      </a:r>
                      <a:endParaRPr lang="en-US" sz="1400" b="1" i="0" u="none" strike="noStrike" dirty="0">
                        <a:solidFill>
                          <a:schemeClr val="tx1"/>
                        </a:solidFill>
                        <a:effectLst/>
                        <a:latin typeface="+mn-lt"/>
                      </a:endParaRPr>
                    </a:p>
                  </a:txBody>
                  <a:tcPr marL="7738" marR="7738" marT="7710" marB="0"/>
                </a:tc>
                <a:extLst>
                  <a:ext uri="{0D108BD9-81ED-4DB2-BD59-A6C34878D82A}">
                    <a16:rowId xmlns:a16="http://schemas.microsoft.com/office/drawing/2014/main" val="10000"/>
                  </a:ext>
                </a:extLst>
              </a:tr>
              <a:tr h="220997">
                <a:tc>
                  <a:txBody>
                    <a:bodyPr/>
                    <a:lstStyle/>
                    <a:p>
                      <a:pPr algn="ctr" fontAlgn="ctr"/>
                      <a:r>
                        <a:rPr lang="en-US" sz="1400" b="1" i="0" u="none" strike="noStrike" kern="1200" dirty="0">
                          <a:solidFill>
                            <a:srgbClr val="000000"/>
                          </a:solidFill>
                          <a:effectLst/>
                          <a:latin typeface="+mn-lt"/>
                          <a:ea typeface="+mn-ea"/>
                          <a:cs typeface="+mn-cs"/>
                        </a:rPr>
                        <a:t>1</a:t>
                      </a:r>
                    </a:p>
                  </a:txBody>
                  <a:tcPr marL="7738" marR="7738" marT="7710" marB="0">
                    <a:solidFill>
                      <a:schemeClr val="accent5">
                        <a:lumMod val="20000"/>
                        <a:lumOff val="80000"/>
                      </a:schemeClr>
                    </a:solidFill>
                  </a:tcPr>
                </a:tc>
                <a:tc>
                  <a:txBody>
                    <a:bodyPr/>
                    <a:lstStyle/>
                    <a:p>
                      <a:pPr algn="ctr" fontAlgn="ctr"/>
                      <a:r>
                        <a:rPr lang="en-US" sz="1400" b="1" i="0" u="none" strike="noStrike" dirty="0">
                          <a:solidFill>
                            <a:srgbClr val="000000"/>
                          </a:solidFill>
                          <a:effectLst/>
                          <a:latin typeface="+mn-lt"/>
                        </a:rPr>
                        <a:t>2</a:t>
                      </a:r>
                    </a:p>
                  </a:txBody>
                  <a:tcPr marL="7738" marR="7738" marT="7710" marB="0"/>
                </a:tc>
                <a:tc>
                  <a:txBody>
                    <a:bodyPr/>
                    <a:lstStyle/>
                    <a:p>
                      <a:pPr algn="ctr" fontAlgn="ctr"/>
                      <a:r>
                        <a:rPr lang="en-US" sz="1400" b="1" i="0" u="none" strike="noStrike" dirty="0">
                          <a:solidFill>
                            <a:srgbClr val="000000"/>
                          </a:solidFill>
                          <a:effectLst/>
                          <a:latin typeface="+mn-lt"/>
                        </a:rPr>
                        <a:t>3</a:t>
                      </a:r>
                    </a:p>
                  </a:txBody>
                  <a:tcPr marL="7738" marR="7738" marT="7710" marB="0"/>
                </a:tc>
                <a:tc>
                  <a:txBody>
                    <a:bodyPr/>
                    <a:lstStyle/>
                    <a:p>
                      <a:pPr algn="ctr" fontAlgn="ctr"/>
                      <a:r>
                        <a:rPr lang="en-US" sz="1400" b="1" i="0" u="none" strike="noStrike" dirty="0">
                          <a:solidFill>
                            <a:srgbClr val="000000"/>
                          </a:solidFill>
                          <a:effectLst/>
                          <a:latin typeface="+mn-lt"/>
                        </a:rPr>
                        <a:t>4</a:t>
                      </a:r>
                    </a:p>
                  </a:txBody>
                  <a:tcPr marL="7738" marR="7738" marT="7710" marB="0"/>
                </a:tc>
                <a:tc>
                  <a:txBody>
                    <a:bodyPr/>
                    <a:lstStyle/>
                    <a:p>
                      <a:pPr algn="ctr" fontAlgn="ctr"/>
                      <a:r>
                        <a:rPr lang="en-US" sz="1400" b="1" i="0" u="none" strike="noStrike" dirty="0">
                          <a:solidFill>
                            <a:srgbClr val="000000"/>
                          </a:solidFill>
                          <a:effectLst/>
                          <a:latin typeface="+mn-lt"/>
                        </a:rPr>
                        <a:t>5</a:t>
                      </a:r>
                    </a:p>
                  </a:txBody>
                  <a:tcPr marL="7738" marR="7738" marT="7710" marB="0"/>
                </a:tc>
                <a:tc>
                  <a:txBody>
                    <a:bodyPr/>
                    <a:lstStyle/>
                    <a:p>
                      <a:pPr algn="ctr" fontAlgn="ctr"/>
                      <a:r>
                        <a:rPr lang="en-US" sz="1400" b="1" i="0" u="none" strike="noStrike" dirty="0">
                          <a:solidFill>
                            <a:srgbClr val="000000"/>
                          </a:solidFill>
                          <a:effectLst/>
                          <a:latin typeface="+mn-lt"/>
                        </a:rPr>
                        <a:t>6 =3X4X5 </a:t>
                      </a:r>
                    </a:p>
                  </a:txBody>
                  <a:tcPr marL="7738" marR="7738" marT="7710" marB="0"/>
                </a:tc>
                <a:tc>
                  <a:txBody>
                    <a:bodyPr/>
                    <a:lstStyle/>
                    <a:p>
                      <a:pPr algn="ctr" fontAlgn="ctr"/>
                      <a:r>
                        <a:rPr lang="en-US" sz="1400" b="1" i="0" u="none" strike="noStrike" dirty="0">
                          <a:solidFill>
                            <a:srgbClr val="000000"/>
                          </a:solidFill>
                          <a:effectLst/>
                          <a:latin typeface="+mn-lt"/>
                        </a:rPr>
                        <a:t>7 = 6/3600</a:t>
                      </a:r>
                    </a:p>
                  </a:txBody>
                  <a:tcPr marL="7738" marR="7738" marT="7710" marB="0">
                    <a:solidFill>
                      <a:schemeClr val="accent6">
                        <a:lumMod val="20000"/>
                        <a:lumOff val="80000"/>
                      </a:schemeClr>
                    </a:solidFill>
                  </a:tcPr>
                </a:tc>
                <a:tc>
                  <a:txBody>
                    <a:bodyPr/>
                    <a:lstStyle/>
                    <a:p>
                      <a:pPr algn="ctr" fontAlgn="ctr"/>
                      <a:r>
                        <a:rPr lang="en-US" sz="1400" b="1" i="0" u="none" strike="noStrike" dirty="0">
                          <a:solidFill>
                            <a:srgbClr val="000000"/>
                          </a:solidFill>
                          <a:effectLst/>
                          <a:latin typeface="+mn-lt"/>
                        </a:rPr>
                        <a:t>8</a:t>
                      </a:r>
                    </a:p>
                  </a:txBody>
                  <a:tcPr marL="7738" marR="7738" marT="7710" marB="0">
                    <a:solidFill>
                      <a:schemeClr val="accent4">
                        <a:lumMod val="20000"/>
                        <a:lumOff val="80000"/>
                      </a:schemeClr>
                    </a:solidFill>
                  </a:tcPr>
                </a:tc>
                <a:tc>
                  <a:txBody>
                    <a:bodyPr/>
                    <a:lstStyle/>
                    <a:p>
                      <a:pPr algn="ctr" fontAlgn="ctr"/>
                      <a:r>
                        <a:rPr lang="en-US" sz="1400" b="1" i="0" u="none" strike="noStrike" dirty="0">
                          <a:solidFill>
                            <a:schemeClr val="tx1"/>
                          </a:solidFill>
                          <a:effectLst/>
                          <a:latin typeface="+mn-lt"/>
                        </a:rPr>
                        <a:t>9</a:t>
                      </a:r>
                    </a:p>
                  </a:txBody>
                  <a:tcPr marL="7738" marR="7738" marT="7710" marB="0"/>
                </a:tc>
                <a:extLst>
                  <a:ext uri="{0D108BD9-81ED-4DB2-BD59-A6C34878D82A}">
                    <a16:rowId xmlns:a16="http://schemas.microsoft.com/office/drawing/2014/main" val="2340612345"/>
                  </a:ext>
                </a:extLst>
              </a:tr>
              <a:tr h="221008">
                <a:tc>
                  <a:txBody>
                    <a:bodyPr/>
                    <a:lstStyle/>
                    <a:p>
                      <a:pPr algn="ctr" fontAlgn="ctr"/>
                      <a:r>
                        <a:rPr lang="en-US" sz="1400" b="1" i="0" u="none" strike="noStrike" kern="1200" dirty="0">
                          <a:solidFill>
                            <a:srgbClr val="000000"/>
                          </a:solidFill>
                          <a:effectLst/>
                          <a:latin typeface="+mn-lt"/>
                          <a:ea typeface="+mn-ea"/>
                          <a:cs typeface="+mn-cs"/>
                        </a:rPr>
                        <a:t>D1</a:t>
                      </a:r>
                    </a:p>
                  </a:txBody>
                  <a:tcPr marL="7738" marR="7738" marT="7710" marB="0">
                    <a:solidFill>
                      <a:schemeClr val="accent5">
                        <a:lumMod val="20000"/>
                        <a:lumOff val="80000"/>
                      </a:schemeClr>
                    </a:solidFill>
                  </a:tcPr>
                </a:tc>
                <a:tc>
                  <a:txBody>
                    <a:bodyPr/>
                    <a:lstStyle/>
                    <a:p>
                      <a:pPr algn="ctr" fontAlgn="b"/>
                      <a:r>
                        <a:rPr lang="en-IN" sz="1400" b="0" i="0" u="none" strike="noStrike" dirty="0" smtClean="0">
                          <a:solidFill>
                            <a:srgbClr val="000000"/>
                          </a:solidFill>
                          <a:effectLst/>
                          <a:latin typeface="+mn-lt"/>
                        </a:rPr>
                        <a:t>1,66,389 </a:t>
                      </a:r>
                      <a:r>
                        <a:rPr lang="en-IN" sz="1400" b="1" i="0" u="none" strike="noStrike" dirty="0">
                          <a:solidFill>
                            <a:srgbClr val="000000"/>
                          </a:solidFill>
                          <a:effectLst/>
                          <a:latin typeface="+mn-lt"/>
                        </a:rPr>
                        <a:t>(A1)</a:t>
                      </a:r>
                    </a:p>
                  </a:txBody>
                  <a:tcPr marL="5715" marR="5715" marT="5703" marB="0" anchor="b"/>
                </a:tc>
                <a:tc>
                  <a:txBody>
                    <a:bodyPr/>
                    <a:lstStyle/>
                    <a:p>
                      <a:pPr algn="ctr" fontAlgn="b"/>
                      <a:r>
                        <a:rPr lang="en-IN" sz="1400" b="0" i="0" u="none" strike="noStrike" dirty="0">
                          <a:solidFill>
                            <a:srgbClr val="000000"/>
                          </a:solidFill>
                          <a:effectLst/>
                          <a:latin typeface="+mn-lt"/>
                        </a:rPr>
                        <a:t>166389</a:t>
                      </a:r>
                    </a:p>
                  </a:txBody>
                  <a:tcPr marL="5715" marR="5715" marT="5703" marB="0" anchor="b"/>
                </a:tc>
                <a:tc>
                  <a:txBody>
                    <a:bodyPr/>
                    <a:lstStyle/>
                    <a:p>
                      <a:pPr algn="ctr" fontAlgn="b"/>
                      <a:r>
                        <a:rPr lang="en-US" sz="1400" b="0" i="0" u="none" strike="noStrike">
                          <a:solidFill>
                            <a:srgbClr val="000000"/>
                          </a:solidFill>
                          <a:effectLst/>
                          <a:latin typeface="+mn-lt"/>
                        </a:rPr>
                        <a:t>125</a:t>
                      </a:r>
                    </a:p>
                  </a:txBody>
                  <a:tcPr marL="7738" marR="7738" marT="7721" marB="0" anchor="b"/>
                </a:tc>
                <a:tc>
                  <a:txBody>
                    <a:bodyPr/>
                    <a:lstStyle/>
                    <a:p>
                      <a:pPr algn="ctr" fontAlgn="b"/>
                      <a:r>
                        <a:rPr lang="en-US" sz="1400" b="0" i="0" u="none" strike="noStrike">
                          <a:solidFill>
                            <a:srgbClr val="000000"/>
                          </a:solidFill>
                          <a:effectLst/>
                          <a:latin typeface="+mn-lt"/>
                        </a:rPr>
                        <a:t>0.5</a:t>
                      </a:r>
                    </a:p>
                  </a:txBody>
                  <a:tcPr marL="7738" marR="7738" marT="7721" marB="0" anchor="b"/>
                </a:tc>
                <a:tc>
                  <a:txBody>
                    <a:bodyPr/>
                    <a:lstStyle/>
                    <a:p>
                      <a:pPr algn="ctr" fontAlgn="b"/>
                      <a:r>
                        <a:rPr lang="en-IN" sz="1400" b="0" i="0" u="none" strike="noStrike" dirty="0">
                          <a:solidFill>
                            <a:srgbClr val="000000"/>
                          </a:solidFill>
                          <a:effectLst/>
                          <a:latin typeface="+mn-lt"/>
                        </a:rPr>
                        <a:t>8319.5</a:t>
                      </a:r>
                    </a:p>
                  </a:txBody>
                  <a:tcPr marL="5715" marR="5715" marT="5703" marB="0" anchor="b"/>
                </a:tc>
                <a:tc>
                  <a:txBody>
                    <a:bodyPr/>
                    <a:lstStyle/>
                    <a:p>
                      <a:pPr algn="ctr" fontAlgn="b"/>
                      <a:r>
                        <a:rPr lang="en-IN" sz="1400" b="1" i="0" u="none" strike="noStrike" kern="1200" dirty="0">
                          <a:solidFill>
                            <a:srgbClr val="0000FF"/>
                          </a:solidFill>
                          <a:effectLst/>
                          <a:latin typeface="+mn-lt"/>
                          <a:ea typeface="+mn-ea"/>
                          <a:cs typeface="+mn-cs"/>
                        </a:rPr>
                        <a:t>2.31 (Q1)</a:t>
                      </a:r>
                    </a:p>
                  </a:txBody>
                  <a:tcPr marL="5715" marR="5715" marT="5703" marB="0" anchor="b">
                    <a:solidFill>
                      <a:schemeClr val="accent6">
                        <a:lumMod val="20000"/>
                        <a:lumOff val="80000"/>
                      </a:schemeClr>
                    </a:solidFill>
                  </a:tcPr>
                </a:tc>
                <a:tc>
                  <a:txBody>
                    <a:bodyPr/>
                    <a:lstStyle/>
                    <a:p>
                      <a:pPr algn="ctr" fontAlgn="ctr"/>
                      <a:r>
                        <a:rPr lang="en-US" sz="1400" b="1" i="0" u="none" strike="noStrike" dirty="0">
                          <a:solidFill>
                            <a:srgbClr val="C00000"/>
                          </a:solidFill>
                          <a:effectLst/>
                          <a:latin typeface="+mn-lt"/>
                        </a:rPr>
                        <a:t>2.5</a:t>
                      </a:r>
                    </a:p>
                  </a:txBody>
                  <a:tcPr marL="7738" marR="7738" marT="7710" marB="0">
                    <a:solidFill>
                      <a:schemeClr val="accent4">
                        <a:lumMod val="20000"/>
                        <a:lumOff val="80000"/>
                      </a:schemeClr>
                    </a:solidFill>
                  </a:tcPr>
                </a:tc>
                <a:tc>
                  <a:txBody>
                    <a:bodyPr/>
                    <a:lstStyle/>
                    <a:p>
                      <a:pPr algn="ctr" fontAlgn="ctr"/>
                      <a:r>
                        <a:rPr lang="en-US" sz="1400" b="1" u="none" strike="noStrike" dirty="0">
                          <a:solidFill>
                            <a:srgbClr val="C00000"/>
                          </a:solidFill>
                          <a:effectLst/>
                          <a:latin typeface="+mn-lt"/>
                        </a:rPr>
                        <a:t>Q1 &lt; Q</a:t>
                      </a:r>
                      <a:endParaRPr lang="en-US" sz="1400" b="1" i="0" u="none" strike="noStrike" dirty="0">
                        <a:solidFill>
                          <a:srgbClr val="C00000"/>
                        </a:solidFill>
                        <a:effectLst/>
                        <a:latin typeface="+mn-lt"/>
                      </a:endParaRPr>
                    </a:p>
                  </a:txBody>
                  <a:tcPr marL="7738" marR="7738" marT="7710" marB="0"/>
                </a:tc>
                <a:extLst>
                  <a:ext uri="{0D108BD9-81ED-4DB2-BD59-A6C34878D82A}">
                    <a16:rowId xmlns:a16="http://schemas.microsoft.com/office/drawing/2014/main" val="10001"/>
                  </a:ext>
                </a:extLst>
              </a:tr>
              <a:tr h="221008">
                <a:tc>
                  <a:txBody>
                    <a:bodyPr/>
                    <a:lstStyle/>
                    <a:p>
                      <a:pPr algn="ctr" fontAlgn="ctr"/>
                      <a:r>
                        <a:rPr lang="en-US" sz="1400" b="1" i="0" u="none" strike="noStrike" kern="1200" dirty="0">
                          <a:solidFill>
                            <a:srgbClr val="000000"/>
                          </a:solidFill>
                          <a:effectLst/>
                          <a:latin typeface="+mn-lt"/>
                          <a:ea typeface="+mn-ea"/>
                          <a:cs typeface="+mn-cs"/>
                        </a:rPr>
                        <a:t>D2</a:t>
                      </a:r>
                    </a:p>
                  </a:txBody>
                  <a:tcPr marL="7738" marR="7738" marT="7710" marB="0">
                    <a:solidFill>
                      <a:schemeClr val="accent5">
                        <a:lumMod val="20000"/>
                        <a:lumOff val="80000"/>
                      </a:schemeClr>
                    </a:solidFill>
                  </a:tcPr>
                </a:tc>
                <a:tc>
                  <a:txBody>
                    <a:bodyPr/>
                    <a:lstStyle/>
                    <a:p>
                      <a:pPr algn="ctr" fontAlgn="b"/>
                      <a:r>
                        <a:rPr lang="en-IN" sz="1400" b="0" i="0" u="none" strike="noStrike" dirty="0" smtClean="0">
                          <a:solidFill>
                            <a:srgbClr val="000000"/>
                          </a:solidFill>
                          <a:effectLst/>
                          <a:latin typeface="+mn-lt"/>
                        </a:rPr>
                        <a:t>2,45,355 </a:t>
                      </a:r>
                      <a:r>
                        <a:rPr lang="en-IN" sz="1400" b="1" i="0" u="none" strike="noStrike" dirty="0">
                          <a:solidFill>
                            <a:srgbClr val="000000"/>
                          </a:solidFill>
                          <a:effectLst/>
                          <a:latin typeface="+mn-lt"/>
                        </a:rPr>
                        <a:t>(A2)</a:t>
                      </a:r>
                    </a:p>
                  </a:txBody>
                  <a:tcPr marL="5715" marR="5715" marT="5703" marB="0" anchor="b"/>
                </a:tc>
                <a:tc>
                  <a:txBody>
                    <a:bodyPr/>
                    <a:lstStyle/>
                    <a:p>
                      <a:pPr algn="ctr" fontAlgn="b"/>
                      <a:r>
                        <a:rPr lang="en-IN" sz="1400" b="0" i="0" u="none" strike="noStrike" dirty="0">
                          <a:solidFill>
                            <a:srgbClr val="000000"/>
                          </a:solidFill>
                          <a:effectLst/>
                          <a:latin typeface="+mn-lt"/>
                        </a:rPr>
                        <a:t>217813</a:t>
                      </a:r>
                    </a:p>
                  </a:txBody>
                  <a:tcPr marL="5715" marR="5715" marT="5703" marB="0" anchor="b"/>
                </a:tc>
                <a:tc>
                  <a:txBody>
                    <a:bodyPr/>
                    <a:lstStyle/>
                    <a:p>
                      <a:pPr algn="ctr" fontAlgn="b"/>
                      <a:r>
                        <a:rPr lang="en-US" sz="1400" b="0" i="0" u="none" strike="noStrike">
                          <a:solidFill>
                            <a:srgbClr val="000000"/>
                          </a:solidFill>
                          <a:effectLst/>
                          <a:latin typeface="+mn-lt"/>
                        </a:rPr>
                        <a:t>125</a:t>
                      </a:r>
                    </a:p>
                  </a:txBody>
                  <a:tcPr marL="7738" marR="7738" marT="7721" marB="0" anchor="b"/>
                </a:tc>
                <a:tc>
                  <a:txBody>
                    <a:bodyPr/>
                    <a:lstStyle/>
                    <a:p>
                      <a:pPr algn="ctr" fontAlgn="b"/>
                      <a:r>
                        <a:rPr lang="en-US" sz="1400" b="0" i="0" u="none" strike="noStrike">
                          <a:solidFill>
                            <a:srgbClr val="000000"/>
                          </a:solidFill>
                          <a:effectLst/>
                          <a:latin typeface="+mn-lt"/>
                        </a:rPr>
                        <a:t>0.5</a:t>
                      </a:r>
                    </a:p>
                  </a:txBody>
                  <a:tcPr marL="7738" marR="7738" marT="7721" marB="0" anchor="b"/>
                </a:tc>
                <a:tc>
                  <a:txBody>
                    <a:bodyPr/>
                    <a:lstStyle/>
                    <a:p>
                      <a:pPr algn="ctr" fontAlgn="b"/>
                      <a:r>
                        <a:rPr lang="en-IN" sz="1400" b="0" i="0" u="none" strike="noStrike" dirty="0">
                          <a:solidFill>
                            <a:srgbClr val="000000"/>
                          </a:solidFill>
                          <a:effectLst/>
                          <a:latin typeface="+mn-lt"/>
                        </a:rPr>
                        <a:t>10890.7</a:t>
                      </a:r>
                    </a:p>
                  </a:txBody>
                  <a:tcPr marL="5715" marR="5715" marT="5703" marB="0" anchor="b"/>
                </a:tc>
                <a:tc>
                  <a:txBody>
                    <a:bodyPr/>
                    <a:lstStyle/>
                    <a:p>
                      <a:pPr algn="ctr" fontAlgn="b"/>
                      <a:r>
                        <a:rPr lang="en-US" sz="1400" b="1" i="0" u="none" strike="noStrike" dirty="0">
                          <a:solidFill>
                            <a:srgbClr val="0000FF"/>
                          </a:solidFill>
                          <a:effectLst/>
                          <a:latin typeface="+mn-lt"/>
                        </a:rPr>
                        <a:t>3.02 (Q2)</a:t>
                      </a:r>
                    </a:p>
                  </a:txBody>
                  <a:tcPr marL="7738" marR="7738" marT="7721" marB="0" anchor="b">
                    <a:solidFill>
                      <a:schemeClr val="accent6">
                        <a:lumMod val="20000"/>
                        <a:lumOff val="80000"/>
                      </a:schemeClr>
                    </a:solidFill>
                  </a:tcPr>
                </a:tc>
                <a:tc>
                  <a:txBody>
                    <a:bodyPr/>
                    <a:lstStyle/>
                    <a:p>
                      <a:pPr algn="ctr" fontAlgn="ctr"/>
                      <a:r>
                        <a:rPr lang="en-US" sz="1400" b="1" u="none" strike="noStrike" dirty="0">
                          <a:solidFill>
                            <a:srgbClr val="C00000"/>
                          </a:solidFill>
                          <a:effectLst/>
                          <a:latin typeface="+mn-lt"/>
                        </a:rPr>
                        <a:t>3.7</a:t>
                      </a:r>
                    </a:p>
                  </a:txBody>
                  <a:tcPr marL="7738" marR="7738" marT="7710" marB="0">
                    <a:solidFill>
                      <a:schemeClr val="accent4">
                        <a:lumMod val="20000"/>
                        <a:lumOff val="80000"/>
                      </a:schemeClr>
                    </a:solidFill>
                  </a:tcPr>
                </a:tc>
                <a:tc>
                  <a:txBody>
                    <a:bodyPr/>
                    <a:lstStyle/>
                    <a:p>
                      <a:pPr algn="ctr" fontAlgn="ctr"/>
                      <a:r>
                        <a:rPr lang="en-US" sz="1400" b="1" u="none" strike="noStrike" dirty="0">
                          <a:solidFill>
                            <a:srgbClr val="C00000"/>
                          </a:solidFill>
                          <a:effectLst/>
                          <a:latin typeface="+mn-lt"/>
                        </a:rPr>
                        <a:t>Q2 &lt; Q</a:t>
                      </a:r>
                      <a:endParaRPr lang="en-US" sz="1400" b="1" i="0" u="none" strike="noStrike" dirty="0">
                        <a:solidFill>
                          <a:srgbClr val="C00000"/>
                        </a:solidFill>
                        <a:effectLst/>
                        <a:latin typeface="+mn-lt"/>
                      </a:endParaRPr>
                    </a:p>
                  </a:txBody>
                  <a:tcPr marL="7738" marR="7738" marT="7710" marB="0"/>
                </a:tc>
                <a:extLst>
                  <a:ext uri="{0D108BD9-81ED-4DB2-BD59-A6C34878D82A}">
                    <a16:rowId xmlns:a16="http://schemas.microsoft.com/office/drawing/2014/main" val="10002"/>
                  </a:ext>
                </a:extLst>
              </a:tr>
              <a:tr h="221008">
                <a:tc>
                  <a:txBody>
                    <a:bodyPr/>
                    <a:lstStyle/>
                    <a:p>
                      <a:pPr algn="ctr" fontAlgn="ctr"/>
                      <a:r>
                        <a:rPr lang="en-US" sz="1400" b="1" i="0" u="none" strike="noStrike" kern="1200" dirty="0">
                          <a:solidFill>
                            <a:srgbClr val="000000"/>
                          </a:solidFill>
                          <a:effectLst/>
                          <a:latin typeface="+mn-lt"/>
                          <a:ea typeface="+mn-ea"/>
                          <a:cs typeface="+mn-cs"/>
                        </a:rPr>
                        <a:t>D3</a:t>
                      </a:r>
                    </a:p>
                  </a:txBody>
                  <a:tcPr marL="7738" marR="7738" marT="7710" marB="0">
                    <a:solidFill>
                      <a:schemeClr val="accent5">
                        <a:lumMod val="20000"/>
                        <a:lumOff val="80000"/>
                      </a:schemeClr>
                    </a:solidFill>
                  </a:tcPr>
                </a:tc>
                <a:tc>
                  <a:txBody>
                    <a:bodyPr/>
                    <a:lstStyle/>
                    <a:p>
                      <a:pPr algn="ctr" fontAlgn="b"/>
                      <a:r>
                        <a:rPr lang="en-IN" sz="1400" b="0" i="0" u="none" strike="noStrike" dirty="0" smtClean="0">
                          <a:solidFill>
                            <a:srgbClr val="000000"/>
                          </a:solidFill>
                          <a:effectLst/>
                          <a:latin typeface="+mn-lt"/>
                        </a:rPr>
                        <a:t>2,64,320 </a:t>
                      </a:r>
                      <a:r>
                        <a:rPr lang="en-IN" sz="1400" b="1" i="0" u="none" strike="noStrike" dirty="0">
                          <a:solidFill>
                            <a:srgbClr val="000000"/>
                          </a:solidFill>
                          <a:effectLst/>
                          <a:latin typeface="+mn-lt"/>
                        </a:rPr>
                        <a:t>(A3)</a:t>
                      </a:r>
                    </a:p>
                  </a:txBody>
                  <a:tcPr marL="5715" marR="5715" marT="5703" marB="0" anchor="b"/>
                </a:tc>
                <a:tc>
                  <a:txBody>
                    <a:bodyPr/>
                    <a:lstStyle/>
                    <a:p>
                      <a:pPr algn="ctr" fontAlgn="b"/>
                      <a:r>
                        <a:rPr lang="en-IN" sz="1400" b="0" i="0" u="none" strike="noStrike" dirty="0">
                          <a:solidFill>
                            <a:srgbClr val="000000"/>
                          </a:solidFill>
                          <a:effectLst/>
                          <a:latin typeface="+mn-lt"/>
                        </a:rPr>
                        <a:t>224645</a:t>
                      </a:r>
                    </a:p>
                  </a:txBody>
                  <a:tcPr marL="5715" marR="5715" marT="5703" marB="0" anchor="b"/>
                </a:tc>
                <a:tc>
                  <a:txBody>
                    <a:bodyPr/>
                    <a:lstStyle/>
                    <a:p>
                      <a:pPr algn="ctr" fontAlgn="b"/>
                      <a:r>
                        <a:rPr lang="en-US" sz="1400" b="0" i="0" u="none" strike="noStrike" dirty="0">
                          <a:solidFill>
                            <a:srgbClr val="000000"/>
                          </a:solidFill>
                          <a:effectLst/>
                          <a:latin typeface="+mn-lt"/>
                        </a:rPr>
                        <a:t>125</a:t>
                      </a:r>
                    </a:p>
                  </a:txBody>
                  <a:tcPr marL="7738" marR="7738" marT="7721" marB="0" anchor="b"/>
                </a:tc>
                <a:tc>
                  <a:txBody>
                    <a:bodyPr/>
                    <a:lstStyle/>
                    <a:p>
                      <a:pPr algn="ctr" fontAlgn="b"/>
                      <a:r>
                        <a:rPr lang="en-US" sz="1400" b="0" i="0" u="none" strike="noStrike" dirty="0">
                          <a:solidFill>
                            <a:srgbClr val="000000"/>
                          </a:solidFill>
                          <a:effectLst/>
                          <a:latin typeface="+mn-lt"/>
                        </a:rPr>
                        <a:t>0.5</a:t>
                      </a:r>
                    </a:p>
                  </a:txBody>
                  <a:tcPr marL="7738" marR="7738" marT="7721" marB="0" anchor="b"/>
                </a:tc>
                <a:tc>
                  <a:txBody>
                    <a:bodyPr/>
                    <a:lstStyle/>
                    <a:p>
                      <a:pPr algn="ctr" fontAlgn="b"/>
                      <a:r>
                        <a:rPr lang="en-IN" sz="1400" b="0" i="0" u="none" strike="noStrike" dirty="0">
                          <a:solidFill>
                            <a:srgbClr val="000000"/>
                          </a:solidFill>
                          <a:effectLst/>
                          <a:latin typeface="+mn-lt"/>
                        </a:rPr>
                        <a:t>11232.3</a:t>
                      </a:r>
                    </a:p>
                  </a:txBody>
                  <a:tcPr marL="5715" marR="5715" marT="5703" marB="0" anchor="b"/>
                </a:tc>
                <a:tc>
                  <a:txBody>
                    <a:bodyPr/>
                    <a:lstStyle/>
                    <a:p>
                      <a:pPr algn="ctr" fontAlgn="b"/>
                      <a:r>
                        <a:rPr lang="en-US" sz="1400" b="1" i="0" u="none" strike="noStrike" dirty="0">
                          <a:solidFill>
                            <a:srgbClr val="0000FF"/>
                          </a:solidFill>
                          <a:effectLst/>
                          <a:latin typeface="+mn-lt"/>
                        </a:rPr>
                        <a:t>3.12 (Q3)</a:t>
                      </a:r>
                    </a:p>
                  </a:txBody>
                  <a:tcPr marL="7738" marR="7738" marT="7721" marB="0" anchor="b">
                    <a:solidFill>
                      <a:schemeClr val="accent6">
                        <a:lumMod val="20000"/>
                        <a:lumOff val="80000"/>
                      </a:schemeClr>
                    </a:solidFill>
                  </a:tcPr>
                </a:tc>
                <a:tc>
                  <a:txBody>
                    <a:bodyPr/>
                    <a:lstStyle/>
                    <a:p>
                      <a:pPr algn="ctr" fontAlgn="ctr"/>
                      <a:r>
                        <a:rPr lang="en-US" sz="1400" b="1" i="0" u="none" strike="noStrike" dirty="0">
                          <a:solidFill>
                            <a:srgbClr val="C00000"/>
                          </a:solidFill>
                          <a:effectLst/>
                          <a:latin typeface="+mn-lt"/>
                        </a:rPr>
                        <a:t>4.0</a:t>
                      </a:r>
                    </a:p>
                  </a:txBody>
                  <a:tcPr marL="7738" marR="7738" marT="7710" marB="0">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rgbClr val="C00000"/>
                          </a:solidFill>
                          <a:effectLst/>
                          <a:latin typeface="+mn-lt"/>
                        </a:rPr>
                        <a:t>Q3 &lt; Q</a:t>
                      </a:r>
                      <a:endParaRPr lang="en-US" sz="1400" b="1" i="0" u="none" strike="noStrike" dirty="0">
                        <a:solidFill>
                          <a:srgbClr val="C00000"/>
                        </a:solidFill>
                        <a:effectLst/>
                        <a:latin typeface="+mn-lt"/>
                      </a:endParaRPr>
                    </a:p>
                  </a:txBody>
                  <a:tcPr marL="7738" marR="7738" marT="7710" marB="0"/>
                </a:tc>
                <a:extLst>
                  <a:ext uri="{0D108BD9-81ED-4DB2-BD59-A6C34878D82A}">
                    <a16:rowId xmlns:a16="http://schemas.microsoft.com/office/drawing/2014/main" val="1582100518"/>
                  </a:ext>
                </a:extLst>
              </a:tr>
              <a:tr h="221008">
                <a:tc>
                  <a:txBody>
                    <a:bodyPr/>
                    <a:lstStyle/>
                    <a:p>
                      <a:pPr algn="ctr" fontAlgn="ctr"/>
                      <a:r>
                        <a:rPr lang="en-US" sz="1400" b="1" i="0" u="none" strike="noStrike" kern="1200" dirty="0">
                          <a:solidFill>
                            <a:srgbClr val="000000"/>
                          </a:solidFill>
                          <a:effectLst/>
                          <a:latin typeface="+mn-lt"/>
                          <a:ea typeface="+mn-ea"/>
                          <a:cs typeface="+mn-cs"/>
                        </a:rPr>
                        <a:t>D4</a:t>
                      </a:r>
                    </a:p>
                  </a:txBody>
                  <a:tcPr marL="7738" marR="7738" marT="7710" marB="0">
                    <a:solidFill>
                      <a:schemeClr val="accent5">
                        <a:lumMod val="20000"/>
                        <a:lumOff val="80000"/>
                      </a:schemeClr>
                    </a:solidFill>
                  </a:tcPr>
                </a:tc>
                <a:tc>
                  <a:txBody>
                    <a:bodyPr/>
                    <a:lstStyle/>
                    <a:p>
                      <a:pPr algn="ctr" fontAlgn="b"/>
                      <a:r>
                        <a:rPr lang="en-IN" sz="1400" b="0" i="0" u="none" strike="noStrike" dirty="0" smtClean="0">
                          <a:solidFill>
                            <a:srgbClr val="000000"/>
                          </a:solidFill>
                          <a:effectLst/>
                          <a:latin typeface="+mn-lt"/>
                        </a:rPr>
                        <a:t>50,155 </a:t>
                      </a:r>
                      <a:r>
                        <a:rPr lang="en-IN" sz="1400" b="1" i="0" u="none" strike="noStrike" dirty="0">
                          <a:solidFill>
                            <a:srgbClr val="000000"/>
                          </a:solidFill>
                          <a:effectLst/>
                          <a:latin typeface="+mn-lt"/>
                        </a:rPr>
                        <a:t>(A4)</a:t>
                      </a:r>
                    </a:p>
                  </a:txBody>
                  <a:tcPr marL="5715" marR="5715" marT="5703" marB="0" anchor="b"/>
                </a:tc>
                <a:tc>
                  <a:txBody>
                    <a:bodyPr/>
                    <a:lstStyle/>
                    <a:p>
                      <a:pPr algn="ctr" fontAlgn="b"/>
                      <a:r>
                        <a:rPr lang="en-IN" sz="1400" b="0" i="0" u="none" strike="noStrike" dirty="0">
                          <a:solidFill>
                            <a:srgbClr val="000000"/>
                          </a:solidFill>
                          <a:effectLst/>
                          <a:latin typeface="+mn-lt"/>
                        </a:rPr>
                        <a:t>45240</a:t>
                      </a:r>
                    </a:p>
                  </a:txBody>
                  <a:tcPr marL="5715" marR="5715" marT="5703" marB="0" anchor="b"/>
                </a:tc>
                <a:tc>
                  <a:txBody>
                    <a:bodyPr/>
                    <a:lstStyle/>
                    <a:p>
                      <a:pPr algn="ctr" fontAlgn="b"/>
                      <a:r>
                        <a:rPr lang="en-US" sz="1400" b="0" i="0" u="none" strike="noStrike" dirty="0">
                          <a:solidFill>
                            <a:srgbClr val="000000"/>
                          </a:solidFill>
                          <a:effectLst/>
                          <a:latin typeface="+mn-lt"/>
                        </a:rPr>
                        <a:t>125</a:t>
                      </a:r>
                    </a:p>
                  </a:txBody>
                  <a:tcPr marL="7738" marR="7738" marT="7721" marB="0" anchor="b"/>
                </a:tc>
                <a:tc>
                  <a:txBody>
                    <a:bodyPr/>
                    <a:lstStyle/>
                    <a:p>
                      <a:pPr algn="ctr" fontAlgn="b"/>
                      <a:r>
                        <a:rPr lang="en-US" sz="1400" b="0" i="0" u="none" strike="noStrike" dirty="0">
                          <a:solidFill>
                            <a:srgbClr val="000000"/>
                          </a:solidFill>
                          <a:effectLst/>
                          <a:latin typeface="+mn-lt"/>
                        </a:rPr>
                        <a:t>0.5</a:t>
                      </a:r>
                    </a:p>
                  </a:txBody>
                  <a:tcPr marL="7738" marR="7738" marT="7721" marB="0" anchor="b"/>
                </a:tc>
                <a:tc>
                  <a:txBody>
                    <a:bodyPr/>
                    <a:lstStyle/>
                    <a:p>
                      <a:pPr algn="ctr" fontAlgn="b"/>
                      <a:r>
                        <a:rPr lang="en-IN" sz="1400" b="0" i="0" u="none" strike="noStrike" dirty="0">
                          <a:solidFill>
                            <a:srgbClr val="000000"/>
                          </a:solidFill>
                          <a:effectLst/>
                          <a:latin typeface="+mn-lt"/>
                        </a:rPr>
                        <a:t>2262.0</a:t>
                      </a:r>
                    </a:p>
                  </a:txBody>
                  <a:tcPr marL="5715" marR="5715" marT="5703" marB="0" anchor="b"/>
                </a:tc>
                <a:tc>
                  <a:txBody>
                    <a:bodyPr/>
                    <a:lstStyle/>
                    <a:p>
                      <a:pPr algn="ctr" fontAlgn="b"/>
                      <a:r>
                        <a:rPr lang="en-US" sz="1400" b="1" i="0" u="none" strike="noStrike" dirty="0">
                          <a:solidFill>
                            <a:srgbClr val="0000FF"/>
                          </a:solidFill>
                          <a:effectLst/>
                          <a:latin typeface="+mn-lt"/>
                        </a:rPr>
                        <a:t>0.63 (Q4)</a:t>
                      </a:r>
                    </a:p>
                  </a:txBody>
                  <a:tcPr marL="7738" marR="7738" marT="7721" marB="0" anchor="b">
                    <a:solidFill>
                      <a:schemeClr val="accent6">
                        <a:lumMod val="20000"/>
                        <a:lumOff val="80000"/>
                      </a:schemeClr>
                    </a:solidFill>
                  </a:tcPr>
                </a:tc>
                <a:tc>
                  <a:txBody>
                    <a:bodyPr/>
                    <a:lstStyle/>
                    <a:p>
                      <a:pPr algn="ctr" fontAlgn="ctr"/>
                      <a:r>
                        <a:rPr lang="en-US" sz="1400" b="1" i="0" u="none" strike="noStrike" dirty="0">
                          <a:solidFill>
                            <a:srgbClr val="C00000"/>
                          </a:solidFill>
                          <a:effectLst/>
                          <a:latin typeface="+mn-lt"/>
                        </a:rPr>
                        <a:t>0.8</a:t>
                      </a:r>
                    </a:p>
                  </a:txBody>
                  <a:tcPr marL="7738" marR="7738" marT="7710" marB="0">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C00000"/>
                          </a:solidFill>
                          <a:effectLst/>
                          <a:latin typeface="+mn-lt"/>
                        </a:rPr>
                        <a:t>Q4 &lt; Q</a:t>
                      </a:r>
                    </a:p>
                  </a:txBody>
                  <a:tcPr marL="7738" marR="7738" marT="7710" marB="0"/>
                </a:tc>
                <a:extLst>
                  <a:ext uri="{0D108BD9-81ED-4DB2-BD59-A6C34878D82A}">
                    <a16:rowId xmlns:a16="http://schemas.microsoft.com/office/drawing/2014/main" val="2162360171"/>
                  </a:ext>
                </a:extLst>
              </a:tr>
            </a:tbl>
          </a:graphicData>
        </a:graphic>
      </p:graphicFrame>
    </p:spTree>
    <p:extLst>
      <p:ext uri="{BB962C8B-B14F-4D97-AF65-F5344CB8AC3E}">
        <p14:creationId xmlns:p14="http://schemas.microsoft.com/office/powerpoint/2010/main" val="949788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BA294712-D398-4144-8027-5BFD1D128DD5}"/>
              </a:ext>
            </a:extLst>
          </p:cNvPr>
          <p:cNvSpPr>
            <a:spLocks noGrp="1" noChangeArrowheads="1"/>
          </p:cNvSpPr>
          <p:nvPr>
            <p:ph type="sldNum" sz="quarter" idx="12"/>
          </p:nvPr>
        </p:nvSpPr>
        <p:spPr bwMode="auto">
          <a:xfrm>
            <a:off x="9528207" y="6552618"/>
            <a:ext cx="375138"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14C3C240-A694-4CFD-9797-E5F2981EFF65}" type="slidenum">
              <a:rPr lang="en-US" altLang="en-US" sz="1108">
                <a:solidFill>
                  <a:srgbClr val="898989"/>
                </a:solidFill>
                <a:latin typeface="Times New Roman" panose="02020603050405020304" pitchFamily="18" charset="0"/>
              </a:rPr>
              <a:pPr>
                <a:spcBef>
                  <a:spcPct val="0"/>
                </a:spcBef>
                <a:buFontTx/>
                <a:buNone/>
              </a:pPr>
              <a:t>47</a:t>
            </a:fld>
            <a:endParaRPr lang="en-US" altLang="en-US" sz="1108" dirty="0">
              <a:solidFill>
                <a:srgbClr val="898989"/>
              </a:solidFill>
              <a:latin typeface="Times New Roman" panose="02020603050405020304" pitchFamily="18" charset="0"/>
            </a:endParaRPr>
          </a:p>
        </p:txBody>
      </p:sp>
      <p:sp>
        <p:nvSpPr>
          <p:cNvPr id="4" name="Rectangle 3">
            <a:extLst>
              <a:ext uri="{FF2B5EF4-FFF2-40B4-BE49-F238E27FC236}">
                <a16:creationId xmlns:a16="http://schemas.microsoft.com/office/drawing/2014/main" id="{FE83B6A8-74CE-416B-B229-1BD1DE42AAC2}"/>
              </a:ext>
            </a:extLst>
          </p:cNvPr>
          <p:cNvSpPr/>
          <p:nvPr/>
        </p:nvSpPr>
        <p:spPr>
          <a:xfrm>
            <a:off x="3257553" y="118646"/>
            <a:ext cx="3446585" cy="338554"/>
          </a:xfrm>
          <a:prstGeom prst="rect">
            <a:avLst/>
          </a:prstGeom>
          <a:noFill/>
          <a:ln w="9525">
            <a:noFill/>
            <a:miter lim="800000"/>
            <a:headEnd/>
            <a:tailEnd/>
          </a:ln>
        </p:spPr>
        <p:txBody>
          <a:bodyPr>
            <a:spAutoFit/>
          </a:bodyPr>
          <a:lstStyle/>
          <a:p>
            <a:pPr algn="ctr" eaLnBrk="1" hangingPunct="1">
              <a:defRPr/>
            </a:pPr>
            <a:r>
              <a:rPr lang="en-US" altLang="zh-CN" sz="1600" dirty="0">
                <a:solidFill>
                  <a:srgbClr val="CC0099"/>
                </a:solidFill>
                <a:latin typeface="+mn-lt"/>
                <a:ea typeface="MS Mincho" pitchFamily="49" charset="-128"/>
                <a:cs typeface="+mn-cs"/>
              </a:rPr>
              <a:t>Proposed </a:t>
            </a:r>
            <a:r>
              <a:rPr lang="en-US" altLang="zh-CN" sz="1600" dirty="0" smtClean="0">
                <a:solidFill>
                  <a:srgbClr val="CC0099"/>
                </a:solidFill>
                <a:latin typeface="+mn-lt"/>
                <a:ea typeface="MS Mincho" pitchFamily="49" charset="-128"/>
                <a:cs typeface="+mn-cs"/>
              </a:rPr>
              <a:t>CSR Details</a:t>
            </a:r>
            <a:endParaRPr lang="en-US" altLang="zh-CN" sz="1600" dirty="0">
              <a:solidFill>
                <a:srgbClr val="CC0099"/>
              </a:solidFill>
              <a:latin typeface="+mn-lt"/>
              <a:ea typeface="MS Mincho" pitchFamily="49" charset="-128"/>
              <a:cs typeface="+mn-cs"/>
            </a:endParaRPr>
          </a:p>
        </p:txBody>
      </p:sp>
      <p:sp>
        <p:nvSpPr>
          <p:cNvPr id="5" name="Rectangle 1">
            <a:extLst>
              <a:ext uri="{FF2B5EF4-FFF2-40B4-BE49-F238E27FC236}">
                <a16:creationId xmlns:a16="http://schemas.microsoft.com/office/drawing/2014/main" id="{8738029F-00F4-4EC3-8A35-3D30FFCECC99}"/>
              </a:ext>
            </a:extLst>
          </p:cNvPr>
          <p:cNvSpPr>
            <a:spLocks noChangeArrowheads="1"/>
          </p:cNvSpPr>
          <p:nvPr/>
        </p:nvSpPr>
        <p:spPr bwMode="auto">
          <a:xfrm>
            <a:off x="2910256" y="4067302"/>
            <a:ext cx="4141177" cy="369332"/>
          </a:xfrm>
          <a:prstGeom prst="rect">
            <a:avLst/>
          </a:prstGeom>
          <a:noFill/>
          <a:ln w="9525">
            <a:noFill/>
            <a:miter lim="800000"/>
            <a:headEnd/>
            <a:tailEnd/>
          </a:ln>
        </p:spPr>
        <p:txBody>
          <a:bodyPr anchor="ctr">
            <a:spAutoFit/>
          </a:bodyPr>
          <a:lstStyle/>
          <a:p>
            <a:pPr algn="ctr">
              <a:tabLst>
                <a:tab pos="474796" algn="l"/>
                <a:tab pos="527552" algn="l"/>
              </a:tabLst>
              <a:defRPr/>
            </a:pPr>
            <a:r>
              <a:rPr lang="en-US" sz="1800" dirty="0">
                <a:solidFill>
                  <a:srgbClr val="CC0099"/>
                </a:solidFill>
                <a:latin typeface="+mj-lt"/>
                <a:cs typeface="Arial" charset="0"/>
              </a:rPr>
              <a:t>CSR Implementation Schedule</a:t>
            </a:r>
          </a:p>
        </p:txBody>
      </p:sp>
      <p:graphicFrame>
        <p:nvGraphicFramePr>
          <p:cNvPr id="6" name="Table 5"/>
          <p:cNvGraphicFramePr>
            <a:graphicFrameLocks noGrp="1"/>
          </p:cNvGraphicFramePr>
          <p:nvPr>
            <p:extLst>
              <p:ext uri="{D42A27DB-BD31-4B8C-83A1-F6EECF244321}">
                <p14:modId xmlns:p14="http://schemas.microsoft.com/office/powerpoint/2010/main" val="3982865692"/>
              </p:ext>
            </p:extLst>
          </p:nvPr>
        </p:nvGraphicFramePr>
        <p:xfrm>
          <a:off x="152401" y="4514612"/>
          <a:ext cx="9639577" cy="1828800"/>
        </p:xfrm>
        <a:graphic>
          <a:graphicData uri="http://schemas.openxmlformats.org/drawingml/2006/table">
            <a:tbl>
              <a:tblPr firstRow="1" firstCol="1" bandRow="1">
                <a:tableStyleId>{5940675A-B579-460E-94D1-54222C63F5DA}</a:tableStyleId>
              </a:tblPr>
              <a:tblGrid>
                <a:gridCol w="423860">
                  <a:extLst>
                    <a:ext uri="{9D8B030D-6E8A-4147-A177-3AD203B41FA5}">
                      <a16:colId xmlns:a16="http://schemas.microsoft.com/office/drawing/2014/main" val="496920316"/>
                    </a:ext>
                  </a:extLst>
                </a:gridCol>
                <a:gridCol w="2700341">
                  <a:extLst>
                    <a:ext uri="{9D8B030D-6E8A-4147-A177-3AD203B41FA5}">
                      <a16:colId xmlns:a16="http://schemas.microsoft.com/office/drawing/2014/main" val="1432459159"/>
                    </a:ext>
                  </a:extLst>
                </a:gridCol>
                <a:gridCol w="914400">
                  <a:extLst>
                    <a:ext uri="{9D8B030D-6E8A-4147-A177-3AD203B41FA5}">
                      <a16:colId xmlns:a16="http://schemas.microsoft.com/office/drawing/2014/main" val="114066989"/>
                    </a:ext>
                  </a:extLst>
                </a:gridCol>
                <a:gridCol w="915643">
                  <a:extLst>
                    <a:ext uri="{9D8B030D-6E8A-4147-A177-3AD203B41FA5}">
                      <a16:colId xmlns:a16="http://schemas.microsoft.com/office/drawing/2014/main" val="2520835254"/>
                    </a:ext>
                  </a:extLst>
                </a:gridCol>
                <a:gridCol w="913157">
                  <a:extLst>
                    <a:ext uri="{9D8B030D-6E8A-4147-A177-3AD203B41FA5}">
                      <a16:colId xmlns:a16="http://schemas.microsoft.com/office/drawing/2014/main" val="3820054740"/>
                    </a:ext>
                  </a:extLst>
                </a:gridCol>
                <a:gridCol w="914400">
                  <a:extLst>
                    <a:ext uri="{9D8B030D-6E8A-4147-A177-3AD203B41FA5}">
                      <a16:colId xmlns:a16="http://schemas.microsoft.com/office/drawing/2014/main" val="3705611193"/>
                    </a:ext>
                  </a:extLst>
                </a:gridCol>
                <a:gridCol w="990600">
                  <a:extLst>
                    <a:ext uri="{9D8B030D-6E8A-4147-A177-3AD203B41FA5}">
                      <a16:colId xmlns:a16="http://schemas.microsoft.com/office/drawing/2014/main" val="2451101174"/>
                    </a:ext>
                  </a:extLst>
                </a:gridCol>
                <a:gridCol w="761998">
                  <a:extLst>
                    <a:ext uri="{9D8B030D-6E8A-4147-A177-3AD203B41FA5}">
                      <a16:colId xmlns:a16="http://schemas.microsoft.com/office/drawing/2014/main" val="3264664441"/>
                    </a:ext>
                  </a:extLst>
                </a:gridCol>
                <a:gridCol w="1105178">
                  <a:extLst>
                    <a:ext uri="{9D8B030D-6E8A-4147-A177-3AD203B41FA5}">
                      <a16:colId xmlns:a16="http://schemas.microsoft.com/office/drawing/2014/main" val="163687522"/>
                    </a:ext>
                  </a:extLst>
                </a:gridCol>
              </a:tblGrid>
              <a:tr h="381000">
                <a:tc>
                  <a:txBody>
                    <a:bodyPr/>
                    <a:lstStyle/>
                    <a:p>
                      <a:pPr marL="0" marR="0" algn="ctr">
                        <a:spcBef>
                          <a:spcPts val="0"/>
                        </a:spcBef>
                        <a:spcAft>
                          <a:spcPts val="0"/>
                        </a:spcAft>
                      </a:pPr>
                      <a:r>
                        <a:rPr lang="en-US" sz="1500" b="1" dirty="0">
                          <a:effectLst/>
                        </a:rPr>
                        <a:t>No</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CER Activities</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Year 2022</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Year 2023</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Year 2024</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Year 2025</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Year 2026</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Total</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Year of Completion</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7498912"/>
                  </a:ext>
                </a:extLst>
              </a:tr>
              <a:tr h="69067">
                <a:tc>
                  <a:txBody>
                    <a:bodyPr/>
                    <a:lstStyle/>
                    <a:p>
                      <a:pPr marL="0" marR="0" algn="ctr">
                        <a:spcBef>
                          <a:spcPts val="0"/>
                        </a:spcBef>
                        <a:spcAft>
                          <a:spcPts val="0"/>
                        </a:spcAft>
                      </a:pPr>
                      <a:r>
                        <a:rPr lang="en-US" sz="1500" kern="1200">
                          <a:solidFill>
                            <a:schemeClr val="tx1"/>
                          </a:solidFill>
                          <a:effectLst/>
                          <a:latin typeface="+mn-lt"/>
                          <a:ea typeface="+mn-ea"/>
                          <a:cs typeface="+mn-cs"/>
                        </a:rPr>
                        <a:t> </a:t>
                      </a:r>
                    </a:p>
                  </a:txBody>
                  <a:tcPr marL="68580" marR="68580" marT="0" marB="0" anchor="ctr"/>
                </a:tc>
                <a:tc>
                  <a:txBody>
                    <a:bodyPr/>
                    <a:lstStyle/>
                    <a:p>
                      <a:pPr marL="0" marR="0" algn="ctr">
                        <a:spcBef>
                          <a:spcPts val="0"/>
                        </a:spcBef>
                        <a:spcAft>
                          <a:spcPts val="0"/>
                        </a:spcAft>
                      </a:pPr>
                      <a:r>
                        <a:rPr lang="en-US" sz="1500" kern="1200">
                          <a:solidFill>
                            <a:schemeClr val="tx1"/>
                          </a:solidFill>
                          <a:effectLst/>
                          <a:latin typeface="+mn-lt"/>
                          <a:ea typeface="+mn-ea"/>
                          <a:cs typeface="+mn-cs"/>
                        </a:rPr>
                        <a:t> </a:t>
                      </a:r>
                    </a:p>
                  </a:txBody>
                  <a:tcPr marL="68580" marR="68580" marT="0" marB="0" anchor="ctr"/>
                </a:tc>
                <a:tc gridSpan="6">
                  <a:txBody>
                    <a:bodyPr/>
                    <a:lstStyle/>
                    <a:p>
                      <a:pPr marL="0" marR="0" algn="ctr">
                        <a:spcBef>
                          <a:spcPts val="0"/>
                        </a:spcBef>
                        <a:spcAft>
                          <a:spcPts val="0"/>
                        </a:spcAft>
                      </a:pPr>
                      <a:r>
                        <a:rPr lang="en-US" sz="1500" kern="1200" dirty="0">
                          <a:solidFill>
                            <a:schemeClr val="tx1"/>
                          </a:solidFill>
                          <a:effectLst/>
                          <a:latin typeface="+mn-lt"/>
                          <a:ea typeface="+mn-ea"/>
                          <a:cs typeface="+mn-cs"/>
                        </a:rPr>
                        <a:t>Amount in </a:t>
                      </a:r>
                      <a:r>
                        <a:rPr lang="en-US" sz="1500" kern="1200" dirty="0" err="1">
                          <a:solidFill>
                            <a:schemeClr val="tx1"/>
                          </a:solidFill>
                          <a:effectLst/>
                          <a:latin typeface="+mn-lt"/>
                          <a:ea typeface="+mn-ea"/>
                          <a:cs typeface="+mn-cs"/>
                        </a:rPr>
                        <a:t>Rs</a:t>
                      </a:r>
                      <a:r>
                        <a:rPr lang="en-US" sz="1500" kern="1200" dirty="0">
                          <a:solidFill>
                            <a:schemeClr val="tx1"/>
                          </a:solidFill>
                          <a:effectLst/>
                          <a:latin typeface="+mn-lt"/>
                          <a:ea typeface="+mn-ea"/>
                          <a:cs typeface="+mn-cs"/>
                        </a:rPr>
                        <a:t>. Lakh</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500" kern="1200">
                          <a:solidFill>
                            <a:schemeClr val="tx1"/>
                          </a:solidFill>
                          <a:effectLst/>
                          <a:latin typeface="+mn-lt"/>
                          <a:ea typeface="+mn-ea"/>
                          <a:cs typeface="+mn-cs"/>
                        </a:rPr>
                        <a:t> </a:t>
                      </a:r>
                    </a:p>
                  </a:txBody>
                  <a:tcPr marL="68580" marR="68580" marT="0" marB="0"/>
                </a:tc>
                <a:extLst>
                  <a:ext uri="{0D108BD9-81ED-4DB2-BD59-A6C34878D82A}">
                    <a16:rowId xmlns:a16="http://schemas.microsoft.com/office/drawing/2014/main" val="3357908698"/>
                  </a:ext>
                </a:extLst>
              </a:tr>
              <a:tr h="304801">
                <a:tc>
                  <a:txBody>
                    <a:bodyPr/>
                    <a:lstStyle/>
                    <a:p>
                      <a:pPr marL="0" marR="0" algn="ctr">
                        <a:spcBef>
                          <a:spcPts val="0"/>
                        </a:spcBef>
                        <a:spcAft>
                          <a:spcPts val="0"/>
                        </a:spcAft>
                      </a:pPr>
                      <a:r>
                        <a:rPr lang="en-US" sz="1500" kern="1200">
                          <a:solidFill>
                            <a:schemeClr val="tx1"/>
                          </a:solidFill>
                          <a:effectLst/>
                          <a:latin typeface="+mn-lt"/>
                          <a:ea typeface="+mn-ea"/>
                          <a:cs typeface="+mn-cs"/>
                        </a:rPr>
                        <a:t>1</a:t>
                      </a:r>
                    </a:p>
                  </a:txBody>
                  <a:tcPr marL="68580" marR="68580" marT="0" marB="0"/>
                </a:tc>
                <a:tc>
                  <a:txBody>
                    <a:bodyPr/>
                    <a:lstStyle/>
                    <a:p>
                      <a:pPr marL="0" marR="0" algn="just">
                        <a:spcBef>
                          <a:spcPts val="0"/>
                        </a:spcBef>
                        <a:spcAft>
                          <a:spcPts val="0"/>
                        </a:spcAft>
                      </a:pPr>
                      <a:r>
                        <a:rPr lang="en-US" sz="1500" kern="1200" dirty="0">
                          <a:solidFill>
                            <a:schemeClr val="tx1"/>
                          </a:solidFill>
                          <a:effectLst/>
                          <a:latin typeface="+mn-lt"/>
                          <a:ea typeface="+mn-ea"/>
                          <a:cs typeface="+mn-cs"/>
                        </a:rPr>
                        <a:t>Arrangement of Drinking Water Supply Infrastructure                </a:t>
                      </a:r>
                    </a:p>
                  </a:txBody>
                  <a:tcPr marL="68580" marR="68580" marT="0" marB="0"/>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3</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2</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5</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1</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1.5</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a:solidFill>
                            <a:schemeClr val="tx1"/>
                          </a:solidFill>
                          <a:effectLst/>
                          <a:latin typeface="+mn-lt"/>
                          <a:ea typeface="+mn-ea"/>
                          <a:cs typeface="+mn-cs"/>
                        </a:rPr>
                        <a:t>12.50</a:t>
                      </a:r>
                    </a:p>
                  </a:txBody>
                  <a:tcPr marL="68580" marR="68580" marT="0" marB="0" anchor="ctr"/>
                </a:tc>
                <a:tc>
                  <a:txBody>
                    <a:bodyPr/>
                    <a:lstStyle/>
                    <a:p>
                      <a:pPr marL="0" marR="0" algn="ctr">
                        <a:spcBef>
                          <a:spcPts val="0"/>
                        </a:spcBef>
                        <a:spcAft>
                          <a:spcPts val="0"/>
                        </a:spcAft>
                      </a:pPr>
                      <a:r>
                        <a:rPr lang="en-US" sz="1500" kern="1200" dirty="0">
                          <a:solidFill>
                            <a:schemeClr val="tx1"/>
                          </a:solidFill>
                          <a:effectLst/>
                          <a:latin typeface="+mn-lt"/>
                          <a:ea typeface="+mn-ea"/>
                          <a:cs typeface="+mn-cs"/>
                        </a:rPr>
                        <a:t>2024</a:t>
                      </a:r>
                    </a:p>
                  </a:txBody>
                  <a:tcPr marL="68580" marR="68580" marT="0" marB="0" anchor="ctr"/>
                </a:tc>
                <a:extLst>
                  <a:ext uri="{0D108BD9-81ED-4DB2-BD59-A6C34878D82A}">
                    <a16:rowId xmlns:a16="http://schemas.microsoft.com/office/drawing/2014/main" val="4014073559"/>
                  </a:ext>
                </a:extLst>
              </a:tr>
              <a:tr h="207201">
                <a:tc>
                  <a:txBody>
                    <a:bodyPr/>
                    <a:lstStyle/>
                    <a:p>
                      <a:pPr marL="0" marR="0" algn="ctr">
                        <a:spcBef>
                          <a:spcPts val="0"/>
                        </a:spcBef>
                        <a:spcAft>
                          <a:spcPts val="0"/>
                        </a:spcAft>
                      </a:pPr>
                      <a:r>
                        <a:rPr lang="en-US" sz="1500" kern="1200">
                          <a:solidFill>
                            <a:schemeClr val="tx1"/>
                          </a:solidFill>
                          <a:effectLst/>
                          <a:latin typeface="+mn-lt"/>
                          <a:ea typeface="+mn-ea"/>
                          <a:cs typeface="+mn-cs"/>
                        </a:rPr>
                        <a:t>2</a:t>
                      </a:r>
                    </a:p>
                  </a:txBody>
                  <a:tcPr marL="68580" marR="68580" marT="0" marB="0"/>
                </a:tc>
                <a:tc>
                  <a:txBody>
                    <a:bodyPr/>
                    <a:lstStyle/>
                    <a:p>
                      <a:pPr marL="0" marR="0" algn="just">
                        <a:spcBef>
                          <a:spcPts val="0"/>
                        </a:spcBef>
                        <a:spcAft>
                          <a:spcPts val="0"/>
                        </a:spcAft>
                      </a:pPr>
                      <a:r>
                        <a:rPr lang="en-US" sz="1500" kern="1200" dirty="0" smtClean="0">
                          <a:solidFill>
                            <a:schemeClr val="tx1"/>
                          </a:solidFill>
                          <a:effectLst/>
                          <a:latin typeface="+mn-lt"/>
                          <a:ea typeface="+mn-ea"/>
                          <a:cs typeface="+mn-cs"/>
                        </a:rPr>
                        <a:t>Solar Street Lights</a:t>
                      </a:r>
                      <a:endParaRPr lang="en-US" sz="1500" kern="1200" dirty="0">
                        <a:solidFill>
                          <a:schemeClr val="tx1"/>
                        </a:solidFill>
                        <a:effectLst/>
                        <a:latin typeface="+mn-lt"/>
                        <a:ea typeface="+mn-ea"/>
                        <a:cs typeface="+mn-cs"/>
                      </a:endParaRPr>
                    </a:p>
                  </a:txBody>
                  <a:tcPr marL="68580" marR="68580" marT="0" marB="0"/>
                </a:tc>
                <a:tc>
                  <a:txBody>
                    <a:bodyPr/>
                    <a:lstStyle/>
                    <a:p>
                      <a:pPr algn="ctr"/>
                      <a:r>
                        <a:rPr lang="en-US" sz="1500" kern="1200" dirty="0" smtClean="0">
                          <a:solidFill>
                            <a:schemeClr val="tx1"/>
                          </a:solidFill>
                          <a:effectLst/>
                          <a:latin typeface="+mn-lt"/>
                          <a:ea typeface="+mn-ea"/>
                          <a:cs typeface="+mn-cs"/>
                        </a:rPr>
                        <a:t>3</a:t>
                      </a:r>
                      <a:endParaRPr lang="en-US" sz="1500" kern="1200" dirty="0">
                        <a:solidFill>
                          <a:schemeClr val="tx1"/>
                        </a:solidFill>
                        <a:effectLst/>
                        <a:latin typeface="+mn-lt"/>
                        <a:ea typeface="+mn-ea"/>
                        <a:cs typeface="+mn-cs"/>
                      </a:endParaRPr>
                    </a:p>
                  </a:txBody>
                  <a:tcPr marL="68580" marR="68580" marT="0" marB="0" anchor="ctr"/>
                </a:tc>
                <a:tc>
                  <a:txBody>
                    <a:bodyPr/>
                    <a:lstStyle/>
                    <a:p>
                      <a:pPr algn="ctr"/>
                      <a:r>
                        <a:rPr lang="en-US" sz="1500" kern="1200" dirty="0" smtClean="0">
                          <a:solidFill>
                            <a:schemeClr val="tx1"/>
                          </a:solidFill>
                          <a:effectLst/>
                          <a:latin typeface="+mn-lt"/>
                          <a:ea typeface="+mn-ea"/>
                          <a:cs typeface="+mn-cs"/>
                        </a:rPr>
                        <a:t>3</a:t>
                      </a:r>
                      <a:endParaRPr lang="en-US" sz="1500" kern="1200" dirty="0">
                        <a:solidFill>
                          <a:schemeClr val="tx1"/>
                        </a:solidFill>
                        <a:effectLst/>
                        <a:latin typeface="+mn-lt"/>
                        <a:ea typeface="+mn-ea"/>
                        <a:cs typeface="+mn-cs"/>
                      </a:endParaRPr>
                    </a:p>
                  </a:txBody>
                  <a:tcPr marL="68580" marR="68580" marT="0" marB="0" anchor="ctr"/>
                </a:tc>
                <a:tc>
                  <a:txBody>
                    <a:bodyPr/>
                    <a:lstStyle/>
                    <a:p>
                      <a:pPr algn="ctr"/>
                      <a:r>
                        <a:rPr lang="en-US" sz="1500" kern="1200" dirty="0" smtClean="0">
                          <a:solidFill>
                            <a:schemeClr val="tx1"/>
                          </a:solidFill>
                          <a:effectLst/>
                          <a:latin typeface="+mn-lt"/>
                          <a:ea typeface="+mn-ea"/>
                          <a:cs typeface="+mn-cs"/>
                        </a:rPr>
                        <a:t>6</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3</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3</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18</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a:solidFill>
                            <a:schemeClr val="tx1"/>
                          </a:solidFill>
                          <a:effectLst/>
                          <a:latin typeface="+mn-lt"/>
                          <a:ea typeface="+mn-ea"/>
                          <a:cs typeface="+mn-cs"/>
                        </a:rPr>
                        <a:t>2024</a:t>
                      </a:r>
                    </a:p>
                  </a:txBody>
                  <a:tcPr marL="68580" marR="68580" marT="0" marB="0" anchor="ctr"/>
                </a:tc>
                <a:extLst>
                  <a:ext uri="{0D108BD9-81ED-4DB2-BD59-A6C34878D82A}">
                    <a16:rowId xmlns:a16="http://schemas.microsoft.com/office/drawing/2014/main" val="1052274770"/>
                  </a:ext>
                </a:extLst>
              </a:tr>
              <a:tr h="69067">
                <a:tc>
                  <a:txBody>
                    <a:bodyPr/>
                    <a:lstStyle/>
                    <a:p>
                      <a:pPr marL="0" marR="0" algn="ctr">
                        <a:spcBef>
                          <a:spcPts val="0"/>
                        </a:spcBef>
                        <a:spcAft>
                          <a:spcPts val="0"/>
                        </a:spcAft>
                      </a:pPr>
                      <a:r>
                        <a:rPr lang="en-US" sz="1500" kern="1200">
                          <a:solidFill>
                            <a:schemeClr val="tx1"/>
                          </a:solidFill>
                          <a:effectLst/>
                          <a:latin typeface="+mn-lt"/>
                          <a:ea typeface="+mn-ea"/>
                          <a:cs typeface="+mn-cs"/>
                        </a:rPr>
                        <a:t>3</a:t>
                      </a:r>
                    </a:p>
                  </a:txBody>
                  <a:tcPr marL="68580" marR="68580" marT="0" marB="0"/>
                </a:tc>
                <a:tc>
                  <a:txBody>
                    <a:bodyPr/>
                    <a:lstStyle/>
                    <a:p>
                      <a:pPr marL="0" marR="0" algn="just">
                        <a:spcBef>
                          <a:spcPts val="0"/>
                        </a:spcBef>
                        <a:spcAft>
                          <a:spcPts val="0"/>
                        </a:spcAft>
                      </a:pPr>
                      <a:r>
                        <a:rPr lang="en-US" sz="1500" kern="1200" dirty="0" smtClean="0">
                          <a:solidFill>
                            <a:schemeClr val="tx1"/>
                          </a:solidFill>
                          <a:effectLst/>
                          <a:latin typeface="+mn-lt"/>
                          <a:ea typeface="+mn-ea"/>
                          <a:cs typeface="+mn-cs"/>
                        </a:rPr>
                        <a:t>Solar Photovoltaic Electricity Generation Systems</a:t>
                      </a:r>
                      <a:endParaRPr lang="en-US" sz="1500" kern="1200" dirty="0">
                        <a:solidFill>
                          <a:schemeClr val="tx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2</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5</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5</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3</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5</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smtClean="0">
                          <a:solidFill>
                            <a:schemeClr val="tx1"/>
                          </a:solidFill>
                          <a:effectLst/>
                          <a:latin typeface="+mn-lt"/>
                          <a:ea typeface="+mn-ea"/>
                          <a:cs typeface="+mn-cs"/>
                        </a:rPr>
                        <a:t>20</a:t>
                      </a:r>
                      <a:endParaRPr lang="en-US" sz="1500"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500" kern="1200" dirty="0">
                          <a:solidFill>
                            <a:schemeClr val="tx1"/>
                          </a:solidFill>
                          <a:effectLst/>
                          <a:latin typeface="+mn-lt"/>
                          <a:ea typeface="+mn-ea"/>
                          <a:cs typeface="+mn-cs"/>
                        </a:rPr>
                        <a:t>2025</a:t>
                      </a:r>
                    </a:p>
                  </a:txBody>
                  <a:tcPr marL="68580" marR="68580" marT="0" marB="0" anchor="ctr"/>
                </a:tc>
                <a:extLst>
                  <a:ext uri="{0D108BD9-81ED-4DB2-BD59-A6C34878D82A}">
                    <a16:rowId xmlns:a16="http://schemas.microsoft.com/office/drawing/2014/main" val="2165742396"/>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147851920"/>
              </p:ext>
            </p:extLst>
          </p:nvPr>
        </p:nvGraphicFramePr>
        <p:xfrm>
          <a:off x="76476" y="535178"/>
          <a:ext cx="9715502" cy="3454146"/>
        </p:xfrm>
        <a:graphic>
          <a:graphicData uri="http://schemas.openxmlformats.org/drawingml/2006/table">
            <a:tbl>
              <a:tblPr firstRow="1" firstCol="1" bandRow="1">
                <a:tableStyleId>{5940675A-B579-460E-94D1-54222C63F5DA}</a:tableStyleId>
              </a:tblPr>
              <a:tblGrid>
                <a:gridCol w="538790">
                  <a:extLst>
                    <a:ext uri="{9D8B030D-6E8A-4147-A177-3AD203B41FA5}">
                      <a16:colId xmlns:a16="http://schemas.microsoft.com/office/drawing/2014/main" val="2450409189"/>
                    </a:ext>
                  </a:extLst>
                </a:gridCol>
                <a:gridCol w="7877516">
                  <a:extLst>
                    <a:ext uri="{9D8B030D-6E8A-4147-A177-3AD203B41FA5}">
                      <a16:colId xmlns:a16="http://schemas.microsoft.com/office/drawing/2014/main" val="1388686329"/>
                    </a:ext>
                  </a:extLst>
                </a:gridCol>
                <a:gridCol w="1299196">
                  <a:extLst>
                    <a:ext uri="{9D8B030D-6E8A-4147-A177-3AD203B41FA5}">
                      <a16:colId xmlns:a16="http://schemas.microsoft.com/office/drawing/2014/main" val="3498947337"/>
                    </a:ext>
                  </a:extLst>
                </a:gridCol>
              </a:tblGrid>
              <a:tr h="165735">
                <a:tc>
                  <a:txBody>
                    <a:bodyPr/>
                    <a:lstStyle/>
                    <a:p>
                      <a:pPr marL="0" marR="0" algn="ctr">
                        <a:lnSpc>
                          <a:spcPct val="115000"/>
                        </a:lnSpc>
                        <a:spcBef>
                          <a:spcPts val="0"/>
                        </a:spcBef>
                        <a:spcAft>
                          <a:spcPts val="0"/>
                        </a:spcAft>
                        <a:tabLst>
                          <a:tab pos="285750" algn="l"/>
                          <a:tab pos="342900" algn="l"/>
                        </a:tabLst>
                      </a:pPr>
                      <a:r>
                        <a:rPr lang="en-US" sz="1600" dirty="0">
                          <a:effectLst/>
                          <a:latin typeface="+mn-lt"/>
                        </a:rPr>
                        <a:t>No</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ctr">
                        <a:lnSpc>
                          <a:spcPct val="115000"/>
                        </a:lnSpc>
                        <a:spcBef>
                          <a:spcPts val="0"/>
                        </a:spcBef>
                        <a:spcAft>
                          <a:spcPts val="0"/>
                        </a:spcAft>
                        <a:tabLst>
                          <a:tab pos="285750" algn="l"/>
                          <a:tab pos="342900" algn="l"/>
                        </a:tabLst>
                      </a:pPr>
                      <a:r>
                        <a:rPr lang="en-US" sz="1600">
                          <a:effectLst/>
                          <a:latin typeface="+mn-lt"/>
                        </a:rPr>
                        <a:t>CER Activities</a:t>
                      </a:r>
                      <a:endParaRPr lang="en-US" sz="160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ctr">
                        <a:lnSpc>
                          <a:spcPct val="115000"/>
                        </a:lnSpc>
                        <a:spcBef>
                          <a:spcPts val="0"/>
                        </a:spcBef>
                        <a:spcAft>
                          <a:spcPts val="0"/>
                        </a:spcAft>
                        <a:tabLst>
                          <a:tab pos="285750" algn="l"/>
                          <a:tab pos="342900" algn="l"/>
                        </a:tabLst>
                      </a:pPr>
                      <a:r>
                        <a:rPr lang="en-US" sz="1600">
                          <a:effectLst/>
                          <a:latin typeface="+mn-lt"/>
                        </a:rPr>
                        <a:t>Rs. Lakh</a:t>
                      </a:r>
                      <a:endParaRPr lang="en-US" sz="1600">
                        <a:effectLst/>
                        <a:latin typeface="+mn-lt"/>
                        <a:ea typeface="Times New Roman" panose="02020603050405020304" pitchFamily="18" charset="0"/>
                        <a:cs typeface="Times New Roman" panose="02020603050405020304" pitchFamily="18" charset="0"/>
                      </a:endParaRPr>
                    </a:p>
                  </a:txBody>
                  <a:tcPr marL="27940" marR="27940" marT="9525" marB="0"/>
                </a:tc>
                <a:extLst>
                  <a:ext uri="{0D108BD9-81ED-4DB2-BD59-A6C34878D82A}">
                    <a16:rowId xmlns:a16="http://schemas.microsoft.com/office/drawing/2014/main" val="3686495450"/>
                  </a:ext>
                </a:extLst>
              </a:tr>
              <a:tr h="497205">
                <a:tc>
                  <a:txBody>
                    <a:bodyPr/>
                    <a:lstStyle/>
                    <a:p>
                      <a:pPr marL="0" marR="0" algn="ctr">
                        <a:lnSpc>
                          <a:spcPct val="115000"/>
                        </a:lnSpc>
                        <a:spcBef>
                          <a:spcPts val="0"/>
                        </a:spcBef>
                        <a:spcAft>
                          <a:spcPts val="0"/>
                        </a:spcAft>
                        <a:tabLst>
                          <a:tab pos="285750" algn="l"/>
                          <a:tab pos="342900" algn="l"/>
                        </a:tabLst>
                      </a:pPr>
                      <a:r>
                        <a:rPr lang="en-IN" sz="1600" dirty="0">
                          <a:effectLst/>
                          <a:latin typeface="+mn-lt"/>
                        </a:rPr>
                        <a:t>1</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just">
                        <a:lnSpc>
                          <a:spcPct val="115000"/>
                        </a:lnSpc>
                        <a:spcBef>
                          <a:spcPts val="0"/>
                        </a:spcBef>
                        <a:spcAft>
                          <a:spcPts val="0"/>
                        </a:spcAft>
                        <a:tabLst>
                          <a:tab pos="285750" algn="l"/>
                          <a:tab pos="342900" algn="l"/>
                        </a:tabLst>
                      </a:pPr>
                      <a:r>
                        <a:rPr lang="en-US" sz="1500" b="1" kern="1200" baseline="0" dirty="0">
                          <a:solidFill>
                            <a:srgbClr val="992182"/>
                          </a:solidFill>
                          <a:latin typeface="+mn-lt"/>
                          <a:ea typeface="+mn-ea"/>
                          <a:cs typeface="+mn-cs"/>
                        </a:rPr>
                        <a:t>Arrangement of Drinking Water Supply Infrastructure</a:t>
                      </a:r>
                      <a:r>
                        <a:rPr lang="en-US" sz="1600" dirty="0">
                          <a:effectLst/>
                          <a:latin typeface="+mn-lt"/>
                        </a:rPr>
                        <a:t>: Total </a:t>
                      </a:r>
                      <a:r>
                        <a:rPr lang="en-US" sz="1600" dirty="0" smtClean="0">
                          <a:effectLst/>
                          <a:latin typeface="+mn-lt"/>
                        </a:rPr>
                        <a:t>5 </a:t>
                      </a:r>
                      <a:r>
                        <a:rPr lang="en-US" sz="1600" dirty="0">
                          <a:effectLst/>
                          <a:latin typeface="+mn-lt"/>
                        </a:rPr>
                        <a:t>Nos. of Safe Drinking Water Units with Filtration, RO Module &amp; Storage Tank, Piping, Electrical Control Panel etc. with dispensing &amp; metering systems. Capacity of 500 Lit/</a:t>
                      </a:r>
                      <a:r>
                        <a:rPr lang="en-US" sz="1600" dirty="0" err="1">
                          <a:effectLst/>
                          <a:latin typeface="+mn-lt"/>
                        </a:rPr>
                        <a:t>Hr</a:t>
                      </a:r>
                      <a:r>
                        <a:rPr lang="en-US" sz="1600" dirty="0">
                          <a:effectLst/>
                          <a:latin typeface="+mn-lt"/>
                        </a:rPr>
                        <a:t> each. </a:t>
                      </a:r>
                    </a:p>
                    <a:p>
                      <a:pPr marL="0" marR="0" algn="just">
                        <a:lnSpc>
                          <a:spcPct val="115000"/>
                        </a:lnSpc>
                        <a:spcBef>
                          <a:spcPts val="0"/>
                        </a:spcBef>
                        <a:spcAft>
                          <a:spcPts val="0"/>
                        </a:spcAft>
                        <a:tabLst>
                          <a:tab pos="285750" algn="l"/>
                          <a:tab pos="342900" algn="l"/>
                        </a:tabLst>
                      </a:pPr>
                      <a:r>
                        <a:rPr lang="en-US" sz="1600" dirty="0" smtClean="0">
                          <a:effectLst/>
                          <a:latin typeface="+mn-lt"/>
                        </a:rPr>
                        <a:t>5 </a:t>
                      </a:r>
                      <a:r>
                        <a:rPr lang="en-US" sz="1600" dirty="0">
                          <a:effectLst/>
                          <a:latin typeface="+mn-lt"/>
                        </a:rPr>
                        <a:t>Nos. X </a:t>
                      </a:r>
                      <a:r>
                        <a:rPr lang="en-US" sz="1600" dirty="0" err="1">
                          <a:effectLst/>
                          <a:latin typeface="+mn-lt"/>
                        </a:rPr>
                        <a:t>Rs</a:t>
                      </a:r>
                      <a:r>
                        <a:rPr lang="en-US" sz="1600" dirty="0">
                          <a:effectLst/>
                          <a:latin typeface="+mn-lt"/>
                        </a:rPr>
                        <a:t>. 2.50 Lakhs / No = </a:t>
                      </a:r>
                      <a:r>
                        <a:rPr lang="en-US" sz="1600" dirty="0" err="1">
                          <a:effectLst/>
                          <a:latin typeface="+mn-lt"/>
                        </a:rPr>
                        <a:t>Rs</a:t>
                      </a:r>
                      <a:r>
                        <a:rPr lang="en-US" sz="1600" dirty="0">
                          <a:effectLst/>
                          <a:latin typeface="+mn-lt"/>
                        </a:rPr>
                        <a:t>. </a:t>
                      </a:r>
                      <a:r>
                        <a:rPr lang="en-US" sz="1600" dirty="0" smtClean="0">
                          <a:effectLst/>
                          <a:latin typeface="+mn-lt"/>
                        </a:rPr>
                        <a:t>12,50,000</a:t>
                      </a:r>
                      <a:r>
                        <a:rPr lang="en-US" sz="1600" dirty="0">
                          <a:effectLst/>
                          <a:latin typeface="+mn-lt"/>
                        </a:rPr>
                        <a:t>/-</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r">
                        <a:lnSpc>
                          <a:spcPct val="115000"/>
                        </a:lnSpc>
                        <a:spcBef>
                          <a:spcPts val="0"/>
                        </a:spcBef>
                        <a:spcAft>
                          <a:spcPts val="0"/>
                        </a:spcAft>
                        <a:tabLst>
                          <a:tab pos="285750" algn="l"/>
                          <a:tab pos="342900" algn="l"/>
                        </a:tabLst>
                      </a:pPr>
                      <a:r>
                        <a:rPr lang="en-US" sz="1600" dirty="0" smtClean="0">
                          <a:effectLst/>
                          <a:latin typeface="+mn-lt"/>
                        </a:rPr>
                        <a:t>12.50</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tc>
                <a:extLst>
                  <a:ext uri="{0D108BD9-81ED-4DB2-BD59-A6C34878D82A}">
                    <a16:rowId xmlns:a16="http://schemas.microsoft.com/office/drawing/2014/main" val="4149618919"/>
                  </a:ext>
                </a:extLst>
              </a:tr>
              <a:tr h="497205">
                <a:tc>
                  <a:txBody>
                    <a:bodyPr/>
                    <a:lstStyle/>
                    <a:p>
                      <a:pPr marL="0" marR="0" algn="ctr">
                        <a:lnSpc>
                          <a:spcPct val="115000"/>
                        </a:lnSpc>
                        <a:spcBef>
                          <a:spcPts val="0"/>
                        </a:spcBef>
                        <a:spcAft>
                          <a:spcPts val="0"/>
                        </a:spcAft>
                        <a:tabLst>
                          <a:tab pos="285750" algn="l"/>
                          <a:tab pos="342900" algn="l"/>
                        </a:tabLst>
                      </a:pPr>
                      <a:r>
                        <a:rPr lang="en-IN" sz="1600">
                          <a:effectLst/>
                          <a:latin typeface="+mn-lt"/>
                        </a:rPr>
                        <a:t>2</a:t>
                      </a:r>
                      <a:endParaRPr lang="en-US" sz="160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just">
                        <a:lnSpc>
                          <a:spcPct val="115000"/>
                        </a:lnSpc>
                        <a:spcBef>
                          <a:spcPts val="0"/>
                        </a:spcBef>
                        <a:spcAft>
                          <a:spcPts val="0"/>
                        </a:spcAft>
                        <a:tabLst>
                          <a:tab pos="285750" algn="l"/>
                          <a:tab pos="342900" algn="l"/>
                        </a:tabLst>
                      </a:pPr>
                      <a:r>
                        <a:rPr lang="en-US" sz="1500" b="1" kern="1200" baseline="0" dirty="0">
                          <a:solidFill>
                            <a:srgbClr val="992182"/>
                          </a:solidFill>
                          <a:latin typeface="+mn-lt"/>
                          <a:ea typeface="+mn-ea"/>
                          <a:cs typeface="+mn-cs"/>
                        </a:rPr>
                        <a:t>Solar Street Lights</a:t>
                      </a:r>
                      <a:r>
                        <a:rPr lang="en-US" sz="1600" dirty="0">
                          <a:effectLst/>
                          <a:latin typeface="+mn-lt"/>
                        </a:rPr>
                        <a:t>: Provision of Solar Street Lights with gadget comprising of – 1 MS Pole, 18-20 W LED Lamp, Battery, Solar Panel, Wiring etc. complete. 6 Villages X 10 Nos/Village = 60 Solar Street Lights X Rs.30,000/- per No. = </a:t>
                      </a:r>
                      <a:r>
                        <a:rPr lang="en-US" sz="1600" dirty="0" err="1">
                          <a:effectLst/>
                          <a:latin typeface="+mn-lt"/>
                        </a:rPr>
                        <a:t>Rs</a:t>
                      </a:r>
                      <a:r>
                        <a:rPr lang="en-US" sz="1600" dirty="0">
                          <a:effectLst/>
                          <a:latin typeface="+mn-lt"/>
                        </a:rPr>
                        <a:t>. 18,00,000/-</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r">
                        <a:lnSpc>
                          <a:spcPct val="115000"/>
                        </a:lnSpc>
                        <a:spcBef>
                          <a:spcPts val="0"/>
                        </a:spcBef>
                        <a:spcAft>
                          <a:spcPts val="0"/>
                        </a:spcAft>
                        <a:tabLst>
                          <a:tab pos="285750" algn="l"/>
                          <a:tab pos="342900" algn="l"/>
                        </a:tabLst>
                      </a:pPr>
                      <a:r>
                        <a:rPr lang="en-IN" sz="1600" dirty="0">
                          <a:effectLst/>
                          <a:latin typeface="+mn-lt"/>
                        </a:rPr>
                        <a:t>18.00</a:t>
                      </a:r>
                      <a:endParaRPr lang="en-US" sz="1600" dirty="0">
                        <a:effectLst/>
                        <a:latin typeface="+mn-lt"/>
                      </a:endParaRPr>
                    </a:p>
                    <a:p>
                      <a:pPr marL="0" marR="0" algn="r">
                        <a:lnSpc>
                          <a:spcPct val="115000"/>
                        </a:lnSpc>
                        <a:spcBef>
                          <a:spcPts val="0"/>
                        </a:spcBef>
                        <a:spcAft>
                          <a:spcPts val="0"/>
                        </a:spcAft>
                        <a:tabLst>
                          <a:tab pos="285750" algn="l"/>
                          <a:tab pos="342900" algn="l"/>
                        </a:tabLst>
                      </a:pPr>
                      <a:r>
                        <a:rPr lang="en-GB"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nchor="ctr"/>
                </a:tc>
                <a:extLst>
                  <a:ext uri="{0D108BD9-81ED-4DB2-BD59-A6C34878D82A}">
                    <a16:rowId xmlns:a16="http://schemas.microsoft.com/office/drawing/2014/main" val="1618554802"/>
                  </a:ext>
                </a:extLst>
              </a:tr>
              <a:tr h="331470">
                <a:tc>
                  <a:txBody>
                    <a:bodyPr/>
                    <a:lstStyle/>
                    <a:p>
                      <a:pPr marL="0" marR="0" algn="ctr">
                        <a:lnSpc>
                          <a:spcPct val="115000"/>
                        </a:lnSpc>
                        <a:spcBef>
                          <a:spcPts val="0"/>
                        </a:spcBef>
                        <a:spcAft>
                          <a:spcPts val="0"/>
                        </a:spcAft>
                        <a:tabLst>
                          <a:tab pos="285750" algn="l"/>
                          <a:tab pos="342900" algn="l"/>
                        </a:tabLst>
                      </a:pPr>
                      <a:r>
                        <a:rPr lang="en-IN" sz="1600">
                          <a:effectLst/>
                          <a:latin typeface="+mn-lt"/>
                        </a:rPr>
                        <a:t>3</a:t>
                      </a:r>
                      <a:endParaRPr lang="en-US" sz="160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just">
                        <a:lnSpc>
                          <a:spcPct val="115000"/>
                        </a:lnSpc>
                        <a:spcBef>
                          <a:spcPts val="0"/>
                        </a:spcBef>
                        <a:spcAft>
                          <a:spcPts val="0"/>
                        </a:spcAft>
                        <a:tabLst>
                          <a:tab pos="285750" algn="l"/>
                          <a:tab pos="342900" algn="l"/>
                        </a:tabLst>
                      </a:pPr>
                      <a:r>
                        <a:rPr lang="en-US" sz="1500" b="1" kern="1200" baseline="0" dirty="0">
                          <a:solidFill>
                            <a:srgbClr val="992182"/>
                          </a:solidFill>
                          <a:latin typeface="+mn-lt"/>
                          <a:ea typeface="+mn-ea"/>
                          <a:cs typeface="+mn-cs"/>
                        </a:rPr>
                        <a:t>Solar Photovoltaic Electricity Generation Systems</a:t>
                      </a:r>
                      <a:r>
                        <a:rPr lang="en-US" sz="1600" dirty="0">
                          <a:effectLst/>
                          <a:latin typeface="+mn-lt"/>
                        </a:rPr>
                        <a:t>: Provision of 1 Solar Photovoltaic Electricity Generation Systems (10 KW) at </a:t>
                      </a:r>
                      <a:r>
                        <a:rPr lang="en-US" sz="1600" dirty="0" err="1">
                          <a:effectLst/>
                          <a:latin typeface="+mn-lt"/>
                        </a:rPr>
                        <a:t>Grampanchyat</a:t>
                      </a:r>
                      <a:r>
                        <a:rPr lang="en-US" sz="1600" dirty="0">
                          <a:effectLst/>
                          <a:latin typeface="+mn-lt"/>
                        </a:rPr>
                        <a:t> / School Building. </a:t>
                      </a:r>
                    </a:p>
                    <a:p>
                      <a:pPr marL="0" marR="0" algn="just">
                        <a:lnSpc>
                          <a:spcPct val="115000"/>
                        </a:lnSpc>
                        <a:spcBef>
                          <a:spcPts val="0"/>
                        </a:spcBef>
                        <a:spcAft>
                          <a:spcPts val="0"/>
                        </a:spcAft>
                        <a:tabLst>
                          <a:tab pos="285750" algn="l"/>
                          <a:tab pos="342900" algn="l"/>
                        </a:tabLst>
                      </a:pPr>
                      <a:r>
                        <a:rPr lang="en-US" sz="1600" dirty="0">
                          <a:effectLst/>
                          <a:latin typeface="+mn-lt"/>
                        </a:rPr>
                        <a:t>2 Nos. X 10 KW X Rs.1 Lakh / KW = </a:t>
                      </a:r>
                      <a:r>
                        <a:rPr lang="en-US" sz="1600" dirty="0" err="1">
                          <a:effectLst/>
                          <a:latin typeface="+mn-lt"/>
                        </a:rPr>
                        <a:t>Rs</a:t>
                      </a:r>
                      <a:r>
                        <a:rPr lang="en-US" sz="1600" dirty="0">
                          <a:effectLst/>
                          <a:latin typeface="+mn-lt"/>
                        </a:rPr>
                        <a:t>. 20 Lakhs </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r">
                        <a:lnSpc>
                          <a:spcPct val="115000"/>
                        </a:lnSpc>
                        <a:spcBef>
                          <a:spcPts val="0"/>
                        </a:spcBef>
                        <a:spcAft>
                          <a:spcPts val="0"/>
                        </a:spcAft>
                        <a:tabLst>
                          <a:tab pos="285750" algn="l"/>
                          <a:tab pos="342900" algn="l"/>
                        </a:tabLst>
                      </a:pPr>
                      <a:r>
                        <a:rPr lang="en-IN" sz="1600" dirty="0">
                          <a:effectLst/>
                          <a:latin typeface="+mn-lt"/>
                        </a:rPr>
                        <a:t>20.00</a:t>
                      </a:r>
                      <a:endParaRPr lang="en-US" sz="1600" dirty="0">
                        <a:effectLst/>
                        <a:latin typeface="+mn-lt"/>
                      </a:endParaRPr>
                    </a:p>
                    <a:p>
                      <a:pPr marL="0" marR="0" algn="r">
                        <a:lnSpc>
                          <a:spcPct val="115000"/>
                        </a:lnSpc>
                        <a:spcBef>
                          <a:spcPts val="0"/>
                        </a:spcBef>
                        <a:spcAft>
                          <a:spcPts val="0"/>
                        </a:spcAft>
                        <a:tabLst>
                          <a:tab pos="285750" algn="l"/>
                          <a:tab pos="342900" algn="l"/>
                        </a:tabLst>
                      </a:pPr>
                      <a:r>
                        <a:rPr lang="en-GB"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nchor="ctr"/>
                </a:tc>
                <a:extLst>
                  <a:ext uri="{0D108BD9-81ED-4DB2-BD59-A6C34878D82A}">
                    <a16:rowId xmlns:a16="http://schemas.microsoft.com/office/drawing/2014/main" val="510670196"/>
                  </a:ext>
                </a:extLst>
              </a:tr>
              <a:tr h="331470">
                <a:tc>
                  <a:txBody>
                    <a:bodyPr/>
                    <a:lstStyle/>
                    <a:p>
                      <a:pPr>
                        <a:lnSpc>
                          <a:spcPct val="115000"/>
                        </a:lnSpc>
                      </a:pPr>
                      <a:endParaRPr lang="en-US" sz="1600">
                        <a:effectLst/>
                        <a:latin typeface="+mn-lt"/>
                      </a:endParaRPr>
                    </a:p>
                  </a:txBody>
                  <a:tcPr marL="27940" marR="27940" marT="9525" marB="0"/>
                </a:tc>
                <a:tc>
                  <a:txBody>
                    <a:bodyPr/>
                    <a:lstStyle/>
                    <a:p>
                      <a:pPr marL="0" marR="0" algn="r">
                        <a:lnSpc>
                          <a:spcPct val="115000"/>
                        </a:lnSpc>
                        <a:spcBef>
                          <a:spcPts val="0"/>
                        </a:spcBef>
                        <a:spcAft>
                          <a:spcPts val="0"/>
                        </a:spcAft>
                        <a:tabLst>
                          <a:tab pos="285750" algn="l"/>
                          <a:tab pos="342900" algn="l"/>
                        </a:tabLst>
                      </a:pPr>
                      <a:r>
                        <a:rPr lang="en-GB" sz="1600" dirty="0">
                          <a:effectLst/>
                          <a:latin typeface="+mn-lt"/>
                        </a:rPr>
                        <a:t> </a:t>
                      </a:r>
                      <a:r>
                        <a:rPr lang="en-US" sz="1600" dirty="0">
                          <a:effectLst/>
                          <a:latin typeface="+mn-lt"/>
                        </a:rPr>
                        <a:t>Total Amount </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tc>
                <a:tc>
                  <a:txBody>
                    <a:bodyPr/>
                    <a:lstStyle/>
                    <a:p>
                      <a:pPr marL="0" marR="0" algn="ctr">
                        <a:lnSpc>
                          <a:spcPct val="115000"/>
                        </a:lnSpc>
                        <a:spcBef>
                          <a:spcPts val="0"/>
                        </a:spcBef>
                        <a:spcAft>
                          <a:spcPts val="0"/>
                        </a:spcAft>
                        <a:tabLst>
                          <a:tab pos="285750" algn="l"/>
                          <a:tab pos="342900" algn="l"/>
                        </a:tabLst>
                      </a:pPr>
                      <a:r>
                        <a:rPr lang="en-US" sz="1600" dirty="0" err="1">
                          <a:effectLst/>
                          <a:latin typeface="+mn-lt"/>
                        </a:rPr>
                        <a:t>Rs</a:t>
                      </a:r>
                      <a:r>
                        <a:rPr lang="en-US" sz="1600" dirty="0">
                          <a:effectLst/>
                          <a:latin typeface="+mn-lt"/>
                        </a:rPr>
                        <a:t>. </a:t>
                      </a:r>
                      <a:r>
                        <a:rPr lang="en-US" sz="1600" dirty="0" smtClean="0">
                          <a:effectLst/>
                          <a:latin typeface="+mn-lt"/>
                        </a:rPr>
                        <a:t>50.5</a:t>
                      </a:r>
                      <a:r>
                        <a:rPr lang="en-US" sz="1600" baseline="0" dirty="0">
                          <a:effectLst/>
                          <a:latin typeface="+mn-lt"/>
                        </a:rPr>
                        <a:t> </a:t>
                      </a:r>
                      <a:r>
                        <a:rPr lang="en-US" sz="1600" dirty="0" smtClean="0">
                          <a:effectLst/>
                          <a:latin typeface="+mn-lt"/>
                        </a:rPr>
                        <a:t>Lakhs</a:t>
                      </a:r>
                      <a:endParaRPr lang="en-US" sz="1600" dirty="0">
                        <a:effectLst/>
                        <a:latin typeface="+mn-lt"/>
                        <a:ea typeface="Times New Roman" panose="02020603050405020304" pitchFamily="18" charset="0"/>
                        <a:cs typeface="Times New Roman" panose="02020603050405020304" pitchFamily="18" charset="0"/>
                      </a:endParaRPr>
                    </a:p>
                  </a:txBody>
                  <a:tcPr marL="27940" marR="27940" marT="9525" marB="0" anchor="ctr"/>
                </a:tc>
                <a:extLst>
                  <a:ext uri="{0D108BD9-81ED-4DB2-BD59-A6C34878D82A}">
                    <a16:rowId xmlns:a16="http://schemas.microsoft.com/office/drawing/2014/main" val="1321383246"/>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a:spLocks noGrp="1"/>
          </p:cNvSpPr>
          <p:nvPr>
            <p:ph type="sldNum" sz="quarter" idx="12"/>
          </p:nvPr>
        </p:nvSpPr>
        <p:spPr bwMode="auto">
          <a:xfrm>
            <a:off x="9551988" y="6453188"/>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31A7F4-4AAE-4359-ADC1-B20B6A3A263A}"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 name="Rectangle 2"/>
          <p:cNvSpPr/>
          <p:nvPr/>
        </p:nvSpPr>
        <p:spPr>
          <a:xfrm>
            <a:off x="3341309" y="228600"/>
            <a:ext cx="3181350" cy="3381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Existing CSR Details</a:t>
            </a:r>
          </a:p>
        </p:txBody>
      </p:sp>
      <p:graphicFrame>
        <p:nvGraphicFramePr>
          <p:cNvPr id="4" name="Table 3"/>
          <p:cNvGraphicFramePr>
            <a:graphicFrameLocks noGrp="1"/>
          </p:cNvGraphicFramePr>
          <p:nvPr>
            <p:extLst>
              <p:ext uri="{D42A27DB-BD31-4B8C-83A1-F6EECF244321}">
                <p14:modId xmlns:p14="http://schemas.microsoft.com/office/powerpoint/2010/main" val="2421092976"/>
              </p:ext>
            </p:extLst>
          </p:nvPr>
        </p:nvGraphicFramePr>
        <p:xfrm>
          <a:off x="286959" y="838200"/>
          <a:ext cx="9290050" cy="3925824"/>
        </p:xfrm>
        <a:graphic>
          <a:graphicData uri="http://schemas.openxmlformats.org/drawingml/2006/table">
            <a:tbl>
              <a:tblPr firstRow="1" firstCol="1" bandRow="1">
                <a:tableStyleId>{5C22544A-7EE6-4342-B048-85BDC9FD1C3A}</a:tableStyleId>
              </a:tblPr>
              <a:tblGrid>
                <a:gridCol w="432095">
                  <a:extLst>
                    <a:ext uri="{9D8B030D-6E8A-4147-A177-3AD203B41FA5}">
                      <a16:colId xmlns:a16="http://schemas.microsoft.com/office/drawing/2014/main" val="4023318587"/>
                    </a:ext>
                  </a:extLst>
                </a:gridCol>
                <a:gridCol w="6000340">
                  <a:extLst>
                    <a:ext uri="{9D8B030D-6E8A-4147-A177-3AD203B41FA5}">
                      <a16:colId xmlns:a16="http://schemas.microsoft.com/office/drawing/2014/main" val="1392771079"/>
                    </a:ext>
                  </a:extLst>
                </a:gridCol>
                <a:gridCol w="2857615">
                  <a:extLst>
                    <a:ext uri="{9D8B030D-6E8A-4147-A177-3AD203B41FA5}">
                      <a16:colId xmlns:a16="http://schemas.microsoft.com/office/drawing/2014/main" val="3646576528"/>
                    </a:ext>
                  </a:extLst>
                </a:gridCol>
              </a:tblGrid>
              <a:tr h="280377">
                <a:tc>
                  <a:txBody>
                    <a:bodyPr/>
                    <a:lstStyle/>
                    <a:p>
                      <a:pPr marL="0" marR="0" algn="ctr">
                        <a:lnSpc>
                          <a:spcPct val="115000"/>
                        </a:lnSpc>
                        <a:spcBef>
                          <a:spcPts val="0"/>
                        </a:spcBef>
                        <a:spcAft>
                          <a:spcPts val="0"/>
                        </a:spcAft>
                      </a:pPr>
                      <a:r>
                        <a:rPr lang="en-GB" sz="1600" dirty="0" smtClean="0">
                          <a:solidFill>
                            <a:schemeClr val="tx1"/>
                          </a:solidFill>
                          <a:effectLst/>
                        </a:rPr>
                        <a:t>No</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a:solidFill>
                            <a:schemeClr val="tx1"/>
                          </a:solidFill>
                          <a:effectLst/>
                        </a:rPr>
                        <a:t>Name of Activity</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a:solidFill>
                            <a:schemeClr val="tx1"/>
                          </a:solidFill>
                          <a:effectLst/>
                        </a:rPr>
                        <a:t>Cost by industry (Rs. Lakh)</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456511"/>
                  </a:ext>
                </a:extLst>
              </a:tr>
              <a:tr h="280377">
                <a:tc>
                  <a:txBody>
                    <a:bodyPr/>
                    <a:lstStyle/>
                    <a:p>
                      <a:pPr marL="0" marR="0" algn="ctr">
                        <a:lnSpc>
                          <a:spcPct val="115000"/>
                        </a:lnSpc>
                        <a:spcBef>
                          <a:spcPts val="0"/>
                        </a:spcBef>
                        <a:spcAft>
                          <a:spcPts val="0"/>
                        </a:spcAft>
                      </a:pPr>
                      <a:r>
                        <a:rPr lang="en-GB" sz="1600">
                          <a:solidFill>
                            <a:schemeClr val="tx1"/>
                          </a:solidFill>
                          <a:effectLst/>
                        </a:rPr>
                        <a:t>1</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dirty="0">
                          <a:solidFill>
                            <a:schemeClr val="tx1"/>
                          </a:solidFill>
                          <a:effectLst/>
                        </a:rPr>
                        <a:t>Distribution of Educational material &amp; Scholarships </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14</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940078"/>
                  </a:ext>
                </a:extLst>
              </a:tr>
              <a:tr h="280377">
                <a:tc>
                  <a:txBody>
                    <a:bodyPr/>
                    <a:lstStyle/>
                    <a:p>
                      <a:pPr marL="0" marR="0" algn="ctr">
                        <a:lnSpc>
                          <a:spcPct val="115000"/>
                        </a:lnSpc>
                        <a:spcBef>
                          <a:spcPts val="0"/>
                        </a:spcBef>
                        <a:spcAft>
                          <a:spcPts val="0"/>
                        </a:spcAft>
                      </a:pPr>
                      <a:r>
                        <a:rPr lang="en-GB" sz="1600">
                          <a:solidFill>
                            <a:schemeClr val="tx1"/>
                          </a:solidFill>
                          <a:effectLst/>
                        </a:rPr>
                        <a:t>2</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dirty="0">
                          <a:solidFill>
                            <a:schemeClr val="tx1"/>
                          </a:solidFill>
                          <a:effectLst/>
                        </a:rPr>
                        <a:t>Mobile Ambulance Van</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15</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775852"/>
                  </a:ext>
                </a:extLst>
              </a:tr>
              <a:tr h="280377">
                <a:tc>
                  <a:txBody>
                    <a:bodyPr/>
                    <a:lstStyle/>
                    <a:p>
                      <a:pPr marL="0" marR="0" algn="ctr">
                        <a:lnSpc>
                          <a:spcPct val="115000"/>
                        </a:lnSpc>
                        <a:spcBef>
                          <a:spcPts val="0"/>
                        </a:spcBef>
                        <a:spcAft>
                          <a:spcPts val="0"/>
                        </a:spcAft>
                      </a:pPr>
                      <a:r>
                        <a:rPr lang="en-GB" sz="1600">
                          <a:solidFill>
                            <a:schemeClr val="tx1"/>
                          </a:solidFill>
                          <a:effectLst/>
                        </a:rPr>
                        <a:t>3</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Fire Brigade Van</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16</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668173"/>
                  </a:ext>
                </a:extLst>
              </a:tr>
              <a:tr h="280377">
                <a:tc>
                  <a:txBody>
                    <a:bodyPr/>
                    <a:lstStyle/>
                    <a:p>
                      <a:pPr marL="0" marR="0" algn="ctr">
                        <a:lnSpc>
                          <a:spcPct val="115000"/>
                        </a:lnSpc>
                        <a:spcBef>
                          <a:spcPts val="0"/>
                        </a:spcBef>
                        <a:spcAft>
                          <a:spcPts val="0"/>
                        </a:spcAft>
                      </a:pPr>
                      <a:r>
                        <a:rPr lang="en-GB" sz="1600">
                          <a:solidFill>
                            <a:schemeClr val="tx1"/>
                          </a:solidFill>
                          <a:effectLst/>
                        </a:rPr>
                        <a:t>4</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Drip Irrigation awarness program</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10</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028657"/>
                  </a:ext>
                </a:extLst>
              </a:tr>
              <a:tr h="280377">
                <a:tc>
                  <a:txBody>
                    <a:bodyPr/>
                    <a:lstStyle/>
                    <a:p>
                      <a:pPr marL="0" marR="0" algn="ctr">
                        <a:lnSpc>
                          <a:spcPct val="115000"/>
                        </a:lnSpc>
                        <a:spcBef>
                          <a:spcPts val="0"/>
                        </a:spcBef>
                        <a:spcAft>
                          <a:spcPts val="0"/>
                        </a:spcAft>
                      </a:pPr>
                      <a:r>
                        <a:rPr lang="en-GB" sz="1600">
                          <a:solidFill>
                            <a:schemeClr val="tx1"/>
                          </a:solidFill>
                          <a:effectLst/>
                        </a:rPr>
                        <a:t>5</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RO Drinking Water Units in Village Bidri &amp; Borawade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15</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196920"/>
                  </a:ext>
                </a:extLst>
              </a:tr>
              <a:tr h="280377">
                <a:tc>
                  <a:txBody>
                    <a:bodyPr/>
                    <a:lstStyle/>
                    <a:p>
                      <a:pPr marL="0" marR="0" algn="ctr">
                        <a:lnSpc>
                          <a:spcPct val="115000"/>
                        </a:lnSpc>
                        <a:spcBef>
                          <a:spcPts val="0"/>
                        </a:spcBef>
                        <a:spcAft>
                          <a:spcPts val="0"/>
                        </a:spcAft>
                      </a:pPr>
                      <a:r>
                        <a:rPr lang="en-GB" sz="1600">
                          <a:solidFill>
                            <a:schemeClr val="tx1"/>
                          </a:solidFill>
                          <a:effectLst/>
                        </a:rPr>
                        <a:t>6</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dirty="0">
                          <a:solidFill>
                            <a:schemeClr val="tx1"/>
                          </a:solidFill>
                          <a:effectLst/>
                        </a:rPr>
                        <a:t>Road Construction in Village Bidri &amp; </a:t>
                      </a:r>
                      <a:r>
                        <a:rPr lang="en-GB" sz="1600" dirty="0" err="1">
                          <a:solidFill>
                            <a:schemeClr val="tx1"/>
                          </a:solidFill>
                          <a:effectLst/>
                        </a:rPr>
                        <a:t>Borawade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95</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119120"/>
                  </a:ext>
                </a:extLst>
              </a:tr>
              <a:tr h="280377">
                <a:tc>
                  <a:txBody>
                    <a:bodyPr/>
                    <a:lstStyle/>
                    <a:p>
                      <a:pPr marL="0" marR="0" algn="ctr">
                        <a:lnSpc>
                          <a:spcPct val="115000"/>
                        </a:lnSpc>
                        <a:spcBef>
                          <a:spcPts val="0"/>
                        </a:spcBef>
                        <a:spcAft>
                          <a:spcPts val="0"/>
                        </a:spcAft>
                      </a:pPr>
                      <a:r>
                        <a:rPr lang="en-GB" sz="1600">
                          <a:solidFill>
                            <a:schemeClr val="tx1"/>
                          </a:solidFill>
                          <a:effectLst/>
                        </a:rPr>
                        <a:t>7</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Agricultural Training Program</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10</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036759"/>
                  </a:ext>
                </a:extLst>
              </a:tr>
              <a:tr h="280377">
                <a:tc>
                  <a:txBody>
                    <a:bodyPr/>
                    <a:lstStyle/>
                    <a:p>
                      <a:pPr marL="0" marR="0" algn="ctr">
                        <a:lnSpc>
                          <a:spcPct val="115000"/>
                        </a:lnSpc>
                        <a:spcBef>
                          <a:spcPts val="0"/>
                        </a:spcBef>
                        <a:spcAft>
                          <a:spcPts val="0"/>
                        </a:spcAft>
                      </a:pPr>
                      <a:r>
                        <a:rPr lang="en-GB" sz="1600">
                          <a:solidFill>
                            <a:schemeClr val="tx1"/>
                          </a:solidFill>
                          <a:effectLst/>
                        </a:rPr>
                        <a:t>8</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Distribution of  Bio-fertilizers to Farmers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40</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1802917"/>
                  </a:ext>
                </a:extLst>
              </a:tr>
              <a:tr h="280377">
                <a:tc>
                  <a:txBody>
                    <a:bodyPr/>
                    <a:lstStyle/>
                    <a:p>
                      <a:pPr marL="0" marR="0" algn="ctr">
                        <a:lnSpc>
                          <a:spcPct val="115000"/>
                        </a:lnSpc>
                        <a:spcBef>
                          <a:spcPts val="0"/>
                        </a:spcBef>
                        <a:spcAft>
                          <a:spcPts val="0"/>
                        </a:spcAft>
                      </a:pPr>
                      <a:r>
                        <a:rPr lang="en-GB" sz="1600">
                          <a:solidFill>
                            <a:schemeClr val="tx1"/>
                          </a:solidFill>
                          <a:effectLst/>
                        </a:rPr>
                        <a:t>9</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Distribution of saplings in nearby villages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10</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8970506"/>
                  </a:ext>
                </a:extLst>
              </a:tr>
              <a:tr h="280377">
                <a:tc>
                  <a:txBody>
                    <a:bodyPr/>
                    <a:lstStyle/>
                    <a:p>
                      <a:pPr marL="0" marR="0" algn="ctr">
                        <a:lnSpc>
                          <a:spcPct val="115000"/>
                        </a:lnSpc>
                        <a:spcBef>
                          <a:spcPts val="0"/>
                        </a:spcBef>
                        <a:spcAft>
                          <a:spcPts val="0"/>
                        </a:spcAft>
                      </a:pPr>
                      <a:r>
                        <a:rPr lang="en-GB" sz="1600">
                          <a:solidFill>
                            <a:schemeClr val="tx1"/>
                          </a:solidFill>
                          <a:effectLst/>
                        </a:rPr>
                        <a:t>10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Sanitation facility to nearby villages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32</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7641030"/>
                  </a:ext>
                </a:extLst>
              </a:tr>
              <a:tr h="280377">
                <a:tc>
                  <a:txBody>
                    <a:bodyPr/>
                    <a:lstStyle/>
                    <a:p>
                      <a:pPr marL="0" marR="0" algn="ctr">
                        <a:lnSpc>
                          <a:spcPct val="115000"/>
                        </a:lnSpc>
                        <a:spcBef>
                          <a:spcPts val="0"/>
                        </a:spcBef>
                        <a:spcAft>
                          <a:spcPts val="0"/>
                        </a:spcAft>
                      </a:pPr>
                      <a:r>
                        <a:rPr lang="en-GB" sz="1600" dirty="0" smtClean="0">
                          <a:solidFill>
                            <a:schemeClr val="tx1"/>
                          </a:solidFill>
                          <a:effectLst/>
                        </a:rPr>
                        <a:t>11</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1600">
                          <a:solidFill>
                            <a:schemeClr val="tx1"/>
                          </a:solidFill>
                          <a:effectLst/>
                        </a:rPr>
                        <a:t>Promotion of Govt. Programs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dirty="0" smtClean="0">
                          <a:solidFill>
                            <a:schemeClr val="tx1"/>
                          </a:solidFill>
                          <a:effectLst/>
                        </a:rPr>
                        <a:t>30</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352429"/>
                  </a:ext>
                </a:extLst>
              </a:tr>
              <a:tr h="280377">
                <a:tc>
                  <a:txBody>
                    <a:bodyPr/>
                    <a:lstStyle/>
                    <a:p>
                      <a:pPr marL="0" marR="0" algn="ctr">
                        <a:lnSpc>
                          <a:spcPct val="115000"/>
                        </a:lnSpc>
                        <a:spcBef>
                          <a:spcPts val="0"/>
                        </a:spcBef>
                        <a:spcAft>
                          <a:spcPts val="0"/>
                        </a:spcAft>
                      </a:pPr>
                      <a:r>
                        <a:rPr lang="en-GB" sz="1600" dirty="0">
                          <a:solidFill>
                            <a:schemeClr val="tx1"/>
                          </a:solidFill>
                          <a:effectLst/>
                        </a:rPr>
                        <a:t> </a:t>
                      </a:r>
                      <a:r>
                        <a:rPr lang="en-GB" sz="1600" dirty="0" smtClean="0">
                          <a:solidFill>
                            <a:schemeClr val="tx1"/>
                          </a:solidFill>
                          <a:effectLst/>
                        </a:rPr>
                        <a:t>12</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395" rtl="0" eaLnBrk="1" latinLnBrk="0" hangingPunct="1">
                        <a:lnSpc>
                          <a:spcPct val="115000"/>
                        </a:lnSpc>
                        <a:spcBef>
                          <a:spcPts val="0"/>
                        </a:spcBef>
                        <a:spcAft>
                          <a:spcPts val="0"/>
                        </a:spcAft>
                      </a:pPr>
                      <a:r>
                        <a:rPr lang="en-US" sz="1600" kern="1200" dirty="0" smtClean="0">
                          <a:solidFill>
                            <a:schemeClr val="tx1"/>
                          </a:solidFill>
                          <a:effectLst/>
                          <a:latin typeface="+mn-lt"/>
                          <a:ea typeface="+mn-ea"/>
                          <a:cs typeface="+mn-cs"/>
                        </a:rPr>
                        <a:t>O</a:t>
                      </a:r>
                      <a:r>
                        <a:rPr lang="en-US" sz="1600" kern="1200" baseline="-25000" dirty="0" smtClean="0">
                          <a:solidFill>
                            <a:schemeClr val="tx1"/>
                          </a:solidFill>
                          <a:effectLst/>
                          <a:latin typeface="+mn-lt"/>
                          <a:ea typeface="+mn-ea"/>
                          <a:cs typeface="+mn-cs"/>
                        </a:rPr>
                        <a:t>2 </a:t>
                      </a:r>
                      <a:r>
                        <a:rPr lang="en-US" sz="1600" kern="1200" baseline="0" dirty="0" smtClean="0">
                          <a:solidFill>
                            <a:schemeClr val="tx1"/>
                          </a:solidFill>
                          <a:effectLst/>
                          <a:latin typeface="+mn-lt"/>
                          <a:ea typeface="+mn-ea"/>
                          <a:cs typeface="+mn-cs"/>
                        </a:rPr>
                        <a:t>Plant as per Covid </a:t>
                      </a:r>
                      <a:r>
                        <a:rPr lang="en-US" sz="1600" kern="1200" baseline="0" dirty="0" err="1" smtClean="0">
                          <a:solidFill>
                            <a:schemeClr val="tx1"/>
                          </a:solidFill>
                          <a:effectLst/>
                          <a:latin typeface="+mn-lt"/>
                          <a:ea typeface="+mn-ea"/>
                          <a:cs typeface="+mn-cs"/>
                        </a:rPr>
                        <a:t>Senario</a:t>
                      </a:r>
                      <a:r>
                        <a:rPr lang="en-US" sz="1600" kern="1200" baseline="0" dirty="0" smtClean="0">
                          <a:solidFill>
                            <a:schemeClr val="tx1"/>
                          </a:solidFill>
                          <a:effectLst/>
                          <a:latin typeface="+mn-lt"/>
                          <a:ea typeface="+mn-ea"/>
                          <a:cs typeface="+mn-cs"/>
                        </a:rPr>
                        <a:t> </a:t>
                      </a:r>
                      <a:endParaRPr lang="en-US" sz="1600" kern="1200" baseline="0" dirty="0">
                        <a:solidFill>
                          <a:schemeClr val="tx1"/>
                        </a:solidFill>
                        <a:effectLst/>
                        <a:latin typeface="+mn-lt"/>
                        <a:ea typeface="+mn-ea"/>
                        <a:cs typeface="+mn-cs"/>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395" rtl="0" eaLnBrk="1" latinLnBrk="0" hangingPunct="1">
                        <a:lnSpc>
                          <a:spcPct val="115000"/>
                        </a:lnSpc>
                        <a:spcBef>
                          <a:spcPts val="0"/>
                        </a:spcBef>
                        <a:spcAft>
                          <a:spcPts val="0"/>
                        </a:spcAft>
                      </a:pPr>
                      <a:r>
                        <a:rPr lang="en-US" sz="1600" kern="1200" dirty="0" smtClean="0">
                          <a:solidFill>
                            <a:schemeClr val="tx1"/>
                          </a:solidFill>
                          <a:effectLst/>
                          <a:latin typeface="+mn-lt"/>
                          <a:ea typeface="+mn-ea"/>
                          <a:cs typeface="+mn-cs"/>
                        </a:rPr>
                        <a:t>80</a:t>
                      </a:r>
                      <a:endParaRPr lang="en-US" sz="1600" kern="1200" dirty="0">
                        <a:solidFill>
                          <a:schemeClr val="tx1"/>
                        </a:solidFill>
                        <a:effectLst/>
                        <a:latin typeface="+mn-lt"/>
                        <a:ea typeface="+mn-ea"/>
                        <a:cs typeface="+mn-cs"/>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244592"/>
                  </a:ext>
                </a:extLst>
              </a:tr>
              <a:tr h="280377">
                <a:tc>
                  <a:txBody>
                    <a:bodyPr/>
                    <a:lstStyle/>
                    <a:p>
                      <a:pPr marL="0" marR="0" algn="ctr">
                        <a:lnSpc>
                          <a:spcPct val="115000"/>
                        </a:lnSpc>
                        <a:spcBef>
                          <a:spcPts val="0"/>
                        </a:spcBef>
                        <a:spcAft>
                          <a:spcPts val="0"/>
                        </a:spcAft>
                      </a:pP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tabLst>
                          <a:tab pos="925830" algn="l"/>
                        </a:tabLst>
                      </a:pPr>
                      <a:r>
                        <a:rPr lang="en-GB" sz="1600" b="1" dirty="0">
                          <a:solidFill>
                            <a:schemeClr val="tx1"/>
                          </a:solidFill>
                          <a:effectLst/>
                        </a:rPr>
                        <a:t>Total</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600" b="1" dirty="0" smtClean="0">
                          <a:solidFill>
                            <a:schemeClr val="tx1"/>
                          </a:solidFill>
                          <a:effectLst/>
                        </a:rPr>
                        <a:t>367</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314672"/>
                  </a:ext>
                </a:extLst>
              </a:tr>
            </a:tbl>
          </a:graphicData>
        </a:graphic>
      </p:graphicFrame>
    </p:spTree>
    <p:extLst>
      <p:ext uri="{BB962C8B-B14F-4D97-AF65-F5344CB8AC3E}">
        <p14:creationId xmlns:p14="http://schemas.microsoft.com/office/powerpoint/2010/main" val="2200586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C37D109-C04C-4F1E-A147-4183F95CB6A8}"/>
              </a:ext>
            </a:extLst>
          </p:cNvPr>
          <p:cNvSpPr>
            <a:spLocks noChangeArrowheads="1"/>
          </p:cNvSpPr>
          <p:nvPr/>
        </p:nvSpPr>
        <p:spPr bwMode="auto">
          <a:xfrm>
            <a:off x="3197469" y="32891"/>
            <a:ext cx="3739662" cy="348109"/>
          </a:xfrm>
          <a:prstGeom prst="rect">
            <a:avLst/>
          </a:prstGeom>
          <a:noFill/>
          <a:ln w="9525">
            <a:noFill/>
            <a:miter lim="800000"/>
            <a:headEnd/>
            <a:tailEnd/>
          </a:ln>
        </p:spPr>
        <p:txBody>
          <a:bodyPr wrap="square">
            <a:spAutoFit/>
          </a:bodyPr>
          <a:lstStyle/>
          <a:p>
            <a:pPr algn="ctr" eaLnBrk="1" hangingPunct="1">
              <a:spcBef>
                <a:spcPct val="50000"/>
              </a:spcBef>
              <a:defRPr/>
            </a:pPr>
            <a:r>
              <a:rPr lang="en-US" sz="1600" dirty="0">
                <a:solidFill>
                  <a:srgbClr val="CC0099"/>
                </a:solidFill>
                <a:latin typeface="+mn-lt"/>
                <a:ea typeface="MS Mincho" pitchFamily="49" charset="-128"/>
                <a:cs typeface="Aharoni" pitchFamily="2" charset="-79"/>
              </a:rPr>
              <a:t>Environment Management Plan (EMP)</a:t>
            </a:r>
          </a:p>
        </p:txBody>
      </p:sp>
      <p:sp>
        <p:nvSpPr>
          <p:cNvPr id="5" name="Rectangle 2">
            <a:extLst>
              <a:ext uri="{FF2B5EF4-FFF2-40B4-BE49-F238E27FC236}">
                <a16:creationId xmlns:a16="http://schemas.microsoft.com/office/drawing/2014/main" id="{1AE4616A-2D33-412A-B128-602638A8EFB1}"/>
              </a:ext>
            </a:extLst>
          </p:cNvPr>
          <p:cNvSpPr>
            <a:spLocks noChangeArrowheads="1"/>
          </p:cNvSpPr>
          <p:nvPr/>
        </p:nvSpPr>
        <p:spPr bwMode="auto">
          <a:xfrm>
            <a:off x="0" y="381000"/>
            <a:ext cx="9913257" cy="830997"/>
          </a:xfrm>
          <a:prstGeom prst="rect">
            <a:avLst/>
          </a:prstGeom>
          <a:noFill/>
          <a:ln>
            <a:noFill/>
          </a:ln>
        </p:spPr>
        <p:txBody>
          <a:bodyPr wrap="square">
            <a:spAutoFit/>
          </a:bodyPr>
          <a:lstStyle/>
          <a:p>
            <a:pPr marL="228600" lvl="0" indent="-228600" algn="just" defTabSz="844083" eaLnBrk="1" fontAlgn="auto" hangingPunct="1">
              <a:spcBef>
                <a:spcPts val="0"/>
              </a:spcBef>
              <a:spcAft>
                <a:spcPts val="0"/>
              </a:spcAft>
              <a:buClr>
                <a:srgbClr val="080808"/>
              </a:buClr>
              <a:buSzPct val="100000"/>
              <a:buFont typeface="Wingdings" panose="05000000000000000000" pitchFamily="2" charset="2"/>
              <a:buChar char="Ø"/>
              <a:defRPr/>
            </a:pPr>
            <a:r>
              <a:rPr lang="en-US" sz="1600" b="1" dirty="0">
                <a:solidFill>
                  <a:prstClr val="black"/>
                </a:solidFill>
                <a:latin typeface="Calibri"/>
                <a:cs typeface="+mn-cs"/>
              </a:rPr>
              <a:t>EMC of </a:t>
            </a:r>
            <a:r>
              <a:rPr lang="en-US" sz="1600" b="1" dirty="0" smtClean="0">
                <a:solidFill>
                  <a:prstClr val="black"/>
                </a:solidFill>
                <a:latin typeface="Calibri"/>
                <a:cs typeface="+mn-cs"/>
              </a:rPr>
              <a:t>8 Members</a:t>
            </a:r>
            <a:r>
              <a:rPr lang="en-US" sz="1600" dirty="0">
                <a:solidFill>
                  <a:prstClr val="black"/>
                </a:solidFill>
                <a:latin typeface="Calibri"/>
                <a:cs typeface="+mn-cs"/>
              </a:rPr>
              <a:t>, Qualification : </a:t>
            </a:r>
            <a:r>
              <a:rPr lang="en-US" sz="1600" dirty="0" smtClean="0">
                <a:solidFill>
                  <a:prstClr val="black"/>
                </a:solidFill>
                <a:latin typeface="Calibri"/>
              </a:rPr>
              <a:t>Qualification : M.E. (</a:t>
            </a:r>
            <a:r>
              <a:rPr lang="en-US" sz="1600" dirty="0" err="1" smtClean="0">
                <a:solidFill>
                  <a:prstClr val="black"/>
                </a:solidFill>
                <a:latin typeface="Calibri"/>
              </a:rPr>
              <a:t>Env</a:t>
            </a:r>
            <a:r>
              <a:rPr lang="en-US" sz="1600" dirty="0" smtClean="0">
                <a:solidFill>
                  <a:prstClr val="black"/>
                </a:solidFill>
                <a:latin typeface="Calibri"/>
              </a:rPr>
              <a:t>.), M.Sc. (</a:t>
            </a:r>
            <a:r>
              <a:rPr lang="en-US" sz="1600" dirty="0" err="1" smtClean="0">
                <a:solidFill>
                  <a:prstClr val="black"/>
                </a:solidFill>
                <a:latin typeface="Calibri"/>
              </a:rPr>
              <a:t>Env</a:t>
            </a:r>
            <a:r>
              <a:rPr lang="en-US" sz="1600" dirty="0" smtClean="0">
                <a:solidFill>
                  <a:prstClr val="black"/>
                </a:solidFill>
                <a:latin typeface="Calibri"/>
              </a:rPr>
              <a:t>. Sc.), B.Sc. (Chem.), PGDISHE</a:t>
            </a:r>
            <a:r>
              <a:rPr lang="en-US" sz="1600" dirty="0" smtClean="0">
                <a:solidFill>
                  <a:prstClr val="black"/>
                </a:solidFill>
                <a:latin typeface="Calibri"/>
                <a:cs typeface="+mn-cs"/>
              </a:rPr>
              <a:t>. </a:t>
            </a:r>
            <a:endParaRPr lang="en-US" sz="1600" dirty="0">
              <a:solidFill>
                <a:prstClr val="black"/>
              </a:solidFill>
              <a:latin typeface="Calibri"/>
              <a:cs typeface="+mn-cs"/>
            </a:endParaRPr>
          </a:p>
          <a:p>
            <a:pPr marL="171450" lvl="0" indent="-171450" algn="just" defTabSz="844083" eaLnBrk="1" fontAlgn="auto" hangingPunct="1">
              <a:spcBef>
                <a:spcPts val="0"/>
              </a:spcBef>
              <a:spcAft>
                <a:spcPts val="0"/>
              </a:spcAft>
              <a:buClr>
                <a:srgbClr val="080808"/>
              </a:buClr>
              <a:buSzPct val="100000"/>
              <a:buFont typeface="Wingdings" panose="05000000000000000000" pitchFamily="2" charset="2"/>
              <a:buChar char="Ø"/>
              <a:defRPr/>
            </a:pPr>
            <a:r>
              <a:rPr lang="en-US" sz="1600" dirty="0">
                <a:solidFill>
                  <a:prstClr val="black"/>
                </a:solidFill>
                <a:latin typeface="Calibri"/>
                <a:cs typeface="+mn-cs"/>
              </a:rPr>
              <a:t> MD, </a:t>
            </a:r>
            <a:r>
              <a:rPr lang="en-US" sz="1600" dirty="0">
                <a:solidFill>
                  <a:schemeClr val="tx1"/>
                </a:solidFill>
                <a:latin typeface="+mn-lt"/>
              </a:rPr>
              <a:t>ETP Chemist, Bio-Gas Operator, Sugar ETP Supervisor</a:t>
            </a:r>
          </a:p>
          <a:p>
            <a:pPr marL="316531" indent="-316531" algn="just" eaLnBrk="1" hangingPunct="1">
              <a:spcBef>
                <a:spcPts val="0"/>
              </a:spcBef>
              <a:buClr>
                <a:srgbClr val="992182"/>
              </a:buClr>
              <a:buSzPct val="133000"/>
              <a:defRPr/>
            </a:pPr>
            <a:r>
              <a:rPr lang="en-US" sz="1600" dirty="0">
                <a:solidFill>
                  <a:schemeClr val="tx1"/>
                </a:solidFill>
                <a:latin typeface="+mn-lt"/>
              </a:rPr>
              <a:t>The Capital as well as  O &amp; M Costs towards Environmental Management  -</a:t>
            </a:r>
          </a:p>
        </p:txBody>
      </p:sp>
      <p:graphicFrame>
        <p:nvGraphicFramePr>
          <p:cNvPr id="3" name="Table 2"/>
          <p:cNvGraphicFramePr>
            <a:graphicFrameLocks noGrp="1"/>
          </p:cNvGraphicFramePr>
          <p:nvPr>
            <p:extLst>
              <p:ext uri="{D42A27DB-BD31-4B8C-83A1-F6EECF244321}">
                <p14:modId xmlns:p14="http://schemas.microsoft.com/office/powerpoint/2010/main" val="3055196964"/>
              </p:ext>
            </p:extLst>
          </p:nvPr>
        </p:nvGraphicFramePr>
        <p:xfrm>
          <a:off x="228600" y="1371600"/>
          <a:ext cx="9413109" cy="4876800"/>
        </p:xfrm>
        <a:graphic>
          <a:graphicData uri="http://schemas.openxmlformats.org/drawingml/2006/table">
            <a:tbl>
              <a:tblPr firstRow="1" firstCol="1" bandRow="1">
                <a:tableStyleId>{5940675A-B579-460E-94D1-54222C63F5DA}</a:tableStyleId>
              </a:tblPr>
              <a:tblGrid>
                <a:gridCol w="838199">
                  <a:extLst>
                    <a:ext uri="{9D8B030D-6E8A-4147-A177-3AD203B41FA5}">
                      <a16:colId xmlns:a16="http://schemas.microsoft.com/office/drawing/2014/main" val="1400606547"/>
                    </a:ext>
                  </a:extLst>
                </a:gridCol>
                <a:gridCol w="6092484">
                  <a:extLst>
                    <a:ext uri="{9D8B030D-6E8A-4147-A177-3AD203B41FA5}">
                      <a16:colId xmlns:a16="http://schemas.microsoft.com/office/drawing/2014/main" val="3126311117"/>
                    </a:ext>
                  </a:extLst>
                </a:gridCol>
                <a:gridCol w="1128376">
                  <a:extLst>
                    <a:ext uri="{9D8B030D-6E8A-4147-A177-3AD203B41FA5}">
                      <a16:colId xmlns:a16="http://schemas.microsoft.com/office/drawing/2014/main" val="569106195"/>
                    </a:ext>
                  </a:extLst>
                </a:gridCol>
                <a:gridCol w="1354050">
                  <a:extLst>
                    <a:ext uri="{9D8B030D-6E8A-4147-A177-3AD203B41FA5}">
                      <a16:colId xmlns:a16="http://schemas.microsoft.com/office/drawing/2014/main" val="313181325"/>
                    </a:ext>
                  </a:extLst>
                </a:gridCol>
              </a:tblGrid>
              <a:tr h="169805">
                <a:tc rowSpan="2">
                  <a:txBody>
                    <a:bodyPr/>
                    <a:lstStyle/>
                    <a:p>
                      <a:pPr marL="0" marR="0" algn="ctr">
                        <a:lnSpc>
                          <a:spcPct val="100000"/>
                        </a:lnSpc>
                        <a:spcBef>
                          <a:spcPts val="0"/>
                        </a:spcBef>
                        <a:spcAft>
                          <a:spcPts val="0"/>
                        </a:spcAft>
                      </a:pPr>
                      <a:r>
                        <a:rPr lang="en-GB" sz="1600" b="1" dirty="0">
                          <a:effectLst/>
                        </a:rPr>
                        <a:t>No.</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rowSpan="2">
                  <a:txBody>
                    <a:bodyPr/>
                    <a:lstStyle/>
                    <a:p>
                      <a:pPr marL="0" marR="0" algn="ctr">
                        <a:lnSpc>
                          <a:spcPct val="100000"/>
                        </a:lnSpc>
                        <a:spcBef>
                          <a:spcPts val="0"/>
                        </a:spcBef>
                        <a:spcAft>
                          <a:spcPts val="0"/>
                        </a:spcAft>
                      </a:pPr>
                      <a:r>
                        <a:rPr lang="en-GB" sz="1600" b="1" dirty="0">
                          <a:effectLst/>
                        </a:rPr>
                        <a:t>Description</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gridSpan="2">
                  <a:txBody>
                    <a:bodyPr/>
                    <a:lstStyle/>
                    <a:p>
                      <a:pPr marL="0" marR="0" algn="ctr">
                        <a:lnSpc>
                          <a:spcPct val="100000"/>
                        </a:lnSpc>
                        <a:spcBef>
                          <a:spcPts val="0"/>
                        </a:spcBef>
                        <a:spcAft>
                          <a:spcPts val="0"/>
                        </a:spcAft>
                      </a:pPr>
                      <a:r>
                        <a:rPr lang="en-GB" sz="1600" b="1" dirty="0">
                          <a:effectLst/>
                        </a:rPr>
                        <a:t>Cost Component (</a:t>
                      </a:r>
                      <a:r>
                        <a:rPr lang="en-GB" sz="1600" b="1" dirty="0" err="1">
                          <a:effectLst/>
                        </a:rPr>
                        <a:t>Rs</a:t>
                      </a:r>
                      <a:r>
                        <a:rPr lang="en-GB" sz="1600" b="1" dirty="0">
                          <a:effectLst/>
                        </a:rPr>
                        <a:t>. Lakhs)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hMerge="1">
                  <a:txBody>
                    <a:bodyPr/>
                    <a:lstStyle/>
                    <a:p>
                      <a:endParaRPr lang="en-US"/>
                    </a:p>
                  </a:txBody>
                  <a:tcPr/>
                </a:tc>
                <a:extLst>
                  <a:ext uri="{0D108BD9-81ED-4DB2-BD59-A6C34878D82A}">
                    <a16:rowId xmlns:a16="http://schemas.microsoft.com/office/drawing/2014/main" val="3314680137"/>
                  </a:ext>
                </a:extLst>
              </a:tr>
              <a:tr h="169805">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GB" sz="1600" b="1" dirty="0">
                          <a:effectLst/>
                        </a:rPr>
                        <a:t>Capital</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a:txBody>
                    <a:bodyPr/>
                    <a:lstStyle/>
                    <a:p>
                      <a:pPr marL="0" marR="0" algn="ctr">
                        <a:lnSpc>
                          <a:spcPct val="100000"/>
                        </a:lnSpc>
                        <a:spcBef>
                          <a:spcPts val="0"/>
                        </a:spcBef>
                        <a:spcAft>
                          <a:spcPts val="0"/>
                        </a:spcAft>
                      </a:pPr>
                      <a:r>
                        <a:rPr lang="en-GB" sz="1600" b="1" dirty="0">
                          <a:effectLst/>
                        </a:rPr>
                        <a:t>Annual O &amp; M</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extLst>
                  <a:ext uri="{0D108BD9-81ED-4DB2-BD59-A6C34878D82A}">
                    <a16:rowId xmlns:a16="http://schemas.microsoft.com/office/drawing/2014/main" val="1747643397"/>
                  </a:ext>
                </a:extLst>
              </a:tr>
              <a:tr h="169805">
                <a:tc>
                  <a:txBody>
                    <a:bodyPr/>
                    <a:lstStyle/>
                    <a:p>
                      <a:pPr marL="0" marR="0" algn="ctr">
                        <a:lnSpc>
                          <a:spcPct val="100000"/>
                        </a:lnSpc>
                        <a:spcBef>
                          <a:spcPts val="0"/>
                        </a:spcBef>
                        <a:spcAft>
                          <a:spcPts val="0"/>
                        </a:spcAft>
                      </a:pPr>
                      <a:r>
                        <a:rPr lang="en-GB" sz="1600">
                          <a:effectLst/>
                        </a:rPr>
                        <a:t>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marL="0" marR="0" algn="just">
                        <a:lnSpc>
                          <a:spcPct val="100000"/>
                        </a:lnSpc>
                        <a:spcBef>
                          <a:spcPts val="0"/>
                        </a:spcBef>
                        <a:spcAft>
                          <a:spcPts val="0"/>
                        </a:spcAft>
                      </a:pPr>
                      <a:r>
                        <a:rPr lang="en-GB" sz="1600" b="1" dirty="0" smtClean="0">
                          <a:effectLst/>
                        </a:rPr>
                        <a:t>Existing Unit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gridSpan="2">
                  <a:txBody>
                    <a:bodyPr/>
                    <a:lstStyle/>
                    <a:p>
                      <a:pPr marL="0" marR="0" algn="ctr" fontAlgn="base">
                        <a:lnSpc>
                          <a:spcPct val="100000"/>
                        </a:lnSpc>
                        <a:spcBef>
                          <a:spcPts val="0"/>
                        </a:spcBef>
                        <a:spcAft>
                          <a:spcPts val="0"/>
                        </a:spcAft>
                      </a:pPr>
                      <a:r>
                        <a:rPr lang="en-GB"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257403132"/>
                  </a:ext>
                </a:extLst>
              </a:tr>
              <a:tr h="347686">
                <a:tc>
                  <a:txBody>
                    <a:bodyPr/>
                    <a:lstStyle/>
                    <a:p>
                      <a:pPr marL="0" marR="0" algn="ctr">
                        <a:lnSpc>
                          <a:spcPct val="100000"/>
                        </a:lnSpc>
                        <a:spcBef>
                          <a:spcPts val="0"/>
                        </a:spcBef>
                        <a:spcAft>
                          <a:spcPts val="0"/>
                        </a:spcAft>
                      </a:pPr>
                      <a:r>
                        <a:rPr lang="en-GB"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APC system (ESP + Stack (Height 80 M) for Co-gen Boiler, Incineration Boiler, ESP  &amp; Stack (Height 71M) &amp; OCMS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4400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450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1953743438"/>
                  </a:ext>
                </a:extLst>
              </a:tr>
              <a:tr h="347686">
                <a:tc>
                  <a:txBody>
                    <a:bodyPr/>
                    <a:lstStyle/>
                    <a:p>
                      <a:pPr marL="0" marR="0" algn="ctr">
                        <a:lnSpc>
                          <a:spcPct val="100000"/>
                        </a:lnSpc>
                        <a:spcBef>
                          <a:spcPts val="0"/>
                        </a:spcBef>
                        <a:spcAft>
                          <a:spcPts val="0"/>
                        </a:spcAft>
                      </a:pPr>
                      <a:r>
                        <a:rPr lang="en-GB"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Existing Sugar Factory &amp; Co-gen ETP &amp; its upgradation, Spent wash storage tank, MEE, CPU, Piezometers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1625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130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1582493756"/>
                  </a:ext>
                </a:extLst>
              </a:tr>
              <a:tr h="169805">
                <a:tc>
                  <a:txBody>
                    <a:bodyPr/>
                    <a:lstStyle/>
                    <a:p>
                      <a:pPr marL="0" marR="0" algn="ctr">
                        <a:lnSpc>
                          <a:spcPct val="100000"/>
                        </a:lnSpc>
                        <a:spcBef>
                          <a:spcPts val="0"/>
                        </a:spcBef>
                        <a:spcAft>
                          <a:spcPts val="0"/>
                        </a:spcAft>
                      </a:pPr>
                      <a:r>
                        <a:rPr lang="en-GB"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Noise Pollution Control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481270951"/>
                  </a:ext>
                </a:extLst>
              </a:tr>
              <a:tr h="169805">
                <a:tc>
                  <a:txBody>
                    <a:bodyPr/>
                    <a:lstStyle/>
                    <a:p>
                      <a:pPr marL="0" marR="0" algn="ctr">
                        <a:lnSpc>
                          <a:spcPct val="100000"/>
                        </a:lnSpc>
                        <a:spcBef>
                          <a:spcPts val="0"/>
                        </a:spcBef>
                        <a:spcAft>
                          <a:spcPts val="0"/>
                        </a:spcAft>
                      </a:pPr>
                      <a:r>
                        <a:rPr lang="en-GB"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Environmental Monitoring &amp; Management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25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2933470752"/>
                  </a:ext>
                </a:extLst>
              </a:tr>
              <a:tr h="169805">
                <a:tc>
                  <a:txBody>
                    <a:bodyPr/>
                    <a:lstStyle/>
                    <a:p>
                      <a:pPr marL="0" marR="0" algn="ctr">
                        <a:lnSpc>
                          <a:spcPct val="100000"/>
                        </a:lnSpc>
                        <a:spcBef>
                          <a:spcPts val="0"/>
                        </a:spcBef>
                        <a:spcAft>
                          <a:spcPts val="0"/>
                        </a:spcAft>
                      </a:pPr>
                      <a:r>
                        <a:rPr lang="en-GB"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Occupational Health &amp; Safety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20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3844977372"/>
                  </a:ext>
                </a:extLst>
              </a:tr>
              <a:tr h="169805">
                <a:tc>
                  <a:txBody>
                    <a:bodyPr/>
                    <a:lstStyle/>
                    <a:p>
                      <a:pPr marL="0" marR="0" algn="ctr">
                        <a:lnSpc>
                          <a:spcPct val="100000"/>
                        </a:lnSpc>
                        <a:spcBef>
                          <a:spcPts val="0"/>
                        </a:spcBef>
                        <a:spcAft>
                          <a:spcPts val="0"/>
                        </a:spcAft>
                      </a:pPr>
                      <a:r>
                        <a:rPr lang="en-GB"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Green Belt Development &amp; Rain Water Harvesting</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50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1365612864"/>
                  </a:ext>
                </a:extLst>
              </a:tr>
              <a:tr h="169805">
                <a:tc>
                  <a:txBody>
                    <a:bodyPr/>
                    <a:lstStyle/>
                    <a:p>
                      <a:pPr marL="0" marR="0" algn="ctr">
                        <a:lnSpc>
                          <a:spcPct val="100000"/>
                        </a:lnSpc>
                        <a:spcBef>
                          <a:spcPts val="0"/>
                        </a:spcBef>
                        <a:spcAft>
                          <a:spcPts val="0"/>
                        </a:spcAft>
                      </a:pPr>
                      <a:r>
                        <a:rPr lang="en-GB" sz="16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r">
                        <a:lnSpc>
                          <a:spcPct val="100000"/>
                        </a:lnSpc>
                        <a:spcBef>
                          <a:spcPts val="0"/>
                        </a:spcBef>
                        <a:spcAft>
                          <a:spcPts val="0"/>
                        </a:spcAft>
                      </a:pPr>
                      <a:r>
                        <a:rPr lang="en-GB" sz="1600" b="1" dirty="0">
                          <a:effectLst/>
                        </a:rPr>
                        <a:t>                             </a:t>
                      </a:r>
                      <a:r>
                        <a:rPr lang="en-GB" sz="1600" b="1" dirty="0" smtClean="0">
                          <a:effectLst/>
                        </a:rPr>
                        <a:t>      Total</a:t>
                      </a:r>
                      <a:r>
                        <a:rPr lang="en-US" sz="1600" b="1" baseline="0" dirty="0" smtClean="0">
                          <a:effectLst/>
                        </a:rPr>
                        <a:t> </a:t>
                      </a:r>
                      <a:r>
                        <a:rPr lang="en-GB" sz="1600" b="1" dirty="0" smtClean="0">
                          <a:effectLst/>
                        </a:rPr>
                        <a:t>(14</a:t>
                      </a:r>
                      <a:r>
                        <a:rPr lang="en-GB" sz="1600" b="1" dirty="0">
                          <a:effectLst/>
                        </a:rPr>
                        <a:t>% of Capital Investment of </a:t>
                      </a:r>
                      <a:r>
                        <a:rPr lang="en-GB" sz="1600" b="1" dirty="0" err="1">
                          <a:effectLst/>
                        </a:rPr>
                        <a:t>Rs</a:t>
                      </a:r>
                      <a:r>
                        <a:rPr lang="en-GB" sz="1600" b="1" dirty="0">
                          <a:effectLst/>
                        </a:rPr>
                        <a:t>. 425.5 Cr)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a:txBody>
                    <a:bodyPr/>
                    <a:lstStyle/>
                    <a:p>
                      <a:pPr marL="0" marR="0" algn="ctr" fontAlgn="base">
                        <a:lnSpc>
                          <a:spcPct val="100000"/>
                        </a:lnSpc>
                        <a:spcBef>
                          <a:spcPts val="0"/>
                        </a:spcBef>
                        <a:spcAft>
                          <a:spcPts val="0"/>
                        </a:spcAft>
                      </a:pPr>
                      <a:r>
                        <a:rPr lang="en-US" sz="1600" b="1" dirty="0">
                          <a:effectLst/>
                        </a:rPr>
                        <a:t>6130</a:t>
                      </a:r>
                      <a:endParaRPr lang="en-US" sz="1600" b="1" dirty="0">
                        <a:effectLst/>
                        <a:latin typeface="Calibri" panose="020F0502020204030204" pitchFamily="34" charset="0"/>
                      </a:endParaRPr>
                    </a:p>
                  </a:txBody>
                  <a:tcPr marL="64401" marR="64401" marT="0" marB="0" anchor="ctr"/>
                </a:tc>
                <a:tc>
                  <a:txBody>
                    <a:bodyPr/>
                    <a:lstStyle/>
                    <a:p>
                      <a:pPr marL="0" marR="0" algn="ctr" fontAlgn="base">
                        <a:lnSpc>
                          <a:spcPct val="100000"/>
                        </a:lnSpc>
                        <a:spcBef>
                          <a:spcPts val="0"/>
                        </a:spcBef>
                        <a:spcAft>
                          <a:spcPts val="0"/>
                        </a:spcAft>
                      </a:pPr>
                      <a:r>
                        <a:rPr lang="en-US" sz="1600" b="1" dirty="0">
                          <a:effectLst/>
                        </a:rPr>
                        <a:t>594</a:t>
                      </a:r>
                      <a:endParaRPr lang="en-US" sz="1600" b="1" dirty="0">
                        <a:effectLst/>
                        <a:latin typeface="Calibri" panose="020F0502020204030204" pitchFamily="34" charset="0"/>
                      </a:endParaRPr>
                    </a:p>
                  </a:txBody>
                  <a:tcPr marL="64401" marR="64401" marT="0" marB="0" anchor="ctr"/>
                </a:tc>
                <a:extLst>
                  <a:ext uri="{0D108BD9-81ED-4DB2-BD59-A6C34878D82A}">
                    <a16:rowId xmlns:a16="http://schemas.microsoft.com/office/drawing/2014/main" val="2869882560"/>
                  </a:ext>
                </a:extLst>
              </a:tr>
              <a:tr h="169805">
                <a:tc>
                  <a:txBody>
                    <a:bodyPr/>
                    <a:lstStyle/>
                    <a:p>
                      <a:pPr marL="0" marR="0" algn="ctr">
                        <a:lnSpc>
                          <a:spcPct val="100000"/>
                        </a:lnSpc>
                        <a:spcBef>
                          <a:spcPts val="0"/>
                        </a:spcBef>
                        <a:spcAft>
                          <a:spcPts val="0"/>
                        </a:spcAft>
                      </a:pPr>
                      <a:r>
                        <a:rPr lang="en-GB" sz="1600" b="1" dirty="0">
                          <a:effectLst/>
                        </a:rPr>
                        <a:t>B</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solidFill>
                      <a:schemeClr val="accent6">
                        <a:lumMod val="40000"/>
                        <a:lumOff val="60000"/>
                      </a:schemeClr>
                    </a:solidFill>
                  </a:tcPr>
                </a:tc>
                <a:tc>
                  <a:txBody>
                    <a:bodyPr/>
                    <a:lstStyle/>
                    <a:p>
                      <a:pPr marL="0" marR="0">
                        <a:lnSpc>
                          <a:spcPct val="100000"/>
                        </a:lnSpc>
                        <a:spcBef>
                          <a:spcPts val="0"/>
                        </a:spcBef>
                        <a:spcAft>
                          <a:spcPts val="0"/>
                        </a:spcAft>
                      </a:pPr>
                      <a:r>
                        <a:rPr lang="en-GB" sz="1600" b="1" dirty="0">
                          <a:effectLst/>
                        </a:rPr>
                        <a:t>After Expansion  </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gridSpan="2">
                  <a:txBody>
                    <a:bodyPr/>
                    <a:lstStyle/>
                    <a:p>
                      <a:pPr marL="0" marR="0" algn="ctr">
                        <a:lnSpc>
                          <a:spcPct val="100000"/>
                        </a:lnSpc>
                        <a:spcBef>
                          <a:spcPts val="0"/>
                        </a:spcBef>
                        <a:spcAft>
                          <a:spcPts val="0"/>
                        </a:spcAft>
                      </a:pPr>
                      <a:r>
                        <a:rPr lang="en-GB"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331015644"/>
                  </a:ext>
                </a:extLst>
              </a:tr>
              <a:tr h="181781">
                <a:tc>
                  <a:txBody>
                    <a:bodyPr/>
                    <a:lstStyle/>
                    <a:p>
                      <a:pPr marL="0" marR="0" algn="ctr">
                        <a:lnSpc>
                          <a:spcPct val="100000"/>
                        </a:lnSpc>
                        <a:spcBef>
                          <a:spcPts val="0"/>
                        </a:spcBef>
                        <a:spcAft>
                          <a:spcPts val="0"/>
                        </a:spcAft>
                      </a:pPr>
                      <a:r>
                        <a:rPr lang="en-GB"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APC system (ESP + Stack (Height 80 M) for Co-gen Boiler &amp; OCMS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325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30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2089993173"/>
                  </a:ext>
                </a:extLst>
              </a:tr>
              <a:tr h="169805">
                <a:tc>
                  <a:txBody>
                    <a:bodyPr/>
                    <a:lstStyle/>
                    <a:p>
                      <a:pPr marL="0" marR="0" algn="ctr">
                        <a:lnSpc>
                          <a:spcPct val="100000"/>
                        </a:lnSpc>
                        <a:spcBef>
                          <a:spcPts val="0"/>
                        </a:spcBef>
                        <a:spcAft>
                          <a:spcPts val="0"/>
                        </a:spcAft>
                      </a:pPr>
                      <a:r>
                        <a:rPr lang="en-GB"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Noise Pollution Control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2200827200"/>
                  </a:ext>
                </a:extLst>
              </a:tr>
              <a:tr h="169805">
                <a:tc>
                  <a:txBody>
                    <a:bodyPr/>
                    <a:lstStyle/>
                    <a:p>
                      <a:pPr marL="0" marR="0" algn="ctr">
                        <a:lnSpc>
                          <a:spcPct val="100000"/>
                        </a:lnSpc>
                        <a:spcBef>
                          <a:spcPts val="0"/>
                        </a:spcBef>
                        <a:spcAft>
                          <a:spcPts val="0"/>
                        </a:spcAft>
                      </a:pPr>
                      <a:r>
                        <a:rPr lang="en-GB"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Environmental Monitoring &amp; Management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25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736784953"/>
                  </a:ext>
                </a:extLst>
              </a:tr>
              <a:tr h="169805">
                <a:tc>
                  <a:txBody>
                    <a:bodyPr/>
                    <a:lstStyle/>
                    <a:p>
                      <a:pPr marL="0" marR="0" algn="ctr">
                        <a:lnSpc>
                          <a:spcPct val="100000"/>
                        </a:lnSpc>
                        <a:spcBef>
                          <a:spcPts val="0"/>
                        </a:spcBef>
                        <a:spcAft>
                          <a:spcPts val="0"/>
                        </a:spcAft>
                      </a:pPr>
                      <a:r>
                        <a:rPr lang="en-GB"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Occupational Health &amp; Safety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20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1692477357"/>
                  </a:ext>
                </a:extLst>
              </a:tr>
              <a:tr h="169805">
                <a:tc>
                  <a:txBody>
                    <a:bodyPr/>
                    <a:lstStyle/>
                    <a:p>
                      <a:pPr marL="0" marR="0" algn="ctr">
                        <a:lnSpc>
                          <a:spcPct val="100000"/>
                        </a:lnSpc>
                        <a:spcBef>
                          <a:spcPts val="0"/>
                        </a:spcBef>
                        <a:spcAft>
                          <a:spcPts val="0"/>
                        </a:spcAft>
                      </a:pPr>
                      <a:r>
                        <a:rPr lang="en-GB"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a:effectLst/>
                        </a:rPr>
                        <a:t>Green Belt Development &amp; Rain Water Harvesting</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a:effectLst/>
                        </a:rPr>
                        <a:t>50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1598045963"/>
                  </a:ext>
                </a:extLst>
              </a:tr>
              <a:tr h="181781">
                <a:tc>
                  <a:txBody>
                    <a:bodyPr/>
                    <a:lstStyle/>
                    <a:p>
                      <a:pPr marL="0" marR="0" algn="ctr">
                        <a:lnSpc>
                          <a:spcPct val="100000"/>
                        </a:lnSpc>
                        <a:spcBef>
                          <a:spcPts val="0"/>
                        </a:spcBef>
                        <a:spcAft>
                          <a:spcPts val="0"/>
                        </a:spcAft>
                      </a:pPr>
                      <a:r>
                        <a:rPr lang="en-GB" sz="16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oFill/>
                  </a:tcPr>
                </a:tc>
                <a:tc>
                  <a:txBody>
                    <a:bodyPr/>
                    <a:lstStyle/>
                    <a:p>
                      <a:pPr marL="0" marR="0" algn="r">
                        <a:lnSpc>
                          <a:spcPct val="100000"/>
                        </a:lnSpc>
                        <a:spcBef>
                          <a:spcPts val="0"/>
                        </a:spcBef>
                        <a:spcAft>
                          <a:spcPts val="0"/>
                        </a:spcAft>
                      </a:pPr>
                      <a:r>
                        <a:rPr lang="en-GB" sz="1600" b="1" dirty="0">
                          <a:effectLst/>
                        </a:rPr>
                        <a:t>                                  </a:t>
                      </a:r>
                      <a:r>
                        <a:rPr lang="en-GB" sz="1600" b="1" dirty="0" smtClean="0">
                          <a:effectLst/>
                        </a:rPr>
                        <a:t>Total 8.6</a:t>
                      </a:r>
                      <a:r>
                        <a:rPr lang="en-GB" sz="1600" b="1" dirty="0">
                          <a:effectLst/>
                        </a:rPr>
                        <a:t>% of Capital Investment of </a:t>
                      </a:r>
                      <a:r>
                        <a:rPr lang="en-GB" sz="1600" b="1" dirty="0" err="1">
                          <a:effectLst/>
                        </a:rPr>
                        <a:t>Rs</a:t>
                      </a:r>
                      <a:r>
                        <a:rPr lang="en-GB" sz="1600" b="1" dirty="0">
                          <a:effectLst/>
                        </a:rPr>
                        <a:t>. 50 Cr)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noFill/>
                  </a:tcPr>
                </a:tc>
                <a:tc>
                  <a:txBody>
                    <a:bodyPr/>
                    <a:lstStyle/>
                    <a:p>
                      <a:pPr marL="0" marR="0" algn="ctr" fontAlgn="base">
                        <a:lnSpc>
                          <a:spcPct val="100000"/>
                        </a:lnSpc>
                        <a:spcBef>
                          <a:spcPts val="0"/>
                        </a:spcBef>
                        <a:spcAft>
                          <a:spcPts val="0"/>
                        </a:spcAft>
                      </a:pPr>
                      <a:r>
                        <a:rPr lang="en-US" sz="1600" b="1" dirty="0">
                          <a:effectLst/>
                        </a:rPr>
                        <a:t>430</a:t>
                      </a:r>
                      <a:endParaRPr lang="en-US" sz="1600" b="1" dirty="0">
                        <a:effectLst/>
                        <a:latin typeface="Calibri" panose="020F0502020204030204" pitchFamily="34" charset="0"/>
                      </a:endParaRPr>
                    </a:p>
                  </a:txBody>
                  <a:tcPr marL="64401" marR="64401" marT="0" marB="0" anchor="ctr">
                    <a:noFill/>
                  </a:tcPr>
                </a:tc>
                <a:tc>
                  <a:txBody>
                    <a:bodyPr/>
                    <a:lstStyle/>
                    <a:p>
                      <a:pPr marL="0" marR="0" algn="ctr" fontAlgn="base">
                        <a:lnSpc>
                          <a:spcPct val="100000"/>
                        </a:lnSpc>
                        <a:spcBef>
                          <a:spcPts val="0"/>
                        </a:spcBef>
                        <a:spcAft>
                          <a:spcPts val="0"/>
                        </a:spcAft>
                      </a:pPr>
                      <a:r>
                        <a:rPr lang="en-US" sz="1600" b="1" dirty="0">
                          <a:effectLst/>
                        </a:rPr>
                        <a:t>44</a:t>
                      </a:r>
                      <a:endParaRPr lang="en-US" sz="1600" b="1" dirty="0">
                        <a:effectLst/>
                        <a:latin typeface="Calibri" panose="020F0502020204030204" pitchFamily="34" charset="0"/>
                      </a:endParaRPr>
                    </a:p>
                  </a:txBody>
                  <a:tcPr marL="64401" marR="64401" marT="0" marB="0" anchor="ctr">
                    <a:noFill/>
                  </a:tcPr>
                </a:tc>
                <a:extLst>
                  <a:ext uri="{0D108BD9-81ED-4DB2-BD59-A6C34878D82A}">
                    <a16:rowId xmlns:a16="http://schemas.microsoft.com/office/drawing/2014/main" val="1497718607"/>
                  </a:ext>
                </a:extLst>
              </a:tr>
              <a:tr h="169805">
                <a:tc>
                  <a:txBody>
                    <a:bodyPr/>
                    <a:lstStyle/>
                    <a:p>
                      <a:pPr marL="0" marR="0" algn="ctr">
                        <a:lnSpc>
                          <a:spcPct val="100000"/>
                        </a:lnSpc>
                        <a:spcBef>
                          <a:spcPts val="0"/>
                        </a:spcBef>
                        <a:spcAft>
                          <a:spcPts val="0"/>
                        </a:spcAft>
                      </a:pPr>
                      <a:r>
                        <a:rPr lang="en-GB" sz="16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marL="0" marR="0" algn="r">
                        <a:lnSpc>
                          <a:spcPct val="100000"/>
                        </a:lnSpc>
                        <a:spcBef>
                          <a:spcPts val="0"/>
                        </a:spcBef>
                        <a:spcAft>
                          <a:spcPts val="0"/>
                        </a:spcAft>
                      </a:pPr>
                      <a:r>
                        <a:rPr lang="en-GB" sz="1600" b="1" dirty="0">
                          <a:effectLst/>
                        </a:rPr>
                        <a:t>Grand Total (A + B)</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solidFill>
                      <a:schemeClr val="accent1">
                        <a:lumMod val="40000"/>
                        <a:lumOff val="60000"/>
                      </a:schemeClr>
                    </a:solidFill>
                  </a:tcPr>
                </a:tc>
                <a:tc>
                  <a:txBody>
                    <a:bodyPr/>
                    <a:lstStyle/>
                    <a:p>
                      <a:pPr marL="0" marR="0" algn="ctr" fontAlgn="base">
                        <a:lnSpc>
                          <a:spcPct val="100000"/>
                        </a:lnSpc>
                        <a:spcBef>
                          <a:spcPts val="0"/>
                        </a:spcBef>
                        <a:spcAft>
                          <a:spcPts val="0"/>
                        </a:spcAft>
                      </a:pPr>
                      <a:r>
                        <a:rPr lang="en-US" sz="1600" b="1">
                          <a:effectLst/>
                        </a:rPr>
                        <a:t>6560</a:t>
                      </a:r>
                      <a:endParaRPr lang="en-US" sz="1600" b="1">
                        <a:effectLst/>
                        <a:latin typeface="Calibri" panose="020F0502020204030204" pitchFamily="34" charset="0"/>
                      </a:endParaRPr>
                    </a:p>
                  </a:txBody>
                  <a:tcPr marL="64401" marR="64401" marT="0" marB="0" anchor="ctr">
                    <a:solidFill>
                      <a:schemeClr val="accent1">
                        <a:lumMod val="40000"/>
                        <a:lumOff val="60000"/>
                      </a:schemeClr>
                    </a:solidFill>
                  </a:tcPr>
                </a:tc>
                <a:tc>
                  <a:txBody>
                    <a:bodyPr/>
                    <a:lstStyle/>
                    <a:p>
                      <a:pPr marL="0" marR="0" algn="ctr" fontAlgn="base">
                        <a:lnSpc>
                          <a:spcPct val="100000"/>
                        </a:lnSpc>
                        <a:spcBef>
                          <a:spcPts val="0"/>
                        </a:spcBef>
                        <a:spcAft>
                          <a:spcPts val="0"/>
                        </a:spcAft>
                      </a:pPr>
                      <a:r>
                        <a:rPr lang="en-US" sz="1600" b="1" dirty="0">
                          <a:effectLst/>
                        </a:rPr>
                        <a:t>638</a:t>
                      </a:r>
                      <a:endParaRPr lang="en-US" sz="1600" b="1" dirty="0">
                        <a:effectLst/>
                        <a:latin typeface="Calibri" panose="020F0502020204030204" pitchFamily="34" charset="0"/>
                      </a:endParaRPr>
                    </a:p>
                  </a:txBody>
                  <a:tcPr marL="64401" marR="64401" marT="0" marB="0" anchor="ctr">
                    <a:solidFill>
                      <a:schemeClr val="accent1">
                        <a:lumMod val="40000"/>
                        <a:lumOff val="60000"/>
                      </a:schemeClr>
                    </a:solidFill>
                  </a:tcPr>
                </a:tc>
                <a:extLst>
                  <a:ext uri="{0D108BD9-81ED-4DB2-BD59-A6C34878D82A}">
                    <a16:rowId xmlns:a16="http://schemas.microsoft.com/office/drawing/2014/main" val="3204930650"/>
                  </a:ext>
                </a:extLst>
              </a:tr>
            </a:tbl>
          </a:graphicData>
        </a:graphic>
      </p:graphicFrame>
    </p:spTree>
    <p:extLst>
      <p:ext uri="{BB962C8B-B14F-4D97-AF65-F5344CB8AC3E}">
        <p14:creationId xmlns:p14="http://schemas.microsoft.com/office/powerpoint/2010/main" val="347266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9"/>
          <p:cNvGraphicFramePr>
            <a:graphicFrameLocks noGrp="1"/>
          </p:cNvGraphicFramePr>
          <p:nvPr>
            <p:extLst>
              <p:ext uri="{D42A27DB-BD31-4B8C-83A1-F6EECF244321}">
                <p14:modId xmlns:p14="http://schemas.microsoft.com/office/powerpoint/2010/main" val="2657737920"/>
              </p:ext>
            </p:extLst>
          </p:nvPr>
        </p:nvGraphicFramePr>
        <p:xfrm>
          <a:off x="76200" y="381000"/>
          <a:ext cx="9759871" cy="3711388"/>
        </p:xfrm>
        <a:graphic>
          <a:graphicData uri="http://schemas.openxmlformats.org/drawingml/2006/table">
            <a:tbl>
              <a:tblPr/>
              <a:tblGrid>
                <a:gridCol w="285790">
                  <a:extLst>
                    <a:ext uri="{9D8B030D-6E8A-4147-A177-3AD203B41FA5}">
                      <a16:colId xmlns:a16="http://schemas.microsoft.com/office/drawing/2014/main" val="20000"/>
                    </a:ext>
                  </a:extLst>
                </a:gridCol>
                <a:gridCol w="1185937">
                  <a:extLst>
                    <a:ext uri="{9D8B030D-6E8A-4147-A177-3AD203B41FA5}">
                      <a16:colId xmlns:a16="http://schemas.microsoft.com/office/drawing/2014/main" val="20001"/>
                    </a:ext>
                  </a:extLst>
                </a:gridCol>
                <a:gridCol w="8288144">
                  <a:extLst>
                    <a:ext uri="{9D8B030D-6E8A-4147-A177-3AD203B41FA5}">
                      <a16:colId xmlns:a16="http://schemas.microsoft.com/office/drawing/2014/main" val="20002"/>
                    </a:ext>
                  </a:extLst>
                </a:gridCol>
              </a:tblGrid>
              <a:tr h="510988">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Arial" pitchFamily="34" charset="0"/>
                        </a:rPr>
                        <a:t>1</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it-IT" sz="1500" b="0" i="0" u="none" strike="noStrike" cap="none" normalizeH="0" baseline="0" dirty="0">
                          <a:ln>
                            <a:noFill/>
                          </a:ln>
                          <a:solidFill>
                            <a:schemeClr val="tx1"/>
                          </a:solidFill>
                          <a:effectLst/>
                          <a:latin typeface="+mn-lt"/>
                          <a:cs typeface="Arial" pitchFamily="34" charset="0"/>
                        </a:rPr>
                        <a:t>Project  Description</a:t>
                      </a:r>
                      <a:endParaRPr kumimoji="0" lang="en-US" sz="1500" b="0" i="0" u="none" strike="noStrike" cap="none" normalizeH="0" baseline="0" dirty="0">
                        <a:ln>
                          <a:noFill/>
                        </a:ln>
                        <a:solidFill>
                          <a:schemeClr val="tx1"/>
                        </a:solidFill>
                        <a:effectLst/>
                        <a:latin typeface="+mn-lt"/>
                        <a:cs typeface="Arial" pitchFamily="34"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kumimoji="0" lang="fi-FI" sz="1500" b="1" i="0" u="none" strike="noStrike" kern="1200" cap="none" normalizeH="0" baseline="0" dirty="0" smtClean="0">
                          <a:ln>
                            <a:noFill/>
                          </a:ln>
                          <a:solidFill>
                            <a:srgbClr val="992182"/>
                          </a:solidFill>
                          <a:effectLst/>
                          <a:latin typeface="+mn-lt"/>
                          <a:ea typeface="+mn-ea"/>
                          <a:cs typeface="Times New Roman" pitchFamily="18" charset="0"/>
                        </a:rPr>
                        <a:t>Shri Dudhganga Vedganga S.S.K.Ltd.</a:t>
                      </a:r>
                      <a:r>
                        <a:rPr kumimoji="0" lang="en-US" sz="1500" b="1" i="0" u="none" strike="noStrike" kern="1200" cap="none" normalizeH="0" baseline="0" dirty="0" smtClean="0">
                          <a:ln>
                            <a:noFill/>
                          </a:ln>
                          <a:solidFill>
                            <a:srgbClr val="992182"/>
                          </a:solidFill>
                          <a:effectLst/>
                          <a:latin typeface="+mn-lt"/>
                          <a:ea typeface="+mn-ea"/>
                          <a:cs typeface="Times New Roman" pitchFamily="18" charset="0"/>
                        </a:rPr>
                        <a:t>, </a:t>
                      </a:r>
                      <a:r>
                        <a:rPr lang="en-GB" sz="1500" kern="1200" dirty="0" smtClean="0">
                          <a:solidFill>
                            <a:schemeClr val="tx1"/>
                          </a:solidFill>
                          <a:effectLst/>
                          <a:latin typeface="+mn-lt"/>
                          <a:ea typeface="+mn-ea"/>
                          <a:cs typeface="+mn-cs"/>
                        </a:rPr>
                        <a:t>Bidri, Kolhapur</a:t>
                      </a:r>
                      <a:r>
                        <a:rPr lang="en-US" sz="1500" kern="1200" dirty="0" smtClean="0">
                          <a:solidFill>
                            <a:schemeClr val="tx1"/>
                          </a:solidFill>
                          <a:effectLst/>
                          <a:latin typeface="+mn-lt"/>
                          <a:ea typeface="+mn-ea"/>
                          <a:cs typeface="+mn-cs"/>
                        </a:rPr>
                        <a:t>. Expansion of Distillery (75 to 110 KLPD) with 3 MW CPP, </a:t>
                      </a:r>
                      <a:r>
                        <a:rPr lang="en-GB" sz="1500" kern="1200" dirty="0" smtClean="0">
                          <a:solidFill>
                            <a:schemeClr val="tx1"/>
                          </a:solidFill>
                          <a:effectLst/>
                          <a:latin typeface="+mn-lt"/>
                          <a:ea typeface="+mn-ea"/>
                          <a:cs typeface="+mn-cs"/>
                        </a:rPr>
                        <a:t>Sugar Factory (5,000 - 10,000 TCD) &amp;</a:t>
                      </a:r>
                      <a:r>
                        <a:rPr lang="en-GB" sz="1500" kern="1200" baseline="0" dirty="0" smtClean="0">
                          <a:solidFill>
                            <a:schemeClr val="tx1"/>
                          </a:solidFill>
                          <a:effectLst/>
                          <a:latin typeface="+mn-lt"/>
                          <a:ea typeface="+mn-ea"/>
                          <a:cs typeface="+mn-cs"/>
                        </a:rPr>
                        <a:t> Co-gen Plant (20 – 30 MW)</a:t>
                      </a:r>
                      <a:r>
                        <a:rPr lang="en-GB" sz="1500" kern="1200" dirty="0" smtClean="0">
                          <a:solidFill>
                            <a:schemeClr val="tx1"/>
                          </a:solidFill>
                          <a:effectLst/>
                          <a:latin typeface="+mn-lt"/>
                          <a:ea typeface="+mn-ea"/>
                          <a:cs typeface="+mn-cs"/>
                        </a:rPr>
                        <a:t>;</a:t>
                      </a:r>
                      <a:r>
                        <a:rPr lang="en-US" sz="1500" kern="1200" dirty="0" smtClean="0">
                          <a:solidFill>
                            <a:schemeClr val="tx1"/>
                          </a:solidFill>
                          <a:effectLst/>
                          <a:latin typeface="+mn-lt"/>
                          <a:ea typeface="+mn-ea"/>
                          <a:cs typeface="+mn-cs"/>
                        </a:rPr>
                        <a:t> Cat.: A, Item :5(g), 5(j), 1(d)</a:t>
                      </a:r>
                      <a:endParaRPr lang="en-US" sz="1500" kern="1200" dirty="0">
                        <a:solidFill>
                          <a:schemeClr val="tx1"/>
                        </a:solidFill>
                        <a:effectLst/>
                        <a:latin typeface="+mn-lt"/>
                        <a:ea typeface="+mn-ea"/>
                        <a:cs typeface="+mn-cs"/>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659">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2</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Plot  (Ha)</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1377950" algn="l"/>
                        </a:tabLst>
                      </a:pPr>
                      <a:r>
                        <a:rPr kumimoji="0" lang="en-US" sz="1500" b="0" i="0" u="none" strike="noStrike" cap="none" normalizeH="0" baseline="0" dirty="0">
                          <a:ln>
                            <a:noFill/>
                          </a:ln>
                          <a:solidFill>
                            <a:srgbClr val="C00000"/>
                          </a:solidFill>
                          <a:effectLst/>
                          <a:latin typeface="+mn-lt"/>
                          <a:cs typeface="Times New Roman" pitchFamily="18" charset="0"/>
                        </a:rPr>
                        <a:t>Plot : </a:t>
                      </a:r>
                      <a:r>
                        <a:rPr kumimoji="0" lang="en-US" sz="1500" b="1" i="0" u="none" strike="noStrike" cap="none" normalizeH="0" baseline="0" dirty="0">
                          <a:ln>
                            <a:noFill/>
                          </a:ln>
                          <a:solidFill>
                            <a:srgbClr val="C00000"/>
                          </a:solidFill>
                          <a:effectLst/>
                          <a:latin typeface="+mn-lt"/>
                          <a:cs typeface="Times New Roman" pitchFamily="18" charset="0"/>
                        </a:rPr>
                        <a:t>72.62</a:t>
                      </a:r>
                      <a:r>
                        <a:rPr kumimoji="0" lang="en-US" sz="1500" b="0" i="0" u="none" strike="noStrike" cap="none" normalizeH="0" baseline="0" dirty="0">
                          <a:ln>
                            <a:noFill/>
                          </a:ln>
                          <a:solidFill>
                            <a:srgbClr val="C00000"/>
                          </a:solidFill>
                          <a:effectLst/>
                          <a:latin typeface="+mn-lt"/>
                          <a:cs typeface="Times New Roman" pitchFamily="18" charset="0"/>
                        </a:rPr>
                        <a:t> </a:t>
                      </a:r>
                      <a:r>
                        <a:rPr kumimoji="0" lang="en-US" sz="1500" b="0" i="0" u="none" strike="noStrike" cap="none" normalizeH="0" baseline="0" dirty="0">
                          <a:ln>
                            <a:noFill/>
                          </a:ln>
                          <a:solidFill>
                            <a:schemeClr val="tx1"/>
                          </a:solidFill>
                          <a:effectLst/>
                          <a:latin typeface="+mn-lt"/>
                          <a:cs typeface="Times New Roman" pitchFamily="18" charset="0"/>
                        </a:rPr>
                        <a:t>[Built </a:t>
                      </a:r>
                      <a:r>
                        <a:rPr kumimoji="0" lang="en-US" sz="1500" b="0" i="0" u="none" strike="noStrike" cap="none" normalizeH="0" baseline="0" dirty="0" smtClean="0">
                          <a:ln>
                            <a:noFill/>
                          </a:ln>
                          <a:solidFill>
                            <a:schemeClr val="tx1"/>
                          </a:solidFill>
                          <a:effectLst/>
                          <a:latin typeface="+mn-lt"/>
                          <a:cs typeface="Times New Roman" pitchFamily="18" charset="0"/>
                        </a:rPr>
                        <a:t>Up :6.13(Existing</a:t>
                      </a:r>
                      <a:r>
                        <a:rPr kumimoji="0" lang="en-US" sz="1500" b="0" i="0" u="none" strike="noStrike" cap="none" normalizeH="0" baseline="0" dirty="0">
                          <a:ln>
                            <a:noFill/>
                          </a:ln>
                          <a:solidFill>
                            <a:schemeClr val="tx1"/>
                          </a:solidFill>
                          <a:effectLst/>
                          <a:latin typeface="+mn-lt"/>
                          <a:cs typeface="Times New Roman" pitchFamily="18" charset="0"/>
                        </a:rPr>
                        <a:t>) + </a:t>
                      </a:r>
                      <a:r>
                        <a:rPr kumimoji="0" lang="en-US" sz="1500" b="0" i="0" u="none" strike="noStrike" cap="none" normalizeH="0" baseline="0" dirty="0" smtClean="0">
                          <a:ln>
                            <a:noFill/>
                          </a:ln>
                          <a:solidFill>
                            <a:schemeClr val="tx1"/>
                          </a:solidFill>
                          <a:effectLst/>
                          <a:latin typeface="+mn-lt"/>
                          <a:cs typeface="Times New Roman" pitchFamily="18" charset="0"/>
                        </a:rPr>
                        <a:t>0.26 </a:t>
                      </a:r>
                      <a:r>
                        <a:rPr kumimoji="0" lang="en-US" sz="1500" b="0" i="0" u="none" strike="noStrike" cap="none" normalizeH="0" baseline="0" dirty="0">
                          <a:ln>
                            <a:noFill/>
                          </a:ln>
                          <a:solidFill>
                            <a:schemeClr val="tx1"/>
                          </a:solidFill>
                          <a:effectLst/>
                          <a:latin typeface="+mn-lt"/>
                          <a:cs typeface="Times New Roman" pitchFamily="18" charset="0"/>
                        </a:rPr>
                        <a:t>(Proposed)</a:t>
                      </a:r>
                      <a:r>
                        <a:rPr kumimoji="0" lang="en-US" sz="1500" b="0" i="0" u="none" strike="noStrike" cap="none" normalizeH="0" baseline="0" dirty="0">
                          <a:ln>
                            <a:noFill/>
                          </a:ln>
                          <a:solidFill>
                            <a:schemeClr val="tx1"/>
                          </a:solidFill>
                          <a:effectLst/>
                          <a:latin typeface="+mn-lt"/>
                          <a:ea typeface="MS Mincho" pitchFamily="49" charset="-128"/>
                          <a:cs typeface="Times New Roman" pitchFamily="18" charset="0"/>
                        </a:rPr>
                        <a:t>, </a:t>
                      </a:r>
                      <a:r>
                        <a:rPr kumimoji="0" lang="en-US" sz="1500" b="0" i="0" u="none" strike="noStrike" cap="none" normalizeH="0" baseline="0" dirty="0" smtClean="0">
                          <a:ln>
                            <a:noFill/>
                          </a:ln>
                          <a:solidFill>
                            <a:schemeClr val="tx1"/>
                          </a:solidFill>
                          <a:effectLst/>
                          <a:latin typeface="+mn-lt"/>
                          <a:ea typeface="MS Mincho" pitchFamily="49" charset="-128"/>
                          <a:cs typeface="Times New Roman" pitchFamily="18" charset="0"/>
                        </a:rPr>
                        <a:t>Parking: 5.4, Under Road: 3.6, Open </a:t>
                      </a:r>
                      <a:r>
                        <a:rPr kumimoji="0" lang="en-US" sz="1500" b="0" i="0" u="none" strike="noStrike" cap="none" normalizeH="0" baseline="0" dirty="0">
                          <a:ln>
                            <a:noFill/>
                          </a:ln>
                          <a:solidFill>
                            <a:schemeClr val="tx1"/>
                          </a:solidFill>
                          <a:effectLst/>
                          <a:latin typeface="+mn-lt"/>
                          <a:ea typeface="MS Mincho" pitchFamily="49" charset="-128"/>
                          <a:cs typeface="Times New Roman" pitchFamily="18" charset="0"/>
                        </a:rPr>
                        <a:t>Space : </a:t>
                      </a:r>
                      <a:r>
                        <a:rPr kumimoji="0" lang="en-US" sz="1500" b="0" i="0" u="none" strike="noStrike" cap="none" normalizeH="0" baseline="0" dirty="0" smtClean="0">
                          <a:ln>
                            <a:noFill/>
                          </a:ln>
                          <a:solidFill>
                            <a:schemeClr val="tx1"/>
                          </a:solidFill>
                          <a:effectLst/>
                          <a:latin typeface="+mn-lt"/>
                          <a:ea typeface="MS Mincho" pitchFamily="49" charset="-128"/>
                          <a:cs typeface="Times New Roman" pitchFamily="18" charset="0"/>
                        </a:rPr>
                        <a:t>33.25]</a:t>
                      </a:r>
                      <a:endParaRPr kumimoji="0" lang="en-US" sz="1500" b="0" i="0" u="none" strike="noStrike" cap="none" normalizeH="0" baseline="0" dirty="0">
                        <a:ln>
                          <a:noFill/>
                        </a:ln>
                        <a:solidFill>
                          <a:schemeClr val="tx1"/>
                        </a:solidFill>
                        <a:effectLst/>
                        <a:latin typeface="+mn-lt"/>
                        <a:ea typeface="MS Mincho" pitchFamily="49" charset="-128"/>
                        <a:cs typeface="Arial" pitchFamily="34" charset="0"/>
                      </a:endParaRPr>
                    </a:p>
                  </a:txBody>
                  <a:tcPr marL="84423" marR="8442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0659">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3</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GB  (Ha)</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1377950" algn="l"/>
                        </a:tabLst>
                        <a:defRPr/>
                      </a:pPr>
                      <a:r>
                        <a:rPr kumimoji="0" lang="en-US" sz="1500" b="0" i="0" u="none" strike="noStrike" cap="none" normalizeH="0" baseline="0" dirty="0">
                          <a:ln>
                            <a:noFill/>
                          </a:ln>
                          <a:solidFill>
                            <a:schemeClr val="tx1"/>
                          </a:solidFill>
                          <a:effectLst/>
                          <a:latin typeface="+mn-lt"/>
                          <a:ea typeface="MS Mincho" pitchFamily="49" charset="-128"/>
                          <a:cs typeface="Arial" pitchFamily="34" charset="0"/>
                        </a:rPr>
                        <a:t>Green Belt Existing: </a:t>
                      </a:r>
                      <a:r>
                        <a:rPr kumimoji="0" lang="en-US" sz="1500" b="0" i="0" u="none" strike="noStrike" kern="1200" cap="none" normalizeH="0" baseline="0" dirty="0">
                          <a:ln>
                            <a:noFill/>
                          </a:ln>
                          <a:solidFill>
                            <a:srgbClr val="C00000"/>
                          </a:solidFill>
                          <a:effectLst/>
                          <a:latin typeface="+mn-lt"/>
                          <a:ea typeface="MS Mincho" pitchFamily="49" charset="-128"/>
                          <a:cs typeface="Arial" pitchFamily="34" charset="0"/>
                        </a:rPr>
                        <a:t>9.44</a:t>
                      </a:r>
                      <a:r>
                        <a:rPr kumimoji="0" lang="en-US" sz="1500" b="0" i="0" u="none" strike="noStrike" cap="none" normalizeH="0" baseline="0" dirty="0">
                          <a:ln>
                            <a:noFill/>
                          </a:ln>
                          <a:solidFill>
                            <a:schemeClr val="tx1"/>
                          </a:solidFill>
                          <a:effectLst/>
                          <a:latin typeface="+mn-lt"/>
                          <a:ea typeface="MS Mincho" pitchFamily="49" charset="-128"/>
                          <a:cs typeface="Arial" pitchFamily="34" charset="0"/>
                        </a:rPr>
                        <a:t> (13 % of TPA), Expansion : </a:t>
                      </a:r>
                      <a:r>
                        <a:rPr kumimoji="0" lang="en-US" sz="1500" b="0" i="0" u="none" strike="noStrike" cap="none" normalizeH="0" baseline="0" dirty="0">
                          <a:ln>
                            <a:noFill/>
                          </a:ln>
                          <a:solidFill>
                            <a:srgbClr val="C00000"/>
                          </a:solidFill>
                          <a:effectLst/>
                          <a:latin typeface="+mn-lt"/>
                          <a:ea typeface="MS Mincho" pitchFamily="49" charset="-128"/>
                          <a:cs typeface="Arial" pitchFamily="34" charset="0"/>
                        </a:rPr>
                        <a:t>14.52</a:t>
                      </a:r>
                      <a:r>
                        <a:rPr kumimoji="0" lang="en-US" sz="1500" b="0" i="0" u="none" strike="noStrike" cap="none" normalizeH="0" baseline="0" dirty="0">
                          <a:ln>
                            <a:noFill/>
                          </a:ln>
                          <a:solidFill>
                            <a:schemeClr val="tx1"/>
                          </a:solidFill>
                          <a:effectLst/>
                          <a:latin typeface="+mn-lt"/>
                          <a:ea typeface="MS Mincho" pitchFamily="49" charset="-128"/>
                          <a:cs typeface="Arial" pitchFamily="34" charset="0"/>
                        </a:rPr>
                        <a:t> (20 % of TPA), </a:t>
                      </a:r>
                      <a:r>
                        <a:rPr kumimoji="0" lang="en-US" sz="1500" b="0" i="0" u="none" strike="noStrike" cap="none" normalizeH="0" baseline="0" dirty="0">
                          <a:ln>
                            <a:noFill/>
                          </a:ln>
                          <a:solidFill>
                            <a:srgbClr val="C00000"/>
                          </a:solidFill>
                          <a:effectLst/>
                          <a:latin typeface="+mn-lt"/>
                          <a:ea typeface="MS Mincho" pitchFamily="49" charset="-128"/>
                          <a:cs typeface="Arial" pitchFamily="34" charset="0"/>
                        </a:rPr>
                        <a:t>Total: 23.96 (33% of TPA</a:t>
                      </a:r>
                      <a:r>
                        <a:rPr kumimoji="0" lang="en-US" sz="1500" b="0" i="0" u="none" strike="noStrike" cap="none" normalizeH="0" baseline="0" dirty="0" smtClean="0">
                          <a:ln>
                            <a:noFill/>
                          </a:ln>
                          <a:solidFill>
                            <a:srgbClr val="C00000"/>
                          </a:solidFill>
                          <a:effectLst/>
                          <a:latin typeface="+mn-lt"/>
                          <a:ea typeface="MS Mincho" pitchFamily="49" charset="-128"/>
                          <a:cs typeface="Arial" pitchFamily="34" charset="0"/>
                        </a:rPr>
                        <a:t>) after Expansion </a:t>
                      </a:r>
                      <a:endParaRPr kumimoji="0" lang="en-US" sz="1500" b="0" i="0" u="none" strike="noStrike" cap="none" normalizeH="0" baseline="0" dirty="0">
                        <a:ln>
                          <a:noFill/>
                        </a:ln>
                        <a:solidFill>
                          <a:srgbClr val="C00000"/>
                        </a:solidFill>
                        <a:effectLst/>
                        <a:latin typeface="+mn-lt"/>
                        <a:ea typeface="MS Mincho" pitchFamily="49" charset="-128"/>
                        <a:cs typeface="Arial" pitchFamily="34" charset="0"/>
                      </a:endParaRPr>
                    </a:p>
                  </a:txBody>
                  <a:tcPr marL="84423" marR="8442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4</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LU change</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 typeface="Arial" pitchFamily="34" charset="0"/>
                        <a:buNone/>
                        <a:tabLst>
                          <a:tab pos="1377950" algn="l"/>
                        </a:tabLst>
                        <a:defRPr/>
                      </a:pPr>
                      <a:r>
                        <a:rPr kumimoji="0" lang="en-US" sz="1500" b="0" i="0" u="none" strike="noStrike" cap="none" normalizeH="0" baseline="0" dirty="0">
                          <a:ln>
                            <a:noFill/>
                          </a:ln>
                          <a:solidFill>
                            <a:schemeClr val="tx1"/>
                          </a:solidFill>
                          <a:effectLst/>
                          <a:latin typeface="+mn-lt"/>
                          <a:ea typeface="MS Mincho" pitchFamily="49" charset="-128"/>
                          <a:cs typeface="Arial" pitchFamily="34" charset="0"/>
                        </a:rPr>
                        <a:t>Present Land use is Industrial only</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318">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5</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Air &amp; Noise Pollution Sources</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tab pos="1377950" algn="l"/>
                        </a:tabLst>
                        <a:defRPr/>
                      </a:pPr>
                      <a:r>
                        <a:rPr lang="en-US" sz="1500" b="1" kern="1200" baseline="0" dirty="0" smtClean="0">
                          <a:solidFill>
                            <a:schemeClr val="tx1"/>
                          </a:solidFill>
                          <a:latin typeface="+mn-lt"/>
                          <a:ea typeface="+mn-ea"/>
                          <a:cs typeface="Arial" pitchFamily="34" charset="0"/>
                        </a:rPr>
                        <a:t>Sugar &amp; Cogen :</a:t>
                      </a:r>
                      <a:r>
                        <a:rPr lang="en-US" sz="1500" b="0" kern="1200" baseline="0" dirty="0" smtClean="0">
                          <a:solidFill>
                            <a:schemeClr val="tx1"/>
                          </a:solidFill>
                          <a:latin typeface="+mn-lt"/>
                          <a:ea typeface="+mn-ea"/>
                          <a:cs typeface="Arial" pitchFamily="34" charset="0"/>
                        </a:rPr>
                        <a:t>– 60 TPH proposed boiler (APC:ESP; 80 M Stack) Existing boiler: 120 TPH (APC : ESP; 80 M Stack), 250 KVA &amp; 1500 KVA (2 Nos.) D.G. Sets, Existing - </a:t>
                      </a:r>
                      <a:r>
                        <a:rPr lang="en-US" sz="1500" b="1" kern="1200" baseline="0" dirty="0" smtClean="0">
                          <a:solidFill>
                            <a:schemeClr val="tx1"/>
                          </a:solidFill>
                          <a:latin typeface="+mn-lt"/>
                          <a:ea typeface="+mn-ea"/>
                          <a:cs typeface="Arial" pitchFamily="34" charset="0"/>
                        </a:rPr>
                        <a:t>Distillery Incineration Boiler </a:t>
                      </a:r>
                      <a:r>
                        <a:rPr lang="en-US" sz="1500" b="0" kern="1200" baseline="0" dirty="0" smtClean="0">
                          <a:solidFill>
                            <a:schemeClr val="tx1"/>
                          </a:solidFill>
                          <a:latin typeface="+mn-lt"/>
                          <a:ea typeface="+mn-ea"/>
                          <a:cs typeface="Arial" pitchFamily="34" charset="0"/>
                        </a:rPr>
                        <a:t>- </a:t>
                      </a:r>
                      <a:r>
                        <a:rPr lang="en-US" sz="1500" b="1" kern="1200" baseline="0" dirty="0" smtClean="0">
                          <a:solidFill>
                            <a:schemeClr val="tx1"/>
                          </a:solidFill>
                          <a:latin typeface="+mn-lt"/>
                          <a:ea typeface="+mn-ea"/>
                          <a:cs typeface="Arial" pitchFamily="34" charset="0"/>
                        </a:rPr>
                        <a:t>30 TPH</a:t>
                      </a:r>
                      <a:r>
                        <a:rPr lang="en-US" sz="1500" b="0" kern="1200" baseline="0" dirty="0" smtClean="0">
                          <a:solidFill>
                            <a:schemeClr val="tx1"/>
                          </a:solidFill>
                          <a:latin typeface="+mn-lt"/>
                          <a:ea typeface="+mn-ea"/>
                          <a:cs typeface="Arial" pitchFamily="34" charset="0"/>
                        </a:rPr>
                        <a:t> (APC : ESP ; 71 M Stack); </a:t>
                      </a:r>
                      <a:r>
                        <a:rPr lang="en-US" sz="1500" b="1" kern="1200" baseline="0" dirty="0" smtClean="0">
                          <a:solidFill>
                            <a:schemeClr val="tx1"/>
                          </a:solidFill>
                          <a:latin typeface="+mn-lt"/>
                          <a:ea typeface="+mn-ea"/>
                          <a:cs typeface="Arial" pitchFamily="34" charset="0"/>
                        </a:rPr>
                        <a:t>Process Emissions </a:t>
                      </a:r>
                      <a:r>
                        <a:rPr lang="en-US" sz="1500" b="0" kern="1200" baseline="0" dirty="0" smtClean="0">
                          <a:solidFill>
                            <a:schemeClr val="tx1"/>
                          </a:solidFill>
                          <a:latin typeface="+mn-lt"/>
                          <a:ea typeface="+mn-ea"/>
                          <a:cs typeface="Arial" pitchFamily="34" charset="0"/>
                        </a:rPr>
                        <a:t>: CO</a:t>
                      </a:r>
                      <a:r>
                        <a:rPr lang="en-US" sz="1500" b="0" kern="1200" baseline="-25000" dirty="0" smtClean="0">
                          <a:solidFill>
                            <a:schemeClr val="tx1"/>
                          </a:solidFill>
                          <a:latin typeface="+mn-lt"/>
                          <a:ea typeface="+mn-ea"/>
                          <a:cs typeface="Arial" pitchFamily="34" charset="0"/>
                        </a:rPr>
                        <a:t>2, </a:t>
                      </a:r>
                      <a:r>
                        <a:rPr lang="en-US" sz="1500" b="1" kern="1200" baseline="0" dirty="0" smtClean="0">
                          <a:solidFill>
                            <a:schemeClr val="tx1"/>
                          </a:solidFill>
                          <a:latin typeface="+mn-lt"/>
                          <a:ea typeface="+mn-ea"/>
                          <a:cs typeface="Arial" pitchFamily="34" charset="0"/>
                        </a:rPr>
                        <a:t>Fugitive Emissions</a:t>
                      </a:r>
                      <a:r>
                        <a:rPr lang="en-US" sz="1500" b="0" kern="1200" baseline="0" dirty="0" smtClean="0">
                          <a:solidFill>
                            <a:schemeClr val="tx1"/>
                          </a:solidFill>
                          <a:latin typeface="+mn-lt"/>
                          <a:ea typeface="+mn-ea"/>
                          <a:cs typeface="Arial" pitchFamily="34" charset="0"/>
                        </a:rPr>
                        <a:t>: </a:t>
                      </a:r>
                      <a:r>
                        <a:rPr lang="en-US" sz="1500" b="0" kern="1200" dirty="0" smtClean="0">
                          <a:solidFill>
                            <a:schemeClr val="tx1"/>
                          </a:solidFill>
                          <a:latin typeface="+mn-lt"/>
                          <a:ea typeface="+mn-ea"/>
                          <a:cs typeface="Arial" pitchFamily="34" charset="0"/>
                        </a:rPr>
                        <a:t>Mills, Sugar Bagging, Bagasse; Pressmud &amp; Ash </a:t>
                      </a:r>
                      <a:r>
                        <a:rPr lang="en-US" sz="1500" b="0" kern="1200" baseline="0" dirty="0" smtClean="0">
                          <a:solidFill>
                            <a:schemeClr val="tx1"/>
                          </a:solidFill>
                          <a:latin typeface="+mn-lt"/>
                          <a:ea typeface="+mn-ea"/>
                          <a:cs typeface="Arial" pitchFamily="34" charset="0"/>
                        </a:rPr>
                        <a:t> </a:t>
                      </a:r>
                      <a:r>
                        <a:rPr lang="en-US" sz="1500" b="0" kern="1200" dirty="0" smtClean="0">
                          <a:solidFill>
                            <a:schemeClr val="tx1"/>
                          </a:solidFill>
                          <a:latin typeface="+mn-lt"/>
                          <a:ea typeface="+mn-ea"/>
                          <a:cs typeface="Arial" pitchFamily="34" charset="0"/>
                        </a:rPr>
                        <a:t>Storage Yards, Bagasse Conveyor. </a:t>
                      </a:r>
                      <a:endParaRPr lang="en-US" sz="1500" b="0" kern="1200" dirty="0">
                        <a:solidFill>
                          <a:schemeClr val="tx1"/>
                        </a:solidFill>
                        <a:latin typeface="+mn-lt"/>
                        <a:ea typeface="+mn-ea"/>
                        <a:cs typeface="Arial" pitchFamily="34"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6</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Project Cost </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1377950" algn="l"/>
                        </a:tabLst>
                        <a:defRPr/>
                      </a:pPr>
                      <a:r>
                        <a:rPr kumimoji="0" lang="en-US" sz="1500" b="0" i="0" u="none" strike="noStrike" cap="none" normalizeH="0" baseline="0" dirty="0">
                          <a:ln>
                            <a:noFill/>
                          </a:ln>
                          <a:solidFill>
                            <a:schemeClr val="tx1"/>
                          </a:solidFill>
                          <a:effectLst/>
                          <a:latin typeface="+mn-lt"/>
                          <a:ea typeface="MS Mincho" pitchFamily="49" charset="-128"/>
                          <a:cs typeface="Arial" pitchFamily="34" charset="0"/>
                        </a:rPr>
                        <a:t>Existing : </a:t>
                      </a:r>
                      <a:r>
                        <a:rPr kumimoji="0" lang="en-US" sz="1500" b="1" i="0" u="none" strike="noStrike" cap="none" normalizeH="0" baseline="0" dirty="0">
                          <a:ln>
                            <a:noFill/>
                          </a:ln>
                          <a:solidFill>
                            <a:schemeClr val="tx1"/>
                          </a:solidFill>
                          <a:effectLst/>
                          <a:latin typeface="+mn-lt"/>
                          <a:ea typeface="MS Mincho" pitchFamily="49" charset="-128"/>
                          <a:cs typeface="Arial" pitchFamily="34" charset="0"/>
                        </a:rPr>
                        <a:t>Rs. </a:t>
                      </a:r>
                      <a:r>
                        <a:rPr kumimoji="0" lang="en-US" sz="1500" b="1" i="0" u="none" strike="noStrike" cap="none" normalizeH="0" baseline="0" dirty="0" smtClean="0">
                          <a:ln>
                            <a:noFill/>
                          </a:ln>
                          <a:solidFill>
                            <a:schemeClr val="tx1"/>
                          </a:solidFill>
                          <a:effectLst/>
                          <a:latin typeface="+mn-lt"/>
                          <a:ea typeface="MS Mincho" pitchFamily="49" charset="-128"/>
                          <a:cs typeface="Arial" pitchFamily="34" charset="0"/>
                        </a:rPr>
                        <a:t>425.97 Cr</a:t>
                      </a:r>
                      <a:r>
                        <a:rPr kumimoji="0" lang="en-US" sz="1500" b="1" i="0" u="none" strike="noStrike" cap="none" normalizeH="0" baseline="0" dirty="0">
                          <a:ln>
                            <a:noFill/>
                          </a:ln>
                          <a:solidFill>
                            <a:schemeClr val="tx1"/>
                          </a:solidFill>
                          <a:effectLst/>
                          <a:latin typeface="+mn-lt"/>
                          <a:ea typeface="MS Mincho" pitchFamily="49" charset="-128"/>
                          <a:cs typeface="Arial" pitchFamily="34" charset="0"/>
                        </a:rPr>
                        <a:t>.</a:t>
                      </a:r>
                      <a:r>
                        <a:rPr kumimoji="0" lang="en-US" sz="1500" b="0" i="0" u="none" strike="noStrike" cap="none" normalizeH="0" baseline="0" dirty="0">
                          <a:ln>
                            <a:noFill/>
                          </a:ln>
                          <a:solidFill>
                            <a:schemeClr val="tx1"/>
                          </a:solidFill>
                          <a:effectLst/>
                          <a:latin typeface="+mn-lt"/>
                          <a:ea typeface="MS Mincho" pitchFamily="49" charset="-128"/>
                          <a:cs typeface="Arial" pitchFamily="34" charset="0"/>
                        </a:rPr>
                        <a:t>, </a:t>
                      </a:r>
                      <a:r>
                        <a:rPr kumimoji="0" lang="en-US" sz="1500" b="1" i="0" u="none" strike="noStrike" kern="1200" cap="none" normalizeH="0" baseline="0" dirty="0" smtClean="0">
                          <a:ln>
                            <a:noFill/>
                          </a:ln>
                          <a:solidFill>
                            <a:srgbClr val="C00000"/>
                          </a:solidFill>
                          <a:effectLst/>
                          <a:latin typeface="+mn-lt"/>
                          <a:ea typeface="MS Mincho" pitchFamily="49" charset="-128"/>
                          <a:cs typeface="Arial" pitchFamily="34" charset="0"/>
                        </a:rPr>
                        <a:t>Expansion </a:t>
                      </a:r>
                      <a:r>
                        <a:rPr kumimoji="0" lang="en-US" sz="1500" b="1" i="0" u="none" strike="noStrike" cap="none" normalizeH="0" baseline="0" dirty="0">
                          <a:ln>
                            <a:noFill/>
                          </a:ln>
                          <a:solidFill>
                            <a:srgbClr val="C00000"/>
                          </a:solidFill>
                          <a:effectLst/>
                          <a:latin typeface="+mn-lt"/>
                          <a:ea typeface="MS Mincho" pitchFamily="49" charset="-128"/>
                          <a:cs typeface="Arial" pitchFamily="34" charset="0"/>
                        </a:rPr>
                        <a:t>: Rs. </a:t>
                      </a:r>
                      <a:r>
                        <a:rPr kumimoji="0" lang="en-US" sz="1500" b="1" i="0" u="none" strike="noStrike" cap="none" normalizeH="0" baseline="0" dirty="0" smtClean="0">
                          <a:ln>
                            <a:noFill/>
                          </a:ln>
                          <a:solidFill>
                            <a:srgbClr val="C00000"/>
                          </a:solidFill>
                          <a:effectLst/>
                          <a:latin typeface="+mn-lt"/>
                          <a:ea typeface="MS Mincho" pitchFamily="49" charset="-128"/>
                          <a:cs typeface="Arial" pitchFamily="34" charset="0"/>
                        </a:rPr>
                        <a:t>50 </a:t>
                      </a:r>
                      <a:r>
                        <a:rPr kumimoji="0" lang="en-US" sz="1500" b="1" i="0" u="none" strike="noStrike" cap="none" normalizeH="0" baseline="0" dirty="0">
                          <a:ln>
                            <a:noFill/>
                          </a:ln>
                          <a:solidFill>
                            <a:srgbClr val="C00000"/>
                          </a:solidFill>
                          <a:effectLst/>
                          <a:latin typeface="+mn-lt"/>
                          <a:ea typeface="MS Mincho" pitchFamily="49" charset="-128"/>
                          <a:cs typeface="Arial" pitchFamily="34" charset="0"/>
                        </a:rPr>
                        <a:t>Cr.,</a:t>
                      </a:r>
                      <a:r>
                        <a:rPr kumimoji="0" lang="en-US" sz="1500" b="0" i="0" u="none" strike="noStrike" cap="none" normalizeH="0" baseline="0" dirty="0">
                          <a:ln>
                            <a:noFill/>
                          </a:ln>
                          <a:solidFill>
                            <a:srgbClr val="C00000"/>
                          </a:solidFill>
                          <a:effectLst/>
                          <a:latin typeface="+mn-lt"/>
                          <a:ea typeface="MS Mincho" pitchFamily="49" charset="-128"/>
                          <a:cs typeface="Arial" pitchFamily="34" charset="0"/>
                        </a:rPr>
                        <a:t> </a:t>
                      </a:r>
                      <a:r>
                        <a:rPr kumimoji="0" lang="en-US" sz="1500" b="0" i="0" u="none" strike="noStrike" cap="none" normalizeH="0" baseline="0" dirty="0" smtClean="0">
                          <a:ln>
                            <a:noFill/>
                          </a:ln>
                          <a:solidFill>
                            <a:schemeClr val="tx1"/>
                          </a:solidFill>
                          <a:effectLst/>
                          <a:latin typeface="+mn-lt"/>
                          <a:ea typeface="MS Mincho" pitchFamily="49" charset="-128"/>
                          <a:cs typeface="Arial" pitchFamily="34" charset="0"/>
                        </a:rPr>
                        <a:t>Total after Expansion : </a:t>
                      </a:r>
                      <a:r>
                        <a:rPr kumimoji="0" lang="en-US" sz="1500" b="1" i="0" u="none" strike="noStrike" cap="none" normalizeH="0" baseline="0" dirty="0">
                          <a:ln>
                            <a:noFill/>
                          </a:ln>
                          <a:solidFill>
                            <a:schemeClr val="tx1"/>
                          </a:solidFill>
                          <a:effectLst/>
                          <a:latin typeface="+mn-lt"/>
                          <a:ea typeface="MS Mincho" pitchFamily="49" charset="-128"/>
                          <a:cs typeface="Arial" pitchFamily="34" charset="0"/>
                        </a:rPr>
                        <a:t>Rs. </a:t>
                      </a:r>
                      <a:r>
                        <a:rPr kumimoji="0" lang="en-US" sz="1500" b="1" i="0" u="none" strike="noStrike" cap="none" normalizeH="0" baseline="0" dirty="0" smtClean="0">
                          <a:ln>
                            <a:noFill/>
                          </a:ln>
                          <a:solidFill>
                            <a:schemeClr val="tx1"/>
                          </a:solidFill>
                          <a:effectLst/>
                          <a:latin typeface="+mn-lt"/>
                          <a:ea typeface="MS Mincho" pitchFamily="49" charset="-128"/>
                          <a:cs typeface="Arial" pitchFamily="34" charset="0"/>
                        </a:rPr>
                        <a:t>475.97Cr</a:t>
                      </a:r>
                      <a:r>
                        <a:rPr kumimoji="0" lang="en-US" sz="1500" b="1" i="0" u="none" strike="noStrike" cap="none" normalizeH="0" baseline="0" dirty="0">
                          <a:ln>
                            <a:noFill/>
                          </a:ln>
                          <a:solidFill>
                            <a:schemeClr val="tx1"/>
                          </a:solidFill>
                          <a:effectLst/>
                          <a:latin typeface="+mn-lt"/>
                          <a:ea typeface="MS Mincho" pitchFamily="49" charset="-128"/>
                          <a:cs typeface="Arial" pitchFamily="34" charset="0"/>
                        </a:rPr>
                        <a:t>.</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7</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EMP Cost</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57150" algn="l"/>
                          <a:tab pos="1377950" algn="l"/>
                        </a:tabLst>
                        <a:defRPr/>
                      </a:pPr>
                      <a:r>
                        <a:rPr kumimoji="0" lang="en-US" sz="1500" b="0" i="0" u="none" strike="noStrike" cap="none" normalizeH="0" baseline="0" dirty="0">
                          <a:ln>
                            <a:noFill/>
                          </a:ln>
                          <a:solidFill>
                            <a:schemeClr val="tx1"/>
                          </a:solidFill>
                          <a:effectLst/>
                          <a:latin typeface="+mn-lt"/>
                          <a:cs typeface="Times New Roman" pitchFamily="18" charset="0"/>
                        </a:rPr>
                        <a:t>Rs. </a:t>
                      </a:r>
                      <a:r>
                        <a:rPr kumimoji="0" lang="en-US" sz="1500" b="0" i="0" u="none" strike="noStrike" cap="none" normalizeH="0" baseline="0" dirty="0" smtClean="0">
                          <a:ln>
                            <a:noFill/>
                          </a:ln>
                          <a:solidFill>
                            <a:schemeClr val="tx1"/>
                          </a:solidFill>
                          <a:effectLst/>
                          <a:latin typeface="+mn-lt"/>
                          <a:cs typeface="Times New Roman" pitchFamily="18" charset="0"/>
                        </a:rPr>
                        <a:t>61.3 Cr</a:t>
                      </a:r>
                      <a:r>
                        <a:rPr kumimoji="0" lang="en-US" sz="1500" b="0" i="0" u="none" strike="noStrike" cap="none" normalizeH="0" baseline="0" dirty="0">
                          <a:ln>
                            <a:noFill/>
                          </a:ln>
                          <a:solidFill>
                            <a:schemeClr val="tx1"/>
                          </a:solidFill>
                          <a:effectLst/>
                          <a:latin typeface="+mn-lt"/>
                          <a:cs typeface="Times New Roman" pitchFamily="18" charset="0"/>
                        </a:rPr>
                        <a:t>. (Existing) &amp; </a:t>
                      </a:r>
                      <a:r>
                        <a:rPr kumimoji="0" lang="en-US" sz="1500" b="0" i="0" u="none" strike="noStrike" cap="none" normalizeH="0" baseline="0" dirty="0" smtClean="0">
                          <a:ln>
                            <a:noFill/>
                          </a:ln>
                          <a:solidFill>
                            <a:srgbClr val="C00000"/>
                          </a:solidFill>
                          <a:effectLst/>
                          <a:latin typeface="+mn-lt"/>
                          <a:cs typeface="Times New Roman" pitchFamily="18" charset="0"/>
                        </a:rPr>
                        <a:t>Rs.4.3 </a:t>
                      </a:r>
                      <a:r>
                        <a:rPr kumimoji="0" lang="en-US" sz="1500" b="0" i="0" u="none" strike="noStrike" cap="none" normalizeH="0" baseline="0" dirty="0">
                          <a:ln>
                            <a:noFill/>
                          </a:ln>
                          <a:solidFill>
                            <a:srgbClr val="C00000"/>
                          </a:solidFill>
                          <a:effectLst/>
                          <a:latin typeface="+mn-lt"/>
                          <a:cs typeface="Times New Roman" pitchFamily="18" charset="0"/>
                        </a:rPr>
                        <a:t>Cr. (Proposed)</a:t>
                      </a:r>
                      <a:r>
                        <a:rPr kumimoji="0" lang="en-US" sz="1500" b="0" i="0" u="none" strike="noStrike" cap="none" normalizeH="0" baseline="0" dirty="0">
                          <a:ln>
                            <a:noFill/>
                          </a:ln>
                          <a:solidFill>
                            <a:schemeClr val="tx1"/>
                          </a:solidFill>
                          <a:effectLst/>
                          <a:latin typeface="+mn-lt"/>
                          <a:cs typeface="Times New Roman" pitchFamily="18" charset="0"/>
                        </a:rPr>
                        <a:t>; Total: </a:t>
                      </a:r>
                      <a:r>
                        <a:rPr kumimoji="0" lang="en-US" sz="1500" b="1" i="0" u="none" strike="noStrike" cap="none" normalizeH="0" baseline="0" dirty="0" smtClean="0">
                          <a:ln>
                            <a:noFill/>
                          </a:ln>
                          <a:solidFill>
                            <a:srgbClr val="C00000"/>
                          </a:solidFill>
                          <a:effectLst/>
                          <a:latin typeface="+mn-lt"/>
                          <a:cs typeface="Times New Roman" pitchFamily="18" charset="0"/>
                        </a:rPr>
                        <a:t>Rs.65.6 </a:t>
                      </a:r>
                      <a:r>
                        <a:rPr kumimoji="0" lang="en-US" sz="1500" b="1" i="0" u="none" strike="noStrike" cap="none" normalizeH="0" baseline="0" dirty="0">
                          <a:ln>
                            <a:noFill/>
                          </a:ln>
                          <a:solidFill>
                            <a:srgbClr val="C00000"/>
                          </a:solidFill>
                          <a:effectLst/>
                          <a:latin typeface="+mn-lt"/>
                          <a:cs typeface="Times New Roman" pitchFamily="18" charset="0"/>
                        </a:rPr>
                        <a:t>Cr.</a:t>
                      </a:r>
                      <a:r>
                        <a:rPr kumimoji="0" lang="en-US" sz="1500" b="0" i="0" u="none" strike="noStrike" cap="none" normalizeH="0" baseline="0" dirty="0">
                          <a:ln>
                            <a:noFill/>
                          </a:ln>
                          <a:solidFill>
                            <a:schemeClr val="tx1"/>
                          </a:solidFill>
                          <a:effectLst/>
                          <a:latin typeface="+mn-lt"/>
                          <a:cs typeface="Times New Roman" pitchFamily="18" charset="0"/>
                        </a:rPr>
                        <a:t> (After Distillery Expansion)</a:t>
                      </a:r>
                      <a:endParaRPr kumimoji="0" lang="fi-FI" sz="1500" b="0" i="0" u="none" strike="noStrike" cap="none" normalizeH="0" baseline="0" dirty="0">
                        <a:ln>
                          <a:noFill/>
                        </a:ln>
                        <a:solidFill>
                          <a:schemeClr val="tx1"/>
                        </a:solidFill>
                        <a:effectLst/>
                        <a:latin typeface="+mn-lt"/>
                        <a:cs typeface="Times New Roman" pitchFamily="18"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8</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smtClean="0">
                          <a:ln>
                            <a:noFill/>
                          </a:ln>
                          <a:solidFill>
                            <a:schemeClr val="tx1"/>
                          </a:solidFill>
                          <a:effectLst/>
                          <a:latin typeface="+mn-lt"/>
                          <a:cs typeface="Times New Roman" pitchFamily="18" charset="0"/>
                        </a:rPr>
                        <a:t>CSR </a:t>
                      </a:r>
                      <a:r>
                        <a:rPr kumimoji="0" lang="en-US" sz="1500" b="0" i="0" u="none" strike="noStrike" cap="none" normalizeH="0" baseline="0" dirty="0">
                          <a:ln>
                            <a:noFill/>
                          </a:ln>
                          <a:solidFill>
                            <a:schemeClr val="tx1"/>
                          </a:solidFill>
                          <a:effectLst/>
                          <a:latin typeface="+mn-lt"/>
                          <a:cs typeface="Times New Roman" pitchFamily="18" charset="0"/>
                        </a:rPr>
                        <a:t>Cost</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chemeClr val="tx1"/>
                          </a:solidFill>
                          <a:effectLst/>
                          <a:uLnTx/>
                          <a:uFillTx/>
                          <a:latin typeface="+mn-lt"/>
                          <a:ea typeface="+mn-ea"/>
                          <a:cs typeface="+mn-cs"/>
                        </a:rPr>
                        <a:t>Rs.3.67 </a:t>
                      </a:r>
                      <a:r>
                        <a:rPr kumimoji="0" lang="en-US" sz="1500" b="1" i="0" u="none" strike="noStrike" kern="1200" cap="none" spc="0" normalizeH="0" baseline="0" noProof="0" dirty="0">
                          <a:ln>
                            <a:noFill/>
                          </a:ln>
                          <a:solidFill>
                            <a:schemeClr val="tx1"/>
                          </a:solidFill>
                          <a:effectLst/>
                          <a:uLnTx/>
                          <a:uFillTx/>
                          <a:latin typeface="+mn-lt"/>
                          <a:ea typeface="+mn-ea"/>
                          <a:cs typeface="+mn-cs"/>
                        </a:rPr>
                        <a:t>Cr.</a:t>
                      </a:r>
                      <a:r>
                        <a:rPr kumimoji="0" lang="en-US" sz="1500" b="0" i="0" u="none" strike="noStrike" kern="1200" cap="none" spc="0" normalizeH="0" baseline="0" noProof="0" dirty="0">
                          <a:ln>
                            <a:noFill/>
                          </a:ln>
                          <a:solidFill>
                            <a:schemeClr val="tx1"/>
                          </a:solidFill>
                          <a:effectLst/>
                          <a:uLnTx/>
                          <a:uFillTx/>
                          <a:latin typeface="+mn-lt"/>
                          <a:ea typeface="+mn-ea"/>
                          <a:cs typeface="+mn-cs"/>
                        </a:rPr>
                        <a:t>(Exist.). </a:t>
                      </a:r>
                      <a:r>
                        <a:rPr kumimoji="0" lang="en-US" sz="1500" b="1" i="0" u="none" strike="noStrike" kern="1200" cap="none" spc="0" normalizeH="0" baseline="0" noProof="0" dirty="0">
                          <a:ln>
                            <a:noFill/>
                          </a:ln>
                          <a:solidFill>
                            <a:srgbClr val="C00000"/>
                          </a:solidFill>
                          <a:effectLst/>
                          <a:uLnTx/>
                          <a:uFillTx/>
                          <a:latin typeface="+mn-lt"/>
                          <a:ea typeface="+mn-ea"/>
                          <a:cs typeface="+mn-cs"/>
                        </a:rPr>
                        <a:t>Rs. </a:t>
                      </a:r>
                      <a:r>
                        <a:rPr kumimoji="0" lang="en-US" sz="1500" b="1" i="0" u="none" strike="noStrike" kern="1200" cap="none" spc="0" normalizeH="0" baseline="0" noProof="0" dirty="0" smtClean="0">
                          <a:ln>
                            <a:noFill/>
                          </a:ln>
                          <a:solidFill>
                            <a:srgbClr val="C00000"/>
                          </a:solidFill>
                          <a:effectLst/>
                          <a:uLnTx/>
                          <a:uFillTx/>
                          <a:latin typeface="+mn-lt"/>
                          <a:ea typeface="+mn-ea"/>
                          <a:cs typeface="+mn-cs"/>
                        </a:rPr>
                        <a:t>0.55Cr</a:t>
                      </a:r>
                      <a:r>
                        <a:rPr kumimoji="0" lang="en-US" sz="1500" b="1" i="0" u="none" strike="noStrike" kern="1200" cap="none" spc="0" normalizeH="0" baseline="0" noProof="0" dirty="0">
                          <a:ln>
                            <a:noFill/>
                          </a:ln>
                          <a:solidFill>
                            <a:srgbClr val="C00000"/>
                          </a:solidFill>
                          <a:effectLst/>
                          <a:uLnTx/>
                          <a:uFillTx/>
                          <a:latin typeface="+mn-lt"/>
                          <a:ea typeface="+mn-ea"/>
                          <a:cs typeface="+mn-cs"/>
                        </a:rPr>
                        <a:t>.</a:t>
                      </a:r>
                      <a:r>
                        <a:rPr kumimoji="0" lang="en-US" sz="1500" b="0" i="0" u="none" strike="noStrike" kern="1200" cap="none" spc="0" normalizeH="0" baseline="0" noProof="0" dirty="0">
                          <a:ln>
                            <a:noFill/>
                          </a:ln>
                          <a:solidFill>
                            <a:srgbClr val="C00000"/>
                          </a:solidFill>
                          <a:effectLst/>
                          <a:uLnTx/>
                          <a:uFillTx/>
                          <a:latin typeface="+mn-lt"/>
                          <a:ea typeface="+mn-ea"/>
                          <a:cs typeface="+mn-cs"/>
                        </a:rPr>
                        <a:t> (Prop.);</a:t>
                      </a:r>
                      <a:r>
                        <a:rPr kumimoji="0" lang="en-US" sz="1500" b="0" i="0" u="none" strike="noStrike" kern="1200" cap="none" spc="0" normalizeH="0" baseline="0" noProof="0" dirty="0">
                          <a:ln>
                            <a:noFill/>
                          </a:ln>
                          <a:solidFill>
                            <a:schemeClr val="tx1"/>
                          </a:solidFill>
                          <a:effectLst/>
                          <a:uLnTx/>
                          <a:uFillTx/>
                          <a:latin typeface="+mn-lt"/>
                          <a:ea typeface="+mn-ea"/>
                          <a:cs typeface="+mn-cs"/>
                        </a:rPr>
                        <a:t> </a:t>
                      </a:r>
                      <a:r>
                        <a:rPr kumimoji="0" lang="en-US" sz="1500" b="1" i="0" u="none" strike="noStrike" kern="1200" cap="none" spc="0" normalizeH="0" baseline="0" noProof="0" dirty="0">
                          <a:ln>
                            <a:noFill/>
                          </a:ln>
                          <a:solidFill>
                            <a:schemeClr val="tx1"/>
                          </a:solidFill>
                          <a:effectLst/>
                          <a:uLnTx/>
                          <a:uFillTx/>
                          <a:latin typeface="+mn-lt"/>
                          <a:ea typeface="+mn-ea"/>
                          <a:cs typeface="+mn-cs"/>
                        </a:rPr>
                        <a:t>Manpower</a:t>
                      </a:r>
                      <a:r>
                        <a:rPr kumimoji="0" lang="en-US" sz="1500" b="0" i="0" u="none" strike="noStrike" kern="1200" cap="none" spc="0" normalizeH="0" baseline="0" noProof="0" dirty="0">
                          <a:ln>
                            <a:noFill/>
                          </a:ln>
                          <a:solidFill>
                            <a:schemeClr val="tx1"/>
                          </a:solidFill>
                          <a:effectLst/>
                          <a:uLnTx/>
                          <a:uFillTx/>
                          <a:latin typeface="+mn-lt"/>
                          <a:ea typeface="+mn-ea"/>
                          <a:cs typeface="+mn-cs"/>
                        </a:rPr>
                        <a:t>– Existing: </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569,</a:t>
                      </a:r>
                      <a:r>
                        <a:rPr kumimoji="0" lang="en-US" sz="15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500" b="0" i="0" u="none" strike="noStrike" kern="1200" cap="none" spc="0" normalizeH="0" baseline="0" noProof="0" dirty="0">
                          <a:ln>
                            <a:noFill/>
                          </a:ln>
                          <a:solidFill>
                            <a:srgbClr val="C00000"/>
                          </a:solidFill>
                          <a:effectLst/>
                          <a:uLnTx/>
                          <a:uFillTx/>
                          <a:latin typeface="+mn-lt"/>
                          <a:ea typeface="+mn-ea"/>
                          <a:cs typeface="+mn-cs"/>
                        </a:rPr>
                        <a:t>Under  Distillery  Expansion : </a:t>
                      </a:r>
                      <a:r>
                        <a:rPr kumimoji="0" lang="en-US" sz="1500" b="0" i="0" u="none" strike="noStrike" kern="1200" cap="none" spc="0" normalizeH="0" baseline="0" noProof="0" dirty="0" smtClean="0">
                          <a:ln>
                            <a:noFill/>
                          </a:ln>
                          <a:solidFill>
                            <a:srgbClr val="C00000"/>
                          </a:solidFill>
                          <a:effectLst/>
                          <a:uLnTx/>
                          <a:uFillTx/>
                          <a:latin typeface="+mn-lt"/>
                          <a:ea typeface="+mn-ea"/>
                          <a:cs typeface="+mn-cs"/>
                        </a:rPr>
                        <a:t>34</a:t>
                      </a:r>
                      <a:endParaRPr kumimoji="0" lang="fi-FI" sz="1500" b="0" i="0" u="none" strike="noStrike" cap="none" normalizeH="0" baseline="0" dirty="0">
                        <a:ln>
                          <a:noFill/>
                        </a:ln>
                        <a:solidFill>
                          <a:schemeClr val="tx1"/>
                        </a:solidFill>
                        <a:effectLst/>
                        <a:latin typeface="+mn-lt"/>
                        <a:cs typeface="Times New Roman" pitchFamily="18"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065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9</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EMC Details</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just" eaLnBrk="1" hangingPunct="1">
                        <a:spcBef>
                          <a:spcPts val="0"/>
                        </a:spcBef>
                        <a:spcAft>
                          <a:spcPts val="0"/>
                        </a:spcAft>
                        <a:buClr>
                          <a:srgbClr val="080808"/>
                        </a:buClr>
                        <a:buSzPct val="133000"/>
                        <a:buFont typeface="Arial" panose="020B0604020202020204" pitchFamily="34" charset="0"/>
                        <a:buNone/>
                        <a:defRPr/>
                      </a:pPr>
                      <a:r>
                        <a:rPr lang="en-US" sz="1400" b="1" dirty="0" smtClean="0">
                          <a:solidFill>
                            <a:schemeClr val="tx1"/>
                          </a:solidFill>
                          <a:latin typeface="+mn-lt"/>
                        </a:rPr>
                        <a:t>8 Members</a:t>
                      </a:r>
                      <a:r>
                        <a:rPr lang="en-US" sz="1400" dirty="0" smtClean="0">
                          <a:solidFill>
                            <a:schemeClr val="tx1"/>
                          </a:solidFill>
                          <a:latin typeface="+mn-lt"/>
                        </a:rPr>
                        <a:t>,</a:t>
                      </a:r>
                      <a:r>
                        <a:rPr lang="en-US" sz="1400" b="0" kern="1200" baseline="0" dirty="0" smtClean="0">
                          <a:solidFill>
                            <a:schemeClr val="tx1"/>
                          </a:solidFill>
                          <a:latin typeface="+mn-lt"/>
                          <a:ea typeface="+mn-ea"/>
                          <a:cs typeface="Arial" pitchFamily="34" charset="0"/>
                        </a:rPr>
                        <a:t> </a:t>
                      </a:r>
                      <a:r>
                        <a:rPr lang="en-US" sz="1500" b="0" kern="1200" baseline="0" dirty="0" smtClean="0">
                          <a:solidFill>
                            <a:schemeClr val="tx1"/>
                          </a:solidFill>
                          <a:latin typeface="+mn-lt"/>
                          <a:ea typeface="+mn-ea"/>
                          <a:cs typeface="Arial" pitchFamily="34" charset="0"/>
                        </a:rPr>
                        <a:t>M.E. (</a:t>
                      </a:r>
                      <a:r>
                        <a:rPr lang="en-US" sz="1500" b="0" kern="1200" baseline="0" dirty="0" err="1" smtClean="0">
                          <a:solidFill>
                            <a:schemeClr val="tx1"/>
                          </a:solidFill>
                          <a:latin typeface="+mn-lt"/>
                          <a:ea typeface="+mn-ea"/>
                          <a:cs typeface="Arial" pitchFamily="34" charset="0"/>
                        </a:rPr>
                        <a:t>Env</a:t>
                      </a:r>
                      <a:r>
                        <a:rPr lang="en-US" sz="1500" b="0" kern="1200" baseline="0" dirty="0" smtClean="0">
                          <a:solidFill>
                            <a:schemeClr val="tx1"/>
                          </a:solidFill>
                          <a:latin typeface="+mn-lt"/>
                          <a:ea typeface="+mn-ea"/>
                          <a:cs typeface="Arial" pitchFamily="34" charset="0"/>
                        </a:rPr>
                        <a:t>.), M.Sc. (</a:t>
                      </a:r>
                      <a:r>
                        <a:rPr lang="en-US" sz="1500" b="0" kern="1200" baseline="0" dirty="0" err="1" smtClean="0">
                          <a:solidFill>
                            <a:schemeClr val="tx1"/>
                          </a:solidFill>
                          <a:latin typeface="+mn-lt"/>
                          <a:ea typeface="+mn-ea"/>
                          <a:cs typeface="Arial" pitchFamily="34" charset="0"/>
                        </a:rPr>
                        <a:t>Env</a:t>
                      </a:r>
                      <a:r>
                        <a:rPr lang="en-US" sz="1500" b="0" kern="1200" baseline="0" dirty="0" smtClean="0">
                          <a:solidFill>
                            <a:schemeClr val="tx1"/>
                          </a:solidFill>
                          <a:latin typeface="+mn-lt"/>
                          <a:ea typeface="+mn-ea"/>
                          <a:cs typeface="Arial" pitchFamily="34" charset="0"/>
                        </a:rPr>
                        <a:t>. Sc.), B.Sc. (Chem.), PGDISHE. MD, </a:t>
                      </a:r>
                      <a:r>
                        <a:rPr lang="en-GB" sz="1500" b="0" kern="1200" baseline="0" dirty="0" smtClean="0">
                          <a:solidFill>
                            <a:schemeClr val="tx1"/>
                          </a:solidFill>
                          <a:latin typeface="+mn-lt"/>
                          <a:ea typeface="+mn-ea"/>
                          <a:cs typeface="Arial" pitchFamily="34" charset="0"/>
                        </a:rPr>
                        <a:t>Environment Consultant</a:t>
                      </a:r>
                      <a:r>
                        <a:rPr lang="en-US" sz="1500" b="0" kern="1200" baseline="0" dirty="0" smtClean="0">
                          <a:solidFill>
                            <a:schemeClr val="tx1"/>
                          </a:solidFill>
                          <a:latin typeface="+mn-lt"/>
                          <a:ea typeface="+mn-ea"/>
                          <a:cs typeface="Arial" pitchFamily="34" charset="0"/>
                        </a:rPr>
                        <a:t>, </a:t>
                      </a:r>
                      <a:r>
                        <a:rPr lang="en-GB" sz="1500" b="0" kern="1200" baseline="0" dirty="0" smtClean="0">
                          <a:solidFill>
                            <a:schemeClr val="tx1"/>
                          </a:solidFill>
                          <a:latin typeface="+mn-lt"/>
                          <a:ea typeface="+mn-ea"/>
                          <a:cs typeface="Arial" pitchFamily="34" charset="0"/>
                        </a:rPr>
                        <a:t>Chief Chemist</a:t>
                      </a:r>
                      <a:r>
                        <a:rPr lang="en-US" sz="1500" b="0" kern="1200" baseline="0" dirty="0" smtClean="0">
                          <a:solidFill>
                            <a:schemeClr val="tx1"/>
                          </a:solidFill>
                          <a:latin typeface="+mn-lt"/>
                          <a:ea typeface="+mn-ea"/>
                          <a:cs typeface="Arial" pitchFamily="34" charset="0"/>
                        </a:rPr>
                        <a:t>,</a:t>
                      </a:r>
                      <a:r>
                        <a:rPr lang="en-GB" sz="1500" b="0" kern="1200" baseline="0" dirty="0" smtClean="0">
                          <a:solidFill>
                            <a:schemeClr val="tx1"/>
                          </a:solidFill>
                          <a:latin typeface="+mn-lt"/>
                          <a:ea typeface="+mn-ea"/>
                          <a:cs typeface="Arial" pitchFamily="34" charset="0"/>
                        </a:rPr>
                        <a:t> Chief Engineer</a:t>
                      </a:r>
                      <a:r>
                        <a:rPr lang="en-US" sz="1500" b="0" kern="1200" baseline="0" dirty="0" smtClean="0">
                          <a:solidFill>
                            <a:schemeClr val="tx1"/>
                          </a:solidFill>
                          <a:latin typeface="+mn-lt"/>
                          <a:ea typeface="+mn-ea"/>
                          <a:cs typeface="Arial" pitchFamily="34" charset="0"/>
                        </a:rPr>
                        <a:t>,</a:t>
                      </a:r>
                      <a:r>
                        <a:rPr lang="en-GB" sz="1500" b="0" kern="1200" baseline="0" dirty="0" smtClean="0">
                          <a:solidFill>
                            <a:schemeClr val="tx1"/>
                          </a:solidFill>
                          <a:latin typeface="+mn-lt"/>
                          <a:ea typeface="+mn-ea"/>
                          <a:cs typeface="Arial" pitchFamily="34" charset="0"/>
                        </a:rPr>
                        <a:t> Civil Engineer</a:t>
                      </a:r>
                      <a:r>
                        <a:rPr lang="en-US" sz="1500" b="0" kern="1200" baseline="0" dirty="0" smtClean="0">
                          <a:solidFill>
                            <a:schemeClr val="tx1"/>
                          </a:solidFill>
                          <a:latin typeface="+mn-lt"/>
                          <a:ea typeface="+mn-ea"/>
                          <a:cs typeface="Arial" pitchFamily="34" charset="0"/>
                        </a:rPr>
                        <a:t>, </a:t>
                      </a:r>
                      <a:r>
                        <a:rPr lang="en-GB" sz="1500" b="0" kern="1200" baseline="0" dirty="0" smtClean="0">
                          <a:solidFill>
                            <a:schemeClr val="tx1"/>
                          </a:solidFill>
                          <a:latin typeface="+mn-lt"/>
                          <a:ea typeface="+mn-ea"/>
                          <a:cs typeface="Arial" pitchFamily="34" charset="0"/>
                        </a:rPr>
                        <a:t>Co-gen Plant </a:t>
                      </a:r>
                      <a:r>
                        <a:rPr lang="en-GB" sz="1500" b="0" kern="1200" baseline="0" dirty="0" err="1" smtClean="0">
                          <a:solidFill>
                            <a:schemeClr val="tx1"/>
                          </a:solidFill>
                          <a:latin typeface="+mn-lt"/>
                          <a:ea typeface="+mn-ea"/>
                          <a:cs typeface="Arial" pitchFamily="34" charset="0"/>
                        </a:rPr>
                        <a:t>Incharge</a:t>
                      </a:r>
                      <a:r>
                        <a:rPr lang="en-US" sz="1500" b="0" kern="1200" baseline="0" dirty="0" smtClean="0">
                          <a:solidFill>
                            <a:schemeClr val="tx1"/>
                          </a:solidFill>
                          <a:latin typeface="+mn-lt"/>
                          <a:ea typeface="+mn-ea"/>
                          <a:cs typeface="Arial" pitchFamily="34" charset="0"/>
                        </a:rPr>
                        <a:t>, </a:t>
                      </a:r>
                      <a:r>
                        <a:rPr lang="en-GB" sz="1500" b="0" kern="1200" baseline="0" dirty="0" smtClean="0">
                          <a:solidFill>
                            <a:schemeClr val="tx1"/>
                          </a:solidFill>
                          <a:latin typeface="+mn-lt"/>
                          <a:ea typeface="+mn-ea"/>
                          <a:cs typeface="Arial" pitchFamily="34" charset="0"/>
                        </a:rPr>
                        <a:t>Labour Officer</a:t>
                      </a:r>
                      <a:r>
                        <a:rPr lang="en-US" sz="1500" b="0" kern="1200" baseline="0" dirty="0" smtClean="0">
                          <a:solidFill>
                            <a:schemeClr val="tx1"/>
                          </a:solidFill>
                          <a:latin typeface="+mn-lt"/>
                          <a:ea typeface="+mn-ea"/>
                          <a:cs typeface="Arial" pitchFamily="34" charset="0"/>
                        </a:rPr>
                        <a:t>, </a:t>
                      </a:r>
                      <a:r>
                        <a:rPr lang="en-GB" sz="1500" b="0" kern="1200" baseline="0" dirty="0" smtClean="0">
                          <a:solidFill>
                            <a:schemeClr val="tx1"/>
                          </a:solidFill>
                          <a:latin typeface="+mn-lt"/>
                          <a:ea typeface="+mn-ea"/>
                          <a:cs typeface="Arial" pitchFamily="34" charset="0"/>
                        </a:rPr>
                        <a:t>Environmental Officer</a:t>
                      </a:r>
                      <a:endParaRPr lang="en-US" sz="1500" b="0" kern="1200" baseline="0" dirty="0">
                        <a:solidFill>
                          <a:schemeClr val="tx1"/>
                        </a:solidFill>
                        <a:latin typeface="+mn-lt"/>
                        <a:ea typeface="+mn-ea"/>
                        <a:cs typeface="Arial" pitchFamily="34"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Rectangle 4"/>
          <p:cNvSpPr>
            <a:spLocks noChangeArrowheads="1"/>
          </p:cNvSpPr>
          <p:nvPr/>
        </p:nvSpPr>
        <p:spPr bwMode="auto">
          <a:xfrm>
            <a:off x="3505200" y="0"/>
            <a:ext cx="3641480" cy="338554"/>
          </a:xfrm>
          <a:prstGeom prst="rect">
            <a:avLst/>
          </a:prstGeom>
          <a:noFill/>
          <a:ln w="9525">
            <a:noFill/>
            <a:miter lim="800000"/>
            <a:headEnd/>
            <a:tailEnd/>
          </a:ln>
        </p:spPr>
        <p:txBody>
          <a:bodyPr>
            <a:spAutoFit/>
          </a:bodyPr>
          <a:lstStyle/>
          <a:p>
            <a:pPr marL="317997" indent="-317997" algn="ctr">
              <a:defRPr/>
            </a:pPr>
            <a:r>
              <a:rPr lang="fi-FI" sz="1600" dirty="0" smtClean="0">
                <a:solidFill>
                  <a:srgbClr val="CC0099"/>
                </a:solidFill>
                <a:latin typeface="+mj-lt"/>
                <a:cs typeface="Arial" charset="0"/>
              </a:rPr>
              <a:t>Introduction</a:t>
            </a:r>
            <a:endParaRPr lang="en-US" sz="1600" dirty="0">
              <a:solidFill>
                <a:srgbClr val="CC0099"/>
              </a:solidFill>
              <a:latin typeface="+mj-lt"/>
              <a:cs typeface="Arial" charset="0"/>
            </a:endParaRPr>
          </a:p>
        </p:txBody>
      </p:sp>
      <p:sp>
        <p:nvSpPr>
          <p:cNvPr id="6189" name="Slide Number Placeholder 1"/>
          <p:cNvSpPr>
            <a:spLocks noGrp="1"/>
          </p:cNvSpPr>
          <p:nvPr>
            <p:ph type="sldNum" sz="quarter" idx="12"/>
          </p:nvPr>
        </p:nvSpPr>
        <p:spPr bwMode="auto">
          <a:xfrm>
            <a:off x="9095775" y="6156876"/>
            <a:ext cx="35609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1EB0F971-B721-4A0D-8A92-2A6FAD50D4E1}" type="slidenum">
              <a:rPr lang="en-US" altLang="en-US" sz="1108">
                <a:solidFill>
                  <a:srgbClr val="898989"/>
                </a:solidFill>
                <a:latin typeface="Times New Roman" panose="02020603050405020304" pitchFamily="18" charset="0"/>
              </a:rPr>
              <a:pPr>
                <a:spcBef>
                  <a:spcPct val="0"/>
                </a:spcBef>
                <a:buFontTx/>
                <a:buNone/>
              </a:pPr>
              <a:t>5</a:t>
            </a:fld>
            <a:endParaRPr lang="en-US" altLang="en-US" sz="1108">
              <a:solidFill>
                <a:srgbClr val="898989"/>
              </a:solidFill>
              <a:latin typeface="Times New Roman" panose="02020603050405020304" pitchFamily="18" charset="0"/>
            </a:endParaRPr>
          </a:p>
        </p:txBody>
      </p:sp>
      <p:graphicFrame>
        <p:nvGraphicFramePr>
          <p:cNvPr id="5" name="Group 39"/>
          <p:cNvGraphicFramePr>
            <a:graphicFrameLocks noGrp="1"/>
          </p:cNvGraphicFramePr>
          <p:nvPr>
            <p:extLst>
              <p:ext uri="{D42A27DB-BD31-4B8C-83A1-F6EECF244321}">
                <p14:modId xmlns:p14="http://schemas.microsoft.com/office/powerpoint/2010/main" val="3738443041"/>
              </p:ext>
            </p:extLst>
          </p:nvPr>
        </p:nvGraphicFramePr>
        <p:xfrm>
          <a:off x="69929" y="4343400"/>
          <a:ext cx="9766142" cy="2286000"/>
        </p:xfrm>
        <a:graphic>
          <a:graphicData uri="http://schemas.openxmlformats.org/drawingml/2006/table">
            <a:tbl>
              <a:tblPr/>
              <a:tblGrid>
                <a:gridCol w="283833">
                  <a:extLst>
                    <a:ext uri="{9D8B030D-6E8A-4147-A177-3AD203B41FA5}">
                      <a16:colId xmlns:a16="http://schemas.microsoft.com/office/drawing/2014/main" val="20000"/>
                    </a:ext>
                  </a:extLst>
                </a:gridCol>
                <a:gridCol w="1170238">
                  <a:extLst>
                    <a:ext uri="{9D8B030D-6E8A-4147-A177-3AD203B41FA5}">
                      <a16:colId xmlns:a16="http://schemas.microsoft.com/office/drawing/2014/main" val="20001"/>
                    </a:ext>
                  </a:extLst>
                </a:gridCol>
                <a:gridCol w="8312071">
                  <a:extLst>
                    <a:ext uri="{9D8B030D-6E8A-4147-A177-3AD203B41FA5}">
                      <a16:colId xmlns:a16="http://schemas.microsoft.com/office/drawing/2014/main" val="20002"/>
                    </a:ext>
                  </a:extLst>
                </a:gridCol>
              </a:tblGrid>
              <a:tr h="154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mn-lt"/>
                          <a:cs typeface="Arial" pitchFamily="34" charset="0"/>
                        </a:rPr>
                        <a:t>1</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normalizeH="0" baseline="0" dirty="0">
                          <a:ln>
                            <a:noFill/>
                          </a:ln>
                          <a:solidFill>
                            <a:schemeClr val="tx1"/>
                          </a:solidFill>
                          <a:effectLst/>
                          <a:latin typeface="+mn-lt"/>
                          <a:ea typeface="+mn-ea"/>
                          <a:cs typeface="Times New Roman" pitchFamily="18" charset="0"/>
                        </a:rPr>
                        <a:t>Water Use </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500" b="1" kern="1200" dirty="0" smtClean="0">
                          <a:solidFill>
                            <a:schemeClr val="tx1"/>
                          </a:solidFill>
                          <a:effectLst/>
                          <a:latin typeface="+mn-lt"/>
                          <a:ea typeface="+mn-ea"/>
                          <a:cs typeface="+mn-cs"/>
                        </a:rPr>
                        <a:t>Sugar,</a:t>
                      </a:r>
                      <a:r>
                        <a:rPr lang="en-US" sz="1500" b="1" kern="1200" baseline="0" dirty="0" smtClean="0">
                          <a:solidFill>
                            <a:schemeClr val="tx1"/>
                          </a:solidFill>
                          <a:effectLst/>
                          <a:latin typeface="+mn-lt"/>
                          <a:ea typeface="+mn-ea"/>
                          <a:cs typeface="+mn-cs"/>
                        </a:rPr>
                        <a:t> Co-gen: 6637</a:t>
                      </a:r>
                      <a:r>
                        <a:rPr lang="en-US" sz="1500" b="0" kern="1200" baseline="0" dirty="0" smtClean="0">
                          <a:solidFill>
                            <a:schemeClr val="tx1"/>
                          </a:solidFill>
                          <a:effectLst/>
                          <a:latin typeface="+mn-lt"/>
                          <a:ea typeface="+mn-ea"/>
                          <a:cs typeface="+mn-cs"/>
                        </a:rPr>
                        <a:t> (95 </a:t>
                      </a:r>
                      <a:r>
                        <a:rPr lang="en-US" sz="1500" b="0" kern="1200" dirty="0" smtClean="0">
                          <a:solidFill>
                            <a:schemeClr val="tx1"/>
                          </a:solidFill>
                          <a:effectLst/>
                          <a:latin typeface="+mn-lt"/>
                          <a:ea typeface="+mn-ea"/>
                          <a:cs typeface="+mn-cs"/>
                        </a:rPr>
                        <a:t>Fresh</a:t>
                      </a:r>
                      <a:r>
                        <a:rPr lang="el-GR" sz="1500" b="0" kern="1200" dirty="0" smtClean="0">
                          <a:solidFill>
                            <a:schemeClr val="tx1"/>
                          </a:solidFill>
                          <a:effectLst/>
                          <a:latin typeface="+mn-lt"/>
                          <a:ea typeface="+mn-ea"/>
                          <a:cs typeface="+mn-cs"/>
                        </a:rPr>
                        <a:t> </a:t>
                      </a:r>
                      <a:r>
                        <a:rPr lang="en-US" sz="1500" b="0" kern="1200" dirty="0" smtClean="0">
                          <a:solidFill>
                            <a:schemeClr val="tx1"/>
                          </a:solidFill>
                          <a:effectLst/>
                          <a:latin typeface="+mn-lt"/>
                          <a:ea typeface="+mn-ea"/>
                          <a:cs typeface="+mn-cs"/>
                        </a:rPr>
                        <a:t> </a:t>
                      </a:r>
                      <a:r>
                        <a:rPr lang="el-GR" sz="1500" b="0" kern="1200" dirty="0" smtClean="0">
                          <a:solidFill>
                            <a:schemeClr val="tx1"/>
                          </a:solidFill>
                          <a:effectLst/>
                          <a:latin typeface="+mn-lt"/>
                          <a:ea typeface="+mn-ea"/>
                          <a:cs typeface="+mn-cs"/>
                        </a:rPr>
                        <a:t>+</a:t>
                      </a:r>
                      <a:r>
                        <a:rPr lang="en-US" sz="1500" b="0" kern="1200" dirty="0" smtClean="0">
                          <a:solidFill>
                            <a:schemeClr val="tx1"/>
                          </a:solidFill>
                          <a:effectLst/>
                          <a:latin typeface="+mn-lt"/>
                          <a:ea typeface="+mn-ea"/>
                          <a:cs typeface="+mn-cs"/>
                        </a:rPr>
                        <a:t> 725 ETP</a:t>
                      </a:r>
                      <a:r>
                        <a:rPr lang="en-US" sz="1500" b="0" kern="1200" baseline="0" dirty="0" smtClean="0">
                          <a:solidFill>
                            <a:schemeClr val="tx1"/>
                          </a:solidFill>
                          <a:effectLst/>
                          <a:latin typeface="+mn-lt"/>
                          <a:ea typeface="+mn-ea"/>
                          <a:cs typeface="+mn-cs"/>
                        </a:rPr>
                        <a:t> &amp; STP Treated + 5817 Excess Cane Condensate) </a:t>
                      </a:r>
                      <a:r>
                        <a:rPr lang="en-US" sz="1500" b="1" kern="1200" dirty="0" smtClean="0">
                          <a:solidFill>
                            <a:schemeClr val="tx1"/>
                          </a:solidFill>
                          <a:effectLst/>
                          <a:latin typeface="+mn-lt"/>
                          <a:ea typeface="+mn-ea"/>
                          <a:cs typeface="+mn-cs"/>
                        </a:rPr>
                        <a:t>Distillery:</a:t>
                      </a:r>
                      <a:r>
                        <a:rPr lang="en-US" sz="1500" kern="1200" dirty="0" smtClean="0">
                          <a:solidFill>
                            <a:schemeClr val="tx1"/>
                          </a:solidFill>
                          <a:effectLst/>
                          <a:latin typeface="+mn-lt"/>
                          <a:ea typeface="+mn-ea"/>
                          <a:cs typeface="+mn-cs"/>
                        </a:rPr>
                        <a:t> </a:t>
                      </a:r>
                      <a:r>
                        <a:rPr lang="en-US" sz="1500" b="0" kern="1200" dirty="0" smtClean="0">
                          <a:solidFill>
                            <a:schemeClr val="tx1"/>
                          </a:solidFill>
                          <a:effectLst/>
                          <a:latin typeface="+mn-lt"/>
                          <a:ea typeface="+mn-ea"/>
                          <a:cs typeface="+mn-cs"/>
                        </a:rPr>
                        <a:t>1131 </a:t>
                      </a:r>
                      <a:r>
                        <a:rPr lang="el-GR" sz="1500" b="0" kern="1200" dirty="0" smtClean="0">
                          <a:solidFill>
                            <a:schemeClr val="tx1"/>
                          </a:solidFill>
                          <a:effectLst/>
                          <a:latin typeface="+mn-lt"/>
                          <a:ea typeface="+mn-ea"/>
                          <a:cs typeface="+mn-cs"/>
                        </a:rPr>
                        <a:t>(</a:t>
                      </a:r>
                      <a:r>
                        <a:rPr lang="en-US" sz="1500" b="0" kern="1200" dirty="0" smtClean="0">
                          <a:solidFill>
                            <a:schemeClr val="tx1"/>
                          </a:solidFill>
                          <a:effectLst/>
                          <a:latin typeface="+mn-lt"/>
                          <a:ea typeface="+mn-ea"/>
                          <a:cs typeface="+mn-cs"/>
                        </a:rPr>
                        <a:t>212 Fresh</a:t>
                      </a:r>
                      <a:r>
                        <a:rPr lang="el-GR" sz="1500" b="0" kern="1200" dirty="0" smtClean="0">
                          <a:solidFill>
                            <a:schemeClr val="tx1"/>
                          </a:solidFill>
                          <a:effectLst/>
                          <a:latin typeface="+mn-lt"/>
                          <a:ea typeface="+mn-ea"/>
                          <a:cs typeface="+mn-cs"/>
                        </a:rPr>
                        <a:t> +</a:t>
                      </a:r>
                      <a:r>
                        <a:rPr lang="en-US" sz="1500" b="0" kern="1200" baseline="0" dirty="0" smtClean="0">
                          <a:solidFill>
                            <a:schemeClr val="tx1"/>
                          </a:solidFill>
                          <a:effectLst/>
                          <a:latin typeface="+mn-lt"/>
                          <a:ea typeface="+mn-ea"/>
                          <a:cs typeface="+mn-cs"/>
                        </a:rPr>
                        <a:t> 919</a:t>
                      </a:r>
                      <a:r>
                        <a:rPr lang="en-US" sz="1500" b="0" kern="1200" dirty="0" smtClean="0">
                          <a:solidFill>
                            <a:schemeClr val="tx1"/>
                          </a:solidFill>
                          <a:effectLst/>
                          <a:latin typeface="+mn-lt"/>
                          <a:ea typeface="+mn-ea"/>
                          <a:cs typeface="+mn-cs"/>
                        </a:rPr>
                        <a:t> CPU Treated Effluent</a:t>
                      </a:r>
                      <a:r>
                        <a:rPr lang="el-GR" sz="1500" b="0" kern="1200" dirty="0" smtClean="0">
                          <a:solidFill>
                            <a:schemeClr val="tx1"/>
                          </a:solidFill>
                          <a:effectLst/>
                          <a:latin typeface="+mn-lt"/>
                          <a:ea typeface="+mn-ea"/>
                          <a:cs typeface="+mn-cs"/>
                        </a:rPr>
                        <a:t> )</a:t>
                      </a:r>
                      <a:r>
                        <a:rPr lang="en-US" sz="1500" b="0" kern="1200" dirty="0" smtClean="0">
                          <a:solidFill>
                            <a:schemeClr val="tx1"/>
                          </a:solidFill>
                          <a:effectLst/>
                          <a:latin typeface="+mn-lt"/>
                          <a:ea typeface="+mn-ea"/>
                          <a:cs typeface="+mn-cs"/>
                        </a:rPr>
                        <a:t>; </a:t>
                      </a:r>
                      <a:r>
                        <a:rPr kumimoji="0" lang="en-US" sz="15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US" sz="1500" b="1" i="0" u="none" strike="noStrike" cap="none" normalizeH="0" baseline="0" dirty="0" smtClean="0">
                          <a:ln>
                            <a:noFill/>
                          </a:ln>
                          <a:solidFill>
                            <a:srgbClr val="C00000"/>
                          </a:solidFill>
                          <a:effectLst/>
                          <a:latin typeface="+mn-lt"/>
                          <a:ea typeface="MS Mincho" pitchFamily="49" charset="-128"/>
                          <a:cs typeface="Times New Roman" pitchFamily="18" charset="0"/>
                        </a:rPr>
                        <a:t>96% Recycle Overall</a:t>
                      </a:r>
                      <a:r>
                        <a:rPr kumimoji="0" lang="en-US" sz="1500" b="0" i="0" u="none" strike="noStrike" cap="none" normalizeH="0" baseline="0" dirty="0" smtClean="0">
                          <a:ln>
                            <a:noFill/>
                          </a:ln>
                          <a:solidFill>
                            <a:srgbClr val="C00000"/>
                          </a:solidFill>
                          <a:effectLst/>
                          <a:latin typeface="+mn-lt"/>
                          <a:ea typeface="MS Mincho" pitchFamily="49" charset="-128"/>
                          <a:cs typeface="Times New Roman" pitchFamily="18" charset="0"/>
                        </a:rPr>
                        <a:t> </a:t>
                      </a:r>
                      <a:endParaRPr kumimoji="0" lang="en-US" sz="1500" b="0" i="0" u="none" strike="noStrike" cap="none" normalizeH="0" baseline="0" dirty="0">
                        <a:ln>
                          <a:noFill/>
                        </a:ln>
                        <a:solidFill>
                          <a:srgbClr val="C00000"/>
                        </a:solidFill>
                        <a:effectLst/>
                        <a:latin typeface="+mn-lt"/>
                        <a:ea typeface="MS Mincho" pitchFamily="49" charset="-128"/>
                        <a:cs typeface="Times New Roman" pitchFamily="18" charset="0"/>
                      </a:endParaRP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6499547"/>
                  </a:ext>
                </a:extLst>
              </a:tr>
              <a:tr h="15439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2</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377950" algn="l"/>
                        </a:tabLst>
                      </a:pPr>
                      <a:r>
                        <a:rPr kumimoji="0" lang="en-US" sz="1500" b="0" i="0" u="none" strike="noStrike" kern="1200" cap="none" normalizeH="0" baseline="0" dirty="0">
                          <a:ln>
                            <a:noFill/>
                          </a:ln>
                          <a:solidFill>
                            <a:schemeClr val="tx1"/>
                          </a:solidFill>
                          <a:effectLst/>
                          <a:latin typeface="+mn-lt"/>
                          <a:ea typeface="+mn-ea"/>
                          <a:cs typeface="Times New Roman" pitchFamily="18" charset="0"/>
                        </a:rPr>
                        <a:t>Source</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377950" algn="l"/>
                        </a:tabLst>
                      </a:pPr>
                      <a:r>
                        <a:rPr lang="en-US" sz="1500" kern="1200" dirty="0" err="1" smtClean="0">
                          <a:solidFill>
                            <a:schemeClr val="tx1"/>
                          </a:solidFill>
                          <a:effectLst/>
                          <a:latin typeface="+mn-lt"/>
                          <a:ea typeface="+mn-ea"/>
                          <a:cs typeface="+mn-cs"/>
                        </a:rPr>
                        <a:t>Dudhganga</a:t>
                      </a:r>
                      <a:r>
                        <a:rPr lang="en-US" sz="1500" kern="1200" dirty="0" smtClean="0">
                          <a:solidFill>
                            <a:schemeClr val="tx1"/>
                          </a:solidFill>
                          <a:effectLst/>
                          <a:latin typeface="+mn-lt"/>
                          <a:ea typeface="+mn-ea"/>
                          <a:cs typeface="+mn-cs"/>
                        </a:rPr>
                        <a:t> </a:t>
                      </a:r>
                      <a:r>
                        <a:rPr lang="en-US" sz="1500" kern="1200" dirty="0">
                          <a:solidFill>
                            <a:schemeClr val="tx1"/>
                          </a:solidFill>
                          <a:effectLst/>
                          <a:latin typeface="+mn-lt"/>
                          <a:ea typeface="+mn-ea"/>
                          <a:cs typeface="+mn-cs"/>
                        </a:rPr>
                        <a:t>River </a:t>
                      </a:r>
                      <a:r>
                        <a:rPr kumimoji="0" lang="en-US" sz="1500" b="0" i="0" u="none" strike="noStrike" cap="none" normalizeH="0" baseline="0" dirty="0">
                          <a:ln>
                            <a:noFill/>
                          </a:ln>
                          <a:solidFill>
                            <a:schemeClr val="tx1"/>
                          </a:solidFill>
                          <a:effectLst/>
                          <a:latin typeface="+mn-lt"/>
                          <a:ea typeface="MS Mincho" pitchFamily="49" charset="-128"/>
                          <a:cs typeface="Arial" pitchFamily="34" charset="0"/>
                        </a:rPr>
                        <a:t>(Permission granted from Irrigation Dept.; Maharashtra)</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3</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377950" algn="l"/>
                        </a:tabLst>
                      </a:pPr>
                      <a:r>
                        <a:rPr kumimoji="0" lang="en-US" sz="1500" b="0" i="0" u="none" strike="noStrike" kern="1200" cap="none" normalizeH="0" baseline="0" dirty="0">
                          <a:ln>
                            <a:noFill/>
                          </a:ln>
                          <a:solidFill>
                            <a:schemeClr val="tx1"/>
                          </a:solidFill>
                          <a:effectLst/>
                          <a:latin typeface="+mn-lt"/>
                          <a:ea typeface="+mn-ea"/>
                          <a:cs typeface="Times New Roman" pitchFamily="18" charset="0"/>
                        </a:rPr>
                        <a:t>Energy</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377950" algn="l"/>
                        </a:tabLst>
                        <a:defRPr/>
                      </a:pPr>
                      <a:r>
                        <a:rPr kumimoji="0" lang="en-US" sz="1500" b="0" i="0" u="none" strike="noStrike" cap="none" normalizeH="0" baseline="0" dirty="0">
                          <a:ln>
                            <a:noFill/>
                          </a:ln>
                          <a:solidFill>
                            <a:schemeClr val="tx1">
                              <a:lumMod val="95000"/>
                              <a:lumOff val="5000"/>
                            </a:schemeClr>
                          </a:solidFill>
                          <a:effectLst/>
                          <a:latin typeface="+mn-lt"/>
                          <a:ea typeface="MS Mincho" pitchFamily="49" charset="-128"/>
                          <a:cs typeface="Arial" pitchFamily="34" charset="0"/>
                        </a:rPr>
                        <a:t>Power requirement – </a:t>
                      </a:r>
                      <a:r>
                        <a:rPr kumimoji="0" lang="en-US" sz="1500" b="0" i="0" u="none" strike="noStrike" cap="none" normalizeH="0" baseline="0" dirty="0" smtClean="0">
                          <a:ln>
                            <a:noFill/>
                          </a:ln>
                          <a:solidFill>
                            <a:schemeClr val="tx1">
                              <a:lumMod val="95000"/>
                              <a:lumOff val="5000"/>
                            </a:schemeClr>
                          </a:solidFill>
                          <a:effectLst/>
                          <a:latin typeface="+mn-lt"/>
                          <a:ea typeface="MS Mincho" pitchFamily="49" charset="-128"/>
                          <a:cs typeface="Arial" pitchFamily="34" charset="0"/>
                        </a:rPr>
                        <a:t>13 MW</a:t>
                      </a:r>
                      <a:endParaRPr kumimoji="0" lang="en-US" sz="1500" b="0" i="0" u="none" strike="noStrike" cap="none" normalizeH="0" baseline="0" dirty="0">
                        <a:ln>
                          <a:noFill/>
                        </a:ln>
                        <a:solidFill>
                          <a:schemeClr val="tx1">
                            <a:lumMod val="95000"/>
                            <a:lumOff val="5000"/>
                          </a:schemeClr>
                        </a:solidFill>
                        <a:effectLst/>
                        <a:latin typeface="+mn-lt"/>
                        <a:ea typeface="MS Mincho" pitchFamily="49" charset="-128"/>
                        <a:cs typeface="Arial" pitchFamily="34" charset="0"/>
                      </a:endParaRP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39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7950" algn="l"/>
                        </a:tabLst>
                      </a:pPr>
                      <a:r>
                        <a:rPr kumimoji="0" lang="en-US" sz="1500" b="0" i="0" u="none" strike="noStrike" cap="none" normalizeH="0" baseline="0" dirty="0">
                          <a:ln>
                            <a:noFill/>
                          </a:ln>
                          <a:solidFill>
                            <a:schemeClr val="tx1"/>
                          </a:solidFill>
                          <a:effectLst/>
                          <a:latin typeface="+mn-lt"/>
                          <a:cs typeface="Times New Roman" pitchFamily="18" charset="0"/>
                        </a:rPr>
                        <a:t>4</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377950" algn="l"/>
                        </a:tabLst>
                      </a:pPr>
                      <a:r>
                        <a:rPr kumimoji="0" lang="en-US" sz="1500" b="0" i="0" u="none" strike="noStrike" kern="1200" cap="none" normalizeH="0" baseline="0" dirty="0">
                          <a:ln>
                            <a:noFill/>
                          </a:ln>
                          <a:solidFill>
                            <a:schemeClr val="tx1"/>
                          </a:solidFill>
                          <a:effectLst/>
                          <a:latin typeface="+mn-lt"/>
                          <a:ea typeface="+mn-ea"/>
                          <a:cs typeface="Times New Roman" pitchFamily="18" charset="0"/>
                        </a:rPr>
                        <a:t>Fuels (TPD)</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1377950" algn="l"/>
                        </a:tabLst>
                        <a:defRPr/>
                      </a:pPr>
                      <a:r>
                        <a:rPr kumimoji="0" lang="en-US" sz="1500" b="1" i="0" u="none" strike="noStrike" cap="none" normalizeH="0" baseline="0" dirty="0" smtClean="0">
                          <a:ln>
                            <a:noFill/>
                          </a:ln>
                          <a:solidFill>
                            <a:srgbClr val="C00000"/>
                          </a:solidFill>
                          <a:effectLst/>
                          <a:latin typeface="+mn-lt"/>
                          <a:ea typeface="MS Mincho" pitchFamily="49" charset="-128"/>
                          <a:cs typeface="Arial" pitchFamily="34" charset="0"/>
                        </a:rPr>
                        <a:t>Sugar &amp; Co-gen Expansion: </a:t>
                      </a:r>
                      <a:r>
                        <a:rPr kumimoji="0" lang="en-US" sz="1500" b="0" i="0" u="none" strike="noStrike" cap="none" normalizeH="0" baseline="0" dirty="0" smtClean="0">
                          <a:ln>
                            <a:noFill/>
                          </a:ln>
                          <a:solidFill>
                            <a:schemeClr val="tx1"/>
                          </a:solidFill>
                          <a:effectLst/>
                          <a:latin typeface="+mn-lt"/>
                          <a:ea typeface="MS Mincho" pitchFamily="49" charset="-128"/>
                          <a:cs typeface="Arial" pitchFamily="34" charset="0"/>
                        </a:rPr>
                        <a:t>60 TPH Bagasse (720) Existing 30 TPH Incineration Boiler: </a:t>
                      </a:r>
                      <a:r>
                        <a:rPr kumimoji="0" lang="en-US" sz="1500" b="0" i="0" u="none" strike="noStrike" cap="none" normalizeH="0" baseline="0" dirty="0" smtClean="0">
                          <a:ln>
                            <a:noFill/>
                          </a:ln>
                          <a:solidFill>
                            <a:schemeClr val="tx1">
                              <a:lumMod val="95000"/>
                              <a:lumOff val="5000"/>
                            </a:schemeClr>
                          </a:solidFill>
                          <a:effectLst/>
                          <a:latin typeface="+mn-lt"/>
                          <a:ea typeface="MS Mincho" pitchFamily="49" charset="-128"/>
                          <a:cs typeface="Arial" pitchFamily="34" charset="0"/>
                        </a:rPr>
                        <a:t>Bagasse (225) </a:t>
                      </a:r>
                      <a:r>
                        <a:rPr kumimoji="0" lang="en-US" sz="1500" b="0" i="0" u="none" strike="noStrike" cap="none" normalizeH="0" baseline="0" dirty="0">
                          <a:ln>
                            <a:noFill/>
                          </a:ln>
                          <a:solidFill>
                            <a:schemeClr val="tx1">
                              <a:lumMod val="95000"/>
                              <a:lumOff val="5000"/>
                            </a:schemeClr>
                          </a:solidFill>
                          <a:effectLst/>
                          <a:latin typeface="+mn-lt"/>
                          <a:ea typeface="MS Mincho" pitchFamily="49" charset="-128"/>
                          <a:cs typeface="Arial" pitchFamily="34" charset="0"/>
                        </a:rPr>
                        <a:t>/ Coal </a:t>
                      </a:r>
                      <a:r>
                        <a:rPr kumimoji="0" lang="en-US" sz="1500" b="0" i="0" u="none" strike="noStrike" cap="none" normalizeH="0" baseline="0" dirty="0" smtClean="0">
                          <a:ln>
                            <a:noFill/>
                          </a:ln>
                          <a:solidFill>
                            <a:schemeClr val="tx1">
                              <a:lumMod val="95000"/>
                              <a:lumOff val="5000"/>
                            </a:schemeClr>
                          </a:solidFill>
                          <a:effectLst/>
                          <a:latin typeface="+mn-lt"/>
                          <a:ea typeface="MS Mincho" pitchFamily="49" charset="-128"/>
                          <a:cs typeface="Arial" pitchFamily="34" charset="0"/>
                        </a:rPr>
                        <a:t>(102) </a:t>
                      </a:r>
                      <a:r>
                        <a:rPr kumimoji="0" lang="en-US" sz="1500" b="0" i="0" u="none" strike="noStrike" cap="none" normalizeH="0" baseline="0" dirty="0">
                          <a:ln>
                            <a:noFill/>
                          </a:ln>
                          <a:solidFill>
                            <a:schemeClr val="tx1">
                              <a:lumMod val="95000"/>
                              <a:lumOff val="5000"/>
                            </a:schemeClr>
                          </a:solidFill>
                          <a:effectLst/>
                          <a:latin typeface="+mn-lt"/>
                          <a:ea typeface="MS Mincho" pitchFamily="49" charset="-128"/>
                          <a:cs typeface="Arial" pitchFamily="34" charset="0"/>
                        </a:rPr>
                        <a:t>+ Conc. Spentwash </a:t>
                      </a:r>
                      <a:r>
                        <a:rPr kumimoji="0" lang="en-US" sz="1500" b="0" i="0" u="none" strike="noStrike" cap="none" normalizeH="0" baseline="0" dirty="0" smtClean="0">
                          <a:ln>
                            <a:noFill/>
                          </a:ln>
                          <a:solidFill>
                            <a:schemeClr val="tx1">
                              <a:lumMod val="95000"/>
                              <a:lumOff val="5000"/>
                            </a:schemeClr>
                          </a:solidFill>
                          <a:effectLst/>
                          <a:latin typeface="+mn-lt"/>
                          <a:ea typeface="MS Mincho" pitchFamily="49" charset="-128"/>
                          <a:cs typeface="Arial" pitchFamily="34" charset="0"/>
                        </a:rPr>
                        <a:t>(238), Sugar Factory &amp; Co-gen 120 TPH Boiler Bagasse (1284)</a:t>
                      </a:r>
                      <a:endParaRPr kumimoji="0" lang="en-US" sz="1500" b="1" i="0" u="none" strike="noStrike" cap="none" normalizeH="0" baseline="0" dirty="0">
                        <a:ln>
                          <a:noFill/>
                        </a:ln>
                        <a:solidFill>
                          <a:srgbClr val="C00000"/>
                        </a:solidFill>
                        <a:effectLst/>
                        <a:latin typeface="+mn-lt"/>
                        <a:ea typeface="MS Mincho" pitchFamily="49" charset="-128"/>
                        <a:cs typeface="Arial" pitchFamily="34" charset="0"/>
                      </a:endParaRP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1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5</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a:ln>
                            <a:noFill/>
                          </a:ln>
                          <a:solidFill>
                            <a:schemeClr val="tx1"/>
                          </a:solidFill>
                          <a:effectLst/>
                          <a:latin typeface="+mn-lt"/>
                          <a:ea typeface="+mn-ea"/>
                          <a:cs typeface="Times New Roman" pitchFamily="18" charset="0"/>
                        </a:rPr>
                        <a:t>Effluent; CMD </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500" kern="1200" dirty="0" smtClean="0">
                          <a:solidFill>
                            <a:schemeClr val="tx1"/>
                          </a:solidFill>
                          <a:effectLst/>
                          <a:latin typeface="+mn-lt"/>
                          <a:ea typeface="+mn-ea"/>
                          <a:cs typeface="+mn-cs"/>
                        </a:rPr>
                        <a:t>Sugar,</a:t>
                      </a:r>
                      <a:r>
                        <a:rPr lang="en-US" sz="1500" kern="1200" baseline="0" dirty="0" smtClean="0">
                          <a:solidFill>
                            <a:schemeClr val="tx1"/>
                          </a:solidFill>
                          <a:effectLst/>
                          <a:latin typeface="+mn-lt"/>
                          <a:ea typeface="+mn-ea"/>
                          <a:cs typeface="+mn-cs"/>
                        </a:rPr>
                        <a:t> Co-gen: 713</a:t>
                      </a:r>
                      <a:r>
                        <a:rPr lang="en-US" sz="1500" kern="1200" dirty="0" smtClean="0">
                          <a:solidFill>
                            <a:schemeClr val="tx1"/>
                          </a:solidFill>
                          <a:effectLst/>
                          <a:latin typeface="+mn-lt"/>
                          <a:ea typeface="+mn-ea"/>
                          <a:cs typeface="+mn-cs"/>
                        </a:rPr>
                        <a:t> CMD; Distillery: </a:t>
                      </a:r>
                      <a:r>
                        <a:rPr kumimoji="0" lang="en-US" sz="1500" b="0" i="0" u="none" strike="noStrike" cap="none" normalizeH="0" baseline="0" dirty="0" smtClean="0">
                          <a:ln>
                            <a:noFill/>
                          </a:ln>
                          <a:solidFill>
                            <a:schemeClr val="tx1">
                              <a:lumMod val="95000"/>
                              <a:lumOff val="5000"/>
                            </a:schemeClr>
                          </a:solidFill>
                          <a:effectLst/>
                          <a:latin typeface="+mn-lt"/>
                          <a:ea typeface="MS Mincho" pitchFamily="49" charset="-128"/>
                          <a:cs typeface="Times New Roman" pitchFamily="18" charset="0"/>
                        </a:rPr>
                        <a:t>Raw Sp.wash: 880 (Conc. Sp.wash: 176); Other Effluents (MEE Cond., Cooling &amp; Boiler B/d , Washing) </a:t>
                      </a:r>
                      <a:r>
                        <a:rPr kumimoji="0" lang="en-US" sz="1500" b="0" i="0" u="none" strike="noStrike" kern="1200" cap="none" normalizeH="0" baseline="0" dirty="0" smtClean="0">
                          <a:ln>
                            <a:noFill/>
                          </a:ln>
                          <a:solidFill>
                            <a:schemeClr val="tx1">
                              <a:lumMod val="95000"/>
                              <a:lumOff val="5000"/>
                            </a:schemeClr>
                          </a:solidFill>
                          <a:effectLst/>
                          <a:latin typeface="+mn-lt"/>
                          <a:ea typeface="MS Mincho" pitchFamily="49" charset="-128"/>
                          <a:cs typeface="Times New Roman" pitchFamily="18" charset="0"/>
                        </a:rPr>
                        <a:t>: 902</a:t>
                      </a:r>
                      <a:endParaRPr kumimoji="0" lang="en-US" sz="1500" b="0" i="0" u="none" strike="noStrike" kern="1200" cap="none" normalizeH="0" baseline="0" dirty="0">
                        <a:ln>
                          <a:noFill/>
                        </a:ln>
                        <a:solidFill>
                          <a:schemeClr val="tx1">
                            <a:lumMod val="95000"/>
                            <a:lumOff val="5000"/>
                          </a:schemeClr>
                        </a:solidFill>
                        <a:effectLst/>
                        <a:latin typeface="+mn-lt"/>
                        <a:ea typeface="MS Mincho" pitchFamily="49" charset="-128"/>
                        <a:cs typeface="Times New Roman" pitchFamily="18" charset="0"/>
                      </a:endParaRP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mn-lt"/>
                          <a:cs typeface="Times New Roman" pitchFamily="18" charset="0"/>
                        </a:rPr>
                        <a:t>6</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a:ln>
                            <a:noFill/>
                          </a:ln>
                          <a:solidFill>
                            <a:schemeClr val="tx1"/>
                          </a:solidFill>
                          <a:effectLst/>
                          <a:latin typeface="+mn-lt"/>
                          <a:ea typeface="+mn-ea"/>
                          <a:cs typeface="Times New Roman" pitchFamily="18" charset="0"/>
                        </a:rPr>
                        <a:t>Treatment &amp;</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a:ln>
                            <a:noFill/>
                          </a:ln>
                          <a:solidFill>
                            <a:schemeClr val="tx1"/>
                          </a:solidFill>
                          <a:effectLst/>
                          <a:latin typeface="+mn-lt"/>
                          <a:ea typeface="+mn-ea"/>
                          <a:cs typeface="Times New Roman" pitchFamily="18" charset="0"/>
                        </a:rPr>
                        <a:t>Disposal </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57150" algn="l"/>
                          <a:tab pos="1377950" algn="l"/>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Existing  ETP : 713 CMD</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 Sugar CPU: 3240</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57150" algn="l"/>
                          <a:tab pos="1377950" algn="l"/>
                        </a:tabLst>
                        <a:defRPr/>
                      </a:pPr>
                      <a:r>
                        <a:rPr kumimoji="0" lang="fi-FI" sz="1500" b="0" i="0" u="none" strike="noStrike" kern="1200" cap="none" spc="0" normalizeH="0" baseline="0" noProof="0" dirty="0" smtClean="0">
                          <a:ln>
                            <a:noFill/>
                          </a:ln>
                          <a:solidFill>
                            <a:srgbClr val="C00000"/>
                          </a:solidFill>
                          <a:effectLst/>
                          <a:uLnTx/>
                          <a:uFillTx/>
                          <a:latin typeface="+mn-lt"/>
                          <a:ea typeface="+mn-ea"/>
                          <a:cs typeface="Times New Roman" pitchFamily="18" charset="0"/>
                        </a:rPr>
                        <a:t>Concentrated Spentwash </a:t>
                      </a:r>
                      <a:r>
                        <a:rPr kumimoji="0" lang="en-US" sz="1500" b="0" i="0" u="none" strike="noStrike" kern="1200" cap="none" spc="0" normalizeH="0" baseline="0" noProof="0" dirty="0" smtClean="0">
                          <a:ln>
                            <a:noFill/>
                          </a:ln>
                          <a:solidFill>
                            <a:srgbClr val="C00000"/>
                          </a:solidFill>
                          <a:effectLst/>
                          <a:uLnTx/>
                          <a:uFillTx/>
                          <a:latin typeface="+mn-lt"/>
                          <a:ea typeface="+mn-ea"/>
                          <a:cs typeface="Times New Roman" pitchFamily="18" charset="0"/>
                          <a:sym typeface="Wingdings" panose="05000000000000000000" pitchFamily="2" charset="2"/>
                        </a:rPr>
                        <a:t>(MEE)</a:t>
                      </a:r>
                      <a:r>
                        <a:rPr kumimoji="0" lang="en-US" sz="1500" b="0" i="0" u="none" strike="noStrike" kern="1200" cap="none" spc="0" normalizeH="0" baseline="0" noProof="0" dirty="0" smtClean="0">
                          <a:ln>
                            <a:noFill/>
                          </a:ln>
                          <a:solidFill>
                            <a:srgbClr val="C00000"/>
                          </a:solidFill>
                          <a:effectLst/>
                          <a:uLnTx/>
                          <a:uFillTx/>
                          <a:latin typeface="+mn-lt"/>
                          <a:ea typeface="+mn-ea"/>
                          <a:cs typeface="Times New Roman" pitchFamily="18" charset="0"/>
                        </a:rPr>
                        <a:t> </a:t>
                      </a:r>
                      <a:r>
                        <a:rPr kumimoji="0" lang="fi-FI" sz="1500" b="1" i="0" u="none" strike="noStrike" kern="1200" cap="none" spc="0" normalizeH="0" baseline="0" noProof="0" dirty="0" smtClean="0">
                          <a:ln>
                            <a:noFill/>
                          </a:ln>
                          <a:solidFill>
                            <a:srgbClr val="C00000"/>
                          </a:solidFill>
                          <a:effectLst/>
                          <a:uLnTx/>
                          <a:uFillTx/>
                          <a:latin typeface="+mn-lt"/>
                          <a:ea typeface="+mn-ea"/>
                          <a:cs typeface="Times New Roman" pitchFamily="18" charset="0"/>
                        </a:rPr>
                        <a:t>: Incineration </a:t>
                      </a:r>
                      <a:r>
                        <a:rPr kumimoji="0" lang="fi-FI" sz="1500" b="0" i="0" u="none" strike="noStrike" kern="1200" cap="none" spc="0" normalizeH="0" baseline="0" noProof="0" dirty="0" smtClean="0">
                          <a:ln>
                            <a:noFill/>
                          </a:ln>
                          <a:solidFill>
                            <a:srgbClr val="C00000"/>
                          </a:solidFill>
                          <a:effectLst/>
                          <a:uLnTx/>
                          <a:uFillTx/>
                          <a:latin typeface="+mn-lt"/>
                          <a:ea typeface="+mn-ea"/>
                          <a:cs typeface="Times New Roman" pitchFamily="18" charset="0"/>
                        </a:rPr>
                        <a:t>; CPU Treated Effluent : </a:t>
                      </a:r>
                      <a:r>
                        <a:rPr kumimoji="0" lang="fi-FI" sz="1500" b="1" i="0" u="none" strike="noStrike" kern="1200" cap="none" spc="0" normalizeH="0" baseline="0" noProof="0" dirty="0" smtClean="0">
                          <a:ln>
                            <a:noFill/>
                          </a:ln>
                          <a:solidFill>
                            <a:srgbClr val="C00000"/>
                          </a:solidFill>
                          <a:effectLst/>
                          <a:uLnTx/>
                          <a:uFillTx/>
                          <a:latin typeface="+mn-lt"/>
                          <a:ea typeface="+mn-ea"/>
                          <a:cs typeface="Times New Roman" pitchFamily="18" charset="0"/>
                        </a:rPr>
                        <a:t>100%  Recycled in Process-</a:t>
                      </a:r>
                      <a:r>
                        <a:rPr kumimoji="0" lang="fi-FI" sz="1500" b="0" i="0" u="none" strike="noStrike" kern="1200" cap="none" spc="0" normalizeH="0" baseline="0" noProof="0" dirty="0" smtClean="0">
                          <a:ln>
                            <a:noFill/>
                          </a:ln>
                          <a:solidFill>
                            <a:srgbClr val="C00000"/>
                          </a:solidFill>
                          <a:effectLst/>
                          <a:uLnTx/>
                          <a:uFillTx/>
                          <a:latin typeface="+mn-lt"/>
                          <a:ea typeface="+mn-ea"/>
                          <a:cs typeface="Times New Roman" pitchFamily="18" charset="0"/>
                        </a:rPr>
                        <a:t> </a:t>
                      </a:r>
                      <a:r>
                        <a:rPr kumimoji="0" lang="fi-FI" sz="1500" b="1" i="0" u="none" strike="noStrike" kern="1200" cap="none" spc="0" normalizeH="0" baseline="0" noProof="0" dirty="0" smtClean="0">
                          <a:ln>
                            <a:noFill/>
                          </a:ln>
                          <a:solidFill>
                            <a:srgbClr val="C00000"/>
                          </a:solidFill>
                          <a:effectLst/>
                          <a:uLnTx/>
                          <a:uFillTx/>
                          <a:latin typeface="+mn-lt"/>
                          <a:ea typeface="+mn-ea"/>
                          <a:cs typeface="Times New Roman" pitchFamily="18" charset="0"/>
                        </a:rPr>
                        <a:t>ZLD.</a:t>
                      </a:r>
                      <a:endParaRPr kumimoji="0" lang="en-US" sz="1500" b="0" i="0" u="none" strike="noStrike" kern="1200" cap="none" spc="0" normalizeH="0" baseline="0" noProof="0" dirty="0" smtClean="0">
                        <a:ln>
                          <a:noFill/>
                        </a:ln>
                        <a:solidFill>
                          <a:srgbClr val="C00000"/>
                        </a:solidFill>
                        <a:effectLst/>
                        <a:uLnTx/>
                        <a:uFillTx/>
                        <a:latin typeface="+mn-lt"/>
                        <a:ea typeface="+mn-ea"/>
                        <a:cs typeface="Times New Roman" pitchFamily="18" charset="0"/>
                      </a:endParaRP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bwMode="auto">
          <a:xfrm>
            <a:off x="6962043" y="6257193"/>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403E3A4D-6EFF-4C15-BC4A-45587B949FF7}" type="slidenum">
              <a:rPr lang="en-US" altLang="en-US" sz="1108">
                <a:latin typeface="Times New Roman" panose="02020603050405020304" pitchFamily="18" charset="0"/>
              </a:rPr>
              <a:pPr>
                <a:spcBef>
                  <a:spcPct val="0"/>
                </a:spcBef>
                <a:buFontTx/>
                <a:buNone/>
              </a:pPr>
              <a:t>50</a:t>
            </a:fld>
            <a:endParaRPr lang="en-US" altLang="en-US" sz="1108">
              <a:latin typeface="Times New Roman" panose="02020603050405020304" pitchFamily="18" charset="0"/>
            </a:endParaRPr>
          </a:p>
        </p:txBody>
      </p:sp>
      <p:pic>
        <p:nvPicPr>
          <p:cNvPr id="101379" name="Picture 18" descr="image0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263769"/>
            <a:ext cx="9144000" cy="63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9531" y="5043943"/>
            <a:ext cx="6071886" cy="1154634"/>
          </a:xfrm>
          <a:prstGeom prst="rect">
            <a:avLst/>
          </a:prstGeom>
          <a:noFill/>
          <a:effectLst>
            <a:glow rad="228600">
              <a:schemeClr val="tx2">
                <a:lumMod val="60000"/>
                <a:lumOff val="40000"/>
                <a:alpha val="40000"/>
              </a:schemeClr>
            </a:glow>
            <a:outerShdw blurRad="50800" dist="50800" dir="5400000" algn="ctr" rotWithShape="0">
              <a:srgbClr val="002060"/>
            </a:outerShdw>
          </a:effectLst>
        </p:spPr>
        <p:txBody>
          <a:bodyPr lIns="88414" tIns="44207" rIns="88414" bIns="44207">
            <a:spAutoFit/>
          </a:bodyPr>
          <a:lstStyle/>
          <a:p>
            <a:pPr algn="ctr" eaLnBrk="1" hangingPunct="1">
              <a:defRPr/>
            </a:pPr>
            <a:r>
              <a:rPr lang="en-US" sz="6923"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Calibri" pitchFamily="34" charset="0"/>
              </a:rPr>
              <a:t>THANK YOU</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2554" y="6520962"/>
            <a:ext cx="382465" cy="337038"/>
          </a:xfrm>
        </p:spPr>
        <p:txBody>
          <a:bodyPr/>
          <a:lstStyle/>
          <a:p>
            <a:pPr>
              <a:defRPr/>
            </a:pPr>
            <a:fld id="{3D7C2F67-D277-4A63-9D13-5E52902AF879}" type="slidenum">
              <a:rPr lang="en-US" smtClean="0"/>
              <a:pPr>
                <a:defRPr/>
              </a:pPr>
              <a:t>6</a:t>
            </a:fld>
            <a:endParaRPr lang="en-US" dirty="0"/>
          </a:p>
        </p:txBody>
      </p:sp>
      <p:sp>
        <p:nvSpPr>
          <p:cNvPr id="7" name="TextBox 6"/>
          <p:cNvSpPr txBox="1"/>
          <p:nvPr/>
        </p:nvSpPr>
        <p:spPr>
          <a:xfrm>
            <a:off x="3200400" y="147875"/>
            <a:ext cx="3611630" cy="338554"/>
          </a:xfrm>
          <a:prstGeom prst="rect">
            <a:avLst/>
          </a:prstGeom>
          <a:noFill/>
        </p:spPr>
        <p:txBody>
          <a:bodyPr wrap="none" rtlCol="0">
            <a:spAutoFit/>
          </a:bodyPr>
          <a:lstStyle/>
          <a:p>
            <a:pPr>
              <a:spcBef>
                <a:spcPts val="0"/>
              </a:spcBef>
              <a:spcAft>
                <a:spcPts val="0"/>
              </a:spcAft>
            </a:pPr>
            <a:r>
              <a:rPr lang="en-US" sz="1600" dirty="0">
                <a:solidFill>
                  <a:srgbClr val="CC0099"/>
                </a:solidFill>
                <a:latin typeface="+mj-lt"/>
                <a:cs typeface="Arial" charset="0"/>
              </a:rPr>
              <a:t>About the Project &amp; Allied Developments</a:t>
            </a:r>
          </a:p>
        </p:txBody>
      </p:sp>
      <p:graphicFrame>
        <p:nvGraphicFramePr>
          <p:cNvPr id="13" name="Table 12">
            <a:extLst>
              <a:ext uri="{FF2B5EF4-FFF2-40B4-BE49-F238E27FC236}">
                <a16:creationId xmlns:a16="http://schemas.microsoft.com/office/drawing/2014/main" id="{107D3FCB-B2E1-4A4C-8739-627C9C1E9E84}"/>
              </a:ext>
            </a:extLst>
          </p:cNvPr>
          <p:cNvGraphicFramePr>
            <a:graphicFrameLocks noGrp="1"/>
          </p:cNvGraphicFramePr>
          <p:nvPr>
            <p:extLst>
              <p:ext uri="{D42A27DB-BD31-4B8C-83A1-F6EECF244321}">
                <p14:modId xmlns:p14="http://schemas.microsoft.com/office/powerpoint/2010/main" val="2450928181"/>
              </p:ext>
            </p:extLst>
          </p:nvPr>
        </p:nvGraphicFramePr>
        <p:xfrm>
          <a:off x="5838366" y="5638800"/>
          <a:ext cx="4067634" cy="1121664"/>
        </p:xfrm>
        <a:graphic>
          <a:graphicData uri="http://schemas.openxmlformats.org/drawingml/2006/table">
            <a:tbl>
              <a:tblPr firstRow="1" firstCol="1" bandRow="1">
                <a:tableStyleId>{5940675A-B579-460E-94D1-54222C63F5DA}</a:tableStyleId>
              </a:tblPr>
              <a:tblGrid>
                <a:gridCol w="457037">
                  <a:extLst>
                    <a:ext uri="{9D8B030D-6E8A-4147-A177-3AD203B41FA5}">
                      <a16:colId xmlns:a16="http://schemas.microsoft.com/office/drawing/2014/main" val="1258421577"/>
                    </a:ext>
                  </a:extLst>
                </a:gridCol>
                <a:gridCol w="1576780">
                  <a:extLst>
                    <a:ext uri="{9D8B030D-6E8A-4147-A177-3AD203B41FA5}">
                      <a16:colId xmlns:a16="http://schemas.microsoft.com/office/drawing/2014/main" val="456763636"/>
                    </a:ext>
                  </a:extLst>
                </a:gridCol>
                <a:gridCol w="2033817">
                  <a:extLst>
                    <a:ext uri="{9D8B030D-6E8A-4147-A177-3AD203B41FA5}">
                      <a16:colId xmlns:a16="http://schemas.microsoft.com/office/drawing/2014/main" val="983731375"/>
                    </a:ext>
                  </a:extLst>
                </a:gridCol>
              </a:tblGrid>
              <a:tr h="118872">
                <a:tc>
                  <a:txBody>
                    <a:bodyPr/>
                    <a:lstStyle/>
                    <a:p>
                      <a:pPr marL="0" indent="0" algn="ctr">
                        <a:lnSpc>
                          <a:spcPct val="115000"/>
                        </a:lnSpc>
                      </a:pPr>
                      <a:r>
                        <a:rPr lang="en-US" sz="1600" b="0" dirty="0">
                          <a:effectLst/>
                        </a:rPr>
                        <a:t>No.</a:t>
                      </a:r>
                      <a:endParaRPr lang="en-IN"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67" marR="58467" marT="0" marB="0" anchor="ctr"/>
                </a:tc>
                <a:tc>
                  <a:txBody>
                    <a:bodyPr/>
                    <a:lstStyle/>
                    <a:p>
                      <a:pPr marL="457200" algn="ctr">
                        <a:lnSpc>
                          <a:spcPct val="115000"/>
                        </a:lnSpc>
                      </a:pPr>
                      <a:r>
                        <a:rPr lang="en-US" sz="1600" b="1" dirty="0">
                          <a:effectLst/>
                        </a:rPr>
                        <a:t>Name</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67" marR="58467" marT="0" marB="0" anchor="ctr"/>
                </a:tc>
                <a:tc>
                  <a:txBody>
                    <a:bodyPr/>
                    <a:lstStyle/>
                    <a:p>
                      <a:pPr marL="53975" indent="0" algn="ctr">
                        <a:lnSpc>
                          <a:spcPct val="115000"/>
                        </a:lnSpc>
                        <a:spcAft>
                          <a:spcPts val="1000"/>
                        </a:spcAft>
                      </a:pPr>
                      <a:r>
                        <a:rPr lang="en-US" sz="1600" b="1" dirty="0">
                          <a:effectLst/>
                        </a:rPr>
                        <a:t>Designation</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67" marR="58467" marT="0" marB="0" anchor="ctr"/>
                </a:tc>
                <a:extLst>
                  <a:ext uri="{0D108BD9-81ED-4DB2-BD59-A6C34878D82A}">
                    <a16:rowId xmlns:a16="http://schemas.microsoft.com/office/drawing/2014/main" val="1791094552"/>
                  </a:ext>
                </a:extLst>
              </a:tr>
              <a:tr h="107950">
                <a:tc>
                  <a:txBody>
                    <a:bodyPr/>
                    <a:lstStyle/>
                    <a:p>
                      <a:pPr marL="0" indent="0" algn="ctr" defTabSz="844083" rtl="0" eaLnBrk="1" latinLnBrk="0" hangingPunct="1">
                        <a:lnSpc>
                          <a:spcPct val="115000"/>
                        </a:lnSpc>
                      </a:pPr>
                      <a:r>
                        <a:rPr lang="en-US" sz="1600" b="0" kern="1200" dirty="0">
                          <a:solidFill>
                            <a:schemeClr val="tx1"/>
                          </a:solidFill>
                          <a:effectLst/>
                          <a:latin typeface="+mn-lt"/>
                          <a:ea typeface="+mn-ea"/>
                          <a:cs typeface="+mn-cs"/>
                        </a:rPr>
                        <a:t>1</a:t>
                      </a:r>
                      <a:endParaRPr lang="en-IN" sz="1600" b="0" kern="1200" dirty="0">
                        <a:solidFill>
                          <a:schemeClr val="tx1"/>
                        </a:solidFill>
                        <a:effectLst/>
                        <a:latin typeface="+mn-lt"/>
                        <a:ea typeface="+mn-ea"/>
                        <a:cs typeface="+mn-cs"/>
                      </a:endParaRP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GB" sz="1600" kern="1200" dirty="0">
                          <a:solidFill>
                            <a:schemeClr val="tx1"/>
                          </a:solidFill>
                          <a:effectLst/>
                          <a:latin typeface="+mn-lt"/>
                          <a:ea typeface="+mn-ea"/>
                          <a:cs typeface="+mn-cs"/>
                        </a:rPr>
                        <a:t>Mr. K. P. Patil</a:t>
                      </a:r>
                      <a:endParaRPr lang="en-US" sz="1600" kern="1200" dirty="0">
                        <a:solidFill>
                          <a:schemeClr val="tx1"/>
                        </a:solidFill>
                        <a:effectLst/>
                        <a:latin typeface="+mn-lt"/>
                        <a:ea typeface="+mn-ea"/>
                        <a:cs typeface="+mn-cs"/>
                      </a:endParaRPr>
                    </a:p>
                  </a:txBody>
                  <a:tcPr marL="68580" marR="68580" marT="0" marB="0"/>
                </a:tc>
                <a:tc>
                  <a:txBody>
                    <a:bodyPr/>
                    <a:lstStyle/>
                    <a:p>
                      <a:pPr marL="0" marR="0">
                        <a:spcBef>
                          <a:spcPts val="0"/>
                        </a:spcBef>
                        <a:spcAft>
                          <a:spcPts val="0"/>
                        </a:spcAft>
                      </a:pPr>
                      <a:r>
                        <a:rPr lang="en-GB" sz="1600" kern="1200" dirty="0">
                          <a:solidFill>
                            <a:schemeClr val="tx1"/>
                          </a:solidFill>
                          <a:effectLst/>
                          <a:latin typeface="+mn-lt"/>
                          <a:ea typeface="+mn-ea"/>
                          <a:cs typeface="+mn-cs"/>
                        </a:rPr>
                        <a:t>Chairman</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82754056"/>
                  </a:ext>
                </a:extLst>
              </a:tr>
              <a:tr h="107950">
                <a:tc>
                  <a:txBody>
                    <a:bodyPr/>
                    <a:lstStyle/>
                    <a:p>
                      <a:pPr marL="0" indent="0" algn="ctr" defTabSz="844083" rtl="0" eaLnBrk="1" latinLnBrk="0" hangingPunct="1">
                        <a:lnSpc>
                          <a:spcPct val="115000"/>
                        </a:lnSpc>
                      </a:pPr>
                      <a:r>
                        <a:rPr lang="en-US" sz="1600" b="0" kern="1200" dirty="0">
                          <a:solidFill>
                            <a:schemeClr val="tx1"/>
                          </a:solidFill>
                          <a:effectLst/>
                          <a:latin typeface="+mn-lt"/>
                          <a:ea typeface="+mn-ea"/>
                          <a:cs typeface="+mn-cs"/>
                        </a:rPr>
                        <a:t>2</a:t>
                      </a:r>
                      <a:endParaRPr lang="en-IN" sz="1600" b="0" kern="1200" dirty="0">
                        <a:solidFill>
                          <a:schemeClr val="tx1"/>
                        </a:solidFill>
                        <a:effectLst/>
                        <a:latin typeface="+mn-lt"/>
                        <a:ea typeface="+mn-ea"/>
                        <a:cs typeface="+mn-cs"/>
                      </a:endParaRP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GB" sz="1600" kern="1200" dirty="0">
                          <a:solidFill>
                            <a:schemeClr val="tx1"/>
                          </a:solidFill>
                          <a:effectLst/>
                          <a:latin typeface="+mn-lt"/>
                          <a:ea typeface="+mn-ea"/>
                          <a:cs typeface="+mn-cs"/>
                        </a:rPr>
                        <a:t>Mr. V. S. </a:t>
                      </a:r>
                      <a:r>
                        <a:rPr lang="en-GB" sz="1600" kern="1200" dirty="0" err="1">
                          <a:solidFill>
                            <a:schemeClr val="tx1"/>
                          </a:solidFill>
                          <a:effectLst/>
                          <a:latin typeface="+mn-lt"/>
                          <a:ea typeface="+mn-ea"/>
                          <a:cs typeface="+mn-cs"/>
                        </a:rPr>
                        <a:t>Khorate</a:t>
                      </a:r>
                      <a:endParaRPr lang="en-US" sz="1600" kern="1200" dirty="0">
                        <a:solidFill>
                          <a:schemeClr val="tx1"/>
                        </a:solidFill>
                        <a:effectLst/>
                        <a:latin typeface="+mn-lt"/>
                        <a:ea typeface="+mn-ea"/>
                        <a:cs typeface="+mn-cs"/>
                      </a:endParaRPr>
                    </a:p>
                  </a:txBody>
                  <a:tcPr marL="68580" marR="68580" marT="0" marB="0"/>
                </a:tc>
                <a:tc>
                  <a:txBody>
                    <a:bodyPr/>
                    <a:lstStyle/>
                    <a:p>
                      <a:pPr marL="0" marR="0">
                        <a:spcBef>
                          <a:spcPts val="0"/>
                        </a:spcBef>
                        <a:spcAft>
                          <a:spcPts val="0"/>
                        </a:spcAft>
                      </a:pPr>
                      <a:r>
                        <a:rPr lang="en-GB" sz="1600" kern="1200" dirty="0">
                          <a:solidFill>
                            <a:schemeClr val="tx1"/>
                          </a:solidFill>
                          <a:effectLst/>
                          <a:latin typeface="+mn-lt"/>
                          <a:ea typeface="+mn-ea"/>
                          <a:cs typeface="+mn-cs"/>
                        </a:rPr>
                        <a:t>Vice Chairman</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322182826"/>
                  </a:ext>
                </a:extLst>
              </a:tr>
              <a:tr h="107950">
                <a:tc>
                  <a:txBody>
                    <a:bodyPr/>
                    <a:lstStyle/>
                    <a:p>
                      <a:pPr marL="0" indent="0" algn="ctr" defTabSz="844083" rtl="0" eaLnBrk="1" latinLnBrk="0" hangingPunct="1">
                        <a:lnSpc>
                          <a:spcPct val="115000"/>
                        </a:lnSpc>
                      </a:pPr>
                      <a:r>
                        <a:rPr lang="en-IN" sz="1600" b="0" kern="1200" dirty="0">
                          <a:solidFill>
                            <a:schemeClr val="tx1"/>
                          </a:solidFill>
                          <a:effectLst/>
                          <a:latin typeface="+mn-lt"/>
                          <a:ea typeface="+mn-ea"/>
                          <a:cs typeface="+mn-cs"/>
                        </a:rPr>
                        <a:t>3</a:t>
                      </a: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GB" sz="1600" kern="1200" dirty="0">
                          <a:solidFill>
                            <a:schemeClr val="tx1"/>
                          </a:solidFill>
                          <a:effectLst/>
                          <a:latin typeface="+mn-lt"/>
                          <a:ea typeface="+mn-ea"/>
                          <a:cs typeface="+mn-cs"/>
                        </a:rPr>
                        <a:t>Mr. </a:t>
                      </a:r>
                      <a:r>
                        <a:rPr lang="en-GB" sz="1600" kern="1200" dirty="0" smtClean="0">
                          <a:solidFill>
                            <a:schemeClr val="tx1"/>
                          </a:solidFill>
                          <a:effectLst/>
                          <a:latin typeface="+mn-lt"/>
                          <a:ea typeface="+mn-ea"/>
                          <a:cs typeface="+mn-cs"/>
                        </a:rPr>
                        <a:t>K.S. </a:t>
                      </a:r>
                      <a:r>
                        <a:rPr lang="en-GB" sz="1600" kern="1200" dirty="0" err="1" smtClean="0">
                          <a:solidFill>
                            <a:schemeClr val="tx1"/>
                          </a:solidFill>
                          <a:effectLst/>
                          <a:latin typeface="+mn-lt"/>
                          <a:ea typeface="+mn-ea"/>
                          <a:cs typeface="+mn-cs"/>
                        </a:rPr>
                        <a:t>Chaugale</a:t>
                      </a:r>
                      <a:endParaRPr lang="en-US" sz="1600" kern="1200" dirty="0">
                        <a:solidFill>
                          <a:schemeClr val="tx1"/>
                        </a:solidFill>
                        <a:effectLst/>
                        <a:latin typeface="+mn-lt"/>
                        <a:ea typeface="+mn-ea"/>
                        <a:cs typeface="+mn-cs"/>
                      </a:endParaRPr>
                    </a:p>
                  </a:txBody>
                  <a:tcPr marL="68580" marR="68580" marT="0" marB="0"/>
                </a:tc>
                <a:tc>
                  <a:txBody>
                    <a:bodyPr/>
                    <a:lstStyle/>
                    <a:p>
                      <a:pPr marL="0" marR="0">
                        <a:spcBef>
                          <a:spcPts val="0"/>
                        </a:spcBef>
                        <a:spcAft>
                          <a:spcPts val="0"/>
                        </a:spcAft>
                      </a:pPr>
                      <a:r>
                        <a:rPr lang="en-GB" sz="1600" kern="1200" dirty="0">
                          <a:solidFill>
                            <a:schemeClr val="tx1"/>
                          </a:solidFill>
                          <a:effectLst/>
                          <a:latin typeface="+mn-lt"/>
                          <a:ea typeface="+mn-ea"/>
                          <a:cs typeface="+mn-cs"/>
                        </a:rPr>
                        <a:t>Managing Director</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66514507"/>
                  </a:ext>
                </a:extLst>
              </a:tr>
            </a:tbl>
          </a:graphicData>
        </a:graphic>
      </p:graphicFrame>
      <p:sp>
        <p:nvSpPr>
          <p:cNvPr id="14" name="TextBox 13"/>
          <p:cNvSpPr txBox="1"/>
          <p:nvPr/>
        </p:nvSpPr>
        <p:spPr>
          <a:xfrm>
            <a:off x="7086600" y="5257800"/>
            <a:ext cx="1787092" cy="338554"/>
          </a:xfrm>
          <a:prstGeom prst="rect">
            <a:avLst/>
          </a:prstGeom>
          <a:noFill/>
        </p:spPr>
        <p:txBody>
          <a:bodyPr wrap="none" rtlCol="0">
            <a:spAutoFit/>
          </a:bodyPr>
          <a:lstStyle/>
          <a:p>
            <a:r>
              <a:rPr lang="en-US" sz="1600" dirty="0">
                <a:solidFill>
                  <a:srgbClr val="CC0099"/>
                </a:solidFill>
                <a:latin typeface="+mj-lt"/>
                <a:cs typeface="Arial" charset="0"/>
              </a:rPr>
              <a:t>Project Proponents</a:t>
            </a:r>
          </a:p>
        </p:txBody>
      </p:sp>
      <p:sp>
        <p:nvSpPr>
          <p:cNvPr id="10" name="TextBox 9"/>
          <p:cNvSpPr txBox="1"/>
          <p:nvPr/>
        </p:nvSpPr>
        <p:spPr>
          <a:xfrm>
            <a:off x="0" y="5273040"/>
            <a:ext cx="5838366" cy="1600438"/>
          </a:xfrm>
          <a:prstGeom prst="rect">
            <a:avLst/>
          </a:prstGeom>
          <a:noFill/>
        </p:spPr>
        <p:txBody>
          <a:bodyPr wrap="square">
            <a:spAutoFit/>
          </a:bodyPr>
          <a:lstStyle/>
          <a:p>
            <a:pPr marL="227258" indent="-227258" algn="just" eaLnBrk="1" hangingPunct="1">
              <a:spcBef>
                <a:spcPts val="0"/>
              </a:spcBef>
              <a:spcAft>
                <a:spcPts val="0"/>
              </a:spcAft>
              <a:buSzPct val="150000"/>
              <a:buFont typeface="Arial" pitchFamily="34" charset="0"/>
              <a:buChar char="•"/>
              <a:defRPr/>
            </a:pPr>
            <a:r>
              <a:rPr lang="en-US" sz="1400" dirty="0">
                <a:solidFill>
                  <a:srgbClr val="C00000"/>
                </a:solidFill>
                <a:latin typeface="+mn-lt"/>
              </a:rPr>
              <a:t>Year 1956 </a:t>
            </a:r>
            <a:r>
              <a:rPr lang="en-US" sz="1400" dirty="0">
                <a:solidFill>
                  <a:schemeClr val="tx1"/>
                </a:solidFill>
                <a:latin typeface="+mn-lt"/>
              </a:rPr>
              <a:t>: Industry Registration as - </a:t>
            </a:r>
            <a:r>
              <a:rPr lang="fi-FI" sz="1400" dirty="0">
                <a:solidFill>
                  <a:srgbClr val="C00000"/>
                </a:solidFill>
                <a:latin typeface="+mn-lt"/>
              </a:rPr>
              <a:t>Shri Dudhganga Vedganga S.S.K. Ltd.</a:t>
            </a:r>
            <a:r>
              <a:rPr lang="en-US" sz="1400" dirty="0">
                <a:solidFill>
                  <a:srgbClr val="C00000"/>
                </a:solidFill>
                <a:latin typeface="+mn-lt"/>
              </a:rPr>
              <a:t> </a:t>
            </a:r>
          </a:p>
          <a:p>
            <a:pPr marL="227258" indent="-227258" algn="just" eaLnBrk="1" hangingPunct="1">
              <a:spcBef>
                <a:spcPts val="0"/>
              </a:spcBef>
              <a:spcAft>
                <a:spcPts val="0"/>
              </a:spcAft>
              <a:buSzPct val="150000"/>
              <a:buFont typeface="Arial" pitchFamily="34" charset="0"/>
              <a:buChar char="•"/>
              <a:defRPr/>
            </a:pPr>
            <a:r>
              <a:rPr lang="en-US" sz="1400" dirty="0">
                <a:solidFill>
                  <a:srgbClr val="C00000"/>
                </a:solidFill>
                <a:latin typeface="+mn-lt"/>
              </a:rPr>
              <a:t>Year 1963-64 </a:t>
            </a:r>
            <a:r>
              <a:rPr lang="en-US" sz="1400" dirty="0">
                <a:solidFill>
                  <a:schemeClr val="tx1"/>
                </a:solidFill>
                <a:latin typeface="+mn-lt"/>
              </a:rPr>
              <a:t>: First Crushing Season with 1250 TCD Capacity</a:t>
            </a:r>
          </a:p>
          <a:p>
            <a:pPr marL="227258" indent="-227258" algn="just" eaLnBrk="1" hangingPunct="1">
              <a:spcBef>
                <a:spcPts val="0"/>
              </a:spcBef>
              <a:spcAft>
                <a:spcPts val="0"/>
              </a:spcAft>
              <a:buSzPct val="150000"/>
              <a:buFont typeface="Arial" pitchFamily="34" charset="0"/>
              <a:buChar char="•"/>
              <a:defRPr/>
            </a:pPr>
            <a:r>
              <a:rPr lang="en-US" sz="1400" dirty="0">
                <a:solidFill>
                  <a:srgbClr val="C00000"/>
                </a:solidFill>
                <a:latin typeface="+mn-lt"/>
              </a:rPr>
              <a:t>Year 2004 : </a:t>
            </a:r>
            <a:r>
              <a:rPr lang="en-US" sz="1400" dirty="0">
                <a:solidFill>
                  <a:schemeClr val="tx1"/>
                </a:solidFill>
                <a:latin typeface="+mn-lt"/>
              </a:rPr>
              <a:t>Expansion of Sugar Factory from 1250 to 5000 TCD</a:t>
            </a:r>
          </a:p>
          <a:p>
            <a:pPr marL="227258" indent="-227258" algn="just" eaLnBrk="1" hangingPunct="1">
              <a:spcBef>
                <a:spcPts val="0"/>
              </a:spcBef>
              <a:spcAft>
                <a:spcPts val="0"/>
              </a:spcAft>
              <a:buSzPct val="150000"/>
              <a:buFont typeface="Arial" pitchFamily="34" charset="0"/>
              <a:buChar char="•"/>
              <a:defRPr/>
            </a:pPr>
            <a:r>
              <a:rPr lang="en-US" sz="1400" dirty="0">
                <a:solidFill>
                  <a:srgbClr val="C00000"/>
                </a:solidFill>
                <a:latin typeface="+mn-lt"/>
              </a:rPr>
              <a:t>Year 2009 : </a:t>
            </a:r>
            <a:r>
              <a:rPr lang="en-US" sz="1400" dirty="0">
                <a:solidFill>
                  <a:schemeClr val="tx1"/>
                </a:solidFill>
                <a:latin typeface="+mn-lt"/>
              </a:rPr>
              <a:t>Cogeneration Plant (20 MW) implementation (EC Procured)  </a:t>
            </a:r>
          </a:p>
          <a:p>
            <a:pPr marL="227258" indent="-227258" algn="just" eaLnBrk="1" hangingPunct="1">
              <a:spcBef>
                <a:spcPts val="0"/>
              </a:spcBef>
              <a:spcAft>
                <a:spcPts val="0"/>
              </a:spcAft>
              <a:buSzPct val="150000"/>
              <a:buFont typeface="Arial" pitchFamily="34" charset="0"/>
              <a:buChar char="•"/>
              <a:defRPr/>
            </a:pPr>
            <a:r>
              <a:rPr lang="en-IN" sz="1400" dirty="0">
                <a:solidFill>
                  <a:schemeClr val="tx1"/>
                </a:solidFill>
                <a:latin typeface="+mn-lt"/>
              </a:rPr>
              <a:t>Year </a:t>
            </a:r>
            <a:r>
              <a:rPr lang="en-IN" sz="1400" dirty="0" smtClean="0">
                <a:solidFill>
                  <a:schemeClr val="tx1"/>
                </a:solidFill>
                <a:latin typeface="+mn-lt"/>
              </a:rPr>
              <a:t>2021 </a:t>
            </a:r>
            <a:r>
              <a:rPr lang="en-IN" sz="1400" dirty="0">
                <a:solidFill>
                  <a:schemeClr val="tx1"/>
                </a:solidFill>
                <a:latin typeface="+mn-lt"/>
              </a:rPr>
              <a:t>: </a:t>
            </a:r>
            <a:r>
              <a:rPr lang="en-US" sz="1400" dirty="0" smtClean="0">
                <a:solidFill>
                  <a:schemeClr val="tx1"/>
                </a:solidFill>
                <a:latin typeface="+mn-lt"/>
              </a:rPr>
              <a:t>Expansion </a:t>
            </a:r>
            <a:r>
              <a:rPr lang="en-IN" sz="1400" dirty="0">
                <a:solidFill>
                  <a:srgbClr val="C00000"/>
                </a:solidFill>
                <a:latin typeface="+mn-lt"/>
              </a:rPr>
              <a:t>(5,000 to 10,000 TCD) &amp; </a:t>
            </a:r>
            <a:r>
              <a:rPr lang="en-IN" sz="1400" dirty="0" err="1">
                <a:solidFill>
                  <a:srgbClr val="C00000"/>
                </a:solidFill>
                <a:latin typeface="+mn-lt"/>
              </a:rPr>
              <a:t>Estab</a:t>
            </a:r>
            <a:r>
              <a:rPr lang="en-IN" sz="1400" dirty="0">
                <a:solidFill>
                  <a:srgbClr val="C00000"/>
                </a:solidFill>
                <a:latin typeface="+mn-lt"/>
              </a:rPr>
              <a:t>. of 75 KLPD </a:t>
            </a:r>
            <a:r>
              <a:rPr lang="en-IN" sz="1400" dirty="0" smtClean="0">
                <a:solidFill>
                  <a:srgbClr val="C00000"/>
                </a:solidFill>
                <a:latin typeface="+mn-lt"/>
              </a:rPr>
              <a:t>Distillery</a:t>
            </a:r>
          </a:p>
          <a:p>
            <a:pPr marL="227258" indent="-227258" algn="just" eaLnBrk="1" hangingPunct="1">
              <a:spcBef>
                <a:spcPts val="0"/>
              </a:spcBef>
              <a:spcAft>
                <a:spcPts val="0"/>
              </a:spcAft>
              <a:buSzPct val="150000"/>
              <a:buFont typeface="Arial" pitchFamily="34" charset="0"/>
              <a:buChar char="•"/>
              <a:defRPr/>
            </a:pPr>
            <a:r>
              <a:rPr lang="en-IN" sz="1400" dirty="0">
                <a:solidFill>
                  <a:schemeClr val="tx1"/>
                </a:solidFill>
                <a:latin typeface="+mn-lt"/>
              </a:rPr>
              <a:t>Year 2021 </a:t>
            </a:r>
            <a:r>
              <a:rPr lang="en-IN" sz="1400" dirty="0" smtClean="0">
                <a:solidFill>
                  <a:schemeClr val="tx1"/>
                </a:solidFill>
                <a:latin typeface="+mn-lt"/>
              </a:rPr>
              <a:t>: Expansion Distillery (75 to 110 KLPD), Sugar Factory </a:t>
            </a:r>
            <a:r>
              <a:rPr lang="en-IN" sz="1400" dirty="0" smtClean="0">
                <a:solidFill>
                  <a:srgbClr val="C00000"/>
                </a:solidFill>
                <a:latin typeface="+mn-lt"/>
              </a:rPr>
              <a:t>(5,000 </a:t>
            </a:r>
            <a:r>
              <a:rPr lang="en-IN" sz="1400" dirty="0">
                <a:solidFill>
                  <a:srgbClr val="C00000"/>
                </a:solidFill>
                <a:latin typeface="+mn-lt"/>
              </a:rPr>
              <a:t>to 10,000 TCD</a:t>
            </a:r>
            <a:r>
              <a:rPr lang="en-IN" sz="1400" dirty="0" smtClean="0">
                <a:solidFill>
                  <a:srgbClr val="C00000"/>
                </a:solidFill>
                <a:latin typeface="+mn-lt"/>
              </a:rPr>
              <a:t>) &amp; Co-gen Plant (20 to 30  MW)</a:t>
            </a:r>
            <a:endParaRPr lang="en-US" sz="1400" dirty="0">
              <a:solidFill>
                <a:schemeClr val="tx1"/>
              </a:solidFill>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380" y="486428"/>
            <a:ext cx="9553220" cy="4722391"/>
          </a:xfrm>
          <a:prstGeom prst="rect">
            <a:avLst/>
          </a:prstGeom>
        </p:spPr>
      </p:pic>
    </p:spTree>
    <p:extLst>
      <p:ext uri="{BB962C8B-B14F-4D97-AF65-F5344CB8AC3E}">
        <p14:creationId xmlns:p14="http://schemas.microsoft.com/office/powerpoint/2010/main" val="102785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32050" y="39688"/>
            <a:ext cx="5360988" cy="382587"/>
          </a:xfrm>
          <a:noFill/>
        </p:spPr>
        <p:txBody>
          <a:bodyPr/>
          <a:lstStyle/>
          <a:p>
            <a:pPr>
              <a:defRPr/>
            </a:pPr>
            <a:r>
              <a:rPr lang="en-US" sz="1800" dirty="0">
                <a:solidFill>
                  <a:srgbClr val="CC0099"/>
                </a:solidFill>
                <a:ea typeface="+mn-ea"/>
                <a:cs typeface="Arial" charset="0"/>
              </a:rPr>
              <a:t>Salient Features of Integrated Project Complex</a:t>
            </a:r>
          </a:p>
        </p:txBody>
      </p:sp>
      <p:sp>
        <p:nvSpPr>
          <p:cNvPr id="6" name="Rectangle 5"/>
          <p:cNvSpPr>
            <a:spLocks noChangeArrowheads="1"/>
          </p:cNvSpPr>
          <p:nvPr/>
        </p:nvSpPr>
        <p:spPr bwMode="auto">
          <a:xfrm>
            <a:off x="0" y="460375"/>
            <a:ext cx="9993313" cy="6247864"/>
          </a:xfrm>
          <a:prstGeom prst="rect">
            <a:avLst/>
          </a:prstGeom>
          <a:noFill/>
          <a:ln w="9525">
            <a:noFill/>
            <a:miter lim="800000"/>
            <a:headEnd/>
            <a:tailEnd/>
          </a:ln>
        </p:spPr>
        <p:txBody>
          <a:bodyPr>
            <a:spAutoFit/>
          </a:bodyPr>
          <a:lstStyle/>
          <a:p>
            <a:pPr marL="316529" marR="0" lvl="0" indent="-265241" algn="just" defTabSz="914400" rtl="0" eaLnBrk="0" fontAlgn="base" latinLnBrk="0" hangingPunct="0">
              <a:spcBef>
                <a:spcPts val="0"/>
              </a:spcBef>
              <a:spcAft>
                <a:spcPts val="0"/>
              </a:spcAft>
              <a:buClr>
                <a:srgbClr val="1F497D">
                  <a:lumMod val="75000"/>
                </a:srgbClr>
              </a:buClr>
              <a:buSzPct val="100000"/>
              <a:buFont typeface="+mj-lt"/>
              <a:buAutoNum type="alphaUcPeriod"/>
              <a:tabLst/>
              <a:defRPr/>
            </a:pPr>
            <a:r>
              <a:rPr kumimoji="0" lang="en-US" sz="1600" b="1" i="0" u="none" strike="noStrike" kern="1200" cap="none" spc="0" normalizeH="0" baseline="0" noProof="0" dirty="0">
                <a:ln>
                  <a:noFill/>
                </a:ln>
                <a:solidFill>
                  <a:srgbClr val="C00000"/>
                </a:solidFill>
                <a:effectLst/>
                <a:uLnTx/>
                <a:uFillTx/>
                <a:latin typeface="Calibri"/>
              </a:rPr>
              <a:t>Distillery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100% Biofuel Ethanol </a:t>
            </a:r>
            <a:r>
              <a:rPr kumimoji="0" lang="en-US" sz="1600" b="0" i="0" u="none" strike="noStrike" kern="1200" cap="none" spc="0" normalizeH="0" baseline="0" noProof="0" dirty="0">
                <a:ln>
                  <a:noFill/>
                </a:ln>
                <a:solidFill>
                  <a:prstClr val="black"/>
                </a:solidFill>
                <a:effectLst/>
                <a:uLnTx/>
                <a:uFillTx/>
                <a:latin typeface="Calibri"/>
              </a:rPr>
              <a:t>Manufacturing and Participation in National Bio-Fuel Program. </a:t>
            </a:r>
            <a:endParaRPr kumimoji="0" lang="en-US" sz="1600" b="0" i="0" u="none" strike="noStrike" kern="1200" cap="none" spc="0" normalizeH="0" baseline="0" noProof="0" dirty="0" smtClean="0">
              <a:ln>
                <a:noFill/>
              </a:ln>
              <a:solidFill>
                <a:prstClr val="black"/>
              </a:solidFill>
              <a:effectLst/>
              <a:uLnTx/>
              <a:uFillTx/>
              <a:latin typeface="Calibri"/>
            </a:endParaRPr>
          </a:p>
          <a:p>
            <a:pPr marL="215416" indent="-164126" algn="just">
              <a:spcBef>
                <a:spcPts val="0"/>
              </a:spcBef>
              <a:spcAft>
                <a:spcPts val="0"/>
              </a:spcAft>
              <a:buClr>
                <a:srgbClr val="1F497D">
                  <a:lumMod val="75000"/>
                </a:srgbClr>
              </a:buClr>
              <a:buSzPct val="100000"/>
              <a:buFont typeface="Arial" pitchFamily="34" charset="0"/>
              <a:buChar char="•"/>
              <a:defRPr/>
            </a:pPr>
            <a:r>
              <a:rPr lang="en-US" sz="1600" b="1" dirty="0">
                <a:solidFill>
                  <a:srgbClr val="C00000"/>
                </a:solidFill>
                <a:latin typeface="Calibri"/>
              </a:rPr>
              <a:t>100% Fresh Water Saving</a:t>
            </a:r>
            <a:r>
              <a:rPr lang="en-US" sz="1600" dirty="0">
                <a:solidFill>
                  <a:srgbClr val="C00000"/>
                </a:solidFill>
                <a:latin typeface="Calibri"/>
              </a:rPr>
              <a:t> </a:t>
            </a:r>
            <a:r>
              <a:rPr lang="en-US" sz="1600" dirty="0">
                <a:solidFill>
                  <a:schemeClr val="tx1"/>
                </a:solidFill>
                <a:latin typeface="Calibri"/>
              </a:rPr>
              <a:t>for </a:t>
            </a:r>
            <a:r>
              <a:rPr lang="en-US" sz="1600" b="1" dirty="0">
                <a:solidFill>
                  <a:schemeClr val="tx1"/>
                </a:solidFill>
                <a:latin typeface="Calibri"/>
              </a:rPr>
              <a:t>Cane Juice Distillery</a:t>
            </a:r>
            <a:r>
              <a:rPr lang="en-US" sz="1600" dirty="0">
                <a:solidFill>
                  <a:srgbClr val="C00000"/>
                </a:solidFill>
                <a:latin typeface="Calibri"/>
              </a:rPr>
              <a:t> </a:t>
            </a:r>
            <a:r>
              <a:rPr lang="en-US" sz="1600" dirty="0">
                <a:solidFill>
                  <a:prstClr val="black"/>
                </a:solidFill>
                <a:latin typeface="Calibri"/>
              </a:rPr>
              <a:t>(Requirement : </a:t>
            </a:r>
            <a:r>
              <a:rPr lang="en-US" sz="1600" b="1" dirty="0">
                <a:solidFill>
                  <a:srgbClr val="C00000"/>
                </a:solidFill>
                <a:latin typeface="Calibri"/>
              </a:rPr>
              <a:t>0 KL/KL, </a:t>
            </a:r>
            <a:r>
              <a:rPr lang="en-US" sz="1600" dirty="0">
                <a:solidFill>
                  <a:prstClr val="black"/>
                </a:solidFill>
                <a:latin typeface="Calibri"/>
              </a:rPr>
              <a:t>Norm : 10 KL/KL</a:t>
            </a:r>
            <a:r>
              <a:rPr lang="en-US" sz="1600" dirty="0" smtClean="0">
                <a:solidFill>
                  <a:prstClr val="black"/>
                </a:solidFill>
                <a:latin typeface="Calibri"/>
              </a:rPr>
              <a:t>)</a:t>
            </a:r>
            <a:endParaRPr kumimoji="0" lang="en-US" sz="1600" b="0" i="0" u="none" strike="noStrike" kern="1200" cap="none" spc="0" normalizeH="0" baseline="0" noProof="0" dirty="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smtClean="0">
                <a:ln>
                  <a:noFill/>
                </a:ln>
                <a:solidFill>
                  <a:srgbClr val="C00000"/>
                </a:solidFill>
                <a:effectLst/>
                <a:uLnTx/>
                <a:uFillTx/>
                <a:latin typeface="Calibri"/>
              </a:rPr>
              <a:t>98%</a:t>
            </a:r>
            <a:r>
              <a:rPr kumimoji="0" lang="en-US" sz="1600" b="0" i="0" u="none" strike="noStrike" kern="1200" cap="none" spc="0" normalizeH="0" baseline="0" noProof="0" dirty="0" smtClean="0">
                <a:ln>
                  <a:noFill/>
                </a:ln>
                <a:solidFill>
                  <a:srgbClr val="C00000"/>
                </a:solidFill>
                <a:effectLst/>
                <a:uLnTx/>
                <a:uFillTx/>
                <a:latin typeface="Calibri"/>
              </a:rPr>
              <a:t> </a:t>
            </a:r>
            <a:r>
              <a:rPr kumimoji="0" lang="en-US" sz="1600" b="1" i="0" u="none" strike="noStrike" kern="1200" cap="none" spc="0" normalizeH="0" baseline="0" noProof="0" dirty="0">
                <a:ln>
                  <a:noFill/>
                </a:ln>
                <a:solidFill>
                  <a:srgbClr val="C00000"/>
                </a:solidFill>
                <a:effectLst/>
                <a:uLnTx/>
                <a:uFillTx/>
                <a:latin typeface="Calibri"/>
              </a:rPr>
              <a:t>Less Water</a:t>
            </a:r>
            <a:r>
              <a:rPr kumimoji="0" lang="en-US" sz="1600" b="0" i="0" u="none" strike="noStrike" kern="1200" cap="none" spc="0" normalizeH="0" baseline="0" noProof="0" dirty="0">
                <a:ln>
                  <a:noFill/>
                </a:ln>
                <a:solidFill>
                  <a:srgbClr val="C00000"/>
                </a:solidFill>
                <a:effectLst/>
                <a:uLnTx/>
                <a:uFillTx/>
                <a:latin typeface="Calibri"/>
              </a:rPr>
              <a:t> </a:t>
            </a:r>
            <a:r>
              <a:rPr kumimoji="0" lang="en-US" sz="1600" b="0" i="0" u="none" strike="noStrike" kern="1200" cap="none" spc="0" normalizeH="0" baseline="0" noProof="0" dirty="0">
                <a:ln>
                  <a:noFill/>
                </a:ln>
                <a:solidFill>
                  <a:prstClr val="black"/>
                </a:solidFill>
                <a:effectLst/>
                <a:uLnTx/>
                <a:uFillTx/>
                <a:latin typeface="Calibri"/>
              </a:rPr>
              <a:t>for </a:t>
            </a:r>
            <a:r>
              <a:rPr kumimoji="0" lang="en-US" sz="1600" b="1" i="0" u="none" strike="noStrike" kern="1200" cap="none" spc="0" normalizeH="0" baseline="0" noProof="0" dirty="0">
                <a:ln>
                  <a:noFill/>
                </a:ln>
                <a:solidFill>
                  <a:prstClr val="black"/>
                </a:solidFill>
                <a:effectLst/>
                <a:uLnTx/>
                <a:uFillTx/>
                <a:latin typeface="Calibri"/>
              </a:rPr>
              <a:t>Molasses Distillery</a:t>
            </a:r>
            <a:r>
              <a:rPr kumimoji="0" lang="en-US" sz="1600" b="0" i="0" u="none" strike="noStrike" kern="1200" cap="none" spc="0" normalizeH="0" baseline="0" noProof="0" dirty="0">
                <a:ln>
                  <a:noFill/>
                </a:ln>
                <a:solidFill>
                  <a:prstClr val="black"/>
                </a:solidFill>
                <a:effectLst/>
                <a:uLnTx/>
                <a:uFillTx/>
                <a:latin typeface="Calibri"/>
              </a:rPr>
              <a:t> (Norm : 10 KL/KL; Requirement : </a:t>
            </a:r>
            <a:r>
              <a:rPr kumimoji="0" lang="en-US" sz="1600" b="1" i="0" u="none" strike="noStrike" kern="1200" cap="none" spc="0" normalizeH="0" baseline="0" noProof="0" dirty="0" smtClean="0">
                <a:ln>
                  <a:noFill/>
                </a:ln>
                <a:solidFill>
                  <a:srgbClr val="C00000"/>
                </a:solidFill>
                <a:effectLst/>
                <a:uLnTx/>
                <a:uFillTx/>
                <a:latin typeface="Calibri"/>
              </a:rPr>
              <a:t>1.8 </a:t>
            </a:r>
            <a:r>
              <a:rPr kumimoji="0" lang="en-US" sz="1600" b="1" i="0" u="none" strike="noStrike" kern="1200" cap="none" spc="0" normalizeH="0" baseline="0" noProof="0" dirty="0">
                <a:ln>
                  <a:noFill/>
                </a:ln>
                <a:solidFill>
                  <a:srgbClr val="C00000"/>
                </a:solidFill>
                <a:effectLst/>
                <a:uLnTx/>
                <a:uFillTx/>
                <a:latin typeface="Calibri"/>
              </a:rPr>
              <a:t>KL/KL</a:t>
            </a:r>
            <a:r>
              <a:rPr kumimoji="0" lang="en-US" sz="1600" b="0" i="0" u="none" strike="noStrike" kern="1200" cap="none" spc="0" normalizeH="0" baseline="0" noProof="0" dirty="0">
                <a:ln>
                  <a:noFill/>
                </a:ln>
                <a:solidFill>
                  <a:prstClr val="black"/>
                </a:solidFill>
                <a:effectLst/>
                <a:uLnTx/>
                <a:uFillTx/>
                <a:latin typeface="Calibri"/>
              </a:rPr>
              <a:t>)</a:t>
            </a:r>
          </a:p>
          <a:p>
            <a:pPr marL="215416" indent="-164126" algn="just">
              <a:spcBef>
                <a:spcPts val="0"/>
              </a:spcBef>
              <a:spcAft>
                <a:spcPts val="0"/>
              </a:spcAft>
              <a:buClr>
                <a:srgbClr val="1F497D">
                  <a:lumMod val="75000"/>
                </a:srgbClr>
              </a:buClr>
              <a:buSzPct val="100000"/>
              <a:buFont typeface="Arial" pitchFamily="34" charset="0"/>
              <a:buChar char="•"/>
              <a:defRPr/>
            </a:pPr>
            <a:r>
              <a:rPr lang="en-US" sz="1600" b="1" dirty="0">
                <a:solidFill>
                  <a:srgbClr val="C00000"/>
                </a:solidFill>
                <a:latin typeface="Calibri"/>
              </a:rPr>
              <a:t>90% </a:t>
            </a:r>
            <a:r>
              <a:rPr lang="en-US" sz="1600" dirty="0">
                <a:solidFill>
                  <a:srgbClr val="C00000"/>
                </a:solidFill>
                <a:latin typeface="Calibri"/>
              </a:rPr>
              <a:t>(</a:t>
            </a:r>
            <a:r>
              <a:rPr lang="en-US" sz="1600" b="1" dirty="0">
                <a:solidFill>
                  <a:srgbClr val="C00000"/>
                </a:solidFill>
                <a:latin typeface="Calibri"/>
              </a:rPr>
              <a:t>Cane Juice</a:t>
            </a:r>
            <a:r>
              <a:rPr lang="en-US" sz="1600" dirty="0">
                <a:solidFill>
                  <a:srgbClr val="C00000"/>
                </a:solidFill>
                <a:latin typeface="Calibri"/>
              </a:rPr>
              <a:t>) </a:t>
            </a:r>
            <a:r>
              <a:rPr lang="en-US" sz="1600" b="1" dirty="0">
                <a:solidFill>
                  <a:schemeClr val="tx1"/>
                </a:solidFill>
                <a:latin typeface="Calibri"/>
              </a:rPr>
              <a:t>Lesser Spentwash</a:t>
            </a:r>
            <a:r>
              <a:rPr lang="en-US" sz="1600" dirty="0">
                <a:solidFill>
                  <a:schemeClr val="tx1"/>
                </a:solidFill>
                <a:latin typeface="Calibri"/>
              </a:rPr>
              <a:t> to Disposal</a:t>
            </a:r>
            <a:r>
              <a:rPr lang="en-US" sz="1600" dirty="0">
                <a:solidFill>
                  <a:srgbClr val="C00000"/>
                </a:solidFill>
                <a:latin typeface="Calibri"/>
              </a:rPr>
              <a:t> </a:t>
            </a:r>
            <a:r>
              <a:rPr lang="en-US" sz="1600" dirty="0">
                <a:solidFill>
                  <a:prstClr val="black"/>
                </a:solidFill>
                <a:latin typeface="Calibri"/>
              </a:rPr>
              <a:t>(Generation : </a:t>
            </a:r>
            <a:r>
              <a:rPr lang="en-US" sz="1600" b="1" dirty="0">
                <a:solidFill>
                  <a:srgbClr val="C00000"/>
                </a:solidFill>
                <a:latin typeface="Calibri"/>
              </a:rPr>
              <a:t>0.8 KL/KL, </a:t>
            </a:r>
            <a:r>
              <a:rPr lang="en-US" sz="1600" dirty="0">
                <a:solidFill>
                  <a:prstClr val="black"/>
                </a:solidFill>
                <a:latin typeface="Calibri"/>
              </a:rPr>
              <a:t>Norm : 8 KL/KL) </a:t>
            </a:r>
            <a:endParaRPr lang="en-US" sz="1600" b="1" dirty="0">
              <a:solidFill>
                <a:srgbClr val="C00000"/>
              </a:solidFill>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smtClean="0">
                <a:ln>
                  <a:noFill/>
                </a:ln>
                <a:solidFill>
                  <a:srgbClr val="C00000"/>
                </a:solidFill>
                <a:effectLst/>
                <a:uLnTx/>
                <a:uFillTx/>
                <a:latin typeface="Calibri"/>
              </a:rPr>
              <a:t>80</a:t>
            </a:r>
            <a:r>
              <a:rPr kumimoji="0" lang="en-US" sz="1600" b="1" i="0" u="none" strike="noStrike" kern="1200" cap="none" spc="0" normalizeH="0" baseline="0" noProof="0" dirty="0">
                <a:ln>
                  <a:noFill/>
                </a:ln>
                <a:solidFill>
                  <a:srgbClr val="C00000"/>
                </a:solidFill>
                <a:effectLst/>
                <a:uLnTx/>
                <a:uFillTx/>
                <a:latin typeface="Calibri"/>
              </a:rPr>
              <a:t>% </a:t>
            </a:r>
            <a:r>
              <a:rPr kumimoji="0" lang="en-US" sz="1600" b="0" i="0" u="none" strike="noStrike" kern="1200" cap="none" spc="0" normalizeH="0" baseline="0" noProof="0" dirty="0">
                <a:ln>
                  <a:noFill/>
                </a:ln>
                <a:solidFill>
                  <a:srgbClr val="C00000"/>
                </a:solidFill>
                <a:effectLst/>
                <a:uLnTx/>
                <a:uFillTx/>
                <a:latin typeface="Calibri"/>
              </a:rPr>
              <a:t>(</a:t>
            </a:r>
            <a:r>
              <a:rPr kumimoji="0" lang="en-US" sz="1600" b="1" i="0" u="none" strike="noStrike" kern="1200" cap="none" spc="0" normalizeH="0" baseline="0" noProof="0" dirty="0">
                <a:ln>
                  <a:noFill/>
                </a:ln>
                <a:solidFill>
                  <a:srgbClr val="C00000"/>
                </a:solidFill>
                <a:effectLst/>
                <a:uLnTx/>
                <a:uFillTx/>
                <a:latin typeface="Calibri"/>
              </a:rPr>
              <a:t>Molasses</a:t>
            </a:r>
            <a:r>
              <a:rPr kumimoji="0" lang="en-US" sz="1600" b="0" i="0" u="none" strike="noStrike" kern="1200" cap="none" spc="0" normalizeH="0" baseline="0" noProof="0" dirty="0">
                <a:ln>
                  <a:noFill/>
                </a:ln>
                <a:solidFill>
                  <a:srgbClr val="C00000"/>
                </a:solidFill>
                <a:effectLst/>
                <a:uLnTx/>
                <a:uFillTx/>
                <a:latin typeface="Calibri"/>
              </a:rPr>
              <a:t>)</a:t>
            </a:r>
            <a:r>
              <a:rPr kumimoji="0" lang="en-US" sz="1600" b="1" i="0" u="none" strike="noStrike" kern="1200" cap="none" spc="0" normalizeH="0" baseline="0" noProof="0" dirty="0">
                <a:ln>
                  <a:noFill/>
                </a:ln>
                <a:solidFill>
                  <a:srgbClr val="C00000"/>
                </a:solidFill>
                <a:effectLst/>
                <a:uLnTx/>
                <a:uFillTx/>
                <a:latin typeface="Calibri"/>
              </a:rPr>
              <a:t> </a:t>
            </a:r>
            <a:r>
              <a:rPr kumimoji="0" lang="en-US" sz="1600" b="1" i="0" u="none" strike="noStrike" kern="1200" cap="none" spc="0" normalizeH="0" baseline="0" noProof="0" dirty="0">
                <a:ln>
                  <a:noFill/>
                </a:ln>
                <a:solidFill>
                  <a:prstClr val="black"/>
                </a:solidFill>
                <a:effectLst/>
                <a:uLnTx/>
                <a:uFillTx/>
                <a:latin typeface="Calibri"/>
              </a:rPr>
              <a:t>Lesser Spentwash</a:t>
            </a:r>
            <a:r>
              <a:rPr kumimoji="0" lang="en-US" sz="1600" b="0" i="0" u="none" strike="noStrike" kern="1200" cap="none" spc="0" normalizeH="0" baseline="0" noProof="0" dirty="0">
                <a:ln>
                  <a:noFill/>
                </a:ln>
                <a:solidFill>
                  <a:prstClr val="black"/>
                </a:solidFill>
                <a:effectLst/>
                <a:uLnTx/>
                <a:uFillTx/>
                <a:latin typeface="Calibri"/>
              </a:rPr>
              <a:t> to Disposal</a:t>
            </a:r>
            <a:r>
              <a:rPr kumimoji="0" lang="en-US" sz="1600" b="0" i="0" u="none" strike="noStrike" kern="1200" cap="none" spc="0" normalizeH="0" baseline="0" noProof="0" dirty="0">
                <a:ln>
                  <a:noFill/>
                </a:ln>
                <a:solidFill>
                  <a:srgbClr val="C00000"/>
                </a:solidFill>
                <a:effectLst/>
                <a:uLnTx/>
                <a:uFillTx/>
                <a:latin typeface="Calibri"/>
              </a:rPr>
              <a:t> </a:t>
            </a:r>
            <a:r>
              <a:rPr kumimoji="0" lang="en-US" sz="1600" b="0" i="0" u="none" strike="noStrike" kern="1200" cap="none" spc="0" normalizeH="0" baseline="0" noProof="0" dirty="0">
                <a:ln>
                  <a:noFill/>
                </a:ln>
                <a:solidFill>
                  <a:prstClr val="black"/>
                </a:solidFill>
                <a:effectLst/>
                <a:uLnTx/>
                <a:uFillTx/>
                <a:latin typeface="Calibri"/>
              </a:rPr>
              <a:t>(Norm : 8 KL/KL, Generation : </a:t>
            </a:r>
            <a:r>
              <a:rPr kumimoji="0" lang="en-US" sz="1600" b="1" i="0" u="none" strike="noStrike" kern="1200" cap="none" spc="0" normalizeH="0" baseline="0" noProof="0" dirty="0">
                <a:ln>
                  <a:noFill/>
                </a:ln>
                <a:solidFill>
                  <a:srgbClr val="C00000"/>
                </a:solidFill>
                <a:effectLst/>
                <a:uLnTx/>
                <a:uFillTx/>
                <a:latin typeface="Calibri"/>
              </a:rPr>
              <a:t>1.6 KL/KL</a:t>
            </a:r>
            <a:r>
              <a:rPr kumimoji="0" lang="en-US" sz="1600" b="0" i="0" u="none" strike="noStrike" kern="1200" cap="none" spc="0" normalizeH="0" baseline="0" noProof="0" dirty="0">
                <a:ln>
                  <a:noFill/>
                </a:ln>
                <a:solidFill>
                  <a:prstClr val="black"/>
                </a:solidFill>
                <a:effectLst/>
                <a:uLnTx/>
                <a:uFillTx/>
                <a:latin typeface="Calibri"/>
              </a:rPr>
              <a:t>)</a:t>
            </a:r>
            <a:endParaRPr kumimoji="0" lang="en-US" sz="1600" b="1" i="0" u="none" strike="noStrike" kern="1200" cap="none" spc="0" normalizeH="0" baseline="0" noProof="0" dirty="0">
              <a:ln>
                <a:noFill/>
              </a:ln>
              <a:solidFill>
                <a:srgbClr val="C00000"/>
              </a:solidFill>
              <a:effectLst/>
              <a:uLnTx/>
              <a:uFillTx/>
              <a:latin typeface="Calibri"/>
            </a:endParaRPr>
          </a:p>
          <a:p>
            <a:pPr marL="233363" lvl="0" indent="-177800" algn="just">
              <a:spcBef>
                <a:spcPts val="0"/>
              </a:spcBef>
              <a:spcAft>
                <a:spcPts val="0"/>
              </a:spcAft>
              <a:buClr>
                <a:srgbClr val="1F497D">
                  <a:lumMod val="75000"/>
                </a:srgbClr>
              </a:buClr>
              <a:buSzPct val="100000"/>
              <a:buFont typeface="Arial" pitchFamily="34" charset="0"/>
              <a:buChar char="•"/>
              <a:defRPr/>
            </a:pPr>
            <a:r>
              <a:rPr lang="en-US" sz="1600" b="1" dirty="0" smtClean="0">
                <a:solidFill>
                  <a:srgbClr val="C00000"/>
                </a:solidFill>
                <a:latin typeface="Calibri"/>
              </a:rPr>
              <a:t>30 </a:t>
            </a:r>
            <a:r>
              <a:rPr lang="en-US" sz="1600" b="1" dirty="0">
                <a:solidFill>
                  <a:srgbClr val="C00000"/>
                </a:solidFill>
                <a:latin typeface="Calibri"/>
              </a:rPr>
              <a:t>TPH Existing Incineration Boiler</a:t>
            </a:r>
            <a:r>
              <a:rPr lang="en-US" sz="1600" dirty="0">
                <a:solidFill>
                  <a:srgbClr val="C00000"/>
                </a:solidFill>
                <a:latin typeface="Calibri"/>
              </a:rPr>
              <a:t> in Distillery </a:t>
            </a:r>
            <a:r>
              <a:rPr lang="en-US" sz="1600" dirty="0">
                <a:solidFill>
                  <a:prstClr val="black"/>
                </a:solidFill>
                <a:latin typeface="Calibri"/>
              </a:rPr>
              <a:t>(ESP </a:t>
            </a:r>
            <a:r>
              <a:rPr lang="en-US" sz="1600" dirty="0" smtClean="0">
                <a:solidFill>
                  <a:prstClr val="black"/>
                </a:solidFill>
                <a:latin typeface="Calibri"/>
              </a:rPr>
              <a:t>&amp; 71 M </a:t>
            </a:r>
            <a:r>
              <a:rPr lang="en-US" sz="1600" dirty="0">
                <a:solidFill>
                  <a:prstClr val="black"/>
                </a:solidFill>
                <a:latin typeface="Calibri"/>
              </a:rPr>
              <a:t>stack as APC)</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smtClean="0">
                <a:ln>
                  <a:noFill/>
                </a:ln>
                <a:solidFill>
                  <a:srgbClr val="C00000"/>
                </a:solidFill>
                <a:effectLst/>
                <a:uLnTx/>
                <a:uFillTx/>
                <a:latin typeface="Calibri"/>
              </a:rPr>
              <a:t>ZLD</a:t>
            </a:r>
            <a:r>
              <a:rPr kumimoji="0" lang="en-US" sz="1600" b="0" i="0" u="none" strike="noStrike" kern="1200" cap="none" spc="0" normalizeH="0" baseline="0" noProof="0" dirty="0" smtClean="0">
                <a:ln>
                  <a:noFill/>
                </a:ln>
                <a:solidFill>
                  <a:srgbClr val="C00000"/>
                </a:solidFill>
                <a:effectLst/>
                <a:uLnTx/>
                <a:uFillTx/>
                <a:latin typeface="Calibri"/>
              </a:rPr>
              <a:t> </a:t>
            </a:r>
            <a:r>
              <a:rPr kumimoji="0" lang="en-US" sz="1600" b="0" i="0" u="none" strike="noStrike" kern="1200" cap="none" spc="0" normalizeH="0" baseline="0" noProof="0" dirty="0" err="1">
                <a:ln>
                  <a:noFill/>
                </a:ln>
                <a:solidFill>
                  <a:srgbClr val="C00000"/>
                </a:solidFill>
                <a:effectLst/>
                <a:uLnTx/>
                <a:uFillTx/>
                <a:latin typeface="Calibri"/>
              </a:rPr>
              <a:t>tho</a:t>
            </a:r>
            <a:r>
              <a:rPr kumimoji="0" lang="en-US" sz="1600" b="0" i="0" u="none" strike="noStrike" kern="1200" cap="none" spc="0" normalizeH="0" baseline="0" noProof="0" dirty="0">
                <a:ln>
                  <a:noFill/>
                </a:ln>
                <a:solidFill>
                  <a:srgbClr val="C00000"/>
                </a:solidFill>
                <a:effectLst/>
                <a:uLnTx/>
                <a:uFillTx/>
                <a:latin typeface="Calibri"/>
              </a:rPr>
              <a:t>’</a:t>
            </a:r>
            <a:r>
              <a:rPr kumimoji="0" lang="en-US" sz="1600" b="1" i="0" u="none" strike="noStrike" kern="1200" cap="none" spc="0" normalizeH="0" baseline="0" noProof="0" dirty="0">
                <a:ln>
                  <a:noFill/>
                </a:ln>
                <a:solidFill>
                  <a:srgbClr val="C00000"/>
                </a:solidFill>
                <a:effectLst/>
                <a:uLnTx/>
                <a:uFillTx/>
                <a:latin typeface="Calibri"/>
              </a:rPr>
              <a:t>, Spentwash Concentration (MEE) &amp; Incineration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0" i="0" u="none" strike="noStrike" kern="1200" cap="none" spc="0" normalizeH="0" baseline="0" noProof="0" dirty="0">
                <a:ln>
                  <a:noFill/>
                </a:ln>
                <a:solidFill>
                  <a:srgbClr val="C00000"/>
                </a:solidFill>
                <a:effectLst/>
                <a:uLnTx/>
                <a:uFillTx/>
                <a:latin typeface="Calibri"/>
              </a:rPr>
              <a:t>Spentwash Ash </a:t>
            </a:r>
            <a:r>
              <a:rPr kumimoji="0" lang="en-US" sz="1600" b="0" i="0" u="none" strike="noStrike" kern="1200" cap="none" spc="0" normalizeH="0" baseline="0" noProof="0" dirty="0">
                <a:ln>
                  <a:noFill/>
                </a:ln>
                <a:solidFill>
                  <a:prstClr val="black"/>
                </a:solidFill>
                <a:effectLst/>
                <a:uLnTx/>
                <a:uFillTx/>
                <a:latin typeface="Calibri"/>
              </a:rPr>
              <a:t>Brick Making Proposed.</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0" i="0" u="none" strike="noStrike" kern="1200" cap="none" spc="0" normalizeH="0" baseline="0" noProof="0" dirty="0">
                <a:ln>
                  <a:noFill/>
                </a:ln>
                <a:solidFill>
                  <a:srgbClr val="C00000"/>
                </a:solidFill>
                <a:effectLst/>
                <a:uLnTx/>
                <a:uFillTx/>
                <a:latin typeface="Calibri"/>
              </a:rPr>
              <a:t>CO</a:t>
            </a:r>
            <a:r>
              <a:rPr kumimoji="0" lang="en-US" sz="1600" b="0" i="0" u="none" strike="noStrike" kern="1200" cap="none" spc="0" normalizeH="0" baseline="-25000" noProof="0" dirty="0">
                <a:ln>
                  <a:noFill/>
                </a:ln>
                <a:solidFill>
                  <a:srgbClr val="C00000"/>
                </a:solidFill>
                <a:effectLst/>
                <a:uLnTx/>
                <a:uFillTx/>
                <a:latin typeface="Calibri"/>
              </a:rPr>
              <a:t>2</a:t>
            </a:r>
            <a:r>
              <a:rPr kumimoji="0" lang="en-US" sz="1600" b="0" i="0" u="none" strike="noStrike" kern="1200" cap="none" spc="0" normalizeH="0" baseline="-25000" noProof="0" dirty="0">
                <a:ln>
                  <a:noFill/>
                </a:ln>
                <a:solidFill>
                  <a:prstClr val="black"/>
                </a:solidFill>
                <a:effectLst/>
                <a:uLnTx/>
                <a:uFillTx/>
                <a:latin typeface="Calibri"/>
              </a:rPr>
              <a:t> </a:t>
            </a:r>
            <a:r>
              <a:rPr kumimoji="0" lang="en-US" sz="1600" b="0" i="0" u="none" strike="noStrike" kern="1200" cap="none" spc="0" normalizeH="0" baseline="0" noProof="0" dirty="0">
                <a:ln>
                  <a:noFill/>
                </a:ln>
                <a:solidFill>
                  <a:prstClr val="black"/>
                </a:solidFill>
                <a:effectLst/>
                <a:uLnTx/>
                <a:uFillTx/>
                <a:latin typeface="Calibri"/>
              </a:rPr>
              <a:t>from Fermenters to be </a:t>
            </a:r>
            <a:r>
              <a:rPr kumimoji="0" lang="en-US" sz="1600" b="1" i="0" u="none" strike="noStrike" kern="1200" cap="none" spc="0" normalizeH="0" baseline="0" noProof="0" dirty="0">
                <a:ln>
                  <a:noFill/>
                </a:ln>
                <a:solidFill>
                  <a:srgbClr val="C00000"/>
                </a:solidFill>
                <a:effectLst/>
                <a:uLnTx/>
                <a:uFillTx/>
                <a:latin typeface="Calibri"/>
              </a:rPr>
              <a:t>Cleaned,</a:t>
            </a:r>
            <a:r>
              <a:rPr kumimoji="0" lang="en-US" sz="1600" b="1" i="0" u="none" strike="noStrike" kern="1200" cap="none" spc="0" normalizeH="0" baseline="0" noProof="0" dirty="0">
                <a:ln>
                  <a:noFill/>
                </a:ln>
                <a:solidFill>
                  <a:prstClr val="black"/>
                </a:solidFill>
                <a:effectLst/>
                <a:uLnTx/>
                <a:uFillTx/>
                <a:latin typeface="Calibri"/>
              </a:rPr>
              <a:t> </a:t>
            </a:r>
            <a:r>
              <a:rPr kumimoji="0" lang="en-US" sz="1600" b="1" i="0" u="none" strike="noStrike" kern="1200" cap="none" spc="0" normalizeH="0" baseline="0" noProof="0" dirty="0">
                <a:ln>
                  <a:noFill/>
                </a:ln>
                <a:solidFill>
                  <a:srgbClr val="C00000"/>
                </a:solidFill>
                <a:effectLst/>
                <a:uLnTx/>
                <a:uFillTx/>
                <a:latin typeface="Calibri"/>
              </a:rPr>
              <a:t>Compressed &amp; Bottled.</a:t>
            </a:r>
            <a:endParaRPr kumimoji="0" lang="en-US" sz="1600" b="0" i="0" u="none" strike="noStrike" kern="1200" cap="none" spc="0" normalizeH="0" baseline="0" noProof="0" dirty="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rPr>
              <a:t>Substantial </a:t>
            </a:r>
            <a:r>
              <a:rPr kumimoji="0" lang="en-US" sz="1600" b="0" i="0" u="none" strike="noStrike" kern="1200" cap="none" spc="0" normalizeH="0" baseline="0" noProof="0" dirty="0">
                <a:ln>
                  <a:noFill/>
                </a:ln>
                <a:solidFill>
                  <a:srgbClr val="C00000"/>
                </a:solidFill>
                <a:effectLst/>
                <a:uLnTx/>
                <a:uFillTx/>
                <a:latin typeface="Calibri"/>
              </a:rPr>
              <a:t>Investment in </a:t>
            </a:r>
            <a:r>
              <a:rPr kumimoji="0" lang="en-US" sz="1600" b="1" i="0" u="none" strike="noStrike" kern="1200" cap="none" spc="0" normalizeH="0" baseline="0" noProof="0" dirty="0">
                <a:ln>
                  <a:noFill/>
                </a:ln>
                <a:solidFill>
                  <a:srgbClr val="C00000"/>
                </a:solidFill>
                <a:effectLst/>
                <a:uLnTx/>
                <a:uFillTx/>
                <a:latin typeface="Calibri"/>
              </a:rPr>
              <a:t>EMP</a:t>
            </a:r>
            <a:r>
              <a:rPr kumimoji="0" lang="en-US" sz="1600" b="0" i="0" u="none" strike="noStrike" kern="1200" cap="none" spc="0" normalizeH="0" baseline="0" noProof="0" dirty="0">
                <a:ln>
                  <a:noFill/>
                </a:ln>
                <a:solidFill>
                  <a:srgbClr val="C00000"/>
                </a:solidFill>
                <a:effectLst/>
                <a:uLnTx/>
                <a:uFillTx/>
                <a:latin typeface="Calibri"/>
              </a:rPr>
              <a:t> Infrastructure </a:t>
            </a:r>
            <a:r>
              <a:rPr kumimoji="0" lang="en-US" sz="1600" b="0" i="0" u="none" strike="noStrike" kern="1200" cap="none" spc="0" normalizeH="0" baseline="0" noProof="0" dirty="0">
                <a:ln>
                  <a:noFill/>
                </a:ln>
                <a:solidFill>
                  <a:prstClr val="black"/>
                </a:solidFill>
                <a:effectLst/>
                <a:uLnTx/>
                <a:uFillTx/>
                <a:latin typeface="Calibri"/>
              </a:rPr>
              <a:t>:  Existing </a:t>
            </a:r>
            <a:r>
              <a:rPr kumimoji="0" lang="en-US" sz="1600" b="1" i="0" u="none" strike="noStrike" kern="1200" cap="none" spc="0" normalizeH="0" baseline="0" noProof="0" dirty="0">
                <a:ln>
                  <a:noFill/>
                </a:ln>
                <a:solidFill>
                  <a:srgbClr val="C00000"/>
                </a:solidFill>
                <a:effectLst/>
                <a:uLnTx/>
                <a:uFillTx/>
                <a:latin typeface="Calibri"/>
              </a:rPr>
              <a:t>Rs. </a:t>
            </a:r>
            <a:r>
              <a:rPr kumimoji="0" lang="en-US" sz="1600" b="1" i="0" u="none" strike="noStrike" kern="1200" cap="none" spc="0" normalizeH="0" baseline="0" noProof="0" dirty="0" smtClean="0">
                <a:ln>
                  <a:noFill/>
                </a:ln>
                <a:solidFill>
                  <a:srgbClr val="C00000"/>
                </a:solidFill>
                <a:effectLst/>
                <a:uLnTx/>
                <a:uFillTx/>
                <a:latin typeface="Calibri"/>
              </a:rPr>
              <a:t>61.30 </a:t>
            </a:r>
            <a:r>
              <a:rPr kumimoji="0" lang="en-US" sz="1600" b="1" i="0" u="none" strike="noStrike" kern="1200" cap="none" spc="0" normalizeH="0" baseline="0" noProof="0" dirty="0">
                <a:ln>
                  <a:noFill/>
                </a:ln>
                <a:solidFill>
                  <a:srgbClr val="C00000"/>
                </a:solidFill>
                <a:effectLst/>
                <a:uLnTx/>
                <a:uFillTx/>
                <a:latin typeface="Calibri"/>
              </a:rPr>
              <a:t>Cr; </a:t>
            </a:r>
            <a:r>
              <a:rPr kumimoji="0" lang="en-US" sz="1600" b="1" i="0" u="none" strike="noStrike" kern="1200" cap="none" spc="0" normalizeH="0" baseline="0" noProof="0" dirty="0">
                <a:ln>
                  <a:noFill/>
                </a:ln>
                <a:solidFill>
                  <a:prstClr val="black"/>
                </a:solidFill>
                <a:effectLst/>
                <a:uLnTx/>
                <a:uFillTx/>
                <a:latin typeface="Calibri"/>
              </a:rPr>
              <a:t>Proposed: </a:t>
            </a:r>
            <a:r>
              <a:rPr kumimoji="0" lang="en-US" sz="1600" b="1" i="0" u="none" strike="noStrike" kern="1200" cap="none" spc="0" normalizeH="0" baseline="0" noProof="0" dirty="0">
                <a:ln>
                  <a:noFill/>
                </a:ln>
                <a:solidFill>
                  <a:srgbClr val="C00000"/>
                </a:solidFill>
                <a:effectLst/>
                <a:uLnTx/>
                <a:uFillTx/>
                <a:latin typeface="Calibri"/>
              </a:rPr>
              <a:t>Rs. </a:t>
            </a:r>
            <a:r>
              <a:rPr kumimoji="0" lang="en-US" sz="1600" b="1" i="0" u="none" strike="noStrike" kern="1200" cap="none" spc="0" normalizeH="0" baseline="0" noProof="0" dirty="0" smtClean="0">
                <a:ln>
                  <a:noFill/>
                </a:ln>
                <a:solidFill>
                  <a:srgbClr val="C00000"/>
                </a:solidFill>
                <a:effectLst/>
                <a:uLnTx/>
                <a:uFillTx/>
                <a:latin typeface="Calibri"/>
              </a:rPr>
              <a:t>4.30 </a:t>
            </a:r>
            <a:r>
              <a:rPr kumimoji="0" lang="en-US" sz="1600" b="1" i="0" u="none" strike="noStrike" kern="1200" cap="none" spc="0" normalizeH="0" baseline="0" noProof="0" dirty="0">
                <a:ln>
                  <a:noFill/>
                </a:ln>
                <a:solidFill>
                  <a:srgbClr val="C00000"/>
                </a:solidFill>
                <a:effectLst/>
                <a:uLnTx/>
                <a:uFillTx/>
                <a:latin typeface="Calibri"/>
              </a:rPr>
              <a:t>Cr. </a:t>
            </a:r>
            <a:endParaRPr kumimoji="0" lang="en-US" sz="1600" b="0" i="0" u="none" strike="noStrike" kern="1200" cap="none" spc="0" normalizeH="0" baseline="0" noProof="0" dirty="0">
              <a:ln>
                <a:noFill/>
              </a:ln>
              <a:solidFill>
                <a:prstClr val="black"/>
              </a:solidFill>
              <a:effectLst/>
              <a:uLnTx/>
              <a:uFillTx/>
              <a:latin typeface="Calibri"/>
            </a:endParaRPr>
          </a:p>
          <a:p>
            <a:pPr marL="215416" indent="-164126" algn="just">
              <a:spcBef>
                <a:spcPts val="0"/>
              </a:spcBef>
              <a:spcAft>
                <a:spcPts val="0"/>
              </a:spcAft>
              <a:buClr>
                <a:srgbClr val="1F497D">
                  <a:lumMod val="75000"/>
                </a:srgbClr>
              </a:buClr>
              <a:buSzPct val="100000"/>
              <a:buFont typeface="Arial" pitchFamily="34" charset="0"/>
              <a:buChar char="•"/>
              <a:defRPr/>
            </a:pPr>
            <a:r>
              <a:rPr kumimoji="0" lang="en-US" sz="1600" b="0" i="0" u="none" strike="noStrike" kern="1200" cap="none" spc="0" normalizeH="0" baseline="0" noProof="0" dirty="0">
                <a:ln>
                  <a:noFill/>
                </a:ln>
                <a:solidFill>
                  <a:prstClr val="black"/>
                </a:solidFill>
                <a:effectLst/>
                <a:uLnTx/>
                <a:uFillTx/>
                <a:latin typeface="Calibri"/>
              </a:rPr>
              <a:t>Handsome </a:t>
            </a:r>
            <a:r>
              <a:rPr kumimoji="0" lang="en-US" sz="1600" b="0" i="0" u="none" strike="noStrike" kern="1200" cap="none" spc="0" normalizeH="0" baseline="0" noProof="0" dirty="0">
                <a:ln>
                  <a:noFill/>
                </a:ln>
                <a:solidFill>
                  <a:srgbClr val="C00000"/>
                </a:solidFill>
                <a:effectLst/>
                <a:uLnTx/>
                <a:uFillTx/>
                <a:latin typeface="Calibri"/>
              </a:rPr>
              <a:t>Provisions for </a:t>
            </a:r>
            <a:r>
              <a:rPr kumimoji="0" lang="en-US" sz="1600" b="1" i="0" u="none" strike="noStrike" kern="1200" cap="none" spc="0" normalizeH="0" baseline="0" noProof="0" dirty="0">
                <a:ln>
                  <a:noFill/>
                </a:ln>
                <a:solidFill>
                  <a:srgbClr val="C00000"/>
                </a:solidFill>
                <a:effectLst/>
                <a:uLnTx/>
                <a:uFillTx/>
                <a:latin typeface="Calibri"/>
              </a:rPr>
              <a:t>CSR</a:t>
            </a:r>
            <a:r>
              <a:rPr kumimoji="0" lang="en-US" sz="1600" b="0" i="0" u="none" strike="noStrike" kern="1200" cap="none" spc="0" normalizeH="0" baseline="0" noProof="0" dirty="0">
                <a:ln>
                  <a:noFill/>
                </a:ln>
                <a:solidFill>
                  <a:prstClr val="black"/>
                </a:solidFill>
                <a:effectLst/>
                <a:uLnTx/>
                <a:uFillTx/>
                <a:latin typeface="Calibri"/>
              </a:rPr>
              <a:t>: </a:t>
            </a:r>
            <a:r>
              <a:rPr lang="en-US" sz="1600" dirty="0">
                <a:solidFill>
                  <a:prstClr val="black"/>
                </a:solidFill>
                <a:latin typeface="Calibri"/>
              </a:rPr>
              <a:t>Existing </a:t>
            </a:r>
            <a:r>
              <a:rPr lang="en-US" sz="1600" b="1" dirty="0">
                <a:solidFill>
                  <a:srgbClr val="C00000"/>
                </a:solidFill>
                <a:latin typeface="Calibri"/>
              </a:rPr>
              <a:t>Rs. </a:t>
            </a:r>
            <a:r>
              <a:rPr lang="en-US" sz="1600" b="1" dirty="0" smtClean="0">
                <a:solidFill>
                  <a:srgbClr val="C00000"/>
                </a:solidFill>
                <a:latin typeface="Calibri"/>
              </a:rPr>
              <a:t>3.67 </a:t>
            </a:r>
            <a:r>
              <a:rPr lang="en-US" sz="1600" b="1" dirty="0">
                <a:solidFill>
                  <a:srgbClr val="C00000"/>
                </a:solidFill>
                <a:latin typeface="Calibri"/>
              </a:rPr>
              <a:t>Cr; </a:t>
            </a:r>
            <a:r>
              <a:rPr lang="en-US" sz="1600" b="1" dirty="0">
                <a:solidFill>
                  <a:prstClr val="black"/>
                </a:solidFill>
                <a:latin typeface="Calibri"/>
              </a:rPr>
              <a:t>Proposed: </a:t>
            </a:r>
            <a:r>
              <a:rPr lang="en-US" sz="1600" b="1" dirty="0">
                <a:solidFill>
                  <a:srgbClr val="C00000"/>
                </a:solidFill>
                <a:latin typeface="Calibri"/>
              </a:rPr>
              <a:t>Rs. </a:t>
            </a:r>
            <a:r>
              <a:rPr lang="en-US" sz="1600" b="1" dirty="0" smtClean="0">
                <a:solidFill>
                  <a:srgbClr val="C00000"/>
                </a:solidFill>
                <a:latin typeface="Calibri"/>
              </a:rPr>
              <a:t>0.55 </a:t>
            </a:r>
            <a:r>
              <a:rPr lang="en-US" sz="1600" b="1" dirty="0">
                <a:solidFill>
                  <a:srgbClr val="C00000"/>
                </a:solidFill>
                <a:latin typeface="Calibri"/>
              </a:rPr>
              <a:t>Cr. </a:t>
            </a:r>
            <a:endParaRPr kumimoji="0" lang="en-US" sz="1600" b="0" i="0" u="none" strike="noStrike" kern="1200" cap="none" spc="0" normalizeH="0" baseline="0" noProof="0" dirty="0" smtClean="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err="1" smtClean="0">
                <a:ln>
                  <a:noFill/>
                </a:ln>
                <a:solidFill>
                  <a:srgbClr val="C00000"/>
                </a:solidFill>
                <a:effectLst/>
                <a:uLnTx/>
                <a:uFillTx/>
                <a:latin typeface="Calibri"/>
              </a:rPr>
              <a:t>Rs</a:t>
            </a:r>
            <a:r>
              <a:rPr kumimoji="0" lang="en-US" sz="1600" b="1" i="0" u="none" strike="noStrike" kern="1200" cap="none" spc="0" normalizeH="0" baseline="0" noProof="0" dirty="0">
                <a:ln>
                  <a:noFill/>
                </a:ln>
                <a:solidFill>
                  <a:srgbClr val="C00000"/>
                </a:solidFill>
                <a:effectLst/>
                <a:uLnTx/>
                <a:uFillTx/>
                <a:latin typeface="Calibri"/>
              </a:rPr>
              <a:t>. </a:t>
            </a:r>
            <a:r>
              <a:rPr kumimoji="0" lang="en-US" sz="1600" b="1" i="0" u="none" strike="noStrike" kern="1200" cap="none" spc="0" normalizeH="0" baseline="0" noProof="0" dirty="0" smtClean="0">
                <a:ln>
                  <a:noFill/>
                </a:ln>
                <a:solidFill>
                  <a:srgbClr val="C00000"/>
                </a:solidFill>
                <a:effectLst/>
                <a:uLnTx/>
                <a:uFillTx/>
                <a:latin typeface="Calibri"/>
              </a:rPr>
              <a:t>0.44 </a:t>
            </a:r>
            <a:r>
              <a:rPr kumimoji="0" lang="en-US" sz="1600" b="1" i="0" u="none" strike="noStrike" kern="1200" cap="none" spc="0" normalizeH="0" baseline="0" noProof="0" dirty="0">
                <a:ln>
                  <a:noFill/>
                </a:ln>
                <a:solidFill>
                  <a:srgbClr val="C00000"/>
                </a:solidFill>
                <a:effectLst/>
                <a:uLnTx/>
                <a:uFillTx/>
                <a:latin typeface="Calibri"/>
              </a:rPr>
              <a:t>Cr / Yr.</a:t>
            </a:r>
            <a:r>
              <a:rPr kumimoji="0" lang="en-US" sz="1600" b="0" i="0" u="none" strike="noStrike" kern="1200" cap="none" spc="0" normalizeH="0" baseline="0" noProof="0" dirty="0">
                <a:ln>
                  <a:noFill/>
                </a:ln>
                <a:solidFill>
                  <a:prstClr val="black"/>
                </a:solidFill>
                <a:effectLst/>
                <a:uLnTx/>
                <a:uFillTx/>
                <a:latin typeface="Calibri"/>
              </a:rPr>
              <a:t> to be spent on </a:t>
            </a:r>
            <a:r>
              <a:rPr kumimoji="0" lang="en-US" sz="1600" b="1" i="0" u="none" strike="noStrike" kern="1200" cap="none" spc="0" normalizeH="0" baseline="0" noProof="0" dirty="0">
                <a:ln>
                  <a:noFill/>
                </a:ln>
                <a:solidFill>
                  <a:srgbClr val="C00000"/>
                </a:solidFill>
                <a:effectLst/>
                <a:uLnTx/>
                <a:uFillTx/>
                <a:latin typeface="Calibri"/>
              </a:rPr>
              <a:t>O &amp; M</a:t>
            </a:r>
            <a:r>
              <a:rPr kumimoji="0" lang="en-US" sz="1600" b="0" i="0" u="none" strike="noStrike" kern="1200" cap="none" spc="0" normalizeH="0" baseline="0" noProof="0" dirty="0">
                <a:ln>
                  <a:noFill/>
                </a:ln>
                <a:solidFill>
                  <a:srgbClr val="C00000"/>
                </a:solidFill>
                <a:effectLst/>
                <a:uLnTx/>
                <a:uFillTx/>
                <a:latin typeface="Calibri"/>
              </a:rPr>
              <a:t> </a:t>
            </a:r>
            <a:r>
              <a:rPr kumimoji="0" lang="en-US" sz="1600" b="0" i="0" u="none" strike="noStrike" kern="1200" cap="none" spc="0" normalizeH="0" baseline="0" noProof="0" dirty="0">
                <a:ln>
                  <a:noFill/>
                </a:ln>
                <a:solidFill>
                  <a:prstClr val="black"/>
                </a:solidFill>
                <a:effectLst/>
                <a:uLnTx/>
                <a:uFillTx/>
                <a:latin typeface="Calibri"/>
              </a:rPr>
              <a:t>of ETP, APC &amp; Other Infrastructure.</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20%</a:t>
            </a:r>
            <a:r>
              <a:rPr kumimoji="0" lang="en-US" sz="1600" b="0" i="0" u="none" strike="noStrike" kern="1200" cap="none" spc="0" normalizeH="0" baseline="0" noProof="0" dirty="0">
                <a:ln>
                  <a:noFill/>
                </a:ln>
                <a:solidFill>
                  <a:srgbClr val="C00000"/>
                </a:solidFill>
                <a:effectLst/>
                <a:uLnTx/>
                <a:uFillTx/>
                <a:latin typeface="Calibri"/>
              </a:rPr>
              <a:t> More Green Belt </a:t>
            </a:r>
            <a:r>
              <a:rPr kumimoji="0" lang="en-US" sz="1600" b="0" i="0" u="none" strike="noStrike" kern="1200" cap="none" spc="0" normalizeH="0" baseline="0" noProof="0" dirty="0">
                <a:ln>
                  <a:noFill/>
                </a:ln>
                <a:solidFill>
                  <a:prstClr val="black"/>
                </a:solidFill>
                <a:effectLst/>
                <a:uLnTx/>
                <a:uFillTx/>
                <a:latin typeface="Calibri"/>
              </a:rPr>
              <a:t>to Make up 33% of TPA (Existing GB: 13%)</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ndParaRPr>
          </a:p>
          <a:p>
            <a:pPr marL="316529" marR="0" lvl="0" indent="-265241" algn="just" defTabSz="914400" rtl="0" eaLnBrk="0" fontAlgn="base" latinLnBrk="0" hangingPunct="0">
              <a:spcBef>
                <a:spcPts val="0"/>
              </a:spcBef>
              <a:spcAft>
                <a:spcPts val="0"/>
              </a:spcAft>
              <a:buClr>
                <a:srgbClr val="1F497D">
                  <a:lumMod val="75000"/>
                </a:srgbClr>
              </a:buClr>
              <a:buSzPct val="100000"/>
              <a:buFont typeface="+mj-lt"/>
              <a:buAutoNum type="alphaUcPeriod" startAt="2"/>
              <a:tabLst/>
              <a:defRPr/>
            </a:pPr>
            <a:r>
              <a:rPr kumimoji="0" lang="en-US" sz="1600" b="1" i="0" u="none" strike="noStrike" kern="1200" cap="none" spc="0" normalizeH="0" baseline="0" noProof="0" dirty="0" smtClean="0">
                <a:ln>
                  <a:noFill/>
                </a:ln>
                <a:solidFill>
                  <a:srgbClr val="C00000"/>
                </a:solidFill>
                <a:effectLst/>
                <a:uLnTx/>
                <a:uFillTx/>
                <a:latin typeface="Calibri"/>
              </a:rPr>
              <a:t>Sugar </a:t>
            </a:r>
            <a:r>
              <a:rPr kumimoji="0" lang="en-US" sz="1600" b="1" i="0" u="none" strike="noStrike" kern="1200" cap="none" spc="0" normalizeH="0" baseline="0" noProof="0" dirty="0">
                <a:ln>
                  <a:noFill/>
                </a:ln>
                <a:solidFill>
                  <a:srgbClr val="C00000"/>
                </a:solidFill>
                <a:effectLst/>
                <a:uLnTx/>
                <a:uFillTx/>
                <a:latin typeface="Calibri"/>
              </a:rPr>
              <a:t>Factory </a:t>
            </a:r>
            <a:r>
              <a:rPr kumimoji="0" lang="en-US" sz="1600" b="0" i="0" u="none" strike="noStrike" kern="1200" cap="none" spc="0" normalizeH="0" baseline="0" noProof="0" dirty="0">
                <a:ln>
                  <a:noFill/>
                </a:ln>
                <a:solidFill>
                  <a:prstClr val="black"/>
                </a:solidFill>
                <a:effectLst/>
                <a:uLnTx/>
                <a:uFillTx/>
                <a:latin typeface="Calibri"/>
              </a:rPr>
              <a:t>-</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100 %</a:t>
            </a:r>
            <a:r>
              <a:rPr kumimoji="0" lang="en-US" sz="1600" b="0" i="0" u="none" strike="noStrike" kern="1200" cap="none" spc="0" normalizeH="0" baseline="0" noProof="0" dirty="0">
                <a:ln>
                  <a:noFill/>
                </a:ln>
                <a:solidFill>
                  <a:srgbClr val="C00000"/>
                </a:solidFill>
                <a:effectLst/>
                <a:uLnTx/>
                <a:uFillTx/>
                <a:latin typeface="Calibri"/>
              </a:rPr>
              <a:t> Saving in Process Fresh Water. </a:t>
            </a:r>
            <a:endParaRPr kumimoji="0" lang="en-US" sz="1600" b="0" i="0" u="none" strike="noStrike" kern="1200" cap="none" spc="0" normalizeH="0" baseline="0" noProof="0" dirty="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72% </a:t>
            </a:r>
            <a:r>
              <a:rPr kumimoji="0" lang="en-US" sz="1600" b="0" i="0" u="none" strike="noStrike" kern="1200" cap="none" spc="0" normalizeH="0" baseline="0" noProof="0" dirty="0">
                <a:ln>
                  <a:noFill/>
                </a:ln>
                <a:solidFill>
                  <a:srgbClr val="C00000"/>
                </a:solidFill>
                <a:effectLst/>
                <a:uLnTx/>
                <a:uFillTx/>
                <a:latin typeface="Calibri"/>
              </a:rPr>
              <a:t>Reduction in Effluent </a:t>
            </a:r>
            <a:r>
              <a:rPr kumimoji="0" lang="en-US" sz="1600" b="0" i="0" u="none" strike="noStrike" kern="1200" cap="none" spc="0" normalizeH="0" baseline="0" noProof="0" dirty="0">
                <a:ln>
                  <a:noFill/>
                </a:ln>
                <a:solidFill>
                  <a:prstClr val="black"/>
                </a:solidFill>
                <a:effectLst/>
                <a:uLnTx/>
                <a:uFillTx/>
                <a:latin typeface="Calibri"/>
              </a:rPr>
              <a:t>w.r.t. Norm (Generation: </a:t>
            </a:r>
            <a:r>
              <a:rPr kumimoji="0" lang="en-US" sz="1600" b="0" i="0" u="none" strike="noStrike" kern="1200" cap="none" spc="0" normalizeH="0" baseline="0" noProof="0" dirty="0" smtClean="0">
                <a:ln>
                  <a:noFill/>
                </a:ln>
                <a:solidFill>
                  <a:prstClr val="black"/>
                </a:solidFill>
                <a:effectLst/>
                <a:uLnTx/>
                <a:uFillTx/>
                <a:latin typeface="Calibri"/>
              </a:rPr>
              <a:t>94 </a:t>
            </a:r>
            <a:r>
              <a:rPr kumimoji="0" lang="en-US" sz="1600" b="0" i="0" u="none" strike="noStrike" kern="1200" cap="none" spc="0" normalizeH="0" baseline="0" noProof="0" dirty="0">
                <a:ln>
                  <a:noFill/>
                </a:ln>
                <a:solidFill>
                  <a:prstClr val="black"/>
                </a:solidFill>
                <a:effectLst/>
                <a:uLnTx/>
                <a:uFillTx/>
                <a:latin typeface="Calibri"/>
              </a:rPr>
              <a:t>Lit/MT; Norm:200 Lit/M)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Complete Revamping of Sugar Factory ETP </a:t>
            </a:r>
            <a:r>
              <a:rPr kumimoji="0" lang="en-US" sz="1600" b="0" i="0" u="none" strike="noStrike" kern="1200" cap="none" spc="0" normalizeH="0" baseline="0" noProof="0" dirty="0">
                <a:ln>
                  <a:noFill/>
                </a:ln>
                <a:solidFill>
                  <a:srgbClr val="C00000"/>
                </a:solidFill>
                <a:effectLst/>
                <a:uLnTx/>
                <a:uFillTx/>
                <a:latin typeface="Calibri"/>
              </a:rPr>
              <a:t>by investing </a:t>
            </a:r>
            <a:r>
              <a:rPr kumimoji="0" lang="en-US" sz="1600" b="1" i="0" u="none" strike="noStrike" kern="1200" cap="none" spc="0" normalizeH="0" baseline="0" noProof="0" dirty="0">
                <a:ln>
                  <a:noFill/>
                </a:ln>
                <a:solidFill>
                  <a:srgbClr val="C00000"/>
                </a:solidFill>
                <a:effectLst/>
                <a:uLnTx/>
                <a:uFillTx/>
                <a:latin typeface="Calibri"/>
              </a:rPr>
              <a:t>Rs.1.75 Cr</a:t>
            </a:r>
            <a:r>
              <a:rPr kumimoji="0" lang="en-US" sz="1600" b="0" i="0" u="none" strike="noStrike" kern="1200" cap="none" spc="0" normalizeH="0" baseline="0" noProof="0" dirty="0">
                <a:ln>
                  <a:noFill/>
                </a:ln>
                <a:solidFill>
                  <a:srgbClr val="C00000"/>
                </a:solidFill>
                <a:effectLst/>
                <a:uLnTx/>
                <a:uFillTx/>
                <a:latin typeface="Calibri"/>
              </a:rPr>
              <a:t>.:</a:t>
            </a:r>
            <a:r>
              <a:rPr kumimoji="0" lang="en-US" sz="1600" b="0" i="0" u="none" strike="noStrike" kern="1200" cap="none" spc="0" normalizeH="0" baseline="0" noProof="0" dirty="0">
                <a:ln>
                  <a:noFill/>
                </a:ln>
                <a:solidFill>
                  <a:prstClr val="black"/>
                </a:solidFill>
                <a:effectLst/>
                <a:uLnTx/>
                <a:uFillTx/>
                <a:latin typeface="Calibri"/>
              </a:rPr>
              <a:t> Primary Treatment-Secondary Anaerobic Treatment- Secondary Aerobic Treatment (2 Stage Aeration)-Tertiary Treatment (DMF &amp; ACF)</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40%</a:t>
            </a:r>
            <a:r>
              <a:rPr kumimoji="0" lang="en-US" sz="1600" b="0" i="0" u="none" strike="noStrike" kern="1200" cap="none" spc="0" normalizeH="0" baseline="0" noProof="0" dirty="0">
                <a:ln>
                  <a:noFill/>
                </a:ln>
                <a:solidFill>
                  <a:srgbClr val="C00000"/>
                </a:solidFill>
                <a:effectLst/>
                <a:uLnTx/>
                <a:uFillTx/>
                <a:latin typeface="Calibri"/>
              </a:rPr>
              <a:t> Increase in ETP Efficiency </a:t>
            </a:r>
            <a:r>
              <a:rPr kumimoji="0" lang="en-US" sz="1600" b="0" i="0" u="none" strike="noStrike" kern="1200" cap="none" spc="0" normalizeH="0" baseline="0" noProof="0" dirty="0">
                <a:ln>
                  <a:noFill/>
                </a:ln>
                <a:solidFill>
                  <a:prstClr val="black"/>
                </a:solidFill>
                <a:effectLst/>
                <a:uLnTx/>
                <a:uFillTx/>
                <a:latin typeface="Calibri"/>
              </a:rPr>
              <a:t>(Exist. BOD : 100 mg/lit; Prop. BOD : 60 mg/lit)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ZLD for Sugar Factory</a:t>
            </a:r>
            <a:r>
              <a:rPr kumimoji="0" lang="en-US" sz="1600" b="0" i="0" u="none" strike="noStrike" kern="1200" cap="none" spc="0" normalizeH="0" baseline="0" noProof="0" dirty="0">
                <a:ln>
                  <a:noFill/>
                </a:ln>
                <a:solidFill>
                  <a:prstClr val="black"/>
                </a:solidFill>
                <a:effectLst/>
                <a:uLnTx/>
                <a:uFillTx/>
                <a:latin typeface="Calibri"/>
              </a:rPr>
              <a:t> </a:t>
            </a:r>
            <a:r>
              <a:rPr kumimoji="0" lang="en-US" sz="1600" b="0" i="0" u="none" strike="noStrike" kern="1200" cap="none" spc="0" normalizeH="0" baseline="0" noProof="0" dirty="0" err="1">
                <a:ln>
                  <a:noFill/>
                </a:ln>
                <a:solidFill>
                  <a:prstClr val="black"/>
                </a:solidFill>
                <a:effectLst/>
                <a:uLnTx/>
                <a:uFillTx/>
                <a:latin typeface="Calibri"/>
              </a:rPr>
              <a:t>tho</a:t>
            </a:r>
            <a:r>
              <a:rPr kumimoji="0" lang="en-US" sz="1600" b="0" i="0" u="none" strike="noStrike" kern="1200" cap="none" spc="0" normalizeH="0" baseline="0" noProof="0" dirty="0">
                <a:ln>
                  <a:noFill/>
                </a:ln>
                <a:solidFill>
                  <a:prstClr val="black"/>
                </a:solidFill>
                <a:effectLst/>
                <a:uLnTx/>
                <a:uFillTx/>
                <a:latin typeface="Calibri"/>
              </a:rPr>
              <a:t>’ Reduce- Reuse- Recycle</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ESP &amp; 80 M Stack as APC </a:t>
            </a:r>
            <a:r>
              <a:rPr kumimoji="0" lang="en-US" sz="1600" b="0" i="0" u="none" strike="noStrike" kern="1200" cap="none" spc="0" normalizeH="0" baseline="0" noProof="0" dirty="0">
                <a:ln>
                  <a:noFill/>
                </a:ln>
                <a:solidFill>
                  <a:prstClr val="black"/>
                </a:solidFill>
                <a:effectLst/>
                <a:uLnTx/>
                <a:uFillTx/>
                <a:latin typeface="Calibri"/>
              </a:rPr>
              <a:t>to Cogen Boiler (ESP Efficiency : 99.5%); OCMS Provided.</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600" b="1" i="0" u="none" strike="noStrike" kern="1200" cap="none" spc="0" normalizeH="0" baseline="0" noProof="0" dirty="0">
                <a:ln>
                  <a:noFill/>
                </a:ln>
                <a:solidFill>
                  <a:srgbClr val="C00000"/>
                </a:solidFill>
                <a:effectLst/>
                <a:uLnTx/>
                <a:uFillTx/>
                <a:latin typeface="Calibri"/>
              </a:rPr>
              <a:t>10% </a:t>
            </a:r>
            <a:r>
              <a:rPr kumimoji="0" lang="en-US" sz="1600" b="0" i="0" u="none" strike="noStrike" kern="1200" cap="none" spc="0" normalizeH="0" baseline="0" noProof="0" dirty="0">
                <a:ln>
                  <a:noFill/>
                </a:ln>
                <a:solidFill>
                  <a:srgbClr val="C00000"/>
                </a:solidFill>
                <a:effectLst/>
                <a:uLnTx/>
                <a:uFillTx/>
                <a:latin typeface="Calibri"/>
              </a:rPr>
              <a:t>Less Steam Consumption </a:t>
            </a:r>
            <a:r>
              <a:rPr kumimoji="0" lang="en-US" sz="1600" b="0" i="0" u="none" strike="noStrike" kern="1200" cap="none" spc="0" normalizeH="0" baseline="0" noProof="0" dirty="0">
                <a:ln>
                  <a:noFill/>
                </a:ln>
                <a:solidFill>
                  <a:prstClr val="black"/>
                </a:solidFill>
                <a:effectLst/>
                <a:uLnTx/>
                <a:uFillTx/>
              </a:rPr>
              <a:t>– </a:t>
            </a:r>
            <a:r>
              <a:rPr kumimoji="0" lang="en-US" sz="1600" b="1" i="0" u="none" strike="noStrike" kern="1200" cap="none" spc="0" normalizeH="0" baseline="0" noProof="0" dirty="0">
                <a:ln>
                  <a:noFill/>
                </a:ln>
                <a:solidFill>
                  <a:prstClr val="black"/>
                </a:solidFill>
                <a:effectLst/>
                <a:uLnTx/>
                <a:uFillTx/>
                <a:latin typeface="Calibri"/>
              </a:rPr>
              <a:t>46% Steam on Cane to 36% </a:t>
            </a:r>
            <a:r>
              <a:rPr kumimoji="0" lang="en-US" sz="1600" b="0" i="0" u="none" strike="noStrike" kern="1200" cap="none" spc="0" normalizeH="0" baseline="0" noProof="0" dirty="0">
                <a:ln>
                  <a:noFill/>
                </a:ln>
                <a:solidFill>
                  <a:prstClr val="black"/>
                </a:solidFill>
                <a:effectLst/>
                <a:uLnTx/>
                <a:uFillTx/>
                <a:latin typeface="Calibri"/>
              </a:rPr>
              <a:t>(Less Steam –Less Fuel-Less Pollution) </a:t>
            </a:r>
            <a:endParaRPr kumimoji="0" lang="en-US" sz="1600" b="0" i="0" u="none" strike="noStrike" kern="1200" cap="none" spc="0" normalizeH="0" baseline="0" noProof="0" dirty="0" smtClean="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lang="en-US" sz="1600" dirty="0" smtClean="0">
                <a:solidFill>
                  <a:prstClr val="black"/>
                </a:solidFill>
                <a:latin typeface="Calibri"/>
              </a:rPr>
              <a:t>Installation of O</a:t>
            </a:r>
            <a:r>
              <a:rPr lang="en-US" sz="1600" baseline="-25000" dirty="0" smtClean="0">
                <a:solidFill>
                  <a:prstClr val="black"/>
                </a:solidFill>
                <a:latin typeface="Calibri"/>
              </a:rPr>
              <a:t>2 </a:t>
            </a:r>
            <a:r>
              <a:rPr lang="en-US" sz="1600" dirty="0" smtClean="0">
                <a:solidFill>
                  <a:prstClr val="black"/>
                </a:solidFill>
                <a:latin typeface="Calibri"/>
              </a:rPr>
              <a:t>plant under COVID-19 Scenario wroth 80 Lakh</a:t>
            </a:r>
            <a:endParaRPr kumimoji="0" lang="en-US" sz="1600" b="0" i="0" u="none" strike="noStrike" kern="1200" cap="none" spc="0" normalizeH="0" noProof="0" dirty="0">
              <a:ln>
                <a:noFill/>
              </a:ln>
              <a:solidFill>
                <a:prstClr val="black"/>
              </a:solidFill>
              <a:effectLst/>
              <a:uLnTx/>
              <a:uFillTx/>
              <a:latin typeface="Calibri"/>
            </a:endParaRPr>
          </a:p>
        </p:txBody>
      </p:sp>
      <p:sp>
        <p:nvSpPr>
          <p:cNvPr id="11268" name="Slide Number Placeholder 6"/>
          <p:cNvSpPr>
            <a:spLocks noGrp="1"/>
          </p:cNvSpPr>
          <p:nvPr>
            <p:ph type="sldNum" sz="quarter" idx="12"/>
          </p:nvPr>
        </p:nvSpPr>
        <p:spPr bwMode="auto">
          <a:xfrm>
            <a:off x="8913813" y="6356350"/>
            <a:ext cx="496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684213" indent="-261938">
              <a:defRPr sz="2000">
                <a:solidFill>
                  <a:schemeClr val="accent2"/>
                </a:solidFill>
                <a:latin typeface="Times New Roman" panose="02020603050405020304" pitchFamily="18" charset="0"/>
                <a:cs typeface="Arial" panose="020B0604020202020204" pitchFamily="34" charset="0"/>
              </a:defRPr>
            </a:lvl2pPr>
            <a:lvl3pPr marL="1052513" indent="-207963">
              <a:defRPr sz="2000">
                <a:solidFill>
                  <a:schemeClr val="accent2"/>
                </a:solidFill>
                <a:latin typeface="Times New Roman" panose="02020603050405020304" pitchFamily="18" charset="0"/>
                <a:cs typeface="Arial" panose="020B0604020202020204" pitchFamily="34" charset="0"/>
              </a:defRPr>
            </a:lvl3pPr>
            <a:lvl4pPr marL="1474788" indent="-207963">
              <a:defRPr sz="2000">
                <a:solidFill>
                  <a:schemeClr val="accent2"/>
                </a:solidFill>
                <a:latin typeface="Times New Roman" panose="02020603050405020304" pitchFamily="18" charset="0"/>
                <a:cs typeface="Arial" panose="020B0604020202020204" pitchFamily="34" charset="0"/>
              </a:defRPr>
            </a:lvl4pPr>
            <a:lvl5pPr marL="1897063" indent="-207963">
              <a:defRPr sz="2000">
                <a:solidFill>
                  <a:schemeClr val="accent2"/>
                </a:solidFill>
                <a:latin typeface="Times New Roman" panose="02020603050405020304" pitchFamily="18" charset="0"/>
                <a:cs typeface="Arial" panose="020B0604020202020204" pitchFamily="34" charset="0"/>
              </a:defRPr>
            </a:lvl5pPr>
            <a:lvl6pPr marL="23542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8114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2686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7258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F7B32A-ACE7-4EB6-81DE-32C0C11BCE3C}" type="slidenum">
              <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7422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xfrm>
            <a:off x="9575800" y="6526213"/>
            <a:ext cx="303213"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30238" indent="-241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971550" indent="-1920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360488" indent="-1920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751013" indent="-1920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2082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654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226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798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42FA69-5D3E-4C14-BD7B-B6330521830B}" type="slidenum">
              <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 name="Rectangle 4"/>
          <p:cNvSpPr>
            <a:spLocks noChangeArrowheads="1"/>
          </p:cNvSpPr>
          <p:nvPr/>
        </p:nvSpPr>
        <p:spPr bwMode="auto">
          <a:xfrm>
            <a:off x="3152775" y="-6350"/>
            <a:ext cx="4052888" cy="338138"/>
          </a:xfrm>
          <a:prstGeom prst="rect">
            <a:avLst/>
          </a:prstGeom>
          <a:noFill/>
          <a:ln w="9525">
            <a:noFill/>
            <a:miter lim="800000"/>
            <a:headEnd/>
            <a:tailEnd/>
          </a:ln>
        </p:spPr>
        <p:txBody>
          <a:bodyPr>
            <a:spAutoFit/>
          </a:bodyPr>
          <a:lstStyle/>
          <a:p>
            <a:pPr marL="293541" marR="0" lvl="0" indent="-293541" algn="ctr" defTabSz="914400" rtl="0" eaLnBrk="0" fontAlgn="base" latinLnBrk="0" hangingPunct="0">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srgbClr val="CC0099"/>
                </a:solidFill>
                <a:effectLst/>
                <a:uLnTx/>
                <a:uFillTx/>
                <a:latin typeface="Calibri"/>
                <a:ea typeface="+mn-ea"/>
                <a:cs typeface="Arial" charset="0"/>
              </a:rPr>
              <a:t>Location of Project &amp; its Connectivity</a:t>
            </a:r>
            <a:endParaRPr kumimoji="0" lang="en-US" sz="1600" b="0" i="0" u="none" strike="noStrike" kern="1200" cap="none" spc="0" normalizeH="0" baseline="0" noProof="0" dirty="0">
              <a:ln>
                <a:noFill/>
              </a:ln>
              <a:solidFill>
                <a:srgbClr val="CC0099"/>
              </a:solidFill>
              <a:effectLst/>
              <a:uLnTx/>
              <a:uFillTx/>
              <a:latin typeface="Calibri"/>
              <a:ea typeface="+mn-ea"/>
              <a:cs typeface="Arial" charset="0"/>
            </a:endParaRPr>
          </a:p>
        </p:txBody>
      </p:sp>
      <p:graphicFrame>
        <p:nvGraphicFramePr>
          <p:cNvPr id="4" name="Table 3"/>
          <p:cNvGraphicFramePr>
            <a:graphicFrameLocks noGrp="1"/>
          </p:cNvGraphicFramePr>
          <p:nvPr/>
        </p:nvGraphicFramePr>
        <p:xfrm>
          <a:off x="6118225" y="5759450"/>
          <a:ext cx="3371850" cy="981075"/>
        </p:xfrm>
        <a:graphic>
          <a:graphicData uri="http://schemas.openxmlformats.org/drawingml/2006/table">
            <a:tbl>
              <a:tblPr/>
              <a:tblGrid>
                <a:gridCol w="1099058">
                  <a:extLst>
                    <a:ext uri="{9D8B030D-6E8A-4147-A177-3AD203B41FA5}">
                      <a16:colId xmlns:a16="http://schemas.microsoft.com/office/drawing/2014/main" val="20000"/>
                    </a:ext>
                  </a:extLst>
                </a:gridCol>
                <a:gridCol w="2272792">
                  <a:extLst>
                    <a:ext uri="{9D8B030D-6E8A-4147-A177-3AD203B41FA5}">
                      <a16:colId xmlns:a16="http://schemas.microsoft.com/office/drawing/2014/main" val="20001"/>
                    </a:ext>
                  </a:extLst>
                </a:gridCol>
              </a:tblGrid>
              <a:tr h="3270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panose="020F0502020204030204" pitchFamily="34" charset="0"/>
                          <a:cs typeface="Arial" panose="020B0604020202020204" pitchFamily="34" charset="0"/>
                        </a:rPr>
                        <a:t>Latitude</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 16°25'42.18"N</a:t>
                      </a:r>
                      <a:endParaRPr kumimoji="0" lang="en-US" altLang="en-US" sz="13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0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panose="020F0502020204030204" pitchFamily="34" charset="0"/>
                          <a:cs typeface="Arial" panose="020B0604020202020204" pitchFamily="34" charset="0"/>
                        </a:rPr>
                        <a:t>Longitude</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74° 8'28.36“E</a:t>
                      </a:r>
                      <a:endParaRPr kumimoji="0" lang="en-US" altLang="en-US" sz="13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70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panose="020F0502020204030204" pitchFamily="34" charset="0"/>
                          <a:cs typeface="Arial" panose="020B0604020202020204" pitchFamily="34" charset="0"/>
                        </a:rPr>
                        <a:t>Elevation</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568 M above MSL</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200025" y="5732463"/>
          <a:ext cx="5867400" cy="1104900"/>
        </p:xfrm>
        <a:graphic>
          <a:graphicData uri="http://schemas.openxmlformats.org/drawingml/2006/table">
            <a:tbl>
              <a:tblPr firstRow="1" bandRow="1">
                <a:tableStyleId>{5C22544A-7EE6-4342-B048-85BDC9FD1C3A}</a:tableStyleId>
              </a:tblPr>
              <a:tblGrid>
                <a:gridCol w="1477418">
                  <a:extLst>
                    <a:ext uri="{9D8B030D-6E8A-4147-A177-3AD203B41FA5}">
                      <a16:colId xmlns:a16="http://schemas.microsoft.com/office/drawing/2014/main" val="20000"/>
                    </a:ext>
                  </a:extLst>
                </a:gridCol>
                <a:gridCol w="4389982">
                  <a:extLst>
                    <a:ext uri="{9D8B030D-6E8A-4147-A177-3AD203B41FA5}">
                      <a16:colId xmlns:a16="http://schemas.microsoft.com/office/drawing/2014/main" val="20001"/>
                    </a:ext>
                  </a:extLst>
                </a:gridCol>
              </a:tblGrid>
              <a:tr h="276225">
                <a:tc>
                  <a:txBody>
                    <a:bodyPr/>
                    <a:lstStyle/>
                    <a:p>
                      <a:pPr algn="ctr"/>
                      <a:r>
                        <a:rPr lang="en-US" sz="1300" dirty="0">
                          <a:solidFill>
                            <a:schemeClr val="tx1"/>
                          </a:solidFill>
                        </a:rPr>
                        <a:t>Accessibility</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tx1"/>
                          </a:solidFill>
                        </a:rPr>
                        <a:t>Connectivity</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6225">
                <a:tc>
                  <a:txBody>
                    <a:bodyPr/>
                    <a:lstStyle/>
                    <a:p>
                      <a:r>
                        <a:rPr lang="en-US" sz="1300" dirty="0">
                          <a:solidFill>
                            <a:schemeClr val="tx1">
                              <a:lumMod val="95000"/>
                              <a:lumOff val="5000"/>
                            </a:schemeClr>
                          </a:solidFill>
                        </a:rPr>
                        <a:t>Highway / Road</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kern="1200" dirty="0">
                          <a:solidFill>
                            <a:schemeClr val="tx1"/>
                          </a:solidFill>
                          <a:latin typeface="+mn-lt"/>
                          <a:ea typeface="+mn-ea"/>
                          <a:cs typeface="+mn-cs"/>
                        </a:rPr>
                        <a:t>NH-4 (23.8 Km) &amp; SH- 179 (0.1 Km )</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6225">
                <a:tc>
                  <a:txBody>
                    <a:bodyPr/>
                    <a:lstStyle/>
                    <a:p>
                      <a:r>
                        <a:rPr lang="en-US" sz="1300" dirty="0">
                          <a:solidFill>
                            <a:schemeClr val="tx1"/>
                          </a:solidFill>
                        </a:rPr>
                        <a:t>Railway Station</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440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chemeClr val="tx1"/>
                          </a:solidFill>
                          <a:latin typeface="+mn-lt"/>
                          <a:ea typeface="+mn-ea"/>
                          <a:cs typeface="+mn-cs"/>
                        </a:rPr>
                        <a:t>Kolhapur (32 Km)</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6225">
                <a:tc>
                  <a:txBody>
                    <a:bodyPr/>
                    <a:lstStyle/>
                    <a:p>
                      <a:r>
                        <a:rPr lang="en-US" sz="1300" dirty="0">
                          <a:solidFill>
                            <a:schemeClr val="tx1"/>
                          </a:solidFill>
                        </a:rPr>
                        <a:t>Airport</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smtClean="0">
                          <a:solidFill>
                            <a:schemeClr val="tx1"/>
                          </a:solidFill>
                          <a:latin typeface="+mn-lt"/>
                          <a:ea typeface="+mn-ea"/>
                          <a:cs typeface="+mn-cs"/>
                        </a:rPr>
                        <a:t>Kolhapur (</a:t>
                      </a:r>
                      <a:r>
                        <a:rPr lang="en-US" sz="1300" kern="1200" dirty="0">
                          <a:solidFill>
                            <a:schemeClr val="tx1"/>
                          </a:solidFill>
                          <a:latin typeface="+mn-lt"/>
                          <a:ea typeface="+mn-ea"/>
                          <a:cs typeface="+mn-cs"/>
                        </a:rPr>
                        <a:t>30 Km)</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3347"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2550" y="331788"/>
            <a:ext cx="7418388"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944938" y="2781300"/>
            <a:ext cx="523875" cy="2301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5</a:t>
            </a:r>
            <a:r>
              <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Km</a:t>
            </a:r>
            <a:endPar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7" name="TextBox 16"/>
          <p:cNvSpPr txBox="1"/>
          <p:nvPr/>
        </p:nvSpPr>
        <p:spPr>
          <a:xfrm>
            <a:off x="3762375" y="1865313"/>
            <a:ext cx="757238" cy="23018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10</a:t>
            </a:r>
            <a:r>
              <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Km</a:t>
            </a:r>
            <a:endPar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3350" name="TextBox 17"/>
          <p:cNvSpPr txBox="1">
            <a:spLocks noChangeArrowheads="1"/>
          </p:cNvSpPr>
          <p:nvPr/>
        </p:nvSpPr>
        <p:spPr bwMode="auto">
          <a:xfrm>
            <a:off x="3800475" y="812800"/>
            <a:ext cx="668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Arial" panose="020B0604020202020204" pitchFamily="34" charset="0"/>
              </a:rPr>
              <a:t>15 Km</a:t>
            </a:r>
          </a:p>
        </p:txBody>
      </p:sp>
    </p:spTree>
    <p:extLst>
      <p:ext uri="{BB962C8B-B14F-4D97-AF65-F5344CB8AC3E}">
        <p14:creationId xmlns:p14="http://schemas.microsoft.com/office/powerpoint/2010/main" val="257779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bwMode="auto">
          <a:xfrm>
            <a:off x="9144000" y="6489700"/>
            <a:ext cx="225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DBD03-F927-4402-ABDA-41DEC5CD589F}"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1433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 y="287338"/>
            <a:ext cx="8785225"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704850" y="5622925"/>
          <a:ext cx="8785225" cy="1190632"/>
        </p:xfrm>
        <a:graphic>
          <a:graphicData uri="http://schemas.openxmlformats.org/drawingml/2006/table">
            <a:tbl>
              <a:tblPr firstRow="1" bandRow="1">
                <a:tableStyleId>{5C22544A-7EE6-4342-B048-85BDC9FD1C3A}</a:tableStyleId>
              </a:tblPr>
              <a:tblGrid>
                <a:gridCol w="1958194">
                  <a:extLst>
                    <a:ext uri="{9D8B030D-6E8A-4147-A177-3AD203B41FA5}">
                      <a16:colId xmlns:a16="http://schemas.microsoft.com/office/drawing/2014/main" val="20000"/>
                    </a:ext>
                  </a:extLst>
                </a:gridCol>
                <a:gridCol w="6827031">
                  <a:extLst>
                    <a:ext uri="{9D8B030D-6E8A-4147-A177-3AD203B41FA5}">
                      <a16:colId xmlns:a16="http://schemas.microsoft.com/office/drawing/2014/main" val="20001"/>
                    </a:ext>
                  </a:extLst>
                </a:gridCol>
              </a:tblGrid>
              <a:tr h="297656">
                <a:tc>
                  <a:txBody>
                    <a:bodyPr/>
                    <a:lstStyle/>
                    <a:p>
                      <a:pPr algn="ctr"/>
                      <a:r>
                        <a:rPr lang="en-US" sz="1400" dirty="0">
                          <a:solidFill>
                            <a:schemeClr val="tx1"/>
                          </a:solidFill>
                        </a:rPr>
                        <a:t>Particulars</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Distance &amp; Directions</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7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Water Bodies </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Dudhganga River </a:t>
                      </a:r>
                      <a:r>
                        <a:rPr lang="en-US" sz="1400" kern="1200" dirty="0" smtClean="0">
                          <a:solidFill>
                            <a:schemeClr val="tx1"/>
                          </a:solidFill>
                          <a:latin typeface="+mn-lt"/>
                          <a:ea typeface="+mn-ea"/>
                          <a:cs typeface="+mn-cs"/>
                        </a:rPr>
                        <a:t>at 0.7 Km (NW) </a:t>
                      </a:r>
                      <a:r>
                        <a:rPr lang="en-US" sz="1400" kern="1200" dirty="0">
                          <a:solidFill>
                            <a:schemeClr val="tx1"/>
                          </a:solidFill>
                          <a:latin typeface="+mn-lt"/>
                          <a:ea typeface="+mn-ea"/>
                          <a:cs typeface="+mn-cs"/>
                        </a:rPr>
                        <a:t>&amp; Vedganga River </a:t>
                      </a:r>
                      <a:r>
                        <a:rPr lang="en-US" sz="1400" kern="1200" dirty="0" smtClean="0">
                          <a:solidFill>
                            <a:schemeClr val="tx1"/>
                          </a:solidFill>
                          <a:latin typeface="+mn-lt"/>
                          <a:ea typeface="+mn-ea"/>
                          <a:cs typeface="+mn-cs"/>
                        </a:rPr>
                        <a:t>at 5.8 Km (SE) </a:t>
                      </a:r>
                      <a:endParaRPr lang="en-US" sz="1400" kern="1200" dirty="0">
                        <a:solidFill>
                          <a:schemeClr val="tx1"/>
                        </a:solidFill>
                        <a:latin typeface="+mn-lt"/>
                        <a:ea typeface="+mn-ea"/>
                        <a:cs typeface="+mn-cs"/>
                      </a:endParaRP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7656">
                <a:tc>
                  <a:txBody>
                    <a:bodyPr/>
                    <a:lstStyle/>
                    <a:p>
                      <a:r>
                        <a:rPr lang="en-US" sz="1400" b="1" dirty="0">
                          <a:solidFill>
                            <a:schemeClr val="tx1">
                              <a:lumMod val="95000"/>
                              <a:lumOff val="5000"/>
                            </a:schemeClr>
                          </a:solidFill>
                        </a:rPr>
                        <a:t>Forest </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400" kern="1200" dirty="0">
                          <a:solidFill>
                            <a:schemeClr val="tx1"/>
                          </a:solidFill>
                          <a:latin typeface="+mn-lt"/>
                          <a:ea typeface="+mn-ea"/>
                          <a:cs typeface="+mn-cs"/>
                        </a:rPr>
                        <a:t>Protected </a:t>
                      </a:r>
                      <a:r>
                        <a:rPr lang="en-US" sz="1400" kern="1200" dirty="0" smtClean="0">
                          <a:solidFill>
                            <a:schemeClr val="tx1"/>
                          </a:solidFill>
                          <a:latin typeface="+mn-lt"/>
                          <a:ea typeface="+mn-ea"/>
                          <a:cs typeface="+mn-cs"/>
                        </a:rPr>
                        <a:t>Forest at 1.15 </a:t>
                      </a:r>
                      <a:r>
                        <a:rPr lang="en-US" sz="1400" kern="1200" dirty="0">
                          <a:solidFill>
                            <a:schemeClr val="tx1"/>
                          </a:solidFill>
                          <a:latin typeface="+mn-lt"/>
                          <a:ea typeface="+mn-ea"/>
                          <a:cs typeface="+mn-cs"/>
                        </a:rPr>
                        <a:t>Km from </a:t>
                      </a:r>
                      <a:r>
                        <a:rPr lang="en-US" sz="1400" kern="1200" dirty="0" smtClean="0">
                          <a:solidFill>
                            <a:schemeClr val="tx1"/>
                          </a:solidFill>
                          <a:latin typeface="+mn-lt"/>
                          <a:ea typeface="+mn-ea"/>
                          <a:cs typeface="+mn-cs"/>
                        </a:rPr>
                        <a:t>Project Site</a:t>
                      </a:r>
                      <a:endParaRPr lang="en-US" sz="1400" kern="1200" dirty="0">
                        <a:solidFill>
                          <a:schemeClr val="tx1"/>
                        </a:solidFill>
                        <a:latin typeface="+mn-lt"/>
                        <a:ea typeface="+mn-ea"/>
                        <a:cs typeface="+mn-cs"/>
                      </a:endParaRP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7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Nearest Habitation</a:t>
                      </a:r>
                      <a:endParaRPr lang="en-US" sz="1400" b="1" dirty="0">
                        <a:solidFill>
                          <a:schemeClr val="tx1"/>
                        </a:solidFill>
                      </a:endParaRP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latin typeface="+mn-lt"/>
                          <a:ea typeface="+mn-ea"/>
                          <a:cs typeface="+mn-cs"/>
                        </a:rPr>
                        <a:t>Bidri</a:t>
                      </a:r>
                      <a:r>
                        <a:rPr lang="en-US" sz="1400" kern="1200" dirty="0" smtClean="0">
                          <a:solidFill>
                            <a:schemeClr val="tx1"/>
                          </a:solidFill>
                          <a:latin typeface="+mn-lt"/>
                          <a:ea typeface="+mn-ea"/>
                          <a:cs typeface="+mn-cs"/>
                        </a:rPr>
                        <a:t> Village (1 Km)</a:t>
                      </a:r>
                      <a:endParaRPr lang="en-US" sz="1400" kern="1200" dirty="0">
                        <a:solidFill>
                          <a:schemeClr val="tx1"/>
                        </a:solidFill>
                        <a:latin typeface="+mn-lt"/>
                        <a:ea typeface="+mn-ea"/>
                        <a:cs typeface="+mn-cs"/>
                      </a:endParaRP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Rectangle 5"/>
          <p:cNvSpPr>
            <a:spLocks noChangeArrowheads="1"/>
          </p:cNvSpPr>
          <p:nvPr/>
        </p:nvSpPr>
        <p:spPr bwMode="auto">
          <a:xfrm>
            <a:off x="3276600" y="-26988"/>
            <a:ext cx="3640138" cy="338138"/>
          </a:xfrm>
          <a:prstGeom prst="rect">
            <a:avLst/>
          </a:prstGeom>
          <a:noFill/>
          <a:ln w="9525">
            <a:noFill/>
            <a:miter lim="800000"/>
            <a:headEnd/>
            <a:tailEnd/>
          </a:ln>
        </p:spPr>
        <p:txBody>
          <a:bodyPr>
            <a:spAutoFit/>
          </a:bodyPr>
          <a:lstStyle/>
          <a:p>
            <a:pPr marL="317995" marR="0" lvl="0" indent="-317995" algn="ctr" defTabSz="914400" rtl="0" eaLnBrk="0" fontAlgn="base" latinLnBrk="0" hangingPunct="0">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srgbClr val="CC0099"/>
                </a:solidFill>
                <a:effectLst/>
                <a:uLnTx/>
                <a:uFillTx/>
                <a:latin typeface="Calibri"/>
                <a:ea typeface="+mn-ea"/>
                <a:cs typeface="Arial" charset="0"/>
              </a:rPr>
              <a:t>Topographical Map</a:t>
            </a:r>
            <a:endParaRPr kumimoji="0" lang="en-US" sz="1600" b="0" i="0" u="none" strike="noStrike" kern="1200" cap="none" spc="0" normalizeH="0" baseline="0" noProof="0" dirty="0">
              <a:ln>
                <a:noFill/>
              </a:ln>
              <a:solidFill>
                <a:srgbClr val="CC0099"/>
              </a:solidFill>
              <a:effectLst/>
              <a:uLnTx/>
              <a:uFillTx/>
              <a:latin typeface="Calibri"/>
              <a:ea typeface="+mn-ea"/>
              <a:cs typeface="Arial" charset="0"/>
            </a:endParaRPr>
          </a:p>
        </p:txBody>
      </p:sp>
    </p:spTree>
    <p:extLst>
      <p:ext uri="{BB962C8B-B14F-4D97-AF65-F5344CB8AC3E}">
        <p14:creationId xmlns:p14="http://schemas.microsoft.com/office/powerpoint/2010/main" val="2022931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11717</TotalTime>
  <Words>8284</Words>
  <Application>Microsoft Office PowerPoint</Application>
  <PresentationFormat>A4 Paper (210x297 mm)</PresentationFormat>
  <Paragraphs>2155</Paragraphs>
  <Slides>50</Slides>
  <Notes>12</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50</vt:i4>
      </vt:variant>
    </vt:vector>
  </HeadingPairs>
  <TitlesOfParts>
    <vt:vector size="73" baseType="lpstr">
      <vt:lpstr>SimSun</vt:lpstr>
      <vt:lpstr>SimSun</vt:lpstr>
      <vt:lpstr>Aharoni</vt:lpstr>
      <vt:lpstr>Arial</vt:lpstr>
      <vt:lpstr>Arial Black</vt:lpstr>
      <vt:lpstr>Arial Unicode MS</vt:lpstr>
      <vt:lpstr>Calibri</vt:lpstr>
      <vt:lpstr>Calibri Light</vt:lpstr>
      <vt:lpstr>Mangal</vt:lpstr>
      <vt:lpstr>MS Mincho</vt:lpstr>
      <vt:lpstr>Segoe UI Black</vt:lpstr>
      <vt:lpstr>Shivaji05</vt:lpstr>
      <vt:lpstr>Times New Roman</vt:lpstr>
      <vt:lpstr>Wingdings</vt:lpstr>
      <vt:lpstr>Office Theme</vt:lpstr>
      <vt:lpstr>1_Office Theme</vt:lpstr>
      <vt:lpstr>2_Office Theme</vt:lpstr>
      <vt:lpstr>5_Office Theme</vt:lpstr>
      <vt:lpstr>6_Office Theme</vt:lpstr>
      <vt:lpstr>7_Office Theme</vt:lpstr>
      <vt:lpstr>8_Office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Salient Features of Integrated Project Complex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Photographs of Fire Fighting Arrangements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horizon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anil1</dc:creator>
  <cp:lastModifiedBy>pooja.p@equinoxenvi.com</cp:lastModifiedBy>
  <cp:revision>12032</cp:revision>
  <cp:lastPrinted>2021-04-03T12:23:58Z</cp:lastPrinted>
  <dcterms:created xsi:type="dcterms:W3CDTF">2003-08-13T11:51:05Z</dcterms:created>
  <dcterms:modified xsi:type="dcterms:W3CDTF">2021-09-27T12:21:39Z</dcterms:modified>
</cp:coreProperties>
</file>