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</p:sldIdLst>
  <p:sldSz cx="9144000" cy="6858000"/>
  <p:notesSz cx="9144000" cy="6858000"/>
  <p:embeddedFontLst>
    <p:embeddedFont>
      <p:font typeface="UJAAKL+Arial-BoldMT"/>
      <p:regular r:id="rId79"/>
    </p:embeddedFont>
    <p:embeddedFont>
      <p:font typeface="IQVICI+MicrosoftPhagsPa-Bold"/>
      <p:regular r:id="rId80"/>
    </p:embeddedFont>
    <p:embeddedFont>
      <p:font typeface="JFKUPE+TimesNewRomanPS-BoldMT"/>
      <p:regular r:id="rId81"/>
    </p:embeddedFont>
    <p:embeddedFont>
      <p:font typeface="WKBVEV+TimesNewRomanPSMT"/>
      <p:regular r:id="rId82"/>
    </p:embeddedFont>
    <p:embeddedFont>
      <p:font typeface="MJJMVN+ArialMT"/>
      <p:regular r:id="rId83"/>
    </p:embeddedFont>
    <p:embeddedFont>
      <p:font typeface="HICNSK+Wingdings-Regular"/>
      <p:regular r:id="rId84"/>
    </p:embeddedFont>
    <p:embeddedFont>
      <p:font typeface="SUDGBH+SymbolMT"/>
      <p:regular r:id="rId85"/>
    </p:embeddedFont>
    <p:embeddedFont>
      <p:font typeface="PUSFEM+SymbolMT,Bold"/>
      <p:regular r:id="rId8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slide" Target="slides/slide49.xml" /><Relationship Id="rId55" Type="http://schemas.openxmlformats.org/officeDocument/2006/relationships/slide" Target="slides/slide50.xml" /><Relationship Id="rId56" Type="http://schemas.openxmlformats.org/officeDocument/2006/relationships/slide" Target="slides/slide51.xml" /><Relationship Id="rId57" Type="http://schemas.openxmlformats.org/officeDocument/2006/relationships/slide" Target="slides/slide52.xml" /><Relationship Id="rId58" Type="http://schemas.openxmlformats.org/officeDocument/2006/relationships/slide" Target="slides/slide53.xml" /><Relationship Id="rId59" Type="http://schemas.openxmlformats.org/officeDocument/2006/relationships/slide" Target="slides/slide54.xml" /><Relationship Id="rId6" Type="http://schemas.openxmlformats.org/officeDocument/2006/relationships/slide" Target="slides/slide1.xml" /><Relationship Id="rId60" Type="http://schemas.openxmlformats.org/officeDocument/2006/relationships/slide" Target="slides/slide55.xml" /><Relationship Id="rId61" Type="http://schemas.openxmlformats.org/officeDocument/2006/relationships/slide" Target="slides/slide56.xml" /><Relationship Id="rId62" Type="http://schemas.openxmlformats.org/officeDocument/2006/relationships/slide" Target="slides/slide57.xml" /><Relationship Id="rId63" Type="http://schemas.openxmlformats.org/officeDocument/2006/relationships/slide" Target="slides/slide58.xml" /><Relationship Id="rId64" Type="http://schemas.openxmlformats.org/officeDocument/2006/relationships/slide" Target="slides/slide59.xml" /><Relationship Id="rId65" Type="http://schemas.openxmlformats.org/officeDocument/2006/relationships/slide" Target="slides/slide60.xml" /><Relationship Id="rId66" Type="http://schemas.openxmlformats.org/officeDocument/2006/relationships/slide" Target="slides/slide61.xml" /><Relationship Id="rId67" Type="http://schemas.openxmlformats.org/officeDocument/2006/relationships/slide" Target="slides/slide62.xml" /><Relationship Id="rId68" Type="http://schemas.openxmlformats.org/officeDocument/2006/relationships/slide" Target="slides/slide63.xml" /><Relationship Id="rId69" Type="http://schemas.openxmlformats.org/officeDocument/2006/relationships/slide" Target="slides/slide64.xml" /><Relationship Id="rId7" Type="http://schemas.openxmlformats.org/officeDocument/2006/relationships/slide" Target="slides/slide2.xml" /><Relationship Id="rId70" Type="http://schemas.openxmlformats.org/officeDocument/2006/relationships/slide" Target="slides/slide65.xml" /><Relationship Id="rId71" Type="http://schemas.openxmlformats.org/officeDocument/2006/relationships/slide" Target="slides/slide66.xml" /><Relationship Id="rId72" Type="http://schemas.openxmlformats.org/officeDocument/2006/relationships/slide" Target="slides/slide67.xml" /><Relationship Id="rId73" Type="http://schemas.openxmlformats.org/officeDocument/2006/relationships/slide" Target="slides/slide68.xml" /><Relationship Id="rId74" Type="http://schemas.openxmlformats.org/officeDocument/2006/relationships/slide" Target="slides/slide69.xml" /><Relationship Id="rId75" Type="http://schemas.openxmlformats.org/officeDocument/2006/relationships/slide" Target="slides/slide70.xml" /><Relationship Id="rId76" Type="http://schemas.openxmlformats.org/officeDocument/2006/relationships/slide" Target="slides/slide71.xml" /><Relationship Id="rId77" Type="http://schemas.openxmlformats.org/officeDocument/2006/relationships/slide" Target="slides/slide72.xml" /><Relationship Id="rId78" Type="http://schemas.openxmlformats.org/officeDocument/2006/relationships/slide" Target="slides/slide73.xml" /><Relationship Id="rId79" Type="http://schemas.openxmlformats.org/officeDocument/2006/relationships/font" Target="fonts/font1.fntdata" /><Relationship Id="rId8" Type="http://schemas.openxmlformats.org/officeDocument/2006/relationships/slide" Target="slides/slide3.xml" /><Relationship Id="rId80" Type="http://schemas.openxmlformats.org/officeDocument/2006/relationships/font" Target="fonts/font2.fntdata" /><Relationship Id="rId81" Type="http://schemas.openxmlformats.org/officeDocument/2006/relationships/font" Target="fonts/font3.fntdata" /><Relationship Id="rId82" Type="http://schemas.openxmlformats.org/officeDocument/2006/relationships/font" Target="fonts/font4.fntdata" /><Relationship Id="rId83" Type="http://schemas.openxmlformats.org/officeDocument/2006/relationships/font" Target="fonts/font5.fntdata" /><Relationship Id="rId84" Type="http://schemas.openxmlformats.org/officeDocument/2006/relationships/font" Target="fonts/font6.fntdata" /><Relationship Id="rId85" Type="http://schemas.openxmlformats.org/officeDocument/2006/relationships/font" Target="fonts/font7.fntdata" /><Relationship Id="rId86" Type="http://schemas.openxmlformats.org/officeDocument/2006/relationships/font" Target="fonts/font8.fntdata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0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1.pn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pn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pn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4.pn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pn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6.pn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7.pn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8.pn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0.pn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1.pn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2.pn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3.png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4.pn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5.pn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6.pn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7.pn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8.pn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0.png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1.png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2.png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02050" y="278230"/>
            <a:ext cx="181497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Presentation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850" y="628750"/>
            <a:ext cx="7810131" cy="1024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The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Hon’ble</a:t>
            </a:r>
            <a:r>
              <a:rPr dirty="0" sz="1800" spc="12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Chairman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&amp;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Members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of</a:t>
            </a:r>
            <a:r>
              <a:rPr dirty="0" sz="1800" spc="498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the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Expert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Appraisal</a:t>
            </a:r>
            <a:r>
              <a:rPr dirty="0" sz="1800" spc="17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Committee,</a:t>
            </a:r>
          </a:p>
          <a:p>
            <a:pPr marL="425450" marR="0">
              <a:lnSpc>
                <a:spcPts val="2010"/>
              </a:lnSpc>
              <a:spcBef>
                <a:spcPts val="799"/>
              </a:spcBef>
              <a:spcAft>
                <a:spcPts val="0"/>
              </a:spcAft>
            </a:pP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Ministry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of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Environment,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Forests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&amp;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Climate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Change,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New</a:t>
            </a:r>
            <a:r>
              <a:rPr dirty="0" sz="1800" spc="31" b="1">
                <a:solidFill>
                  <a:srgbClr val="604a7b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604a7b"/>
                </a:solidFill>
                <a:latin typeface="UJAAKL+Arial-BoldMT"/>
                <a:cs typeface="UJAAKL+Arial-BoldMT"/>
              </a:rPr>
              <a:t>Delhi</a:t>
            </a:r>
          </a:p>
          <a:p>
            <a:pPr marL="3673474" marR="0">
              <a:lnSpc>
                <a:spcPts val="2234"/>
              </a:lnSpc>
              <a:spcBef>
                <a:spcPts val="762"/>
              </a:spcBef>
              <a:spcAft>
                <a:spcPts val="0"/>
              </a:spcAft>
            </a:pPr>
            <a:r>
              <a:rPr dirty="0" sz="2000" b="1">
                <a:solidFill>
                  <a:srgbClr val="604a7b"/>
                </a:solidFill>
                <a:latin typeface="UJAAKL+Arial-BoldMT"/>
                <a:cs typeface="UJAAKL+Arial-BoldMT"/>
              </a:rPr>
              <a:t>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53852" y="1712494"/>
            <a:ext cx="6582666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UJAAKL+Arial-BoldMT"/>
                <a:cs typeface="UJAAKL+Arial-BoldMT"/>
              </a:rPr>
              <a:t>Final</a:t>
            </a:r>
            <a:r>
              <a:rPr dirty="0" sz="2000" b="1">
                <a:solidFill>
                  <a:srgbClr val="c0000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UJAAKL+Arial-BoldMT"/>
                <a:cs typeface="UJAAKL+Arial-BoldMT"/>
              </a:rPr>
              <a:t>Environmental</a:t>
            </a:r>
            <a:r>
              <a:rPr dirty="0" sz="2000" b="1">
                <a:solidFill>
                  <a:srgbClr val="c0000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UJAAKL+Arial-BoldMT"/>
                <a:cs typeface="UJAAKL+Arial-BoldMT"/>
              </a:rPr>
              <a:t>Impact</a:t>
            </a:r>
            <a:r>
              <a:rPr dirty="0" sz="2000" b="1">
                <a:solidFill>
                  <a:srgbClr val="c0000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UJAAKL+Arial-BoldMT"/>
                <a:cs typeface="UJAAKL+Arial-BoldMT"/>
              </a:rPr>
              <a:t>Assessment</a:t>
            </a:r>
            <a:r>
              <a:rPr dirty="0" sz="2000" b="1">
                <a:solidFill>
                  <a:srgbClr val="c0000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UJAAKL+Arial-BoldMT"/>
                <a:cs typeface="UJAAKL+Arial-BoldMT"/>
              </a:rPr>
              <a:t>(EIA)</a:t>
            </a:r>
            <a:r>
              <a:rPr dirty="0" sz="2000" b="1">
                <a:solidFill>
                  <a:srgbClr val="c0000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UJAAKL+Arial-BoldMT"/>
                <a:cs typeface="UJAAKL+Arial-BoldMT"/>
              </a:rPr>
              <a:t>Report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9700" y="2216986"/>
            <a:ext cx="6398554" cy="731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UJAAKL+Arial-BoldMT"/>
                <a:cs typeface="UJAAKL+Arial-BoldMT"/>
              </a:rPr>
              <a:t>Prepared</a:t>
            </a:r>
            <a:r>
              <a:rPr dirty="0" sz="20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UJAAKL+Arial-BoldMT"/>
                <a:cs typeface="UJAAKL+Arial-BoldMT"/>
              </a:rPr>
              <a:t>for</a:t>
            </a:r>
            <a:r>
              <a:rPr dirty="0" sz="20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UJAAKL+Arial-BoldMT"/>
                <a:cs typeface="UJAAKL+Arial-BoldMT"/>
              </a:rPr>
              <a:t>obtaining</a:t>
            </a:r>
            <a:r>
              <a:rPr dirty="0" sz="20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UJAAKL+Arial-BoldMT"/>
                <a:cs typeface="UJAAKL+Arial-BoldMT"/>
              </a:rPr>
              <a:t>Environmental</a:t>
            </a:r>
            <a:r>
              <a:rPr dirty="0" sz="20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UJAAKL+Arial-BoldMT"/>
                <a:cs typeface="UJAAKL+Arial-BoldMT"/>
              </a:rPr>
              <a:t>Clearance</a:t>
            </a:r>
            <a:r>
              <a:rPr dirty="0" sz="20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UJAAKL+Arial-BoldMT"/>
                <a:cs typeface="UJAAKL+Arial-BoldMT"/>
              </a:rPr>
              <a:t>for</a:t>
            </a:r>
          </a:p>
          <a:p>
            <a:pPr marL="494506" marR="0">
              <a:lnSpc>
                <a:spcPts val="2234"/>
              </a:lnSpc>
              <a:spcBef>
                <a:spcPts val="1043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Establishment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of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180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KLPD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Distillery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Unit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&amp;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45556" y="3007894"/>
            <a:ext cx="4128644" cy="6427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8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MW</a:t>
            </a:r>
            <a:r>
              <a:rPr dirty="0" sz="2000" spc="-12" b="1">
                <a:solidFill>
                  <a:srgbClr val="0070c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Co-generation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Power</a:t>
            </a:r>
            <a:r>
              <a:rPr dirty="0" sz="2000" spc="14" b="1">
                <a:solidFill>
                  <a:srgbClr val="0070c0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70c0"/>
                </a:solidFill>
                <a:latin typeface="UJAAKL+Arial-BoldMT"/>
                <a:cs typeface="UJAAKL+Arial-BoldMT"/>
              </a:rPr>
              <a:t>Plant</a:t>
            </a:r>
          </a:p>
          <a:p>
            <a:pPr marL="1881187" marR="0">
              <a:lnSpc>
                <a:spcPts val="1787"/>
              </a:lnSpc>
              <a:spcBef>
                <a:spcPts val="78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At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67098" y="3705525"/>
            <a:ext cx="6284293" cy="5851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Survey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No.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349/3,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350/3,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370,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385/2</a:t>
            </a:r>
            <a:r>
              <a:rPr dirty="0" sz="1600" spc="25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&amp;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others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of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Kambagi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Village,</a:t>
            </a:r>
          </a:p>
          <a:p>
            <a:pPr marL="596503" marR="0">
              <a:lnSpc>
                <a:spcPts val="1787"/>
              </a:lnSpc>
              <a:spcBef>
                <a:spcPts val="73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Bableshwar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Taluk,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Vijayapura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Dist.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Karnataka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JAAKL+Arial-BoldMT"/>
                <a:cs typeface="UJAAKL+Arial-BoldMT"/>
              </a:rPr>
              <a:t>State.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3690" y="4703412"/>
            <a:ext cx="8406542" cy="73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215968"/>
                </a:solidFill>
                <a:latin typeface="UJAAKL+Arial-BoldMT"/>
                <a:cs typeface="UJAAKL+Arial-BoldMT"/>
              </a:rPr>
              <a:t>(Proposal</a:t>
            </a:r>
            <a:r>
              <a:rPr dirty="0" sz="1900" b="1">
                <a:solidFill>
                  <a:srgbClr val="215968"/>
                </a:solidFill>
                <a:latin typeface="UJAAKL+Arial-BoldMT"/>
                <a:cs typeface="UJAAKL+Arial-BoldMT"/>
              </a:rPr>
              <a:t> </a:t>
            </a:r>
            <a:r>
              <a:rPr dirty="0" sz="1900" b="1">
                <a:solidFill>
                  <a:srgbClr val="215968"/>
                </a:solidFill>
                <a:latin typeface="UJAAKL+Arial-BoldMT"/>
                <a:cs typeface="UJAAKL+Arial-BoldMT"/>
              </a:rPr>
              <a:t>No.</a:t>
            </a:r>
            <a:r>
              <a:rPr dirty="0" sz="1900" b="1">
                <a:solidFill>
                  <a:srgbClr val="215968"/>
                </a:solidFill>
                <a:latin typeface="UJAAKL+Arial-BoldMT"/>
                <a:cs typeface="UJAAKL+Arial-BoldMT"/>
              </a:rPr>
              <a:t> </a:t>
            </a:r>
            <a:r>
              <a:rPr dirty="0" sz="1900" b="1">
                <a:solidFill>
                  <a:srgbClr val="215968"/>
                </a:solidFill>
                <a:latin typeface="UJAAKL+Arial-BoldMT"/>
                <a:cs typeface="UJAAKL+Arial-BoldMT"/>
              </a:rPr>
              <a:t>IA/KA/IND2/195873/2021;File</a:t>
            </a:r>
            <a:r>
              <a:rPr dirty="0" sz="1900" spc="109" b="1">
                <a:solidFill>
                  <a:srgbClr val="215968"/>
                </a:solidFill>
                <a:latin typeface="UJAAKL+Arial-BoldMT"/>
                <a:cs typeface="UJAAKL+Arial-BoldMT"/>
              </a:rPr>
              <a:t> </a:t>
            </a:r>
            <a:r>
              <a:rPr dirty="0" sz="1900" b="1">
                <a:solidFill>
                  <a:srgbClr val="215968"/>
                </a:solidFill>
                <a:latin typeface="UJAAKL+Arial-BoldMT"/>
                <a:cs typeface="UJAAKL+Arial-BoldMT"/>
              </a:rPr>
              <a:t>NoIA-J-11011/42/2021-IA-II(I))</a:t>
            </a:r>
          </a:p>
          <a:p>
            <a:pPr marL="4071778" marR="0">
              <a:lnSpc>
                <a:spcPts val="2234"/>
              </a:lnSpc>
              <a:spcBef>
                <a:spcPts val="1159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UJAAKL+Arial-BoldMT"/>
                <a:cs typeface="UJAAKL+Arial-BoldMT"/>
              </a:rPr>
              <a:t>by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34033" y="5605514"/>
            <a:ext cx="5565623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M/s.</a:t>
            </a: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 </a:t>
            </a: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SOMESHWAR</a:t>
            </a: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 </a:t>
            </a: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SUGARS</a:t>
            </a: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 </a:t>
            </a: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LIMITED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7640" y="6228146"/>
            <a:ext cx="857870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Presented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 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by: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 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M/s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 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EHSC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 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Pvt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 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Ltd.,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 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Bengaluru,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 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QCI-NABET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 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Accreditation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 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NABET/EIA/1821/SA0123;</a:t>
            </a:r>
            <a:r>
              <a:rPr dirty="0" sz="1200" spc="41" b="1">
                <a:solidFill>
                  <a:srgbClr val="009900"/>
                </a:solidFill>
                <a:latin typeface="UJAAKL+Arial-BoldMT"/>
                <a:cs typeface="UJAAKL+Arial-BoldMT"/>
              </a:rPr>
              <a:t> 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Validity</a:t>
            </a:r>
            <a:r>
              <a:rPr dirty="0" sz="1200" spc="-49" b="1">
                <a:solidFill>
                  <a:srgbClr val="009900"/>
                </a:solidFill>
                <a:latin typeface="UJAAKL+Arial-BoldMT"/>
                <a:cs typeface="UJAAKL+Arial-BoldMT"/>
              </a:rPr>
              <a:t> </a:t>
            </a:r>
            <a:r>
              <a:rPr dirty="0" sz="1200" b="1">
                <a:solidFill>
                  <a:srgbClr val="009900"/>
                </a:solidFill>
                <a:latin typeface="UJAAKL+Arial-BoldMT"/>
                <a:cs typeface="UJAAKL+Arial-BoldMT"/>
              </a:rPr>
              <a:t>18.01.2022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40" y="6533184"/>
            <a:ext cx="655637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IQVICI+MicrosoftPhagsPa-Bold"/>
                <a:cs typeface="IQVICI+MicrosoftPhagsPa-Bold"/>
              </a:rPr>
              <a:t>Date: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60358" y="6533184"/>
            <a:ext cx="1138159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IQVICI+MicrosoftPhagsPa-Bold"/>
                <a:cs typeface="IQVICI+MicrosoftPhagsPa-Bold"/>
              </a:rPr>
              <a:t>New</a:t>
            </a:r>
            <a:r>
              <a:rPr dirty="0" sz="1600" b="1">
                <a:solidFill>
                  <a:srgbClr val="000000"/>
                </a:solidFill>
                <a:latin typeface="IQVICI+MicrosoftPhagsPa-Bold"/>
                <a:cs typeface="IQVICI+MicrosoftPhagsPa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IQVICI+MicrosoftPhagsPa-Bold"/>
                <a:cs typeface="IQVICI+MicrosoftPhagsPa-Bold"/>
              </a:rPr>
              <a:t>Delhi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1365" y="142734"/>
            <a:ext cx="2535349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TopographicalꢀMap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49439" y="971209"/>
            <a:ext cx="1014170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Particularsꢀ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92439" y="971209"/>
            <a:ext cx="823800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Distanceꢀ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49439" y="1352209"/>
            <a:ext cx="1190476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WaterꢀBodiesꢀ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49439" y="1691299"/>
            <a:ext cx="871184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HireꢀHalla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92439" y="1691299"/>
            <a:ext cx="942761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6.6ꢀKm(W)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49439" y="1988479"/>
            <a:ext cx="738075" cy="433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Krishnaꢀ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River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92439" y="1988479"/>
            <a:ext cx="947784" cy="433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12.95ꢀKmsꢀ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(SW)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49439" y="2491399"/>
            <a:ext cx="661727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Forestꢀ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49439" y="2788579"/>
            <a:ext cx="1023630" cy="433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RFꢀ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Mamadapurꢀ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14284" y="2788579"/>
            <a:ext cx="490277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nearꢀ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92439" y="2891449"/>
            <a:ext cx="1090603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5.1ꢀKmsꢀ(SE)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49439" y="3291499"/>
            <a:ext cx="956825" cy="433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RFꢀnearꢀ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Tadalabagiꢀ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092439" y="3291499"/>
            <a:ext cx="862059" cy="433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13.8ꢀKmsꢀ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(NW)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949439" y="3794419"/>
            <a:ext cx="1866900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Denselyꢀpopulatedꢀarea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949439" y="4091599"/>
            <a:ext cx="823717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Kambagiꢀ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092439" y="4091599"/>
            <a:ext cx="1080975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2.6ꢀKmꢀ(SW)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949439" y="4388779"/>
            <a:ext cx="1037862" cy="525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Shegunshi</a:t>
            </a:r>
          </a:p>
          <a:p>
            <a:pPr marL="0" marR="0">
              <a:lnSpc>
                <a:spcPts val="149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Bableshwara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092439" y="4388779"/>
            <a:ext cx="947616" cy="525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3ꢀKmꢀ(SE)</a:t>
            </a:r>
          </a:p>
          <a:p>
            <a:pPr marL="0" marR="0">
              <a:lnSpc>
                <a:spcPts val="149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9.7ꢀKmꢀ(N)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218934"/>
            <a:ext cx="4396742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ProjectꢀSiteꢀonꢀGoogleꢀEarthꢀImage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40" y="118127"/>
            <a:ext cx="4540721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LayoutꢀplanꢀofꢀtheꢀproposedꢀProjectꢀSite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24221" y="1031188"/>
            <a:ext cx="800286" cy="528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Rainꢀwaterꢀ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Harvestingꢀ</a:t>
            </a:r>
          </a:p>
          <a:p>
            <a:pPr marL="134937" marR="0">
              <a:lnSpc>
                <a:spcPts val="1218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Tanks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8812" y="1117779"/>
            <a:ext cx="819931" cy="6957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PressꢀMud/ꢀ</a:t>
            </a:r>
          </a:p>
          <a:p>
            <a:pPr marL="214312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Bioꢀ</a:t>
            </a:r>
          </a:p>
          <a:p>
            <a:pPr marL="63500" marR="0">
              <a:lnSpc>
                <a:spcPts val="1218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Compostꢀ</a:t>
            </a:r>
          </a:p>
          <a:p>
            <a:pPr marL="179387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Area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90488" y="1829007"/>
            <a:ext cx="990190" cy="360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WaterꢀStorageꢀ</a:t>
            </a:r>
          </a:p>
          <a:p>
            <a:pPr marL="129381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Reservoir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1270" y="2331362"/>
            <a:ext cx="1041159" cy="360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Bagasse/ꢀ</a:t>
            </a:r>
            <a:r>
              <a:rPr dirty="0" sz="11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Fuelꢀ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StorageꢀYard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18953" y="2527678"/>
            <a:ext cx="753020" cy="360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Entryꢀandꢀ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ExitꢀGates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9750" y="2756381"/>
            <a:ext cx="501581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Boiler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1270" y="2924021"/>
            <a:ext cx="187325" cy="6957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  <a:p>
            <a:pPr marL="0" marR="0">
              <a:lnSpc>
                <a:spcPts val="1218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1270" y="3594581"/>
            <a:ext cx="396875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ꢀꢀꢀꢀꢀꢀꢀ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1270" y="3784887"/>
            <a:ext cx="1095403" cy="360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Rawꢀ</a:t>
            </a:r>
            <a:r>
              <a:rPr dirty="0" sz="1100" spc="9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materialꢀ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storageꢀarea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02730" y="4311699"/>
            <a:ext cx="858539" cy="360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SpentꢀWashꢀ</a:t>
            </a:r>
          </a:p>
          <a:p>
            <a:pPr marL="191293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Tank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2768" y="4380442"/>
            <a:ext cx="893328" cy="360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3193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Productꢀ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StorageꢀYard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093495" y="4813393"/>
            <a:ext cx="839099" cy="528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Condensateꢀ</a:t>
            </a:r>
          </a:p>
          <a:p>
            <a:pPr marL="62706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Polishingꢀ</a:t>
            </a:r>
          </a:p>
          <a:p>
            <a:pPr marL="1587" marR="0">
              <a:lnSpc>
                <a:spcPts val="1218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Unitꢀ(CPU)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6887" y="4919813"/>
            <a:ext cx="983778" cy="695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987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Fermentationꢀ</a:t>
            </a:r>
          </a:p>
          <a:p>
            <a:pPr marL="28575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+ꢀDistillationꢀ</a:t>
            </a:r>
          </a:p>
          <a:p>
            <a:pPr marL="0" marR="0">
              <a:lnSpc>
                <a:spcPts val="1218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+ꢀEvaporationꢀ</a:t>
            </a:r>
          </a:p>
          <a:p>
            <a:pPr marL="188912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WKBVEV+TimesNewRomanPSMT"/>
                <a:cs typeface="WKBVEV+TimesNewRomanPSMT"/>
              </a:rPr>
              <a:t>Section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39" y="66534"/>
            <a:ext cx="3691421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BaselineꢀEnvironmentꢀDetails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445641"/>
            <a:ext cx="1676275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1)ꢀAirꢀQuality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39" y="853353"/>
            <a:ext cx="1992213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PeriodꢀofꢀMonitoring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66038" y="853353"/>
            <a:ext cx="223202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Marchꢀ2021ꢀtoꢀMayꢀ2021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6239" y="1236534"/>
            <a:ext cx="7530362" cy="2674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AAQꢀMonitoredꢀparametersꢀatꢀ8ꢀ</a:t>
            </a:r>
            <a:r>
              <a:rPr dirty="0" sz="1600" spc="81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Particulateꢀ</a:t>
            </a:r>
            <a:r>
              <a:rPr dirty="0" sz="16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Matterꢀ</a:t>
            </a:r>
            <a:r>
              <a:rPr dirty="0" sz="16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(PM</a:t>
            </a:r>
            <a:r>
              <a:rPr dirty="0" sz="1600" spc="6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)</a:t>
            </a:r>
            <a:r>
              <a:rPr dirty="0" sz="1600" spc="7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Particulateꢀ</a:t>
            </a:r>
            <a:r>
              <a:rPr dirty="0" sz="16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Matterꢀ</a:t>
            </a:r>
            <a:r>
              <a:rPr dirty="0" sz="16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(PM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74233" y="1240849"/>
            <a:ext cx="1198391" cy="298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186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Sulphurꢀ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KBVEV+TimesNewRomanPSMT"/>
                <a:cs typeface="WKBVEV+TimesNewRomanPSMT"/>
              </a:rPr>
              <a:t>2.5)</a:t>
            </a:r>
            <a:r>
              <a:rPr dirty="0" sz="2100" baseline="38095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39150" y="1288574"/>
            <a:ext cx="19676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7537" y="1353215"/>
            <a:ext cx="286512" cy="186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KBVEV+TimesNewRomanPSMT"/>
                <a:cs typeface="WKBVEV+TimesNewRomanPSMT"/>
              </a:rPr>
              <a:t>10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6239" y="1480374"/>
            <a:ext cx="99913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Locations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43177" y="1521266"/>
            <a:ext cx="5479755" cy="2636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5">
                <a:solidFill>
                  <a:srgbClr val="000000"/>
                </a:solidFill>
                <a:latin typeface="WKBVEV+TimesNewRomanPSMT"/>
                <a:cs typeface="WKBVEV+TimesNewRomanPSMT"/>
              </a:rPr>
              <a:t>Dioxideꢀ(SO</a:t>
            </a:r>
            <a:r>
              <a:rPr dirty="0" sz="16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)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spc="1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000000"/>
                </a:solidFill>
                <a:latin typeface="WKBVEV+TimesNewRomanPSMT"/>
                <a:cs typeface="WKBVEV+TimesNewRomanPSMT"/>
              </a:rPr>
              <a:t>NitrogenꢀDioxideꢀ(NO</a:t>
            </a:r>
            <a:r>
              <a:rPr dirty="0" sz="16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)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spc="1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17">
                <a:solidFill>
                  <a:srgbClr val="000000"/>
                </a:solidFill>
                <a:latin typeface="WKBVEV+TimesNewRomanPSMT"/>
                <a:cs typeface="WKBVEV+TimesNewRomanPSMT"/>
              </a:rPr>
              <a:t>Leadꢀ(Pb)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spc="1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000000"/>
                </a:solidFill>
                <a:latin typeface="WKBVEV+TimesNewRomanPSMT"/>
                <a:cs typeface="WKBVEV+TimesNewRomanPSMT"/>
              </a:rPr>
              <a:t>Nickelꢀ(Ni)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94672" y="1633631"/>
            <a:ext cx="219456" cy="186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09342" y="1633631"/>
            <a:ext cx="219456" cy="186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43177" y="1801681"/>
            <a:ext cx="5528241" cy="544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Arsenicꢀ</a:t>
            </a:r>
            <a:r>
              <a:rPr dirty="0" sz="16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(As)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spc="36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Carbonꢀ</a:t>
            </a:r>
            <a:r>
              <a:rPr dirty="0" sz="16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Monoxideꢀ</a:t>
            </a:r>
            <a:r>
              <a:rPr dirty="0" sz="16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(CO)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spc="36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Ozoneꢀ</a:t>
            </a:r>
            <a:r>
              <a:rPr dirty="0" sz="16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(O</a:t>
            </a:r>
            <a:r>
              <a:rPr dirty="0" sz="1600" baseline="-25181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)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spc="36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Ammoniaꢀ</a:t>
            </a:r>
          </a:p>
          <a:p>
            <a:pPr marL="0" marR="0">
              <a:lnSpc>
                <a:spcPts val="1771"/>
              </a:lnSpc>
              <a:spcBef>
                <a:spcPts val="10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(NH</a:t>
            </a:r>
            <a:r>
              <a:rPr dirty="0" sz="16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)</a:t>
            </a:r>
            <a:r>
              <a:rPr dirty="0" sz="1600" spc="-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Benzeneꢀ(C</a:t>
            </a:r>
            <a:r>
              <a:rPr dirty="0" sz="16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H</a:t>
            </a:r>
            <a:r>
              <a:rPr dirty="0" sz="16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)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Benzoꢀ(a)ꢀpyreneꢀ(BaP)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03540" y="2194462"/>
            <a:ext cx="219456" cy="186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32252" y="2194462"/>
            <a:ext cx="219456" cy="186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KBVEV+TimesNewRomanPSMT"/>
                <a:cs typeface="WKBVEV+TimesNewRomanPSMT"/>
              </a:rPr>
              <a:t>6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44977" y="2194462"/>
            <a:ext cx="219456" cy="186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KBVEV+TimesNewRomanPSMT"/>
                <a:cs typeface="WKBVEV+TimesNewRomanPSMT"/>
              </a:rPr>
              <a:t>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96239" y="2420124"/>
            <a:ext cx="2624633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ComparisonꢀofꢀAAQMꢀdataꢀ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fromꢀupwindꢀtoꢀdownwindꢀ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station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960590" y="2556433"/>
            <a:ext cx="1630114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A2ꢀ-ShegunshiꢀVillageꢀ</a:t>
            </a:r>
          </a:p>
          <a:p>
            <a:pPr marL="93798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(UpstreamꢀStation)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904620" y="2556433"/>
            <a:ext cx="1587326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8126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A7ꢀ-ꢀGundalꢀVillage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(DownstreamꢀStation)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636168" y="2964804"/>
            <a:ext cx="956754" cy="1199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PMꢀ</a:t>
            </a:r>
            <a:r>
              <a:rPr dirty="0" sz="1200" baseline="-26086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10,ꢀ</a:t>
            </a:r>
            <a:r>
              <a:rPr dirty="0" sz="1200">
                <a:solidFill>
                  <a:srgbClr val="000000"/>
                </a:solidFill>
                <a:latin typeface="SUDGBH+SymbolMT"/>
                <a:cs typeface="SUDGBH+SymbolMT"/>
              </a:rPr>
              <a:t>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g/m</a:t>
            </a:r>
            <a:r>
              <a:rPr dirty="0" sz="1200" baseline="300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6350" marR="0">
              <a:lnSpc>
                <a:spcPts val="1470"/>
              </a:lnSpc>
              <a:spcBef>
                <a:spcPts val="242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PM</a:t>
            </a:r>
            <a:r>
              <a:rPr dirty="0" sz="1200" baseline="-25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2.5,ꢀ</a:t>
            </a:r>
            <a:r>
              <a:rPr dirty="0" sz="1200">
                <a:solidFill>
                  <a:srgbClr val="000000"/>
                </a:solidFill>
                <a:latin typeface="SUDGBH+SymbolMT"/>
                <a:cs typeface="SUDGBH+SymbolMT"/>
              </a:rPr>
              <a:t>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g/m</a:t>
            </a:r>
            <a:r>
              <a:rPr dirty="0" sz="1200" baseline="300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61912" marR="0">
              <a:lnSpc>
                <a:spcPts val="1470"/>
              </a:lnSpc>
              <a:spcBef>
                <a:spcPts val="242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SO</a:t>
            </a:r>
            <a:r>
              <a:rPr dirty="0" sz="1200" baseline="-262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2,ꢀ</a:t>
            </a:r>
            <a:r>
              <a:rPr dirty="0" sz="1200">
                <a:solidFill>
                  <a:srgbClr val="000000"/>
                </a:solidFill>
                <a:latin typeface="SUDGBH+SymbolMT"/>
                <a:cs typeface="SUDGBH+SymbolMT"/>
              </a:rPr>
              <a:t>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g/m</a:t>
            </a:r>
            <a:r>
              <a:rPr dirty="0" sz="1200" baseline="300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49212" marR="0">
              <a:lnSpc>
                <a:spcPts val="1470"/>
              </a:lnSpc>
              <a:spcBef>
                <a:spcPts val="242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</a:t>
            </a:r>
            <a:r>
              <a:rPr dirty="0" sz="1200" baseline="-262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2,ꢀ</a:t>
            </a:r>
            <a:r>
              <a:rPr dirty="0" sz="1200">
                <a:solidFill>
                  <a:srgbClr val="000000"/>
                </a:solidFill>
                <a:latin typeface="SUDGBH+SymbolMT"/>
                <a:cs typeface="SUDGBH+SymbolMT"/>
              </a:rPr>
              <a:t>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g/m</a:t>
            </a:r>
            <a:r>
              <a:rPr dirty="0" sz="1200" baseline="29999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46037" marR="0">
              <a:lnSpc>
                <a:spcPts val="1328"/>
              </a:lnSpc>
              <a:spcBef>
                <a:spcPts val="37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CO,ꢀ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mg/m</a:t>
            </a:r>
            <a:r>
              <a:rPr dirty="0" sz="1200" baseline="29999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91162" y="2968859"/>
            <a:ext cx="523875" cy="708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69.09</a:t>
            </a:r>
          </a:p>
          <a:p>
            <a:pPr marL="0" marR="0">
              <a:lnSpc>
                <a:spcPts val="1439"/>
              </a:lnSpc>
              <a:spcBef>
                <a:spcPts val="53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23.96</a:t>
            </a:r>
          </a:p>
          <a:p>
            <a:pPr marL="41275" marR="0">
              <a:lnSpc>
                <a:spcPts val="1439"/>
              </a:lnSpc>
              <a:spcBef>
                <a:spcPts val="48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7.44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434261" y="2968859"/>
            <a:ext cx="523875" cy="708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68.32</a:t>
            </a:r>
          </a:p>
          <a:p>
            <a:pPr marL="0" marR="0">
              <a:lnSpc>
                <a:spcPts val="1439"/>
              </a:lnSpc>
              <a:spcBef>
                <a:spcPts val="53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23.61</a:t>
            </a:r>
          </a:p>
          <a:p>
            <a:pPr marL="41275" marR="0">
              <a:lnSpc>
                <a:spcPts val="1439"/>
              </a:lnSpc>
              <a:spcBef>
                <a:spcPts val="48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7.47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91162" y="3700378"/>
            <a:ext cx="523875" cy="464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19.41</a:t>
            </a:r>
          </a:p>
          <a:p>
            <a:pPr marL="41275" marR="0">
              <a:lnSpc>
                <a:spcPts val="1439"/>
              </a:lnSpc>
              <a:spcBef>
                <a:spcPts val="53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0.84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434261" y="3700378"/>
            <a:ext cx="523875" cy="464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17.79</a:t>
            </a:r>
          </a:p>
          <a:p>
            <a:pPr marL="41275" marR="0">
              <a:lnSpc>
                <a:spcPts val="1439"/>
              </a:lnSpc>
              <a:spcBef>
                <a:spcPts val="53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0.84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685381" y="4184004"/>
            <a:ext cx="858329" cy="4614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NH</a:t>
            </a:r>
            <a:r>
              <a:rPr dirty="0" sz="1200" baseline="-262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3,ꢀ</a:t>
            </a:r>
            <a:r>
              <a:rPr dirty="0" sz="1200">
                <a:solidFill>
                  <a:srgbClr val="000000"/>
                </a:solidFill>
                <a:latin typeface="SUDGBH+SymbolMT"/>
                <a:cs typeface="SUDGBH+SymbolMT"/>
              </a:rPr>
              <a:t>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g/m</a:t>
            </a:r>
            <a:r>
              <a:rPr dirty="0" sz="1200" baseline="29999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54768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O</a:t>
            </a:r>
            <a:r>
              <a:rPr dirty="0" sz="1200" baseline="-25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3,ꢀ</a:t>
            </a:r>
            <a:r>
              <a:rPr dirty="0" sz="1200">
                <a:solidFill>
                  <a:srgbClr val="000000"/>
                </a:solidFill>
                <a:latin typeface="SUDGBH+SymbolMT"/>
                <a:cs typeface="SUDGBH+SymbolMT"/>
              </a:rPr>
              <a:t>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g/m</a:t>
            </a:r>
            <a:r>
              <a:rPr dirty="0" sz="8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532437" y="4188059"/>
            <a:ext cx="441325" cy="431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8.28</a:t>
            </a:r>
          </a:p>
          <a:p>
            <a:pPr marL="0" marR="0">
              <a:lnSpc>
                <a:spcPts val="1439"/>
              </a:lnSpc>
              <a:spcBef>
                <a:spcPts val="266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0.64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475536" y="4188059"/>
            <a:ext cx="441325" cy="431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7.83</a:t>
            </a:r>
          </a:p>
          <a:p>
            <a:pPr marL="0" marR="0">
              <a:lnSpc>
                <a:spcPts val="1439"/>
              </a:lnSpc>
              <a:spcBef>
                <a:spcPts val="266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2.43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443177" y="4422172"/>
            <a:ext cx="201798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\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96239" y="4768046"/>
            <a:ext cx="1492094" cy="256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AAQꢀModelling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66038" y="4768046"/>
            <a:ext cx="3826516" cy="256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Proposedꢀ60ꢀTPHꢀBoilersꢀforꢀDistilleryꢀUnit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96239" y="5004267"/>
            <a:ext cx="1863591" cy="728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(IncrementalꢀGLCs)</a:t>
            </a:r>
          </a:p>
          <a:p>
            <a:pPr marL="0" marR="0">
              <a:lnSpc>
                <a:spcPts val="171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15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AERMODꢀCLOUD</a:t>
            </a:r>
          </a:p>
          <a:p>
            <a:pPr marL="0" marR="0">
              <a:lnSpc>
                <a:spcPts val="1716"/>
              </a:lnSpc>
              <a:spcBef>
                <a:spcPts val="143"/>
              </a:spcBef>
              <a:spcAft>
                <a:spcPts val="0"/>
              </a:spcAft>
            </a:pPr>
            <a:r>
              <a:rPr dirty="0" sz="15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CALINEꢀPRO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466038" y="5004267"/>
            <a:ext cx="5206503" cy="763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WKBVEV+TimesNewRomanPSMT"/>
                <a:cs typeface="WKBVEV+TimesNewRomanPSMT"/>
              </a:rPr>
              <a:t>PMꢀ=ꢀ0.37ꢀµg/m3ꢀatꢀaꢀdistanceꢀofꢀ1000ꢀmꢀtowardsꢀEꢀdirection.ꢀ</a:t>
            </a:r>
          </a:p>
          <a:p>
            <a:pPr marL="0" marR="0">
              <a:lnSpc>
                <a:spcPts val="171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WKBVEV+TimesNewRomanPSMT"/>
                <a:cs typeface="WKBVEV+TimesNewRomanPSMT"/>
              </a:rPr>
              <a:t>SO</a:t>
            </a:r>
            <a:r>
              <a:rPr dirty="0" sz="1500" baseline="-25000" spc="11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  <a:r>
              <a:rPr dirty="0" sz="1550">
                <a:solidFill>
                  <a:srgbClr val="000000"/>
                </a:solidFill>
                <a:latin typeface="WKBVEV+TimesNewRomanPSMT"/>
                <a:cs typeface="WKBVEV+TimesNewRomanPSMT"/>
              </a:rPr>
              <a:t>ꢀ=ꢀ0.15ꢀµg/m3ꢀatꢀaꢀdistanceꢀofꢀ1000ꢀmꢀtowardsꢀEꢀdirectionꢀ.ꢀ</a:t>
            </a:r>
          </a:p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WKBVEV+TimesNewRomanPSMT"/>
                <a:cs typeface="WKBVEV+TimesNewRomanPSMT"/>
              </a:rPr>
              <a:t>NO</a:t>
            </a:r>
            <a:r>
              <a:rPr dirty="0" sz="1500" baseline="-25000" spc="11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  <a:r>
              <a:rPr dirty="0" sz="1550">
                <a:solidFill>
                  <a:srgbClr val="000000"/>
                </a:solidFill>
                <a:latin typeface="WKBVEV+TimesNewRomanPSMT"/>
                <a:cs typeface="WKBVEV+TimesNewRomanPSMT"/>
              </a:rPr>
              <a:t>ꢀ=ꢀ0.24ꢀµg/m3ꢀatꢀaꢀdistanceꢀofꢀ1000ꢀmꢀtowardsꢀEꢀdirection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96239" y="5864555"/>
            <a:ext cx="2426940" cy="256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NoiseꢀLevelsꢀatꢀ8ꢀLocations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466038" y="5864555"/>
            <a:ext cx="5483335" cy="4923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spc="18">
                <a:solidFill>
                  <a:srgbClr val="000000"/>
                </a:solidFill>
                <a:latin typeface="WKBVEV+TimesNewRomanPSMT"/>
                <a:cs typeface="WKBVEV+TimesNewRomanPSMT"/>
              </a:rPr>
              <a:t>46.04ꢀtoꢀ53.8ꢀdB(A)ꢀforꢀdayꢀtime;ꢀ36.40ꢀtoꢀ48.91ꢀdB(A)ꢀforꢀnightꢀ</a:t>
            </a:r>
          </a:p>
          <a:p>
            <a:pPr marL="0" marR="0">
              <a:lnSpc>
                <a:spcPts val="171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WKBVEV+TimesNewRomanPSMT"/>
                <a:cs typeface="WKBVEV+TimesNewRomanPSMT"/>
              </a:rPr>
              <a:t>time.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140842"/>
            <a:ext cx="4356670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MinimumꢀDetectableꢀLimitsꢀofꢀAAQM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8805" y="563777"/>
            <a:ext cx="75654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SL.NO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0397" y="563777"/>
            <a:ext cx="1077416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Parameter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72704" y="563777"/>
            <a:ext cx="2522537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MinimumꢀDetectableꢀLimit</a:t>
            </a:r>
          </a:p>
          <a:p>
            <a:pPr marL="812006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&lt;1ꢀng/m</a:t>
            </a:r>
            <a:r>
              <a:rPr dirty="0" sz="1600" baseline="29999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4230" y="807617"/>
            <a:ext cx="304800" cy="12384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1.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2.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3.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4.</a:t>
            </a:r>
          </a:p>
          <a:p>
            <a:pPr marL="0" marR="0">
              <a:lnSpc>
                <a:spcPts val="177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5.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40179" y="807617"/>
            <a:ext cx="835124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Arsenicꢀ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40179" y="1051457"/>
            <a:ext cx="1602283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Benzeneꢀ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Benzoꢀ(a)ꢀpyreneꢀ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Nickel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84710" y="1051457"/>
            <a:ext cx="905255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462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&lt;5µg/m</a:t>
            </a:r>
            <a:r>
              <a:rPr dirty="0" sz="1600" baseline="29999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&lt;1ꢀng/m</a:t>
            </a:r>
            <a:r>
              <a:rPr dirty="0" sz="1600" baseline="29999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&lt;1ꢀng/m</a:t>
            </a:r>
            <a:r>
              <a:rPr dirty="0" sz="1600" baseline="29999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40179" y="1782977"/>
            <a:ext cx="55850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Lead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98972" y="1782977"/>
            <a:ext cx="127673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&lt;0.005ꢀµg/m</a:t>
            </a:r>
            <a:r>
              <a:rPr dirty="0" sz="1600" baseline="29999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6239" y="2045841"/>
            <a:ext cx="2367830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WindꢀRoseꢀDiagram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39840" y="3689424"/>
            <a:ext cx="2793578" cy="8398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Windꢀdirectionꢀduringꢀstudyꢀ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periodꢀisꢀBlowingꢀFromꢀW,ꢀ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NWꢀdirection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1655" y="215150"/>
            <a:ext cx="8470627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IncrementalꢀPollutionꢀLoadꢀ–ꢀAQIꢀIndexꢀwithꢀmitigationꢀmeasuresꢀforꢀ60TPHꢀBoilerꢀ</a:t>
            </a:r>
          </a:p>
          <a:p>
            <a:pPr marL="2909409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Marchꢀ2021ꢀtoꢀMayꢀ2021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4709" y="922644"/>
            <a:ext cx="926591" cy="644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PM</a:t>
            </a:r>
            <a:r>
              <a:rPr dirty="0" sz="1200" baseline="-262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10,ꢀ</a:t>
            </a:r>
            <a:r>
              <a:rPr dirty="0" sz="1200">
                <a:solidFill>
                  <a:srgbClr val="000000"/>
                </a:solidFill>
                <a:latin typeface="PUSFEM+SymbolMT,Bold"/>
                <a:cs typeface="PUSFEM+SymbolMT,Bold"/>
              </a:rPr>
              <a:t></a:t>
            </a: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g/m</a:t>
            </a:r>
            <a:r>
              <a:rPr dirty="0" sz="1200" baseline="30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3</a:t>
            </a:r>
          </a:p>
          <a:p>
            <a:pPr marL="56356" marR="0">
              <a:lnSpc>
                <a:spcPts val="1328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Modellingꢀ</a:t>
            </a:r>
          </a:p>
          <a:p>
            <a:pPr marL="174476" marR="0">
              <a:lnSpc>
                <a:spcPts val="1328"/>
              </a:lnSpc>
              <a:spcBef>
                <a:spcPts val="377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Values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82287" y="922644"/>
            <a:ext cx="2574369" cy="434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SO</a:t>
            </a:r>
            <a:r>
              <a:rPr dirty="0" sz="1200" baseline="-262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2,ꢀ</a:t>
            </a:r>
            <a:r>
              <a:rPr dirty="0" sz="1200">
                <a:solidFill>
                  <a:srgbClr val="000000"/>
                </a:solidFill>
                <a:latin typeface="PUSFEM+SymbolMT,Bold"/>
                <a:cs typeface="PUSFEM+SymbolMT,Bold"/>
              </a:rPr>
              <a:t></a:t>
            </a: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g/m</a:t>
            </a:r>
            <a:r>
              <a:rPr dirty="0" sz="1200" baseline="30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3</a:t>
            </a:r>
          </a:p>
          <a:p>
            <a:pPr marL="13493" marR="0">
              <a:lnSpc>
                <a:spcPts val="1328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Modellingꢀ</a:t>
            </a:r>
            <a:r>
              <a:rPr dirty="0" sz="1200" spc="111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Total</a:t>
            </a:r>
            <a:r>
              <a:rPr dirty="0" sz="1200" spc="89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AQI</a:t>
            </a:r>
            <a:r>
              <a:rPr dirty="0" sz="1200" spc="90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Remarks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5878" y="1027800"/>
            <a:ext cx="926592" cy="434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PM</a:t>
            </a:r>
            <a:r>
              <a:rPr dirty="0" sz="1200" baseline="-262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10,ꢀ</a:t>
            </a:r>
            <a:r>
              <a:rPr dirty="0" sz="1200">
                <a:solidFill>
                  <a:srgbClr val="000000"/>
                </a:solidFill>
                <a:latin typeface="PUSFEM+SymbolMT,Bold"/>
                <a:cs typeface="PUSFEM+SymbolMT,Bold"/>
              </a:rPr>
              <a:t></a:t>
            </a: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g/m</a:t>
            </a:r>
            <a:r>
              <a:rPr dirty="0" sz="1200" baseline="30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3</a:t>
            </a:r>
          </a:p>
          <a:p>
            <a:pPr marL="60907" marR="0">
              <a:lnSpc>
                <a:spcPts val="1328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Percentile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93096" y="1027800"/>
            <a:ext cx="840866" cy="434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SO</a:t>
            </a:r>
            <a:r>
              <a:rPr dirty="0" sz="1200" baseline="-25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2,ꢀ</a:t>
            </a:r>
            <a:r>
              <a:rPr dirty="0" sz="1200">
                <a:solidFill>
                  <a:srgbClr val="000000"/>
                </a:solidFill>
                <a:latin typeface="PUSFEM+SymbolMT,Bold"/>
                <a:cs typeface="PUSFEM+SymbolMT,Bold"/>
              </a:rPr>
              <a:t></a:t>
            </a: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g/m</a:t>
            </a:r>
            <a:r>
              <a:rPr dirty="0" sz="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3</a:t>
            </a:r>
          </a:p>
          <a:p>
            <a:pPr marL="18045" marR="0">
              <a:lnSpc>
                <a:spcPts val="1328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Percentile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8496" y="1150369"/>
            <a:ext cx="72814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Location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5966" y="1150369"/>
            <a:ext cx="49954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Total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20120" y="1150369"/>
            <a:ext cx="44030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AQI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95602" y="1150369"/>
            <a:ext cx="74495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Remarks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13900" y="1360681"/>
            <a:ext cx="59270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Values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3759" y="1584316"/>
            <a:ext cx="338658" cy="1865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A1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A2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A3</a:t>
            </a:r>
          </a:p>
          <a:p>
            <a:pPr marL="0" marR="0">
              <a:lnSpc>
                <a:spcPts val="1328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A4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A5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A6</a:t>
            </a:r>
          </a:p>
          <a:p>
            <a:pPr marL="0" marR="0">
              <a:lnSpc>
                <a:spcPts val="1328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A7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81778" y="1597640"/>
            <a:ext cx="495300" cy="1865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65.30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69.09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64.87</a:t>
            </a:r>
          </a:p>
          <a:p>
            <a:pPr marL="0" marR="0">
              <a:lnSpc>
                <a:spcPts val="1328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61.73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64.01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69.90</a:t>
            </a:r>
          </a:p>
          <a:p>
            <a:pPr marL="0" marR="0">
              <a:lnSpc>
                <a:spcPts val="1328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68.32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69.48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68709" y="1570993"/>
            <a:ext cx="4191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0.12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01353" y="1570993"/>
            <a:ext cx="4953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65.42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92339" y="1570993"/>
            <a:ext cx="4953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65.42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426546" y="1584316"/>
            <a:ext cx="880318" cy="1865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Satisfactory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Satisfactory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Satisfactory</a:t>
            </a:r>
          </a:p>
          <a:p>
            <a:pPr marL="0" marR="0">
              <a:lnSpc>
                <a:spcPts val="1328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Satisfactory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Satisfactory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Satisfactory</a:t>
            </a:r>
          </a:p>
          <a:p>
            <a:pPr marL="0" marR="0">
              <a:lnSpc>
                <a:spcPts val="1328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Satisfactory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Satisfactory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604233" y="1597640"/>
            <a:ext cx="419100" cy="1865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6.99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7.44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6.58</a:t>
            </a:r>
          </a:p>
          <a:p>
            <a:pPr marL="0" marR="0">
              <a:lnSpc>
                <a:spcPts val="1328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6.08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6.70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7.60</a:t>
            </a:r>
          </a:p>
          <a:p>
            <a:pPr marL="0" marR="0">
              <a:lnSpc>
                <a:spcPts val="1328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7.47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7.15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93424" y="1570993"/>
            <a:ext cx="419100" cy="917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0.05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0.06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0.01</a:t>
            </a:r>
          </a:p>
          <a:p>
            <a:pPr marL="38100" marR="0">
              <a:lnSpc>
                <a:spcPts val="1328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206612" y="1570993"/>
            <a:ext cx="894557" cy="470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7.04</a:t>
            </a:r>
            <a:r>
              <a:rPr dirty="0" sz="1200" spc="1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8.80</a:t>
            </a:r>
          </a:p>
          <a:p>
            <a:pPr marL="38100" marR="0">
              <a:lnSpc>
                <a:spcPts val="1328"/>
              </a:lnSpc>
              <a:spcBef>
                <a:spcPts val="69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7.5</a:t>
            </a:r>
            <a:r>
              <a:rPr dirty="0" sz="1200" spc="16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9.38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239006" y="1584316"/>
            <a:ext cx="491058" cy="1865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  <a:p>
            <a:pPr marL="0" marR="0">
              <a:lnSpc>
                <a:spcPts val="1328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  <a:p>
            <a:pPr marL="0" marR="0">
              <a:lnSpc>
                <a:spcPts val="1328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68709" y="1807952"/>
            <a:ext cx="419100" cy="680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0.15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0.03</a:t>
            </a:r>
          </a:p>
          <a:p>
            <a:pPr marL="3810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201353" y="1834599"/>
            <a:ext cx="495300" cy="443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69.24</a:t>
            </a:r>
          </a:p>
          <a:p>
            <a:pPr marL="3810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64.9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92339" y="1834599"/>
            <a:ext cx="495300" cy="443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69.24</a:t>
            </a:r>
          </a:p>
          <a:p>
            <a:pPr marL="3810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64.9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206612" y="2071558"/>
            <a:ext cx="894557" cy="4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6.59</a:t>
            </a:r>
            <a:r>
              <a:rPr dirty="0" sz="1200" spc="1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8.24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6.08</a:t>
            </a:r>
            <a:r>
              <a:rPr dirty="0" sz="1200" spc="1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6.08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201353" y="2308517"/>
            <a:ext cx="4953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61.73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92339" y="2308517"/>
            <a:ext cx="4953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61.73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506809" y="2518829"/>
            <a:ext cx="3429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531524" y="2518829"/>
            <a:ext cx="3429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201353" y="2545476"/>
            <a:ext cx="495300" cy="417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64.01</a:t>
            </a:r>
          </a:p>
          <a:p>
            <a:pPr marL="95250" marR="0">
              <a:lnSpc>
                <a:spcPts val="1328"/>
              </a:lnSpc>
              <a:spcBef>
                <a:spcPts val="37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792339" y="2545476"/>
            <a:ext cx="495300" cy="417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64.01</a:t>
            </a:r>
          </a:p>
          <a:p>
            <a:pPr marL="95250" marR="0">
              <a:lnSpc>
                <a:spcPts val="1328"/>
              </a:lnSpc>
              <a:spcBef>
                <a:spcPts val="37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206612" y="2545476"/>
            <a:ext cx="894557" cy="430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6.70</a:t>
            </a:r>
            <a:r>
              <a:rPr dirty="0" sz="1200" spc="1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6.70</a:t>
            </a:r>
          </a:p>
          <a:p>
            <a:pPr marL="0" marR="0">
              <a:lnSpc>
                <a:spcPts val="1328"/>
              </a:lnSpc>
              <a:spcBef>
                <a:spcPts val="37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7.61</a:t>
            </a:r>
            <a:r>
              <a:rPr dirty="0" sz="1200" spc="1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9.51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506809" y="2755788"/>
            <a:ext cx="3429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493424" y="2755788"/>
            <a:ext cx="419100" cy="443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0.01</a:t>
            </a:r>
          </a:p>
          <a:p>
            <a:pPr marL="3810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506809" y="2992747"/>
            <a:ext cx="3429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201353" y="2992747"/>
            <a:ext cx="495300" cy="4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68.32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69.48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792339" y="2992747"/>
            <a:ext cx="495300" cy="4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68.32</a:t>
            </a:r>
          </a:p>
          <a:p>
            <a:pPr marL="0" marR="0">
              <a:lnSpc>
                <a:spcPts val="13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69.48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206612" y="2992747"/>
            <a:ext cx="894557" cy="4571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7.47</a:t>
            </a:r>
            <a:r>
              <a:rPr dirty="0" sz="1200" spc="1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7.47</a:t>
            </a:r>
          </a:p>
          <a:p>
            <a:pPr marL="0" marR="0">
              <a:lnSpc>
                <a:spcPts val="1328"/>
              </a:lnSpc>
              <a:spcBef>
                <a:spcPts val="48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7.15</a:t>
            </a:r>
            <a:r>
              <a:rPr dirty="0" sz="1200" spc="1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7.15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506809" y="3229706"/>
            <a:ext cx="3429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531524" y="3229706"/>
            <a:ext cx="3429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552700" y="3821352"/>
            <a:ext cx="3810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81300" y="3905626"/>
            <a:ext cx="252984" cy="1494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2,ꢀ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417570" y="3895380"/>
            <a:ext cx="866266" cy="251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aseline="375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</a:t>
            </a:r>
            <a:r>
              <a:rPr dirty="0" sz="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2,ꢀ</a:t>
            </a:r>
            <a:r>
              <a:rPr dirty="0" sz="1800" baseline="37500">
                <a:solidFill>
                  <a:srgbClr val="000000"/>
                </a:solidFill>
                <a:latin typeface="PUSFEM+SymbolMT,Bold"/>
                <a:cs typeface="PUSFEM+SymbolMT,Bold"/>
              </a:rPr>
              <a:t></a:t>
            </a:r>
            <a:r>
              <a:rPr dirty="0" sz="1800" baseline="375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g/m</a:t>
            </a:r>
            <a:r>
              <a:rPr dirty="0" sz="1200" baseline="375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378657" y="3986820"/>
            <a:ext cx="803895" cy="5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4354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USFEM+SymbolMT,Bold"/>
                <a:cs typeface="PUSFEM+SymbolMT,Bold"/>
              </a:rPr>
              <a:t></a:t>
            </a: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g/m</a:t>
            </a:r>
            <a:r>
              <a:rPr dirty="0" sz="1200" baseline="30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3</a:t>
            </a:r>
          </a:p>
          <a:p>
            <a:pPr marL="0" marR="0">
              <a:lnSpc>
                <a:spcPts val="1328"/>
              </a:lnSpc>
              <a:spcBef>
                <a:spcPts val="106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Percentile</a:t>
            </a:r>
          </a:p>
          <a:p>
            <a:pPr marL="154992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17.26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573438" y="4004233"/>
            <a:ext cx="49954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Total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226525" y="4004233"/>
            <a:ext cx="44030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AQI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802153" y="4004233"/>
            <a:ext cx="74495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Remarks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221513" y="4095673"/>
            <a:ext cx="1257374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Modellingꢀvalues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641407" y="4369992"/>
            <a:ext cx="419100" cy="38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0.08</a:t>
            </a:r>
          </a:p>
          <a:p>
            <a:pPr marL="3810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0.1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568824" y="4369992"/>
            <a:ext cx="495300" cy="1121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17.34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19.43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16.33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13.90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15.33</a:t>
            </a:r>
          </a:p>
          <a:p>
            <a:pPr marL="3810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18.8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198744" y="4369992"/>
            <a:ext cx="495300" cy="1487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21.68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24.29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20.41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13.90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15.33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23.50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17.79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18.53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929153" y="4369992"/>
            <a:ext cx="491058" cy="1487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Good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533650" y="4552872"/>
            <a:ext cx="4953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19.41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533650" y="4735752"/>
            <a:ext cx="495300" cy="1121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16.31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13.90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15.33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18.74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17.79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18.53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641407" y="4735752"/>
            <a:ext cx="419100" cy="1121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0.02</a:t>
            </a:r>
          </a:p>
          <a:p>
            <a:pPr marL="3810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</a:t>
            </a:r>
          </a:p>
          <a:p>
            <a:pPr marL="3810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0.06</a:t>
            </a:r>
          </a:p>
          <a:p>
            <a:pPr marL="3810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</a:t>
            </a:r>
          </a:p>
          <a:p>
            <a:pPr marL="3810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0.0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568824" y="5467273"/>
            <a:ext cx="495300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17.79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18.53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480" y="70877"/>
            <a:ext cx="8550296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Map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AQM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Station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be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given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superimposed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with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respective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monitored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value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wind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rose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79837" y="477393"/>
            <a:ext cx="719993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000000"/>
                </a:solidFill>
                <a:latin typeface="Calibri"/>
                <a:cs typeface="Calibri"/>
              </a:rPr>
              <a:t>Station</a:t>
            </a:r>
          </a:p>
          <a:p>
            <a:pPr marL="179303" marR="0">
              <a:lnSpc>
                <a:spcPts val="1500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500" b="1">
                <a:solidFill>
                  <a:srgbClr val="000000"/>
                </a:solidFill>
                <a:latin typeface="Calibri"/>
                <a:cs typeface="Calibri"/>
              </a:rPr>
              <a:t>no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08538" y="477393"/>
            <a:ext cx="719993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000000"/>
                </a:solidFill>
                <a:latin typeface="Calibri"/>
                <a:cs typeface="Calibri"/>
              </a:rPr>
              <a:t>Station</a:t>
            </a:r>
          </a:p>
          <a:p>
            <a:pPr marL="58653" marR="0">
              <a:lnSpc>
                <a:spcPts val="1500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500" b="1">
                <a:solidFill>
                  <a:srgbClr val="000000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48839" y="764590"/>
            <a:ext cx="62299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87039" y="764590"/>
            <a:ext cx="560350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69.48</a:t>
            </a:r>
          </a:p>
          <a:p>
            <a:pPr marL="0" marR="0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23.78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78191" y="1018946"/>
            <a:ext cx="317822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A1</a:t>
            </a:r>
          </a:p>
          <a:p>
            <a:pPr marL="0" marR="0">
              <a:lnSpc>
                <a:spcPts val="1200"/>
              </a:lnSpc>
              <a:spcBef>
                <a:spcPts val="168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04112" y="1018946"/>
            <a:ext cx="84741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site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48839" y="1069390"/>
            <a:ext cx="67046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2.5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04112" y="1293266"/>
            <a:ext cx="784845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Shegunshi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Village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32120" y="1602790"/>
            <a:ext cx="35025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A8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004112" y="1750466"/>
            <a:ext cx="686097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Kambagi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Village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79828" y="1810708"/>
            <a:ext cx="35025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78191" y="1841906"/>
            <a:ext cx="317822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378191" y="2207666"/>
            <a:ext cx="317822" cy="464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A4</a:t>
            </a:r>
          </a:p>
          <a:p>
            <a:pPr marL="0" marR="0">
              <a:lnSpc>
                <a:spcPts val="1200"/>
              </a:lnSpc>
              <a:spcBef>
                <a:spcPts val="96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A5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004112" y="2207666"/>
            <a:ext cx="1114827" cy="464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Nandyal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Village</a:t>
            </a:r>
          </a:p>
          <a:p>
            <a:pPr marL="0" marR="0">
              <a:lnSpc>
                <a:spcPts val="1200"/>
              </a:lnSpc>
              <a:spcBef>
                <a:spcPts val="96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Arjunagi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Village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4749" y="2364790"/>
            <a:ext cx="1287633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400" spc="171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64.01</a:t>
            </a:r>
          </a:p>
          <a:p>
            <a:pPr marL="0" marR="0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2.5</a:t>
            </a:r>
            <a:r>
              <a:rPr dirty="0" sz="1400" spc="133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19.80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519543" y="2364790"/>
            <a:ext cx="6226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286691" y="2364790"/>
            <a:ext cx="56035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65.30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957943" y="2364790"/>
            <a:ext cx="6226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725092" y="2364790"/>
            <a:ext cx="56035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69.09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519543" y="2669590"/>
            <a:ext cx="132703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2.5,</a:t>
            </a:r>
            <a:r>
              <a:rPr dirty="0" sz="1400" spc="128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21.00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957943" y="2669590"/>
            <a:ext cx="132703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2.5,</a:t>
            </a:r>
            <a:r>
              <a:rPr dirty="0" sz="1400" spc="128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23.96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004112" y="2756306"/>
            <a:ext cx="752772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Kilarihatti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Village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576102" y="2840463"/>
            <a:ext cx="35025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378191" y="2847746"/>
            <a:ext cx="334709" cy="922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79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A6</a:t>
            </a:r>
          </a:p>
          <a:p>
            <a:pPr marL="0" marR="0">
              <a:lnSpc>
                <a:spcPts val="1200"/>
              </a:lnSpc>
              <a:spcBef>
                <a:spcPts val="167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A7</a:t>
            </a:r>
          </a:p>
          <a:p>
            <a:pPr marL="0" marR="0">
              <a:lnSpc>
                <a:spcPts val="1200"/>
              </a:lnSpc>
              <a:spcBef>
                <a:spcPts val="167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A8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697246" y="3123943"/>
            <a:ext cx="35025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299399" y="3204681"/>
            <a:ext cx="35025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A4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004112" y="3213506"/>
            <a:ext cx="104234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Gundal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Village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004112" y="3487826"/>
            <a:ext cx="688106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Halagani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Village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589603" y="3513090"/>
            <a:ext cx="35025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A6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372690" y="3667883"/>
            <a:ext cx="35025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A3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60316" y="3914476"/>
            <a:ext cx="6226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27464" y="3914476"/>
            <a:ext cx="56035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61.73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704555" y="4110511"/>
            <a:ext cx="6226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71703" y="4110511"/>
            <a:ext cx="56035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69.90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60316" y="4219276"/>
            <a:ext cx="132703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2.5,</a:t>
            </a:r>
            <a:r>
              <a:rPr dirty="0" sz="1400" spc="128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16.65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416907" y="4355894"/>
            <a:ext cx="35025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A7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704555" y="4415311"/>
            <a:ext cx="132703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2.5,</a:t>
            </a:r>
            <a:r>
              <a:rPr dirty="0" sz="1400" spc="128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25.28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68887" y="5412790"/>
            <a:ext cx="6226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636035" y="5412790"/>
            <a:ext cx="56035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68.32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68887" y="5717590"/>
            <a:ext cx="132703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2.5,</a:t>
            </a:r>
            <a:r>
              <a:rPr dirty="0" sz="1400" spc="128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23.61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987040" y="6022390"/>
            <a:ext cx="6226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754187" y="6022390"/>
            <a:ext cx="56035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64.87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987040" y="6327190"/>
            <a:ext cx="132703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2.5,</a:t>
            </a:r>
            <a:r>
              <a:rPr dirty="0" sz="1400" spc="128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19.01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187439" y="6393744"/>
            <a:ext cx="2878087" cy="448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PeriodꢀofꢀRecord:ꢀMarchꢀtoꢀMayꢀ2021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Orientation:ꢀBlowingꢀFromꢀW,NW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215150"/>
            <a:ext cx="2469765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PredictionꢀofꢀMaxꢀGLC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6408" y="240639"/>
            <a:ext cx="293688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Model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Used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AERMOD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Cloud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0483" y="590876"/>
            <a:ext cx="115587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ff"/>
                </a:solidFill>
                <a:latin typeface="UJAAKL+Arial-BoldMT"/>
                <a:cs typeface="UJAAKL+Arial-BoldMT"/>
              </a:rPr>
              <a:t>Isopleths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6562" y="1051457"/>
            <a:ext cx="3934221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IsoplethsꢀdrawnꢀforꢀPMꢀwithoutꢀmitigationꢀ</a:t>
            </a:r>
          </a:p>
          <a:p>
            <a:pPr marL="230683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measuresꢀforꢀproposedꢀ60ꢀTPHꢀBoiler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96090" y="1063869"/>
            <a:ext cx="3651944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IsoplethsꢀdrawnꢀforꢀPMꢀwithꢀmitigationꢀ</a:t>
            </a:r>
          </a:p>
          <a:p>
            <a:pPr marL="89396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measuresꢀforꢀproposedꢀ60ꢀTPHꢀBoiler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3224" y="5852057"/>
            <a:ext cx="4089896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Maximumꢀconcentrationꢀpredictedꢀisꢀ1.4ꢀµg/m3ꢀ</a:t>
            </a:r>
          </a:p>
          <a:p>
            <a:pPr marL="541337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atꢀaꢀdistanceꢀofꢀ1000ꢀmꢀtowardsꢀE.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99012" y="5876882"/>
            <a:ext cx="4168775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Maximumꢀconcentrationꢀpredictedꢀisꢀ0.37ꢀµg/m</a:t>
            </a:r>
            <a:r>
              <a:rPr dirty="0" sz="1600" baseline="29999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  <a:p>
            <a:pPr marL="600075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atꢀaꢀdistanceꢀofꢀ1000ꢀmꢀtowardsꢀE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215150"/>
            <a:ext cx="2469765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PredictionꢀofꢀMaxꢀGLC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6408" y="240639"/>
            <a:ext cx="293688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Model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Used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AERMOD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Cloud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738" y="619082"/>
            <a:ext cx="3991406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IsoplethsꢀdrawnꢀforꢀSO2ꢀwithoutꢀmitigationꢀ</a:t>
            </a:r>
          </a:p>
          <a:p>
            <a:pPr marL="259258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measuresꢀforꢀproposedꢀ60ꢀTPHꢀBoiler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02224" y="695282"/>
            <a:ext cx="3708697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IsoplethsꢀdrawnꢀforꢀSO2ꢀwithꢀmitigationꢀ</a:t>
            </a:r>
          </a:p>
          <a:p>
            <a:pPr marL="117971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measuresꢀforꢀproposedꢀ60ꢀTPHꢀBoiler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8923" y="5572082"/>
            <a:ext cx="4168775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Maximumꢀconcentrationꢀpredictedꢀisꢀ0.32ꢀµg/m</a:t>
            </a:r>
            <a:r>
              <a:rPr dirty="0" sz="1600" baseline="29999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  <a:p>
            <a:pPr marL="600075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atꢀaꢀdistanceꢀofꢀ1000ꢀmꢀtowardsꢀE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50278" y="5572082"/>
            <a:ext cx="3605907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Maximumꢀconcentrationꢀpredictedꢀisꢀ0.15ꢀ</a:t>
            </a:r>
          </a:p>
          <a:p>
            <a:pPr marL="30162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µg/m3ꢀatꢀaꢀdistanceꢀofꢀ1000ꢀmꢀtowardsꢀE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62750"/>
            <a:ext cx="2469765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PredictionꢀofꢀMaxꢀGLC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6408" y="88240"/>
            <a:ext cx="293688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Model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Used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AERMOD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Cloud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6132" y="771482"/>
            <a:ext cx="4024709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IsoplethsꢀdrawnꢀforꢀNO2ꢀwithoutꢀmitigationꢀ</a:t>
            </a:r>
          </a:p>
          <a:p>
            <a:pPr marL="275927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measuresꢀforꢀproposedꢀ60ꢀTPHꢀBoiler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3308" y="847682"/>
            <a:ext cx="3742432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IsoplethsꢀdrawnꢀforꢀNO2ꢀwithꢀmitigationꢀ</a:t>
            </a:r>
          </a:p>
          <a:p>
            <a:pPr marL="134639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measuresꢀforꢀproposedꢀ60ꢀTPHꢀBoilerꢀ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14875" y="5625349"/>
            <a:ext cx="4037595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Maximumꢀconcentrationꢀpredictedꢀisꢀ0.24ꢀ</a:t>
            </a:r>
          </a:p>
          <a:p>
            <a:pPr marL="32543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µg/m3ꢀatꢀaꢀdistanceꢀofꢀ1000ꢀmꢀtowardsꢀE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0169" y="5664818"/>
            <a:ext cx="4038600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Maximumꢀconcentrationꢀpredictedꢀisꢀ0.56ꢀ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µg/m</a:t>
            </a:r>
            <a:r>
              <a:rPr dirty="0" sz="1800" baseline="29999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ꢀatꢀaꢀdistanceꢀofꢀ1000ꢀmꢀtowardsꢀE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64642"/>
            <a:ext cx="2184524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AgendaꢀNo.ꢀꢀꢀꢀꢀꢀꢀꢀꢀꢀꢀꢀ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390482"/>
            <a:ext cx="8855695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Nameꢀ</a:t>
            </a:r>
            <a:r>
              <a:rPr dirty="0" sz="1600" spc="-232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ofꢀ</a:t>
            </a:r>
            <a:r>
              <a:rPr dirty="0" sz="1600" spc="-23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theꢀ</a:t>
            </a:r>
            <a:r>
              <a:rPr dirty="0" sz="1600" spc="-228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Projectꢀ</a:t>
            </a:r>
            <a:r>
              <a:rPr dirty="0" sz="1600" spc="-24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:ꢀ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Establishmentꢀ</a:t>
            </a:r>
            <a:r>
              <a:rPr dirty="0" sz="1600" spc="-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ofꢀ</a:t>
            </a:r>
            <a:r>
              <a:rPr dirty="0" sz="1600" spc="-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180ꢀ</a:t>
            </a:r>
            <a:r>
              <a:rPr dirty="0" sz="1600" spc="-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KLPDꢀ</a:t>
            </a:r>
            <a:r>
              <a:rPr dirty="0" sz="1600" spc="-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Distilleryꢀ</a:t>
            </a:r>
            <a:r>
              <a:rPr dirty="0" sz="1600" spc="-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Unitꢀ</a:t>
            </a:r>
            <a:r>
              <a:rPr dirty="0" sz="1600" spc="-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&amp;ꢀ</a:t>
            </a:r>
            <a:r>
              <a:rPr dirty="0" sz="1600" spc="-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8ꢀ</a:t>
            </a:r>
            <a:r>
              <a:rPr dirty="0" sz="1600" spc="-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MWꢀ</a:t>
            </a:r>
            <a:r>
              <a:rPr dirty="0" sz="1600" spc="-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Co-generationꢀ</a:t>
            </a:r>
            <a:r>
              <a:rPr dirty="0" sz="1600" spc="-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Powerꢀ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PlantꢀByꢀM/s.ꢀSomeshwarꢀSugarsꢀLimited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6862" y="1050133"/>
            <a:ext cx="245110" cy="1499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  <a:p>
            <a:pPr marL="0" marR="0">
              <a:lnSpc>
                <a:spcPts val="1616"/>
              </a:lnSpc>
              <a:spcBef>
                <a:spcPts val="855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  <a:p>
            <a:pPr marL="0" marR="0">
              <a:lnSpc>
                <a:spcPts val="1616"/>
              </a:lnSpc>
              <a:spcBef>
                <a:spcPts val="855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0" marR="0">
              <a:lnSpc>
                <a:spcPts val="1616"/>
              </a:lnSpc>
              <a:spcBef>
                <a:spcPts val="805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4</a:t>
            </a:r>
          </a:p>
          <a:p>
            <a:pPr marL="0" marR="0">
              <a:lnSpc>
                <a:spcPts val="1616"/>
              </a:lnSpc>
              <a:spcBef>
                <a:spcPts val="855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4840" y="1050133"/>
            <a:ext cx="2773449" cy="871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DateꢀofꢀApplicationꢀSubmission</a:t>
            </a:r>
          </a:p>
          <a:p>
            <a:pPr marL="0" marR="0">
              <a:lnSpc>
                <a:spcPts val="1616"/>
              </a:lnSpc>
              <a:spcBef>
                <a:spcPts val="855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ADSꢀifꢀanyꢀincludingꢀdateꢀofꢀreplyꢀ</a:t>
            </a:r>
          </a:p>
          <a:p>
            <a:pPr marL="0" marR="0">
              <a:lnSpc>
                <a:spcPts val="1616"/>
              </a:lnSpc>
              <a:spcBef>
                <a:spcPts val="855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DateꢀofꢀAcceptance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4840" y="1991965"/>
            <a:ext cx="3067152" cy="557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NewꢀProject/ExpansionꢀProject</a:t>
            </a:r>
          </a:p>
          <a:p>
            <a:pPr marL="0" marR="0">
              <a:lnSpc>
                <a:spcPts val="1616"/>
              </a:lnSpc>
              <a:spcBef>
                <a:spcPts val="855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ProductꢀMixꢀorꢀChangeꢀinꢀTechnologyꢀ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68240" y="1991965"/>
            <a:ext cx="1125221" cy="557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NewꢀProject</a:t>
            </a:r>
          </a:p>
          <a:p>
            <a:pPr marL="0" marR="0">
              <a:lnSpc>
                <a:spcPts val="1616"/>
              </a:lnSpc>
              <a:spcBef>
                <a:spcPts val="855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27600" y="2574133"/>
            <a:ext cx="3809103" cy="4659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ProposedꢀDistilleryꢀunitꢀ–ꢀ180ꢀKLPDꢀ&amp;ꢀ8MWꢀ</a:t>
            </a:r>
          </a:p>
          <a:p>
            <a:pPr marL="0" marR="0">
              <a:lnSpc>
                <a:spcPts val="1616"/>
              </a:lnSpc>
              <a:spcBef>
                <a:spcPts val="185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Co-generationꢀPowerꢀPlant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6862" y="2685385"/>
            <a:ext cx="2688326" cy="243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6</a:t>
            </a:r>
            <a:r>
              <a:rPr dirty="0" sz="1450" spc="1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Existingꢀ&amp;ꢀProposedꢀCapacity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6862" y="3064861"/>
            <a:ext cx="245110" cy="5573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7</a:t>
            </a:r>
          </a:p>
          <a:p>
            <a:pPr marL="0" marR="0">
              <a:lnSpc>
                <a:spcPts val="1616"/>
              </a:lnSpc>
              <a:spcBef>
                <a:spcPts val="855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8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4840" y="3064861"/>
            <a:ext cx="2593099" cy="5573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ForestꢀArea/Wildlife/ESZꢀifꢀanyꢀ</a:t>
            </a:r>
          </a:p>
          <a:p>
            <a:pPr marL="0" marR="0">
              <a:lnSpc>
                <a:spcPts val="1616"/>
              </a:lnSpc>
              <a:spcBef>
                <a:spcPts val="855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NameꢀofꢀEIAꢀCoordinator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68240" y="3064861"/>
            <a:ext cx="420208" cy="243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968240" y="3378805"/>
            <a:ext cx="2372913" cy="243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Shri.ꢀShivanandꢀM.ꢀDambal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24840" y="3692749"/>
            <a:ext cx="2088807" cy="910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Consultant:</a:t>
            </a:r>
          </a:p>
          <a:p>
            <a:pPr marL="0" marR="0">
              <a:lnSpc>
                <a:spcPts val="1616"/>
              </a:lnSpc>
              <a:spcBef>
                <a:spcPts val="185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Nameꢀ</a:t>
            </a:r>
          </a:p>
          <a:p>
            <a:pPr marL="0" marR="0">
              <a:lnSpc>
                <a:spcPts val="1616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NABETꢀRegistrationꢀNo.ꢀ</a:t>
            </a:r>
          </a:p>
          <a:p>
            <a:pPr marL="0" marR="0">
              <a:lnSpc>
                <a:spcPts val="1616"/>
              </a:lnSpc>
              <a:spcBef>
                <a:spcPts val="185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Validity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68240" y="3692749"/>
            <a:ext cx="3711594" cy="910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EnvironmentalꢀHealthꢀ&amp;ꢀSafetyꢀConsultantsꢀ</a:t>
            </a:r>
          </a:p>
          <a:p>
            <a:pPr marL="0" marR="0">
              <a:lnSpc>
                <a:spcPts val="1616"/>
              </a:lnSpc>
              <a:spcBef>
                <a:spcPts val="185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Pvt.ꢀLtd.,ꢀBengaluruꢀ–ꢀ560010</a:t>
            </a:r>
          </a:p>
          <a:p>
            <a:pPr marL="0" marR="0">
              <a:lnSpc>
                <a:spcPts val="1616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NABET/EIA/1821/SAꢀ0123</a:t>
            </a:r>
          </a:p>
          <a:p>
            <a:pPr marL="0" marR="0">
              <a:lnSpc>
                <a:spcPts val="1616"/>
              </a:lnSpc>
              <a:spcBef>
                <a:spcPts val="185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Up-to18.01.2022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6862" y="4026505"/>
            <a:ext cx="245110" cy="243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3839" y="4674205"/>
            <a:ext cx="3641409" cy="109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85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10</a:t>
            </a:r>
            <a:r>
              <a:rPr dirty="0" sz="1450" spc="1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DateꢀofꢀPublicꢀHearingꢀ(P.H.)ꢀConductedꢀ</a:t>
            </a:r>
          </a:p>
          <a:p>
            <a:pPr marL="0" marR="0">
              <a:lnSpc>
                <a:spcPts val="1616"/>
              </a:lnSpc>
              <a:spcBef>
                <a:spcPts val="1781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11</a:t>
            </a:r>
            <a:r>
              <a:rPr dirty="0" sz="1450" spc="1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LevelꢀofꢀOfficerꢀconductedꢀP.H.ꢀ</a:t>
            </a:r>
          </a:p>
          <a:p>
            <a:pPr marL="0" marR="0">
              <a:lnSpc>
                <a:spcPts val="1616"/>
              </a:lnSpc>
              <a:spcBef>
                <a:spcPts val="1731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12</a:t>
            </a:r>
            <a:r>
              <a:rPr dirty="0" sz="1450" spc="1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StatusꢀofꢀForestꢀClearanceꢀ(FC)ꢀ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968240" y="4674205"/>
            <a:ext cx="986790" cy="243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10.11.2021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968240" y="4988149"/>
            <a:ext cx="4053351" cy="4659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Additionalꢀ</a:t>
            </a:r>
            <a:r>
              <a:rPr dirty="0" sz="1450" spc="-9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Deputyꢀ</a:t>
            </a:r>
            <a:r>
              <a:rPr dirty="0" sz="1450" spc="-7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Commissionerꢀ</a:t>
            </a:r>
            <a:r>
              <a:rPr dirty="0" sz="1450" spc="-13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&amp;ꢀ</a:t>
            </a:r>
            <a:r>
              <a:rPr dirty="0" sz="1450" spc="-7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Chairmanꢀ</a:t>
            </a:r>
          </a:p>
          <a:p>
            <a:pPr marL="0" marR="0">
              <a:lnSpc>
                <a:spcPts val="1616"/>
              </a:lnSpc>
              <a:spcBef>
                <a:spcPts val="185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EPHꢀCommitteeꢀ,ꢀVijayapura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968240" y="5524597"/>
            <a:ext cx="420208" cy="243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NA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3839" y="5838541"/>
            <a:ext cx="5144577" cy="243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13</a:t>
            </a:r>
            <a:r>
              <a:rPr dirty="0" sz="1450" spc="1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ApplicabilityꢀofꢀCoastalꢀRegulatoryꢀZoneꢀ(CRZ)ꢀifꢀanyꢀꢀ</a:t>
            </a:r>
            <a:r>
              <a:rPr dirty="0" sz="1450" spc="9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3839" y="6152485"/>
            <a:ext cx="4288157" cy="5573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14</a:t>
            </a:r>
            <a:r>
              <a:rPr dirty="0" sz="1450" spc="1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WhetherꢀlocatedꢀinꢀCriticallyꢀPollutedꢀAreaꢀ(CPA)</a:t>
            </a:r>
          </a:p>
          <a:p>
            <a:pPr marL="381000" marR="0">
              <a:lnSpc>
                <a:spcPts val="1616"/>
              </a:lnSpc>
              <a:spcBef>
                <a:spcPts val="855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KBVEV+TimesNewRomanPSMT"/>
                <a:cs typeface="WKBVEV+TimesNewRomanPSMT"/>
              </a:rPr>
              <a:t>CertifiedꢀComplianceꢀsubmitted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968240" y="6152485"/>
            <a:ext cx="420208" cy="5573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NA</a:t>
            </a:r>
          </a:p>
          <a:p>
            <a:pPr marL="0" marR="0">
              <a:lnSpc>
                <a:spcPts val="1616"/>
              </a:lnSpc>
              <a:spcBef>
                <a:spcPts val="855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NA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43839" y="6487104"/>
            <a:ext cx="340355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974773" y="6612343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39" y="361671"/>
            <a:ext cx="4971330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ImpactsꢀofꢀꢀDust,ꢀSmoke,ꢀgas,ꢀfumesꢀ&amp;ꢀOdor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40" y="825696"/>
            <a:ext cx="2967763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DuringꢀConstructionꢀPhase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640" y="1106090"/>
            <a:ext cx="8946882" cy="11831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Theꢀmajorꢀsourcesꢀofꢀairꢀpollutionꢀduringꢀconstructionꢀphaseꢀwillꢀbeꢀfugitiveꢀemissionsꢀ</a:t>
            </a:r>
          </a:p>
          <a:p>
            <a:pPr marL="285750" marR="0">
              <a:lnSpc>
                <a:spcPts val="210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dueꢀ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9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transportationꢀ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activity.ꢀ</a:t>
            </a:r>
            <a:r>
              <a:rPr dirty="0" sz="19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Dustꢀ</a:t>
            </a:r>
            <a:r>
              <a:rPr dirty="0" sz="19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mayꢀ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ariseꢀ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dueꢀ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9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movementꢀ</a:t>
            </a:r>
            <a:r>
              <a:rPr dirty="0" sz="19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dumpꢀ</a:t>
            </a:r>
            <a:r>
              <a:rPr dirty="0" sz="19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trucks,ꢀ</a:t>
            </a:r>
          </a:p>
          <a:p>
            <a:pPr marL="28575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 spc="14">
                <a:solidFill>
                  <a:srgbClr val="000000"/>
                </a:solidFill>
                <a:latin typeface="WKBVEV+TimesNewRomanPSMT"/>
                <a:cs typeface="WKBVEV+TimesNewRomanPSMT"/>
              </a:rPr>
              <a:t>constructionꢀequipmentꢀandꢀotherꢀvehiclesꢀonꢀunpavedꢀroadsꢀandꢀmixingꢀandꢀbatchingꢀ</a:t>
            </a:r>
          </a:p>
          <a:p>
            <a:pPr marL="28575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ofꢀaggregateꢀforꢀconcreteꢀpreparation.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640" y="2563056"/>
            <a:ext cx="8945867" cy="2621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DuringꢀOperationalꢀPhase</a:t>
            </a:r>
          </a:p>
          <a:p>
            <a:pPr marL="0" marR="0">
              <a:lnSpc>
                <a:spcPts val="2178"/>
              </a:lnSpc>
              <a:spcBef>
                <a:spcPts val="103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TheꢀmainꢀsourcesꢀofꢀAirꢀPollutionꢀinꢀtheꢀexistingꢀprojectꢀareꢀtheꢀBoiler.ꢀHoweverꢀthereꢀ</a:t>
            </a:r>
          </a:p>
          <a:p>
            <a:pPr marL="285750" marR="0">
              <a:lnSpc>
                <a:spcPts val="210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isꢀnoꢀadditionalꢀsourceꢀofꢀairꢀpollution.ꢀ</a:t>
            </a:r>
          </a:p>
          <a:p>
            <a:pPr marL="0" marR="0">
              <a:lnSpc>
                <a:spcPts val="2178"/>
              </a:lnSpc>
              <a:spcBef>
                <a:spcPts val="53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Odorꢀisꢀtheꢀmostꢀcommonꢀissueꢀinꢀdistilleryꢀindustries,ꢀtoꢀeliminateꢀtheꢀodorꢀproblemꢀinꢀ</a:t>
            </a:r>
          </a:p>
          <a:p>
            <a:pPr marL="285750" marR="0">
              <a:lnSpc>
                <a:spcPts val="210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theꢀinꢀtheꢀproposedꢀprojectꢀtheꢀfollowingꢀmeasuresꢀwillꢀbeꢀadopted;</a:t>
            </a:r>
          </a:p>
          <a:p>
            <a:pPr marL="0" marR="0">
              <a:lnSpc>
                <a:spcPts val="2178"/>
              </a:lnSpc>
              <a:spcBef>
                <a:spcPts val="103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Spentꢀ</a:t>
            </a:r>
            <a:r>
              <a:rPr dirty="0" sz="1900" spc="-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washꢀ</a:t>
            </a:r>
            <a:r>
              <a:rPr dirty="0" sz="1900" spc="-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generatedꢀ</a:t>
            </a:r>
            <a:r>
              <a:rPr dirty="0" sz="1900" spc="-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900" spc="-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proposedꢀ</a:t>
            </a:r>
            <a:r>
              <a:rPr dirty="0" sz="1900" spc="-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dualꢀ</a:t>
            </a:r>
            <a:r>
              <a:rPr dirty="0" sz="1900" spc="-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feedꢀ</a:t>
            </a:r>
            <a:r>
              <a:rPr dirty="0" sz="19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distilleryꢀ</a:t>
            </a:r>
            <a:r>
              <a:rPr dirty="0" sz="1900" spc="-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shallꢀ</a:t>
            </a:r>
            <a:r>
              <a:rPr dirty="0" sz="1900" spc="-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9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carriedꢀ</a:t>
            </a:r>
            <a:r>
              <a:rPr dirty="0" sz="19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throughꢀ</a:t>
            </a:r>
          </a:p>
          <a:p>
            <a:pPr marL="285750" marR="0">
              <a:lnSpc>
                <a:spcPts val="210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closedꢀpipelineꢀandꢀfirstꢀitꢀwillꢀbeꢀpassedꢀthroughꢀdigesterꢀfollowedꢀbyꢀconcentrationꢀinꢀ</a:t>
            </a:r>
          </a:p>
          <a:p>
            <a:pPr marL="28575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MEE,ꢀ</a:t>
            </a:r>
            <a:r>
              <a:rPr dirty="0" sz="1900" spc="-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driedꢀ</a:t>
            </a:r>
            <a:r>
              <a:rPr dirty="0" sz="1900" spc="-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throughꢀ</a:t>
            </a:r>
            <a:r>
              <a:rPr dirty="0" sz="1900" spc="-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sprayꢀ</a:t>
            </a:r>
            <a:r>
              <a:rPr dirty="0" sz="1900" spc="-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driersꢀ</a:t>
            </a:r>
            <a:r>
              <a:rPr dirty="0" sz="1900" spc="-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900" spc="-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removeꢀ</a:t>
            </a:r>
            <a:r>
              <a:rPr dirty="0" sz="1900" spc="-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aboutꢀ</a:t>
            </a:r>
            <a:r>
              <a:rPr dirty="0" sz="1900" spc="-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92ꢀ</a:t>
            </a:r>
            <a:r>
              <a:rPr dirty="0" sz="1900" spc="-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–ꢀ</a:t>
            </a:r>
            <a:r>
              <a:rPr dirty="0" sz="1900" spc="-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95ꢀ</a:t>
            </a:r>
            <a:r>
              <a:rPr dirty="0" sz="1900" spc="-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%ꢀ</a:t>
            </a:r>
            <a:r>
              <a:rPr dirty="0" sz="1900" spc="-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moistureꢀ</a:t>
            </a:r>
            <a:r>
              <a:rPr dirty="0" sz="1900" spc="-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contentꢀ</a:t>
            </a:r>
            <a:r>
              <a:rPr dirty="0" sz="1900" spc="-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</a:p>
          <a:p>
            <a:pPr marL="28575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thenꢀpackedꢀandꢀsoldꢀoutꢀinꢀlocalꢀmarketꢀspentꢀwashꢀpowder.ꢀ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640" y="5159930"/>
            <a:ext cx="8946514" cy="893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Properꢀmaintenanceꢀaroundꢀtheꢀmolassesꢀstorageꢀtanks.</a:t>
            </a:r>
          </a:p>
          <a:p>
            <a:pPr marL="0" marR="0">
              <a:lnSpc>
                <a:spcPts val="217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Properꢀ</a:t>
            </a:r>
            <a:r>
              <a:rPr dirty="0" sz="1900" spc="-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stepsꢀ</a:t>
            </a:r>
            <a:r>
              <a:rPr dirty="0" sz="1900" spc="-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900" spc="-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900" spc="-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takenꢀ</a:t>
            </a:r>
            <a:r>
              <a:rPr dirty="0" sz="1900" spc="-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90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reduceꢀ</a:t>
            </a:r>
            <a:r>
              <a:rPr dirty="0" sz="1900" spc="-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odorꢀ</a:t>
            </a:r>
            <a:r>
              <a:rPr dirty="0" sz="1900" spc="-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issuesꢀ</a:t>
            </a:r>
            <a:r>
              <a:rPr dirty="0" sz="1900" spc="-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towardsꢀ</a:t>
            </a:r>
            <a:r>
              <a:rPr dirty="0" sz="1900" spc="-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handing,ꢀ</a:t>
            </a:r>
            <a:r>
              <a:rPr dirty="0" sz="1900" spc="-3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conveyance,ꢀ</a:t>
            </a:r>
            <a:r>
              <a:rPr dirty="0" sz="1900" spc="-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usage,ꢀ</a:t>
            </a:r>
          </a:p>
          <a:p>
            <a:pPr marL="285750" marR="0">
              <a:lnSpc>
                <a:spcPts val="2104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housekeeping,ꢀoperationꢀandꢀmaintenance.ꢀ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7640" y="6028610"/>
            <a:ext cx="7757007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Greenꢀbeltꢀdevelopmentꢀinꢀandꢀaroundꢀtheꢀindustryꢀtoꢀreduceꢀodorꢀproblems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39" y="217042"/>
            <a:ext cx="4946277" cy="624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BaselineꢀEnvironmentꢀDetails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2)ꢀWaterꢀ(Surfaceꢀ+ꢀGroundꢀ)ꢀEnvironmentꢀ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439" y="1066697"/>
            <a:ext cx="1851124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Dateꢀofꢀmonitoringꢀ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10839" y="1068589"/>
            <a:ext cx="1790551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SWꢀ–ꢀ15.06.2021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GWꢀ–ꢀ22.04.2021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439" y="1706777"/>
            <a:ext cx="8273911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Groundꢀ</a:t>
            </a:r>
            <a:r>
              <a:rPr dirty="0" sz="1600" spc="63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Waterꢀ</a:t>
            </a:r>
            <a:r>
              <a:rPr dirty="0" sz="1600" spc="55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Qualityꢀ</a:t>
            </a:r>
            <a:r>
              <a:rPr dirty="0" sz="1600" spc="69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Color,ꢀ</a:t>
            </a:r>
            <a:r>
              <a:rPr dirty="0" sz="16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Temperature,ꢀ</a:t>
            </a:r>
            <a:r>
              <a:rPr dirty="0" sz="1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Turbidity,ꢀ</a:t>
            </a:r>
            <a:r>
              <a:rPr dirty="0" sz="16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pH,ꢀ</a:t>
            </a:r>
            <a:r>
              <a:rPr dirty="0" sz="16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Electricalꢀ</a:t>
            </a:r>
            <a:r>
              <a:rPr dirty="0" sz="16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conductivityꢀ</a:t>
            </a:r>
            <a:r>
              <a:rPr dirty="0" sz="16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(EC),ꢀ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Parametersꢀ</a:t>
            </a:r>
            <a:r>
              <a:rPr dirty="0" sz="1600" spc="-7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monitoredꢀ</a:t>
            </a:r>
            <a:r>
              <a:rPr dirty="0" sz="1600" spc="-10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atꢀ</a:t>
            </a:r>
            <a:r>
              <a:rPr dirty="0" sz="1600" spc="64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</a:t>
            </a:r>
            <a:r>
              <a:rPr dirty="0" sz="16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Dissolvedꢀ</a:t>
            </a:r>
            <a:r>
              <a:rPr dirty="0" sz="16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Solids,ꢀ</a:t>
            </a:r>
            <a:r>
              <a:rPr dirty="0" sz="16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</a:t>
            </a:r>
            <a:r>
              <a:rPr dirty="0" sz="16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Hardness,ꢀ</a:t>
            </a:r>
            <a:r>
              <a:rPr dirty="0" sz="16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</a:t>
            </a:r>
            <a:r>
              <a:rPr dirty="0" sz="16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Suspendedꢀ</a:t>
            </a:r>
            <a:r>
              <a:rPr dirty="0" sz="16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Solids,ꢀ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39" y="2194457"/>
            <a:ext cx="107245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8ꢀlocations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10839" y="2194457"/>
            <a:ext cx="5747437" cy="17261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Chloride,ꢀ</a:t>
            </a:r>
            <a:r>
              <a:rPr dirty="0" sz="16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Sulphate,ꢀ</a:t>
            </a:r>
            <a:r>
              <a:rPr dirty="0" sz="16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Phosphates,ꢀ</a:t>
            </a:r>
            <a:r>
              <a:rPr dirty="0" sz="1600" spc="-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Nitrate,ꢀ</a:t>
            </a:r>
            <a:r>
              <a:rPr dirty="0" sz="1600" spc="-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TKN,ꢀ</a:t>
            </a:r>
            <a:r>
              <a:rPr dirty="0" sz="1600" spc="-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Fluoride,ꢀ</a:t>
            </a:r>
            <a:r>
              <a:rPr dirty="0" sz="16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Calcium,ꢀ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Magnesium,ꢀ</a:t>
            </a:r>
            <a:r>
              <a:rPr dirty="0" sz="1600" spc="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Copper,ꢀ</a:t>
            </a:r>
            <a:r>
              <a:rPr dirty="0" sz="16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Iron,ꢀ</a:t>
            </a:r>
            <a:r>
              <a:rPr dirty="0" sz="160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Manganese,ꢀ</a:t>
            </a:r>
            <a:r>
              <a:rPr dirty="0" sz="1600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  <a:r>
              <a:rPr dirty="0" sz="160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Salinity,ꢀ</a:t>
            </a:r>
            <a:r>
              <a:rPr dirty="0" sz="160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Alkalinity,ꢀ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Sodiumꢀ</a:t>
            </a:r>
            <a:r>
              <a:rPr dirty="0" sz="16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Absorptionꢀ</a:t>
            </a:r>
            <a:r>
              <a:rPr dirty="0" sz="16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Ratioꢀ</a:t>
            </a:r>
            <a:r>
              <a:rPr dirty="0" sz="16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(SAR),ꢀ</a:t>
            </a:r>
            <a:r>
              <a:rPr dirty="0" sz="16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Residualꢀ</a:t>
            </a:r>
            <a:r>
              <a:rPr dirty="0" sz="16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Sodiumꢀ</a:t>
            </a:r>
            <a:r>
              <a:rPr dirty="0" sz="16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Carbonateꢀ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(RSC),ꢀ</a:t>
            </a:r>
            <a:r>
              <a:rPr dirty="0" sz="1600" spc="6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Ammonicalꢀ</a:t>
            </a:r>
            <a:r>
              <a:rPr dirty="0" sz="1600" spc="7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Nitrogen,ꢀ</a:t>
            </a:r>
            <a:r>
              <a:rPr dirty="0" sz="1600" spc="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Zinc,ꢀ</a:t>
            </a:r>
            <a:r>
              <a:rPr dirty="0" sz="1600" spc="6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Silver,ꢀ</a:t>
            </a:r>
            <a:r>
              <a:rPr dirty="0" sz="1600" spc="6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Arsenic,ꢀ</a:t>
            </a:r>
            <a:r>
              <a:rPr dirty="0" sz="1600" spc="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Lead,ꢀ</a:t>
            </a:r>
          </a:p>
          <a:p>
            <a:pPr marL="0" marR="0">
              <a:lnSpc>
                <a:spcPts val="177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Cadmium,ꢀ</a:t>
            </a:r>
            <a:r>
              <a:rPr dirty="0" sz="16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Chromiumꢀ</a:t>
            </a:r>
            <a:r>
              <a:rPr dirty="0" sz="16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Hexavalent,ꢀ</a:t>
            </a:r>
            <a:r>
              <a:rPr dirty="0" sz="16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</a:t>
            </a:r>
            <a:r>
              <a:rPr dirty="0" sz="1600" spc="-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Pesticide,ꢀ</a:t>
            </a:r>
            <a:r>
              <a:rPr dirty="0" sz="16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MBAS,ꢀ</a:t>
            </a:r>
            <a:r>
              <a:rPr dirty="0" sz="16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Nitrogen,ꢀ</a:t>
            </a:r>
            <a:r>
              <a:rPr dirty="0" sz="16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Potassium,ꢀ</a:t>
            </a:r>
            <a:r>
              <a:rPr dirty="0" sz="1600" spc="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Anionicꢀ</a:t>
            </a:r>
            <a:r>
              <a:rPr dirty="0" sz="16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Detergents,ꢀ</a:t>
            </a:r>
            <a:r>
              <a:rPr dirty="0" sz="160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Nitrite,ꢀ</a:t>
            </a:r>
            <a:r>
              <a:rPr dirty="0" sz="16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Carbonate,ꢀ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Bicarbonate,ꢀUranium,ꢀMercury,ꢀSodiumꢀTotalꢀPesticides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2439" y="3992777"/>
            <a:ext cx="8173910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Surfaceꢀ</a:t>
            </a:r>
            <a:r>
              <a:rPr dirty="0" sz="1600" spc="74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Waterꢀ</a:t>
            </a:r>
            <a:r>
              <a:rPr dirty="0" sz="1600" spc="62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Qualityꢀ</a:t>
            </a:r>
            <a:r>
              <a:rPr dirty="0" sz="1600" spc="69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Turbidity,ꢀ</a:t>
            </a:r>
            <a:r>
              <a:rPr dirty="0" sz="160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pH,ꢀ</a:t>
            </a:r>
            <a:r>
              <a:rPr dirty="0" sz="1600" spc="9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Electricalꢀ</a:t>
            </a:r>
            <a:r>
              <a:rPr dirty="0" sz="1600" spc="9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conductivity,ꢀ</a:t>
            </a:r>
            <a:r>
              <a:rPr dirty="0" sz="1600" spc="8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Dissolvedꢀ</a:t>
            </a:r>
            <a:r>
              <a:rPr dirty="0" sz="1600" spc="9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Oxygen,ꢀ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Parametersꢀ</a:t>
            </a:r>
            <a:r>
              <a:rPr dirty="0" sz="1600" spc="-7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monitoredꢀ</a:t>
            </a:r>
            <a:r>
              <a:rPr dirty="0" sz="1600" spc="-10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atꢀ</a:t>
            </a:r>
            <a:r>
              <a:rPr dirty="0" sz="1600" spc="64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spc="14">
                <a:solidFill>
                  <a:srgbClr val="000000"/>
                </a:solidFill>
                <a:latin typeface="WKBVEV+TimesNewRomanPSMT"/>
                <a:cs typeface="WKBVEV+TimesNewRomanPSMT"/>
              </a:rPr>
              <a:t>BiochemicalꢀOxygenꢀDemandꢀ(3ꢀdaysꢀ@ꢀ27</a:t>
            </a:r>
            <a:r>
              <a:rPr dirty="0" sz="1600" baseline="30000">
                <a:solidFill>
                  <a:srgbClr val="000000"/>
                </a:solidFill>
                <a:latin typeface="WKBVEV+TimesNewRomanPSMT"/>
                <a:cs typeface="WKBVEV+TimesNewRomanPSMT"/>
              </a:rPr>
              <a:t>0</a:t>
            </a:r>
            <a:r>
              <a:rPr dirty="0" sz="16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C),ꢀChemicalꢀOxygenꢀ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2439" y="4480457"/>
            <a:ext cx="107245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4ꢀlocations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10839" y="4480457"/>
            <a:ext cx="5747437" cy="22138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Demand,ꢀ</a:t>
            </a:r>
            <a:r>
              <a:rPr dirty="0" sz="1600" spc="-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Totalꢀdissolvedꢀ</a:t>
            </a:r>
            <a:r>
              <a:rPr dirty="0" sz="1600" spc="-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solids,ꢀ</a:t>
            </a:r>
            <a:r>
              <a:rPr dirty="0" sz="16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  <a:r>
              <a:rPr dirty="0" sz="1600" spc="-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Totalꢀsuspendedꢀ</a:t>
            </a:r>
            <a:r>
              <a:rPr dirty="0" sz="1600" spc="-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solids,ꢀ</a:t>
            </a:r>
            <a:r>
              <a:rPr dirty="0" sz="16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Oilꢀ</a:t>
            </a:r>
            <a:r>
              <a:rPr dirty="0" sz="1600" spc="-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grease,ꢀAmmonicalꢀNitrogen,ꢀTKN,ꢀNitrate,ꢀNitrite,ꢀFluoride,ꢀTotalꢀ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Hardness,ꢀ</a:t>
            </a:r>
            <a:r>
              <a:rPr dirty="0" sz="16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Chloride,ꢀ</a:t>
            </a:r>
            <a:r>
              <a:rPr dirty="0" sz="16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Sulphate,ꢀ</a:t>
            </a:r>
            <a:r>
              <a:rPr dirty="0" sz="16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Calcium,ꢀ</a:t>
            </a:r>
            <a:r>
              <a:rPr dirty="0" sz="16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Magnesium,ꢀ</a:t>
            </a:r>
            <a:r>
              <a:rPr dirty="0" sz="16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Alkalinity,ꢀ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Iron,ꢀ</a:t>
            </a:r>
            <a:r>
              <a:rPr dirty="0" sz="16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Manganese,ꢀ</a:t>
            </a:r>
            <a:r>
              <a:rPr dirty="0" sz="16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</a:t>
            </a:r>
            <a:r>
              <a:rPr dirty="0" sz="16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Coliformꢀ</a:t>
            </a:r>
            <a:r>
              <a:rPr dirty="0" sz="16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6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Fecalꢀ</a:t>
            </a:r>
            <a:r>
              <a:rPr dirty="0" sz="16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Coliform,ꢀ</a:t>
            </a:r>
            <a:r>
              <a:rPr dirty="0" sz="16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Phenol,ꢀ</a:t>
            </a:r>
          </a:p>
          <a:p>
            <a:pPr marL="0" marR="0">
              <a:lnSpc>
                <a:spcPts val="177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Copper,ꢀ</a:t>
            </a:r>
            <a:r>
              <a:rPr dirty="0" sz="16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Zinc,ꢀ</a:t>
            </a:r>
            <a:r>
              <a:rPr dirty="0" sz="1600" spc="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Silver,ꢀ</a:t>
            </a:r>
            <a:r>
              <a:rPr dirty="0" sz="1600" spc="5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Arsenic,ꢀ</a:t>
            </a:r>
            <a:r>
              <a:rPr dirty="0" sz="1600" spc="6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Lead,ꢀ</a:t>
            </a:r>
            <a:r>
              <a:rPr dirty="0" sz="1600" spc="5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Cadmium,ꢀ</a:t>
            </a:r>
            <a:r>
              <a:rPr dirty="0" sz="160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Chromiumꢀ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Hexavalent,ꢀ</a:t>
            </a:r>
            <a:r>
              <a:rPr dirty="0" sz="16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Anionicꢀ</a:t>
            </a:r>
            <a:r>
              <a:rPr dirty="0" sz="16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detergent,ꢀ</a:t>
            </a:r>
            <a:r>
              <a:rPr dirty="0" sz="16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PAH,ꢀ</a:t>
            </a:r>
            <a:r>
              <a:rPr dirty="0" sz="16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Pesticides,ꢀ</a:t>
            </a:r>
            <a:r>
              <a:rPr dirty="0" sz="16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Sodium,ꢀ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Sodiumꢀ</a:t>
            </a:r>
            <a:r>
              <a:rPr dirty="0" sz="1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Absorptionꢀ</a:t>
            </a:r>
            <a:r>
              <a:rPr dirty="0" sz="16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Ratio,ꢀ</a:t>
            </a:r>
            <a:r>
              <a:rPr dirty="0" sz="16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,ꢀ</a:t>
            </a:r>
            <a:r>
              <a:rPr dirty="0" sz="16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Residualꢀ</a:t>
            </a:r>
            <a:r>
              <a:rPr dirty="0" sz="16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Freeꢀ</a:t>
            </a:r>
            <a:r>
              <a:rPr dirty="0" sz="1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Chlorine,ꢀ</a:t>
            </a:r>
            <a:r>
              <a:rPr dirty="0" sz="16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Salinity,ꢀ</a:t>
            </a:r>
            <a:r>
              <a:rPr dirty="0" sz="16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E-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Coli,ꢀ</a:t>
            </a:r>
            <a:r>
              <a:rPr dirty="0" sz="1600" spc="7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Mercury,ꢀ</a:t>
            </a:r>
            <a:r>
              <a:rPr dirty="0" sz="1600" spc="6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Uranium,ꢀ</a:t>
            </a:r>
            <a:r>
              <a:rPr dirty="0" sz="1600" spc="7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Carbonate,ꢀ</a:t>
            </a:r>
            <a:r>
              <a:rPr dirty="0" sz="1600" spc="7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Bicarbonate,ꢀ</a:t>
            </a:r>
            <a:r>
              <a:rPr dirty="0" sz="1600" spc="7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Phenolicꢀ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CompoundꢀTotalꢀNitrogen,ꢀTotalꢀPhosphate&amp;ꢀPotassium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4219" y="64642"/>
            <a:ext cx="7722790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Comparisonꢀofꢀꢀdataꢀfromꢀupstreamꢀtoꢀdownstreamꢀsamplingꢀlocation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3206" y="493758"/>
            <a:ext cx="33136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45823" y="487133"/>
            <a:ext cx="1910084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WaterꢀQualityꢀCriteria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93332" y="493758"/>
            <a:ext cx="299696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LakeꢀnearꢀYakkundiꢀ</a:t>
            </a:r>
            <a:r>
              <a:rPr dirty="0" sz="1300" spc="85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HireꢀKereꢀ-ꢀSW3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1712" y="607677"/>
            <a:ext cx="968226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Parameters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4431" y="607677"/>
            <a:ext cx="46430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Unit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2093" y="721596"/>
            <a:ext cx="35417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02768" y="730359"/>
            <a:ext cx="27162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64731" y="730359"/>
            <a:ext cx="26252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B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17168" y="730359"/>
            <a:ext cx="27162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02968" y="730359"/>
            <a:ext cx="27162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07831" y="730359"/>
            <a:ext cx="26252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63461" y="721596"/>
            <a:ext cx="1463848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–ꢀSW2ꢀ(Upstream)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739067" y="721596"/>
            <a:ext cx="1161057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(Downstream)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77126" y="958197"/>
            <a:ext cx="2349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7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1625" y="1072116"/>
            <a:ext cx="2349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80753" y="1072116"/>
            <a:ext cx="35417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pH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563018" y="1072116"/>
            <a:ext cx="20737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040856" y="1072116"/>
            <a:ext cx="77612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6.5ꢀ&amp;ꢀ8.5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966368" y="1072116"/>
            <a:ext cx="37247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6-9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450556" y="1072116"/>
            <a:ext cx="1576082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6.5ꢀtoꢀ8.5</a:t>
            </a:r>
            <a:r>
              <a:rPr dirty="0" sz="1300" spc="10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6.0ꢀtoꢀ8.5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097939" y="1072116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8.41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615214" y="1186035"/>
            <a:ext cx="358775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.78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4.7</a:t>
            </a:r>
          </a:p>
          <a:p>
            <a:pPr marL="2063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01625" y="1413873"/>
            <a:ext cx="234950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80753" y="1413873"/>
            <a:ext cx="1556314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DissolvedꢀOxygen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BOD(3ꢀDays@27˚C)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ChemicalꢀOxygenꢀ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Demand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411412" y="1413873"/>
            <a:ext cx="510089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121025" y="1413873"/>
            <a:ext cx="234950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578225" y="1413873"/>
            <a:ext cx="234950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5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035425" y="1413873"/>
            <a:ext cx="234950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721225" y="1413873"/>
            <a:ext cx="234950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</a:t>
            </a:r>
          </a:p>
          <a:p>
            <a:pPr marL="13493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534818" y="1413873"/>
            <a:ext cx="207379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139214" y="1413873"/>
            <a:ext cx="358775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4.3</a:t>
            </a:r>
          </a:p>
          <a:p>
            <a:pPr marL="2063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18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01625" y="1983468"/>
            <a:ext cx="2349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411412" y="1983468"/>
            <a:ext cx="51008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134518" y="1983468"/>
            <a:ext cx="20737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591718" y="1983468"/>
            <a:ext cx="20737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048918" y="1983468"/>
            <a:ext cx="20737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734718" y="1983468"/>
            <a:ext cx="20737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534818" y="1983468"/>
            <a:ext cx="20737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594576" y="1983468"/>
            <a:ext cx="4000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108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159851" y="1983468"/>
            <a:ext cx="31750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64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01625" y="2325225"/>
            <a:ext cx="234950" cy="1132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5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7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8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9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80753" y="2325225"/>
            <a:ext cx="1711659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ElectricalꢀConductivity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TotalꢀSuspendedꢀSolids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TotalꢀDissolvedꢀSolids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TotalꢀHardness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379662" y="2325225"/>
            <a:ext cx="574340" cy="45498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7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µs/cm</a:t>
            </a:r>
          </a:p>
          <a:p>
            <a:pPr marL="31749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  <a:p>
            <a:pPr marL="31749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  <a:p>
            <a:pPr marL="31749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  <a:p>
            <a:pPr marL="31749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  <a:p>
            <a:pPr marL="31749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  <a:p>
            <a:pPr marL="31749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  <a:p>
            <a:pPr marL="31749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  <a:p>
            <a:pPr marL="31749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  <a:p>
            <a:pPr marL="31749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  <a:p>
            <a:pPr marL="31749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  <a:p>
            <a:pPr marL="31749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  <a:p>
            <a:pPr marL="31749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  <a:p>
            <a:pPr marL="31749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mg/L</a:t>
            </a:r>
          </a:p>
          <a:p>
            <a:pPr marL="9524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MPN/</a:t>
            </a:r>
          </a:p>
          <a:p>
            <a:pPr marL="0" marR="0">
              <a:lnSpc>
                <a:spcPts val="1439"/>
              </a:lnSpc>
              <a:spcBef>
                <a:spcPts val="3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100ml</a:t>
            </a:r>
          </a:p>
          <a:p>
            <a:pPr marL="9524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MPN/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100ml</a:t>
            </a:r>
          </a:p>
          <a:p>
            <a:pPr marL="9524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MPN/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100ml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134518" y="2325225"/>
            <a:ext cx="207379" cy="3182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591718" y="2325225"/>
            <a:ext cx="207379" cy="3182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048918" y="2325225"/>
            <a:ext cx="207379" cy="3182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734718" y="2325225"/>
            <a:ext cx="207379" cy="3182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397500" y="2325225"/>
            <a:ext cx="48260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2250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553301" y="2325225"/>
            <a:ext cx="482600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2700</a:t>
            </a:r>
          </a:p>
          <a:p>
            <a:pPr marL="8255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52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077301" y="2325225"/>
            <a:ext cx="482600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2050</a:t>
            </a:r>
          </a:p>
          <a:p>
            <a:pPr marL="61912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4.0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534818" y="2553063"/>
            <a:ext cx="207379" cy="2954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553301" y="2780901"/>
            <a:ext cx="482600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1813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660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080364" y="2780901"/>
            <a:ext cx="482600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1156</a:t>
            </a:r>
          </a:p>
          <a:p>
            <a:pPr marL="38211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450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80753" y="3236577"/>
            <a:ext cx="1151867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NitrateꢀasꢀNO3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491389" y="3236577"/>
            <a:ext cx="606425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55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5.44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471.10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205.82</a:t>
            </a:r>
          </a:p>
          <a:p>
            <a:pPr marL="12382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7.4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8015389" y="3236577"/>
            <a:ext cx="606425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55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3.09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349.68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128.13</a:t>
            </a:r>
          </a:p>
          <a:p>
            <a:pPr marL="12382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7.2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260350" y="3464415"/>
            <a:ext cx="1700982" cy="18158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10</a:t>
            </a:r>
            <a:r>
              <a:rPr dirty="0" sz="1300" spc="8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ChlorideꢀasꢀCl-</a:t>
            </a:r>
          </a:p>
          <a:p>
            <a:pPr marL="3063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11</a:t>
            </a:r>
            <a:r>
              <a:rPr dirty="0" sz="1300" spc="8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SulphateꢀasꢀSO4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12</a:t>
            </a:r>
            <a:r>
              <a:rPr dirty="0" sz="1300" spc="8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TotalꢀNitrogen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13</a:t>
            </a:r>
            <a:r>
              <a:rPr dirty="0" sz="1300" spc="8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PotassiumꢀasꢀK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14</a:t>
            </a:r>
            <a:r>
              <a:rPr dirty="0" sz="1300" spc="8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CalciumꢀasꢀCa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15</a:t>
            </a:r>
            <a:r>
              <a:rPr dirty="0" sz="1300" spc="8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MagnesiumꢀasꢀMg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16</a:t>
            </a:r>
            <a:r>
              <a:rPr dirty="0" sz="1300" spc="8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FluorideꢀasꢀF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17</a:t>
            </a:r>
            <a:r>
              <a:rPr dirty="0" sz="1300" spc="8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LeadꢀasꢀPb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6615214" y="4147929"/>
            <a:ext cx="35877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5.2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8139214" y="4147929"/>
            <a:ext cx="35877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5.6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594576" y="4375767"/>
            <a:ext cx="4000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140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8121639" y="4375767"/>
            <a:ext cx="4000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112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6532664" y="4603605"/>
            <a:ext cx="523875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75.33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0.55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0.03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0.32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8056664" y="4603605"/>
            <a:ext cx="523875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41.31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0.65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0.03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1.57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60350" y="5287119"/>
            <a:ext cx="1173983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18</a:t>
            </a:r>
            <a:r>
              <a:rPr dirty="0" sz="1300" spc="8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IronꢀasꢀFeꢀ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60350" y="5628876"/>
            <a:ext cx="1475923" cy="1132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19</a:t>
            </a:r>
            <a:r>
              <a:rPr dirty="0" sz="1300" spc="8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TotalꢀColiform</a:t>
            </a:r>
          </a:p>
          <a:p>
            <a:pPr marL="0" marR="0">
              <a:lnSpc>
                <a:spcPts val="1439"/>
              </a:lnSpc>
              <a:spcBef>
                <a:spcPts val="2198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20</a:t>
            </a:r>
            <a:r>
              <a:rPr dirty="0" sz="1300" spc="8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FecalꢀColiform</a:t>
            </a:r>
          </a:p>
          <a:p>
            <a:pPr marL="0" marR="0">
              <a:lnSpc>
                <a:spcPts val="1439"/>
              </a:lnSpc>
              <a:spcBef>
                <a:spcPts val="2198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21</a:t>
            </a:r>
            <a:r>
              <a:rPr dirty="0" sz="1300" spc="8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E-coli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3079750" y="5628876"/>
            <a:ext cx="317500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50</a:t>
            </a:r>
          </a:p>
          <a:p>
            <a:pPr marL="54768" marR="0">
              <a:lnSpc>
                <a:spcPts val="1439"/>
              </a:lnSpc>
              <a:spcBef>
                <a:spcPts val="2198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3495675" y="5628876"/>
            <a:ext cx="8985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500</a:t>
            </a:r>
            <a:r>
              <a:rPr dirty="0" sz="1300" spc="1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5000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4734718" y="5628876"/>
            <a:ext cx="207379" cy="1132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2198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2198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5534818" y="5628876"/>
            <a:ext cx="207379" cy="1132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2198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2198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6594576" y="5628876"/>
            <a:ext cx="400050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350</a:t>
            </a:r>
          </a:p>
          <a:p>
            <a:pPr marL="41275" marR="0">
              <a:lnSpc>
                <a:spcPts val="1439"/>
              </a:lnSpc>
              <a:spcBef>
                <a:spcPts val="2198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32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8092382" y="5628876"/>
            <a:ext cx="451885" cy="1132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193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210</a:t>
            </a:r>
          </a:p>
          <a:p>
            <a:pPr marL="0" marR="0">
              <a:lnSpc>
                <a:spcPts val="1439"/>
              </a:lnSpc>
              <a:spcBef>
                <a:spcPts val="2198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&lt;1.8</a:t>
            </a:r>
          </a:p>
          <a:p>
            <a:pPr marL="0" marR="0">
              <a:lnSpc>
                <a:spcPts val="1439"/>
              </a:lnSpc>
              <a:spcBef>
                <a:spcPts val="2198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&lt;1.8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3591718" y="6084552"/>
            <a:ext cx="207379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2198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4048918" y="6084552"/>
            <a:ext cx="207379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439"/>
              </a:lnSpc>
              <a:spcBef>
                <a:spcPts val="2198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3134518" y="6540228"/>
            <a:ext cx="20737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6635851" y="6540228"/>
            <a:ext cx="31750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17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40" y="213805"/>
            <a:ext cx="7157119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MinimumꢀDetectableꢀLimitsꢀofꢀGroundꢀWaterꢀꢀ&amp;ꢀSurfaceꢀWater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1402" y="705033"/>
            <a:ext cx="700087" cy="5240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SL.No</a:t>
            </a:r>
          </a:p>
          <a:p>
            <a:pPr marL="196850" marR="0">
              <a:lnSpc>
                <a:spcPts val="1771"/>
              </a:lnSpc>
              <a:spcBef>
                <a:spcPts val="2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4085" y="705033"/>
            <a:ext cx="3002657" cy="1099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1318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Parameter</a:t>
            </a:r>
          </a:p>
          <a:p>
            <a:pPr marL="0" marR="0">
              <a:lnSpc>
                <a:spcPts val="1771"/>
              </a:lnSpc>
              <a:spcBef>
                <a:spcPts val="35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ResidualꢀSodiumꢀCarbonateꢀ(RSC)</a:t>
            </a:r>
          </a:p>
          <a:p>
            <a:pPr marL="0" marR="0">
              <a:lnSpc>
                <a:spcPts val="1771"/>
              </a:lnSpc>
              <a:spcBef>
                <a:spcPts val="48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AnionicꢀDetergents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Silverꢀ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74457" y="705033"/>
            <a:ext cx="2522537" cy="5240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MinimumꢀDetectableꢀLimit</a:t>
            </a:r>
          </a:p>
          <a:p>
            <a:pPr marL="738187" marR="0">
              <a:lnSpc>
                <a:spcPts val="1771"/>
              </a:lnSpc>
              <a:spcBef>
                <a:spcPts val="2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&lt;0.1meq/L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8253" y="1246358"/>
            <a:ext cx="3048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57888" y="1246358"/>
            <a:ext cx="961231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&lt;0.2mg/L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8253" y="1526774"/>
            <a:ext cx="3048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3.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30888" y="1526774"/>
            <a:ext cx="1215231" cy="1104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&lt;0.005ꢀmg/L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&lt;0.005ꢀmg/L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&lt;0.003ꢀmg/L</a:t>
            </a:r>
          </a:p>
          <a:p>
            <a:pPr marL="1016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&lt;0.2ꢀmg/L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8253" y="1807190"/>
            <a:ext cx="3048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44085" y="1822166"/>
            <a:ext cx="60930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Leadꢀ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8253" y="2087606"/>
            <a:ext cx="3048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5.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44085" y="2102582"/>
            <a:ext cx="100468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Cadmiumꢀ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8253" y="2368022"/>
            <a:ext cx="3048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6.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44085" y="2382998"/>
            <a:ext cx="2059781" cy="543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ChromiumꢀHexavalentꢀ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Mercuryꢀ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8253" y="2648438"/>
            <a:ext cx="3048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7.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30888" y="2648438"/>
            <a:ext cx="1215231" cy="543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&lt;0.001ꢀmg/L</a:t>
            </a:r>
          </a:p>
          <a:p>
            <a:pPr marL="1778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&lt;1ꢀmg/L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8253" y="2928854"/>
            <a:ext cx="3048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8.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44085" y="2943830"/>
            <a:ext cx="123576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Oilꢀ&amp;ꢀGrease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77453" y="3209270"/>
            <a:ext cx="410170" cy="2506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10.</a:t>
            </a:r>
          </a:p>
          <a:p>
            <a:pPr marL="377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11.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12.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13.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14.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15.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16.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17.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18.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44085" y="3224246"/>
            <a:ext cx="3058715" cy="1665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PhenolicꢀCompounds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ManganeseꢀasꢀMn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ResidualꢀFreeꢀChlorine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CarbonateꢀasꢀCO</a:t>
            </a:r>
            <a:r>
              <a:rPr dirty="0" sz="1600" baseline="-250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0" marR="0">
              <a:lnSpc>
                <a:spcPts val="1771"/>
              </a:lnSpc>
              <a:spcBef>
                <a:spcPts val="10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PolyꢀAromaticꢀHydrocarbonꢀ(PAH)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CopperꢀasꢀCu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330888" y="3209270"/>
            <a:ext cx="1215231" cy="823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&lt;0.005ꢀmg/L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&lt;0.005ꢀmg/L</a:t>
            </a:r>
          </a:p>
          <a:p>
            <a:pPr marL="1016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&lt;0.1ꢀmg/L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508688" y="4050517"/>
            <a:ext cx="859631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&lt;1ꢀmg/L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330888" y="4330934"/>
            <a:ext cx="1215231" cy="1384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&lt;0.001ꢀmg/L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&lt;0.005ꢀmg/L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&lt;0.005ꢀmg/L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&lt;0.005ꢀmg/L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&lt;0.005ꢀmg/L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544085" y="4906742"/>
            <a:ext cx="1021357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ZincꢀasꢀZn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544085" y="5187158"/>
            <a:ext cx="965001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IronꢀasꢀFe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44085" y="5467574"/>
            <a:ext cx="125858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CopperꢀasꢀCu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64642"/>
            <a:ext cx="3813695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ResultsꢀofꢀSurfaceꢀWaterꢀQualityꢀ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87099" y="262706"/>
            <a:ext cx="558800" cy="1268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SW1</a:t>
            </a:r>
          </a:p>
          <a:p>
            <a:pPr marL="0" marR="0">
              <a:lnSpc>
                <a:spcPts val="177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SW2</a:t>
            </a:r>
          </a:p>
          <a:p>
            <a:pPr marL="0" marR="0">
              <a:lnSpc>
                <a:spcPts val="177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SW3</a:t>
            </a:r>
          </a:p>
          <a:p>
            <a:pPr marL="0" marR="0">
              <a:lnSpc>
                <a:spcPts val="177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SW4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1840" y="285364"/>
            <a:ext cx="95604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Hire</a:t>
            </a:r>
            <a:r>
              <a:rPr dirty="0" sz="1600" spc="-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Halla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79623" y="624141"/>
            <a:ext cx="33865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15404" y="624141"/>
            <a:ext cx="372516" cy="481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DO</a:t>
            </a:r>
          </a:p>
          <a:p>
            <a:pPr marL="14287" marR="0">
              <a:lnSpc>
                <a:spcPts val="1328"/>
              </a:lnSpc>
              <a:spcBef>
                <a:spcPts val="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4.7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17054" y="624141"/>
            <a:ext cx="474166" cy="481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BOD</a:t>
            </a:r>
          </a:p>
          <a:p>
            <a:pPr marL="84137" marR="0">
              <a:lnSpc>
                <a:spcPts val="1328"/>
              </a:lnSpc>
              <a:spcBef>
                <a:spcPts val="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32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69504" y="624141"/>
            <a:ext cx="474166" cy="481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COD</a:t>
            </a:r>
          </a:p>
          <a:p>
            <a:pPr marL="46037" marR="0">
              <a:lnSpc>
                <a:spcPts val="1328"/>
              </a:lnSpc>
              <a:spcBef>
                <a:spcPts val="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108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91840" y="620644"/>
            <a:ext cx="1743352" cy="576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Lake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near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Yakkundi</a:t>
            </a:r>
          </a:p>
          <a:p>
            <a:pPr marL="0" marR="0">
              <a:lnSpc>
                <a:spcPts val="1600"/>
              </a:lnSpc>
              <a:spcBef>
                <a:spcPts val="104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Hire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Kere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39141" y="898461"/>
            <a:ext cx="4191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7.78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91840" y="1291204"/>
            <a:ext cx="111994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Chikka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Kere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49440" y="1993824"/>
            <a:ext cx="1618766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CPCBꢀCriteria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49440" y="2268144"/>
            <a:ext cx="2192749" cy="16628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8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laboratoryꢀ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analysisꢀ</a:t>
            </a:r>
            <a:r>
              <a:rPr dirty="0" sz="1800" spc="5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00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  <a:r>
              <a:rPr dirty="0" sz="1800" spc="5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quality,ꢀ</a:t>
            </a:r>
            <a:r>
              <a:rPr dirty="0" sz="1800" spc="2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itꢀ</a:t>
            </a:r>
            <a:r>
              <a:rPr dirty="0" sz="1800" spc="2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wasꢀ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confirmedꢀ</a:t>
            </a:r>
            <a:r>
              <a:rPr dirty="0" sz="1800" spc="7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thatꢀ</a:t>
            </a:r>
            <a:r>
              <a:rPr dirty="0" sz="1800" spc="7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samplesꢀ</a:t>
            </a:r>
            <a:r>
              <a:rPr dirty="0" sz="1800" spc="8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belongꢀ</a:t>
            </a:r>
            <a:r>
              <a:rPr dirty="0" sz="1800" spc="8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criteriaꢀ'D'ꢀandꢀ‘E’ꢀ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45830" y="3242233"/>
            <a:ext cx="33865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pH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62562" y="3242233"/>
            <a:ext cx="372516" cy="481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DO</a:t>
            </a:r>
          </a:p>
          <a:p>
            <a:pPr marL="14287" marR="0">
              <a:lnSpc>
                <a:spcPts val="1328"/>
              </a:lnSpc>
              <a:spcBef>
                <a:spcPts val="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4.3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45162" y="3242233"/>
            <a:ext cx="1007390" cy="481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BOD</a:t>
            </a:r>
            <a:r>
              <a:rPr dirty="0" sz="1200" spc="13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COD</a:t>
            </a:r>
          </a:p>
          <a:p>
            <a:pPr marL="84137" marR="0">
              <a:lnSpc>
                <a:spcPts val="1328"/>
              </a:lnSpc>
              <a:spcBef>
                <a:spcPts val="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18</a:t>
            </a:r>
            <a:r>
              <a:rPr dirty="0" sz="1200" spc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705349" y="3516552"/>
            <a:ext cx="4191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8.41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55661" y="3638472"/>
            <a:ext cx="33865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pH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53342" y="3638472"/>
            <a:ext cx="372516" cy="481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DO</a:t>
            </a:r>
          </a:p>
          <a:p>
            <a:pPr marL="14287" marR="0">
              <a:lnSpc>
                <a:spcPts val="1328"/>
              </a:lnSpc>
              <a:spcBef>
                <a:spcPts val="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5.3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716892" y="3638472"/>
            <a:ext cx="98833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BOD</a:t>
            </a:r>
            <a:r>
              <a:rPr dirty="0" sz="1200" spc="1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COD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15179" y="3912792"/>
            <a:ext cx="4191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8.17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781979" y="3912792"/>
            <a:ext cx="3429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4.1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315379" y="3912792"/>
            <a:ext cx="304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025639" y="4474017"/>
            <a:ext cx="1156493" cy="598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Parameters</a:t>
            </a:r>
          </a:p>
          <a:p>
            <a:pPr marL="0" marR="0">
              <a:lnSpc>
                <a:spcPts val="177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pH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397239" y="4474017"/>
            <a:ext cx="615354" cy="598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Units</a:t>
            </a:r>
          </a:p>
          <a:p>
            <a:pPr marL="0" marR="0">
              <a:lnSpc>
                <a:spcPts val="177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-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025639" y="5144578"/>
            <a:ext cx="4572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397239" y="5144578"/>
            <a:ext cx="536178" cy="933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mg/l</a:t>
            </a:r>
          </a:p>
          <a:p>
            <a:pPr marL="0" marR="0">
              <a:lnSpc>
                <a:spcPts val="177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mg/l</a:t>
            </a:r>
          </a:p>
          <a:p>
            <a:pPr marL="0" marR="0">
              <a:lnSpc>
                <a:spcPts val="177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mg/l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29639" y="5314872"/>
            <a:ext cx="33865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pH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26601" y="5314872"/>
            <a:ext cx="372516" cy="481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DO</a:t>
            </a:r>
          </a:p>
          <a:p>
            <a:pPr marL="0" marR="0">
              <a:lnSpc>
                <a:spcPts val="1328"/>
              </a:lnSpc>
              <a:spcBef>
                <a:spcPts val="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4.8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123563" y="5314872"/>
            <a:ext cx="474166" cy="481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BOD</a:t>
            </a:r>
          </a:p>
          <a:p>
            <a:pPr marL="0" marR="0">
              <a:lnSpc>
                <a:spcPts val="1328"/>
              </a:lnSpc>
              <a:spcBef>
                <a:spcPts val="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720525" y="5314872"/>
            <a:ext cx="474166" cy="481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COD</a:t>
            </a:r>
          </a:p>
          <a:p>
            <a:pPr marL="0" marR="0">
              <a:lnSpc>
                <a:spcPts val="1328"/>
              </a:lnSpc>
              <a:spcBef>
                <a:spcPts val="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80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025639" y="5479858"/>
            <a:ext cx="59273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BOD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29639" y="5589192"/>
            <a:ext cx="4191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7.89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025639" y="5815138"/>
            <a:ext cx="603944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COD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929642" y="6642936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484" y="59981"/>
            <a:ext cx="3778969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ResultsꢀofꢀGroundꢀWaterꢀQuality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19449" y="441857"/>
            <a:ext cx="42346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35853" y="441857"/>
            <a:ext cx="508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7.43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19449" y="777137"/>
            <a:ext cx="1073604" cy="598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TDS</a:t>
            </a:r>
            <a:r>
              <a:rPr dirty="0" sz="1600" spc="13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578</a:t>
            </a:r>
          </a:p>
          <a:p>
            <a:pPr marL="0" marR="0">
              <a:lnSpc>
                <a:spcPts val="177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TH</a:t>
            </a:r>
            <a:r>
              <a:rPr dirty="0" sz="1600" spc="214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216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50379" y="776890"/>
            <a:ext cx="2085128" cy="569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GW-1</a:t>
            </a:r>
          </a:p>
          <a:p>
            <a:pPr marL="0" marR="0">
              <a:lnSpc>
                <a:spcPts val="1661"/>
              </a:lnSpc>
              <a:spcBef>
                <a:spcPts val="808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GW-2</a:t>
            </a:r>
            <a:r>
              <a:rPr dirty="0" sz="1500" spc="1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Kambagi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Village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59039" y="798132"/>
            <a:ext cx="14044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Location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8239" y="899057"/>
            <a:ext cx="42346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36606" y="899057"/>
            <a:ext cx="508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7.31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8239" y="1234337"/>
            <a:ext cx="1114306" cy="599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TDS</a:t>
            </a:r>
            <a:r>
              <a:rPr dirty="0" sz="1600" spc="86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1256</a:t>
            </a:r>
          </a:p>
          <a:p>
            <a:pPr marL="0" marR="0">
              <a:lnSpc>
                <a:spcPts val="1771"/>
              </a:lnSpc>
              <a:spcBef>
                <a:spcPts val="811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TH</a:t>
            </a:r>
            <a:r>
              <a:rPr dirty="0" sz="1600" spc="166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580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26667" y="1386737"/>
            <a:ext cx="42346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27410" y="1386737"/>
            <a:ext cx="508000" cy="933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7.34</a:t>
            </a:r>
          </a:p>
          <a:p>
            <a:pPr marL="0" marR="0">
              <a:lnSpc>
                <a:spcPts val="177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662</a:t>
            </a:r>
          </a:p>
          <a:p>
            <a:pPr marL="0" marR="0">
              <a:lnSpc>
                <a:spcPts val="177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296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50379" y="1416970"/>
            <a:ext cx="628463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GW-3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559039" y="1438212"/>
            <a:ext cx="1430084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Sangapur</a:t>
            </a:r>
            <a:r>
              <a:rPr dirty="0" sz="1500" spc="-4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Village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26667" y="1722017"/>
            <a:ext cx="547687" cy="598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TDS</a:t>
            </a:r>
          </a:p>
          <a:p>
            <a:pPr marL="0" marR="0">
              <a:lnSpc>
                <a:spcPts val="177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TH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59039" y="1758251"/>
            <a:ext cx="942956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Shegunshi</a:t>
            </a:r>
          </a:p>
          <a:p>
            <a:pPr marL="0" marR="0">
              <a:lnSpc>
                <a:spcPts val="1500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Village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850379" y="1851310"/>
            <a:ext cx="628463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GW-4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536179" y="2243770"/>
            <a:ext cx="1131223" cy="493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Ckikkalakkiꢀ</a:t>
            </a:r>
          </a:p>
          <a:p>
            <a:pPr marL="0" marR="0">
              <a:lnSpc>
                <a:spcPts val="1661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850379" y="2370232"/>
            <a:ext cx="628463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GW-5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850379" y="2732974"/>
            <a:ext cx="2132618" cy="738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GW-6</a:t>
            </a:r>
            <a:r>
              <a:rPr dirty="0" sz="1500" spc="1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HalaganiꢀVillage</a:t>
            </a:r>
          </a:p>
          <a:p>
            <a:pPr marL="0" marR="0">
              <a:lnSpc>
                <a:spcPts val="1661"/>
              </a:lnSpc>
              <a:spcBef>
                <a:spcPts val="232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GW-7</a:t>
            </a:r>
            <a:r>
              <a:rPr dirty="0" sz="1500" spc="1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Devapura</a:t>
            </a:r>
          </a:p>
          <a:p>
            <a:pPr marL="685800" marR="0">
              <a:lnSpc>
                <a:spcPts val="1661"/>
              </a:lnSpc>
              <a:spcBef>
                <a:spcPts val="182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Haralayyaꢀ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844039" y="2867900"/>
            <a:ext cx="38963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pH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83068" y="2867900"/>
            <a:ext cx="515639" cy="911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7.23</a:t>
            </a:r>
          </a:p>
          <a:p>
            <a:pPr marL="0" marR="0">
              <a:lnSpc>
                <a:spcPts val="1600"/>
              </a:lnSpc>
              <a:spcBef>
                <a:spcPts val="1039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370</a:t>
            </a:r>
          </a:p>
          <a:p>
            <a:pPr marL="0" marR="0">
              <a:lnSpc>
                <a:spcPts val="1600"/>
              </a:lnSpc>
              <a:spcBef>
                <a:spcPts val="1089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128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844039" y="3203180"/>
            <a:ext cx="477142" cy="576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TDS</a:t>
            </a:r>
          </a:p>
          <a:p>
            <a:pPr marL="0" marR="0">
              <a:lnSpc>
                <a:spcPts val="1600"/>
              </a:lnSpc>
              <a:spcBef>
                <a:spcPts val="1039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TH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850379" y="3348640"/>
            <a:ext cx="628463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GW-8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536179" y="3466780"/>
            <a:ext cx="734224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Temple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20039" y="3779416"/>
            <a:ext cx="42346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pH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16393" y="3779416"/>
            <a:ext cx="508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7.21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20039" y="4114697"/>
            <a:ext cx="1053554" cy="598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TDS</a:t>
            </a:r>
            <a:r>
              <a:rPr dirty="0" sz="1600" spc="118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396</a:t>
            </a:r>
          </a:p>
          <a:p>
            <a:pPr marL="0" marR="0">
              <a:lnSpc>
                <a:spcPts val="177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TH</a:t>
            </a:r>
            <a:r>
              <a:rPr dirty="0" sz="1600" spc="198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200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349239" y="4328057"/>
            <a:ext cx="42346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pH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58839" y="4328057"/>
            <a:ext cx="508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7.07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349239" y="4663337"/>
            <a:ext cx="10668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TDS</a:t>
            </a:r>
            <a:r>
              <a:rPr dirty="0" sz="1600" spc="128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852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949439" y="4693785"/>
            <a:ext cx="183431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Parameters</a:t>
            </a:r>
            <a:r>
              <a:rPr dirty="0" sz="1600" spc="130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Units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007099" y="5013857"/>
            <a:ext cx="1066800" cy="9336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pH</a:t>
            </a:r>
          </a:p>
          <a:p>
            <a:pPr marL="0" marR="0">
              <a:lnSpc>
                <a:spcPts val="177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TDS</a:t>
            </a:r>
            <a:r>
              <a:rPr dirty="0" sz="1600" spc="128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572</a:t>
            </a:r>
          </a:p>
          <a:p>
            <a:pPr marL="0" marR="0">
              <a:lnSpc>
                <a:spcPts val="177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TH</a:t>
            </a:r>
            <a:r>
              <a:rPr dirty="0" sz="1600" spc="209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228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616699" y="5013857"/>
            <a:ext cx="508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7.46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349239" y="4998617"/>
            <a:ext cx="445988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TH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958839" y="4998617"/>
            <a:ext cx="4572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380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949439" y="5029065"/>
            <a:ext cx="42346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pH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168639" y="5029065"/>
            <a:ext cx="220067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-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949439" y="5364345"/>
            <a:ext cx="547687" cy="598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TDS</a:t>
            </a:r>
          </a:p>
          <a:p>
            <a:pPr marL="0" marR="0">
              <a:lnSpc>
                <a:spcPts val="177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TH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168639" y="5364345"/>
            <a:ext cx="536178" cy="598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mg/l</a:t>
            </a:r>
          </a:p>
          <a:p>
            <a:pPr marL="0" marR="0">
              <a:lnSpc>
                <a:spcPts val="177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mg/l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778967" y="5775857"/>
            <a:ext cx="42346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pH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382724" y="5775857"/>
            <a:ext cx="508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7.31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778967" y="6111137"/>
            <a:ext cx="1060956" cy="598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TDS</a:t>
            </a:r>
            <a:r>
              <a:rPr dirty="0" sz="1600" spc="12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678</a:t>
            </a:r>
          </a:p>
          <a:p>
            <a:pPr marL="0" marR="0">
              <a:lnSpc>
                <a:spcPts val="177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TH</a:t>
            </a:r>
            <a:r>
              <a:rPr dirty="0" sz="1600" spc="204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304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4219" y="142734"/>
            <a:ext cx="4094150" cy="6222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InterferenceꢀofꢀAnalysisꢀReportsꢀ</a:t>
            </a:r>
          </a:p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SurfaceꢀWater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277" y="923038"/>
            <a:ext cx="8696704" cy="1243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SurfaceꢀWaterꢀsamplingꢀ&amp;ꢀanalysisꢀisꢀcarriedꢀoutꢀatꢀ6ꢀlocationsꢀinꢀtheꢀstudyꢀarea.ꢀ</a:t>
            </a:r>
          </a:p>
          <a:p>
            <a:pPr marL="0" marR="0">
              <a:lnSpc>
                <a:spcPts val="2290"/>
              </a:lnSpc>
              <a:spcBef>
                <a:spcPts val="1309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Analysisꢀreportsꢀrevealsꢀthat,ꢀtheꢀsurfaceꢀwaterꢀqualityꢀinꢀtheꢀstudyꢀareaꢀareꢀofꢀ</a:t>
            </a:r>
          </a:p>
          <a:p>
            <a:pPr marL="285750" marR="0">
              <a:lnSpc>
                <a:spcPts val="2214"/>
              </a:lnSpc>
              <a:spcBef>
                <a:spcPts val="138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Goodꢀqualityꢀ(SW-1,ꢀSW-2,ꢀSW-4ꢀ&amp;ꢀSW-6),ꢀPoorꢀqualityꢀ(SW-3ꢀ&amp;ꢀSW-5).ꢀ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3276" y="2407731"/>
            <a:ext cx="1768053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GroundꢀWater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5048" y="2825986"/>
            <a:ext cx="8727075" cy="3270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HICNSK+Wingdings-Regular"/>
                <a:cs typeface="HICNSK+Wingdings-Regular"/>
              </a:rPr>
              <a:t>§</a:t>
            </a:r>
            <a:r>
              <a:rPr dirty="0" sz="2050" spc="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Groundꢀwaterꢀ(Boreꢀwell)ꢀsamplesꢀwereꢀcollectedꢀatꢀ8ꢀlocationsꢀandꢀanalyzedꢀtoꢀ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0798" y="3138478"/>
            <a:ext cx="4292922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knowꢀtheꢀbaselineꢀgroundꢀwaterꢀquality.ꢀ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5048" y="3587986"/>
            <a:ext cx="8703634" cy="9366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HICNSK+Wingdings-Regular"/>
                <a:cs typeface="HICNSK+Wingdings-Regular"/>
              </a:rPr>
              <a:t>§</a:t>
            </a:r>
            <a:r>
              <a:rPr dirty="0" sz="2050" spc="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Potassiumꢀ</a:t>
            </a:r>
            <a:r>
              <a:rPr dirty="0" sz="2000" spc="-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valuesꢀ</a:t>
            </a:r>
            <a:r>
              <a:rPr dirty="0" sz="2000" spc="-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rangesꢀ</a:t>
            </a:r>
            <a:r>
              <a:rPr dirty="0" sz="2000" spc="-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2000" spc="-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3.2ꢀ</a:t>
            </a:r>
            <a:r>
              <a:rPr dirty="0" sz="2000" spc="-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mg/Lꢀ</a:t>
            </a:r>
            <a:r>
              <a:rPr dirty="0" sz="2000" spc="-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(GW-5)ꢀtoꢀ</a:t>
            </a:r>
            <a:r>
              <a:rPr dirty="0" sz="2000" spc="-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18ꢀ</a:t>
            </a:r>
            <a:r>
              <a:rPr dirty="0" sz="2000" spc="-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mg/Lꢀ</a:t>
            </a:r>
            <a:r>
              <a:rPr dirty="0" sz="2000" spc="-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(GW-3)ꢀwithꢀ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meanꢀ</a:t>
            </a:r>
            <a:r>
              <a:rPr dirty="0" sz="2000" spc="-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valueꢀ</a:t>
            </a:r>
            <a:r>
              <a:rPr dirty="0" sz="2000" spc="-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9.1ꢀ</a:t>
            </a:r>
            <a:r>
              <a:rPr dirty="0" sz="2000" spc="-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mg/L,ꢀ</a:t>
            </a:r>
            <a:r>
              <a:rPr dirty="0" sz="2000" spc="-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Calciumꢀ</a:t>
            </a:r>
            <a:r>
              <a:rPr dirty="0" sz="2000" spc="-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valuesꢀ</a:t>
            </a:r>
            <a:r>
              <a:rPr dirty="0" sz="2000" spc="-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rangesꢀ</a:t>
            </a:r>
            <a:r>
              <a:rPr dirty="0" sz="2000" spc="-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20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46.4ꢀ</a:t>
            </a:r>
            <a:r>
              <a:rPr dirty="0" sz="2000" spc="-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mg/Lꢀ</a:t>
            </a:r>
            <a:r>
              <a:rPr dirty="0" sz="2000" spc="-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(GW-5)ꢀ</a:t>
            </a:r>
            <a:r>
              <a:rPr dirty="0" sz="2000" spc="-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126.4ꢀmg/Lꢀ(GW-2)ꢀwithꢀmeanꢀvalueꢀofꢀ78mg/L.ꢀ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5048" y="4654786"/>
            <a:ext cx="8703634" cy="1241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HICNSK+Wingdings-Regular"/>
                <a:cs typeface="HICNSK+Wingdings-Regular"/>
              </a:rPr>
              <a:t>§</a:t>
            </a:r>
            <a:r>
              <a:rPr dirty="0" sz="2050" spc="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Magnesiumꢀvaluesꢀrangesꢀfromꢀ24.3ꢀmg/Lꢀ(GW-5)ꢀtoꢀ68.04ꢀmg/Lꢀ(GW-1)ꢀwithꢀ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meanꢀvalueꢀofꢀ41.67ꢀmg/LꢀandꢀSodiumꢀvaluesꢀrangesꢀfromꢀ58.4ꢀmg/Lꢀ(GW-8)ꢀtoꢀ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98ꢀ</a:t>
            </a:r>
            <a:r>
              <a:rPr dirty="0" sz="2000" spc="-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mg/Lꢀ</a:t>
            </a:r>
            <a:r>
              <a:rPr dirty="0" sz="2000" spc="-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(GW-3)ꢀ</a:t>
            </a:r>
            <a:r>
              <a:rPr dirty="0" sz="2000" spc="-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</a:t>
            </a:r>
            <a:r>
              <a:rPr dirty="0" sz="2000" spc="-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meanꢀ</a:t>
            </a:r>
            <a:r>
              <a:rPr dirty="0" sz="2000" spc="-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valueꢀ</a:t>
            </a:r>
            <a:r>
              <a:rPr dirty="0" sz="2000" spc="-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72.92ꢀ</a:t>
            </a:r>
            <a:r>
              <a:rPr dirty="0" sz="2000" spc="-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mg/L.ꢀ</a:t>
            </a:r>
            <a:r>
              <a:rPr dirty="0" sz="2000" spc="-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2000" spc="-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perꢀ</a:t>
            </a:r>
            <a:r>
              <a:rPr dirty="0" sz="2000" spc="-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2000" spc="-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10500:2012ꢀ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Standardsꢀ(Secondꢀrevision).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5048" y="6026386"/>
            <a:ext cx="4891277" cy="3270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HICNSK+Wingdings-Regular"/>
                <a:cs typeface="HICNSK+Wingdings-Regular"/>
              </a:rPr>
              <a:t>§</a:t>
            </a:r>
            <a:r>
              <a:rPr dirty="0" sz="2050" spc="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Allꢀtheꢀvaluesꢀareꢀwellꢀwithinꢀtheꢀstandards.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40" y="142734"/>
            <a:ext cx="7360592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FreshꢀWaterꢀReductionꢀdueꢀtoꢀrecycling/reuseꢀofꢀwastewater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3711" y="752350"/>
            <a:ext cx="8733519" cy="1471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HICNSK+Wingdings-Regular"/>
                <a:cs typeface="HICNSK+Wingdings-Regular"/>
              </a:rPr>
              <a:t>§</a:t>
            </a:r>
            <a:r>
              <a:rPr dirty="0" sz="19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</a:t>
            </a:r>
            <a:r>
              <a:rPr dirty="0" sz="1900" spc="-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9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availabilityꢀ</a:t>
            </a:r>
            <a:r>
              <a:rPr dirty="0" sz="190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-ꢀ</a:t>
            </a:r>
            <a:r>
              <a:rPr dirty="0" sz="19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1116000ꢀ</a:t>
            </a:r>
            <a:r>
              <a:rPr dirty="0" sz="1900" spc="-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KLDꢀ</a:t>
            </a:r>
            <a:r>
              <a:rPr dirty="0" sz="19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(Fromꢀ</a:t>
            </a:r>
            <a:r>
              <a:rPr dirty="0" sz="19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Krishnaꢀ</a:t>
            </a:r>
            <a:r>
              <a:rPr dirty="0" sz="19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Riverꢀ</a:t>
            </a:r>
            <a:r>
              <a:rPr dirty="0" sz="19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@ꢀ</a:t>
            </a:r>
            <a:r>
              <a:rPr dirty="0" sz="19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4000ꢀ</a:t>
            </a:r>
            <a:r>
              <a:rPr dirty="0" sz="190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KLDꢀ</a:t>
            </a:r>
            <a:r>
              <a:rPr dirty="0" sz="19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</a:p>
          <a:p>
            <a:pPr marL="28575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periodꢀfromꢀJuneꢀtoꢀNovemberꢀandꢀCondensateꢀWaterꢀavailableꢀfromꢀSugarꢀIndustryꢀ</a:t>
            </a:r>
          </a:p>
          <a:p>
            <a:pPr marL="28575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afterꢀ</a:t>
            </a:r>
            <a:r>
              <a:rPr dirty="0" sz="1900" spc="-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treatingꢀ</a:t>
            </a:r>
            <a:r>
              <a:rPr dirty="0" sz="1900" spc="-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-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Condensateꢀ</a:t>
            </a:r>
            <a:r>
              <a:rPr dirty="0" sz="1900" spc="-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Polishingꢀ</a:t>
            </a:r>
            <a:r>
              <a:rPr dirty="0" sz="1900" spc="-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Unitꢀ</a:t>
            </a:r>
            <a:r>
              <a:rPr dirty="0" sz="1900" spc="-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@ꢀ</a:t>
            </a:r>
            <a:r>
              <a:rPr dirty="0" sz="1900" spc="-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4200ꢀ</a:t>
            </a:r>
            <a:r>
              <a:rPr dirty="0" sz="1900" spc="-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KLDꢀ</a:t>
            </a:r>
            <a:r>
              <a:rPr dirty="0" sz="1900" spc="-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consideringꢀ</a:t>
            </a:r>
            <a:r>
              <a:rPr dirty="0" sz="1900" spc="-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120ꢀ</a:t>
            </a:r>
            <a:r>
              <a:rPr dirty="0" sz="1900" spc="-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daysꢀ</a:t>
            </a:r>
            <a:r>
              <a:rPr dirty="0" sz="1900" spc="-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</a:p>
          <a:p>
            <a:pPr marL="28575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Seasonꢀ</a:t>
            </a:r>
            <a:r>
              <a:rPr dirty="0" sz="1900" spc="-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operation).ꢀ</a:t>
            </a:r>
            <a:r>
              <a:rPr dirty="0" sz="190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TotalꢀWaterꢀRequirementꢀ</a:t>
            </a:r>
            <a:r>
              <a:rPr dirty="0" sz="1900" spc="-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  <a:r>
              <a:rPr dirty="0" sz="1900" spc="-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-ꢀ</a:t>
            </a:r>
            <a:r>
              <a:rPr dirty="0" sz="190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1076100ꢀ</a:t>
            </a:r>
            <a:r>
              <a:rPr dirty="0" sz="1900" spc="-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KLDꢀ</a:t>
            </a:r>
            <a:r>
              <a:rPr dirty="0" sz="1900" spc="-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(Proposedꢀ</a:t>
            </a:r>
            <a:r>
              <a:rPr dirty="0" sz="1900" spc="-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Distilleryꢀ</a:t>
            </a:r>
          </a:p>
          <a:p>
            <a:pPr marL="28575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Unit).ꢀ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3711" y="2314450"/>
            <a:ext cx="8733139" cy="8920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HICNSK+Wingdings-Regular"/>
                <a:cs typeface="HICNSK+Wingdings-Regular"/>
              </a:rPr>
              <a:t>§</a:t>
            </a:r>
            <a:r>
              <a:rPr dirty="0" sz="19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ꢀDistilleryꢀ</a:t>
            </a:r>
            <a:r>
              <a:rPr dirty="0" sz="19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effluentꢀ</a:t>
            </a:r>
            <a:r>
              <a:rPr dirty="0" sz="19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suchꢀ</a:t>
            </a:r>
            <a:r>
              <a:rPr dirty="0" sz="19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19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condensate,ꢀ</a:t>
            </a:r>
            <a:r>
              <a:rPr dirty="0" sz="19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spentꢀ</a:t>
            </a:r>
            <a:r>
              <a:rPr dirty="0" sz="19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leesꢀ</a:t>
            </a:r>
            <a:r>
              <a:rPr dirty="0" sz="19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otherꢀ</a:t>
            </a:r>
            <a:r>
              <a:rPr dirty="0" sz="19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wasteꢀ</a:t>
            </a:r>
            <a:r>
              <a:rPr dirty="0" sz="19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9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</a:p>
          <a:p>
            <a:pPr marL="28575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processingꢀwillꢀbeꢀtreatedꢀinꢀCondensateꢀpolishingꢀunitꢀ(CPUꢀcapacityꢀ1400ꢀKLD)ꢀ&amp;ꢀ</a:t>
            </a:r>
          </a:p>
          <a:p>
            <a:pPr marL="28575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reusedꢀforꢀprocess.ꢀ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3711" y="3297430"/>
            <a:ext cx="8733063" cy="11815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HICNSK+Wingdings-Regular"/>
                <a:cs typeface="HICNSK+Wingdings-Regular"/>
              </a:rPr>
              <a:t>§</a:t>
            </a:r>
            <a:r>
              <a:rPr dirty="0" sz="19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Effluentꢀ</a:t>
            </a:r>
            <a:r>
              <a:rPr dirty="0" sz="1900" spc="-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generatedꢀ</a:t>
            </a:r>
            <a:r>
              <a:rPr dirty="0" sz="1900" spc="-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90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Sugarꢀ</a:t>
            </a:r>
            <a:r>
              <a:rPr dirty="0" sz="1900" spc="-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Industryꢀ</a:t>
            </a:r>
            <a:r>
              <a:rPr dirty="0" sz="1900" spc="-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900" spc="-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900" spc="-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treatedꢀ</a:t>
            </a:r>
            <a:r>
              <a:rPr dirty="0" sz="1900" spc="-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-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Effluentꢀ</a:t>
            </a:r>
            <a:r>
              <a:rPr dirty="0" sz="1900" spc="-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Treatmentꢀ</a:t>
            </a:r>
            <a:r>
              <a:rPr dirty="0" sz="1900" spc="-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Plantꢀ</a:t>
            </a:r>
          </a:p>
          <a:p>
            <a:pPr marL="28575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(ETPꢀ</a:t>
            </a:r>
            <a:r>
              <a:rPr dirty="0" sz="19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capacityꢀ</a:t>
            </a:r>
            <a:r>
              <a:rPr dirty="0" sz="19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1800ꢀ</a:t>
            </a:r>
            <a:r>
              <a:rPr dirty="0" sz="1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KLD)ꢀ</a:t>
            </a:r>
            <a:r>
              <a:rPr dirty="0" sz="19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reusedꢀ</a:t>
            </a:r>
            <a:r>
              <a:rPr dirty="0" sz="1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9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greenbeltꢀ</a:t>
            </a:r>
            <a:r>
              <a:rPr dirty="0" sz="1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development.ꢀ</a:t>
            </a:r>
            <a:r>
              <a:rPr dirty="0" sz="1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Generatedꢀ</a:t>
            </a:r>
          </a:p>
          <a:p>
            <a:pPr marL="28575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Sewageꢀ</a:t>
            </a:r>
            <a:r>
              <a:rPr dirty="0" sz="19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9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9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treatedꢀ</a:t>
            </a:r>
            <a:r>
              <a:rPr dirty="0" sz="19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sewageꢀ</a:t>
            </a:r>
            <a:r>
              <a:rPr dirty="0" sz="19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treatmentꢀ</a:t>
            </a:r>
            <a:r>
              <a:rPr dirty="0" sz="19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plantꢀ</a:t>
            </a:r>
            <a:r>
              <a:rPr dirty="0" sz="19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capacityꢀ</a:t>
            </a:r>
            <a:r>
              <a:rPr dirty="0" sz="19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10ꢀ</a:t>
            </a:r>
            <a:r>
              <a:rPr dirty="0" sz="19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KLDꢀ</a:t>
            </a:r>
            <a:r>
              <a:rPr dirty="0" sz="19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(SBRꢀ</a:t>
            </a:r>
          </a:p>
          <a:p>
            <a:pPr marL="28575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Technology).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3711" y="4569970"/>
            <a:ext cx="8738248" cy="11815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HICNSK+Wingdings-Regular"/>
                <a:cs typeface="HICNSK+Wingdings-Regular"/>
              </a:rPr>
              <a:t>§</a:t>
            </a:r>
            <a:r>
              <a:rPr dirty="0" sz="19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Rainwaterꢀharvestingꢀplanꢀwillꢀbeꢀimplementedꢀscientifically.ꢀRoofꢀrunoffꢀ&amp;ꢀsurfaceꢀ</a:t>
            </a:r>
          </a:p>
          <a:p>
            <a:pPr marL="28575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runoffꢀwillꢀbeꢀsegregatedꢀ&amp;ꢀcollectedꢀinꢀseparateꢀsumps.ꢀRoofꢀrunoffꢀwillꢀbeꢀusedꢀforꢀ</a:t>
            </a:r>
          </a:p>
          <a:p>
            <a:pPr marL="28575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non-potableꢀ</a:t>
            </a:r>
            <a:r>
              <a:rPr dirty="0" sz="1900" spc="-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purposesꢀ</a:t>
            </a:r>
            <a:r>
              <a:rPr dirty="0" sz="1900" spc="-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  <a:r>
              <a:rPr dirty="0" sz="1900" spc="-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surfaceꢀ</a:t>
            </a:r>
            <a:r>
              <a:rPr dirty="0" sz="1900" spc="-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runoffꢀ</a:t>
            </a:r>
            <a:r>
              <a:rPr dirty="0" sz="1900" spc="-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900" spc="-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900" spc="-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connectedꢀ</a:t>
            </a:r>
            <a:r>
              <a:rPr dirty="0" sz="1900" spc="-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900" spc="-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groundꢀ</a:t>
            </a:r>
            <a:r>
              <a:rPr dirty="0" sz="19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900" spc="-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rechargeꢀ</a:t>
            </a:r>
          </a:p>
          <a:p>
            <a:pPr marL="28575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pits.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4670" y="164331"/>
            <a:ext cx="3673673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SoilꢀandꢀBiologicalꢀEnvironment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39" y="627259"/>
            <a:ext cx="2788108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3)ꢀSoilꢀSamplingꢀꢀlocationsꢀ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92361" y="1207409"/>
            <a:ext cx="829468" cy="661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843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Criteriaꢀ</a:t>
            </a:r>
          </a:p>
          <a:p>
            <a:pPr marL="212725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forꢀ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selection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78319" y="1314089"/>
            <a:ext cx="893378" cy="661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Distanceꢀ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(km)ꢀandꢀ</a:t>
            </a:r>
          </a:p>
          <a:p>
            <a:pPr marL="7956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direction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43673" y="1420769"/>
            <a:ext cx="740233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Stationꢀ</a:t>
            </a:r>
          </a:p>
          <a:p>
            <a:pPr marL="177006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00851" y="1420769"/>
            <a:ext cx="740233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Stationꢀ</a:t>
            </a:r>
          </a:p>
          <a:p>
            <a:pPr marL="6350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name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86126" y="2152289"/>
            <a:ext cx="700471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Projectꢀ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siteꢀ(N)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78074" y="2152289"/>
            <a:ext cx="878271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Industrialꢀ</a:t>
            </a:r>
          </a:p>
          <a:p>
            <a:pPr marL="23812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premisesꢀ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20680" y="2258969"/>
            <a:ext cx="340183" cy="2825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S1</a:t>
            </a:r>
          </a:p>
          <a:p>
            <a:pPr marL="0" marR="0">
              <a:lnSpc>
                <a:spcPts val="1550"/>
              </a:lnSpc>
              <a:spcBef>
                <a:spcPts val="24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S2</a:t>
            </a:r>
          </a:p>
          <a:p>
            <a:pPr marL="0" marR="0">
              <a:lnSpc>
                <a:spcPts val="1550"/>
              </a:lnSpc>
              <a:spcBef>
                <a:spcPts val="25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S3</a:t>
            </a:r>
          </a:p>
          <a:p>
            <a:pPr marL="0" marR="0">
              <a:lnSpc>
                <a:spcPts val="1550"/>
              </a:lnSpc>
              <a:spcBef>
                <a:spcPts val="25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S4</a:t>
            </a:r>
          </a:p>
          <a:p>
            <a:pPr marL="0" marR="0">
              <a:lnSpc>
                <a:spcPts val="1550"/>
              </a:lnSpc>
              <a:spcBef>
                <a:spcPts val="25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S5</a:t>
            </a:r>
          </a:p>
          <a:p>
            <a:pPr marL="0" marR="0">
              <a:lnSpc>
                <a:spcPts val="1550"/>
              </a:lnSpc>
              <a:spcBef>
                <a:spcPts val="25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95819" y="2258969"/>
            <a:ext cx="211608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86126" y="2670449"/>
            <a:ext cx="730581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Projectꢀ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siteꢀ(W)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95819" y="2777129"/>
            <a:ext cx="211608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186126" y="3188609"/>
            <a:ext cx="700471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Projectꢀ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siteꢀ(S)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495819" y="3295289"/>
            <a:ext cx="211608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246336" y="3706769"/>
            <a:ext cx="739799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Nearestꢀ</a:t>
            </a:r>
          </a:p>
          <a:p>
            <a:pPr marL="30162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86126" y="3813449"/>
            <a:ext cx="893291" cy="1271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Shegunshi</a:t>
            </a:r>
          </a:p>
          <a:p>
            <a:pPr marL="0" marR="0">
              <a:lnSpc>
                <a:spcPts val="1550"/>
              </a:lnSpc>
              <a:spcBef>
                <a:spcPts val="24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Sangapur</a:t>
            </a:r>
          </a:p>
          <a:p>
            <a:pPr marL="0" marR="0">
              <a:lnSpc>
                <a:spcPts val="1550"/>
              </a:lnSpc>
              <a:spcBef>
                <a:spcPts val="25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Kambagiꢀ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169588" y="3813449"/>
            <a:ext cx="863600" cy="1271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8431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3,ꢀNE</a:t>
            </a:r>
          </a:p>
          <a:p>
            <a:pPr marL="51593" marR="0">
              <a:lnSpc>
                <a:spcPts val="1550"/>
              </a:lnSpc>
              <a:spcBef>
                <a:spcPts val="24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4.1,ꢀNW</a:t>
            </a:r>
          </a:p>
          <a:p>
            <a:pPr marL="0" marR="0">
              <a:lnSpc>
                <a:spcPts val="1550"/>
              </a:lnSpc>
              <a:spcBef>
                <a:spcPts val="25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2.65ꢀ,ꢀSW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246336" y="4224929"/>
            <a:ext cx="739799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Nearestꢀ</a:t>
            </a:r>
          </a:p>
          <a:p>
            <a:pPr marL="30162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246336" y="4743089"/>
            <a:ext cx="739799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Nearestꢀ</a:t>
            </a:r>
          </a:p>
          <a:p>
            <a:pPr marL="30162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3841"/>
            <a:ext cx="2509589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SoilꢀSamplingꢀResults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4408" y="363837"/>
            <a:ext cx="19367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1708" y="363837"/>
            <a:ext cx="19367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65462" y="363837"/>
            <a:ext cx="19367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66607" y="363837"/>
            <a:ext cx="84037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Locations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4239" y="591675"/>
            <a:ext cx="383590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112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Sl.ꢀ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21708" y="591675"/>
            <a:ext cx="19367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97981" y="591675"/>
            <a:ext cx="528550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481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ꢀ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Units</a:t>
            </a:r>
          </a:p>
          <a:p>
            <a:pPr marL="16033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27841" y="591675"/>
            <a:ext cx="5363802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Projectꢀsite</a:t>
            </a:r>
            <a:r>
              <a:rPr dirty="0" sz="1300" spc="93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Projectꢀsiteꢀ</a:t>
            </a:r>
            <a:r>
              <a:rPr dirty="0" sz="1300" spc="-4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Projectꢀsiteꢀ</a:t>
            </a:r>
            <a:r>
              <a:rPr dirty="0" sz="1300" spc="20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Shegunshiꢀ</a:t>
            </a:r>
            <a:r>
              <a:rPr dirty="0" sz="1300" spc="68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Sangapurꢀ</a:t>
            </a:r>
            <a:r>
              <a:rPr dirty="0" sz="1300" spc="104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Kambagiꢀ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34358" y="819513"/>
            <a:ext cx="968226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Parameters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12087" y="819513"/>
            <a:ext cx="57425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North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01441" y="819513"/>
            <a:ext cx="51000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West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36772" y="819513"/>
            <a:ext cx="565391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South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67815" y="819513"/>
            <a:ext cx="671338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Village</a:t>
            </a:r>
          </a:p>
          <a:p>
            <a:pPr marL="1043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Loamyꢀ</a:t>
            </a:r>
          </a:p>
          <a:p>
            <a:pPr marL="7948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Sand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344238" y="819513"/>
            <a:ext cx="688894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Villageꢀ</a:t>
            </a:r>
          </a:p>
          <a:p>
            <a:pPr marL="38211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Sandyꢀ</a:t>
            </a:r>
          </a:p>
          <a:p>
            <a:pPr marL="5170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Loam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228624" y="819513"/>
            <a:ext cx="64761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Village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3663" y="1047351"/>
            <a:ext cx="665757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Texture</a:t>
            </a:r>
          </a:p>
          <a:p>
            <a:pPr marL="0" marR="0">
              <a:lnSpc>
                <a:spcPts val="1439"/>
              </a:lnSpc>
              <a:spcBef>
                <a:spcPts val="2198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Colour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3770" y="1161270"/>
            <a:ext cx="234950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  <a:p>
            <a:pPr marL="0" marR="0">
              <a:lnSpc>
                <a:spcPts val="1439"/>
              </a:lnSpc>
              <a:spcBef>
                <a:spcPts val="2198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31112" y="1161270"/>
            <a:ext cx="1888357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Sandyꢀloamꢀ</a:t>
            </a:r>
            <a:r>
              <a:rPr dirty="0" sz="1300" spc="6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Sandyꢀloam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688366" y="1161270"/>
            <a:ext cx="46421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Clay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04116" y="1161270"/>
            <a:ext cx="890593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ClayꢀLoam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058318" y="1503027"/>
            <a:ext cx="20737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714336" y="1503027"/>
            <a:ext cx="716384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Greyishꢀ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582797" y="1503027"/>
            <a:ext cx="716384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Greyishꢀ</a:t>
            </a:r>
          </a:p>
          <a:p>
            <a:pPr marL="36512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yellowꢀ</a:t>
            </a:r>
          </a:p>
          <a:p>
            <a:pPr marL="116681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1.22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98593" y="1616946"/>
            <a:ext cx="60182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Brown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487771" y="1616946"/>
            <a:ext cx="60182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Brown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423725" y="1616946"/>
            <a:ext cx="523713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Greyꢀ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248579" y="1616946"/>
            <a:ext cx="60182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Brown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740855" y="1730865"/>
            <a:ext cx="638429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Yellow</a:t>
            </a:r>
          </a:p>
          <a:p>
            <a:pPr marL="90161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1.31</a:t>
            </a:r>
          </a:p>
          <a:p>
            <a:pPr marL="131436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9.6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3770" y="1958703"/>
            <a:ext cx="234950" cy="15879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5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7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8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9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53663" y="1958703"/>
            <a:ext cx="102836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BulkꢀDensity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843212" y="1958703"/>
            <a:ext cx="638187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568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g/cc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percent</a:t>
            </a:r>
          </a:p>
          <a:p>
            <a:pPr marL="215106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878762" y="1958703"/>
            <a:ext cx="441325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1.20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13.4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8.45</a:t>
            </a:r>
          </a:p>
          <a:p>
            <a:pPr marL="2063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216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567940" y="1958703"/>
            <a:ext cx="441325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1.34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8.64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8.12</a:t>
            </a:r>
          </a:p>
          <a:p>
            <a:pPr marL="2063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184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444362" y="1958703"/>
            <a:ext cx="444388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1.26</a:t>
            </a:r>
          </a:p>
          <a:p>
            <a:pPr marL="3063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11.2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8.36</a:t>
            </a:r>
          </a:p>
          <a:p>
            <a:pPr marL="2063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216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328748" y="1958703"/>
            <a:ext cx="441325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1.18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13.4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6.74</a:t>
            </a:r>
          </a:p>
          <a:p>
            <a:pPr marL="2063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224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53663" y="2186541"/>
            <a:ext cx="1312614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MoistureꢀContent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pH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699478" y="2186541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16.4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831017" y="2414379"/>
            <a:ext cx="441325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8.64</a:t>
            </a:r>
          </a:p>
          <a:p>
            <a:pPr marL="2063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194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699478" y="2414379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8.54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53663" y="2642217"/>
            <a:ext cx="1688281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ElectricalꢀConductivity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MagnesiumꢀasꢀMg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CalciumꢀasꢀCa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868612" y="2642217"/>
            <a:ext cx="586916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µS/cm</a:t>
            </a:r>
          </a:p>
          <a:p>
            <a:pPr marL="158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meq/L</a:t>
            </a:r>
          </a:p>
          <a:p>
            <a:pPr marL="158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meq/L</a:t>
            </a:r>
          </a:p>
          <a:p>
            <a:pPr marL="189706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720116" y="2642217"/>
            <a:ext cx="4000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232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920037" y="2870055"/>
            <a:ext cx="35877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0.8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872292" y="2870055"/>
            <a:ext cx="35877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1.6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740753" y="2870055"/>
            <a:ext cx="35877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2.4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609215" y="2870055"/>
            <a:ext cx="35877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3.6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485637" y="2870055"/>
            <a:ext cx="35877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2.9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370023" y="2870055"/>
            <a:ext cx="35877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4.0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920037" y="3097893"/>
            <a:ext cx="35877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6.2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872292" y="3097893"/>
            <a:ext cx="35877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7.1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699478" y="3097893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12.8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526665" y="3097893"/>
            <a:ext cx="523875" cy="15879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14.2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1.52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10.47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0.36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0.62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289.6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12.95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403087" y="3097893"/>
            <a:ext cx="523875" cy="15879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13.7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0.94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6.28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0.30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0.51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372.5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15.54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8246198" y="3097893"/>
            <a:ext cx="606425" cy="15879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55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14.8</a:t>
            </a:r>
          </a:p>
          <a:p>
            <a:pPr marL="8255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2.60</a:t>
            </a:r>
          </a:p>
          <a:p>
            <a:pPr marL="8255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8.48</a:t>
            </a:r>
          </a:p>
          <a:p>
            <a:pPr marL="8255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0.24</a:t>
            </a:r>
          </a:p>
          <a:p>
            <a:pPr marL="8255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0.41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268.60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14.24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53663" y="3325731"/>
            <a:ext cx="18493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SodiumꢀAbsorptionꢀRatio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837487" y="3325731"/>
            <a:ext cx="523875" cy="1360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1.62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6.98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0.18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0.31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162.8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22.01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748467" y="3325731"/>
            <a:ext cx="606425" cy="1360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55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2.71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12.88</a:t>
            </a:r>
          </a:p>
          <a:p>
            <a:pPr marL="8255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0.12</a:t>
            </a:r>
          </a:p>
          <a:p>
            <a:pPr marL="8255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0.20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313.45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20.72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699478" y="3325731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2.76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02495" y="3553569"/>
            <a:ext cx="101716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10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Sodium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728118" y="3553569"/>
            <a:ext cx="867860" cy="1132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mg/100gm</a:t>
            </a:r>
          </a:p>
          <a:p>
            <a:pPr marL="110331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Percent</a:t>
            </a:r>
          </a:p>
          <a:p>
            <a:pPr marL="110331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Percent</a:t>
            </a:r>
          </a:p>
          <a:p>
            <a:pPr marL="156368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Kg/ha</a:t>
            </a:r>
          </a:p>
          <a:p>
            <a:pPr marL="156368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Kg/ha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699478" y="3553569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8.98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02495" y="3781407"/>
            <a:ext cx="2245500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63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11</a:t>
            </a:r>
            <a:r>
              <a:rPr dirty="0" sz="1300" spc="1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OrganicꢀCarbon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12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OrganicꢀMatter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13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AvailableꢀPotassiumꢀasꢀK</a:t>
            </a:r>
          </a:p>
          <a:p>
            <a:pPr marL="35116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AvailableꢀPhosphorousꢀasꢀ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699478" y="3781407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0.18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699478" y="4009245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0.31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658203" y="4237083"/>
            <a:ext cx="523875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266.4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19.42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302495" y="4578840"/>
            <a:ext cx="31750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14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653663" y="4692759"/>
            <a:ext cx="471995" cy="2500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</a:t>
            </a:r>
            <a:r>
              <a:rPr dirty="0" sz="1300" baseline="-2500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O</a:t>
            </a:r>
            <a:r>
              <a:rPr dirty="0" sz="1300" baseline="-25000">
                <a:solidFill>
                  <a:srgbClr val="000000"/>
                </a:solidFill>
                <a:latin typeface="WKBVEV+TimesNewRomanPSMT"/>
                <a:cs typeface="WKBVEV+TimesNewRomanPSMT"/>
              </a:rPr>
              <a:t>5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302495" y="4920597"/>
            <a:ext cx="833601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15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Sand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2838450" y="4920597"/>
            <a:ext cx="647458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Percent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Percent</a:t>
            </a:r>
          </a:p>
          <a:p>
            <a:pPr marL="4603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Kg/ha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3837487" y="4920597"/>
            <a:ext cx="523875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74.96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15.28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9.76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4789742" y="4920597"/>
            <a:ext cx="526938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66.96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21.28</a:t>
            </a:r>
          </a:p>
          <a:p>
            <a:pPr marL="3063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11.76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9.80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616928" y="4920597"/>
            <a:ext cx="606425" cy="1360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45.96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23.28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35.76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17.78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122.30</a:t>
            </a:r>
          </a:p>
          <a:p>
            <a:pPr marL="8255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1.99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6526665" y="4920597"/>
            <a:ext cx="523875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46.96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45.28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7.76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7403087" y="4920597"/>
            <a:ext cx="523875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74.96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15.28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9.76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8246198" y="4920597"/>
            <a:ext cx="606425" cy="1360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42.96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25.28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31.76</a:t>
            </a:r>
          </a:p>
          <a:p>
            <a:pPr marL="44338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11.28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263.42</a:t>
            </a:r>
          </a:p>
          <a:p>
            <a:pPr marL="8255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2.98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302495" y="5148435"/>
            <a:ext cx="732698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16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Silt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302495" y="5376273"/>
            <a:ext cx="81494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17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Clay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302495" y="5604111"/>
            <a:ext cx="2262047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18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CationꢀExchangeꢀCapacity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19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AvailableꢀNitrogen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20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Sulphur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2728118" y="5604111"/>
            <a:ext cx="867860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0331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Percent</a:t>
            </a:r>
          </a:p>
          <a:p>
            <a:pPr marL="110331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Percent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mg/100gm</a:t>
            </a:r>
          </a:p>
          <a:p>
            <a:pPr marL="161131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us/cm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3878762" y="5604111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8.76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6485389" y="5604111"/>
            <a:ext cx="606425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21.08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144.25</a:t>
            </a:r>
          </a:p>
          <a:p>
            <a:pPr marL="8255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1.42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7361812" y="5604111"/>
            <a:ext cx="606425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18.22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244.60</a:t>
            </a:r>
          </a:p>
          <a:p>
            <a:pPr marL="8255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1.35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3796212" y="5831949"/>
            <a:ext cx="606425" cy="4487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103.48</a:t>
            </a:r>
          </a:p>
          <a:p>
            <a:pPr marL="8255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1.77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4748467" y="5831949"/>
            <a:ext cx="606425" cy="4487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131.71</a:t>
            </a:r>
          </a:p>
          <a:p>
            <a:pPr marL="8255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1.84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302495" y="6287625"/>
            <a:ext cx="1323618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21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SoilꢀSalinity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22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Boron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3899399" y="6287625"/>
            <a:ext cx="4000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195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4851655" y="6287625"/>
            <a:ext cx="4000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184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5720116" y="6287625"/>
            <a:ext cx="4000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210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6588577" y="6287625"/>
            <a:ext cx="4000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172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7465000" y="6287625"/>
            <a:ext cx="4000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194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8349385" y="6287625"/>
            <a:ext cx="4000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202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2728118" y="6515463"/>
            <a:ext cx="867860" cy="4487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mg/100gm</a:t>
            </a:r>
          </a:p>
          <a:p>
            <a:pPr marL="146843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ug/gm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3878762" y="6515463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0.34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4831017" y="6515463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0.32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5699478" y="6515463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0.34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6567940" y="6515463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0.39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7444362" y="6515463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0.87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8328748" y="6515463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0.78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29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302495" y="6743300"/>
            <a:ext cx="125457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23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Hexavalent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3858124" y="6743300"/>
            <a:ext cx="48260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BDL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4810380" y="6743300"/>
            <a:ext cx="48260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BDL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5678841" y="6743300"/>
            <a:ext cx="48260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BDL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6547302" y="6743300"/>
            <a:ext cx="48260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BDL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7423725" y="6743300"/>
            <a:ext cx="48260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BDL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8308110" y="6743300"/>
            <a:ext cx="48260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BDL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39" y="276474"/>
            <a:ext cx="4583509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DetailsꢀofꢀEarlierꢀECꢀ&amp;ꢀCTEꢀ&amp;ꢀCTO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440" y="653475"/>
            <a:ext cx="8567229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11">
                <a:solidFill>
                  <a:srgbClr val="000000"/>
                </a:solidFill>
                <a:latin typeface="WKBVEV+TimesNewRomanPSMT"/>
                <a:cs typeface="WKBVEV+TimesNewRomanPSMT"/>
              </a:rPr>
              <a:t>M/s.ꢀSomeshwarꢀꢀSugarsꢀLimitedꢀisꢀincorporatedꢀonꢀ13thꢀSeptemberꢀ2006ꢀandꢀ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8190" y="967620"/>
            <a:ext cx="4729981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registeredꢀunderꢀCompaniesꢀAct,ꢀBangalore.ꢀ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440" y="1415475"/>
            <a:ext cx="8568816" cy="93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M/s.ꢀ</a:t>
            </a:r>
            <a:r>
              <a:rPr dirty="0" sz="2000" spc="-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Someshwarꢀ</a:t>
            </a:r>
            <a:r>
              <a:rPr dirty="0" sz="20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Sugarsꢀ</a:t>
            </a:r>
            <a:r>
              <a:rPr dirty="0" sz="2000" spc="-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Limitedꢀ</a:t>
            </a:r>
            <a:r>
              <a:rPr dirty="0" sz="2000" spc="-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(M/s.ꢀ</a:t>
            </a:r>
            <a:r>
              <a:rPr dirty="0" sz="20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SSL)ꢀ</a:t>
            </a:r>
            <a:r>
              <a:rPr dirty="0" sz="2000" spc="-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earlierꢀ</a:t>
            </a:r>
            <a:r>
              <a:rPr dirty="0" sz="2000" spc="-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obtainedꢀ</a:t>
            </a:r>
            <a:r>
              <a:rPr dirty="0" sz="2000" spc="-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CFEꢀ</a:t>
            </a:r>
            <a:r>
              <a:rPr dirty="0" sz="20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</a:p>
          <a:p>
            <a:pPr marL="285750" marR="0">
              <a:lnSpc>
                <a:spcPts val="2214"/>
              </a:lnSpc>
              <a:spcBef>
                <a:spcPts val="18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KSPCBꢀ</a:t>
            </a:r>
            <a:r>
              <a:rPr dirty="0" sz="2000" spc="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2000" spc="5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Establishmentꢀ</a:t>
            </a:r>
            <a:r>
              <a:rPr dirty="0" sz="2000" spc="5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2500ꢀ</a:t>
            </a:r>
            <a:r>
              <a:rPr dirty="0" sz="2000" spc="5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TCDꢀ</a:t>
            </a:r>
            <a:r>
              <a:rPr dirty="0" sz="2000" spc="5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Sugarcaneꢀ</a:t>
            </a:r>
            <a:r>
              <a:rPr dirty="0" sz="20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2000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15ꢀ</a:t>
            </a:r>
            <a:r>
              <a:rPr dirty="0" sz="2000" spc="5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MWꢀ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CogenerationꢀpowerꢀplantꢀvideꢀNo.ꢀPCB/253/HPI/2015/5682ꢀDtd.ꢀ20.02.2015.ꢀ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40" y="2482275"/>
            <a:ext cx="8565451" cy="1547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33cc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Detailsꢀ</a:t>
            </a:r>
            <a:r>
              <a:rPr dirty="0" sz="2000" spc="-357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ofꢀ</a:t>
            </a:r>
            <a:r>
              <a:rPr dirty="0" sz="2000" spc="-354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ECꢀ</a:t>
            </a:r>
            <a:r>
              <a:rPr dirty="0" sz="2000" spc="-34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&amp;ꢀ</a:t>
            </a:r>
            <a:r>
              <a:rPr dirty="0" sz="2000" spc="-354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CTE:-ꢀ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M/s.ꢀ</a:t>
            </a:r>
            <a:r>
              <a:rPr dirty="0" sz="2000" spc="-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SSLꢀ</a:t>
            </a:r>
            <a:r>
              <a:rPr dirty="0" sz="2000" spc="-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hasꢀ</a:t>
            </a:r>
            <a:r>
              <a:rPr dirty="0" sz="2000" spc="-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appliedꢀ</a:t>
            </a:r>
            <a:r>
              <a:rPr dirty="0" sz="2000" spc="-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  <a:r>
              <a:rPr dirty="0" sz="2000" spc="-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obtainedꢀ</a:t>
            </a:r>
            <a:r>
              <a:rPr dirty="0" sz="2000" spc="-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ECꢀ</a:t>
            </a:r>
            <a:r>
              <a:rPr dirty="0" sz="2000" spc="-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2000" spc="-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increaseꢀ</a:t>
            </a:r>
            <a:r>
              <a:rPr dirty="0" sz="2000" spc="-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</a:p>
          <a:p>
            <a:pPr marL="285750" marR="0">
              <a:lnSpc>
                <a:spcPts val="2214"/>
              </a:lnSpc>
              <a:spcBef>
                <a:spcPts val="18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capacityꢀ</a:t>
            </a:r>
            <a:r>
              <a:rPr dirty="0" sz="2000" spc="-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sugarcaneꢀ</a:t>
            </a:r>
            <a:r>
              <a:rPr dirty="0" sz="2000" spc="-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crushingꢀ</a:t>
            </a:r>
            <a:r>
              <a:rPr dirty="0" sz="2000" spc="-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2000" spc="-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2500ꢀ</a:t>
            </a:r>
            <a:r>
              <a:rPr dirty="0" sz="2000" spc="-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TCDꢀ</a:t>
            </a:r>
            <a:r>
              <a:rPr dirty="0" sz="2000" spc="-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2000" spc="-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15000ꢀ</a:t>
            </a:r>
            <a:r>
              <a:rPr dirty="0" sz="2000" spc="-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TCDꢀ</a:t>
            </a:r>
            <a:r>
              <a:rPr dirty="0" sz="2000" spc="-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2000" spc="-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Co-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generationꢀpowerꢀplantꢀfromꢀ15ꢀMWꢀtoꢀ70ꢀMWꢀvideꢀLetterꢀNo.ꢀSEIAAꢀ5ꢀINDꢀ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2015ꢀ</a:t>
            </a:r>
            <a:r>
              <a:rPr dirty="0" sz="2000" spc="-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Dtdꢀ</a:t>
            </a:r>
            <a:r>
              <a:rPr dirty="0" sz="20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29.07.2016ꢀ</a:t>
            </a:r>
            <a:r>
              <a:rPr dirty="0" sz="2000" spc="-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20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similarlyꢀ</a:t>
            </a:r>
            <a:r>
              <a:rPr dirty="0" sz="2000" spc="-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obtainedꢀ</a:t>
            </a:r>
            <a:r>
              <a:rPr dirty="0" sz="2000" spc="-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CFE-Exp.ꢀ</a:t>
            </a:r>
            <a:r>
              <a:rPr dirty="0" sz="20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videꢀ</a:t>
            </a:r>
            <a:r>
              <a:rPr dirty="0" sz="2000" spc="-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letterꢀ</a:t>
            </a:r>
            <a:r>
              <a:rPr dirty="0" sz="2000" spc="-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No.ꢀ</a:t>
            </a:r>
            <a:r>
              <a:rPr dirty="0" sz="2000" spc="-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CTEꢀ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304499ꢀDtdꢀ07.12.2017ꢀfromꢀKSPCB.ꢀ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2440" y="4158675"/>
            <a:ext cx="8567737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Sugarꢀ</a:t>
            </a:r>
            <a:r>
              <a:rPr dirty="0" sz="2000" spc="-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unitꢀ</a:t>
            </a:r>
            <a:r>
              <a:rPr dirty="0" sz="2000" spc="-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2000" spc="-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Co-generationꢀ</a:t>
            </a:r>
            <a:r>
              <a:rPr dirty="0" sz="2000" spc="-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powerꢀ</a:t>
            </a:r>
            <a:r>
              <a:rPr dirty="0" sz="20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plantꢀ</a:t>
            </a:r>
            <a:r>
              <a:rPr dirty="0" sz="2000" spc="-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2000" spc="-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whichꢀ</a:t>
            </a:r>
            <a:r>
              <a:rPr dirty="0" sz="2000" spc="-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ECꢀ</a:t>
            </a:r>
            <a:r>
              <a:rPr dirty="0" sz="2000" spc="-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2000" spc="-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8190" y="4472820"/>
            <a:ext cx="7270229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CFEꢀisꢀobtainedꢀisꢀnotꢀyetꢀimplementedꢀdueꢀtoꢀadministrativeꢀreasons.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2440" y="4920675"/>
            <a:ext cx="8584837" cy="1547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Now,ꢀ</a:t>
            </a:r>
            <a:r>
              <a:rPr dirty="0" sz="2000" spc="-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M/s.ꢀ</a:t>
            </a:r>
            <a:r>
              <a:rPr dirty="0" sz="2000" spc="-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Someshwarꢀ</a:t>
            </a:r>
            <a:r>
              <a:rPr dirty="0" sz="2000" spc="-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Sugarsꢀ</a:t>
            </a:r>
            <a:r>
              <a:rPr dirty="0" sz="2000" spc="-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Limitedꢀ</a:t>
            </a:r>
            <a:r>
              <a:rPr dirty="0" sz="2000" spc="-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hasꢀ</a:t>
            </a:r>
            <a:r>
              <a:rPr dirty="0" sz="2000" spc="-3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proposedꢀ</a:t>
            </a:r>
            <a:r>
              <a:rPr dirty="0" sz="2000" spc="-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2000" spc="-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Establishꢀ</a:t>
            </a:r>
            <a:r>
              <a:rPr dirty="0" sz="2000" spc="-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Distilleryꢀ</a:t>
            </a:r>
            <a:r>
              <a:rPr dirty="0" sz="2000" spc="-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</a:p>
          <a:p>
            <a:pPr marL="285750" marR="0">
              <a:lnSpc>
                <a:spcPts val="2214"/>
              </a:lnSpc>
              <a:spcBef>
                <a:spcPts val="183"/>
              </a:spcBef>
              <a:spcAft>
                <a:spcPts val="0"/>
              </a:spcAft>
            </a:pPr>
            <a:r>
              <a:rPr dirty="0" sz="2000" spc="20">
                <a:solidFill>
                  <a:srgbClr val="000000"/>
                </a:solidFill>
                <a:latin typeface="WKBVEV+TimesNewRomanPSMT"/>
                <a:cs typeface="WKBVEV+TimesNewRomanPSMT"/>
              </a:rPr>
              <a:t>180ꢀKLPDꢀandꢀ8ꢀMWꢀCo-generationꢀPowerꢀPlantꢀatꢀtheꢀsameꢀpremisesꢀatꢀSy.ꢀ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No.ꢀ349/3,ꢀ350/3,ꢀ370,ꢀ385/2ꢀ&amp;ꢀothersꢀofꢀKambagiꢀVillage,ꢀBableshwarꢀTaluk,ꢀ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Vijayapuraꢀ</a:t>
            </a:r>
            <a:r>
              <a:rPr dirty="0" sz="20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District,ꢀ</a:t>
            </a:r>
            <a:r>
              <a:rPr dirty="0" sz="20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Karnataka,ꢀ</a:t>
            </a:r>
            <a:r>
              <a:rPr dirty="0" sz="20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</a:t>
            </a:r>
            <a:r>
              <a:rPr dirty="0" sz="20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</a:t>
            </a:r>
            <a:r>
              <a:rPr dirty="0" sz="20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landꢀ</a:t>
            </a:r>
            <a:r>
              <a:rPr dirty="0" sz="20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areaꢀ</a:t>
            </a:r>
            <a:r>
              <a:rPr dirty="0" sz="20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36ꢀ</a:t>
            </a:r>
            <a:r>
              <a:rPr dirty="0" sz="20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Acresꢀ</a:t>
            </a:r>
            <a:r>
              <a:rPr dirty="0" sz="20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(1,45,687ꢀ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SQM)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74773" y="6612343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8695" y="180195"/>
            <a:ext cx="109495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24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Porosityꢀ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27741" y="180195"/>
            <a:ext cx="661612" cy="18158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Percent</a:t>
            </a:r>
          </a:p>
          <a:p>
            <a:pPr marL="27781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Mg/kg</a:t>
            </a:r>
          </a:p>
          <a:p>
            <a:pPr marL="27781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Mg/kg</a:t>
            </a:r>
          </a:p>
          <a:p>
            <a:pPr marL="27781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Mg/kgꢀ</a:t>
            </a:r>
          </a:p>
          <a:p>
            <a:pPr marL="27781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Mg/kg</a:t>
            </a:r>
          </a:p>
          <a:p>
            <a:pPr marL="27781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Mg/kg</a:t>
            </a:r>
          </a:p>
          <a:p>
            <a:pPr marL="27781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Mg/kg</a:t>
            </a:r>
          </a:p>
          <a:p>
            <a:pPr marL="27781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Mg/kg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97481" y="180195"/>
            <a:ext cx="523875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45.45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4.44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65942" y="180195"/>
            <a:ext cx="523875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39.81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8.44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34403" y="180195"/>
            <a:ext cx="526938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25.92</a:t>
            </a:r>
          </a:p>
          <a:p>
            <a:pPr marL="3063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11.05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0.06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02865" y="180195"/>
            <a:ext cx="523875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36.19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3.18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79287" y="180195"/>
            <a:ext cx="523875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45.21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4.87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63673" y="180195"/>
            <a:ext cx="523875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34.44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6.54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8695" y="408033"/>
            <a:ext cx="1163611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25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IronꢀasꢀFe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8695" y="635871"/>
            <a:ext cx="122736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26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LeadꢀasꢀPb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97481" y="635871"/>
            <a:ext cx="523875" cy="1360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0.051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0.336</a:t>
            </a:r>
          </a:p>
          <a:p>
            <a:pPr marL="2063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BDL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10.47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0.153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1.49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65942" y="635871"/>
            <a:ext cx="523875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0.081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4.47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02865" y="635871"/>
            <a:ext cx="523875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0.042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0.417</a:t>
            </a:r>
          </a:p>
          <a:p>
            <a:pPr marL="2063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BDL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8.68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479287" y="635871"/>
            <a:ext cx="523875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0.147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1.03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363673" y="635871"/>
            <a:ext cx="523875" cy="1360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0.171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0.978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0.015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21.00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0.447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4.64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8695" y="863709"/>
            <a:ext cx="1208874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27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ZincꢀasꢀZn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734403" y="863709"/>
            <a:ext cx="526938" cy="1132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0.405</a:t>
            </a:r>
          </a:p>
          <a:p>
            <a:pPr marL="20637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BDL</a:t>
            </a:r>
          </a:p>
          <a:p>
            <a:pPr marL="3063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11.09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0.216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2.77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8695" y="1091547"/>
            <a:ext cx="1777808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28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TotalꢀChromium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29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MagnesiumꢀAsꢀMn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30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NickelꢀasꢀNi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31</a:t>
            </a:r>
            <a:r>
              <a:rPr dirty="0" sz="13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CopperꢀasꢀCu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865942" y="1091547"/>
            <a:ext cx="523875" cy="90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BDL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14.47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0.357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2.34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479287" y="1091547"/>
            <a:ext cx="523875" cy="67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BDL</a:t>
            </a:r>
          </a:p>
          <a:p>
            <a:pPr marL="0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21.32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0.42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602865" y="1547223"/>
            <a:ext cx="523875" cy="448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0.141</a:t>
            </a:r>
          </a:p>
          <a:p>
            <a:pPr marL="41275" marR="0">
              <a:lnSpc>
                <a:spcPts val="1439"/>
              </a:lnSpc>
              <a:spcBef>
                <a:spcPts val="35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1.55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520562" y="1775061"/>
            <a:ext cx="44132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4.55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43840" y="2014825"/>
            <a:ext cx="8720835" cy="1833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20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20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overallꢀ</a:t>
            </a:r>
            <a:r>
              <a:rPr dirty="0" sz="2000" spc="-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resultsꢀ</a:t>
            </a:r>
            <a:r>
              <a:rPr dirty="0" sz="2000" spc="-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physico-chemicalꢀ</a:t>
            </a:r>
            <a:r>
              <a:rPr dirty="0" sz="2000" spc="-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analysisꢀ</a:t>
            </a:r>
            <a:r>
              <a:rPr dirty="0" sz="2000" spc="-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soilꢀ</a:t>
            </a:r>
            <a:r>
              <a:rPr dirty="0" sz="2000" spc="-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samples,ꢀ</a:t>
            </a:r>
            <a:r>
              <a:rPr dirty="0" sz="2000" spc="-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itꢀ</a:t>
            </a:r>
            <a:r>
              <a:rPr dirty="0" sz="20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</a:p>
          <a:p>
            <a:pPr marL="7620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 spc="23">
                <a:solidFill>
                  <a:srgbClr val="000000"/>
                </a:solidFill>
                <a:latin typeface="WKBVEV+TimesNewRomanPSMT"/>
                <a:cs typeface="WKBVEV+TimesNewRomanPSMT"/>
              </a:rPr>
              <a:t>noticedꢀthatꢀMaximumꢀ&amp;ꢀminimumꢀpHꢀisꢀꢀ8.64ꢀandꢀ6.74.ꢀMaximumꢀECꢀwasꢀ232ꢀ</a:t>
            </a:r>
          </a:p>
          <a:p>
            <a:pPr marL="7620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µS/cmꢀ</a:t>
            </a:r>
            <a:r>
              <a:rPr dirty="0" sz="20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2000" spc="-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minimumꢀ</a:t>
            </a:r>
            <a:r>
              <a:rPr dirty="0" sz="2000" spc="-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20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  <a:r>
              <a:rPr dirty="0" sz="2000" spc="-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194ꢀ</a:t>
            </a:r>
            <a:r>
              <a:rPr dirty="0" sz="2000" spc="-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µS/cm.ꢀ</a:t>
            </a:r>
            <a:r>
              <a:rPr dirty="0" sz="20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Maximumꢀ</a:t>
            </a:r>
            <a:r>
              <a:rPr dirty="0" sz="2000" spc="-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2000" spc="-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maximumꢀ</a:t>
            </a:r>
            <a:r>
              <a:rPr dirty="0" sz="2000" spc="-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Nꢀ</a:t>
            </a:r>
            <a:r>
              <a:rPr dirty="0" sz="2000" spc="-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20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263.42%ꢀ</a:t>
            </a:r>
          </a:p>
          <a:p>
            <a:pPr marL="7620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andꢀ103.48.ꢀMaximumꢀvalueꢀofꢀZnꢀisꢀ1.03ꢀmg/kgꢀandꢀminimumꢀvalueꢀ0.336mg/kg.ꢀ</a:t>
            </a:r>
          </a:p>
          <a:p>
            <a:pPr marL="7620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MaximumꢀvalueꢀofꢀMnꢀisꢀ21.32ꢀmg/kgꢀandꢀminimumꢀisꢀ8.68ꢀmg/kg.</a:t>
            </a:r>
          </a:p>
          <a:p>
            <a:pPr marL="0" marR="0">
              <a:lnSpc>
                <a:spcPts val="221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SoilꢀTypesꢀinꢀtheꢀStudyꢀarea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43840" y="3939850"/>
            <a:ext cx="8869832" cy="11831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soilsꢀ</a:t>
            </a:r>
            <a:r>
              <a:rPr dirty="0" sz="19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-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studyꢀ</a:t>
            </a:r>
            <a:r>
              <a:rPr dirty="0" sz="1900" spc="-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areaꢀ</a:t>
            </a:r>
            <a:r>
              <a:rPr dirty="0" sz="1900" spc="-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rangesꢀ</a:t>
            </a:r>
            <a:r>
              <a:rPr dirty="0" sz="19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900" spc="-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veryꢀ</a:t>
            </a:r>
            <a:r>
              <a:rPr dirty="0" sz="19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shallowꢀ</a:t>
            </a:r>
            <a:r>
              <a:rPr dirty="0" sz="19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excessivelyꢀ</a:t>
            </a:r>
            <a:r>
              <a:rPr dirty="0" sz="1900" spc="-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drainedꢀ</a:t>
            </a:r>
            <a:r>
              <a:rPr dirty="0" sz="1900" spc="-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gravellyꢀ</a:t>
            </a:r>
          </a:p>
          <a:p>
            <a:pPr marL="285750" marR="0">
              <a:lnSpc>
                <a:spcPts val="2104"/>
              </a:lnSpc>
              <a:spcBef>
                <a:spcPts val="131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loamꢀ</a:t>
            </a:r>
            <a:r>
              <a:rPr dirty="0" sz="1900" spc="-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900" spc="-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clayeyꢀ</a:t>
            </a:r>
            <a:r>
              <a:rPr dirty="0" sz="1900" spc="-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soilsꢀ</a:t>
            </a:r>
            <a:r>
              <a:rPr dirty="0" sz="1900" spc="-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</a:t>
            </a:r>
            <a:r>
              <a:rPr dirty="0" sz="1900" spc="-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lowꢀ</a:t>
            </a:r>
            <a:r>
              <a:rPr dirty="0" sz="1900" spc="-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moistureꢀ</a:t>
            </a:r>
            <a:r>
              <a:rPr dirty="0" sz="1900" spc="-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holdingꢀ</a:t>
            </a:r>
            <a:r>
              <a:rPr dirty="0" sz="1900" spc="-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capacityꢀ</a:t>
            </a:r>
            <a:r>
              <a:rPr dirty="0" sz="1900" spc="-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900" spc="-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veryꢀ</a:t>
            </a:r>
            <a:r>
              <a:rPr dirty="0" sz="1900" spc="-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deep,ꢀ</a:t>
            </a:r>
            <a:r>
              <a:rPr dirty="0" sz="1900" spc="-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wellꢀ</a:t>
            </a:r>
            <a:r>
              <a:rPr dirty="0" sz="1900" spc="-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drainedꢀ</a:t>
            </a:r>
          </a:p>
          <a:p>
            <a:pPr marL="285750" marR="0">
              <a:lnSpc>
                <a:spcPts val="2104"/>
              </a:lnSpc>
              <a:spcBef>
                <a:spcPts val="131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clayꢀloamꢀtoꢀclayꢀblackꢀsoilsꢀwithꢀmoderateꢀtoꢀsevereꢀsheetꢀerosion.ꢀ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43840" y="5242870"/>
            <a:ext cx="8870441" cy="748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upperꢀ</a:t>
            </a:r>
            <a:r>
              <a:rPr dirty="0" sz="1900" spc="-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portionꢀ</a:t>
            </a:r>
            <a:r>
              <a:rPr dirty="0" sz="1900" spc="-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areaꢀ</a:t>
            </a:r>
            <a:r>
              <a:rPr dirty="0" sz="1900" spc="-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900" spc="-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shallowꢀ</a:t>
            </a:r>
            <a:r>
              <a:rPr dirty="0" sz="1900" spc="-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clayꢀ</a:t>
            </a:r>
            <a:r>
              <a:rPr dirty="0" sz="190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loamꢀ</a:t>
            </a:r>
            <a:r>
              <a:rPr dirty="0" sz="1900" spc="-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900" spc="-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clayꢀ</a:t>
            </a:r>
            <a:r>
              <a:rPr dirty="0" sz="190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smallꢀ</a:t>
            </a:r>
            <a:r>
              <a:rPr dirty="0" sz="190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patchꢀ</a:t>
            </a:r>
            <a:r>
              <a:rPr dirty="0" sz="190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valleyꢀ</a:t>
            </a:r>
          </a:p>
          <a:p>
            <a:pPr marL="285750" marR="0">
              <a:lnSpc>
                <a:spcPts val="2104"/>
              </a:lnSpc>
              <a:spcBef>
                <a:spcPts val="131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soilsꢀareꢀveryꢀdeepꢀblackꢀclayeyꢀwithꢀcalciumꢀconcretions.ꢀ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43840" y="6111550"/>
            <a:ext cx="8869412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Theꢀdrainageꢀpatternꢀisꢀofꢀradialꢀpatternꢀandꢀdrainsꢀinꢀallꢀdirectionsꢀandꢀmajorꢀslopeꢀisꢀ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29590" y="6555055"/>
            <a:ext cx="4595477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towardsꢀEastꢀfromꢀNorthꢀWestꢀandꢀsouthꢀwest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480" y="85567"/>
            <a:ext cx="4061370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EcologyꢀandꢀBiodiversityꢀstudyꢀarea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480" y="85567"/>
            <a:ext cx="5246538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DetailsꢀofꢀEcologyꢀandꢀBiodiversityꢀStudyꢀArea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8110" y="519350"/>
            <a:ext cx="626367" cy="1104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147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Sl.ꢀ</a:t>
            </a:r>
          </a:p>
          <a:p>
            <a:pPr marL="94254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No.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Flora</a:t>
            </a:r>
          </a:p>
          <a:p>
            <a:pPr marL="192679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80022" y="519350"/>
            <a:ext cx="109477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Sizeꢀofꢀtheꢀ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73584" y="519350"/>
            <a:ext cx="2060475" cy="543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Timeꢀandꢀdurationꢀofꢀ</a:t>
            </a:r>
          </a:p>
          <a:p>
            <a:pPr marL="531564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sampling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1305" y="659558"/>
            <a:ext cx="81845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Habitat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09122" y="659558"/>
            <a:ext cx="829667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Method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39874" y="659558"/>
            <a:ext cx="874811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Number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53022" y="799765"/>
            <a:ext cx="1298078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quadrateꢀ(m)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22899" y="1360597"/>
            <a:ext cx="716954" cy="556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928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Trees</a:t>
            </a:r>
          </a:p>
          <a:p>
            <a:pPr marL="0" marR="0">
              <a:lnSpc>
                <a:spcPts val="1771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Shrubs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20503" y="1360597"/>
            <a:ext cx="965200" cy="543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100ꢀxꢀ100</a:t>
            </a:r>
          </a:p>
          <a:p>
            <a:pPr marL="1016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50ꢀxꢀ50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50230" y="1360597"/>
            <a:ext cx="254000" cy="543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9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9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55640" y="1513505"/>
            <a:ext cx="2492574" cy="823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Aprilꢀ</a:t>
            </a:r>
            <a:r>
              <a:rPr dirty="0" sz="1600" spc="3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2021ꢀ</a:t>
            </a:r>
            <a:r>
              <a:rPr dirty="0" sz="16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(Pre-monsoonꢀ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season-oneꢀ</a:t>
            </a:r>
            <a:r>
              <a:rPr dirty="0" sz="1600" spc="19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timeꢀ</a:t>
            </a:r>
            <a:r>
              <a:rPr dirty="0" sz="1600" spc="19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dataꢀ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collection)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90789" y="1653713"/>
            <a:ext cx="254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43997" y="1793921"/>
            <a:ext cx="1557337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Quadrateꢀmethod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0342" y="1946830"/>
            <a:ext cx="1032668" cy="543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Herbsꢀandꢀ</a:t>
            </a:r>
          </a:p>
          <a:p>
            <a:pPr marL="183356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Grass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90789" y="2087037"/>
            <a:ext cx="254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23703" y="2074337"/>
            <a:ext cx="5588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5ꢀxꢀ5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950230" y="2074337"/>
            <a:ext cx="254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9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8110" y="2507661"/>
            <a:ext cx="70574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Fauna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90789" y="2788077"/>
            <a:ext cx="254000" cy="823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57030" y="2788077"/>
            <a:ext cx="64898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Fauna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50334" y="2788077"/>
            <a:ext cx="1744067" cy="823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459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Transectꢀmethod</a:t>
            </a:r>
          </a:p>
          <a:p>
            <a:pPr marL="119459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Transectꢀmethod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Pointꢀcountꢀmethod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523703" y="2788077"/>
            <a:ext cx="558800" cy="823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1000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1000</a:t>
            </a:r>
          </a:p>
          <a:p>
            <a:pPr marL="134937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--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950230" y="2788077"/>
            <a:ext cx="254000" cy="823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9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9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9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555640" y="2788077"/>
            <a:ext cx="2492574" cy="823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Aprilꢀ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2021ꢀ</a:t>
            </a:r>
            <a:r>
              <a:rPr dirty="0" sz="16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  <a:r>
              <a:rPr dirty="0" sz="16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(Pre-monsoonꢀ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season-oneꢀ</a:t>
            </a:r>
            <a:r>
              <a:rPr dirty="0" sz="1600" spc="19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timeꢀ</a:t>
            </a:r>
            <a:r>
              <a:rPr dirty="0" sz="1600" spc="19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dataꢀ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collection)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74467" y="3068493"/>
            <a:ext cx="1010146" cy="543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Butterflies</a:t>
            </a:r>
          </a:p>
          <a:p>
            <a:pPr marL="25796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Avi-fauna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41815" y="3730749"/>
            <a:ext cx="72261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Sl.ꢀNo.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676408" y="3730749"/>
            <a:ext cx="92005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Location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322363" y="3730749"/>
            <a:ext cx="2552104" cy="278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756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Geographicalꢀcoordinates</a:t>
            </a:r>
          </a:p>
          <a:p>
            <a:pPr marL="97631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16°34'42.7"N,ꢀ75°33'12“ꢀE</a:t>
            </a:r>
          </a:p>
          <a:p>
            <a:pPr marL="1016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16°36'7.4"N,ꢀ75°34'12.9"E</a:t>
            </a:r>
          </a:p>
          <a:p>
            <a:pPr marL="508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16°36'30.4"N,ꢀ75°36'31.6"E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16°33'35.5"N,ꢀ75°37'28.02"E</a:t>
            </a:r>
          </a:p>
          <a:p>
            <a:pPr marL="508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16°32'25.0"N,ꢀ75°35'34.2"E</a:t>
            </a:r>
          </a:p>
          <a:p>
            <a:pPr marL="508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16°37'55.2"N,ꢀ75°29'32.5"E</a:t>
            </a:r>
          </a:p>
          <a:p>
            <a:pPr marL="508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16°38'06.0"N,ꢀ75°31'55.2"E</a:t>
            </a:r>
          </a:p>
          <a:p>
            <a:pPr marL="254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16°30'40.2"Nꢀ,ꢀ75°31'52.2"E</a:t>
            </a:r>
          </a:p>
          <a:p>
            <a:pPr marL="254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16°34'24.5"Nꢀ,ꢀ75°32'23.5"E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769307" y="3730749"/>
            <a:ext cx="1670546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Samplingꢀcriteria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75971" y="4011165"/>
            <a:ext cx="254000" cy="2506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5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6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7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8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9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275504" y="4011165"/>
            <a:ext cx="1060946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Projectꢀsite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196188" y="4011165"/>
            <a:ext cx="118487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ImpactꢀZone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275504" y="4291581"/>
            <a:ext cx="1534914" cy="1104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NearꢀShegunashi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HalaganiꢀVillage</a:t>
            </a:r>
          </a:p>
          <a:p>
            <a:pPr marL="0" marR="0">
              <a:lnSpc>
                <a:spcPts val="1771"/>
              </a:lnSpc>
              <a:spcBef>
                <a:spcPts val="42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Mamadapur</a:t>
            </a:r>
          </a:p>
          <a:p>
            <a:pPr marL="0" marR="0">
              <a:lnSpc>
                <a:spcPts val="1771"/>
              </a:lnSpc>
              <a:spcBef>
                <a:spcPts val="44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Chikkere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196188" y="4291581"/>
            <a:ext cx="1613792" cy="823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AgriculturalꢀLand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AgriculturalꢀLand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ReserveꢀForest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196188" y="5132829"/>
            <a:ext cx="1698128" cy="543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Waterꢀbodyꢀ(Lake)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Stream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275504" y="5413245"/>
            <a:ext cx="87471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Arjunagi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275504" y="5693661"/>
            <a:ext cx="100458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Yakkundiꢀ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196188" y="5706910"/>
            <a:ext cx="1993862" cy="81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Waterꢀbodyꢀ(CheckꢀDam)</a:t>
            </a:r>
          </a:p>
          <a:p>
            <a:pPr marL="0" marR="0">
              <a:lnSpc>
                <a:spcPts val="1771"/>
              </a:lnSpc>
              <a:spcBef>
                <a:spcPts val="50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Agricultureꢀland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AgriculturalꢀLand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275504" y="5973293"/>
            <a:ext cx="851991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Devapur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275504" y="6254493"/>
            <a:ext cx="154612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KambagiꢀVillage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32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1" y="72103"/>
            <a:ext cx="9023044" cy="4015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0712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BiologicalꢀEnvironmentꢀInterpretation</a:t>
            </a:r>
          </a:p>
          <a:p>
            <a:pPr marL="0" marR="0">
              <a:lnSpc>
                <a:spcPts val="2178"/>
              </a:lnSpc>
              <a:spcBef>
                <a:spcPts val="46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projectꢀ</a:t>
            </a:r>
            <a:r>
              <a:rPr dirty="0" sz="19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areaꢀ</a:t>
            </a:r>
            <a:r>
              <a:rPr dirty="0" sz="19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9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predominantlyꢀ</a:t>
            </a:r>
            <a:r>
              <a:rPr dirty="0" sz="19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surroundedꢀ</a:t>
            </a:r>
            <a:r>
              <a:rPr dirty="0" sz="19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9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agriculturalꢀ</a:t>
            </a:r>
            <a:r>
              <a:rPr dirty="0" sz="19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landsꢀ</a:t>
            </a:r>
            <a:r>
              <a:rPr dirty="0" sz="19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allꢀ</a:t>
            </a:r>
            <a:r>
              <a:rPr dirty="0" sz="19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directionꢀ</a:t>
            </a:r>
          </a:p>
          <a:p>
            <a:pPr marL="285750" marR="0">
              <a:lnSpc>
                <a:spcPts val="210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throughoutꢀtheꢀ10ꢀkmꢀradius.ꢀ</a:t>
            </a:r>
          </a:p>
          <a:p>
            <a:pPr marL="0" marR="0">
              <a:lnSpc>
                <a:spcPts val="2178"/>
              </a:lnSpc>
              <a:spcBef>
                <a:spcPts val="403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Therefore,ꢀtoꢀunderstandꢀtheꢀEcologicalꢀStatusꢀofꢀtheꢀstudyꢀarea,ꢀtheꢀentireꢀstudyꢀareaꢀisꢀ</a:t>
            </a:r>
          </a:p>
          <a:p>
            <a:pPr marL="285750" marR="0">
              <a:lnSpc>
                <a:spcPts val="210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dividedꢀintoꢀfourꢀquartilesꢀi.e.,ꢀNW,ꢀNE,ꢀSEꢀandꢀSW.</a:t>
            </a:r>
          </a:p>
          <a:p>
            <a:pPr marL="0" marR="0">
              <a:lnSpc>
                <a:spcPts val="2178"/>
              </a:lnSpc>
              <a:spcBef>
                <a:spcPts val="403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 spc="2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Theꢀprojectꢀsiteꢀconsistsꢀofꢀ4ꢀspeciesꢀ(n=8)ꢀandꢀallꢀtheꢀtreesꢀwillꢀbeꢀretainedꢀandꢀhenceꢀ</a:t>
            </a:r>
          </a:p>
          <a:p>
            <a:pPr marL="285750" marR="0">
              <a:lnSpc>
                <a:spcPts val="2104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thereꢀwillꢀbeꢀnoꢀremovalꢀofꢀtrees.</a:t>
            </a:r>
          </a:p>
          <a:p>
            <a:pPr marL="0" marR="0">
              <a:lnSpc>
                <a:spcPts val="2178"/>
              </a:lnSpc>
              <a:spcBef>
                <a:spcPts val="403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Prosopisꢀjulifloraꢀ(Sw.)ꢀDCꢀandꢀVachelliaꢀniloticaꢀ(Brenan)ꢀKyal.ꢀ&amp;ꢀBoatwrꢀareꢀsomeꢀofꢀ</a:t>
            </a:r>
          </a:p>
          <a:p>
            <a:pPr marL="285750" marR="0">
              <a:lnSpc>
                <a:spcPts val="210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theꢀcommonꢀspeciesꢀrecordedꢀinꢀtheꢀprojectꢀsiteꢀandꢀstudyꢀarea.ꢀ</a:t>
            </a:r>
          </a:p>
          <a:p>
            <a:pPr marL="0" marR="0">
              <a:lnSpc>
                <a:spcPts val="2178"/>
              </a:lnSpc>
              <a:spcBef>
                <a:spcPts val="403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Thereꢀisꢀnoꢀprotectedꢀareaꢀandꢀwildlifeꢀcorridorꢀnearꢀtheꢀprojectꢀsite.ꢀ</a:t>
            </a:r>
          </a:p>
          <a:p>
            <a:pPr marL="0" marR="0">
              <a:lnSpc>
                <a:spcPts val="2178"/>
              </a:lnSpc>
              <a:spcBef>
                <a:spcPts val="401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 spc="11">
                <a:solidFill>
                  <a:srgbClr val="000000"/>
                </a:solidFill>
                <a:latin typeface="WKBVEV+TimesNewRomanPSMT"/>
                <a:cs typeface="WKBVEV+TimesNewRomanPSMT"/>
              </a:rPr>
              <a:t>Aꢀvideꢀvariantꢀbirdsꢀandꢀbutterflyꢀspeciesꢀareꢀrecordedꢀinꢀtheꢀprojectꢀsiteꢀandꢀstudyꢀandꢀ</a:t>
            </a:r>
          </a:p>
          <a:p>
            <a:pPr marL="285750" marR="0">
              <a:lnSpc>
                <a:spcPts val="2104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butterfliesꢀareꢀabsentꢀinꢀtheꢀprojectꢀsite.ꢀ</a:t>
            </a:r>
          </a:p>
          <a:p>
            <a:pPr marL="0" marR="0">
              <a:lnSpc>
                <a:spcPts val="2178"/>
              </a:lnSpc>
              <a:spcBef>
                <a:spcPts val="403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IndianꢀpeafowlꢀwasꢀrecordedꢀinꢀtheꢀprojectꢀsiteꢀandꢀBlackꢀKiteꢀ&amp;ꢀBlack-shoulderedꢀkiteꢀ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191" y="4071816"/>
            <a:ext cx="8554659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recordedꢀinꢀstudyꢀareaꢀfallsꢀunderꢀscheduleꢀIꢀasꢀperꢀtheꢀWildlifeꢀ(Protection)ꢀAct,ꢀ1972.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1" y="4390310"/>
            <a:ext cx="9021368" cy="893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Aꢀ</a:t>
            </a:r>
            <a:r>
              <a:rPr dirty="0" sz="19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treeꢀ</a:t>
            </a:r>
            <a:r>
              <a:rPr dirty="0" sz="19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greaterꢀ</a:t>
            </a:r>
            <a:r>
              <a:rPr dirty="0" sz="19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IVIꢀ</a:t>
            </a:r>
            <a:r>
              <a:rPr dirty="0" sz="19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valuesꢀ</a:t>
            </a:r>
            <a:r>
              <a:rPr dirty="0" sz="19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includesꢀ</a:t>
            </a:r>
            <a:r>
              <a:rPr dirty="0" sz="19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Azadirachtaꢀ</a:t>
            </a:r>
            <a:r>
              <a:rPr dirty="0" sz="19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indicaꢀA.Jussꢀ</a:t>
            </a:r>
            <a:r>
              <a:rPr dirty="0" sz="19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(IVI-ꢀ</a:t>
            </a:r>
            <a:r>
              <a:rPr dirty="0" sz="19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105.743),ꢀ</a:t>
            </a:r>
          </a:p>
          <a:p>
            <a:pPr marL="285750" marR="0">
              <a:lnSpc>
                <a:spcPts val="210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Eucalyptusꢀ</a:t>
            </a:r>
            <a:r>
              <a:rPr dirty="0" sz="1900" spc="-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tereticornisꢀ</a:t>
            </a:r>
            <a:r>
              <a:rPr dirty="0" sz="1900" spc="-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L.ꢀ</a:t>
            </a:r>
            <a:r>
              <a:rPr dirty="0" sz="1900" spc="-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(IVI-ꢀ</a:t>
            </a:r>
            <a:r>
              <a:rPr dirty="0" sz="1900" spc="-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72.455)ꢀ</a:t>
            </a:r>
            <a:r>
              <a:rPr dirty="0" sz="1900" spc="-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Cassiaꢀ</a:t>
            </a:r>
            <a:r>
              <a:rPr dirty="0" sz="1900" spc="-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siameaꢀ</a:t>
            </a:r>
            <a:r>
              <a:rPr dirty="0" sz="1900" spc="-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Lamꢀ</a:t>
            </a:r>
            <a:r>
              <a:rPr dirty="0" sz="1900" spc="-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K.ꢀ(IVI-ꢀ</a:t>
            </a:r>
            <a:r>
              <a:rPr dirty="0" sz="1900" spc="-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27.936)ꢀ</a:t>
            </a:r>
            <a:r>
              <a:rPr dirty="0" sz="1900" spc="-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</a:t>
            </a:r>
          </a:p>
          <a:p>
            <a:pPr marL="28575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theꢀleastꢀoneꢀbeingꢀDalbergiaꢀlatifoliaꢀRoxb,ꢀ(IVI-ꢀ7.306).ꢀ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1" y="5297090"/>
            <a:ext cx="9041071" cy="1472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additionꢀ</a:t>
            </a:r>
            <a:r>
              <a:rPr dirty="0" sz="1900" spc="-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900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these,ꢀ</a:t>
            </a:r>
            <a:r>
              <a:rPr dirty="0" sz="19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diversityꢀ</a:t>
            </a:r>
            <a:r>
              <a:rPr dirty="0" sz="19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indicesꢀ</a:t>
            </a:r>
            <a:r>
              <a:rPr dirty="0" sz="1900" spc="-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suchꢀ</a:t>
            </a:r>
            <a:r>
              <a:rPr dirty="0" sz="19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19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Shannon-Weinerꢀdiversityꢀ</a:t>
            </a:r>
            <a:r>
              <a:rPr dirty="0" sz="1900" spc="-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indexꢀ</a:t>
            </a:r>
            <a:r>
              <a:rPr dirty="0" sz="19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wereꢀ</a:t>
            </a:r>
          </a:p>
          <a:p>
            <a:pPr marL="285750" marR="0">
              <a:lnSpc>
                <a:spcPts val="210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calculated,ꢀ</a:t>
            </a:r>
            <a:r>
              <a:rPr dirty="0" sz="1900" spc="-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whichꢀ</a:t>
            </a:r>
            <a:r>
              <a:rPr dirty="0" sz="1900" spc="-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900" spc="-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usedꢀ</a:t>
            </a:r>
            <a:r>
              <a:rPr dirty="0" sz="1900" spc="-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900" spc="-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characterizeꢀ</a:t>
            </a:r>
            <a:r>
              <a:rPr dirty="0" sz="1900" spc="-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speciesꢀ</a:t>
            </a:r>
            <a:r>
              <a:rPr dirty="0" sz="1900" spc="-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diversityꢀ</a:t>
            </a:r>
            <a:r>
              <a:rPr dirty="0" sz="1900" spc="-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-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aꢀ</a:t>
            </a:r>
            <a:r>
              <a:rPr dirty="0" sz="1900" spc="-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communityꢀ</a:t>
            </a:r>
            <a:r>
              <a:rPr dirty="0" sz="1900" spc="-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takingꢀ</a:t>
            </a:r>
          </a:p>
          <a:p>
            <a:pPr marL="28575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intoꢀ</a:t>
            </a:r>
            <a:r>
              <a:rPr dirty="0" sz="19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accountꢀ</a:t>
            </a:r>
            <a:r>
              <a:rPr dirty="0" sz="19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bothꢀ</a:t>
            </a:r>
            <a:r>
              <a:rPr dirty="0" sz="19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evennessꢀ</a:t>
            </a:r>
            <a:r>
              <a:rPr dirty="0" sz="19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abundanceꢀ</a:t>
            </a:r>
            <a:r>
              <a:rPr dirty="0" sz="19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speciesꢀ</a:t>
            </a:r>
            <a:r>
              <a:rPr dirty="0" sz="19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present.ꢀ</a:t>
            </a:r>
            <a:r>
              <a:rPr dirty="0" sz="19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Shannon-Weinerꢀ</a:t>
            </a:r>
          </a:p>
          <a:p>
            <a:pPr marL="28575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diversityꢀinꢀstudyꢀareaꢀwasꢀestimatedꢀtoꢀbeꢀ1.698.ꢀSimpson’sꢀIndexꢀofꢀdiversityꢀinꢀstudyꢀ</a:t>
            </a:r>
          </a:p>
          <a:p>
            <a:pPr marL="28575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areaꢀwasꢀestimatedꢀtoꢀbeꢀ0.771ꢀwhichꢀshowsꢀtheꢀgreaterꢀdiversityꢀinꢀtheꢀstudyꢀarea.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480" y="85567"/>
            <a:ext cx="2304454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SocialꢀEnvironment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545150"/>
            <a:ext cx="8564498" cy="2042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Aꢀmicroꢀlevelꢀassessmentꢀofꢀtheꢀsocio-economicꢀenvironmentꢀobtainingꢀinꢀtheꢀprojectꢀ</a:t>
            </a:r>
          </a:p>
          <a:p>
            <a:pPr marL="0" marR="0">
              <a:lnSpc>
                <a:spcPts val="2104"/>
              </a:lnSpc>
              <a:spcBef>
                <a:spcPts val="131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impactꢀ</a:t>
            </a:r>
            <a:r>
              <a:rPr dirty="0" sz="1900" spc="-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areaꢀ</a:t>
            </a:r>
            <a:r>
              <a:rPr dirty="0" sz="1900" spc="-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(comprisingꢀ</a:t>
            </a:r>
            <a:r>
              <a:rPr dirty="0" sz="1900" spc="-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villagesꢀ</a:t>
            </a:r>
            <a:r>
              <a:rPr dirty="0" sz="1900" spc="-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habitationsꢀ</a:t>
            </a:r>
            <a:r>
              <a:rPr dirty="0" sz="1900" spc="-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withinꢀ</a:t>
            </a:r>
            <a:r>
              <a:rPr dirty="0" sz="1900" spc="-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10ꢀ</a:t>
            </a:r>
            <a:r>
              <a:rPr dirty="0" sz="1900" spc="-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kmꢀ</a:t>
            </a:r>
            <a:r>
              <a:rPr dirty="0" sz="1900" spc="-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radialꢀ</a:t>
            </a:r>
            <a:r>
              <a:rPr dirty="0" sz="1900" spc="-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distanceꢀ</a:t>
            </a:r>
            <a:r>
              <a:rPr dirty="0" sz="1900" spc="-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</a:p>
          <a:p>
            <a:pPr marL="0" marR="0">
              <a:lnSpc>
                <a:spcPts val="2104"/>
              </a:lnSpc>
              <a:spcBef>
                <a:spcPts val="131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proposedꢀproject)ꢀwasꢀmadeꢀthroughꢀfieldꢀsurveyꢀofꢀ62ꢀhouseholdsꢀselectedꢀrandomlyꢀ</a:t>
            </a:r>
          </a:p>
          <a:p>
            <a:pPr marL="0" marR="0">
              <a:lnSpc>
                <a:spcPts val="2104"/>
              </a:lnSpc>
              <a:spcBef>
                <a:spcPts val="1365"/>
              </a:spcBef>
              <a:spcAft>
                <a:spcPts val="0"/>
              </a:spcAft>
            </a:pPr>
            <a:r>
              <a:rPr dirty="0" sz="1900" spc="15">
                <a:solidFill>
                  <a:srgbClr val="000000"/>
                </a:solidFill>
                <a:latin typeface="WKBVEV+TimesNewRomanPSMT"/>
                <a:cs typeface="WKBVEV+TimesNewRomanPSMT"/>
              </a:rPr>
              <a:t>acrossꢀ6ꢀsampleꢀvillagesꢀfromꢀtheꢀ14ꢀvillagesꢀwithinꢀ10ꢀkmꢀradiusꢀconsistsꢀofꢀ42%ꢀofꢀ</a:t>
            </a:r>
          </a:p>
          <a:p>
            <a:pPr marL="0" marR="0">
              <a:lnSpc>
                <a:spcPts val="2104"/>
              </a:lnSpc>
              <a:spcBef>
                <a:spcPts val="131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studyꢀarea.ꢀ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75875" y="2719814"/>
            <a:ext cx="179456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Locationꢀfromꢀsiteꢀ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8858" y="2925131"/>
            <a:ext cx="72261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Sl.ꢀNo.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3816" y="2925131"/>
            <a:ext cx="857646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Districtꢀ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77773" y="2925131"/>
            <a:ext cx="672008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Taluk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52309" y="2925131"/>
            <a:ext cx="132050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VillageꢀName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53919" y="3084728"/>
            <a:ext cx="104397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Directions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51692" y="3084728"/>
            <a:ext cx="128111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Distance/Km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6664" y="3490480"/>
            <a:ext cx="266700" cy="1686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  <a:p>
            <a:pPr marL="0" marR="0">
              <a:lnSpc>
                <a:spcPts val="1993"/>
              </a:lnSpc>
              <a:spcBef>
                <a:spcPts val="178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  <a:p>
            <a:pPr marL="0" marR="0">
              <a:lnSpc>
                <a:spcPts val="1993"/>
              </a:lnSpc>
              <a:spcBef>
                <a:spcPts val="160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0" marR="0">
              <a:lnSpc>
                <a:spcPts val="1993"/>
              </a:lnSpc>
              <a:spcBef>
                <a:spcPts val="160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62032" y="3491362"/>
            <a:ext cx="1295065" cy="1228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40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Kambagi</a:t>
            </a:r>
          </a:p>
          <a:p>
            <a:pPr marL="0" marR="0">
              <a:lnSpc>
                <a:spcPts val="1993"/>
              </a:lnSpc>
              <a:spcBef>
                <a:spcPts val="178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Madagunaki</a:t>
            </a:r>
          </a:p>
          <a:p>
            <a:pPr marL="158750" marR="0">
              <a:lnSpc>
                <a:spcPts val="1993"/>
              </a:lnSpc>
              <a:spcBef>
                <a:spcPts val="160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Halagani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73168" y="3491362"/>
            <a:ext cx="622101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West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62036" y="3491362"/>
            <a:ext cx="863649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2.7ꢀKM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77893" y="3971845"/>
            <a:ext cx="1212800" cy="748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SouthꢀWest</a:t>
            </a:r>
          </a:p>
          <a:p>
            <a:pPr marL="324222" marR="0">
              <a:lnSpc>
                <a:spcPts val="1993"/>
              </a:lnSpc>
              <a:spcBef>
                <a:spcPts val="160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East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662036" y="3971845"/>
            <a:ext cx="863649" cy="1205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3.5ꢀKM</a:t>
            </a:r>
          </a:p>
          <a:p>
            <a:pPr marL="0" marR="0">
              <a:lnSpc>
                <a:spcPts val="1993"/>
              </a:lnSpc>
              <a:spcBef>
                <a:spcPts val="160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5.8ꢀKM</a:t>
            </a:r>
          </a:p>
          <a:p>
            <a:pPr marL="0" marR="0">
              <a:lnSpc>
                <a:spcPts val="1993"/>
              </a:lnSpc>
              <a:spcBef>
                <a:spcPts val="160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3.0ꢀKM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31293" y="4773180"/>
            <a:ext cx="268857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Vijayapura</a:t>
            </a:r>
            <a:r>
              <a:rPr dirty="0" sz="1800" spc="1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Babaleshawra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06482" y="4886245"/>
            <a:ext cx="1206437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Shegunashi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106840" y="4886245"/>
            <a:ext cx="1136674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SouthꢀEast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06664" y="5406063"/>
            <a:ext cx="26670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381082" y="5406945"/>
            <a:ext cx="1256890" cy="850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Mamadapur</a:t>
            </a:r>
          </a:p>
          <a:p>
            <a:pPr marL="165100" marR="0">
              <a:lnSpc>
                <a:spcPts val="1993"/>
              </a:lnSpc>
              <a:spcBef>
                <a:spcPts val="240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Nandyal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77893" y="5406945"/>
            <a:ext cx="1212800" cy="850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SouthꢀWest</a:t>
            </a:r>
          </a:p>
          <a:p>
            <a:pPr marL="0" marR="0">
              <a:lnSpc>
                <a:spcPts val="1993"/>
              </a:lnSpc>
              <a:spcBef>
                <a:spcPts val="240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NorthꢀWest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662036" y="5406945"/>
            <a:ext cx="863649" cy="850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6.8ꢀKM</a:t>
            </a:r>
          </a:p>
          <a:p>
            <a:pPr marL="0" marR="0">
              <a:lnSpc>
                <a:spcPts val="1993"/>
              </a:lnSpc>
              <a:spcBef>
                <a:spcPts val="240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6.6ꢀKM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13014" y="5978211"/>
            <a:ext cx="254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6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34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480" y="83690"/>
            <a:ext cx="2520951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UJAAKL+Arial-BoldMT"/>
                <a:cs typeface="UJAAKL+Arial-BoldMT"/>
              </a:rPr>
              <a:t>Social</a:t>
            </a:r>
            <a:r>
              <a:rPr dirty="0" sz="2000" b="1">
                <a:solidFill>
                  <a:srgbClr val="0000ff"/>
                </a:solidFill>
                <a:latin typeface="UJAAKL+Arial-BoldMT"/>
                <a:cs typeface="UJAAKL+Arial-BoldMT"/>
              </a:rPr>
              <a:t> </a:t>
            </a:r>
            <a:r>
              <a:rPr dirty="0" sz="2000" b="1">
                <a:solidFill>
                  <a:srgbClr val="0000ff"/>
                </a:solidFill>
                <a:latin typeface="UJAAKL+Arial-BoldMT"/>
                <a:cs typeface="UJAAKL+Arial-BoldMT"/>
              </a:rPr>
              <a:t>Environment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509" y="566310"/>
            <a:ext cx="5453341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ReportꢀonꢀCollectionꢀofꢀPrimaryꢀ&amp;ꢀSecondaryꢀData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7319" y="947618"/>
            <a:ext cx="8793911" cy="1762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methodologyꢀ</a:t>
            </a:r>
            <a:r>
              <a:rPr dirty="0" sz="19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adoptedꢀ</a:t>
            </a:r>
            <a:r>
              <a:rPr dirty="0" sz="19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9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studyꢀ</a:t>
            </a:r>
            <a:r>
              <a:rPr dirty="0" sz="19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mainlyꢀ</a:t>
            </a:r>
            <a:r>
              <a:rPr dirty="0" sz="19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includesꢀ</a:t>
            </a:r>
            <a:r>
              <a:rPr dirty="0" sz="19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reviewꢀ</a:t>
            </a:r>
            <a:r>
              <a:rPr dirty="0" sz="19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publishedꢀ</a:t>
            </a:r>
          </a:p>
          <a:p>
            <a:pPr marL="285750" marR="0">
              <a:lnSpc>
                <a:spcPts val="210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secondaryꢀdataꢀandꢀcollectionꢀofꢀprimaryꢀdataꢀthroughꢀfieldꢀsurveys.</a:t>
            </a:r>
          </a:p>
          <a:p>
            <a:pPr marL="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  <a:p>
            <a:pPr marL="0" marR="0">
              <a:lnSpc>
                <a:spcPts val="2178"/>
              </a:lnSpc>
              <a:spcBef>
                <a:spcPts val="103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macroꢀ</a:t>
            </a:r>
            <a:r>
              <a:rPr dirty="0" sz="19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levelꢀ</a:t>
            </a:r>
            <a:r>
              <a:rPr dirty="0" sz="19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baselineꢀ</a:t>
            </a:r>
            <a:r>
              <a:rPr dirty="0" sz="19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socio-economicꢀ</a:t>
            </a:r>
            <a:r>
              <a:rPr dirty="0" sz="19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environmentꢀ</a:t>
            </a:r>
            <a:r>
              <a:rPr dirty="0" sz="19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assessmentꢀ</a:t>
            </a:r>
            <a:r>
              <a:rPr dirty="0" sz="19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focusingꢀ</a:t>
            </a:r>
            <a:r>
              <a:rPr dirty="0" sz="19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onꢀ</a:t>
            </a:r>
          </a:p>
          <a:p>
            <a:pPr marL="285750" marR="0">
              <a:lnSpc>
                <a:spcPts val="210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demographics,ꢀ</a:t>
            </a:r>
            <a:r>
              <a:rPr dirty="0" sz="1900" spc="-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livelihoodsꢀ</a:t>
            </a:r>
            <a:r>
              <a:rPr dirty="0" sz="1900" spc="-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infrastructureꢀ</a:t>
            </a:r>
            <a:r>
              <a:rPr dirty="0" sz="1900" spc="-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facilitiesꢀ</a:t>
            </a:r>
            <a:r>
              <a:rPr dirty="0" sz="1900" spc="-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availableꢀ</a:t>
            </a:r>
            <a:r>
              <a:rPr dirty="0" sz="1900" spc="-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-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studyꢀ</a:t>
            </a:r>
            <a:r>
              <a:rPr dirty="0" sz="1900" spc="-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regionꢀ</a:t>
            </a:r>
          </a:p>
          <a:p>
            <a:pPr marL="28575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wasꢀmadeꢀwithꢀtheꢀhelpꢀofꢀreviewꢀofꢀsecondaryꢀdata,ꢀbothꢀpublishedꢀandꢀunpublished.ꢀ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7319" y="2974538"/>
            <a:ext cx="8793098" cy="14727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Aꢀmicroꢀlevelꢀassessmentꢀofꢀtheꢀsocio-economicꢀenvironmentꢀobtainingꢀinꢀtheꢀprojectꢀ</a:t>
            </a:r>
          </a:p>
          <a:p>
            <a:pPr marL="285750" marR="0">
              <a:lnSpc>
                <a:spcPts val="210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impactꢀ</a:t>
            </a:r>
            <a:r>
              <a:rPr dirty="0" sz="1900" spc="-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areaꢀ</a:t>
            </a:r>
            <a:r>
              <a:rPr dirty="0" sz="19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(comprisingꢀ</a:t>
            </a:r>
            <a:r>
              <a:rPr dirty="0" sz="1900" spc="-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villagesꢀ</a:t>
            </a:r>
            <a:r>
              <a:rPr dirty="0" sz="1900" spc="-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habitationsꢀ</a:t>
            </a:r>
            <a:r>
              <a:rPr dirty="0" sz="1900" spc="-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withinꢀ</a:t>
            </a:r>
            <a:r>
              <a:rPr dirty="0" sz="1900" spc="-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10ꢀ</a:t>
            </a:r>
            <a:r>
              <a:rPr dirty="0" sz="1900" spc="-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kmꢀ</a:t>
            </a:r>
            <a:r>
              <a:rPr dirty="0" sz="1900" spc="-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radialꢀ</a:t>
            </a:r>
            <a:r>
              <a:rPr dirty="0" sz="1900" spc="-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distanceꢀ</a:t>
            </a:r>
            <a:r>
              <a:rPr dirty="0" sz="1900" spc="-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</a:p>
          <a:p>
            <a:pPr marL="28575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proposedꢀproject)ꢀwasꢀmadeꢀthroughꢀfieldꢀsurveyꢀofꢀ62ꢀhouseholdsꢀselectedꢀrandomlyꢀ</a:t>
            </a:r>
          </a:p>
          <a:p>
            <a:pPr marL="28575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acrossꢀ6ꢀsampleꢀvillagesꢀfromꢀtheꢀ14ꢀvillagesꢀwithinꢀ10ꢀkmꢀradiusꢀconsistsꢀofꢀ42%ꢀofꢀ</a:t>
            </a:r>
          </a:p>
          <a:p>
            <a:pPr marL="28575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studyꢀarea.ꢀ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7319" y="4711898"/>
            <a:ext cx="8795066" cy="893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focusꢀ</a:t>
            </a:r>
            <a:r>
              <a:rPr dirty="0" sz="19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microꢀ</a:t>
            </a:r>
            <a:r>
              <a:rPr dirty="0" sz="19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levelꢀ</a:t>
            </a:r>
            <a:r>
              <a:rPr dirty="0" sz="19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assessmentꢀ</a:t>
            </a:r>
            <a:r>
              <a:rPr dirty="0" sz="19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wasꢀ</a:t>
            </a:r>
            <a:r>
              <a:rPr dirty="0" sz="19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onꢀ</a:t>
            </a:r>
            <a:r>
              <a:rPr dirty="0" sz="19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understandingꢀ</a:t>
            </a:r>
            <a:r>
              <a:rPr dirty="0" sz="19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socio-economicꢀ</a:t>
            </a:r>
          </a:p>
          <a:p>
            <a:pPr marL="285750" marR="0">
              <a:lnSpc>
                <a:spcPts val="210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conditionsꢀ</a:t>
            </a:r>
            <a:r>
              <a:rPr dirty="0" sz="1900" spc="-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respondentsꢀ</a:t>
            </a:r>
            <a:r>
              <a:rPr dirty="0" sz="1900" spc="-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-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termsꢀ</a:t>
            </a:r>
            <a:r>
              <a:rPr dirty="0" sz="1900" spc="-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familyꢀ</a:t>
            </a:r>
            <a:r>
              <a:rPr dirty="0" sz="1900" spc="-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size,ꢀ</a:t>
            </a:r>
            <a:r>
              <a:rPr dirty="0" sz="1900" spc="-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livelihoodsꢀ</a:t>
            </a:r>
            <a:r>
              <a:rPr dirty="0" sz="1900" spc="-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pursued,ꢀ</a:t>
            </a:r>
            <a:r>
              <a:rPr dirty="0" sz="1900" spc="-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incomeꢀ</a:t>
            </a:r>
          </a:p>
          <a:p>
            <a:pPr marL="28575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andꢀexpenditureꢀpatterns,ꢀhousingꢀconditions,ꢀeducationꢀandꢀhealthꢀstatus.ꢀ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7319" y="5870138"/>
            <a:ext cx="8792895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addition,ꢀ</a:t>
            </a:r>
            <a:r>
              <a:rPr dirty="0" sz="19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perceivedꢀ</a:t>
            </a:r>
            <a:r>
              <a:rPr dirty="0" sz="19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impactsꢀ</a:t>
            </a:r>
            <a:r>
              <a:rPr dirty="0" sz="19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project,ꢀ</a:t>
            </a:r>
            <a:r>
              <a:rPr dirty="0" sz="19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bothꢀ</a:t>
            </a:r>
            <a:r>
              <a:rPr dirty="0" sz="19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positiveꢀ</a:t>
            </a:r>
            <a:r>
              <a:rPr dirty="0" sz="19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negative,ꢀ</a:t>
            </a:r>
            <a:r>
              <a:rPr dirty="0" sz="19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wereꢀ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3069" y="6168863"/>
            <a:ext cx="7959892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gatheredꢀduringꢀhouseholdꢀsurveysꢀandꢀin-depthꢀdiscussionsꢀwithꢀkeyꢀinformants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35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40" y="64642"/>
            <a:ext cx="8802662" cy="624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IdentificationꢀofꢀꢀSocialꢀRequirementꢀbasedꢀonꢀinterviewꢀ&amp;ꢀdiscussionsꢀwithꢀtheꢀ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residentꢀofꢀtheꢀstudyꢀareaꢀ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93179"/>
            <a:ext cx="8845663" cy="26218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Duringꢀ</a:t>
            </a:r>
            <a:r>
              <a:rPr dirty="0" sz="1900" spc="-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focusꢀ</a:t>
            </a:r>
            <a:r>
              <a:rPr dirty="0" sz="1900" spc="-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groupꢀ</a:t>
            </a:r>
            <a:r>
              <a:rPr dirty="0" sz="190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discussions,ꢀ</a:t>
            </a:r>
            <a:r>
              <a:rPr dirty="0" sz="1900" spc="-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itꢀ</a:t>
            </a:r>
            <a:r>
              <a:rPr dirty="0" sz="1900" spc="-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wasꢀ</a:t>
            </a:r>
            <a:r>
              <a:rPr dirty="0" sz="1900" spc="-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revealedꢀ</a:t>
            </a:r>
            <a:r>
              <a:rPr dirty="0" sz="1900" spc="-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thatꢀ</a:t>
            </a:r>
            <a:r>
              <a:rPr dirty="0" sz="190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nearlyꢀ</a:t>
            </a:r>
            <a:r>
              <a:rPr dirty="0" sz="1900" spc="-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95%ꢀ</a:t>
            </a:r>
            <a:r>
              <a:rPr dirty="0" sz="190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respondentsꢀ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areꢀ</a:t>
            </a:r>
            <a:r>
              <a:rPr dirty="0" sz="1900" spc="-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awareꢀ</a:t>
            </a:r>
            <a:r>
              <a:rPr dirty="0" sz="1900" spc="-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proposedꢀ</a:t>
            </a:r>
            <a:r>
              <a:rPr dirty="0" sz="19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projectꢀ</a:t>
            </a:r>
            <a:r>
              <a:rPr dirty="0" sz="1900" spc="-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feelꢀ</a:t>
            </a:r>
            <a:r>
              <a:rPr dirty="0" sz="1900" spc="-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thatꢀ</a:t>
            </a:r>
            <a:r>
              <a:rPr dirty="0" sz="1900" spc="-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industrialꢀ</a:t>
            </a:r>
            <a:r>
              <a:rPr dirty="0" sz="1900" spc="-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developmentꢀ</a:t>
            </a:r>
            <a:r>
              <a:rPr dirty="0" sz="1900" spc="-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900" spc="-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necessaryꢀ</a:t>
            </a:r>
            <a:r>
              <a:rPr dirty="0" sz="1900" spc="-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employmentꢀ</a:t>
            </a:r>
            <a:r>
              <a:rPr dirty="0" sz="1900" spc="-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generation,ꢀ</a:t>
            </a:r>
            <a:r>
              <a:rPr dirty="0" sz="19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especiallyꢀ</a:t>
            </a:r>
            <a:r>
              <a:rPr dirty="0" sz="1900" spc="-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90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currentꢀ</a:t>
            </a:r>
            <a:r>
              <a:rPr dirty="0" sz="19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futureꢀ</a:t>
            </a:r>
            <a:r>
              <a:rPr dirty="0" sz="1900" spc="-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generationsꢀ</a:t>
            </a:r>
            <a:r>
              <a:rPr dirty="0" sz="1900" spc="-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-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area.ꢀ</a:t>
            </a:r>
          </a:p>
          <a:p>
            <a:pPr marL="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Developmentꢀ</a:t>
            </a:r>
            <a:r>
              <a:rPr dirty="0" sz="1900" spc="-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plannedꢀ</a:t>
            </a:r>
            <a:r>
              <a:rPr dirty="0" sz="1900" spc="-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projectsꢀ</a:t>
            </a:r>
            <a:r>
              <a:rPr dirty="0" sz="1900" spc="-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areꢀ</a:t>
            </a:r>
            <a:r>
              <a:rPr dirty="0" sz="1900" spc="-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necessaryꢀ</a:t>
            </a:r>
            <a:r>
              <a:rPr dirty="0" sz="1900" spc="-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900" spc="-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upliftꢀ</a:t>
            </a:r>
            <a:r>
              <a:rPr dirty="0" sz="1900" spc="-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standardꢀ</a:t>
            </a:r>
            <a:r>
              <a:rPr dirty="0" sz="1900" spc="-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livingꢀ</a:t>
            </a:r>
            <a:r>
              <a:rPr dirty="0" sz="1900" spc="-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people,ꢀ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revivesꢀeconomiesꢀandꢀalleviateꢀpoverty.ꢀꢀWithꢀrisingꢀliteracyꢀlevelsꢀandꢀawarenessꢀaboutꢀ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growingꢀ</a:t>
            </a:r>
            <a:r>
              <a:rPr dirty="0" sz="1900" spc="-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opportunities,ꢀ</a:t>
            </a:r>
            <a:r>
              <a:rPr dirty="0" sz="1900" spc="-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youthꢀ</a:t>
            </a:r>
            <a:r>
              <a:rPr dirty="0" sz="1900" spc="-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-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areaꢀ</a:t>
            </a:r>
            <a:r>
              <a:rPr dirty="0" sz="1900" spc="-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areꢀ</a:t>
            </a:r>
            <a:r>
              <a:rPr dirty="0" sz="1900" spc="-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focusedꢀ</a:t>
            </a:r>
            <a:r>
              <a:rPr dirty="0" sz="190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moreꢀ</a:t>
            </a:r>
            <a:r>
              <a:rPr dirty="0" sz="1900" spc="-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onꢀ</a:t>
            </a:r>
            <a:r>
              <a:rPr dirty="0" sz="1900" spc="-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non-farmꢀ</a:t>
            </a:r>
            <a:r>
              <a:rPr dirty="0" sz="1900" spc="-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sectorꢀ</a:t>
            </a:r>
            <a:r>
              <a:rPr dirty="0" sz="1900" spc="-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 spc="14">
                <a:solidFill>
                  <a:srgbClr val="000000"/>
                </a:solidFill>
                <a:latin typeface="WKBVEV+TimesNewRomanPSMT"/>
                <a:cs typeface="WKBVEV+TimesNewRomanPSMT"/>
              </a:rPr>
              <a:t>serviceꢀsectorꢀemployment.ꢀThereꢀareꢀhoweverꢀapprehensiveꢀaboutꢀtheꢀnegativeꢀimpactsꢀ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 spc="18">
                <a:solidFill>
                  <a:srgbClr val="000000"/>
                </a:solidFill>
                <a:latin typeface="WKBVEV+TimesNewRomanPSMT"/>
                <a:cs typeface="WKBVEV+TimesNewRomanPSMT"/>
              </a:rPr>
              <a:t>ofꢀindustrialꢀdevelopment.ꢀꢀTheꢀperceptionsꢀofꢀtheꢀrespondentsꢀinꢀsurroundingꢀareasꢀareꢀ</a:t>
            </a:r>
          </a:p>
          <a:p>
            <a:pPr marL="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summarizedꢀasꢀfollows: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3482754"/>
            <a:ext cx="8845295" cy="748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Industrialꢀgrowthꢀinꢀtheꢀregionꢀhasꢀsignificantlyꢀsupportedꢀtheꢀsustainableꢀlivelihoodsꢀ</a:t>
            </a:r>
          </a:p>
          <a:p>
            <a:pPr marL="285750" marR="0">
              <a:lnSpc>
                <a:spcPts val="2104"/>
              </a:lnSpc>
              <a:spcBef>
                <a:spcPts val="131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inꢀtheꢀareaꢀespeciallyꢀforꢀskilledꢀandꢀsemi-skilledꢀpersons.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4351434"/>
            <a:ext cx="8845625" cy="1183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Developmentꢀofꢀtheꢀsecondaryꢀsectorꢀinꢀtheꢀareaꢀhasꢀpositivelyꢀcontributedꢀtoꢀinducedꢀ</a:t>
            </a:r>
          </a:p>
          <a:p>
            <a:pPr marL="285750" marR="0">
              <a:lnSpc>
                <a:spcPts val="2104"/>
              </a:lnSpc>
              <a:spcBef>
                <a:spcPts val="131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developmentꢀ</a:t>
            </a:r>
            <a:r>
              <a:rPr dirty="0" sz="1900" spc="6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leadingꢀ</a:t>
            </a:r>
            <a:r>
              <a:rPr dirty="0" sz="1900" spc="6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90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creationꢀ</a:t>
            </a:r>
            <a:r>
              <a:rPr dirty="0" sz="1900" spc="6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multiplierꢀ</a:t>
            </a:r>
            <a:r>
              <a:rPr dirty="0" sz="1900" spc="6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selfꢀ</a:t>
            </a:r>
            <a:r>
              <a:rPr dirty="0" sz="1900" spc="6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6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wageꢀ</a:t>
            </a:r>
            <a:r>
              <a:rPr dirty="0" sz="1900" spc="6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employmentꢀ</a:t>
            </a:r>
          </a:p>
          <a:p>
            <a:pPr marL="285750" marR="0">
              <a:lnSpc>
                <a:spcPts val="2104"/>
              </a:lnSpc>
              <a:spcBef>
                <a:spcPts val="131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opportunities.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5654453"/>
            <a:ext cx="7817585" cy="7491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Itꢀwouldꢀhelpꢀfurtherꢀstrengthenꢀinfrastructureꢀdevelopmentꢀinꢀtheꢀarea.</a:t>
            </a:r>
          </a:p>
          <a:p>
            <a:pPr marL="0" marR="0">
              <a:lnSpc>
                <a:spcPts val="2178"/>
              </a:lnSpc>
              <a:spcBef>
                <a:spcPts val="1241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Itꢀmayꢀaggravateꢀairꢀpollutionꢀthroughꢀreleaseꢀofꢀobnoxiousꢀgasesꢀandꢀodors.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36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81254"/>
            <a:ext cx="6096265" cy="9280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Risk</a:t>
            </a: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 </a:t>
            </a: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Studies</a:t>
            </a: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 </a:t>
            </a: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&amp;</a:t>
            </a: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 </a:t>
            </a: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Disaster</a:t>
            </a: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 </a:t>
            </a:r>
            <a:r>
              <a:rPr dirty="0" sz="2400" b="1">
                <a:solidFill>
                  <a:srgbClr val="0000ff"/>
                </a:solidFill>
                <a:latin typeface="UJAAKL+Arial-BoldMT"/>
                <a:cs typeface="UJAAKL+Arial-BoldMT"/>
              </a:rPr>
              <a:t>Management</a:t>
            </a:r>
          </a:p>
          <a:p>
            <a:pPr marL="76200" marR="0">
              <a:lnSpc>
                <a:spcPts val="1993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HazardousꢀSubstances</a:t>
            </a:r>
          </a:p>
          <a:p>
            <a:pPr marL="7620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ListꢀofꢀHazardousꢀsubstancesꢀandꢀquantityꢀstoredꢀareꢀasꢀfollows;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44458" y="1102960"/>
            <a:ext cx="706350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Explosiveꢀ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15611" y="1190590"/>
            <a:ext cx="642912" cy="5292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843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Storageꢀ</a:t>
            </a:r>
          </a:p>
          <a:p>
            <a:pPr marL="0" marR="0">
              <a:lnSpc>
                <a:spcPts val="1107"/>
              </a:lnSpc>
              <a:spcBef>
                <a:spcPts val="272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quantityꢀ</a:t>
            </a:r>
          </a:p>
          <a:p>
            <a:pPr marL="34925" marR="0">
              <a:lnSpc>
                <a:spcPts val="1107"/>
              </a:lnSpc>
              <a:spcBef>
                <a:spcPts val="272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/month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63763" y="1190590"/>
            <a:ext cx="490983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NFPA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7942" y="1278220"/>
            <a:ext cx="840109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Nameꢀofꢀtheꢀ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83509" y="1278220"/>
            <a:ext cx="596900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Typeꢀofꢀ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3087" y="1278220"/>
            <a:ext cx="622331" cy="3540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368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Hazardꢀ</a:t>
            </a:r>
          </a:p>
          <a:p>
            <a:pPr marL="0" marR="0">
              <a:lnSpc>
                <a:spcPts val="1107"/>
              </a:lnSpc>
              <a:spcBef>
                <a:spcPts val="272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category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33350" y="1278220"/>
            <a:ext cx="480566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Flashꢀ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77808" y="1278220"/>
            <a:ext cx="406337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limit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9149" y="1365849"/>
            <a:ext cx="455947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Sl.ꢀno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80819" y="1365849"/>
            <a:ext cx="427483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State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45527" y="1365849"/>
            <a:ext cx="903547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Acuteꢀtoxicity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17646" y="1365849"/>
            <a:ext cx="953219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Exposureꢀlimit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7936" y="1453480"/>
            <a:ext cx="910803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chemicalꢀused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31915" y="1453480"/>
            <a:ext cx="667345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container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453181" y="1453480"/>
            <a:ext cx="1484971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pointꢀ°C</a:t>
            </a:r>
            <a:r>
              <a:rPr dirty="0" sz="1000" spc="93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LELꢀ</a:t>
            </a:r>
            <a:r>
              <a:rPr dirty="0" sz="1000" spc="91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UELꢀ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912183" y="1541110"/>
            <a:ext cx="251184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H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235547" y="1541110"/>
            <a:ext cx="229976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F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527643" y="1541110"/>
            <a:ext cx="244115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778015" y="1541110"/>
            <a:ext cx="321816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SH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122796" y="1628740"/>
            <a:ext cx="279400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59820" y="1628740"/>
            <a:ext cx="279400" cy="178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961402" y="1807207"/>
            <a:ext cx="910818" cy="401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LD50ꢀOralꢀ-ꢀ</a:t>
            </a:r>
          </a:p>
          <a:p>
            <a:pPr marL="9525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8,471mg/kgꢀ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53449" y="1907981"/>
            <a:ext cx="225425" cy="703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  <a:p>
            <a:pPr marL="0" marR="0">
              <a:lnSpc>
                <a:spcPts val="1273"/>
              </a:lnSpc>
              <a:spcBef>
                <a:spcPts val="26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57669" y="1907981"/>
            <a:ext cx="436156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Urea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625917" y="1907981"/>
            <a:ext cx="789371" cy="703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15000ꢀKgs</a:t>
            </a:r>
          </a:p>
          <a:p>
            <a:pPr marL="36512" marR="0">
              <a:lnSpc>
                <a:spcPts val="1273"/>
              </a:lnSpc>
              <a:spcBef>
                <a:spcPts val="26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2500ꢀKgs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543834" y="1907981"/>
            <a:ext cx="444500" cy="703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Bags</a:t>
            </a:r>
          </a:p>
          <a:p>
            <a:pPr marL="0" marR="0">
              <a:lnSpc>
                <a:spcPts val="1273"/>
              </a:lnSpc>
              <a:spcBef>
                <a:spcPts val="26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Bags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164150" y="1907981"/>
            <a:ext cx="460830" cy="703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Solid</a:t>
            </a:r>
          </a:p>
          <a:p>
            <a:pPr marL="0" marR="0">
              <a:lnSpc>
                <a:spcPts val="1273"/>
              </a:lnSpc>
              <a:spcBef>
                <a:spcPts val="26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Solid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885800" y="1907981"/>
            <a:ext cx="395721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NIL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576212" y="1907981"/>
            <a:ext cx="363345" cy="703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26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081521" y="1907981"/>
            <a:ext cx="36334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518545" y="1907981"/>
            <a:ext cx="36334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293090" y="1907981"/>
            <a:ext cx="20103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936789" y="1907981"/>
            <a:ext cx="20103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249835" y="1907981"/>
            <a:ext cx="20103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549075" y="1907981"/>
            <a:ext cx="20103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837546" y="1907981"/>
            <a:ext cx="20103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899390" y="2210305"/>
            <a:ext cx="1020427" cy="8044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006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TWA:ꢀ2ꢀ</a:t>
            </a:r>
          </a:p>
          <a:p>
            <a:pPr marL="0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(mg/m3)ꢀfromꢀ</a:t>
            </a:r>
          </a:p>
          <a:p>
            <a:pPr marL="23812" marR="0">
              <a:lnSpc>
                <a:spcPts val="1273"/>
              </a:lnSpc>
              <a:spcBef>
                <a:spcPts val="26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OSHAꢀ(PEL)</a:t>
            </a:r>
          </a:p>
          <a:p>
            <a:pPr marL="177006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TWA:ꢀ5ꢀ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57669" y="2311079"/>
            <a:ext cx="643393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Sodiumꢀ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700062" y="2311079"/>
            <a:ext cx="801423" cy="401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Corrosive,ꢀ</a:t>
            </a:r>
          </a:p>
          <a:p>
            <a:pPr marL="106362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irritant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081521" y="2411853"/>
            <a:ext cx="363345" cy="26184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343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343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518545" y="2411853"/>
            <a:ext cx="363345" cy="2013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343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217783" y="2411853"/>
            <a:ext cx="36334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924883" y="2411853"/>
            <a:ext cx="225425" cy="2013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0" marR="0">
              <a:lnSpc>
                <a:spcPts val="1273"/>
              </a:lnSpc>
              <a:spcBef>
                <a:spcPts val="343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  <a:p>
            <a:pPr marL="0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0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237928" y="2411853"/>
            <a:ext cx="22542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537168" y="2411853"/>
            <a:ext cx="225425" cy="2013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  <a:p>
            <a:pPr marL="0" marR="0">
              <a:lnSpc>
                <a:spcPts val="1273"/>
              </a:lnSpc>
              <a:spcBef>
                <a:spcPts val="343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0</a:t>
            </a:r>
          </a:p>
          <a:p>
            <a:pPr marL="0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  <a:p>
            <a:pPr marL="11906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825640" y="2411853"/>
            <a:ext cx="225425" cy="14091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06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273"/>
              </a:lnSpc>
              <a:spcBef>
                <a:spcPts val="343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0</a:t>
            </a:r>
          </a:p>
          <a:p>
            <a:pPr marL="11906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57669" y="2512628"/>
            <a:ext cx="744587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hydroxide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900283" y="2814952"/>
            <a:ext cx="1073270" cy="401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ORALꢀLDꢀ50,ꢀꢀ</a:t>
            </a:r>
          </a:p>
          <a:p>
            <a:pPr marL="70643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7340ꢀmg/kg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57669" y="2915726"/>
            <a:ext cx="683756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Calciumꢀ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434296" y="2915726"/>
            <a:ext cx="700087" cy="401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Bags,ꢀ25ꢀ</a:t>
            </a:r>
          </a:p>
          <a:p>
            <a:pPr marL="182562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kg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53449" y="3016501"/>
            <a:ext cx="225425" cy="2013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0" marR="0">
              <a:lnSpc>
                <a:spcPts val="1273"/>
              </a:lnSpc>
              <a:spcBef>
                <a:spcPts val="343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4</a:t>
            </a:r>
          </a:p>
          <a:p>
            <a:pPr marL="0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5</a:t>
            </a:r>
          </a:p>
          <a:p>
            <a:pPr marL="0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6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632267" y="3016501"/>
            <a:ext cx="773041" cy="14091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162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7500ꢀKgs</a:t>
            </a:r>
          </a:p>
          <a:p>
            <a:pPr marL="0" marR="0">
              <a:lnSpc>
                <a:spcPts val="1273"/>
              </a:lnSpc>
              <a:spcBef>
                <a:spcPts val="343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2000ꢀlitres</a:t>
            </a:r>
          </a:p>
          <a:p>
            <a:pPr marL="165893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5400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123669" y="3016501"/>
            <a:ext cx="541842" cy="2013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481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Solid</a:t>
            </a:r>
          </a:p>
          <a:p>
            <a:pPr marL="0" marR="0">
              <a:lnSpc>
                <a:spcPts val="1273"/>
              </a:lnSpc>
              <a:spcBef>
                <a:spcPts val="343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Liquid</a:t>
            </a:r>
          </a:p>
          <a:p>
            <a:pPr marL="11906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Solids</a:t>
            </a:r>
          </a:p>
          <a:p>
            <a:pPr marL="0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Liquid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802456" y="3016501"/>
            <a:ext cx="557888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Irritant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4576212" y="3016501"/>
            <a:ext cx="363345" cy="2013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343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897009" y="3016501"/>
            <a:ext cx="1022318" cy="602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1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(mg/m3)ꢀfromꢀ</a:t>
            </a:r>
          </a:p>
          <a:p>
            <a:pPr marL="0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ACGIH(TLV)</a:t>
            </a:r>
          </a:p>
          <a:p>
            <a:pPr marL="179387" marR="0">
              <a:lnSpc>
                <a:spcPts val="1273"/>
              </a:lnSpc>
              <a:spcBef>
                <a:spcPts val="26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TWA:ꢀ2ꢀ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8237928" y="3016501"/>
            <a:ext cx="225425" cy="14091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0</a:t>
            </a:r>
          </a:p>
          <a:p>
            <a:pPr marL="0" marR="0">
              <a:lnSpc>
                <a:spcPts val="1273"/>
              </a:lnSpc>
              <a:spcBef>
                <a:spcPts val="343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0</a:t>
            </a:r>
          </a:p>
          <a:p>
            <a:pPr marL="11906" marR="0">
              <a:lnSpc>
                <a:spcPts val="1273"/>
              </a:lnSpc>
              <a:spcBef>
                <a:spcPts val="348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657669" y="3117275"/>
            <a:ext cx="744587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hydroxide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57669" y="3520373"/>
            <a:ext cx="756853" cy="401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Sulphuricꢀ</a:t>
            </a:r>
          </a:p>
          <a:p>
            <a:pPr marL="0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acid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700062" y="3520373"/>
            <a:ext cx="801423" cy="401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Corrosive,ꢀ</a:t>
            </a:r>
          </a:p>
          <a:p>
            <a:pPr marL="106362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irritant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506527" y="3621147"/>
            <a:ext cx="517311" cy="80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Barrel</a:t>
            </a:r>
          </a:p>
          <a:p>
            <a:pPr marL="37306" marR="0">
              <a:lnSpc>
                <a:spcPts val="1273"/>
              </a:lnSpc>
              <a:spcBef>
                <a:spcPts val="3437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Bags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6217783" y="3621147"/>
            <a:ext cx="36334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6899390" y="3621147"/>
            <a:ext cx="1020427" cy="401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(mg/m3)ꢀfromꢀ</a:t>
            </a:r>
          </a:p>
          <a:p>
            <a:pPr marL="23812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OSHAꢀ(PEL)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657669" y="4024245"/>
            <a:ext cx="383598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Diꢀ-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910602" y="4125020"/>
            <a:ext cx="2042952" cy="401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LD50ꢀꢀ=ꢀ6500ꢀ</a:t>
            </a:r>
            <a:r>
              <a:rPr dirty="0" sz="115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TWA-10mg/m</a:t>
            </a:r>
            <a:r>
              <a:rPr dirty="0" sz="1100" baseline="30000">
                <a:solidFill>
                  <a:srgbClr val="000000"/>
                </a:solidFill>
                <a:latin typeface="WKBVEV+TimesNewRomanPSMT"/>
                <a:cs typeface="WKBVEV+TimesNewRomanPSMT"/>
              </a:rPr>
              <a:t>3ꢀ</a:t>
            </a:r>
          </a:p>
          <a:p>
            <a:pPr marL="224631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mg/kgꢀꢀ</a:t>
            </a:r>
            <a:r>
              <a:rPr dirty="0" sz="1150" spc="24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fromꢀACGIH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657669" y="4225794"/>
            <a:ext cx="894844" cy="401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Ammoniumꢀ</a:t>
            </a:r>
          </a:p>
          <a:p>
            <a:pPr marL="0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phoshphate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3802456" y="4225794"/>
            <a:ext cx="557888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Irritant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8837546" y="4225794"/>
            <a:ext cx="20103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5891027" y="4628892"/>
            <a:ext cx="2006920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LD50:ꢀ</a:t>
            </a:r>
            <a:r>
              <a:rPr dirty="0" sz="1150" spc="1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900ꢀ</a:t>
            </a:r>
            <a:r>
              <a:rPr dirty="0" sz="11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5ꢀ(ppm)ꢀfromꢀ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657669" y="4729667"/>
            <a:ext cx="967584" cy="401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Hydrochloricꢀ</a:t>
            </a:r>
          </a:p>
          <a:p>
            <a:pPr marL="0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acid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3784200" y="4729667"/>
            <a:ext cx="630913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Irritant,ꢀ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690211" y="4830441"/>
            <a:ext cx="659438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1500ꢀLtr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2506527" y="4830441"/>
            <a:ext cx="517311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Barrel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5518545" y="4830441"/>
            <a:ext cx="2347773" cy="401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  <a:r>
              <a:rPr dirty="0" sz="1150" spc="9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mg/kg;ꢀꢀLC50:ꢀ</a:t>
            </a:r>
            <a:r>
              <a:rPr dirty="0" sz="1150" spc="7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OSHAꢀ(PEL)</a:t>
            </a:r>
          </a:p>
          <a:p>
            <a:pPr marL="372481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1108ꢀppm,ꢀꢀꢀ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7924883" y="4830441"/>
            <a:ext cx="225425" cy="703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0" marR="0">
              <a:lnSpc>
                <a:spcPts val="1273"/>
              </a:lnSpc>
              <a:spcBef>
                <a:spcPts val="26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8237928" y="4830441"/>
            <a:ext cx="225425" cy="703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0</a:t>
            </a:r>
          </a:p>
          <a:p>
            <a:pPr marL="11906" marR="0">
              <a:lnSpc>
                <a:spcPts val="1273"/>
              </a:lnSpc>
              <a:spcBef>
                <a:spcPts val="26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8537168" y="4830441"/>
            <a:ext cx="225425" cy="703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  <a:p>
            <a:pPr marL="0" marR="0">
              <a:lnSpc>
                <a:spcPts val="1273"/>
              </a:lnSpc>
              <a:spcBef>
                <a:spcPts val="26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8825640" y="4830441"/>
            <a:ext cx="225425" cy="703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0</a:t>
            </a:r>
          </a:p>
          <a:p>
            <a:pPr marL="11906" marR="0">
              <a:lnSpc>
                <a:spcPts val="1273"/>
              </a:lnSpc>
              <a:spcBef>
                <a:spcPts val="26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3734194" y="4931216"/>
            <a:ext cx="695808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corrosive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5928858" y="5233539"/>
            <a:ext cx="977140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LD50ꢀ=ꢀ6600ꢀ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353449" y="5334314"/>
            <a:ext cx="225425" cy="602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7</a:t>
            </a:r>
          </a:p>
          <a:p>
            <a:pPr marL="0" marR="0">
              <a:lnSpc>
                <a:spcPts val="1273"/>
              </a:lnSpc>
              <a:spcBef>
                <a:spcPts val="185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8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657669" y="5334314"/>
            <a:ext cx="926935" cy="1006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Causticꢀlye</a:t>
            </a:r>
          </a:p>
          <a:p>
            <a:pPr marL="0" marR="0">
              <a:lnSpc>
                <a:spcPts val="1273"/>
              </a:lnSpc>
              <a:spcBef>
                <a:spcPts val="185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Yeastꢀculture</a:t>
            </a:r>
          </a:p>
          <a:p>
            <a:pPr marL="0" marR="0">
              <a:lnSpc>
                <a:spcPts val="1273"/>
              </a:lnSpc>
              <a:spcBef>
                <a:spcPts val="190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Antifoam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1654492" y="5334314"/>
            <a:ext cx="732535" cy="602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15000ꢀKg</a:t>
            </a:r>
          </a:p>
          <a:p>
            <a:pPr marL="23812" marR="0">
              <a:lnSpc>
                <a:spcPts val="1273"/>
              </a:lnSpc>
              <a:spcBef>
                <a:spcPts val="185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2000ꢀkgs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2543834" y="5334314"/>
            <a:ext cx="444500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Bags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3123669" y="5334314"/>
            <a:ext cx="541842" cy="1006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481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Solid</a:t>
            </a:r>
          </a:p>
          <a:p>
            <a:pPr marL="0" marR="0">
              <a:lnSpc>
                <a:spcPts val="1273"/>
              </a:lnSpc>
              <a:spcBef>
                <a:spcPts val="185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Liquid</a:t>
            </a:r>
          </a:p>
          <a:p>
            <a:pPr marL="0" marR="0">
              <a:lnSpc>
                <a:spcPts val="1273"/>
              </a:lnSpc>
              <a:spcBef>
                <a:spcPts val="190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Liquid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3802456" y="5334314"/>
            <a:ext cx="557888" cy="1006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Irritant</a:t>
            </a:r>
          </a:p>
          <a:p>
            <a:pPr marL="0" marR="0">
              <a:lnSpc>
                <a:spcPts val="1273"/>
              </a:lnSpc>
              <a:spcBef>
                <a:spcPts val="185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Irritant</a:t>
            </a:r>
          </a:p>
          <a:p>
            <a:pPr marL="0" marR="0">
              <a:lnSpc>
                <a:spcPts val="1273"/>
              </a:lnSpc>
              <a:spcBef>
                <a:spcPts val="190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Irritant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4553194" y="5334314"/>
            <a:ext cx="407987" cy="14091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018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23018" marR="0">
              <a:lnSpc>
                <a:spcPts val="1273"/>
              </a:lnSpc>
              <a:spcBef>
                <a:spcPts val="185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23018" marR="0">
              <a:lnSpc>
                <a:spcPts val="1273"/>
              </a:lnSpc>
              <a:spcBef>
                <a:spcPts val="190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190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16.6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5081521" y="5334314"/>
            <a:ext cx="363345" cy="14091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185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190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13493" marR="0">
              <a:lnSpc>
                <a:spcPts val="1273"/>
              </a:lnSpc>
              <a:spcBef>
                <a:spcPts val="190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3.3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5518545" y="5334314"/>
            <a:ext cx="363345" cy="14091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185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0" marR="0">
              <a:lnSpc>
                <a:spcPts val="1273"/>
              </a:lnSpc>
              <a:spcBef>
                <a:spcPts val="190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NA</a:t>
            </a:r>
          </a:p>
          <a:p>
            <a:pPr marL="31750" marR="0">
              <a:lnSpc>
                <a:spcPts val="1273"/>
              </a:lnSpc>
              <a:spcBef>
                <a:spcPts val="190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19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6863671" y="5334314"/>
            <a:ext cx="1218669" cy="502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43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2ꢀmg/m3ꢀTWA</a:t>
            </a:r>
          </a:p>
          <a:p>
            <a:pPr marL="0" marR="0">
              <a:lnSpc>
                <a:spcPts val="1273"/>
              </a:lnSpc>
              <a:spcBef>
                <a:spcPts val="1106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Notꢀestablished</a:t>
            </a:r>
            <a:r>
              <a:rPr dirty="0" sz="115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6135233" y="5435088"/>
            <a:ext cx="525654" cy="401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mg/kg</a:t>
            </a:r>
          </a:p>
          <a:p>
            <a:pPr marL="77787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Notꢀ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8139877" y="5636637"/>
            <a:ext cx="201035" cy="602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273"/>
              </a:lnSpc>
              <a:spcBef>
                <a:spcPts val="185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8507394" y="5636637"/>
            <a:ext cx="20103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8738358" y="5636637"/>
            <a:ext cx="20103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2506527" y="5737412"/>
            <a:ext cx="517311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Barrel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5982039" y="5838186"/>
            <a:ext cx="870384" cy="602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287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established</a:t>
            </a:r>
          </a:p>
          <a:p>
            <a:pPr marL="0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LD50-1700ꢀ</a:t>
            </a:r>
          </a:p>
          <a:p>
            <a:pPr marL="153193" marR="0">
              <a:lnSpc>
                <a:spcPts val="1273"/>
              </a:lnSpc>
              <a:spcBef>
                <a:spcPts val="26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mg/kg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2425565" y="6039735"/>
            <a:ext cx="679691" cy="8044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Containe</a:t>
            </a:r>
          </a:p>
          <a:p>
            <a:pPr marL="35718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r/Barrel</a:t>
            </a:r>
          </a:p>
          <a:p>
            <a:pPr marL="40481" marR="0">
              <a:lnSpc>
                <a:spcPts val="1273"/>
              </a:lnSpc>
              <a:spcBef>
                <a:spcPts val="26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Storageꢀ</a:t>
            </a:r>
          </a:p>
          <a:p>
            <a:pPr marL="138112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tank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7293090" y="6039735"/>
            <a:ext cx="20103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7881304" y="6039735"/>
            <a:ext cx="20103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8507394" y="6039735"/>
            <a:ext cx="20103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8738358" y="6039735"/>
            <a:ext cx="20103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353449" y="6140510"/>
            <a:ext cx="22542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9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1706880" y="6140510"/>
            <a:ext cx="627062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1000ꢀkg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657669" y="6442833"/>
            <a:ext cx="947402" cy="401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Ethanol/ENA</a:t>
            </a:r>
          </a:p>
          <a:p>
            <a:pPr marL="0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/RS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5960608" y="6442833"/>
            <a:ext cx="913457" cy="401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LD50ꢀ=ꢀ&gt;90ꢀ</a:t>
            </a:r>
          </a:p>
          <a:p>
            <a:pPr marL="146050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mL/kg;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7023215" y="6442833"/>
            <a:ext cx="777177" cy="401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1000ꢀppmꢀ</a:t>
            </a:r>
          </a:p>
          <a:p>
            <a:pPr marL="128587" marR="0">
              <a:lnSpc>
                <a:spcPts val="1273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TWA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316937" y="6543608"/>
            <a:ext cx="298450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10</a:t>
            </a:r>
          </a:p>
        </p:txBody>
      </p:sp>
      <p:sp>
        <p:nvSpPr>
          <p:cNvPr id="111" name="object 111"/>
          <p:cNvSpPr txBox="1"/>
          <p:nvPr/>
        </p:nvSpPr>
        <p:spPr>
          <a:xfrm>
            <a:off x="1591786" y="6543608"/>
            <a:ext cx="858260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9000ꢀKLꢀx9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3123669" y="6543608"/>
            <a:ext cx="1362101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Liquid</a:t>
            </a:r>
            <a:r>
              <a:rPr dirty="0" sz="1150" spc="10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Flammable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7924883" y="6543608"/>
            <a:ext cx="22542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8237928" y="6543608"/>
            <a:ext cx="22542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8549075" y="6543608"/>
            <a:ext cx="201035" cy="199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8837546" y="6543608"/>
            <a:ext cx="366195" cy="25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 spc="85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  <a:r>
              <a:rPr dirty="0" sz="1800" baseline="-36212">
                <a:solidFill>
                  <a:srgbClr val="898989"/>
                </a:solidFill>
                <a:latin typeface="Calibri"/>
                <a:cs typeface="Calibri"/>
              </a:rPr>
              <a:t>37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226982"/>
            <a:ext cx="6665044" cy="9783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AssumptionꢀofꢀWorstꢀcaseꢀscenarioꢀ</a:t>
            </a:r>
          </a:p>
          <a:p>
            <a:pPr marL="0" marR="0">
              <a:lnSpc>
                <a:spcPts val="1993"/>
              </a:lnSpc>
              <a:spcBef>
                <a:spcPts val="80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Summaryꢀofꢀdifferentꢀcredibleꢀaccidentꢀscenariosꢀforꢀpredictionꢀofꢀriskꢀ</a:t>
            </a:r>
          </a:p>
          <a:p>
            <a:pPr marL="4544597" marR="0">
              <a:lnSpc>
                <a:spcPts val="1328"/>
              </a:lnSpc>
              <a:spcBef>
                <a:spcPts val="1174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*SCENARIOꢀB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70174" y="1089889"/>
            <a:ext cx="1760934" cy="572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0723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*SCENARIOꢀC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ThermalꢀRadiationꢀfrom</a:t>
            </a:r>
          </a:p>
          <a:p>
            <a:pPr marL="424656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Poolꢀfire,ꢀm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4695" y="1181329"/>
            <a:ext cx="1574675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95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SCENARIOꢀA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ToxicꢀThreatꢀZone,ꢀm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73901" y="1181329"/>
            <a:ext cx="1836911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Flammableꢀareaꢀofꢀvaporꢀ</a:t>
            </a:r>
          </a:p>
          <a:p>
            <a:pPr marL="645529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cloud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79281" y="1354511"/>
            <a:ext cx="863649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Hazardous</a:t>
            </a:r>
          </a:p>
          <a:p>
            <a:pPr marL="16668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Chemicals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2416" y="1445951"/>
            <a:ext cx="503857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Sl.No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23163" y="1547089"/>
            <a:ext cx="901526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poolꢀfire,ꢀm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87474" y="1798363"/>
            <a:ext cx="438807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Red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02121" y="1798363"/>
            <a:ext cx="1389987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Orange</a:t>
            </a:r>
            <a:r>
              <a:rPr dirty="0" sz="1400" spc="1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Yellow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33817" y="1798363"/>
            <a:ext cx="438807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Red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63936" y="1798363"/>
            <a:ext cx="67581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Yellow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05300" y="1798363"/>
            <a:ext cx="438807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Red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84916" y="1798363"/>
            <a:ext cx="1454955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Orange</a:t>
            </a:r>
            <a:r>
              <a:rPr dirty="0" sz="1400" spc="16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Yellow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3379" y="2076333"/>
            <a:ext cx="2286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96756" y="2076333"/>
            <a:ext cx="626417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Ethanol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57155" y="2076333"/>
            <a:ext cx="39074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&lt;10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914665" y="2076333"/>
            <a:ext cx="304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51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26765" y="2076333"/>
            <a:ext cx="304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701286" y="2076333"/>
            <a:ext cx="304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44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740775" y="2076333"/>
            <a:ext cx="304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650328" y="2076333"/>
            <a:ext cx="304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30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429944" y="2076333"/>
            <a:ext cx="304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37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177076" y="2076333"/>
            <a:ext cx="304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50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73379" y="2261105"/>
            <a:ext cx="326442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*THERMALꢀRADIATIONꢀINTENSITY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98268" y="2474465"/>
            <a:ext cx="6755234" cy="964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5111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Red:ꢀ10ꢀkW/sq.m.ꢀ(Potentiallyꢀlethalꢀwithinꢀ60ꢀsec)</a:t>
            </a:r>
          </a:p>
          <a:p>
            <a:pPr marL="75111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Orange:ꢀ5.0ꢀkW/sq.ꢀm.ꢀ(2ndꢀDegreeꢀburnꢀwithinꢀ60ꢀsec)</a:t>
            </a:r>
          </a:p>
          <a:p>
            <a:pPr marL="75111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Yellow:ꢀ2.0ꢀkW/sq.ꢀm.ꢀ(Painꢀwithinꢀ60ꢀsec)</a:t>
            </a:r>
          </a:p>
          <a:p>
            <a:pPr marL="0" marR="0">
              <a:lnSpc>
                <a:spcPts val="1993"/>
              </a:lnSpc>
              <a:spcBef>
                <a:spcPts val="38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Modelꢀoutputꢀofꢀtheꢀthreatꢀzoneꢀofꢀthermalꢀradiationꢀfromꢀpoolꢀfireꢀ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35748" y="3529331"/>
            <a:ext cx="1417183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975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LOC,ꢀ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kW/sq.ꢀ</a:t>
            </a:r>
            <a:r>
              <a:rPr dirty="0" sz="1400" spc="51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Distanc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553810" y="3529331"/>
            <a:ext cx="137199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ModelꢀOutcome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49809" y="3636011"/>
            <a:ext cx="1056071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Flammableꢀ</a:t>
            </a:r>
          </a:p>
          <a:p>
            <a:pPr marL="3193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threatꢀzone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837780" y="3849371"/>
            <a:ext cx="1154311" cy="768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0557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remarks</a:t>
            </a:r>
          </a:p>
          <a:p>
            <a:pPr marL="0" marR="0">
              <a:lnSpc>
                <a:spcPts val="1550"/>
              </a:lnSpc>
              <a:spcBef>
                <a:spcPts val="91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Maximumꢀ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distanceꢀ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608786" y="3956051"/>
            <a:ext cx="344958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219941" y="3956051"/>
            <a:ext cx="542292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eꢀ(m)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75408" y="4169411"/>
            <a:ext cx="483257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Redꢀ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75408" y="4382771"/>
            <a:ext cx="1149833" cy="661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(Potentiallyꢀ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Lethalꢀwithinꢀ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60ꢀsec.)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050983" y="4382771"/>
            <a:ext cx="344958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615930" y="4489451"/>
            <a:ext cx="3302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10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325509" y="4489451"/>
            <a:ext cx="3302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30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837780" y="4596131"/>
            <a:ext cx="1557056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thermalꢀ</a:t>
            </a:r>
            <a:r>
              <a:rPr dirty="0" sz="1400" spc="7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radiationꢀ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@10kW/sq.mꢀ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75408" y="5022851"/>
            <a:ext cx="1090451" cy="875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Orangeꢀ(2ndꢀ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Degreeꢀburnꢀ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withinꢀ60ꢀ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sec.)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837780" y="5022851"/>
            <a:ext cx="1731082" cy="875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poolꢀ</a:t>
            </a:r>
            <a:r>
              <a:rPr dirty="0"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fireꢀ</a:t>
            </a:r>
            <a:r>
              <a:rPr dirty="0"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30m,ꢀ</a:t>
            </a:r>
            <a:r>
              <a:rPr dirty="0" sz="1400" spc="6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whereꢀ</a:t>
            </a:r>
            <a:r>
              <a:rPr dirty="0" sz="1400" spc="6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personnelꢀ</a:t>
            </a:r>
            <a:r>
              <a:rPr dirty="0" sz="1400" spc="6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exposeꢀ</a:t>
            </a:r>
            <a:r>
              <a:rPr dirty="0" sz="1400" spc="6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4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thisꢀ</a:t>
            </a:r>
            <a:r>
              <a:rPr dirty="0" sz="1400" spc="-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radiationꢀ</a:t>
            </a:r>
            <a:r>
              <a:rPr dirty="0" sz="1400" spc="-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atꢀ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660380" y="5342891"/>
            <a:ext cx="241300" cy="1088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5</a:t>
            </a:r>
          </a:p>
          <a:p>
            <a:pPr marL="0" marR="0">
              <a:lnSpc>
                <a:spcPts val="1550"/>
              </a:lnSpc>
              <a:spcBef>
                <a:spcPts val="511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325509" y="5342891"/>
            <a:ext cx="330200" cy="1088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37</a:t>
            </a:r>
          </a:p>
          <a:p>
            <a:pPr marL="0" marR="0">
              <a:lnSpc>
                <a:spcPts val="1550"/>
              </a:lnSpc>
              <a:spcBef>
                <a:spcPts val="511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50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837780" y="5876291"/>
            <a:ext cx="37465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10ꢀ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550921" y="5876291"/>
            <a:ext cx="843805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kW/sq.mꢀ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75408" y="5982971"/>
            <a:ext cx="1140023" cy="661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Yellowꢀ(Painꢀ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withinꢀ60ꢀ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sec.)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837780" y="6089651"/>
            <a:ext cx="1557081" cy="661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withinꢀtheꢀdistanceꢀ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30ꢀ</a:t>
            </a:r>
            <a:r>
              <a:rPr dirty="0"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mꢀ</a:t>
            </a:r>
            <a:r>
              <a:rPr dirty="0"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couldꢀ</a:t>
            </a:r>
            <a:r>
              <a:rPr dirty="0"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potentialꢀlethal.ꢀ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38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62750"/>
            <a:ext cx="4279924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RiskꢀAssessmentꢀandꢀMitigationꢀMeasures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39" y="438546"/>
            <a:ext cx="729884" cy="213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Activityꢀ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45456" y="449976"/>
            <a:ext cx="1462009" cy="213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Hazardꢀdescription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59899" y="449976"/>
            <a:ext cx="1356047" cy="213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Controlꢀmeasures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39" y="743346"/>
            <a:ext cx="685700" cy="213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Vehicleꢀ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97579" y="838596"/>
            <a:ext cx="4688944" cy="594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Speedꢀlimitꢀshallꢀbeꢀmaintained.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Authorizedꢀpersonsꢀwithꢀvalidꢀdrivingꢀlicenseꢀshallꢀbeꢀallowedꢀtoꢀdrive.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Cautionꢀsignagesꢀshallꢀbeꢀdisplayed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3839" y="933846"/>
            <a:ext cx="1148773" cy="594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movementsꢀforꢀ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rawꢀmaterialꢀ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transportation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40180" y="1029096"/>
            <a:ext cx="1576189" cy="213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Hitꢀhazardꢀbyꢀvehicles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40180" y="1551066"/>
            <a:ext cx="1977404" cy="1384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Injuryꢀtoꢀbodyꢀpartsꢀdueꢀtoꢀ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rotatingꢀpartsꢀofꢀtheꢀmachine</a:t>
            </a:r>
          </a:p>
          <a:p>
            <a:pPr marL="0" marR="0">
              <a:lnSpc>
                <a:spcPts val="1384"/>
              </a:lnSpc>
              <a:spcBef>
                <a:spcPts val="22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Noiseꢀemission</a:t>
            </a:r>
          </a:p>
          <a:p>
            <a:pPr marL="0" marR="0">
              <a:lnSpc>
                <a:spcPts val="1384"/>
              </a:lnSpc>
              <a:spcBef>
                <a:spcPts val="22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Respiratoryꢀorgansꢀdamageꢀ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dueꢀtoꢀexposureꢀtoꢀdust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Injuryꢀtoꢀbodyꢀpartsꢀdueꢀtoꢀ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nipꢀpoints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0979" y="1646316"/>
            <a:ext cx="1144509" cy="213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Millingꢀprocess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97579" y="1646316"/>
            <a:ext cx="3886590" cy="213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Provisionꢀofꢀmachineꢀguarding,ꢀtrainedꢀpersonꢀdeployment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97579" y="1945673"/>
            <a:ext cx="1214738" cy="513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Useꢀofꢀearꢀmuffs</a:t>
            </a:r>
          </a:p>
          <a:p>
            <a:pPr marL="0" marR="0">
              <a:lnSpc>
                <a:spcPts val="1384"/>
              </a:lnSpc>
              <a:spcBef>
                <a:spcPts val="92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Useꢀofꢀmask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0979" y="2136173"/>
            <a:ext cx="774222" cy="594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Crushingꢀ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machineꢀ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97579" y="2626030"/>
            <a:ext cx="3189656" cy="213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Machineꢀguarding,ꢀtrainedꢀoperatorꢀdeployment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40180" y="2911780"/>
            <a:ext cx="1911594" cy="975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Injuryꢀtoꢀbodyꢀpartsꢀdueꢀtoꢀ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contactꢀwithꢀmovingꢀ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conveyerꢀbelt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Fallꢀfromꢀtheꢀheightꢀduringꢀ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workꢀonꢀconveyerꢀbelt,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97579" y="3102280"/>
            <a:ext cx="5200231" cy="6901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Safetyꢀguardꢀshallꢀbeꢀprovidedꢀonꢀallꢀmovingꢀandꢀrotatingꢀpartsꢀofꢀtheꢀconveyor</a:t>
            </a:r>
          </a:p>
          <a:p>
            <a:pPr marL="0" marR="0">
              <a:lnSpc>
                <a:spcPts val="1384"/>
              </a:lnSpc>
              <a:spcBef>
                <a:spcPts val="23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Safetyꢀbelt,ꢀꢀdeployingꢀtrainedꢀperson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0979" y="3197530"/>
            <a:ext cx="818173" cy="404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Conveyorꢀ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operation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0979" y="3864280"/>
            <a:ext cx="1196987" cy="594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Fermentationꢀ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processꢀinꢀ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fermenterꢀvessel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97579" y="3864280"/>
            <a:ext cx="5205037" cy="594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ProperꢀVentilationꢀshallꢀbeꢀensuredꢀinꢀarea,ꢀꢀProvisionꢀofꢀpressureꢀindicatorsꢀinꢀ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theꢀvessels,ꢀꢀUseꢀofꢀPPE,ꢀInspectionꢀ&amp;ꢀregularꢀmonitoring,ꢀTrainingꢀtoꢀworkersꢀ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onꢀsafeꢀprocedureꢀofꢀvesselꢀoperationsꢀshallꢀbeꢀprovided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40180" y="3959530"/>
            <a:ext cx="2048253" cy="404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ExplosionꢀdueꢀtoꢀExothermicꢀ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reactions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0979" y="4435780"/>
            <a:ext cx="1077436" cy="241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aseline="39062">
                <a:solidFill>
                  <a:srgbClr val="000000"/>
                </a:solidFill>
                <a:latin typeface="WKBVEV+TimesNewRomanPSMT"/>
                <a:cs typeface="WKBVEV+TimesNewRomanPSMT"/>
              </a:rPr>
              <a:t>Co</a:t>
            </a:r>
            <a:r>
              <a:rPr dirty="0" sz="800" spc="11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  <a:r>
              <a:rPr dirty="0" sz="1900" baseline="39062">
                <a:solidFill>
                  <a:srgbClr val="000000"/>
                </a:solidFill>
                <a:latin typeface="WKBVEV+TimesNewRomanPSMT"/>
                <a:cs typeface="WKBVEV+TimesNewRomanPSMT"/>
              </a:rPr>
              <a:t>ꢀliberationꢀ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97579" y="4531030"/>
            <a:ext cx="5292706" cy="594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Gasꢀdetectionꢀandꢀmonitoringꢀequipmentꢀwillꢀbeꢀinstalled.ꢀPeriodicꢀmaintenanceꢀ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willꢀbeꢀdoneꢀforꢀleakꢀpreventionꢀandꢀdetection.ꢀSCBAꢀ(Self-containedꢀBreathingꢀ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apparatus)ꢀwillꢀbeꢀusedꢀduringꢀemergency.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0979" y="4626280"/>
            <a:ext cx="840187" cy="213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duringꢀtheꢀ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40180" y="4721530"/>
            <a:ext cx="1532315" cy="213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514"/>
                </a:solidFill>
                <a:latin typeface="WKBVEV+TimesNewRomanPSMT"/>
                <a:cs typeface="WKBVEV+TimesNewRomanPSMT"/>
              </a:rPr>
              <a:t>Asphyxiationꢀhazards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20979" y="4816780"/>
            <a:ext cx="998859" cy="404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processꢀofꢀꢀ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Fermentation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40180" y="5197780"/>
            <a:ext cx="2008488" cy="975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Respiratoryꢀillnessꢀandꢀ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allergicꢀreactionsꢀdueꢀ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Exposureꢀtoꢀenzymes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Damageꢀtoꢀskinꢀdueꢀtoꢀuseꢀifꢀ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corrosiveꢀchemicals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43839" y="5243500"/>
            <a:ext cx="1073894" cy="594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Addingꢀyeast,ꢀ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enzymesꢀforꢀ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Fermentation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497579" y="5388280"/>
            <a:ext cx="2387689" cy="213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Respiratoryꢀmaskꢀwillꢀbeꢀprovided.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497579" y="5864530"/>
            <a:ext cx="2894790" cy="213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Safetyꢀgloves,ꢀgoggles,ꢀapronsꢀwillꢀbeꢀused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77031" y="6150280"/>
            <a:ext cx="958373" cy="594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68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Handlingꢀofꢀ</a:t>
            </a:r>
          </a:p>
          <a:p>
            <a:pPr marL="16668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molassesꢀinꢀ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storageꢀtank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440180" y="6150280"/>
            <a:ext cx="4099718" cy="594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Spillages/ꢀ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molassesꢀ</a:t>
            </a:r>
            <a:r>
              <a:rPr dirty="0" sz="125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dueꢀ</a:t>
            </a:r>
            <a:r>
              <a:rPr dirty="0" sz="12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5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breakageꢀ</a:t>
            </a:r>
            <a:r>
              <a:rPr dirty="0" sz="125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5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stabilityꢀshallꢀbeꢀcarriedꢀout.</a:t>
            </a:r>
          </a:p>
          <a:p>
            <a:pPr marL="0" marR="0">
              <a:lnSpc>
                <a:spcPts val="138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vessels.</a:t>
            </a:r>
            <a:r>
              <a:rPr dirty="0" sz="1250" spc="120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Dykeꢀwallsꢀshallꢀbeꢀprovided.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375693" y="6150280"/>
            <a:ext cx="738565" cy="213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leakagesꢀ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228657" y="6150280"/>
            <a:ext cx="5581967" cy="213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5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Properꢀ</a:t>
            </a:r>
            <a:r>
              <a:rPr dirty="0" sz="12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maintenanceꢀ</a:t>
            </a:r>
            <a:r>
              <a:rPr dirty="0" sz="125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storageꢀ</a:t>
            </a:r>
            <a:r>
              <a:rPr dirty="0" sz="12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tank,ꢀ</a:t>
            </a:r>
            <a:r>
              <a:rPr dirty="0" sz="12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  <a:r>
              <a:rPr dirty="0" sz="12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periodicallyꢀ</a:t>
            </a:r>
            <a:r>
              <a:rPr dirty="0" sz="12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inspectionꢀ</a:t>
            </a:r>
            <a:r>
              <a:rPr dirty="0" sz="125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2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000000"/>
                </a:solidFill>
                <a:latin typeface="WKBVEV+TimesNewRomanPSMT"/>
                <a:cs typeface="WKBVEV+TimesNewRomanPSMT"/>
              </a:rPr>
              <a:t>structuralꢀ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39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39" y="110468"/>
            <a:ext cx="3426891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IntroductionꢀofꢀtheꢀProjectꢀ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40" y="622220"/>
            <a:ext cx="8945942" cy="893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ff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BriefꢀDescriptionꢀofꢀtheꢀProject:ꢀ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M/s.ꢀSomeshwarꢀSugarsꢀLimitedꢀearlierꢀobtainedꢀtheꢀ</a:t>
            </a:r>
          </a:p>
          <a:p>
            <a:pPr marL="285750" marR="0">
              <a:lnSpc>
                <a:spcPts val="210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ECꢀ</a:t>
            </a:r>
            <a:r>
              <a:rPr dirty="0" sz="19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CFE-Expꢀ</a:t>
            </a:r>
            <a:r>
              <a:rPr dirty="0" sz="19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9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15000ꢀ</a:t>
            </a:r>
            <a:r>
              <a:rPr dirty="0" sz="19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TCDꢀ</a:t>
            </a:r>
            <a:r>
              <a:rPr dirty="0" sz="19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Sugarcaneꢀ</a:t>
            </a:r>
            <a:r>
              <a:rPr dirty="0" sz="19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Crushingꢀ</a:t>
            </a:r>
            <a:r>
              <a:rPr dirty="0" sz="19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70ꢀ</a:t>
            </a:r>
            <a:r>
              <a:rPr dirty="0" sz="19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MWꢀ</a:t>
            </a:r>
            <a:r>
              <a:rPr dirty="0" sz="19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Co-generationꢀ</a:t>
            </a:r>
          </a:p>
          <a:p>
            <a:pPr marL="28575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powerꢀplantꢀwhichꢀisꢀnotꢀyetꢀimplementedꢀdueꢀtoꢀadministrativeꢀreasons.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890" y="1643300"/>
            <a:ext cx="8919295" cy="893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 spc="12">
                <a:solidFill>
                  <a:srgbClr val="000000"/>
                </a:solidFill>
                <a:latin typeface="WKBVEV+TimesNewRomanPSMT"/>
                <a:cs typeface="WKBVEV+TimesNewRomanPSMT"/>
              </a:rPr>
              <a:t>Nowꢀtheꢀmanagementꢀhasꢀproposedꢀtoꢀestablishꢀ180ꢀKLPDꢀDuelꢀfeedꢀDistilleryꢀandꢀ8ꢀ</a:t>
            </a:r>
          </a:p>
          <a:p>
            <a:pPr marL="285750" marR="0">
              <a:lnSpc>
                <a:spcPts val="210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MWꢀ</a:t>
            </a:r>
            <a:r>
              <a:rPr dirty="0" sz="1900" spc="-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Co-generationꢀ</a:t>
            </a:r>
            <a:r>
              <a:rPr dirty="0" sz="190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unitꢀ</a:t>
            </a:r>
            <a:r>
              <a:rPr dirty="0" sz="190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atꢀ</a:t>
            </a:r>
            <a:r>
              <a:rPr dirty="0" sz="19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Sy.ꢀ</a:t>
            </a:r>
            <a:r>
              <a:rPr dirty="0" sz="190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Noꢀ</a:t>
            </a:r>
            <a:r>
              <a:rPr dirty="0" sz="1900" spc="-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349/3,ꢀ</a:t>
            </a:r>
            <a:r>
              <a:rPr dirty="0" sz="19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350/3,ꢀ</a:t>
            </a:r>
            <a:r>
              <a:rPr dirty="0" sz="19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370,ꢀ</a:t>
            </a:r>
            <a:r>
              <a:rPr dirty="0" sz="19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385/2ꢀ</a:t>
            </a:r>
            <a:r>
              <a:rPr dirty="0" sz="19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  <a:r>
              <a:rPr dirty="0" sz="19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othersꢀ</a:t>
            </a:r>
            <a:r>
              <a:rPr dirty="0" sz="190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Kambagiꢀ</a:t>
            </a:r>
          </a:p>
          <a:p>
            <a:pPr marL="28575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Village,ꢀBableshwarꢀTaluk,ꢀVijayapuraꢀDistrict,ꢀKarnataka.ꢀ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890" y="2664380"/>
            <a:ext cx="7341981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ff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Plotꢀarea:ꢀ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Theꢀtotalꢀplotꢀareaꢀofꢀtheꢀprojectꢀisꢀ36ꢀAcresꢀ(145687ꢀSQM).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640" y="3106340"/>
            <a:ext cx="8946438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ff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900" spc="1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%ꢀofꢀGreenbeltꢀProposedꢀ:ꢀ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Theꢀgreenbeltꢀdevelopmentꢀareaꢀofꢀtheꢀprojectꢀisꢀ12ꢀacresꢀ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390" y="3405066"/>
            <a:ext cx="3569363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(33.33ꢀ%ꢀofꢀtotalꢀareaꢀofꢀ36ꢀacres).ꢀ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640" y="3837861"/>
            <a:ext cx="8944393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ff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Landꢀ</a:t>
            </a:r>
            <a:r>
              <a:rPr dirty="0" sz="1900" spc="54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Useꢀ</a:t>
            </a:r>
            <a:r>
              <a:rPr dirty="0" sz="1900" spc="43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:ꢀ</a:t>
            </a:r>
            <a:r>
              <a:rPr dirty="0" sz="1900" spc="49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distilleryꢀ</a:t>
            </a:r>
            <a:r>
              <a:rPr dirty="0" sz="19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unitꢀ</a:t>
            </a:r>
            <a:r>
              <a:rPr dirty="0" sz="19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9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comingꢀ</a:t>
            </a:r>
            <a:r>
              <a:rPr dirty="0" sz="19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upꢀ</a:t>
            </a:r>
            <a:r>
              <a:rPr dirty="0" sz="19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existingꢀ</a:t>
            </a:r>
            <a:r>
              <a:rPr dirty="0" sz="19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ECꢀ</a:t>
            </a:r>
            <a:r>
              <a:rPr dirty="0" sz="19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obtainedꢀ</a:t>
            </a:r>
            <a:r>
              <a:rPr dirty="0" sz="19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3390" y="4136586"/>
            <a:ext cx="7027564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Industrialꢀlandꢀpremises,ꢀtheꢀlandꢀisꢀalreadyꢀconvertedꢀtoꢀindustrialꢀuse.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7640" y="4569380"/>
            <a:ext cx="7333729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ff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EstimatedꢀProjectꢀCostꢀ:ꢀ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TotalꢀcostꢀofꢀtheꢀprojectꢀisꢀRs.ꢀ281.73ꢀcrores.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7640" y="5011340"/>
            <a:ext cx="8924004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ff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900" spc="15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EMPꢀCostꢀ</a:t>
            </a:r>
            <a:r>
              <a:rPr dirty="0" sz="1900" spc="-217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:ꢀ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EMPꢀ</a:t>
            </a:r>
            <a:r>
              <a:rPr dirty="0" sz="19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costꢀ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projectꢀ</a:t>
            </a:r>
            <a:r>
              <a:rPr dirty="0" sz="1900" spc="-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900" spc="-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Rs.ꢀ</a:t>
            </a:r>
            <a:r>
              <a:rPr dirty="0" sz="1900" spc="-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471.97ꢀ</a:t>
            </a:r>
            <a:r>
              <a:rPr dirty="0" sz="1900" spc="-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Lakhsꢀ</a:t>
            </a:r>
            <a:r>
              <a:rPr dirty="0" sz="1900" spc="-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(1.67ꢀ</a:t>
            </a:r>
            <a:r>
              <a:rPr dirty="0" sz="1900" spc="-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%ꢀ</a:t>
            </a:r>
            <a:r>
              <a:rPr dirty="0" sz="1900" spc="-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3390" y="5310065"/>
            <a:ext cx="681775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cost).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7640" y="5742860"/>
            <a:ext cx="8440686" cy="7567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ff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CERꢀCostꢀ:ꢀ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CERꢀcostꢀofꢀtheꢀprojectꢀisꢀRs.ꢀ4.42ꢀcrores@ꢀ1.5ꢀ%ꢀofꢀtotalꢀinvestment.</a:t>
            </a:r>
          </a:p>
          <a:p>
            <a:pPr marL="0" marR="0">
              <a:lnSpc>
                <a:spcPts val="2178"/>
              </a:lnSpc>
              <a:spcBef>
                <a:spcPts val="1301"/>
              </a:spcBef>
              <a:spcAft>
                <a:spcPts val="0"/>
              </a:spcAft>
            </a:pPr>
            <a:r>
              <a:rPr dirty="0" sz="1950">
                <a:solidFill>
                  <a:srgbClr val="0000ff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Manpowerꢀ:ꢀ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</a:t>
            </a:r>
            <a:r>
              <a:rPr dirty="0" sz="19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ꢀ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Manpowerꢀrequiredꢀisꢀ190ꢀNos.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974773" y="6612343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4779" y="165172"/>
            <a:ext cx="1609306" cy="433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1507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Activityꢀ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Operationꢀofꢀblowers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5979" y="165172"/>
            <a:ext cx="2587805" cy="433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22287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Hazardꢀdescription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Noiseꢀemission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22177" y="165172"/>
            <a:ext cx="2443041" cy="433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91537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Controlꢀmeasures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Useꢀofꢀearꢀmuffs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4779" y="576652"/>
            <a:ext cx="8970716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Handlingꢀofꢀchemicalsꢀinꢀ</a:t>
            </a:r>
            <a:r>
              <a:rPr dirty="0" sz="1350" spc="1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ChemicalꢀburnꢀbyꢀSpillageꢀofꢀsulphuricꢀacidꢀandꢀ</a:t>
            </a:r>
            <a:r>
              <a:rPr dirty="0" sz="1350" spc="15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Safetyꢀgloves,ꢀgoggles,ꢀAprons,ꢀSafetyꢀshowerꢀ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779" y="782392"/>
            <a:ext cx="666582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process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25979" y="782392"/>
            <a:ext cx="2371204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causticꢀsodaꢀlyeꢀduringꢀhandling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22177" y="782392"/>
            <a:ext cx="1256946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shallꢀbeꢀensured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4779" y="988132"/>
            <a:ext cx="2023616" cy="639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Useꢀofꢀchemicalsꢀinꢀ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qualityꢀtestingꢀlaboratoriesꢀ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andꢀETPꢀlab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722177" y="988132"/>
            <a:ext cx="3347414" cy="639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Splashꢀproofꢀꢀgoggles,ꢀaprons,ꢀorganicꢀvapourꢀ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respirator,ꢀsafetyꢀshoesꢀandꢀglovesꢀshallꢀꢀbeꢀ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provided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25979" y="1091002"/>
            <a:ext cx="3613881" cy="433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IrritantꢀinꢀcaseꢀofꢀinhalationꢀCorrosiveꢀtoꢀskinꢀandꢀ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eyesꢀonꢀcontact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25979" y="1605352"/>
            <a:ext cx="7198129" cy="433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96197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Facilityꢀ</a:t>
            </a:r>
            <a:r>
              <a:rPr dirty="0" sz="135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shallꢀ</a:t>
            </a:r>
            <a:r>
              <a:rPr dirty="0" sz="135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350" spc="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designedꢀ</a:t>
            </a:r>
            <a:r>
              <a:rPr dirty="0" sz="135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consideringꢀ</a:t>
            </a:r>
            <a:r>
              <a:rPr dirty="0" sz="135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50" spc="3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Fireꢀ</a:t>
            </a:r>
            <a:r>
              <a:rPr dirty="0" sz="135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hazardꢀ</a:t>
            </a:r>
            <a:r>
              <a:rPr dirty="0" sz="1350" spc="-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dueꢀ</a:t>
            </a:r>
            <a:r>
              <a:rPr dirty="0" sz="1350" spc="-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350" spc="-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Uncontrolledꢀ</a:t>
            </a:r>
            <a:r>
              <a:rPr dirty="0" sz="135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ignitionꢀ</a:t>
            </a:r>
            <a:r>
              <a:rPr dirty="0" sz="135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source,ꢀ</a:t>
            </a:r>
            <a:r>
              <a:rPr dirty="0" sz="135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Electricalꢀratingꢀforꢀhazardousꢀarea,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7639" y="1651072"/>
            <a:ext cx="1252174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Distillationꢀarea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25979" y="2016832"/>
            <a:ext cx="1238026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Columnꢀfailure,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722177" y="2016832"/>
            <a:ext cx="3471922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Fireꢀ</a:t>
            </a:r>
            <a:r>
              <a:rPr dirty="0" sz="1350" spc="7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detectionꢀ</a:t>
            </a:r>
            <a:r>
              <a:rPr dirty="0" sz="1350" spc="7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system,ꢀ</a:t>
            </a:r>
            <a:r>
              <a:rPr dirty="0" sz="1350" spc="7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Fireꢀ</a:t>
            </a:r>
            <a:r>
              <a:rPr dirty="0" sz="1350" spc="7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suppression,ꢀ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25979" y="2222572"/>
            <a:ext cx="1290265" cy="433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.Pipelineꢀfailure,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722177" y="2222572"/>
            <a:ext cx="3471771" cy="639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sprinklerꢀsystem.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Operatorsꢀ</a:t>
            </a:r>
            <a:r>
              <a:rPr dirty="0" sz="135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presentꢀ</a:t>
            </a:r>
            <a:r>
              <a:rPr dirty="0" sz="13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onsite,ꢀ</a:t>
            </a:r>
            <a:r>
              <a:rPr dirty="0" sz="13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Controlꢀ</a:t>
            </a:r>
            <a:r>
              <a:rPr dirty="0" sz="13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35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ignitionꢀ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sources,ꢀAbilityꢀtoꢀisolateꢀtheꢀfeed.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25979" y="2906467"/>
            <a:ext cx="2775718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Explosionꢀhazardꢀdueꢀtoꢀoverꢀpressure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722177" y="2906467"/>
            <a:ext cx="2818497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Pressureꢀreliefꢀvalveꢀshallꢀꢀbeꢀprovided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722177" y="3178881"/>
            <a:ext cx="3472057" cy="639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Preventiveꢀmaintenanceꢀofꢀtheꢀpipeꢀlineꢀwillꢀbeꢀ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carriedꢀ</a:t>
            </a:r>
            <a:r>
              <a:rPr dirty="0" sz="135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out.ꢀ</a:t>
            </a:r>
            <a:r>
              <a:rPr dirty="0" sz="1350" spc="-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Leakꢀ</a:t>
            </a:r>
            <a:r>
              <a:rPr dirty="0" sz="135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detectionꢀ</a:t>
            </a:r>
            <a:r>
              <a:rPr dirty="0" sz="1350" spc="-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measuresꢀ</a:t>
            </a:r>
            <a:r>
              <a:rPr dirty="0" sz="135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shallꢀ</a:t>
            </a:r>
            <a:r>
              <a:rPr dirty="0" sz="1350" spc="-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carriedꢀoutꢀperiodically.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25979" y="3281752"/>
            <a:ext cx="3653995" cy="433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Fireꢀ</a:t>
            </a:r>
            <a:r>
              <a:rPr dirty="0" sz="13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hazardꢀ</a:t>
            </a:r>
            <a:r>
              <a:rPr dirty="0" sz="13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3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releaseꢀ</a:t>
            </a:r>
            <a:r>
              <a:rPr dirty="0" sz="13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3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ethanolꢀ</a:t>
            </a:r>
            <a:r>
              <a:rPr dirty="0" sz="13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vapourꢀ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fromꢀtheꢀlines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8600" y="3796102"/>
            <a:ext cx="1871336" cy="639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8587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Handlingꢀofꢀreceiverꢀ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tanksꢀꢀtoꢀcollectꢀdistilledꢀ</a:t>
            </a:r>
          </a:p>
          <a:p>
            <a:pPr marL="661987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spirit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722177" y="3796102"/>
            <a:ext cx="3472057" cy="10509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Transferringꢀ</a:t>
            </a:r>
            <a:r>
              <a:rPr dirty="0" sz="1350" spc="1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operationꢀ</a:t>
            </a:r>
            <a:r>
              <a:rPr dirty="0" sz="1350" spc="11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350" spc="1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doneꢀ</a:t>
            </a:r>
            <a:r>
              <a:rPr dirty="0" sz="1350" spc="1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underꢀ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supervisionꢀofꢀtrainedꢀoperator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Adequateꢀ</a:t>
            </a:r>
            <a:r>
              <a:rPr dirty="0" sz="135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sizeꢀ</a:t>
            </a:r>
            <a:r>
              <a:rPr dirty="0" sz="1350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35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receiverꢀ</a:t>
            </a:r>
            <a:r>
              <a:rPr dirty="0" sz="135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tankꢀ</a:t>
            </a:r>
            <a:r>
              <a:rPr dirty="0" sz="135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shallꢀ</a:t>
            </a:r>
            <a:r>
              <a:rPr dirty="0" sz="1350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</a:p>
          <a:p>
            <a:pPr marL="0" marR="0">
              <a:lnSpc>
                <a:spcPts val="149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ensuringꢀ</a:t>
            </a:r>
            <a:r>
              <a:rPr dirty="0" sz="1350" spc="7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50" spc="7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spillagesꢀ</a:t>
            </a:r>
            <a:r>
              <a:rPr dirty="0" sz="1350" spc="7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</a:t>
            </a:r>
            <a:r>
              <a:rPr dirty="0" sz="1350" spc="7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containmentꢀ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measuresꢀinꢀplace.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125979" y="4516192"/>
            <a:ext cx="1890591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Spillageꢀofꢀdistilledꢀspirit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722177" y="4824802"/>
            <a:ext cx="3471999" cy="433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Transferringꢀ</a:t>
            </a:r>
            <a:r>
              <a:rPr dirty="0" sz="135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pumpsꢀ</a:t>
            </a:r>
            <a:r>
              <a:rPr dirty="0" sz="13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shallꢀ</a:t>
            </a:r>
            <a:r>
              <a:rPr dirty="0" sz="13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3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interlockedꢀ</a:t>
            </a:r>
            <a:r>
              <a:rPr dirty="0" sz="13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receiverꢀtankꢀlevel.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722177" y="5236281"/>
            <a:ext cx="3472246" cy="14624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Spillꢀabsorbentꢀpadsꢀshallꢀbeꢀprovided.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Properꢀ</a:t>
            </a:r>
            <a:r>
              <a:rPr dirty="0" sz="13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earthingꢀ</a:t>
            </a:r>
            <a:r>
              <a:rPr dirty="0" sz="13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3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bondingꢀ</a:t>
            </a:r>
            <a:r>
              <a:rPr dirty="0" sz="135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systemꢀ</a:t>
            </a:r>
            <a:r>
              <a:rPr dirty="0" sz="13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shallꢀ</a:t>
            </a:r>
            <a:r>
              <a:rPr dirty="0" sz="13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doneꢀtoꢀpreventꢀstaticꢀelectricityꢀbuild-up.</a:t>
            </a:r>
          </a:p>
          <a:p>
            <a:pPr marL="0" marR="0">
              <a:lnSpc>
                <a:spcPts val="149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135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Flameproofꢀelectricꢀequipmentꢀshallꢀbeꢀusedꢀinꢀ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areaꢀ</a:t>
            </a:r>
            <a:r>
              <a:rPr dirty="0" sz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drocarbonꢀ</a:t>
            </a:r>
            <a:r>
              <a:rPr dirty="0" sz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sensors/detectorsꢀ</a:t>
            </a:r>
            <a:r>
              <a:rPr dirty="0" sz="13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shallꢀ</a:t>
            </a:r>
            <a:r>
              <a:rPr dirty="0" sz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installedꢀ</a:t>
            </a:r>
            <a:r>
              <a:rPr dirty="0" sz="135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135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perꢀ</a:t>
            </a:r>
            <a:r>
              <a:rPr dirty="0" sz="135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needꢀ</a:t>
            </a:r>
            <a:r>
              <a:rPr dirty="0" sz="135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35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warnꢀ</a:t>
            </a:r>
            <a:r>
              <a:rPr dirty="0" sz="135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35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caseꢀ</a:t>
            </a:r>
            <a:r>
              <a:rPr dirty="0" sz="135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</a:p>
          <a:p>
            <a:pPr marL="0" marR="0">
              <a:lnSpc>
                <a:spcPts val="14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leakages.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125979" y="5956371"/>
            <a:ext cx="928278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WKBVEV+TimesNewRomanPSMT"/>
                <a:cs typeface="WKBVEV+TimesNewRomanPSMT"/>
              </a:rPr>
              <a:t>Fireꢀhazard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40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8837" y="173265"/>
            <a:ext cx="799182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Activityꢀ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78944" y="173265"/>
            <a:ext cx="1619163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Hazardꢀdescription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91325" y="173265"/>
            <a:ext cx="1500485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Controlꢀmeasures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02579" y="394245"/>
            <a:ext cx="3716682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Level/Temperatureꢀ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Indicatorsꢀ</a:t>
            </a:r>
            <a:r>
              <a:rPr dirty="0"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areꢀ</a:t>
            </a:r>
            <a:r>
              <a:rPr dirty="0"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checkedꢀ</a:t>
            </a:r>
            <a:r>
              <a:rPr dirty="0"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loggedꢀregularlyꢀforꢀproperꢀfunctioning.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39" y="439965"/>
            <a:ext cx="1312701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Boilerꢀoperation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59318" y="820965"/>
            <a:ext cx="6970893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5">
                <a:solidFill>
                  <a:srgbClr val="000000"/>
                </a:solidFill>
                <a:latin typeface="WKBVEV+TimesNewRomanPSMT"/>
                <a:cs typeface="WKBVEV+TimesNewRomanPSMT"/>
              </a:rPr>
              <a:t>Explosionꢀdueꢀtoꢀexceedꢀinꢀsteamꢀpressureꢀ</a:t>
            </a:r>
            <a:r>
              <a:rPr dirty="0" sz="14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Pressureꢀ</a:t>
            </a:r>
            <a:r>
              <a:rPr dirty="0" sz="14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gaugesꢀ</a:t>
            </a:r>
            <a:r>
              <a:rPr dirty="0"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shallꢀ</a:t>
            </a:r>
            <a:r>
              <a:rPr dirty="0" sz="14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calibratedꢀ</a:t>
            </a:r>
            <a:r>
              <a:rPr dirty="0"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periodically,ꢀ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temperature;ꢀ</a:t>
            </a:r>
            <a:r>
              <a:rPr dirty="0"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failureꢀ</a:t>
            </a:r>
            <a:r>
              <a:rPr dirty="0"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40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levelꢀ</a:t>
            </a:r>
            <a:r>
              <a:rPr dirty="0" sz="1400" spc="3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Pressureꢀ</a:t>
            </a:r>
            <a:r>
              <a:rPr dirty="0"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reliefꢀ</a:t>
            </a:r>
            <a:r>
              <a:rPr dirty="0"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valveꢀ</a:t>
            </a:r>
            <a:r>
              <a:rPr dirty="0"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shallꢀ</a:t>
            </a:r>
            <a:r>
              <a:rPr dirty="0"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providedꢀ</a:t>
            </a:r>
            <a:r>
              <a:rPr dirty="0"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59318" y="1247685"/>
            <a:ext cx="843545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controller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02579" y="1247685"/>
            <a:ext cx="986792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maintained.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59318" y="1461045"/>
            <a:ext cx="6959702" cy="661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43261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Periodicalꢀcheckingꢀ&amp;ꢀinspectionꢀshallꢀbeꢀcarriedꢀ</a:t>
            </a:r>
          </a:p>
          <a:p>
            <a:pPr marL="3243261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outꢀfromꢀtheꢀcompetentꢀperson.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Burnꢀinjuryꢀdueꢀtoꢀhotꢀwaterꢀandꢀhotꢀsteamꢀ</a:t>
            </a:r>
            <a:r>
              <a:rPr dirty="0" sz="1400" spc="3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Periodicꢀ</a:t>
            </a:r>
            <a:r>
              <a:rPr dirty="0" sz="1400" spc="-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inspectionꢀ</a:t>
            </a:r>
            <a:r>
              <a:rPr dirty="0" sz="1400" spc="-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400" spc="-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pipelineꢀ</a:t>
            </a:r>
            <a:r>
              <a:rPr dirty="0" sz="1400" spc="-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400" spc="-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leakꢀ</a:t>
            </a:r>
            <a:r>
              <a:rPr dirty="0" sz="1400" spc="-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test,ꢀ</a:t>
            </a:r>
            <a:r>
              <a:rPr dirty="0" sz="1400" spc="-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useꢀ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59318" y="2101125"/>
            <a:ext cx="131244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pipelineꢀleakage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02579" y="2101125"/>
            <a:ext cx="2507555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ofꢀpersonalꢀprotectionꢀequipment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02579" y="2314485"/>
            <a:ext cx="3717151" cy="1088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Housekeepingꢀpracticeꢀshallꢀbeꢀstrictlyꢀfollowed,ꢀ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conveyorsꢀ</a:t>
            </a:r>
            <a:r>
              <a:rPr dirty="0" sz="1400" spc="-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400" spc="-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transferꢀ</a:t>
            </a:r>
            <a:r>
              <a:rPr dirty="0" sz="1400" spc="-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points,ꢀ</a:t>
            </a:r>
            <a:r>
              <a:rPr dirty="0" sz="1400" spc="-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shallꢀ</a:t>
            </a:r>
            <a:r>
              <a:rPr dirty="0" sz="1400" spc="-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400" spc="-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covered,ꢀ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 spc="14">
                <a:solidFill>
                  <a:srgbClr val="000000"/>
                </a:solidFill>
                <a:latin typeface="WKBVEV+TimesNewRomanPSMT"/>
                <a:cs typeface="WKBVEV+TimesNewRomanPSMT"/>
              </a:rPr>
              <a:t>Adequateꢀventilationꢀshallꢀbeꢀensured,ꢀprovisionꢀ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personalꢀ</a:t>
            </a:r>
            <a:r>
              <a:rPr dirty="0"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protectiveꢀ</a:t>
            </a:r>
            <a:r>
              <a:rPr dirty="0"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equipmentꢀ</a:t>
            </a:r>
            <a:r>
              <a:rPr dirty="0"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suchꢀ</a:t>
            </a:r>
            <a:r>
              <a:rPr dirty="0"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faceꢀ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maskꢀandꢀgogglesꢀshallꢀbeꢀmade.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59318" y="2741205"/>
            <a:ext cx="1944898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Exposureꢀtoꢀbagasseꢀdust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59318" y="3381285"/>
            <a:ext cx="6959944" cy="661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Exposureꢀ</a:t>
            </a:r>
            <a:r>
              <a:rPr dirty="0"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warmꢀ</a:t>
            </a:r>
            <a:r>
              <a:rPr dirty="0"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temperatureꢀ</a:t>
            </a:r>
            <a:r>
              <a:rPr dirty="0"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boilerꢀ</a:t>
            </a:r>
            <a:r>
              <a:rPr dirty="0" sz="1400" spc="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Heatꢀresistantꢀglovesꢀandꢀprotectiveꢀsuitsꢀshallꢀbeꢀ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area</a:t>
            </a:r>
            <a:r>
              <a:rPr dirty="0" sz="1400" spc="228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used.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Fallꢀ</a:t>
            </a:r>
            <a:r>
              <a:rPr dirty="0" sz="1400" spc="-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400" spc="-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heightꢀ</a:t>
            </a:r>
            <a:r>
              <a:rPr dirty="0" sz="1400" spc="-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areasꢀ</a:t>
            </a:r>
            <a:r>
              <a:rPr dirty="0" sz="1400" spc="-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stairsꢀ</a:t>
            </a:r>
            <a:r>
              <a:rPr dirty="0" sz="1400" spc="-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  <a:r>
              <a:rPr dirty="0" sz="1400" spc="-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400" spc="-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elevatedꢀ</a:t>
            </a:r>
            <a:r>
              <a:rPr dirty="0" sz="1400" spc="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Handrailꢀprovisionꢀshallꢀbeꢀmadeꢀtoꢀallꢀtheꢀstairsꢀ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59318" y="4021365"/>
            <a:ext cx="833821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platforms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02579" y="4021365"/>
            <a:ext cx="1816149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andꢀelevatedꢀplatforms.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59318" y="4234725"/>
            <a:ext cx="181641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Exposureꢀtoꢀnoiseꢀlevel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02579" y="4234725"/>
            <a:ext cx="3667769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Earꢀmuffꢀshallꢀbeꢀprovidedꢀtoꢀtheꢀboilerꢀoperators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0039" y="4493805"/>
            <a:ext cx="1876044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Generatorꢀ</a:t>
            </a:r>
            <a:r>
              <a:rPr dirty="0"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turbineꢀ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59318" y="4527143"/>
            <a:ext cx="131773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Highꢀnoiseꢀlevel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02579" y="4527143"/>
            <a:ext cx="1312701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Useꢀofꢀearꢀplugs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02579" y="4819560"/>
            <a:ext cx="3717659" cy="1088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Automaticꢀfireꢀsuppressionꢀsystemꢀshallꢀbeꢀmadeꢀ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available,ꢀ</a:t>
            </a:r>
            <a:r>
              <a:rPr dirty="0" sz="1400" spc="10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regularꢀ</a:t>
            </a:r>
            <a:r>
              <a:rPr dirty="0" sz="1400" spc="10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inspection,ꢀ</a:t>
            </a:r>
            <a:r>
              <a:rPr dirty="0" sz="1400" spc="10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maintenanceꢀ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authorizedꢀ</a:t>
            </a:r>
            <a:r>
              <a:rPr dirty="0" sz="1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entryꢀ</a:t>
            </a:r>
            <a:r>
              <a:rPr dirty="0" sz="14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access,ꢀ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sandꢀ</a:t>
            </a:r>
            <a:r>
              <a:rPr dirty="0" sz="1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buckets,ꢀ</a:t>
            </a:r>
            <a:r>
              <a:rPr dirty="0"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fireꢀ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extinguishersꢀ</a:t>
            </a:r>
            <a:r>
              <a:rPr dirty="0"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shallꢀ</a:t>
            </a:r>
            <a:r>
              <a:rPr dirty="0"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providingꢀ</a:t>
            </a:r>
            <a:r>
              <a:rPr dirty="0"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appropriateꢀ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place.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159318" y="5246280"/>
            <a:ext cx="1855737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Fireꢀinꢀtransformerꢀyard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02579" y="5886360"/>
            <a:ext cx="3715894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Trainedꢀ</a:t>
            </a:r>
            <a:r>
              <a:rPr dirty="0" sz="1400" spc="-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personꢀ</a:t>
            </a:r>
            <a:r>
              <a:rPr dirty="0" sz="1400" spc="-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deploymentꢀ</a:t>
            </a:r>
            <a:r>
              <a:rPr dirty="0" sz="1400" spc="-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400" spc="-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electricalꢀ</a:t>
            </a:r>
            <a:r>
              <a:rPr dirty="0" sz="1400" spc="-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safetyꢀ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PPEꢀwillꢀbeꢀprovided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159318" y="5993040"/>
            <a:ext cx="235415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Electricꢀshockꢀandꢀburnꢀhazard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159318" y="6313080"/>
            <a:ext cx="6503606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Slipꢀ</a:t>
            </a:r>
            <a:r>
              <a:rPr dirty="0"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,ꢀ</a:t>
            </a:r>
            <a:r>
              <a:rPr dirty="0"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tripꢀ</a:t>
            </a:r>
            <a:r>
              <a:rPr dirty="0"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heightꢀ</a:t>
            </a:r>
            <a:r>
              <a:rPr dirty="0"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duringꢀ</a:t>
            </a:r>
            <a:r>
              <a:rPr dirty="0"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Safetyꢀbelt,ꢀsafetyꢀharnessꢀwillꢀbeꢀprovided,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routineꢀwork,ꢀmaintenanceꢀonꢀswitchꢀyard</a:t>
            </a:r>
            <a:r>
              <a:rPr dirty="0" sz="1400" spc="1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Training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41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138950"/>
            <a:ext cx="4488656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DetailsꢀofꢀOnsiteꢀꢀMitigationꢀMeasures/DMP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499296"/>
            <a:ext cx="9017761" cy="16718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Whenꢀ</a:t>
            </a:r>
            <a:r>
              <a:rPr dirty="0" sz="1800" spc="-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00" spc="-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incidentꢀ</a:t>
            </a:r>
            <a:r>
              <a:rPr dirty="0" sz="1800" spc="-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800" spc="-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observedꢀ</a:t>
            </a:r>
            <a:r>
              <a:rPr dirty="0" sz="1800" spc="-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800" spc="-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anyꢀ</a:t>
            </a:r>
            <a:r>
              <a:rPr dirty="0" sz="1800" spc="-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personꢀ</a:t>
            </a:r>
            <a:r>
              <a:rPr dirty="0" sz="1800" spc="-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800" spc="-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00" spc="-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plant,ꢀ</a:t>
            </a:r>
            <a:r>
              <a:rPr dirty="0" sz="1800" spc="-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shiftꢀ</a:t>
            </a:r>
            <a:r>
              <a:rPr dirty="0" sz="1800" spc="-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in-chargeꢀ</a:t>
            </a:r>
            <a:r>
              <a:rPr dirty="0" sz="1800" spc="-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800" spc="-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800" spc="-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informedꢀ</a:t>
            </a:r>
          </a:p>
          <a:p>
            <a:pPr marL="285750" marR="0">
              <a:lnSpc>
                <a:spcPts val="1993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800" spc="18">
                <a:solidFill>
                  <a:srgbClr val="000000"/>
                </a:solidFill>
                <a:latin typeface="WKBVEV+TimesNewRomanPSMT"/>
                <a:cs typeface="WKBVEV+TimesNewRomanPSMT"/>
              </a:rPr>
              <a:t>immediatelyꢀtoꢀtakeꢀtheꢀcontrolꢀofꢀtheꢀsituation.ꢀIfꢀtheꢀsituationꢀgoꢀbeyondꢀtheꢀcontrol,ꢀthenꢀ</a:t>
            </a:r>
          </a:p>
          <a:p>
            <a:pPr marL="28575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theꢀshiftꢀin-chargeꢀisꢀresponsibleꢀtoꢀinformꢀtheꢀcrisisꢀmanagementꢀresponsibleꢀpersonsꢀwhichꢀ</a:t>
            </a:r>
          </a:p>
          <a:p>
            <a:pPr marL="28575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consistsꢀ</a:t>
            </a:r>
            <a:r>
              <a:rPr dirty="0" sz="1800" spc="-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00" spc="-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Incidentꢀ</a:t>
            </a:r>
            <a:r>
              <a:rPr dirty="0" sz="1800" spc="-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Controllerꢀ</a:t>
            </a:r>
            <a:r>
              <a:rPr dirty="0" sz="1800" spc="-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(IC),ꢀ</a:t>
            </a:r>
            <a:r>
              <a:rPr dirty="0" sz="1800" spc="-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Siteꢀ</a:t>
            </a:r>
            <a:r>
              <a:rPr dirty="0" sz="1800" spc="-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Controllerꢀ</a:t>
            </a:r>
            <a:r>
              <a:rPr dirty="0" sz="1800" spc="-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(SC)ꢀ</a:t>
            </a:r>
            <a:r>
              <a:rPr dirty="0" sz="1800" spc="-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800" spc="-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supportingꢀ</a:t>
            </a:r>
            <a:r>
              <a:rPr dirty="0" sz="1800" spc="-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teamsꢀ</a:t>
            </a:r>
            <a:r>
              <a:rPr dirty="0" sz="1800" spc="-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suchꢀ</a:t>
            </a:r>
            <a:r>
              <a:rPr dirty="0" sz="1800" spc="-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1800" spc="-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fireꢀ</a:t>
            </a:r>
          </a:p>
          <a:p>
            <a:pPr marL="28575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fighters,ꢀ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firstꢀ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aiders,ꢀ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rescueꢀ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team,ꢀ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electriciansꢀ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etc.ꢀ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8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caseꢀ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minorꢀ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incident,ꢀ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shift-</a:t>
            </a:r>
          </a:p>
          <a:p>
            <a:pPr marL="28575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inchargeꢀcanꢀcontinueꢀwithꢀtheꢀoperations.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" y="2419536"/>
            <a:ext cx="9017761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Essentialꢀworkersꢀwillꢀbeꢀcalledꢀatꢀtheꢀsiteꢀofꢀeventꢀtoꢀfollowꢀtheꢀemergencyꢀactionꢀasꢀperꢀtheꢀ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7190" y="2702841"/>
            <a:ext cx="5618175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guidanceꢀofꢀIncidentꢀControllerꢀtoꢀdealꢀwithꢀtheꢀemergency.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40" y="3242496"/>
            <a:ext cx="9017609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Consideringꢀ</a:t>
            </a:r>
            <a:r>
              <a:rPr dirty="0" sz="18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extentꢀ</a:t>
            </a:r>
            <a:r>
              <a:rPr dirty="0" sz="18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emergencyꢀ</a:t>
            </a:r>
            <a:r>
              <a:rPr dirty="0" sz="18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incidentꢀ</a:t>
            </a:r>
            <a:r>
              <a:rPr dirty="0" sz="18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controllerꢀ</a:t>
            </a:r>
            <a:r>
              <a:rPr dirty="0" sz="18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8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takeꢀ</a:t>
            </a:r>
            <a:r>
              <a:rPr dirty="0" sz="18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chargeꢀ</a:t>
            </a:r>
            <a:r>
              <a:rPr dirty="0" sz="18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siteꢀ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7190" y="3525802"/>
            <a:ext cx="3796334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Controllerꢀtillꢀtheꢀsiteꢀcontrollerꢀarrives.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40" y="4065456"/>
            <a:ext cx="9017761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00" spc="-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declarerꢀ</a:t>
            </a:r>
            <a:r>
              <a:rPr dirty="0" sz="180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00" spc="-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emergencyꢀ</a:t>
            </a:r>
            <a:r>
              <a:rPr dirty="0" sz="1800" spc="-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afterꢀ</a:t>
            </a:r>
            <a:r>
              <a:rPr dirty="0" sz="180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ascertainingꢀ</a:t>
            </a:r>
            <a:r>
              <a:rPr dirty="0" sz="1800" spc="-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00" spc="-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gravityꢀ</a:t>
            </a:r>
            <a:r>
              <a:rPr dirty="0" sz="1800" spc="-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00" spc="-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00" spc="-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situationꢀ</a:t>
            </a:r>
            <a:r>
              <a:rPr dirty="0" sz="180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800" spc="-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analysingꢀ</a:t>
            </a:r>
            <a:r>
              <a:rPr dirty="0" sz="180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7190" y="4348762"/>
            <a:ext cx="7801681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requirementꢀforꢀannouncementꢀofꢀemergencyꢀwillꢀgiveꢀdirectionsꢀtoꢀblowꢀtheꢀsiren.ꢀ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40" y="4888417"/>
            <a:ext cx="9017939" cy="1123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Operatingꢀtheꢀelectricalꢀsirenꢀwaxingꢀ&amp;ꢀwaning,ꢀforꢀtwoꢀminutesꢀcontinuouslyꢀwillꢀmeanꢀtheꢀ</a:t>
            </a:r>
          </a:p>
          <a:p>
            <a:pPr marL="285750" marR="0">
              <a:lnSpc>
                <a:spcPts val="1993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declarationꢀ</a:t>
            </a:r>
            <a:r>
              <a:rPr dirty="0" sz="1800" spc="-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00" spc="-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emergencyꢀ</a:t>
            </a:r>
            <a:r>
              <a:rPr dirty="0" sz="1800" spc="-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atꢀ</a:t>
            </a:r>
            <a:r>
              <a:rPr dirty="0" sz="1800" spc="-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00" spc="-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site.ꢀ</a:t>
            </a:r>
            <a:r>
              <a:rPr dirty="0" sz="1800" spc="-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00" spc="-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incidentꢀ</a:t>
            </a:r>
            <a:r>
              <a:rPr dirty="0" sz="1800" spc="-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controllerꢀ</a:t>
            </a:r>
            <a:r>
              <a:rPr dirty="0" sz="1800" spc="-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800" spc="-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orderꢀ</a:t>
            </a:r>
            <a:r>
              <a:rPr dirty="0" sz="1800" spc="-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800" spc="-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shutdownꢀ</a:t>
            </a:r>
            <a:r>
              <a:rPr dirty="0" sz="1800" spc="-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</a:p>
          <a:p>
            <a:pPr marL="28575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 spc="17">
                <a:solidFill>
                  <a:srgbClr val="000000"/>
                </a:solidFill>
                <a:latin typeface="WKBVEV+TimesNewRomanPSMT"/>
                <a:cs typeface="WKBVEV+TimesNewRomanPSMT"/>
              </a:rPr>
              <a:t>evacuationꢀofꢀworkersꢀandꢀstaffsꢀfromꢀaffectedꢀarea.ꢀIncidentꢀcontrollerꢀwillꢀinformꢀallꢀKeyꢀ</a:t>
            </a:r>
          </a:p>
          <a:p>
            <a:pPr marL="28575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Personnelꢀandꢀallꢀoutsideꢀagencyꢀforꢀhelp.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40" y="6260017"/>
            <a:ext cx="8961045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HeꢀwillꢀinformꢀsecurityꢀandꢀfireꢀofficersꢀandꢀStateꢀFireꢀServices.ꢀICꢀwillꢀensureꢀthatꢀallꢀnon-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7190" y="6543323"/>
            <a:ext cx="8276964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essentialꢀworkers/staffꢀareꢀevacuatedꢀtoꢀassemblyꢀpointꢀandꢀareasꢀsearchedꢀforꢀcasualties.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42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40" y="62750"/>
            <a:ext cx="8820224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DetailsꢀofꢀNationalꢀPark/Sanctuary/ForestꢀLand/Schedule-IꢀSpecies/ESZꢀNotification/Noꢀ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DevelopmentꢀZoneꢀIfꢀanyꢀ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31" y="726791"/>
            <a:ext cx="2193588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Sl.ꢀNo.</a:t>
            </a:r>
            <a:r>
              <a:rPr dirty="0" sz="1900" spc="120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Particulars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44240" y="726791"/>
            <a:ext cx="1841500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DistanceꢀinꢀKms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7363" y="1101483"/>
            <a:ext cx="2460711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Nearestꢀ</a:t>
            </a:r>
            <a:r>
              <a:rPr dirty="0" sz="1900" spc="-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Nationalꢀ</a:t>
            </a:r>
            <a:r>
              <a:rPr dirty="0" sz="1900" spc="-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Park/ꢀ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5320" y="1267049"/>
            <a:ext cx="273050" cy="828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  <a:p>
            <a:pPr marL="0" marR="0">
              <a:lnSpc>
                <a:spcPts val="2104"/>
              </a:lnSpc>
              <a:spcBef>
                <a:spcPts val="2017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09563" y="1267980"/>
            <a:ext cx="460740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Nil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7363" y="1434477"/>
            <a:ext cx="1981590" cy="6613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WildlifeꢀSanctuary</a:t>
            </a:r>
          </a:p>
          <a:p>
            <a:pPr marL="34675" marR="0">
              <a:lnSpc>
                <a:spcPts val="2104"/>
              </a:lnSpc>
              <a:spcBef>
                <a:spcPts val="699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ForestꢀLand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44240" y="1790543"/>
            <a:ext cx="460740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Nil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09563" y="2148471"/>
            <a:ext cx="2477386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HireꢀHalla-ꢀ6.6ꢀKmꢀ(W)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09563" y="2481465"/>
            <a:ext cx="4769736" cy="1970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KrishnaꢀRiver–ꢀLocatedꢀatꢀaꢀdistanceꢀofꢀabout</a:t>
            </a:r>
          </a:p>
          <a:p>
            <a:pPr marL="0" marR="0">
              <a:lnSpc>
                <a:spcPts val="2104"/>
              </a:lnSpc>
              <a:spcBef>
                <a:spcPts val="517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12.95ꢀKmsꢀfromꢀtheꢀproposedꢀprojectꢀsiteꢀinꢀthe</a:t>
            </a:r>
          </a:p>
          <a:p>
            <a:pPr marL="0" marR="0">
              <a:lnSpc>
                <a:spcPts val="2104"/>
              </a:lnSpc>
              <a:spcBef>
                <a:spcPts val="517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Southwestꢀdirection</a:t>
            </a:r>
          </a:p>
          <a:p>
            <a:pPr marL="0" marR="0">
              <a:lnSpc>
                <a:spcPts val="2178"/>
              </a:lnSpc>
              <a:spcBef>
                <a:spcPts val="495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RFꢀnearꢀMamadapurꢀ–ꢀ5.1ꢀKmsꢀ(SE)</a:t>
            </a:r>
          </a:p>
          <a:p>
            <a:pPr marL="0" marR="0">
              <a:lnSpc>
                <a:spcPts val="2178"/>
              </a:lnSpc>
              <a:spcBef>
                <a:spcPts val="443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RFꢀnearꢀTadalabagiꢀꢀ-ꢀ13.8ꢀKmsꢀ(NW)</a:t>
            </a:r>
          </a:p>
          <a:p>
            <a:pPr marL="0" marR="0">
              <a:lnSpc>
                <a:spcPts val="2178"/>
              </a:lnSpc>
              <a:spcBef>
                <a:spcPts val="443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IndianꢀPeafowlꢀ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5320" y="2647031"/>
            <a:ext cx="273050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47363" y="2647962"/>
            <a:ext cx="2122152" cy="1304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NearestꢀWaterꢀBody</a:t>
            </a:r>
          </a:p>
          <a:p>
            <a:pPr marL="0" marR="0">
              <a:lnSpc>
                <a:spcPts val="2104"/>
              </a:lnSpc>
              <a:spcBef>
                <a:spcPts val="5761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NearestꢀForest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85320" y="3646013"/>
            <a:ext cx="273050" cy="1970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4</a:t>
            </a:r>
          </a:p>
          <a:p>
            <a:pPr marL="0" marR="0">
              <a:lnSpc>
                <a:spcPts val="2104"/>
              </a:lnSpc>
              <a:spcBef>
                <a:spcPts val="445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5</a:t>
            </a:r>
          </a:p>
          <a:p>
            <a:pPr marL="0" marR="0">
              <a:lnSpc>
                <a:spcPts val="2104"/>
              </a:lnSpc>
              <a:spcBef>
                <a:spcPts val="440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6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47363" y="4470264"/>
            <a:ext cx="4246460" cy="647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Scheduleꢀ–ꢀIꢀSpecies</a:t>
            </a:r>
            <a:r>
              <a:rPr dirty="0" sz="1900" spc="23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BlackꢀKiteꢀ</a:t>
            </a:r>
          </a:p>
          <a:p>
            <a:pPr marL="2362200" marR="0">
              <a:lnSpc>
                <a:spcPts val="2178"/>
              </a:lnSpc>
              <a:spcBef>
                <a:spcPts val="443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Brahminyꢀkiteꢀ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47363" y="5145417"/>
            <a:ext cx="1954609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NearestꢀWildꢀLifeꢀ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09563" y="5311914"/>
            <a:ext cx="5553254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YedahallaiꢀChinkaraꢀWildꢀLifeꢀSantuaryꢀ–ꢀ23ꢀKmꢀ(SW)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47363" y="5478411"/>
            <a:ext cx="1010146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Santuary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85320" y="5834477"/>
            <a:ext cx="273050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7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47363" y="5835408"/>
            <a:ext cx="1807685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ESZꢀNotification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09563" y="5835408"/>
            <a:ext cx="460740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Nil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47363" y="6208788"/>
            <a:ext cx="2822699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NoꢀDevelopmentꢀZone</a:t>
            </a:r>
            <a:r>
              <a:rPr dirty="0" sz="1900" spc="7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Nil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87702" y="6240021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43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40" y="137260"/>
            <a:ext cx="768479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Process</a:t>
            </a: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Flow</a:t>
            </a: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Chart</a:t>
            </a: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for</a:t>
            </a: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RS/Ethanol/ENA</a:t>
            </a:r>
            <a:r>
              <a:rPr dirty="0" sz="1800" spc="-46" b="1">
                <a:solidFill>
                  <a:srgbClr val="0033cc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&amp;</a:t>
            </a: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Co-generation</a:t>
            </a: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Power</a:t>
            </a: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 </a:t>
            </a:r>
            <a:r>
              <a:rPr dirty="0" sz="1800" b="1">
                <a:solidFill>
                  <a:srgbClr val="0033cc"/>
                </a:solidFill>
                <a:latin typeface="UJAAKL+Arial-BoldMT"/>
                <a:cs typeface="UJAAKL+Arial-BoldMT"/>
              </a:rPr>
              <a:t>Plant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44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39" y="179632"/>
            <a:ext cx="2953903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MassꢀbalanceꢀDiagramꢀ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45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262603"/>
            <a:ext cx="2458863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WaterꢀRequirementꢀꢀ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068" y="828937"/>
            <a:ext cx="72261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Sl.ꢀNo.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8537" y="828937"/>
            <a:ext cx="93146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Quantity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08329" y="828937"/>
            <a:ext cx="75058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Source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0225" y="1249577"/>
            <a:ext cx="254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4889" y="1249577"/>
            <a:ext cx="777319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</a:t>
            </a:r>
            <a:r>
              <a:rPr dirty="0" sz="16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600" spc="-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availabilityꢀ</a:t>
            </a:r>
            <a:r>
              <a:rPr dirty="0" sz="1600" spc="-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-ꢀ</a:t>
            </a:r>
            <a:r>
              <a:rPr dirty="0" sz="1600" spc="-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1116000ꢀKLꢀ</a:t>
            </a:r>
            <a:r>
              <a:rPr dirty="0" sz="160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(Fromꢀ</a:t>
            </a:r>
            <a:r>
              <a:rPr dirty="0" sz="1600" spc="-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Krishnaꢀ</a:t>
            </a:r>
            <a:r>
              <a:rPr dirty="0" sz="1600" spc="-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Riverꢀ</a:t>
            </a:r>
            <a:r>
              <a:rPr dirty="0" sz="1600" spc="-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@ꢀ</a:t>
            </a:r>
            <a:r>
              <a:rPr dirty="0" sz="1600" spc="-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4000ꢀ</a:t>
            </a:r>
            <a:r>
              <a:rPr dirty="0" sz="1600" spc="6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600" spc="1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600" spc="1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4889" y="1493417"/>
            <a:ext cx="7772475" cy="506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KLDꢀ</a:t>
            </a:r>
            <a:r>
              <a:rPr dirty="0" sz="16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6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periodꢀ</a:t>
            </a:r>
            <a:r>
              <a:rPr dirty="0" sz="16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6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Juneꢀ</a:t>
            </a:r>
            <a:r>
              <a:rPr dirty="0" sz="16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6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Novemberꢀ</a:t>
            </a:r>
            <a:r>
              <a:rPr dirty="0" sz="16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6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Condensateꢀ</a:t>
            </a:r>
            <a:r>
              <a:rPr dirty="0" sz="16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6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sourcedꢀ</a:t>
            </a:r>
            <a:r>
              <a:rPr dirty="0" sz="1600" spc="35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availableꢀ</a:t>
            </a:r>
            <a:r>
              <a:rPr dirty="0" sz="1600" spc="-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6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Sugarꢀ</a:t>
            </a:r>
            <a:r>
              <a:rPr dirty="0" sz="1600" spc="-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Industryꢀ</a:t>
            </a:r>
            <a:r>
              <a:rPr dirty="0" sz="16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afterꢀ</a:t>
            </a:r>
            <a:r>
              <a:rPr dirty="0" sz="16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treatingꢀ</a:t>
            </a:r>
            <a:r>
              <a:rPr dirty="0" sz="1600" spc="-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600" spc="-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Condensateꢀ</a:t>
            </a:r>
            <a:r>
              <a:rPr dirty="0" sz="1600" spc="-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Polishingꢀ</a:t>
            </a:r>
            <a:r>
              <a:rPr dirty="0" sz="1600" spc="6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Krishnaꢀ</a:t>
            </a:r>
            <a:r>
              <a:rPr dirty="0" sz="16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Riverꢀ</a:t>
            </a:r>
            <a:r>
              <a:rPr dirty="0" sz="16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24889" y="1981097"/>
            <a:ext cx="669063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Unitꢀ</a:t>
            </a:r>
            <a:r>
              <a:rPr dirty="0" sz="1600" spc="-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@ꢀ</a:t>
            </a:r>
            <a:r>
              <a:rPr dirty="0" sz="1600" spc="-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4200ꢀ</a:t>
            </a:r>
            <a:r>
              <a:rPr dirty="0" sz="16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KLDꢀ</a:t>
            </a:r>
            <a:r>
              <a:rPr dirty="0" sz="16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consideringꢀ</a:t>
            </a:r>
            <a:r>
              <a:rPr dirty="0" sz="16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120ꢀ</a:t>
            </a:r>
            <a:r>
              <a:rPr dirty="0" sz="16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daysꢀ</a:t>
            </a:r>
            <a:r>
              <a:rPr dirty="0" sz="16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600" spc="-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Seasonꢀ</a:t>
            </a:r>
            <a:r>
              <a:rPr dirty="0" sz="1600" spc="-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operation).Totalꢀ</a:t>
            </a:r>
            <a:r>
              <a:rPr dirty="0" sz="160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whichꢀ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13156" y="1981097"/>
            <a:ext cx="699492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</a:p>
          <a:p>
            <a:pPr marL="345678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</a:p>
          <a:p>
            <a:pPr marL="85328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4889" y="2224937"/>
            <a:ext cx="5225653" cy="1482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WaterꢀRequirementꢀꢀ-ꢀ1076100ꢀKLꢀ(ProposedꢀDistilleryꢀUnit).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FreshꢀWaterꢀRequirementꢀforꢀ180ꢀKLDꢀENAꢀProduction;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CaneꢀJuice/SyrupꢀasꢀFeed:ꢀꢀꢀ1012ꢀKLDꢀ@ꢀ5.62ꢀKL/KL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B-HeavyꢀMolassesꢀasꢀFeed:ꢀ1294ꢀKLDꢀ@ꢀ7.19ꢀKL/KL</a:t>
            </a:r>
          </a:p>
          <a:p>
            <a:pPr marL="0" marR="0">
              <a:lnSpc>
                <a:spcPts val="177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C-MolassesꢀasꢀFeed:ꢀꢀꢀꢀꢀꢀꢀꢀꢀꢀꢀꢀ1440ꢀKLDꢀ@ꢀ8.00ꢀKL/KL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16115" y="2224937"/>
            <a:ext cx="1782444" cy="22138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Permissionꢀ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obtainedꢀ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Krishnaꢀ</a:t>
            </a:r>
            <a:r>
              <a:rPr dirty="0" sz="1600" spc="16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Bhagyaꢀ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Jalaꢀ</a:t>
            </a:r>
          </a:p>
          <a:p>
            <a:pPr marL="0" marR="0">
              <a:lnSpc>
                <a:spcPts val="177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Limited,ꢀ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Divisionꢀ</a:t>
            </a:r>
            <a:r>
              <a:rPr dirty="0" sz="1600" spc="1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Almattiꢀ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(KBJNL)ꢀ</a:t>
            </a:r>
            <a:r>
              <a:rPr dirty="0" sz="16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6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4000ꢀ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KLDꢀ</a:t>
            </a:r>
            <a:r>
              <a:rPr dirty="0" sz="16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6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Distilleryꢀunit.ꢀ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41322" y="2956457"/>
            <a:ext cx="756564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Nigamꢀ</a:t>
            </a:r>
          </a:p>
          <a:p>
            <a:pPr marL="15875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Damꢀ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24889" y="3687977"/>
            <a:ext cx="5044975" cy="9946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FreshꢀWaterꢀRequirementꢀforꢀ180ꢀKLDꢀEthanolꢀProduction;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CaneꢀJuice/SyrupꢀasꢀFeed:ꢀꢀꢀ922ꢀKLDꢀ@ꢀ5.12ꢀKL/KL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B-HeavyꢀMolassesꢀasꢀFeed:ꢀ1210ꢀKLDꢀ@ꢀ6.72ꢀKL/KL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C-MolassesꢀasꢀFeed:ꢀꢀꢀꢀꢀꢀꢀꢀꢀꢀꢀꢀ1374ꢀKLDꢀ@ꢀ7.63ꢀKL/KLꢀ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46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2440" y="224503"/>
            <a:ext cx="6000353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WaterꢀBalanceꢀChartꢀforꢀENAꢀ–ꢀCaneꢀjuiceꢀasꢀaꢀFeedꢀ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47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5256" y="199750"/>
            <a:ext cx="5650743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WaterꢀBalanceꢀChartꢀforꢀEthanolꢀ–ꢀCaneꢀjuiceꢀasꢀaꢀFeed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48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7376" y="184589"/>
            <a:ext cx="6191101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WaterꢀBalanceꢀChartꢀforꢀENAꢀ–ꢀBHꢀMolassesꢀasꢀaꢀFeed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49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40842"/>
            <a:ext cx="3609801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AirꢀandꢀNoiseꢀPollutionꢀSources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1690" y="436255"/>
            <a:ext cx="8603016" cy="877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HICNSK+Wingdings-Regular"/>
                <a:cs typeface="HICNSK+Wingdings-Regular"/>
              </a:rPr>
              <a:t>Ø</a:t>
            </a:r>
            <a:r>
              <a:rPr dirty="0" sz="18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Airꢀpollutionꢀsourcesꢀareꢀ60ꢀTPHꢀBoiler,ꢀ1250ꢀKVAꢀDGꢀset,ꢀVehicularꢀmovement.</a:t>
            </a:r>
          </a:p>
          <a:p>
            <a:pPr marL="0" marR="0">
              <a:lnSpc>
                <a:spcPts val="2214"/>
              </a:lnSpc>
              <a:spcBef>
                <a:spcPts val="13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Noiseꢀ</a:t>
            </a:r>
            <a:r>
              <a:rPr dirty="0" sz="2000" spc="-267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pollutionꢀ</a:t>
            </a:r>
            <a:r>
              <a:rPr dirty="0" sz="2000" spc="-28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sourcesꢀ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areꢀ</a:t>
            </a:r>
            <a:r>
              <a:rPr dirty="0" sz="1800" spc="-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60ꢀ</a:t>
            </a:r>
            <a:r>
              <a:rPr dirty="0" sz="1800" spc="-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TPHꢀ</a:t>
            </a:r>
            <a:r>
              <a:rPr dirty="0" sz="1800" spc="-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Boiler,ꢀ</a:t>
            </a:r>
            <a:r>
              <a:rPr dirty="0" sz="1800" spc="-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Turbine,ꢀ</a:t>
            </a:r>
            <a:r>
              <a:rPr dirty="0" sz="1800" spc="-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Electrostaticꢀ</a:t>
            </a:r>
            <a:r>
              <a:rPr dirty="0" sz="1800" spc="-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Precipitatorꢀ</a:t>
            </a:r>
            <a:r>
              <a:rPr dirty="0" sz="1800" spc="-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(ESP),ꢀ</a:t>
            </a:r>
          </a:p>
          <a:p>
            <a:pPr marL="0" marR="0">
              <a:lnSpc>
                <a:spcPts val="1993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DGꢀSetꢀ&amp;ꢀVehicularꢀmovement.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1370805"/>
            <a:ext cx="5746973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DetailsꢀofꢀEnvironmentꢀOfficersꢀwithꢀQualifications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74773" y="6612343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40" y="247522"/>
            <a:ext cx="6515918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WaterꢀBalanceꢀChartꢀforꢀEthanolꢀ–ꢀBHꢀMolassesꢀasꢀaꢀFeed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50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40" y="270541"/>
            <a:ext cx="6071046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WaterꢀBalanceꢀChartꢀforꢀENAꢀ–ꢀCꢀMolassesꢀasꢀaꢀFeedꢀ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51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40" y="270541"/>
            <a:ext cx="6395863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WaterꢀBalanceꢀChartꢀforꢀEthanolꢀ–ꢀCꢀMolassesꢀasꢀaꢀFeedꢀ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52</a:t>
            </a: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363555"/>
            <a:ext cx="4443263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WastewaterꢀTreatmentꢀTechnologyꢀ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817297"/>
            <a:ext cx="8403435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generatedꢀ</a:t>
            </a:r>
            <a:r>
              <a:rPr dirty="0" sz="2000" spc="-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domesticꢀ</a:t>
            </a:r>
            <a:r>
              <a:rPr dirty="0" sz="2000" spc="-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sewageꢀ</a:t>
            </a:r>
            <a:r>
              <a:rPr dirty="0" sz="2000" spc="-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-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-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treatedꢀ</a:t>
            </a:r>
            <a:r>
              <a:rPr dirty="0" sz="2000" spc="-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2000" spc="-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proposedꢀ</a:t>
            </a:r>
            <a:r>
              <a:rPr dirty="0" sz="2000" spc="-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STPꢀ</a:t>
            </a:r>
            <a:r>
              <a:rPr dirty="0" sz="2000" spc="-4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10ꢀ</a:t>
            </a:r>
            <a:r>
              <a:rPr dirty="0" sz="2000" spc="-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KLDꢀ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1990" y="1131442"/>
            <a:ext cx="3559695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capacityꢀusingꢀSBRꢀTechnology.ꢀ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1731697"/>
            <a:ext cx="8416416" cy="1547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2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Theꢀgeneratedꢀrawꢀspentꢀwashꢀofꢀquantityꢀ715ꢀKLDꢀusingꢀCaneꢀJuice/Syrupꢀ</a:t>
            </a:r>
          </a:p>
          <a:p>
            <a:pPr marL="285750" marR="0">
              <a:lnSpc>
                <a:spcPts val="2214"/>
              </a:lnSpc>
              <a:spcBef>
                <a:spcPts val="183"/>
              </a:spcBef>
              <a:spcAft>
                <a:spcPts val="0"/>
              </a:spcAft>
            </a:pPr>
            <a:r>
              <a:rPr dirty="0" sz="20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asꢀFeed,ꢀ857ꢀKLDꢀusingꢀB-ꢀheavyꢀMolassesꢀasꢀFeedꢀandꢀ1378ꢀKLDꢀusingꢀC-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Molassesꢀ</a:t>
            </a:r>
            <a:r>
              <a:rPr dirty="0" sz="2000" spc="-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2000" spc="-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aꢀ</a:t>
            </a:r>
            <a:r>
              <a:rPr dirty="0" sz="2000" spc="-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feed,ꢀ</a:t>
            </a:r>
            <a:r>
              <a:rPr dirty="0" sz="2000" spc="-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-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-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passedꢀ</a:t>
            </a:r>
            <a:r>
              <a:rPr dirty="0" sz="2000" spc="-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throughꢀ</a:t>
            </a:r>
            <a:r>
              <a:rPr dirty="0" sz="2000" spc="-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Bio-digesterꢀ</a:t>
            </a:r>
            <a:r>
              <a:rPr dirty="0" sz="2000" spc="-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2000" spc="-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produceꢀ</a:t>
            </a:r>
            <a:r>
              <a:rPr dirty="0" sz="2000" spc="-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Biogasꢀ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followedꢀ</a:t>
            </a:r>
            <a:r>
              <a:rPr dirty="0" sz="20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concentrationꢀ</a:t>
            </a:r>
            <a:r>
              <a:rPr dirty="0" sz="20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20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MEE,ꢀ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driedꢀ</a:t>
            </a:r>
            <a:r>
              <a:rPr dirty="0" sz="20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usingꢀ</a:t>
            </a:r>
            <a:r>
              <a:rPr dirty="0" sz="20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sprayꢀ</a:t>
            </a:r>
            <a:r>
              <a:rPr dirty="0" sz="20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driersꢀ</a:t>
            </a:r>
            <a:r>
              <a:rPr dirty="0" sz="20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  <a:r>
              <a:rPr dirty="0" sz="20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thenꢀ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packedꢀandꢀsoldꢀoutꢀinꢀlocalꢀmarketꢀasꢀaꢀPotashꢀpowder.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6240" y="3560497"/>
            <a:ext cx="8415019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15">
                <a:solidFill>
                  <a:srgbClr val="000000"/>
                </a:solidFill>
                <a:latin typeface="WKBVEV+TimesNewRomanPSMT"/>
                <a:cs typeface="WKBVEV+TimesNewRomanPSMT"/>
              </a:rPr>
              <a:t>Condensateꢀ&amp;ꢀSpentꢀLeesꢀfromꢀprocessꢀareꢀtreatedꢀinꢀCPUꢀofꢀCapacityꢀ1400ꢀ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1990" y="3874642"/>
            <a:ext cx="4525962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KLD,ꢀandꢀthenꢀitꢀwillꢀbeꢀreusedꢀinꢀProcess.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6240" y="4474897"/>
            <a:ext cx="8424711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Effluentꢀ</a:t>
            </a:r>
            <a:r>
              <a:rPr dirty="0" sz="20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generatedꢀ</a:t>
            </a:r>
            <a:r>
              <a:rPr dirty="0" sz="2000" spc="-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2000" spc="-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Sugarꢀ</a:t>
            </a:r>
            <a:r>
              <a:rPr dirty="0" sz="20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Plantꢀ</a:t>
            </a:r>
            <a:r>
              <a:rPr dirty="0" sz="2000" spc="-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-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treatedꢀ</a:t>
            </a:r>
            <a:r>
              <a:rPr dirty="0" sz="2000" spc="-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2000" spc="-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Effluentꢀ</a:t>
            </a:r>
            <a:r>
              <a:rPr dirty="0" sz="20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Treatmentꢀ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1990" y="4789042"/>
            <a:ext cx="7664127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Plantꢀ(ETPꢀofꢀcapacityꢀ1800ꢀKLD)ꢀandꢀreusedꢀforꢀgreenbeltꢀdevelopment.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53</a:t>
            </a: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39" y="83248"/>
            <a:ext cx="3489647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RawꢀMaterialꢀConsumption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5241" y="472337"/>
            <a:ext cx="436759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493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651" y="594257"/>
            <a:ext cx="1354236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RawꢀMaterial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68108" y="594257"/>
            <a:ext cx="93146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Quantity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82875" y="594257"/>
            <a:ext cx="148461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Transportation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15020" y="594257"/>
            <a:ext cx="75058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Source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82185" y="594257"/>
            <a:ext cx="818257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Storage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61840" y="960017"/>
            <a:ext cx="1557967" cy="994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1612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Pipelineꢀforꢀ</a:t>
            </a:r>
          </a:p>
          <a:p>
            <a:pPr marL="13444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Internal/Tankersꢀ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forꢀshiftingꢀfromꢀ</a:t>
            </a:r>
          </a:p>
          <a:p>
            <a:pPr marL="460375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ICPL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28408" y="1081937"/>
            <a:ext cx="1264344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2700ꢀTPDꢀorꢀ</a:t>
            </a:r>
          </a:p>
          <a:p>
            <a:pPr marL="42068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675ꢀTPDꢀ@ꢀ</a:t>
            </a:r>
          </a:p>
          <a:p>
            <a:pPr marL="22225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60ꢀBrix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89322" y="1081937"/>
            <a:ext cx="1648122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OwnꢀProductionꢀ/ꢀ</a:t>
            </a:r>
          </a:p>
          <a:p>
            <a:pPr marL="170656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Shiftingꢀfromꢀ</a:t>
            </a:r>
          </a:p>
          <a:p>
            <a:pPr marL="296862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ICPLꢀUnit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5651" y="1203857"/>
            <a:ext cx="1196280" cy="506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CaneꢀJuiceꢀ/ꢀ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Syrup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8266" y="1325777"/>
            <a:ext cx="254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20980" y="1325777"/>
            <a:ext cx="1552078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MildꢀSteelꢀTanks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61840" y="1935377"/>
            <a:ext cx="1557967" cy="994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1612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Pipelineꢀforꢀ</a:t>
            </a:r>
          </a:p>
          <a:p>
            <a:pPr marL="13444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Internal/Tankersꢀ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forꢀshiftingꢀfromꢀ</a:t>
            </a:r>
          </a:p>
          <a:p>
            <a:pPr marL="460375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ICPL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89322" y="2057297"/>
            <a:ext cx="1648122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OwnꢀProductionꢀ/ꢀ</a:t>
            </a:r>
          </a:p>
          <a:p>
            <a:pPr marL="170656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Shiftingꢀfromꢀ</a:t>
            </a:r>
          </a:p>
          <a:p>
            <a:pPr marL="296862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ICPLꢀUnit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75651" y="2179217"/>
            <a:ext cx="936724" cy="506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B-Heavyꢀ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Molasses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8266" y="2301137"/>
            <a:ext cx="254000" cy="12023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  <a:p>
            <a:pPr marL="0" marR="0">
              <a:lnSpc>
                <a:spcPts val="1771"/>
              </a:lnSpc>
              <a:spcBef>
                <a:spcPts val="562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589540" y="2301137"/>
            <a:ext cx="891877" cy="12023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591ꢀTPD</a:t>
            </a:r>
          </a:p>
          <a:p>
            <a:pPr marL="0" marR="0">
              <a:lnSpc>
                <a:spcPts val="1771"/>
              </a:lnSpc>
              <a:spcBef>
                <a:spcPts val="562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756ꢀTPD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120980" y="2301137"/>
            <a:ext cx="1552078" cy="12023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MildꢀSteelꢀTanks</a:t>
            </a:r>
          </a:p>
          <a:p>
            <a:pPr marL="26243" marR="0">
              <a:lnSpc>
                <a:spcPts val="1771"/>
              </a:lnSpc>
              <a:spcBef>
                <a:spcPts val="562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MildꢀSteelꢀtanks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48853" y="2996532"/>
            <a:ext cx="1529457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Ownꢀproductionꢀ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75651" y="3240372"/>
            <a:ext cx="1162744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C-ꢀMolasses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33216" y="3240372"/>
            <a:ext cx="3228766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Pipelineꢀ/Tankers</a:t>
            </a:r>
            <a:r>
              <a:rPr dirty="0" sz="1600" spc="19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plusꢀotherꢀsugarꢀ</a:t>
            </a:r>
          </a:p>
          <a:p>
            <a:pPr marL="2002181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factories.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2318" y="3813848"/>
            <a:ext cx="2039423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Chemicalsꢀ/ꢀNutrients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156748" y="4057688"/>
            <a:ext cx="1518245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131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MꢀSꢀTankꢀwithꢀ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Fumeꢀabsorbingꢀ</a:t>
            </a:r>
          </a:p>
          <a:p>
            <a:pPr marL="369093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facility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88266" y="4301528"/>
            <a:ext cx="254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75651" y="4301528"/>
            <a:ext cx="1388367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SulphuricꢀAcid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695108" y="4301528"/>
            <a:ext cx="677366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360ꢀlit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930115" y="4301528"/>
            <a:ext cx="117355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Lorryꢀtanker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767147" y="4301528"/>
            <a:ext cx="840978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Mumbai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88266" y="4789208"/>
            <a:ext cx="254000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5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6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75651" y="4789208"/>
            <a:ext cx="558899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DAP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Urea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657008" y="4789208"/>
            <a:ext cx="756344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180ꢀKg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660ꢀKg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10309" y="4789208"/>
            <a:ext cx="615057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Lorry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Lorry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880653" y="4789208"/>
            <a:ext cx="614957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Local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Local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336135" y="4789208"/>
            <a:ext cx="1111944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50ꢀKgꢀBags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50ꢀKgꢀBags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75651" y="5362684"/>
            <a:ext cx="1060946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Antifoam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HCL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Causticꢀlye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679233" y="5362684"/>
            <a:ext cx="711200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360ꢀkg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660ꢀkg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660ꢀkg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161047" y="5362684"/>
            <a:ext cx="727769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262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Lorry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Tanker</a:t>
            </a:r>
          </a:p>
          <a:p>
            <a:pPr marL="49262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Lorry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998792" y="5362684"/>
            <a:ext cx="1783457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7343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50ꢀKgꢀBags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AcidꢀproofꢀMSꢀtank</a:t>
            </a:r>
          </a:p>
          <a:p>
            <a:pPr marL="166687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SSꢀStorageꢀtank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88266" y="5606524"/>
            <a:ext cx="254000" cy="958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7</a:t>
            </a:r>
          </a:p>
          <a:p>
            <a:pPr marL="0" marR="0">
              <a:lnSpc>
                <a:spcPts val="1771"/>
              </a:lnSpc>
              <a:spcBef>
                <a:spcPts val="365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8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880653" y="5606524"/>
            <a:ext cx="614957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Local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75651" y="6179999"/>
            <a:ext cx="1280814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Yeastꢀcultureꢀ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/Enzyme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517910" y="6179999"/>
            <a:ext cx="1337171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3856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Manufacturers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679233" y="6301919"/>
            <a:ext cx="7112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330ꢀkg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10309" y="6301919"/>
            <a:ext cx="615057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Lorry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346454" y="6301919"/>
            <a:ext cx="108932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10ꢀkgꢀdrum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54</a:t>
            </a: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39" y="157974"/>
            <a:ext cx="4893468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DetailsꢀofꢀGreenꢀBeltꢀDevelopmentꢀPlan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3442" y="624737"/>
            <a:ext cx="262826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Procureme</a:t>
            </a:r>
            <a:r>
              <a:rPr dirty="0" sz="1600" spc="146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Responsibilityꢀ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8946" y="746657"/>
            <a:ext cx="1450379" cy="506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Proposedꢀareaꢀ</a:t>
            </a:r>
          </a:p>
          <a:p>
            <a:pPr marL="33883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forꢀgreenꢀbelt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23457" y="746657"/>
            <a:ext cx="1552277" cy="506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No.ꢀofꢀseedlingsꢀ</a:t>
            </a:r>
          </a:p>
          <a:p>
            <a:pPr marL="73025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forꢀplantation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49171" y="868577"/>
            <a:ext cx="603944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ntꢀofꢀ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77470" y="868577"/>
            <a:ext cx="1416645" cy="506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&amp;ꢀMonitoringꢀ</a:t>
            </a:r>
          </a:p>
          <a:p>
            <a:pPr marL="286543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Agency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40497" y="868577"/>
            <a:ext cx="1095176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CostꢀinꢀRs.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59465" y="1112417"/>
            <a:ext cx="93146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seedlings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0979" y="1356257"/>
            <a:ext cx="1270000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Proposed:ꢀ12ꢀ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Acresꢀ(33%)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34504" y="1356257"/>
            <a:ext cx="1738107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Vijayapura,ꢀ</a:t>
            </a:r>
            <a:r>
              <a:rPr dirty="0" sz="1600" spc="8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M/s.ꢀ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05488" y="1326656"/>
            <a:ext cx="4334875" cy="2948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400/acreꢀxꢀ12ꢀacresꢀ</a:t>
            </a:r>
            <a:r>
              <a:rPr dirty="0" sz="160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000000"/>
                </a:solidFill>
                <a:latin typeface="SUDGBH+SymbolMT"/>
                <a:cs typeface="SUDGBH+SymbolMT"/>
              </a:rPr>
              <a:t></a:t>
            </a:r>
            <a:r>
              <a:rPr dirty="0" sz="1650" spc="1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100/-ꢀperꢀsaplingsꢀxꢀ4800ꢀ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34504" y="1600097"/>
            <a:ext cx="7112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Forestꢀ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02636" y="1600097"/>
            <a:ext cx="1151334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Someshwarꢀ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05488" y="1600097"/>
            <a:ext cx="1441053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=ꢀ4800ꢀsaplings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129549" y="1600097"/>
            <a:ext cx="2660396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90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saplingsꢀ=ꢀRs.ꢀ4,80,000/-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UDGBH+SymbolMT"/>
                <a:cs typeface="SUDGBH+SymbolMT"/>
              </a:rPr>
              <a:t></a:t>
            </a:r>
            <a:r>
              <a:rPr dirty="0" sz="1650" spc="1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Watchꢀ&amp;ꢀwardꢀforꢀ3ꢀyearsꢀ</a:t>
            </a:r>
          </a:p>
          <a:p>
            <a:pPr marL="342900" marR="0">
              <a:lnSpc>
                <a:spcPts val="1771"/>
              </a:lnSpc>
              <a:spcBef>
                <a:spcPts val="13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(Lumpꢀsum)ꢀ=ꢀRs.ꢀ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34504" y="1843937"/>
            <a:ext cx="2566553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departmentꢀ</a:t>
            </a:r>
            <a:r>
              <a:rPr dirty="0" sz="1600" spc="1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SugarsꢀLimited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andꢀNGOs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72449" y="2331617"/>
            <a:ext cx="108932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10,95,000/-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129549" y="2545856"/>
            <a:ext cx="2716072" cy="102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UDGBH+SymbolMT"/>
                <a:cs typeface="SUDGBH+SymbolMT"/>
              </a:rPr>
              <a:t></a:t>
            </a:r>
            <a:r>
              <a:rPr dirty="0" sz="1650" spc="1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MaintenanceꢀofꢀGreenꢀbeltꢀ</a:t>
            </a:r>
          </a:p>
          <a:p>
            <a:pPr marL="342900" marR="0">
              <a:lnSpc>
                <a:spcPts val="1771"/>
              </a:lnSpc>
              <a:spcBef>
                <a:spcPts val="13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perꢀyearꢀ(fourthꢀyearꢀ</a:t>
            </a:r>
          </a:p>
          <a:p>
            <a:pPr marL="34290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onwards)ꢀ=ꢀ1,82,500/-</a:t>
            </a:r>
          </a:p>
          <a:p>
            <a:pPr marL="813329" marR="0">
              <a:lnSpc>
                <a:spcPts val="177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17,57,500/-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98672" y="3306977"/>
            <a:ext cx="581223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07309" y="3779331"/>
            <a:ext cx="8512819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GreenꢀBeltꢀDevelopmentꢀplanningꢀandꢀtimeꢀframeꢀwithinꢀIndustrialꢀPremises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74200" y="4394761"/>
            <a:ext cx="723676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Years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72432" y="4394761"/>
            <a:ext cx="1263476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No.ꢀofꢀrows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301978" y="4394761"/>
            <a:ext cx="634714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Area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424362" y="4394761"/>
            <a:ext cx="1581484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No.ꢀofꢀsaplings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244666" y="4394761"/>
            <a:ext cx="2349661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Costꢀofꢀsaplingsꢀ(Rs./-)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51981" y="4869637"/>
            <a:ext cx="1142925" cy="1413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2022-2023</a:t>
            </a:r>
          </a:p>
          <a:p>
            <a:pPr marL="0" marR="0">
              <a:lnSpc>
                <a:spcPts val="1993"/>
              </a:lnSpc>
              <a:spcBef>
                <a:spcPts val="87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2023-2024</a:t>
            </a:r>
          </a:p>
          <a:p>
            <a:pPr marL="0" marR="0">
              <a:lnSpc>
                <a:spcPts val="1993"/>
              </a:lnSpc>
              <a:spcBef>
                <a:spcPts val="82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2024-2025</a:t>
            </a:r>
          </a:p>
          <a:p>
            <a:pPr marL="261980" marR="0">
              <a:lnSpc>
                <a:spcPts val="1993"/>
              </a:lnSpc>
              <a:spcBef>
                <a:spcPts val="111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068841" y="4875282"/>
            <a:ext cx="266700" cy="10192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  <a:p>
            <a:pPr marL="0" marR="0">
              <a:lnSpc>
                <a:spcPts val="1993"/>
              </a:lnSpc>
              <a:spcBef>
                <a:spcPts val="87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  <a:p>
            <a:pPr marL="0" marR="0">
              <a:lnSpc>
                <a:spcPts val="1993"/>
              </a:lnSpc>
              <a:spcBef>
                <a:spcPts val="82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910137" y="4875282"/>
            <a:ext cx="609600" cy="999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4800</a:t>
            </a:r>
          </a:p>
          <a:p>
            <a:pPr marL="0" marR="0">
              <a:lnSpc>
                <a:spcPts val="1993"/>
              </a:lnSpc>
              <a:spcBef>
                <a:spcPts val="71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4800</a:t>
            </a:r>
          </a:p>
          <a:p>
            <a:pPr marL="0" marR="0">
              <a:lnSpc>
                <a:spcPts val="1993"/>
              </a:lnSpc>
              <a:spcBef>
                <a:spcPts val="87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4800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873316" y="4855783"/>
            <a:ext cx="1092137" cy="10192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4,80,000/-</a:t>
            </a:r>
          </a:p>
          <a:p>
            <a:pPr marL="0" marR="0">
              <a:lnSpc>
                <a:spcPts val="1993"/>
              </a:lnSpc>
              <a:spcBef>
                <a:spcPts val="87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4,80,000/-</a:t>
            </a:r>
          </a:p>
          <a:p>
            <a:pPr marL="0" marR="0">
              <a:lnSpc>
                <a:spcPts val="1993"/>
              </a:lnSpc>
              <a:spcBef>
                <a:spcPts val="82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4,80,000/-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944313" y="5081538"/>
            <a:ext cx="1403114" cy="6067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Allꢀalongꢀtheꢀ</a:t>
            </a:r>
          </a:p>
          <a:p>
            <a:pPr marL="158750" marR="0">
              <a:lnSpc>
                <a:spcPts val="1993"/>
              </a:lnSpc>
              <a:spcBef>
                <a:spcPts val="49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periphery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543431" y="5997686"/>
            <a:ext cx="1206437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14,40,000/-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55</a:t>
            </a:r>
          </a:p>
        </p:txBody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40" y="196074"/>
            <a:ext cx="7608478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ListꢀofꢀtreeꢀspeciesꢀrecommendedꢀforꢀGreenꢀBeltꢀDevelopmentꢀ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992" y="566461"/>
            <a:ext cx="346817" cy="417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368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Slꢀ</a:t>
            </a:r>
          </a:p>
          <a:p>
            <a:pPr marL="0" marR="0">
              <a:lnSpc>
                <a:spcPts val="1328"/>
              </a:lnSpc>
              <a:spcBef>
                <a:spcPts val="377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44952" y="566461"/>
            <a:ext cx="791616" cy="417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Commonꢀ</a:t>
            </a:r>
          </a:p>
          <a:p>
            <a:pPr marL="109537" marR="0">
              <a:lnSpc>
                <a:spcPts val="1328"/>
              </a:lnSpc>
              <a:spcBef>
                <a:spcPts val="377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Name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43709" y="566461"/>
            <a:ext cx="630733" cy="417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Heightꢀ</a:t>
            </a:r>
          </a:p>
          <a:p>
            <a:pPr marL="106362" marR="0">
              <a:lnSpc>
                <a:spcPts val="1328"/>
              </a:lnSpc>
              <a:spcBef>
                <a:spcPts val="377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(m)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43878" y="566461"/>
            <a:ext cx="646739" cy="417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726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Crownꢀ</a:t>
            </a:r>
          </a:p>
          <a:p>
            <a:pPr marL="0" marR="0">
              <a:lnSpc>
                <a:spcPts val="1328"/>
              </a:lnSpc>
              <a:spcBef>
                <a:spcPts val="377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shape^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75756" y="566461"/>
            <a:ext cx="602784" cy="417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3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Broadꢀ</a:t>
            </a:r>
          </a:p>
          <a:p>
            <a:pPr marL="0" marR="0">
              <a:lnSpc>
                <a:spcPts val="1328"/>
              </a:lnSpc>
              <a:spcBef>
                <a:spcPts val="377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leaved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23254" y="671617"/>
            <a:ext cx="114701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Scientificꢀname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87784" y="671617"/>
            <a:ext cx="609525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Family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48729" y="671617"/>
            <a:ext cx="448716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Uses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37854" y="671617"/>
            <a:ext cx="51650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APTI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9164" y="998192"/>
            <a:ext cx="490835" cy="42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Trees</a:t>
            </a:r>
          </a:p>
          <a:p>
            <a:pPr marL="86597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2086" y="1215908"/>
            <a:ext cx="1887810" cy="533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Alstoniaꢀscholarisꢀ(L.)ꢀR.Br.</a:t>
            </a:r>
          </a:p>
          <a:p>
            <a:pPr marL="0" marR="0">
              <a:lnSpc>
                <a:spcPts val="1328"/>
              </a:lnSpc>
              <a:spcBef>
                <a:spcPts val="12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AzadirachtaꢀindicaꢀA.Juss.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52083" y="1215908"/>
            <a:ext cx="935310" cy="533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Boothaꢀmara</a:t>
            </a:r>
          </a:p>
          <a:p>
            <a:pPr marL="3968" marR="0">
              <a:lnSpc>
                <a:spcPts val="1328"/>
              </a:lnSpc>
              <a:spcBef>
                <a:spcPts val="12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Bevinaꢀmara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105222" y="1215908"/>
            <a:ext cx="973112" cy="533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Apocynaceae</a:t>
            </a:r>
          </a:p>
          <a:p>
            <a:pPr marL="96837" marR="0">
              <a:lnSpc>
                <a:spcPts val="1328"/>
              </a:lnSpc>
              <a:spcBef>
                <a:spcPts val="12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Meliaceae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56629" y="1215908"/>
            <a:ext cx="1066502" cy="860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581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Ornamental</a:t>
            </a:r>
          </a:p>
          <a:p>
            <a:pPr marL="0" marR="0">
              <a:lnSpc>
                <a:spcPts val="1328"/>
              </a:lnSpc>
              <a:spcBef>
                <a:spcPts val="464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Medicinalꢀandꢀ</a:t>
            </a:r>
          </a:p>
          <a:p>
            <a:pPr marL="101897" marR="0">
              <a:lnSpc>
                <a:spcPts val="1328"/>
              </a:lnSpc>
              <a:spcBef>
                <a:spcPts val="32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Traditional</a:t>
            </a:r>
          </a:p>
          <a:p>
            <a:pPr marL="193675" marR="0">
              <a:lnSpc>
                <a:spcPts val="1328"/>
              </a:lnSpc>
              <a:spcBef>
                <a:spcPts val="464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Fruiting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88171" y="1215908"/>
            <a:ext cx="304800" cy="533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40</a:t>
            </a:r>
          </a:p>
          <a:p>
            <a:pPr marL="0" marR="0">
              <a:lnSpc>
                <a:spcPts val="1328"/>
              </a:lnSpc>
              <a:spcBef>
                <a:spcPts val="12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270866" y="1215908"/>
            <a:ext cx="55884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Round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064841" y="1215908"/>
            <a:ext cx="46144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6.6&amp;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724187" y="1223595"/>
            <a:ext cx="272132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HICNSK+Wingdings-Regular"/>
                <a:cs typeface="HICNSK+Wingdings-Regular"/>
              </a:rPr>
              <a:t>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5761" y="1542482"/>
            <a:ext cx="2286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164503" y="1542482"/>
            <a:ext cx="770334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Spreading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048173" y="1542482"/>
            <a:ext cx="4953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19.01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764668" y="1542482"/>
            <a:ext cx="1905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95761" y="1869057"/>
            <a:ext cx="228600" cy="4245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72086" y="1869057"/>
            <a:ext cx="2128763" cy="4245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Buteaꢀmonospermaꢀ(lam.)ꢀTaub.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CassiaꢀfistulaꢀL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207658" y="1869057"/>
            <a:ext cx="62649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Mutuga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32222" y="1869057"/>
            <a:ext cx="719211" cy="4245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Fabaceae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Fabaceae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588171" y="1869057"/>
            <a:ext cx="304800" cy="4245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10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15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270866" y="1869057"/>
            <a:ext cx="55884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Round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048173" y="1869057"/>
            <a:ext cx="495300" cy="4245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18.42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12.13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724187" y="1876744"/>
            <a:ext cx="272132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HICNSK+Wingdings-Regular"/>
                <a:cs typeface="HICNSK+Wingdings-Regular"/>
              </a:rPr>
              <a:t>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026683" y="2086773"/>
            <a:ext cx="98591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Araginaꢀmara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386010" y="2086773"/>
            <a:ext cx="770259" cy="431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Medicinal</a:t>
            </a:r>
          </a:p>
          <a:p>
            <a:pPr marL="71611" marR="0">
              <a:lnSpc>
                <a:spcPts val="1328"/>
              </a:lnSpc>
              <a:spcBef>
                <a:spcPts val="49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Timber,ꢀ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164503" y="2086773"/>
            <a:ext cx="770334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Spreading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758318" y="2086773"/>
            <a:ext cx="20315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95761" y="2522206"/>
            <a:ext cx="2286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5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72086" y="2522206"/>
            <a:ext cx="182440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ChloroxylonꢀswieteniaꢀDC.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156858" y="2522206"/>
            <a:ext cx="727992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Hurugalu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236191" y="2522206"/>
            <a:ext cx="710803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Rutaceae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236785" y="2522206"/>
            <a:ext cx="1104527" cy="417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medicinal,ꢀfuelꢀ</a:t>
            </a:r>
          </a:p>
          <a:p>
            <a:pPr marL="290512" marR="0">
              <a:lnSpc>
                <a:spcPts val="1328"/>
              </a:lnSpc>
              <a:spcBef>
                <a:spcPts val="37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wood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588171" y="2522206"/>
            <a:ext cx="304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20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164503" y="2522206"/>
            <a:ext cx="770334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Spreading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194223" y="2522206"/>
            <a:ext cx="20315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758318" y="2522206"/>
            <a:ext cx="20315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95761" y="2957638"/>
            <a:ext cx="228600" cy="8600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</a:t>
            </a:r>
          </a:p>
          <a:p>
            <a:pPr marL="0" marR="0">
              <a:lnSpc>
                <a:spcPts val="1328"/>
              </a:lnSpc>
              <a:spcBef>
                <a:spcPts val="43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8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9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72086" y="2957638"/>
            <a:ext cx="1671711" cy="42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DalbergiaꢀlatifoliaꢀRoxb.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GmelinaꢀarboreaꢀL.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198927" y="2957638"/>
            <a:ext cx="643383" cy="642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137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beete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Shivane</a:t>
            </a:r>
          </a:p>
          <a:p>
            <a:pPr marL="59531" marR="0">
              <a:lnSpc>
                <a:spcPts val="1328"/>
              </a:lnSpc>
              <a:spcBef>
                <a:spcPts val="43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Anjan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105222" y="2957638"/>
            <a:ext cx="973410" cy="642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Leguminosae</a:t>
            </a:r>
          </a:p>
          <a:p>
            <a:pPr marL="79375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Lamiaceae</a:t>
            </a:r>
          </a:p>
          <a:p>
            <a:pPr marL="127000" marR="0">
              <a:lnSpc>
                <a:spcPts val="1328"/>
              </a:lnSpc>
              <a:spcBef>
                <a:spcPts val="43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Fabaceae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73620" y="2957638"/>
            <a:ext cx="600967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Timber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588171" y="2957638"/>
            <a:ext cx="304800" cy="8600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15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15</a:t>
            </a:r>
          </a:p>
          <a:p>
            <a:pPr marL="0" marR="0">
              <a:lnSpc>
                <a:spcPts val="1328"/>
              </a:lnSpc>
              <a:spcBef>
                <a:spcPts val="43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25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15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7164503" y="2957638"/>
            <a:ext cx="770334" cy="42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Spreading</a:t>
            </a:r>
          </a:p>
          <a:p>
            <a:pPr marL="106362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Round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8043410" y="2957638"/>
            <a:ext cx="505048" cy="642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32.5+</a:t>
            </a:r>
          </a:p>
          <a:p>
            <a:pPr marL="4762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13.62</a:t>
            </a:r>
          </a:p>
          <a:p>
            <a:pPr marL="150812" marR="0">
              <a:lnSpc>
                <a:spcPts val="1328"/>
              </a:lnSpc>
              <a:spcBef>
                <a:spcPts val="43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8758318" y="2957638"/>
            <a:ext cx="20315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473620" y="3175354"/>
            <a:ext cx="600967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Timber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8724187" y="3183041"/>
            <a:ext cx="272132" cy="416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HICNSK+Wingdings-Regular"/>
                <a:cs typeface="HICNSK+Wingdings-Regular"/>
              </a:rPr>
              <a:t></a:t>
            </a:r>
          </a:p>
          <a:p>
            <a:pPr marL="34131" marR="0">
              <a:lnSpc>
                <a:spcPts val="1328"/>
              </a:lnSpc>
              <a:spcBef>
                <a:spcPts val="37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72086" y="3393070"/>
            <a:ext cx="1857523" cy="4245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HardwickiaꢀbinataꢀRoxb.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LagerstroemiaꢀlanceolataꢀL.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136153" y="3393070"/>
            <a:ext cx="1278061" cy="4245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Timber,ꢀmedicinal</a:t>
            </a:r>
          </a:p>
          <a:p>
            <a:pPr marL="337467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Timber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7164503" y="3393070"/>
            <a:ext cx="770334" cy="4245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Spreading</a:t>
            </a:r>
          </a:p>
          <a:p>
            <a:pPr marL="106362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Round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086214" y="3610786"/>
            <a:ext cx="86751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Nandiꢀmara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4180864" y="3610786"/>
            <a:ext cx="829195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Lythraceae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8086273" y="3610786"/>
            <a:ext cx="4191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7.71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8724187" y="3618472"/>
            <a:ext cx="272132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HICNSK+Wingdings-Regular"/>
                <a:cs typeface="HICNSK+Wingdings-Regular"/>
              </a:rPr>
              <a:t>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7084335" y="3832204"/>
            <a:ext cx="931291" cy="417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Oblong/roun</a:t>
            </a:r>
          </a:p>
          <a:p>
            <a:pPr marL="351631" marR="0">
              <a:lnSpc>
                <a:spcPts val="1328"/>
              </a:lnSpc>
              <a:spcBef>
                <a:spcPts val="37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d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257661" y="3937360"/>
            <a:ext cx="2014296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10</a:t>
            </a:r>
            <a:r>
              <a:rPr dirty="0" sz="1200" spc="9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Madhucaꢀlatifoliaꢀ(Roxb)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3233058" y="3937360"/>
            <a:ext cx="575592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Mahua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4172691" y="3937360"/>
            <a:ext cx="837753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Sapotaceae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155823" y="3937360"/>
            <a:ext cx="122731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Edible,ꢀmedicinal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6588171" y="3937360"/>
            <a:ext cx="304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15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8043410" y="3937360"/>
            <a:ext cx="50504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34.6+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8724187" y="3945047"/>
            <a:ext cx="272132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HICNSK+Wingdings-Regular"/>
                <a:cs typeface="HICNSK+Wingdings-Regular"/>
              </a:rPr>
              <a:t>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7084335" y="4267637"/>
            <a:ext cx="931291" cy="417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Oblong/roun</a:t>
            </a:r>
          </a:p>
          <a:p>
            <a:pPr marL="351631" marR="0">
              <a:lnSpc>
                <a:spcPts val="1328"/>
              </a:lnSpc>
              <a:spcBef>
                <a:spcPts val="37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d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257661" y="4372793"/>
            <a:ext cx="2445411" cy="533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27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11</a:t>
            </a:r>
            <a:r>
              <a:rPr dirty="0" sz="1200" spc="9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Madhucaꢀlongifoliaꢀvar.ꢀlatifolia</a:t>
            </a:r>
          </a:p>
          <a:p>
            <a:pPr marL="0" marR="0">
              <a:lnSpc>
                <a:spcPts val="1328"/>
              </a:lnSpc>
              <a:spcBef>
                <a:spcPts val="12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12</a:t>
            </a:r>
            <a:r>
              <a:rPr dirty="0" sz="1200" spc="9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MangiferaꢀindicaꢀL.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3233058" y="4372793"/>
            <a:ext cx="575592" cy="533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Mahua</a:t>
            </a:r>
          </a:p>
          <a:p>
            <a:pPr marL="34131" marR="0">
              <a:lnSpc>
                <a:spcPts val="1328"/>
              </a:lnSpc>
              <a:spcBef>
                <a:spcPts val="12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Mavu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4053628" y="4372793"/>
            <a:ext cx="1074836" cy="854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062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Sapotaceae</a:t>
            </a:r>
          </a:p>
          <a:p>
            <a:pPr marL="12700" marR="0">
              <a:lnSpc>
                <a:spcPts val="1328"/>
              </a:lnSpc>
              <a:spcBef>
                <a:spcPts val="12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Anacardiaceae</a:t>
            </a:r>
          </a:p>
          <a:p>
            <a:pPr marL="0" marR="0">
              <a:lnSpc>
                <a:spcPts val="1328"/>
              </a:lnSpc>
              <a:spcBef>
                <a:spcPts val="11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Phyllanthaceae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5155823" y="4372793"/>
            <a:ext cx="1227311" cy="533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Edible,ꢀmedicinal</a:t>
            </a:r>
          </a:p>
          <a:p>
            <a:pPr marL="294481" marR="0">
              <a:lnSpc>
                <a:spcPts val="1328"/>
              </a:lnSpc>
              <a:spcBef>
                <a:spcPts val="12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Fruiting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6588171" y="4372793"/>
            <a:ext cx="304800" cy="854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15</a:t>
            </a:r>
          </a:p>
          <a:p>
            <a:pPr marL="0" marR="0">
              <a:lnSpc>
                <a:spcPts val="1328"/>
              </a:lnSpc>
              <a:spcBef>
                <a:spcPts val="12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12</a:t>
            </a:r>
          </a:p>
          <a:p>
            <a:pPr marL="0" marR="0">
              <a:lnSpc>
                <a:spcPts val="1328"/>
              </a:lnSpc>
              <a:spcBef>
                <a:spcPts val="11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10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8043410" y="4372793"/>
            <a:ext cx="505048" cy="533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34.6+</a:t>
            </a:r>
          </a:p>
          <a:p>
            <a:pPr marL="4762" marR="0">
              <a:lnSpc>
                <a:spcPts val="1328"/>
              </a:lnSpc>
              <a:spcBef>
                <a:spcPts val="12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9.85*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8724187" y="4380480"/>
            <a:ext cx="272132" cy="5257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HICNSK+Wingdings-Regular"/>
                <a:cs typeface="HICNSK+Wingdings-Regular"/>
              </a:rPr>
              <a:t></a:t>
            </a:r>
          </a:p>
          <a:p>
            <a:pPr marL="34131" marR="0">
              <a:lnSpc>
                <a:spcPts val="1328"/>
              </a:lnSpc>
              <a:spcBef>
                <a:spcPts val="117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7270866" y="4699368"/>
            <a:ext cx="55884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Round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257661" y="5020475"/>
            <a:ext cx="187484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13</a:t>
            </a:r>
            <a:r>
              <a:rPr dirty="0" sz="1200" spc="9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PhyllanthusꢀemblicaꢀL.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3179083" y="5020475"/>
            <a:ext cx="68140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Nelliꢀkai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5547935" y="5020475"/>
            <a:ext cx="44879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Fruit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7270866" y="5020475"/>
            <a:ext cx="55884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Round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8010073" y="5020475"/>
            <a:ext cx="5715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12.82$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8758318" y="5020475"/>
            <a:ext cx="20315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257661" y="5341582"/>
            <a:ext cx="1832635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14</a:t>
            </a:r>
            <a:r>
              <a:rPr dirty="0" sz="1200" spc="9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Pongamiaꢀpinnataꢀ(L.)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3058433" y="5341582"/>
            <a:ext cx="922511" cy="642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962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Pongamia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Jambunerale</a:t>
            </a:r>
          </a:p>
          <a:p>
            <a:pPr marL="238683" marR="0">
              <a:lnSpc>
                <a:spcPts val="1328"/>
              </a:lnSpc>
              <a:spcBef>
                <a:spcPts val="43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Tega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4130337" y="5341582"/>
            <a:ext cx="939105" cy="642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1885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Fabaceae</a:t>
            </a:r>
          </a:p>
          <a:p>
            <a:pPr marL="63785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Myrtaceae</a:t>
            </a:r>
          </a:p>
          <a:p>
            <a:pPr marL="0" marR="0">
              <a:lnSpc>
                <a:spcPts val="1328"/>
              </a:lnSpc>
              <a:spcBef>
                <a:spcPts val="43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Verbenaceae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5147885" y="5341582"/>
            <a:ext cx="1244277" cy="642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195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Shade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Edible,ꢀMedicinal</a:t>
            </a:r>
          </a:p>
          <a:p>
            <a:pPr marL="325735" marR="0">
              <a:lnSpc>
                <a:spcPts val="1328"/>
              </a:lnSpc>
              <a:spcBef>
                <a:spcPts val="43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Timber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6588171" y="5341582"/>
            <a:ext cx="304800" cy="642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15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30</a:t>
            </a:r>
          </a:p>
          <a:p>
            <a:pPr marL="0" marR="0">
              <a:lnSpc>
                <a:spcPts val="1328"/>
              </a:lnSpc>
              <a:spcBef>
                <a:spcPts val="43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12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7164503" y="5341582"/>
            <a:ext cx="770334" cy="642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6362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Round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Spreading</a:t>
            </a:r>
          </a:p>
          <a:p>
            <a:pPr marL="106362" marR="0">
              <a:lnSpc>
                <a:spcPts val="1328"/>
              </a:lnSpc>
              <a:spcBef>
                <a:spcPts val="43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Round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8025600" y="5341582"/>
            <a:ext cx="546050" cy="642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80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32.4+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11.93!</a:t>
            </a:r>
          </a:p>
          <a:p>
            <a:pPr marL="24953" marR="0">
              <a:lnSpc>
                <a:spcPts val="1328"/>
              </a:lnSpc>
              <a:spcBef>
                <a:spcPts val="43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8.92^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8758318" y="5341582"/>
            <a:ext cx="203150" cy="4245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257661" y="5559298"/>
            <a:ext cx="2251606" cy="42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15</a:t>
            </a:r>
            <a:r>
              <a:rPr dirty="0" sz="1200" spc="9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Syzygiumꢀcuminiꢀ(L.)ꢀSkeels</a:t>
            </a:r>
          </a:p>
          <a:p>
            <a:pPr marL="0" marR="0">
              <a:lnSpc>
                <a:spcPts val="1328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16</a:t>
            </a:r>
            <a:r>
              <a:rPr dirty="0" sz="1200" spc="9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TectonaꢀgrandisꢀL.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8724187" y="5784701"/>
            <a:ext cx="272132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HICNSK+Wingdings-Regular"/>
                <a:cs typeface="HICNSK+Wingdings-Regular"/>
              </a:rPr>
              <a:t>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572086" y="5998433"/>
            <a:ext cx="248913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Terminaliaꢀ</a:t>
            </a:r>
            <a:r>
              <a:rPr dirty="0" sz="12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arjunaꢀ</a:t>
            </a:r>
            <a:r>
              <a:rPr dirty="0" sz="12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(Roxb.)ꢀ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Wightꢀ</a:t>
            </a:r>
            <a:r>
              <a:rPr dirty="0" sz="12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257661" y="6103589"/>
            <a:ext cx="304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17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3060815" y="6103589"/>
            <a:ext cx="91826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Arjunaꢀmara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4079028" y="6103589"/>
            <a:ext cx="1023937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Combretaceae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5386010" y="6103589"/>
            <a:ext cx="77025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Medicinal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6588171" y="6103589"/>
            <a:ext cx="304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20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7266897" y="6103589"/>
            <a:ext cx="56725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Crown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8043410" y="6103589"/>
            <a:ext cx="50504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9.03+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8758318" y="6103589"/>
            <a:ext cx="20315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-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572086" y="6208745"/>
            <a:ext cx="42750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Arn.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56</a:t>
            </a:r>
          </a:p>
        </p:txBody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908" y="180993"/>
            <a:ext cx="9047088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TransportationꢀPlanꢀ-ꢀVehicularꢀTrafficꢀLoadꢀstudyꢀasꢀperꢀIRCꢀGuidelines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40" y="587547"/>
            <a:ext cx="8868314" cy="34087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0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 spc="15">
                <a:solidFill>
                  <a:srgbClr val="000000"/>
                </a:solidFill>
                <a:latin typeface="WKBVEV+TimesNewRomanPSMT"/>
                <a:cs typeface="WKBVEV+TimesNewRomanPSMT"/>
              </a:rPr>
              <a:t>TheꢀprojectꢀisꢀlocatedꢀalongꢀSH-55,ꢀwhichꢀconnectsꢀoneꢀsideꢀtoꢀVijayapuraꢀandꢀanotherꢀ</a:t>
            </a:r>
          </a:p>
          <a:p>
            <a:pPr marL="285750" marR="0">
              <a:lnSpc>
                <a:spcPts val="2048"/>
              </a:lnSpc>
              <a:spcBef>
                <a:spcPts val="168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sideꢀtoꢀMudhol.</a:t>
            </a:r>
          </a:p>
          <a:p>
            <a:pPr marL="0" marR="0">
              <a:lnSpc>
                <a:spcPts val="2122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0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5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existingꢀ</a:t>
            </a:r>
            <a:r>
              <a:rPr dirty="0" sz="18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RoWꢀ</a:t>
            </a:r>
            <a:r>
              <a:rPr dirty="0" sz="18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8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10ꢀ</a:t>
            </a:r>
            <a:r>
              <a:rPr dirty="0" sz="18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mꢀ</a:t>
            </a:r>
            <a:r>
              <a:rPr dirty="0" sz="185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8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outꢀ</a:t>
            </a:r>
            <a:r>
              <a:rPr dirty="0" sz="185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whichꢀ</a:t>
            </a:r>
            <a:r>
              <a:rPr dirty="0" sz="18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CWꢀ</a:t>
            </a:r>
            <a:r>
              <a:rPr dirty="0" sz="18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measuresꢀ</a:t>
            </a:r>
            <a:r>
              <a:rPr dirty="0" sz="18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6ꢀ</a:t>
            </a:r>
            <a:r>
              <a:rPr dirty="0" sz="18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mꢀ</a:t>
            </a:r>
            <a:r>
              <a:rPr dirty="0" sz="185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shouldersꢀ</a:t>
            </a:r>
            <a:r>
              <a:rPr dirty="0" sz="18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</a:p>
          <a:p>
            <a:pPr marL="285750" marR="0">
              <a:lnSpc>
                <a:spcPts val="2048"/>
              </a:lnSpc>
              <a:spcBef>
                <a:spcPts val="168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Bituminousꢀ</a:t>
            </a:r>
            <a:r>
              <a:rPr dirty="0" sz="1850" spc="-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concreteꢀ</a:t>
            </a:r>
            <a:r>
              <a:rPr dirty="0" sz="1850" spc="-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pavedꢀ</a:t>
            </a:r>
            <a:r>
              <a:rPr dirty="0" sz="1850" spc="-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road.ꢀ</a:t>
            </a:r>
            <a:r>
              <a:rPr dirty="0" sz="1850" spc="-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50" spc="-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balanceꢀ</a:t>
            </a:r>
            <a:r>
              <a:rPr dirty="0" sz="1850" spc="-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widthꢀ</a:t>
            </a:r>
            <a:r>
              <a:rPr dirty="0" sz="1850" spc="-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850" spc="-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sharedꢀ</a:t>
            </a:r>
            <a:r>
              <a:rPr dirty="0" sz="1850" spc="-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850" spc="-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shouldersꢀ</a:t>
            </a:r>
            <a:r>
              <a:rPr dirty="0" sz="1850" spc="-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2ꢀ</a:t>
            </a:r>
            <a:r>
              <a:rPr dirty="0" sz="1850" spc="-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mꢀ</a:t>
            </a:r>
            <a:r>
              <a:rPr dirty="0" sz="1850" spc="-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onꢀ</a:t>
            </a:r>
          </a:p>
          <a:p>
            <a:pPr marL="285750" marR="0">
              <a:lnSpc>
                <a:spcPts val="204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eitherꢀside.</a:t>
            </a:r>
          </a:p>
          <a:p>
            <a:pPr marL="0" marR="0">
              <a:lnSpc>
                <a:spcPts val="2122"/>
              </a:lnSpc>
              <a:spcBef>
                <a:spcPts val="99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0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 spc="15">
                <a:solidFill>
                  <a:srgbClr val="000000"/>
                </a:solidFill>
                <a:latin typeface="WKBVEV+TimesNewRomanPSMT"/>
                <a:cs typeface="WKBVEV+TimesNewRomanPSMT"/>
              </a:rPr>
              <a:t>Theꢀroadꢀisꢀmarkedꢀwithꢀcentralꢀlineꢀbutꢀessentiallyꢀtheꢀedgeꢀlinesꢀmustꢀbeꢀmarkedꢀwithꢀ</a:t>
            </a:r>
          </a:p>
          <a:p>
            <a:pPr marL="285750" marR="0">
              <a:lnSpc>
                <a:spcPts val="2048"/>
              </a:lnSpc>
              <a:spcBef>
                <a:spcPts val="168"/>
              </a:spcBef>
              <a:spcAft>
                <a:spcPts val="0"/>
              </a:spcAft>
            </a:pPr>
            <a:r>
              <a:rPr dirty="0" sz="1850" spc="18">
                <a:solidFill>
                  <a:srgbClr val="000000"/>
                </a:solidFill>
                <a:latin typeface="WKBVEV+TimesNewRomanPSMT"/>
                <a:cs typeface="WKBVEV+TimesNewRomanPSMT"/>
              </a:rPr>
              <a:t>thermoplasticꢀreflectiveꢀpaintsꢀandꢀinstallꢀwithꢀtheꢀredꢀroadꢀstuds.ꢀThereꢀareꢀnoꢀsignageꢀ</a:t>
            </a:r>
          </a:p>
          <a:p>
            <a:pPr marL="285750" marR="0">
              <a:lnSpc>
                <a:spcPts val="204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andꢀsignꢀboardsꢀtoꢀindicateꢀspeedꢀlimits,ꢀdriveꢀslowlyꢀandꢀinformativeꢀsignꢀboardsꢀetc.ꢀ</a:t>
            </a:r>
          </a:p>
          <a:p>
            <a:pPr marL="0" marR="0">
              <a:lnSpc>
                <a:spcPts val="2122"/>
              </a:lnSpc>
              <a:spcBef>
                <a:spcPts val="99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0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Thereꢀ</a:t>
            </a:r>
            <a:r>
              <a:rPr dirty="0" sz="1850" spc="-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850" spc="-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noꢀ</a:t>
            </a:r>
            <a:r>
              <a:rPr dirty="0" sz="1850" spc="-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roadꢀ</a:t>
            </a:r>
            <a:r>
              <a:rPr dirty="0" sz="1850" spc="-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sideꢀ</a:t>
            </a:r>
            <a:r>
              <a:rPr dirty="0" sz="1850" spc="-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drainꢀ</a:t>
            </a:r>
            <a:r>
              <a:rPr dirty="0" sz="1850" spc="-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850" spc="-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850" spc="-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haveꢀ</a:t>
            </a:r>
            <a:r>
              <a:rPr dirty="0" sz="1850" spc="-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850" spc="-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850" spc="-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constructedꢀ</a:t>
            </a:r>
            <a:r>
              <a:rPr dirty="0" sz="1850" spc="-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850" spc="-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takeꢀ</a:t>
            </a:r>
            <a:r>
              <a:rPr dirty="0" sz="1850" spc="-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stormꢀ</a:t>
            </a:r>
            <a:r>
              <a:rPr dirty="0" sz="1850" spc="-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water.ꢀ</a:t>
            </a:r>
            <a:r>
              <a:rPr dirty="0" sz="1850" spc="-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  <a:p>
            <a:pPr marL="285750" marR="0">
              <a:lnSpc>
                <a:spcPts val="2048"/>
              </a:lnSpc>
              <a:spcBef>
                <a:spcPts val="168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pavementꢀ</a:t>
            </a:r>
            <a:r>
              <a:rPr dirty="0" sz="1850" spc="-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conditionꢀ</a:t>
            </a:r>
            <a:r>
              <a:rPr dirty="0" sz="185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50" spc="-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5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existingꢀ</a:t>
            </a:r>
            <a:r>
              <a:rPr dirty="0" sz="1850" spc="-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bituminousꢀ</a:t>
            </a:r>
            <a:r>
              <a:rPr dirty="0" sz="185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roadꢀ</a:t>
            </a:r>
            <a:r>
              <a:rPr dirty="0" sz="1850" spc="-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85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850" spc="-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fairꢀ</a:t>
            </a:r>
            <a:r>
              <a:rPr dirty="0" sz="1850" spc="-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condition.ꢀ</a:t>
            </a:r>
            <a:r>
              <a:rPr dirty="0" sz="185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Informaratoryꢀ</a:t>
            </a:r>
          </a:p>
          <a:p>
            <a:pPr marL="285750" marR="0">
              <a:lnSpc>
                <a:spcPts val="204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boardsꢀonꢀeitherꢀsideꢀofꢀtheꢀroadꢀaboutꢀtheꢀcomingꢀupꢀindustry,ꢀnoꢀparkingꢀboardsꢀonꢀtheꢀ</a:t>
            </a:r>
          </a:p>
          <a:p>
            <a:pPr marL="285750" marR="0">
              <a:lnSpc>
                <a:spcPts val="204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pavements,ꢀroadꢀhumpsꢀandꢀitsꢀsignꢀboardꢀshouldꢀbeꢀdone.ꢀꢀ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640" y="3970827"/>
            <a:ext cx="8853547" cy="5893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0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Aꢀ</a:t>
            </a:r>
            <a:r>
              <a:rPr dirty="0" sz="1850" spc="-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highꢀ</a:t>
            </a:r>
            <a:r>
              <a:rPr dirty="0" sz="18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mastꢀ</a:t>
            </a:r>
            <a:r>
              <a:rPr dirty="0" sz="185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lightꢀ</a:t>
            </a:r>
            <a:r>
              <a:rPr dirty="0" sz="185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850" spc="-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alsoꢀ</a:t>
            </a:r>
            <a:r>
              <a:rPr dirty="0" sz="185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necessaryꢀ</a:t>
            </a:r>
            <a:r>
              <a:rPr dirty="0" sz="185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85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frontꢀ</a:t>
            </a:r>
            <a:r>
              <a:rPr dirty="0" sz="1850" spc="-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5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buildingꢀ</a:t>
            </a:r>
            <a:r>
              <a:rPr dirty="0" sz="185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850" spc="-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onꢀ</a:t>
            </a:r>
            <a:r>
              <a:rPr dirty="0" sz="18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5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roadꢀ</a:t>
            </a:r>
            <a:r>
              <a:rPr dirty="0" sz="185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850" spc="-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betterꢀ</a:t>
            </a:r>
          </a:p>
          <a:p>
            <a:pPr marL="285750" marR="0">
              <a:lnSpc>
                <a:spcPts val="2048"/>
              </a:lnSpc>
              <a:spcBef>
                <a:spcPts val="168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WKBVEV+TimesNewRomanPSMT"/>
                <a:cs typeface="WKBVEV+TimesNewRomanPSMT"/>
              </a:rPr>
              <a:t>elimination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5779" y="4686686"/>
            <a:ext cx="3291220" cy="922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48132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Particulars</a:t>
            </a:r>
          </a:p>
          <a:p>
            <a:pPr marL="0" marR="0">
              <a:lnSpc>
                <a:spcPts val="1993"/>
              </a:lnSpc>
              <a:spcBef>
                <a:spcPts val="49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TrafficꢀLoadꢀStudyꢀPeriod</a:t>
            </a:r>
          </a:p>
          <a:p>
            <a:pPr marL="0" marR="0">
              <a:lnSpc>
                <a:spcPts val="1993"/>
              </a:lnSpc>
              <a:spcBef>
                <a:spcPts val="49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TrafficꢀLoadꢀ(Baseline)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22062" y="4686686"/>
            <a:ext cx="825363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Details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17188" y="5002153"/>
            <a:ext cx="2635299" cy="6067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775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Marchꢀ2021ꢀ–ꢀMayꢀ2021</a:t>
            </a:r>
          </a:p>
          <a:p>
            <a:pPr marL="0" marR="0">
              <a:lnSpc>
                <a:spcPts val="1993"/>
              </a:lnSpc>
              <a:spcBef>
                <a:spcPts val="49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3903ꢀPCU/dayꢀforꢀSHꢀ–ꢀ55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5779" y="5633089"/>
            <a:ext cx="8025946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AdditionalꢀTrafficꢀLoadꢀduringꢀoperationꢀofꢀtheꢀProject</a:t>
            </a:r>
            <a:r>
              <a:rPr dirty="0" sz="1800" spc="2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4046ꢀPCU/dayꢀforꢀSHꢀ–ꢀ55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5779" y="5948557"/>
            <a:ext cx="1853282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TotalꢀTrafficꢀLoad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17188" y="5948557"/>
            <a:ext cx="2635299" cy="6067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4162ꢀPCU/dayꢀforꢀSHꢀ–ꢀ55</a:t>
            </a:r>
          </a:p>
          <a:p>
            <a:pPr marL="454025" marR="0">
              <a:lnSpc>
                <a:spcPts val="1993"/>
              </a:lnSpc>
              <a:spcBef>
                <a:spcPts val="49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15,000ꢀPCU/Day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5779" y="6264025"/>
            <a:ext cx="480566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TrafficꢀCapacityꢀasꢀperꢀIRCꢀ64:1990ꢀforꢀHighways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480" y="120896"/>
            <a:ext cx="6156002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BudgetꢀforꢀCERꢀꢀasꢀperꢀMoEF&amp;CCꢀOMꢀDt:ꢀ30.09.2020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480" y="532842"/>
            <a:ext cx="8864674" cy="1233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Corporateꢀ</a:t>
            </a:r>
            <a:r>
              <a:rPr dirty="0" sz="20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Environmentalꢀ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Responsibilityꢀ</a:t>
            </a:r>
            <a:r>
              <a:rPr dirty="0" sz="20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Planꢀ</a:t>
            </a:r>
            <a:r>
              <a:rPr dirty="0" sz="20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20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workedꢀ</a:t>
            </a:r>
            <a:r>
              <a:rPr dirty="0" sz="20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outꢀ</a:t>
            </a:r>
            <a:r>
              <a:rPr dirty="0" sz="20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20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perꢀ</a:t>
            </a:r>
            <a:r>
              <a:rPr dirty="0" sz="20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MoEFꢀ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Notificationꢀvideꢀno.ꢀF.No.22ꢀ-65/2017-IA.IIIꢀdatedꢀonꢀ1.05.2018,ꢀtheꢀtotalꢀCERꢀcostꢀ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projectꢀ</a:t>
            </a:r>
            <a:r>
              <a:rPr dirty="0" sz="2000" spc="-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2000" spc="-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4.22ꢀ</a:t>
            </a:r>
            <a:r>
              <a:rPr dirty="0" sz="2000" spc="-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Crores@ꢀ</a:t>
            </a:r>
            <a:r>
              <a:rPr dirty="0" sz="2000" spc="-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1.5ꢀ</a:t>
            </a:r>
            <a:r>
              <a:rPr dirty="0" sz="2000" spc="-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%ꢀ</a:t>
            </a:r>
            <a:r>
              <a:rPr dirty="0" sz="2000" spc="-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</a:t>
            </a:r>
            <a:r>
              <a:rPr dirty="0" sz="2000" spc="-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investmentꢀ</a:t>
            </a:r>
            <a:r>
              <a:rPr dirty="0" sz="2000" spc="-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projectꢀ</a:t>
            </a:r>
            <a:r>
              <a:rPr dirty="0" sz="2000" spc="-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(281.73ꢀ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Crores).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35425" y="1950617"/>
            <a:ext cx="4960015" cy="5298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46448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YearꢀwiseꢀPlan</a:t>
            </a:r>
          </a:p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Costꢀinꢀ</a:t>
            </a:r>
          </a:p>
          <a:p>
            <a:pPr marL="55810" marR="0">
              <a:lnSpc>
                <a:spcPts val="177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Cores</a:t>
            </a:r>
            <a:r>
              <a:rPr dirty="0" sz="1600" spc="122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2022-23</a:t>
            </a:r>
            <a:r>
              <a:rPr dirty="0" sz="1600" spc="86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2023-24</a:t>
            </a:r>
            <a:r>
              <a:rPr dirty="0" sz="1600" spc="10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2024-25</a:t>
            </a:r>
            <a:r>
              <a:rPr dirty="0" sz="1600" spc="93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2025-26</a:t>
            </a:r>
            <a:r>
              <a:rPr dirty="0" sz="1600" spc="7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2026-27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9875" y="1973477"/>
            <a:ext cx="451544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893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4380" y="2095397"/>
            <a:ext cx="2776982" cy="651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7088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PhysicalꢀActivity</a:t>
            </a:r>
          </a:p>
          <a:p>
            <a:pPr marL="0" marR="0">
              <a:lnSpc>
                <a:spcPts val="1771"/>
              </a:lnSpc>
              <a:spcBef>
                <a:spcPts val="123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Infrastructureꢀ</a:t>
            </a:r>
            <a:r>
              <a:rPr dirty="0" sz="1600" spc="25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developmentꢀ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46182" y="2484017"/>
            <a:ext cx="34984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atꢀ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900" y="2727857"/>
            <a:ext cx="4381500" cy="12384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1.</a:t>
            </a:r>
            <a:r>
              <a:rPr dirty="0" sz="1600" spc="16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Governmentꢀ</a:t>
            </a:r>
            <a:r>
              <a:rPr dirty="0" sz="16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schoolsꢀ</a:t>
            </a:r>
            <a:r>
              <a:rPr dirty="0" sz="160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6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6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nearbyꢀ</a:t>
            </a:r>
            <a:r>
              <a:rPr dirty="0" sz="1600" spc="9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1.477</a:t>
            </a:r>
          </a:p>
          <a:p>
            <a:pPr marL="41148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Villagesꢀ</a:t>
            </a:r>
          </a:p>
          <a:p>
            <a:pPr marL="41148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Providingꢀ</a:t>
            </a:r>
            <a:r>
              <a:rPr dirty="0" sz="1600" spc="8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teachingꢀ</a:t>
            </a:r>
            <a:r>
              <a:rPr dirty="0" sz="1600" spc="8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aids/booksꢀ</a:t>
            </a:r>
            <a:r>
              <a:rPr dirty="0" sz="1600" spc="8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2.</a:t>
            </a:r>
            <a:r>
              <a:rPr dirty="0" sz="1600" spc="16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primaryꢀ</a:t>
            </a:r>
            <a:r>
              <a:rPr dirty="0" sz="16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6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highꢀ</a:t>
            </a:r>
            <a:r>
              <a:rPr dirty="0" sz="16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schoolsꢀ</a:t>
            </a:r>
            <a:r>
              <a:rPr dirty="0" sz="16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6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nearbyꢀ</a:t>
            </a:r>
            <a:r>
              <a:rPr dirty="0" sz="1600" spc="9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1.055</a:t>
            </a:r>
          </a:p>
          <a:p>
            <a:pPr marL="411480" marR="0">
              <a:lnSpc>
                <a:spcPts val="177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Villages.ꢀ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14900" y="2727857"/>
            <a:ext cx="609600" cy="994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29.54</a:t>
            </a:r>
          </a:p>
          <a:p>
            <a:pPr marL="50800" marR="0">
              <a:lnSpc>
                <a:spcPts val="1771"/>
              </a:lnSpc>
              <a:spcBef>
                <a:spcPts val="393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21.1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753100" y="2727857"/>
            <a:ext cx="609600" cy="994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29.54</a:t>
            </a:r>
          </a:p>
          <a:p>
            <a:pPr marL="50800" marR="0">
              <a:lnSpc>
                <a:spcPts val="1771"/>
              </a:lnSpc>
              <a:spcBef>
                <a:spcPts val="393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21.1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08110" y="2727857"/>
            <a:ext cx="609600" cy="994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29.54</a:t>
            </a:r>
          </a:p>
          <a:p>
            <a:pPr marL="50800" marR="0">
              <a:lnSpc>
                <a:spcPts val="1771"/>
              </a:lnSpc>
              <a:spcBef>
                <a:spcPts val="393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21.1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454717" y="2727857"/>
            <a:ext cx="609600" cy="994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29.54</a:t>
            </a:r>
          </a:p>
          <a:p>
            <a:pPr marL="50800" marR="0">
              <a:lnSpc>
                <a:spcPts val="1771"/>
              </a:lnSpc>
              <a:spcBef>
                <a:spcPts val="393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21.1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276106" y="2727857"/>
            <a:ext cx="609600" cy="994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29.54</a:t>
            </a:r>
          </a:p>
          <a:p>
            <a:pPr marL="50800" marR="0">
              <a:lnSpc>
                <a:spcPts val="1771"/>
              </a:lnSpc>
              <a:spcBef>
                <a:spcPts val="393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21.1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2900" y="3947057"/>
            <a:ext cx="4381500" cy="994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148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Healthꢀ</a:t>
            </a:r>
            <a:r>
              <a:rPr dirty="0" sz="16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check-upꢀ</a:t>
            </a:r>
            <a:r>
              <a:rPr dirty="0" sz="16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campsꢀ</a:t>
            </a:r>
            <a:r>
              <a:rPr dirty="0" sz="16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6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nearbyꢀ</a:t>
            </a:r>
          </a:p>
          <a:p>
            <a:pPr marL="41148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Villages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4.</a:t>
            </a:r>
            <a:r>
              <a:rPr dirty="0" sz="1600" spc="16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PlantationꢀProgramꢀatꢀnearbyꢀVillages</a:t>
            </a:r>
            <a:r>
              <a:rPr dirty="0" sz="1600" spc="16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0.633</a:t>
            </a:r>
          </a:p>
          <a:p>
            <a:pPr marL="41148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Providingꢀ</a:t>
            </a:r>
            <a:r>
              <a:rPr dirty="0" sz="1600" spc="14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safeꢀ</a:t>
            </a:r>
            <a:r>
              <a:rPr dirty="0" sz="1600" spc="14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drinkingꢀ</a:t>
            </a:r>
            <a:r>
              <a:rPr dirty="0" sz="1600" spc="1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2900" y="4068977"/>
            <a:ext cx="3048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3.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14800" y="4068977"/>
            <a:ext cx="6096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0.422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914900" y="4068977"/>
            <a:ext cx="609600" cy="994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8.44</a:t>
            </a:r>
          </a:p>
          <a:p>
            <a:pPr marL="0" marR="0">
              <a:lnSpc>
                <a:spcPts val="1771"/>
              </a:lnSpc>
              <a:spcBef>
                <a:spcPts val="110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12.66</a:t>
            </a:r>
          </a:p>
          <a:p>
            <a:pPr marL="0" marR="0">
              <a:lnSpc>
                <a:spcPts val="1771"/>
              </a:lnSpc>
              <a:spcBef>
                <a:spcPts val="105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12.66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753100" y="4068977"/>
            <a:ext cx="609600" cy="994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8.44</a:t>
            </a:r>
          </a:p>
          <a:p>
            <a:pPr marL="0" marR="0">
              <a:lnSpc>
                <a:spcPts val="1771"/>
              </a:lnSpc>
              <a:spcBef>
                <a:spcPts val="110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12.66</a:t>
            </a:r>
          </a:p>
          <a:p>
            <a:pPr marL="0" marR="0">
              <a:lnSpc>
                <a:spcPts val="1771"/>
              </a:lnSpc>
              <a:spcBef>
                <a:spcPts val="105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12.66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608110" y="4068977"/>
            <a:ext cx="609600" cy="994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8.44</a:t>
            </a:r>
          </a:p>
          <a:p>
            <a:pPr marL="0" marR="0">
              <a:lnSpc>
                <a:spcPts val="1771"/>
              </a:lnSpc>
              <a:spcBef>
                <a:spcPts val="110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12.66</a:t>
            </a:r>
          </a:p>
          <a:p>
            <a:pPr marL="0" marR="0">
              <a:lnSpc>
                <a:spcPts val="1771"/>
              </a:lnSpc>
              <a:spcBef>
                <a:spcPts val="105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12.66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454717" y="4068977"/>
            <a:ext cx="609600" cy="994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8.44</a:t>
            </a:r>
          </a:p>
          <a:p>
            <a:pPr marL="0" marR="0">
              <a:lnSpc>
                <a:spcPts val="1771"/>
              </a:lnSpc>
              <a:spcBef>
                <a:spcPts val="110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12.66</a:t>
            </a:r>
          </a:p>
          <a:p>
            <a:pPr marL="0" marR="0">
              <a:lnSpc>
                <a:spcPts val="1771"/>
              </a:lnSpc>
              <a:spcBef>
                <a:spcPts val="105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12.66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276106" y="4068977"/>
            <a:ext cx="609600" cy="994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8.44</a:t>
            </a:r>
          </a:p>
          <a:p>
            <a:pPr marL="0" marR="0">
              <a:lnSpc>
                <a:spcPts val="1771"/>
              </a:lnSpc>
              <a:spcBef>
                <a:spcPts val="110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12.66</a:t>
            </a:r>
          </a:p>
          <a:p>
            <a:pPr marL="0" marR="0">
              <a:lnSpc>
                <a:spcPts val="1771"/>
              </a:lnSpc>
              <a:spcBef>
                <a:spcPts val="105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12.66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2900" y="4800497"/>
            <a:ext cx="3048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5.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114800" y="4800497"/>
            <a:ext cx="6096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0.633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54380" y="4922417"/>
            <a:ext cx="2443261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facilitiesꢀtoꢀnearbyꢀVillagesꢀ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ꢀꢀꢀꢀꢀꢀꢀꢀꢀꢀꢀꢀꢀꢀꢀꢀꢀꢀꢀꢀꢀꢀꢀꢀꢀꢀꢀꢀꢀTotal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20979" y="5166257"/>
            <a:ext cx="2032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914900" y="5166257"/>
            <a:ext cx="660400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0.844ꢀ</a:t>
            </a:r>
          </a:p>
          <a:p>
            <a:pPr marL="12700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Cr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753100" y="5166257"/>
            <a:ext cx="660400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0.844ꢀ</a:t>
            </a:r>
          </a:p>
          <a:p>
            <a:pPr marL="12700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Cr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454717" y="5166257"/>
            <a:ext cx="660400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0.844ꢀ</a:t>
            </a:r>
          </a:p>
          <a:p>
            <a:pPr marL="12700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Cr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276106" y="5166257"/>
            <a:ext cx="660400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0.844ꢀ</a:t>
            </a:r>
          </a:p>
          <a:p>
            <a:pPr marL="12700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Cr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165600" y="5288177"/>
            <a:ext cx="508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4.22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81110" y="5288177"/>
            <a:ext cx="8636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0.844ꢀCr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58</a:t>
            </a:r>
          </a:p>
        </p:txBody>
      </p: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100" y="96855"/>
            <a:ext cx="1548990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EMPꢀofꢀAir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38" y="521841"/>
            <a:ext cx="2262286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Constructionꢀphase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893496"/>
            <a:ext cx="6999985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Regularꢀwaterꢀsprinklingꢀwillꢀbeꢀcarriedꢀoutꢀtoꢀsuppressꢀtheꢀdust.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1350696"/>
            <a:ext cx="8872536" cy="1243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DGꢀ</a:t>
            </a:r>
            <a:r>
              <a:rPr dirty="0" sz="2000" spc="-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setꢀ</a:t>
            </a:r>
            <a:r>
              <a:rPr dirty="0" sz="2000" spc="-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-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-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usedꢀ</a:t>
            </a:r>
            <a:r>
              <a:rPr dirty="0" sz="2000" spc="-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onlyꢀ</a:t>
            </a:r>
            <a:r>
              <a:rPr dirty="0" sz="2000" spc="-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duringꢀ</a:t>
            </a:r>
            <a:r>
              <a:rPr dirty="0" sz="2000" spc="-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powerꢀ</a:t>
            </a:r>
            <a:r>
              <a:rPr dirty="0" sz="2000" spc="-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failure.ꢀ</a:t>
            </a:r>
            <a:r>
              <a:rPr dirty="0" sz="2000" spc="-3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Sufficientꢀ</a:t>
            </a:r>
            <a:r>
              <a:rPr dirty="0" sz="2000" spc="-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stackꢀ</a:t>
            </a:r>
            <a:r>
              <a:rPr dirty="0" sz="2000" spc="-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heightꢀ</a:t>
            </a:r>
            <a:r>
              <a:rPr dirty="0" sz="2000" spc="-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10ꢀ</a:t>
            </a:r>
          </a:p>
          <a:p>
            <a:pPr marL="285750" marR="0">
              <a:lnSpc>
                <a:spcPts val="2214"/>
              </a:lnSpc>
              <a:spcBef>
                <a:spcPts val="183"/>
              </a:spcBef>
              <a:spcAft>
                <a:spcPts val="0"/>
              </a:spcAft>
            </a:pPr>
            <a:r>
              <a:rPr dirty="0" sz="2000" spc="18">
                <a:solidFill>
                  <a:srgbClr val="000000"/>
                </a:solidFill>
                <a:latin typeface="WKBVEV+TimesNewRomanPSMT"/>
                <a:cs typeface="WKBVEV+TimesNewRomanPSMT"/>
              </a:rPr>
              <a:t>mꢀAGLꢀwillꢀbeꢀprovidedꢀtoꢀDGꢀset.ꢀRegularꢀstackꢀmonitoringꢀwillꢀbeꢀcarriedꢀoutꢀ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 spc="14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&amp;ꢀgoodꢀqualityꢀHSDꢀwillꢀbeꢀusedꢀtoꢀensureꢀthatꢀtheꢀemissionsꢀareꢀwellꢀwithinꢀtheꢀ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norms.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5611" y="2722296"/>
            <a:ext cx="8126801" cy="61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428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AirꢀpollutionꢀMitigationꢀmeasuresꢀduringꢀconstructionꢀphaseꢀisꢀ1.25ꢀLakhs.</a:t>
            </a:r>
          </a:p>
          <a:p>
            <a:pPr marL="0" marR="0">
              <a:lnSpc>
                <a:spcPts val="2214"/>
              </a:lnSpc>
              <a:spcBef>
                <a:spcPts val="3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Operationꢀphase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6240" y="3435422"/>
            <a:ext cx="8787038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efficiencyꢀ</a:t>
            </a:r>
            <a:r>
              <a:rPr dirty="0" sz="2000" spc="-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ESPꢀ</a:t>
            </a:r>
            <a:r>
              <a:rPr dirty="0" sz="2000" spc="-3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2000" spc="-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99.8ꢀ</a:t>
            </a:r>
            <a:r>
              <a:rPr dirty="0" sz="2000" spc="-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%.ꢀ</a:t>
            </a:r>
            <a:r>
              <a:rPr dirty="0" sz="2000" spc="-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Cleanꢀ</a:t>
            </a:r>
            <a:r>
              <a:rPr dirty="0" sz="2000" spc="-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airꢀ</a:t>
            </a:r>
            <a:r>
              <a:rPr dirty="0" sz="200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-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letꢀ</a:t>
            </a:r>
            <a:r>
              <a:rPr dirty="0" sz="2000" spc="-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outꢀ</a:t>
            </a:r>
            <a:r>
              <a:rPr dirty="0" sz="2000" spc="-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2000" spc="-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chimneyꢀ</a:t>
            </a:r>
            <a:r>
              <a:rPr dirty="0" sz="2000" spc="-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1990" y="3749567"/>
            <a:ext cx="2043137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heightꢀ80ꢀMꢀAGL.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6240" y="4197422"/>
            <a:ext cx="8798178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Greenꢀ</a:t>
            </a:r>
            <a:r>
              <a:rPr dirty="0" sz="2000" spc="-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beltꢀ</a:t>
            </a:r>
            <a:r>
              <a:rPr dirty="0" sz="2000" spc="-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-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-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developedꢀ</a:t>
            </a:r>
            <a:r>
              <a:rPr dirty="0" sz="2000" spc="-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allꢀ</a:t>
            </a:r>
            <a:r>
              <a:rPr dirty="0" sz="2000" spc="-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alongꢀ</a:t>
            </a:r>
            <a:r>
              <a:rPr dirty="0" sz="2000" spc="-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peripheryꢀ</a:t>
            </a:r>
            <a:r>
              <a:rPr dirty="0" sz="2000" spc="-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industryꢀ</a:t>
            </a:r>
            <a:r>
              <a:rPr dirty="0" sz="200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2000" spc="-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mitigateꢀ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1990" y="4511567"/>
            <a:ext cx="2127721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air/Noiseꢀpollution.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6240" y="4959422"/>
            <a:ext cx="7674609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Allꢀtheꢀinternalꢀroadsꢀwillꢀbeꢀasphaltedꢀtoꢀcontrolꢀparticulateꢀemissions.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6240" y="5416622"/>
            <a:ext cx="8796527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Regularꢀ</a:t>
            </a:r>
            <a:r>
              <a:rPr dirty="0" sz="2000" spc="-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maintenanceꢀ</a:t>
            </a:r>
            <a:r>
              <a:rPr dirty="0" sz="2000" spc="-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airꢀ</a:t>
            </a:r>
            <a:r>
              <a:rPr dirty="0" sz="2000" spc="-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pollutionꢀ</a:t>
            </a:r>
            <a:r>
              <a:rPr dirty="0" sz="2000" spc="-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controlꢀ</a:t>
            </a:r>
            <a:r>
              <a:rPr dirty="0" sz="2000" spc="-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equipmentꢀ</a:t>
            </a:r>
            <a:r>
              <a:rPr dirty="0" sz="2000" spc="-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-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-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carriedꢀ</a:t>
            </a:r>
            <a:r>
              <a:rPr dirty="0" sz="2000" spc="-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outꢀ</a:t>
            </a:r>
            <a:r>
              <a:rPr dirty="0" sz="2000" spc="-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1990" y="5730767"/>
            <a:ext cx="4164806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ensureꢀproperꢀ&amp;ꢀeffectiveꢀperformance.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96240" y="6178622"/>
            <a:ext cx="8796718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AirꢀPollutionꢀMitigationꢀduringꢀoperationalꢀphaseꢀinstallationꢀofꢀAPCꢀEquipmentꢀ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1990" y="6492767"/>
            <a:ext cx="7749951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suchꢀasꢀESPꢀandꢀinstallationꢀofꢀstackꢀtoꢀBoilerꢀisꢀ153ꢀLakhsꢀasꢀcapitalꢀcost.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59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4545" y="197931"/>
            <a:ext cx="5867400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33cc"/>
                </a:solidFill>
                <a:latin typeface="JFKUPE+TimesNewRomanPS-BoldMT"/>
                <a:cs typeface="JFKUPE+TimesNewRomanPS-BoldMT"/>
              </a:rPr>
              <a:t>WaterꢀConsumption,ꢀSourceꢀ&amp;ꢀPermissionꢀObtained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64855"/>
            <a:ext cx="4317682" cy="298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HICNSK+Wingdings-Regular"/>
                <a:cs typeface="HICNSK+Wingdings-Regular"/>
              </a:rPr>
              <a:t>Ø</a:t>
            </a:r>
            <a:r>
              <a:rPr dirty="0" sz="18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WaterꢀSource:ꢀꢀKrishnaꢀRiverꢀ:ꢀ4000ꢀKLD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939175"/>
            <a:ext cx="8789593" cy="847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HICNSK+Wingdings-Regular"/>
                <a:cs typeface="HICNSK+Wingdings-Regular"/>
              </a:rPr>
              <a:t>Ø</a:t>
            </a:r>
            <a:r>
              <a:rPr dirty="0" sz="18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Waterꢀwillꢀ</a:t>
            </a:r>
            <a:r>
              <a:rPr dirty="0" sz="1800" spc="-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800" spc="-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sourcedꢀ</a:t>
            </a:r>
            <a:r>
              <a:rPr dirty="0" sz="1800" spc="-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800" spc="-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Krishnaꢀ</a:t>
            </a:r>
            <a:r>
              <a:rPr dirty="0" sz="1800" spc="-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Riverꢀ</a:t>
            </a:r>
            <a:r>
              <a:rPr dirty="0" sz="1800" spc="-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8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whichꢀ</a:t>
            </a:r>
            <a:r>
              <a:rPr dirty="0" sz="1800" spc="-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WaterꢀPermissionꢀ</a:t>
            </a:r>
            <a:r>
              <a:rPr dirty="0" sz="1800" spc="-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8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obtainedꢀ</a:t>
            </a:r>
            <a:r>
              <a:rPr dirty="0" sz="1800" spc="-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</a:p>
          <a:p>
            <a:pPr marL="285750" marR="0">
              <a:lnSpc>
                <a:spcPts val="1993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Krishnaꢀ</a:t>
            </a:r>
            <a:r>
              <a:rPr dirty="0" sz="1800" spc="-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Bhagyaꢀ</a:t>
            </a:r>
            <a:r>
              <a:rPr dirty="0" sz="1800" spc="-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Jalaꢀ</a:t>
            </a:r>
            <a:r>
              <a:rPr dirty="0" sz="1800" spc="-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Nigamꢀ</a:t>
            </a:r>
            <a:r>
              <a:rPr dirty="0" sz="180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Limited,ꢀ</a:t>
            </a:r>
            <a:r>
              <a:rPr dirty="0" sz="1800" spc="-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Damꢀ</a:t>
            </a:r>
            <a:r>
              <a:rPr dirty="0" sz="1800" spc="-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Divisionꢀ</a:t>
            </a:r>
            <a:r>
              <a:rPr dirty="0" sz="1800" spc="-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Alamattiꢀ</a:t>
            </a:r>
            <a:r>
              <a:rPr dirty="0" sz="180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(KBJNL)ꢀ</a:t>
            </a:r>
            <a:r>
              <a:rPr dirty="0" sz="1800" spc="-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@4000ꢀ</a:t>
            </a:r>
            <a:r>
              <a:rPr dirty="0" sz="1800" spc="-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KLDꢀ</a:t>
            </a:r>
            <a:r>
              <a:rPr dirty="0" sz="1800" spc="-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</a:p>
          <a:p>
            <a:pPr marL="28575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waterꢀforꢀSugarꢀunitꢀandꢀtheꢀsameꢀshallꢀbeꢀutilizedꢀforꢀtheꢀDistilleryꢀunitꢀalso.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2036455"/>
            <a:ext cx="8789492" cy="11218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HICNSK+Wingdings-Regular"/>
                <a:cs typeface="HICNSK+Wingdings-Regular"/>
              </a:rPr>
              <a:t>Ø</a:t>
            </a:r>
            <a:r>
              <a:rPr dirty="0" sz="18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Totalꢀwaterꢀavailabilityꢀisꢀ1116000ꢀKLꢀ(FromꢀKrishnaꢀRiverꢀ@ꢀ4000ꢀKLDꢀforꢀperiodꢀfromꢀ</a:t>
            </a:r>
          </a:p>
          <a:p>
            <a:pPr marL="285750" marR="0">
              <a:lnSpc>
                <a:spcPts val="1993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Juneꢀ</a:t>
            </a:r>
            <a:r>
              <a:rPr dirty="0" sz="1800" spc="-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800" spc="-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Novemberꢀ</a:t>
            </a:r>
            <a:r>
              <a:rPr dirty="0" sz="1800" spc="-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800" spc="-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Condensateꢀ</a:t>
            </a:r>
            <a:r>
              <a:rPr dirty="0" sz="1800" spc="-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Waterꢀavailableꢀ</a:t>
            </a:r>
            <a:r>
              <a:rPr dirty="0" sz="1800" spc="-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800" spc="-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Sugarꢀ</a:t>
            </a:r>
            <a:r>
              <a:rPr dirty="0" sz="1800" spc="-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Industryꢀ</a:t>
            </a:r>
            <a:r>
              <a:rPr dirty="0" sz="1800" spc="-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afterꢀ</a:t>
            </a:r>
            <a:r>
              <a:rPr dirty="0" sz="1800" spc="-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treatingꢀ</a:t>
            </a:r>
            <a:r>
              <a:rPr dirty="0" sz="1800" spc="-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</a:p>
          <a:p>
            <a:pPr marL="28575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CondensateꢀPolishingꢀUnitꢀ@ꢀ4200ꢀKLDꢀconsideringꢀ120ꢀdaysꢀofꢀSeasonꢀoperation).</a:t>
            </a:r>
          </a:p>
          <a:p>
            <a:pPr marL="0" marR="0">
              <a:lnSpc>
                <a:spcPts val="2053"/>
              </a:lnSpc>
              <a:spcBef>
                <a:spcPts val="57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HICNSK+Wingdings-Regular"/>
                <a:cs typeface="HICNSK+Wingdings-Regular"/>
              </a:rPr>
              <a:t>Ø</a:t>
            </a:r>
            <a:r>
              <a:rPr dirty="0" sz="18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TotalꢀWaterꢀRequirementꢀꢀforꢀbothꢀProposedꢀSugarꢀunitꢀandꢀDistilleryꢀunitꢀisꢀ1076100ꢀKL.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9600" y="3415550"/>
            <a:ext cx="5415334" cy="1114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FreshꢀWaterꢀRequirementꢀforꢀ180ꢀKLDꢀENAꢀProduction;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CaneꢀJuice/SyrupꢀasꢀFeed:ꢀꢀꢀ1012ꢀKLDꢀ@ꢀ5.62ꢀKL/KL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B-HeavyꢀMolassesꢀasꢀFeed:ꢀ1294ꢀKLDꢀ@ꢀ7.19ꢀKL/KL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C-MolassesꢀasꢀFeed:ꢀꢀꢀꢀꢀꢀꢀꢀꢀꢀꢀꢀ1440ꢀKLDꢀ@ꢀ8.00ꢀKL/KL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9600" y="4787150"/>
            <a:ext cx="5656547" cy="1114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FreshꢀWaterꢀRequirementꢀforꢀ180ꢀKLDꢀEthanolꢀProduction;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CaneꢀJuice/SyrupꢀasꢀFeed:ꢀꢀꢀ922ꢀKLDꢀ@ꢀ5.12ꢀKL/KL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B-HeavyꢀMolassesꢀasꢀFeed:ꢀ1210ꢀKLDꢀ@ꢀ6.72ꢀKL/KL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C-MolassesꢀasꢀFeed:ꢀꢀꢀꢀꢀꢀꢀꢀꢀꢀꢀꢀ1374ꢀKLDꢀ@ꢀ7.63ꢀKL/KL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74773" y="6612343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</a:t>
            </a:r>
          </a:p>
        </p:txBody>
      </p:sp>
    </p:spTree>
  </p:cSld>
  <p:clrMapOvr>
    <a:masterClrMapping/>
  </p:clrMapOvr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173055"/>
            <a:ext cx="1657722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1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EMPꢀ-ꢀNoise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160" y="598041"/>
            <a:ext cx="2262286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Constructionꢀphase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40" y="1040641"/>
            <a:ext cx="8640609" cy="11831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Periodicꢀ</a:t>
            </a:r>
            <a:r>
              <a:rPr dirty="0" sz="1900" spc="-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maintenanceꢀ</a:t>
            </a:r>
            <a:r>
              <a:rPr dirty="0" sz="1900" spc="-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900" spc="-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900" spc="-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carriedꢀ</a:t>
            </a:r>
            <a:r>
              <a:rPr dirty="0" sz="1900" spc="-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outꢀ</a:t>
            </a:r>
            <a:r>
              <a:rPr dirty="0" sz="1900" spc="-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900" spc="-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allꢀ</a:t>
            </a:r>
            <a:r>
              <a:rPr dirty="0" sz="1900" spc="-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highꢀ</a:t>
            </a:r>
            <a:r>
              <a:rPr dirty="0" sz="1900" spc="-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noiseꢀ</a:t>
            </a:r>
            <a:r>
              <a:rPr dirty="0" sz="1900" spc="-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generatingꢀ</a:t>
            </a:r>
            <a:r>
              <a:rPr dirty="0" sz="1900" spc="-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machineryꢀ</a:t>
            </a:r>
            <a:r>
              <a:rPr dirty="0" sz="1900" spc="-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/ꢀ</a:t>
            </a:r>
          </a:p>
          <a:p>
            <a:pPr marL="285750" marR="0">
              <a:lnSpc>
                <a:spcPts val="2104"/>
              </a:lnSpc>
              <a:spcBef>
                <a:spcPts val="131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equipment.ꢀ</a:t>
            </a:r>
            <a:r>
              <a:rPr dirty="0" sz="1900" spc="-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Itꢀ</a:t>
            </a:r>
            <a:r>
              <a:rPr dirty="0" sz="1900" spc="-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900" spc="-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9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alsoꢀ</a:t>
            </a:r>
            <a:r>
              <a:rPr dirty="0" sz="19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ensuredꢀ</a:t>
            </a:r>
            <a:r>
              <a:rPr dirty="0" sz="190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thatꢀ</a:t>
            </a:r>
            <a:r>
              <a:rPr dirty="0" sz="19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allꢀ</a:t>
            </a:r>
            <a:r>
              <a:rPr dirty="0" sz="190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suchꢀ</a:t>
            </a:r>
            <a:r>
              <a:rPr dirty="0" sz="190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machineriesꢀ</a:t>
            </a:r>
            <a:r>
              <a:rPr dirty="0" sz="19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/ꢀ</a:t>
            </a:r>
            <a:r>
              <a:rPr dirty="0" sz="1900" spc="-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equipmentꢀ</a:t>
            </a:r>
            <a:r>
              <a:rPr dirty="0" sz="1900" spc="-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areꢀ</a:t>
            </a:r>
            <a:r>
              <a:rPr dirty="0" sz="19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</a:p>
          <a:p>
            <a:pPr marL="285750" marR="0">
              <a:lnSpc>
                <a:spcPts val="2104"/>
              </a:lnSpc>
              <a:spcBef>
                <a:spcPts val="131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recentꢀvintageꢀandꢀinstalledꢀonꢀanti-vibratingꢀmountingsꢀ&amp;ꢀwithꢀacousticꢀenclosures.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2496061"/>
            <a:ext cx="8641308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workersꢀ</a:t>
            </a:r>
            <a:r>
              <a:rPr dirty="0" sz="19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operatingꢀ</a:t>
            </a:r>
            <a:r>
              <a:rPr dirty="0" sz="1900" spc="-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onꢀ</a:t>
            </a:r>
            <a:r>
              <a:rPr dirty="0" sz="19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allꢀ</a:t>
            </a:r>
            <a:r>
              <a:rPr dirty="0" sz="1900" spc="-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suchꢀ</a:t>
            </a:r>
            <a:r>
              <a:rPr dirty="0" sz="1900" spc="-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machineriesꢀ</a:t>
            </a:r>
            <a:r>
              <a:rPr dirty="0" sz="1900" spc="-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9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9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providedꢀ</a:t>
            </a:r>
            <a:r>
              <a:rPr dirty="0" sz="19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</a:t>
            </a:r>
            <a:r>
              <a:rPr dirty="0" sz="19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PPEsꢀ</a:t>
            </a:r>
            <a:r>
              <a:rPr dirty="0" sz="1900" spc="-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likeꢀ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1990" y="2939566"/>
            <a:ext cx="2416943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earmuffs/ꢀearplugsꢀetc.,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6239" y="3646041"/>
            <a:ext cx="2212801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Operationalꢀphaseꢀ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5353" y="4136495"/>
            <a:ext cx="8564536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workersꢀ</a:t>
            </a:r>
            <a:r>
              <a:rPr dirty="0" sz="19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plantꢀ</a:t>
            </a:r>
            <a:r>
              <a:rPr dirty="0" sz="19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premisesꢀ</a:t>
            </a:r>
            <a:r>
              <a:rPr dirty="0" sz="19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9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9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providedꢀ</a:t>
            </a:r>
            <a:r>
              <a:rPr dirty="0" sz="19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</a:t>
            </a:r>
            <a:r>
              <a:rPr dirty="0" sz="19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properꢀ</a:t>
            </a:r>
            <a:r>
              <a:rPr dirty="0" sz="19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PPEsꢀ</a:t>
            </a:r>
            <a:r>
              <a:rPr dirty="0" sz="19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whichꢀ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1103" y="4580001"/>
            <a:ext cx="2845934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includeꢀearmuffsꢀ/ꢀearplugs.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5353" y="5005175"/>
            <a:ext cx="8564167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Noiseꢀ</a:t>
            </a:r>
            <a:r>
              <a:rPr dirty="0" sz="1900" spc="-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generatingꢀ</a:t>
            </a:r>
            <a:r>
              <a:rPr dirty="0" sz="19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equipmentꢀ</a:t>
            </a:r>
            <a:r>
              <a:rPr dirty="0" sz="1900" spc="-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900" spc="-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900" spc="-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installedꢀ</a:t>
            </a:r>
            <a:r>
              <a:rPr dirty="0" sz="1900" spc="-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onꢀ</a:t>
            </a:r>
            <a:r>
              <a:rPr dirty="0" sz="1900" spc="-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anti-vibratingꢀ</a:t>
            </a:r>
            <a:r>
              <a:rPr dirty="0" sz="1900" spc="-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mountingsꢀ</a:t>
            </a:r>
            <a:r>
              <a:rPr dirty="0" sz="1900" spc="-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  <a:r>
              <a:rPr dirty="0" sz="1900" spc="-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1103" y="5448680"/>
            <a:ext cx="2082093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acousticꢀenclosures.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5353" y="5873855"/>
            <a:ext cx="8564243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Noiseꢀ</a:t>
            </a:r>
            <a:r>
              <a:rPr dirty="0" sz="190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Levelꢀ</a:t>
            </a:r>
            <a:r>
              <a:rPr dirty="0" sz="1900" spc="-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Mitigationꢀ</a:t>
            </a:r>
            <a:r>
              <a:rPr dirty="0" sz="1900" spc="-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Measuresꢀ</a:t>
            </a:r>
            <a:r>
              <a:rPr dirty="0" sz="1900" spc="-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capitalꢀ</a:t>
            </a:r>
            <a:r>
              <a:rPr dirty="0" sz="1900" spc="-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costꢀ</a:t>
            </a:r>
            <a:r>
              <a:rPr dirty="0" sz="1900" spc="-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includingꢀ</a:t>
            </a:r>
            <a:r>
              <a:rPr dirty="0" sz="1900" spc="-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provisionꢀ</a:t>
            </a:r>
            <a:r>
              <a:rPr dirty="0" sz="1900" spc="-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PPE’sꢀ</a:t>
            </a:r>
            <a:r>
              <a:rPr dirty="0" sz="190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900" spc="-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12ꢀ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1103" y="6317360"/>
            <a:ext cx="722070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lakhs.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60</a:t>
            </a:r>
          </a:p>
        </p:txBody>
      </p:sp>
    </p:spTree>
  </p:cSld>
  <p:clrMapOvr>
    <a:masterClrMapping/>
  </p:clrMapOvr>
</p:sld>
</file>

<file path=ppt/slides/slide6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58755"/>
            <a:ext cx="1766044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1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EMPꢀ-ꢀWater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38" y="445641"/>
            <a:ext cx="2262286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Constructionꢀphase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38" y="741096"/>
            <a:ext cx="8645590" cy="1243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Temporaryꢀ</a:t>
            </a:r>
            <a:r>
              <a:rPr dirty="0" sz="2000" spc="-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garlandꢀ</a:t>
            </a:r>
            <a:r>
              <a:rPr dirty="0" sz="2000" spc="-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drainageꢀ</a:t>
            </a:r>
            <a:r>
              <a:rPr dirty="0" sz="2000" spc="-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arrangementsꢀ</a:t>
            </a:r>
            <a:r>
              <a:rPr dirty="0" sz="20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-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madeꢀ</a:t>
            </a:r>
            <a:r>
              <a:rPr dirty="0" sz="20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aroundꢀ</a:t>
            </a:r>
            <a:r>
              <a:rPr dirty="0" sz="2000" spc="-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constructionꢀ</a:t>
            </a:r>
          </a:p>
          <a:p>
            <a:pPr marL="285750" marR="0">
              <a:lnSpc>
                <a:spcPts val="2214"/>
              </a:lnSpc>
              <a:spcBef>
                <a:spcPts val="18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siteꢀ&amp;ꢀinꢀLabourꢀcampꢀtoꢀavoidꢀstagnationꢀofꢀwater.ꢀTheꢀchannelizedꢀwaterꢀwillꢀ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collectedꢀ</a:t>
            </a:r>
            <a:r>
              <a:rPr dirty="0" sz="20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20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catchꢀ</a:t>
            </a:r>
            <a:r>
              <a:rPr dirty="0" sz="20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pitꢀ</a:t>
            </a:r>
            <a:r>
              <a:rPr dirty="0" sz="20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  <a:r>
              <a:rPr dirty="0" sz="20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usedꢀ</a:t>
            </a:r>
            <a:r>
              <a:rPr dirty="0" sz="20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20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dustꢀ</a:t>
            </a:r>
            <a:r>
              <a:rPr dirty="0" sz="20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suppressionꢀ</a:t>
            </a:r>
            <a:r>
              <a:rPr dirty="0" sz="20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withinꢀ</a:t>
            </a:r>
            <a:r>
              <a:rPr dirty="0" sz="20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constructionꢀsite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1078" y="1969641"/>
            <a:ext cx="2212801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Operationalꢀphaseꢀ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344" y="2341296"/>
            <a:ext cx="8665491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condensateꢀ</a:t>
            </a:r>
            <a:r>
              <a:rPr dirty="0" sz="2000" spc="-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generatedꢀ</a:t>
            </a:r>
            <a:r>
              <a:rPr dirty="0" sz="2000" spc="-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-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-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treatedꢀ</a:t>
            </a:r>
            <a:r>
              <a:rPr dirty="0" sz="2000" spc="-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2000" spc="-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CPUꢀ</a:t>
            </a:r>
            <a:r>
              <a:rPr dirty="0" sz="2000" spc="-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capacityꢀ</a:t>
            </a:r>
            <a:r>
              <a:rPr dirty="0" sz="2000" spc="-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1400ꢀ</a:t>
            </a:r>
            <a:r>
              <a:rPr dirty="0" sz="2000" spc="-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KLD.ꢀ</a:t>
            </a:r>
            <a:r>
              <a:rPr dirty="0" sz="200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3094" y="2655441"/>
            <a:ext cx="4546302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treatedꢀwaterꢀwillꢀbeꢀreusedꢀinꢀtheꢀprocess.ꢀ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7344" y="3052496"/>
            <a:ext cx="8668666" cy="93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Spentꢀ</a:t>
            </a:r>
            <a:r>
              <a:rPr dirty="0" sz="20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washꢀ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generatedꢀ</a:t>
            </a:r>
            <a:r>
              <a:rPr dirty="0" sz="20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duringꢀ</a:t>
            </a:r>
            <a:r>
              <a:rPr dirty="0" sz="20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processꢀ</a:t>
            </a:r>
            <a:r>
              <a:rPr dirty="0" sz="20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distillationꢀ</a:t>
            </a:r>
            <a:r>
              <a:rPr dirty="0" sz="20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digestedꢀ</a:t>
            </a:r>
            <a:r>
              <a:rPr dirty="0" sz="20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</a:p>
          <a:p>
            <a:pPr marL="285750" marR="0">
              <a:lnSpc>
                <a:spcPts val="2214"/>
              </a:lnSpc>
              <a:spcBef>
                <a:spcPts val="18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Anaerobicꢀ</a:t>
            </a:r>
            <a:r>
              <a:rPr dirty="0" sz="20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digesterꢀ</a:t>
            </a:r>
            <a:r>
              <a:rPr dirty="0" sz="20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20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concentrateꢀ</a:t>
            </a:r>
            <a:r>
              <a:rPr dirty="0" sz="20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furtherꢀ</a:t>
            </a:r>
            <a:r>
              <a:rPr dirty="0" sz="20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evaporatedꢀ</a:t>
            </a:r>
            <a:r>
              <a:rPr dirty="0" sz="20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20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multipleꢀ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effectiveꢀevaporatorsꢀandꢀthenꢀitꢀwillꢀbeꢀpowderedꢀandꢀsoldꢀasꢀfertilizer.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7344" y="4068496"/>
            <a:ext cx="8667522" cy="93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Stormꢀ</a:t>
            </a:r>
            <a:r>
              <a:rPr dirty="0" sz="20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200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drainsꢀ</a:t>
            </a:r>
            <a:r>
              <a:rPr dirty="0" sz="2000" spc="-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-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providedꢀ</a:t>
            </a:r>
            <a:r>
              <a:rPr dirty="0" sz="2000" spc="-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200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avoidꢀ</a:t>
            </a:r>
            <a:r>
              <a:rPr dirty="0" sz="20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floodingꢀ</a:t>
            </a:r>
            <a:r>
              <a:rPr dirty="0" sz="20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200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proposedꢀ</a:t>
            </a:r>
            <a:r>
              <a:rPr dirty="0" sz="2000" spc="-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site.ꢀ</a:t>
            </a:r>
          </a:p>
          <a:p>
            <a:pPr marL="285750" marR="0">
              <a:lnSpc>
                <a:spcPts val="2214"/>
              </a:lnSpc>
              <a:spcBef>
                <a:spcPts val="183"/>
              </a:spcBef>
              <a:spcAft>
                <a:spcPts val="0"/>
              </a:spcAft>
            </a:pPr>
            <a:r>
              <a:rPr dirty="0" sz="2000" spc="15">
                <a:solidFill>
                  <a:srgbClr val="000000"/>
                </a:solidFill>
                <a:latin typeface="WKBVEV+TimesNewRomanPSMT"/>
                <a:cs typeface="WKBVEV+TimesNewRomanPSMT"/>
              </a:rPr>
              <a:t>Stormꢀwaterꢀgutters/drainsꢀwillꢀbeꢀconstructedꢀinꢀtheꢀpremisesꢀonꢀeitherꢀsideꢀofꢀ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theꢀhaulꢀroads.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7344" y="5084496"/>
            <a:ext cx="7567041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TheꢀgeneratedꢀdomesticꢀsewageꢀisꢀtreatedꢀinꢀSTPꢀofꢀcapacityꢀ10ꢀKLD.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7344" y="5490896"/>
            <a:ext cx="8667712" cy="93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Capitalꢀ</a:t>
            </a:r>
            <a:r>
              <a:rPr dirty="0" sz="200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costꢀ</a:t>
            </a:r>
            <a:r>
              <a:rPr dirty="0" sz="2000" spc="-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200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constructionꢀ</a:t>
            </a:r>
            <a:r>
              <a:rPr dirty="0" sz="200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garlandꢀ</a:t>
            </a:r>
            <a:r>
              <a:rPr dirty="0" sz="2000" spc="-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drainsꢀ</a:t>
            </a:r>
            <a:r>
              <a:rPr dirty="0" sz="2000" spc="-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200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stormꢀ</a:t>
            </a:r>
            <a:r>
              <a:rPr dirty="0" sz="2000" spc="-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2000" spc="-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managementꢀ</a:t>
            </a:r>
            <a:r>
              <a:rPr dirty="0" sz="2000" spc="-3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</a:p>
          <a:p>
            <a:pPr marL="285750" marR="0">
              <a:lnSpc>
                <a:spcPts val="2214"/>
              </a:lnSpc>
              <a:spcBef>
                <a:spcPts val="18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implementationꢀ</a:t>
            </a:r>
            <a:r>
              <a:rPr dirty="0" sz="2000" spc="-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rainwaterꢀ</a:t>
            </a:r>
            <a:r>
              <a:rPr dirty="0" sz="20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harvestingꢀ</a:t>
            </a:r>
            <a:r>
              <a:rPr dirty="0" sz="2000" spc="-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planꢀ</a:t>
            </a:r>
            <a:r>
              <a:rPr dirty="0" sz="2000" spc="-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20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installationꢀ</a:t>
            </a:r>
            <a:r>
              <a:rPr dirty="0" sz="2000" spc="-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rechargeꢀ</a:t>
            </a:r>
            <a:r>
              <a:rPr dirty="0" sz="2000" spc="-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pitsꢀ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willꢀbeꢀ40ꢀLakhs.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7344" y="6506896"/>
            <a:ext cx="5042915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ProvisionꢀofꢀCPUꢀandꢀSTPꢀwillꢀbeꢀ160ꢀlakhs.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61</a:t>
            </a:r>
          </a:p>
        </p:txBody>
      </p:sp>
    </p:spTree>
  </p:cSld>
  <p:clrMapOvr>
    <a:masterClrMapping/>
  </p:clrMapOvr>
</p:sld>
</file>

<file path=ppt/slides/slide6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40" y="140842"/>
            <a:ext cx="6557094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SpecificꢀTermsꢀofꢀReferenceꢀforꢀEIAꢀStudiesꢀforꢀDistilleries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520894"/>
            <a:ext cx="8946197" cy="14635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33cc"/>
                </a:solidFill>
                <a:latin typeface="WKBVEV+TimesNewRomanPSMT"/>
                <a:cs typeface="WKBVEV+TimesNewRomanPSMT"/>
              </a:rPr>
              <a:t>1.ꢀ</a:t>
            </a:r>
            <a:r>
              <a:rPr dirty="0" sz="1900" spc="15">
                <a:solidFill>
                  <a:srgbClr val="0033cc"/>
                </a:solidFill>
                <a:latin typeface="WKBVEV+TimesNewRomanPSMT"/>
                <a:cs typeface="WKBVEV+TimesNewRomanPSMT"/>
              </a:rPr>
              <a:t>Listꢀofꢀexistingꢀdistilleryꢀunitsꢀinꢀtheꢀstudyꢀareaꢀalongꢀwithꢀtheirꢀcapacityꢀandꢀsourcingꢀ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ofꢀrawꢀmaterial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.ꢀ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Thereꢀisꢀnoꢀdistilleryꢀwithinꢀ10ꢀKmꢀradiusꢀofꢀtheꢀstudyꢀarea.ꢀTheꢀnearestꢀexistingꢀdistilleryꢀ</a:t>
            </a:r>
          </a:p>
          <a:p>
            <a:pPr marL="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9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60ꢀ</a:t>
            </a:r>
            <a:r>
              <a:rPr dirty="0" sz="1900" spc="-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KLPDꢀ</a:t>
            </a:r>
            <a:r>
              <a:rPr dirty="0" sz="1900" spc="-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Jamkhandiꢀ</a:t>
            </a:r>
            <a:r>
              <a:rPr dirty="0" sz="1900" spc="-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Sugarsꢀ</a:t>
            </a:r>
            <a:r>
              <a:rPr dirty="0" sz="1900" spc="-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Limited,ꢀ</a:t>
            </a:r>
            <a:r>
              <a:rPr dirty="0" sz="1900" spc="-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Sugarꢀ</a:t>
            </a:r>
            <a:r>
              <a:rPr dirty="0" sz="1900" spc="-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Distilleryꢀ</a:t>
            </a:r>
            <a:r>
              <a:rPr dirty="0" sz="1900" spc="-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alongꢀ</a:t>
            </a:r>
            <a:r>
              <a:rPr dirty="0" sz="1900" spc="-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</a:t>
            </a:r>
            <a:r>
              <a:rPr dirty="0" sz="1900" spc="-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Co-genꢀ</a:t>
            </a:r>
            <a:r>
              <a:rPr dirty="0" sz="19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  <a:r>
              <a:rPr dirty="0" sz="1900" spc="-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atꢀ</a:t>
            </a:r>
            <a:r>
              <a:rPr dirty="0" sz="1900" spc="-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distanceꢀofꢀ15.88ꢀKmꢀ(NW).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1968694"/>
            <a:ext cx="4722961" cy="594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2.Numberꢀofꢀworkingꢀdaysꢀofꢀtheꢀdistilleryꢀunit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330ꢀdays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2547815"/>
            <a:ext cx="8951366" cy="14635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3.ꢀDetailsꢀofꢀrawꢀmaterialsꢀsuchꢀasꢀmolasses/grains,ꢀtheirꢀsourceꢀwithꢀavailability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Rawꢀ</a:t>
            </a:r>
            <a:r>
              <a:rPr dirty="0" sz="1900" spc="-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materialsꢀ</a:t>
            </a:r>
            <a:r>
              <a:rPr dirty="0" sz="1900" spc="-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suchꢀ</a:t>
            </a:r>
            <a:r>
              <a:rPr dirty="0" sz="1900" spc="-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1900" spc="-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Bagasse,ꢀ</a:t>
            </a:r>
            <a:r>
              <a:rPr dirty="0" sz="1900" spc="-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Caneꢀ</a:t>
            </a:r>
            <a:r>
              <a:rPr dirty="0" sz="1900" spc="-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Juice,ꢀ</a:t>
            </a:r>
            <a:r>
              <a:rPr dirty="0" sz="1900" spc="-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B-Heavyꢀ</a:t>
            </a:r>
            <a:r>
              <a:rPr dirty="0" sz="1900" spc="-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molassesꢀ</a:t>
            </a:r>
            <a:r>
              <a:rPr dirty="0" sz="1900" spc="-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C-ꢀ</a:t>
            </a:r>
            <a:r>
              <a:rPr dirty="0" sz="1900" spc="-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Molassesꢀ</a:t>
            </a:r>
            <a:r>
              <a:rPr dirty="0" sz="1900" spc="-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900" spc="-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proposedꢀ</a:t>
            </a:r>
            <a:r>
              <a:rPr dirty="0" sz="1900" spc="-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distilleryꢀ</a:t>
            </a:r>
            <a:r>
              <a:rPr dirty="0" sz="1900" spc="-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900" spc="-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900" spc="-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readilyꢀ</a:t>
            </a:r>
            <a:r>
              <a:rPr dirty="0" sz="1900" spc="-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availableꢀ</a:t>
            </a:r>
            <a:r>
              <a:rPr dirty="0" sz="1900" spc="-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900" spc="-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sugarꢀ</a:t>
            </a:r>
            <a:r>
              <a:rPr dirty="0" sz="1900" spc="-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complexꢀ</a:t>
            </a:r>
            <a:r>
              <a:rPr dirty="0" sz="1900" spc="-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M/s.ꢀ</a:t>
            </a:r>
            <a:r>
              <a:rPr dirty="0" sz="1900" spc="-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Someshwarꢀ</a:t>
            </a:r>
          </a:p>
          <a:p>
            <a:pPr marL="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SugarsꢀLimited.ꢀCaneꢀJuice,ꢀB-HeavyꢀMolassesꢀandꢀCꢀ-ꢀMolassesꢀwillꢀmeetꢀtheꢀdemandꢀofꢀ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rawꢀmaterialꢀrequiredꢀforꢀtheꢀDistilleryꢀofꢀcapacityꢀ180ꢀKLPD.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3995615"/>
            <a:ext cx="4528083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4.ꢀDetailsꢀofꢀtheꢀuseꢀofꢀsteamꢀfromꢀtheꢀboiler.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4285174"/>
            <a:ext cx="8945981" cy="2332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steamꢀ</a:t>
            </a:r>
            <a:r>
              <a:rPr dirty="0" sz="1900" spc="-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requirementꢀ</a:t>
            </a:r>
            <a:r>
              <a:rPr dirty="0" sz="1900" spc="-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900" spc="-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proposedꢀ</a:t>
            </a:r>
            <a:r>
              <a:rPr dirty="0" sz="1900" spc="-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Distilleryꢀ</a:t>
            </a:r>
            <a:r>
              <a:rPr dirty="0" sz="1900" spc="-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900" spc="-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900" spc="-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metꢀ</a:t>
            </a:r>
            <a:r>
              <a:rPr dirty="0" sz="1900" spc="-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900" spc="-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60TPHꢀ</a:t>
            </a:r>
            <a:r>
              <a:rPr dirty="0" sz="1900" spc="-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Boilerꢀ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withꢀBagasseꢀasꢀmainꢀfuelꢀandꢀCoalꢀ&amp;ꢀBiogasꢀasꢀsupportingꢀfuels.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5.ꢀ</a:t>
            </a:r>
            <a:r>
              <a:rPr dirty="0" sz="1900" spc="-155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Surfaceꢀ</a:t>
            </a:r>
            <a:r>
              <a:rPr dirty="0" sz="1900" spc="-152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16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Groundꢀ</a:t>
            </a:r>
            <a:r>
              <a:rPr dirty="0" sz="1900" spc="-148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900" spc="-157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qualityꢀ</a:t>
            </a:r>
            <a:r>
              <a:rPr dirty="0" sz="1900" spc="-163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aroundꢀ</a:t>
            </a:r>
            <a:r>
              <a:rPr dirty="0" sz="1900" spc="-155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proposedꢀ</a:t>
            </a:r>
            <a:r>
              <a:rPr dirty="0" sz="1900" spc="-157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spentꢀ</a:t>
            </a:r>
            <a:r>
              <a:rPr dirty="0" sz="1900" spc="-162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washꢀ</a:t>
            </a:r>
            <a:r>
              <a:rPr dirty="0" sz="1900" spc="-158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storageꢀ</a:t>
            </a:r>
            <a:r>
              <a:rPr dirty="0" sz="1900" spc="-162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lagoon,ꢀ</a:t>
            </a:r>
            <a:r>
              <a:rPr dirty="0" sz="1900" spc="-162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andꢀ</a:t>
            </a:r>
          </a:p>
          <a:p>
            <a:pPr marL="0" marR="0">
              <a:lnSpc>
                <a:spcPts val="210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33cc"/>
                </a:solidFill>
                <a:latin typeface="WKBVEV+TimesNewRomanPSMT"/>
                <a:cs typeface="WKBVEV+TimesNewRomanPSMT"/>
              </a:rPr>
              <a:t>compostꢀyard.ꢀ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Thereꢀ</a:t>
            </a:r>
            <a:r>
              <a:rPr dirty="0" sz="1900" spc="-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9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noꢀ</a:t>
            </a:r>
            <a:r>
              <a:rPr dirty="0" sz="1900" spc="-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Surfaceꢀ</a:t>
            </a:r>
            <a:r>
              <a:rPr dirty="0" sz="1900" spc="-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9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bodyꢀ</a:t>
            </a:r>
            <a:r>
              <a:rPr dirty="0" sz="1900" spc="-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surroundingsꢀ</a:t>
            </a:r>
            <a:r>
              <a:rPr dirty="0" sz="1900" spc="-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industryꢀ</a:t>
            </a:r>
            <a:r>
              <a:rPr dirty="0" sz="1900" spc="-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henceꢀ</a:t>
            </a:r>
            <a:r>
              <a:rPr dirty="0" sz="1900" spc="-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noꢀ</a:t>
            </a:r>
            <a:r>
              <a:rPr dirty="0" sz="1900" spc="-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issueꢀ</a:t>
            </a:r>
            <a:r>
              <a:rPr dirty="0" sz="1900" spc="-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impactꢀ</a:t>
            </a:r>
            <a:r>
              <a:rPr dirty="0" sz="1900" spc="-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onꢀ</a:t>
            </a:r>
            <a:r>
              <a:rPr dirty="0" sz="1900" spc="-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surfaceꢀ</a:t>
            </a:r>
            <a:r>
              <a:rPr dirty="0" sz="1900" spc="-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900" spc="-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quality.ꢀSimilarlyꢀ</a:t>
            </a:r>
            <a:r>
              <a:rPr dirty="0" sz="1900" spc="-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industryꢀ</a:t>
            </a:r>
            <a:r>
              <a:rPr dirty="0" sz="1900" spc="-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doesn’tꢀ</a:t>
            </a:r>
            <a:r>
              <a:rPr dirty="0" sz="1900" spc="-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haveꢀ</a:t>
            </a:r>
            <a:r>
              <a:rPr dirty="0" sz="1900" spc="-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boreꢀ</a:t>
            </a:r>
            <a:r>
              <a:rPr dirty="0" sz="1900" spc="-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wellꢀ</a:t>
            </a:r>
            <a:r>
              <a:rPr dirty="0" sz="1900" spc="-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  <a:r>
              <a:rPr dirty="0" sz="1900" spc="-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noꢀ</a:t>
            </a:r>
            <a:r>
              <a:rPr dirty="0" sz="1900" spc="-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groundꢀ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900" spc="-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900" spc="-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usedꢀ</a:t>
            </a:r>
            <a:r>
              <a:rPr dirty="0" sz="1900" spc="-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900" spc="-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process,ꢀ</a:t>
            </a:r>
            <a:r>
              <a:rPr dirty="0" sz="1900" spc="-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howeverꢀ</a:t>
            </a:r>
            <a:r>
              <a:rPr dirty="0" sz="1900" spc="-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900" spc="-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checkꢀ</a:t>
            </a:r>
            <a:r>
              <a:rPr dirty="0" sz="1900" spc="-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impactꢀ</a:t>
            </a:r>
            <a:r>
              <a:rPr dirty="0" sz="1900" spc="-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spentꢀ</a:t>
            </a:r>
            <a:r>
              <a:rPr dirty="0" sz="1900" spc="-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washꢀ</a:t>
            </a:r>
            <a:r>
              <a:rPr dirty="0" sz="1900" spc="-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storageꢀ</a:t>
            </a:r>
            <a:r>
              <a:rPr dirty="0" sz="1900" spc="-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tanksꢀ</a:t>
            </a:r>
            <a:r>
              <a:rPr dirty="0" sz="1900" spc="-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compostꢀ</a:t>
            </a:r>
            <a:r>
              <a:rPr dirty="0" sz="1900" spc="-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yardꢀ</a:t>
            </a:r>
            <a:r>
              <a:rPr dirty="0" sz="1900" spc="-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piezometersꢀ</a:t>
            </a:r>
            <a:r>
              <a:rPr dirty="0" sz="1900" spc="-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900" spc="-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900" spc="-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installedꢀ</a:t>
            </a:r>
            <a:r>
              <a:rPr dirty="0" sz="1900" spc="-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900" spc="-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checkꢀ</a:t>
            </a:r>
            <a:r>
              <a:rPr dirty="0" sz="1900" spc="-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groundꢀ</a:t>
            </a:r>
            <a:r>
              <a:rPr dirty="0" sz="190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900" spc="-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qualityꢀ</a:t>
            </a:r>
            <a:r>
              <a:rPr dirty="0" sz="1900" spc="-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nearꢀ</a:t>
            </a:r>
            <a:r>
              <a:rPr dirty="0" sz="1900" spc="-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suchꢀ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3840" y="6601653"/>
            <a:ext cx="3617199" cy="30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storageꢀtanksꢀ&amp;ꢀcompostingꢀyards.ꢀꢀ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62</a:t>
            </a:r>
          </a:p>
        </p:txBody>
      </p:sp>
    </p:spTree>
  </p:cSld>
  <p:clrMapOvr>
    <a:masterClrMapping/>
  </p:clrMapOvr>
</p:sld>
</file>

<file path=ppt/slides/slide6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40" y="142866"/>
            <a:ext cx="8712453" cy="1142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6.Planꢀtoꢀreduceꢀspentꢀwashꢀgenerationꢀwithinꢀ6-8ꢀKL/KLꢀofꢀalcoholꢀproduced.</a:t>
            </a:r>
          </a:p>
          <a:p>
            <a:pPr marL="0" marR="0">
              <a:lnSpc>
                <a:spcPts val="1993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Itꢀmayꢀbeꢀnotedꢀthatꢀspentꢀwashꢀgenerationꢀvariesꢀwithꢀtypeꢀofꢀfeedꢀi.e.ꢀwithꢀSugarcaneꢀjuiceꢀ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 spc="27">
                <a:solidFill>
                  <a:srgbClr val="000000"/>
                </a:solidFill>
                <a:latin typeface="WKBVEV+TimesNewRomanPSMT"/>
                <a:cs typeface="WKBVEV+TimesNewRomanPSMT"/>
              </a:rPr>
              <a:t>itꢀisꢀ4ꢀKLꢀ&amp;ꢀwithꢀB-ꢀHeavyꢀMolassesꢀitꢀisꢀ4.8ꢀKLꢀ&amp;ꢀwithꢀC-ꢀMolassesꢀitꢀisꢀ7.7ꢀKL/ꢀKLꢀofꢀ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alcohol.ꢀ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344933"/>
            <a:ext cx="8713469" cy="3583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10">
                <a:solidFill>
                  <a:srgbClr val="0000ff"/>
                </a:solidFill>
                <a:latin typeface="WKBVEV+TimesNewRomanPSMT"/>
                <a:cs typeface="WKBVEV+TimesNewRomanPSMT"/>
              </a:rPr>
              <a:t>7.ꢀProposedꢀeffluentꢀtreatmentꢀsystemꢀforꢀmolasses/grainꢀbasedꢀdistilleryꢀ(spentꢀwash,ꢀspentꢀ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lees,ꢀ</a:t>
            </a:r>
            <a:r>
              <a:rPr dirty="0" sz="1800" spc="-2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condensateꢀ</a:t>
            </a:r>
            <a:r>
              <a:rPr dirty="0" sz="1800" spc="-19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800" spc="-203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utilities)ꢀ</a:t>
            </a:r>
            <a:r>
              <a:rPr dirty="0" sz="1800" spc="-196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1800" spc="-204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wellꢀ</a:t>
            </a:r>
            <a:r>
              <a:rPr dirty="0" sz="1800" spc="-2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1800" spc="-204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domesticꢀ</a:t>
            </a:r>
            <a:r>
              <a:rPr dirty="0" sz="1800" spc="-198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sewageꢀ</a:t>
            </a:r>
            <a:r>
              <a:rPr dirty="0" sz="1800" spc="-199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800" spc="-203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schemeꢀ</a:t>
            </a:r>
            <a:r>
              <a:rPr dirty="0" sz="1800" spc="-198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800" spc="-20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achievingꢀ</a:t>
            </a:r>
            <a:r>
              <a:rPr dirty="0" sz="1800" spc="-196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zeroꢀ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effluentꢀ</a:t>
            </a:r>
            <a:r>
              <a:rPr dirty="0" sz="1800" spc="-142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dischargeꢀ</a:t>
            </a:r>
            <a:r>
              <a:rPr dirty="0" sz="1800" spc="-142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(ZLD).ꢀ</a:t>
            </a:r>
            <a:r>
              <a:rPr dirty="0" sz="1800" spc="-12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Proposedꢀ</a:t>
            </a:r>
            <a:r>
              <a:rPr dirty="0" sz="1800" spc="-117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actionꢀ</a:t>
            </a:r>
            <a:r>
              <a:rPr dirty="0" sz="1800" spc="-11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800" spc="-117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restrictꢀ</a:t>
            </a:r>
            <a:r>
              <a:rPr dirty="0" sz="1800" spc="-109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freshꢀ</a:t>
            </a:r>
            <a:r>
              <a:rPr dirty="0" sz="1800" spc="-11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800" spc="-112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consumptionꢀ</a:t>
            </a:r>
            <a:r>
              <a:rPr dirty="0" sz="1800" spc="-112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withinꢀ</a:t>
            </a:r>
            <a:r>
              <a:rPr dirty="0" sz="1800" spc="-114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10ꢀ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KL/KLꢀofꢀalcoholꢀproduction.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TheꢀgeneratedꢀwasteꢀwaterꢀwillꢀbeꢀtreatedꢀinꢀinꢀCondensateꢀpolishingꢀunitꢀ(CPU)ꢀofꢀcapacityꢀ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1400ꢀ</a:t>
            </a:r>
            <a:r>
              <a:rPr dirty="0" sz="1800" spc="-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KLDꢀ</a:t>
            </a:r>
            <a:r>
              <a:rPr dirty="0" sz="1800" spc="-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800" spc="-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800" spc="-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800" spc="-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reusedꢀ</a:t>
            </a:r>
            <a:r>
              <a:rPr dirty="0" sz="1800" spc="-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800" spc="-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processꢀ</a:t>
            </a:r>
            <a:r>
              <a:rPr dirty="0" sz="1800" spc="-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  <a:r>
              <a:rPr dirty="0" sz="1800" spc="-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coolingꢀ</a:t>
            </a:r>
            <a:r>
              <a:rPr dirty="0" sz="1800" spc="-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towerꢀ</a:t>
            </a:r>
            <a:r>
              <a:rPr dirty="0" sz="1800" spc="-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makeupꢀ</a:t>
            </a:r>
            <a:r>
              <a:rPr dirty="0" sz="1800" spc="-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etc.ꢀ</a:t>
            </a:r>
            <a:r>
              <a:rPr dirty="0" sz="1800" spc="-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Generatedꢀ</a:t>
            </a:r>
            <a:r>
              <a:rPr dirty="0" sz="1800" spc="-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Sewageꢀ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 spc="18">
                <a:solidFill>
                  <a:srgbClr val="000000"/>
                </a:solidFill>
                <a:latin typeface="WKBVEV+TimesNewRomanPSMT"/>
                <a:cs typeface="WKBVEV+TimesNewRomanPSMT"/>
              </a:rPr>
              <a:t>ofꢀwillꢀbeꢀtreatedꢀinꢀtheꢀSTPꢀofꢀ10ꢀKLDꢀcapacityꢀ(SBRꢀTechnology)ꢀandꢀtreatedꢀwaterꢀwillꢀ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beꢀreusedꢀforꢀgreenbeltꢀdevelopment.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8.ꢀ</a:t>
            </a:r>
            <a:r>
              <a:rPr dirty="0" sz="1800" spc="254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Proposedꢀ</a:t>
            </a:r>
            <a:r>
              <a:rPr dirty="0" sz="1800" spc="257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actionꢀ</a:t>
            </a:r>
            <a:r>
              <a:rPr dirty="0" sz="1800" spc="264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800" spc="257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restrictꢀ</a:t>
            </a:r>
            <a:r>
              <a:rPr dirty="0" sz="1800" spc="267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freshꢀ</a:t>
            </a:r>
            <a:r>
              <a:rPr dirty="0" sz="1800" spc="258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800" spc="264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consumptionꢀ</a:t>
            </a:r>
            <a:r>
              <a:rPr dirty="0" sz="1800" spc="263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withinꢀ</a:t>
            </a:r>
            <a:r>
              <a:rPr dirty="0" sz="1800" spc="26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10KL/KLꢀ</a:t>
            </a:r>
            <a:r>
              <a:rPr dirty="0" sz="1800" spc="196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00" spc="25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alcoholꢀ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production.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Itꢀ</a:t>
            </a:r>
            <a:r>
              <a:rPr dirty="0" sz="1800" spc="-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mayꢀ</a:t>
            </a:r>
            <a:r>
              <a:rPr dirty="0" sz="1800" spc="-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800" spc="-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notedꢀ</a:t>
            </a:r>
            <a:r>
              <a:rPr dirty="0" sz="1800" spc="-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thatꢀ</a:t>
            </a:r>
            <a:r>
              <a:rPr dirty="0" sz="1800" spc="-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freshꢀ</a:t>
            </a:r>
            <a:r>
              <a:rPr dirty="0" sz="1800" spc="-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800" spc="-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requirementꢀ</a:t>
            </a:r>
            <a:r>
              <a:rPr dirty="0" sz="1800" spc="-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variesꢀ</a:t>
            </a:r>
            <a:r>
              <a:rPr dirty="0" sz="1800" spc="-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</a:t>
            </a:r>
            <a:r>
              <a:rPr dirty="0" sz="1800" spc="-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typeꢀ</a:t>
            </a:r>
            <a:r>
              <a:rPr dirty="0" sz="1800" spc="-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00" spc="-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feedꢀ</a:t>
            </a:r>
            <a:r>
              <a:rPr dirty="0" sz="1800" spc="-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i.e.ꢀ</a:t>
            </a:r>
            <a:r>
              <a:rPr dirty="0" sz="1800" spc="-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</a:t>
            </a:r>
            <a:r>
              <a:rPr dirty="0" sz="1800" spc="-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Sugarcaneꢀ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juiceꢀitꢀisꢀ5.62ꢀKLꢀ&amp;ꢀwithꢀB-ꢀHeavyꢀMolassesꢀitꢀisꢀ7.19ꢀKLꢀ&amp;ꢀwithꢀC-ꢀMolassesꢀitꢀisꢀ7.9ꢀKL/ꢀ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KLꢀofꢀalcohol.ꢀ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4987294"/>
            <a:ext cx="8678130" cy="1114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9.ꢀDetailsꢀaboutꢀcapacityꢀofꢀspentꢀwashꢀholdingꢀtank,ꢀmaterialꢀused,ꢀdesignꢀconsideration.ꢀ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ff"/>
                </a:solidFill>
                <a:latin typeface="WKBVEV+TimesNewRomanPSMT"/>
                <a:cs typeface="WKBVEV+TimesNewRomanPSMT"/>
              </a:rPr>
              <a:t>No.ꢀofꢀpeizometersꢀtoꢀbeꢀproposedꢀaroundꢀspentꢀwashꢀholdingꢀtank.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TheꢀgeneratedꢀspentꢀwashꢀwillꢀbeꢀstoredꢀinꢀRCCꢀTanksꢀhavingꢀcapacityꢀforꢀ5ꢀdaysꢀstorageꢀasꢀ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perꢀnorms.ꢀ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63</a:t>
            </a:r>
          </a:p>
        </p:txBody>
      </p:sp>
    </p:spTree>
  </p:cSld>
  <p:clrMapOvr>
    <a:masterClrMapping/>
  </p:clrMapOvr>
</p:sld>
</file>

<file path=ppt/slides/slide6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40" y="64642"/>
            <a:ext cx="5160962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10.ꢀActionꢀplanꢀtoꢀcontrolꢀgroundꢀwaterꢀpollution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369442"/>
            <a:ext cx="8872727" cy="1233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AꢀscientificallyꢀdesignedꢀCPUꢀwillꢀbeꢀinꢀplaceꢀtoꢀtreatꢀwastewaterꢀSimilarlyꢀindustryꢀ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 spc="11">
                <a:solidFill>
                  <a:srgbClr val="000000"/>
                </a:solidFill>
                <a:latin typeface="WKBVEV+TimesNewRomanPSMT"/>
                <a:cs typeface="WKBVEV+TimesNewRomanPSMT"/>
              </a:rPr>
              <a:t>doesn’tꢀhaveꢀboreꢀwellꢀ&amp;ꢀnoꢀgroundꢀwaterꢀisꢀusedꢀforꢀprocess,ꢀhoweverꢀtoꢀcheckꢀtheꢀ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 spc="15">
                <a:solidFill>
                  <a:srgbClr val="000000"/>
                </a:solidFill>
                <a:latin typeface="WKBVEV+TimesNewRomanPSMT"/>
                <a:cs typeface="WKBVEV+TimesNewRomanPSMT"/>
              </a:rPr>
              <a:t>impactꢀofꢀspentꢀwashꢀstorageꢀtanksꢀ&amp;ꢀcompostꢀyardꢀpiezometersꢀwillꢀbeꢀinstalledꢀtoꢀ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checkꢀtheꢀgroundꢀwaterꢀqualityꢀnearꢀsuchꢀareas.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1664842"/>
            <a:ext cx="8872727" cy="624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8">
                <a:solidFill>
                  <a:srgbClr val="0000ff"/>
                </a:solidFill>
                <a:latin typeface="WKBVEV+TimesNewRomanPSMT"/>
                <a:cs typeface="WKBVEV+TimesNewRomanPSMT"/>
              </a:rPr>
              <a:t>11.ꢀ</a:t>
            </a:r>
            <a:r>
              <a:rPr dirty="0" sz="2000" spc="-274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Detailsꢀ</a:t>
            </a:r>
            <a:r>
              <a:rPr dirty="0" sz="2000" spc="-279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277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solidꢀ</a:t>
            </a:r>
            <a:r>
              <a:rPr dirty="0" sz="2000" spc="-284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wasteꢀ</a:t>
            </a:r>
            <a:r>
              <a:rPr dirty="0" sz="2000" spc="-272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managementꢀ</a:t>
            </a:r>
            <a:r>
              <a:rPr dirty="0" sz="2000" spc="-279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includingꢀ</a:t>
            </a:r>
            <a:r>
              <a:rPr dirty="0" sz="2000" spc="-284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managementꢀ</a:t>
            </a:r>
            <a:r>
              <a:rPr dirty="0" sz="2000" spc="-279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277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boilerꢀ</a:t>
            </a:r>
            <a:r>
              <a:rPr dirty="0" sz="2000" spc="-283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ash,ꢀ</a:t>
            </a:r>
            <a:r>
              <a:rPr dirty="0" sz="2000" spc="-27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yeast,ꢀ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etc.ꢀDetailsꢀofꢀincineratedꢀspentꢀwashꢀashꢀgenerationꢀandꢀitsꢀdisposal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4106" y="2394271"/>
            <a:ext cx="1803089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Descriptionꢀofꢀwaste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4804" y="2394271"/>
            <a:ext cx="882774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Quantity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44054" y="2394271"/>
            <a:ext cx="1813600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Methodꢀofꢀcollection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60317" y="2394271"/>
            <a:ext cx="1528409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Modeꢀofꢀdisposal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01083" y="2657161"/>
            <a:ext cx="3499059" cy="7748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Segregatedꢀ</a:t>
            </a:r>
            <a:r>
              <a:rPr dirty="0" sz="15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intoꢀ</a:t>
            </a:r>
            <a:r>
              <a:rPr dirty="0" sz="15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Organicꢀ</a:t>
            </a:r>
            <a:r>
              <a:rPr dirty="0" sz="150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5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Inorganicꢀ</a:t>
            </a:r>
          </a:p>
          <a:p>
            <a:pPr marL="0" marR="0">
              <a:lnSpc>
                <a:spcPts val="1661"/>
              </a:lnSpc>
              <a:spcBef>
                <a:spcPts val="358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solidꢀ</a:t>
            </a:r>
            <a:r>
              <a:rPr dirty="0" sz="15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wasteꢀ</a:t>
            </a:r>
            <a:r>
              <a:rPr dirty="0" sz="15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5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handedꢀ</a:t>
            </a:r>
            <a:r>
              <a:rPr dirty="0" sz="15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overꢀ</a:t>
            </a:r>
            <a:r>
              <a:rPr dirty="0" sz="15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5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nearbyꢀ</a:t>
            </a:r>
          </a:p>
          <a:p>
            <a:pPr marL="0" marR="0">
              <a:lnSpc>
                <a:spcPts val="1661"/>
              </a:lnSpc>
              <a:spcBef>
                <a:spcPts val="408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municipality/GramꢀPanchayat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9483" y="2920051"/>
            <a:ext cx="2960638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Domesticꢀsolidꢀwasteꢀ</a:t>
            </a:r>
            <a:r>
              <a:rPr dirty="0" sz="1500" spc="15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47.5Kg/day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80129" y="2920051"/>
            <a:ext cx="1527943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Collectedꢀinꢀbines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9483" y="3445831"/>
            <a:ext cx="1078576" cy="643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BottomꢀAsh</a:t>
            </a:r>
          </a:p>
          <a:p>
            <a:pPr marL="0" marR="0">
              <a:lnSpc>
                <a:spcPts val="1661"/>
              </a:lnSpc>
              <a:spcBef>
                <a:spcPts val="144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FlyꢀAsh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33896" y="3445831"/>
            <a:ext cx="1046577" cy="643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18ꢀMT/Day</a:t>
            </a:r>
          </a:p>
          <a:p>
            <a:pPr marL="0" marR="0">
              <a:lnSpc>
                <a:spcPts val="1661"/>
              </a:lnSpc>
              <a:spcBef>
                <a:spcPts val="144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08ꢀMT/Day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80129" y="3445831"/>
            <a:ext cx="1987255" cy="7748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Mechanicalꢀ</a:t>
            </a:r>
            <a:r>
              <a:rPr dirty="0" sz="1500" spc="7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conveyorꢀ</a:t>
            </a:r>
          </a:p>
          <a:p>
            <a:pPr marL="0" marR="0">
              <a:lnSpc>
                <a:spcPts val="1661"/>
              </a:lnSpc>
              <a:spcBef>
                <a:spcPts val="358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intoꢀ</a:t>
            </a:r>
            <a:r>
              <a:rPr dirty="0" sz="1500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siloꢀ</a:t>
            </a:r>
            <a:r>
              <a:rPr dirty="0" sz="1500" spc="5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500" spc="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furtherꢀ</a:t>
            </a:r>
          </a:p>
          <a:p>
            <a:pPr marL="0" marR="0">
              <a:lnSpc>
                <a:spcPts val="1661"/>
              </a:lnSpc>
              <a:spcBef>
                <a:spcPts val="408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disposal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01083" y="3577276"/>
            <a:ext cx="3495427" cy="511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Soldꢀ</a:t>
            </a:r>
            <a:r>
              <a:rPr dirty="0" sz="15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5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brickꢀ</a:t>
            </a:r>
            <a:r>
              <a:rPr dirty="0" sz="15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manufacturers.ꢀ</a:t>
            </a:r>
            <a:r>
              <a:rPr dirty="0" sz="15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Excessꢀ</a:t>
            </a:r>
            <a:r>
              <a:rPr dirty="0" sz="15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</a:p>
          <a:p>
            <a:pPr marL="0" marR="0">
              <a:lnSpc>
                <a:spcPts val="1661"/>
              </a:lnSpc>
              <a:spcBef>
                <a:spcPts val="358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beꢀusedꢀinꢀlandꢀfilling.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9483" y="4234501"/>
            <a:ext cx="1980522" cy="7748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Yeastꢀ</a:t>
            </a:r>
            <a:r>
              <a:rPr dirty="0" sz="1500" spc="10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sludgeꢀ</a:t>
            </a:r>
            <a:r>
              <a:rPr dirty="0" sz="1500" spc="1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</a:p>
          <a:p>
            <a:pPr marL="0" marR="0">
              <a:lnSpc>
                <a:spcPts val="1661"/>
              </a:lnSpc>
              <a:spcBef>
                <a:spcPts val="358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fermenterꢀandꢀdigester</a:t>
            </a:r>
          </a:p>
          <a:p>
            <a:pPr marL="0" marR="0">
              <a:lnSpc>
                <a:spcPts val="1661"/>
              </a:lnSpc>
              <a:spcBef>
                <a:spcPts val="408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SludgeꢀfromꢀCPU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33896" y="4365946"/>
            <a:ext cx="798035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5.4ꢀTPD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80129" y="4365946"/>
            <a:ext cx="5416191" cy="511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Mechanicalꢀconveyorꢀ</a:t>
            </a:r>
            <a:r>
              <a:rPr dirty="0" sz="1500" spc="14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Usedꢀ</a:t>
            </a:r>
            <a:r>
              <a:rPr dirty="0" sz="15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compostꢀ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plantꢀ</a:t>
            </a:r>
            <a:r>
              <a:rPr dirty="0" sz="15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5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usedꢀ</a:t>
            </a:r>
            <a:r>
              <a:rPr dirty="0" sz="15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15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bioꢀ</a:t>
            </a:r>
          </a:p>
          <a:p>
            <a:pPr marL="1920954" marR="0">
              <a:lnSpc>
                <a:spcPts val="1661"/>
              </a:lnSpc>
              <a:spcBef>
                <a:spcPts val="358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manure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33896" y="4760281"/>
            <a:ext cx="988535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0.045ꢀTPD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80129" y="4760281"/>
            <a:ext cx="1549244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Sludgeꢀdryingꢀbed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9483" y="5023171"/>
            <a:ext cx="3019294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HazardousꢀWasteꢀꢀGenerationꢀDetails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19483" y="5286061"/>
            <a:ext cx="834962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UsedꢀOil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33896" y="5286061"/>
            <a:ext cx="882587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0.5ꢀKL/A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80129" y="5286061"/>
            <a:ext cx="5417588" cy="511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LeakꢀProofꢀContainers</a:t>
            </a:r>
            <a:r>
              <a:rPr dirty="0" sz="1500" spc="11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DisposedꢀtoꢀauthorizedꢀKSPCBꢀagency.</a:t>
            </a:r>
          </a:p>
          <a:p>
            <a:pPr marL="1920954" marR="0">
              <a:lnSpc>
                <a:spcPts val="1661"/>
              </a:lnSpc>
              <a:spcBef>
                <a:spcPts val="358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Usedꢀ</a:t>
            </a:r>
            <a:r>
              <a:rPr dirty="0" sz="1500" spc="-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500" spc="-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lightꢀ</a:t>
            </a:r>
            <a:r>
              <a:rPr dirty="0" sz="1500" spc="-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up/ꢀ</a:t>
            </a:r>
            <a:r>
              <a:rPr dirty="0" sz="1500" spc="-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Startꢀ</a:t>
            </a:r>
            <a:r>
              <a:rPr dirty="0" sz="1500" spc="-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upꢀ</a:t>
            </a:r>
            <a:r>
              <a:rPr dirty="0" sz="1500" spc="-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500" spc="-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Incinerationꢀ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19483" y="5548951"/>
            <a:ext cx="1980904" cy="511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Oilꢀ</a:t>
            </a:r>
            <a:r>
              <a:rPr dirty="0" sz="1500" spc="10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Soakedꢀ</a:t>
            </a:r>
            <a:r>
              <a:rPr dirty="0" sz="1500" spc="10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Cottonꢀ</a:t>
            </a:r>
          </a:p>
          <a:p>
            <a:pPr marL="0" marR="0">
              <a:lnSpc>
                <a:spcPts val="1661"/>
              </a:lnSpc>
              <a:spcBef>
                <a:spcPts val="358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waste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133896" y="5680396"/>
            <a:ext cx="909097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100ꢀKg/A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80129" y="5680396"/>
            <a:ext cx="1162756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StorageꢀYard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01083" y="5811841"/>
            <a:ext cx="628556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Boiler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9483" y="6120430"/>
            <a:ext cx="707993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Emptyꢀ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50453" y="6120430"/>
            <a:ext cx="750130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Barrelsꢀ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01083" y="6120430"/>
            <a:ext cx="3495935" cy="511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spc="12">
                <a:solidFill>
                  <a:srgbClr val="000000"/>
                </a:solidFill>
                <a:latin typeface="WKBVEV+TimesNewRomanPSMT"/>
                <a:cs typeface="WKBVEV+TimesNewRomanPSMT"/>
              </a:rPr>
              <a:t>DisposedꢀtoꢀLocalꢀfarmersꢀandꢀEmployeesꢀ</a:t>
            </a:r>
          </a:p>
          <a:p>
            <a:pPr marL="0" marR="0">
              <a:lnSpc>
                <a:spcPts val="1661"/>
              </a:lnSpc>
              <a:spcBef>
                <a:spcPts val="358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forꢀhouseꢀholdꢀusage.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133896" y="6251874"/>
            <a:ext cx="972535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30-50ꢀno’s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480129" y="6251874"/>
            <a:ext cx="1162756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StorageꢀYard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19483" y="6383320"/>
            <a:ext cx="1030671" cy="249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WKBVEV+TimesNewRomanPSMT"/>
                <a:cs typeface="WKBVEV+TimesNewRomanPSMT"/>
              </a:rPr>
              <a:t>/Containers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64</a:t>
            </a:r>
          </a:p>
        </p:txBody>
      </p:sp>
    </p:spTree>
  </p:cSld>
  <p:clrMapOvr>
    <a:masterClrMapping/>
  </p:clrMapOvr>
</p:sld>
</file>

<file path=ppt/slides/slide6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4640" y="217042"/>
            <a:ext cx="5195689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12.ꢀDetailsꢀofꢀbio-compostingꢀyardꢀ(ifꢀapplicable)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4640" y="521842"/>
            <a:ext cx="8568816" cy="928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Bio-Compostingꢀ</a:t>
            </a:r>
            <a:r>
              <a:rPr dirty="0" sz="20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Unitꢀ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shallꢀ</a:t>
            </a:r>
            <a:r>
              <a:rPr dirty="0" sz="20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plannedꢀ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anꢀ</a:t>
            </a:r>
            <a:r>
              <a:rPr dirty="0" sz="20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optionꢀ</a:t>
            </a:r>
            <a:r>
              <a:rPr dirty="0" sz="20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20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produceꢀ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Bio-Compostꢀ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usingꢀ</a:t>
            </a:r>
            <a:r>
              <a:rPr dirty="0" sz="20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availableꢀ</a:t>
            </a:r>
            <a:r>
              <a:rPr dirty="0" sz="2000" spc="-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Pressꢀ</a:t>
            </a:r>
            <a:r>
              <a:rPr dirty="0" sz="20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mudꢀ</a:t>
            </a:r>
            <a:r>
              <a:rPr dirty="0" sz="2000" spc="-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Sugarꢀ</a:t>
            </a:r>
            <a:r>
              <a:rPr dirty="0" sz="20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Plantꢀ</a:t>
            </a:r>
            <a:r>
              <a:rPr dirty="0" sz="2000" spc="-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  <a:r>
              <a:rPr dirty="0" sz="2000" spc="-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yeastꢀ</a:t>
            </a:r>
            <a:r>
              <a:rPr dirty="0" sz="2000" spc="-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sludgeꢀ</a:t>
            </a:r>
            <a:r>
              <a:rPr dirty="0" sz="2000" spc="-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/ꢀ</a:t>
            </a:r>
            <a:r>
              <a:rPr dirty="0" sz="2000" spc="-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CPUꢀ</a:t>
            </a:r>
            <a:r>
              <a:rPr dirty="0" sz="2000" spc="-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Sludgeꢀ</a:t>
            </a:r>
            <a:r>
              <a:rPr dirty="0" sz="20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Distillery.ꢀ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4640" y="1436242"/>
            <a:ext cx="4469903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33cc"/>
                </a:solidFill>
                <a:latin typeface="WKBVEV+TimesNewRomanPSMT"/>
                <a:cs typeface="WKBVEV+TimesNewRomanPSMT"/>
              </a:rPr>
              <a:t>1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3.ꢀActionꢀplanꢀtoꢀcontrolꢀodourꢀpollution.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4640" y="1731697"/>
            <a:ext cx="8568880" cy="3376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Spentꢀ</a:t>
            </a:r>
            <a:r>
              <a:rPr dirty="0" sz="200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washꢀ</a:t>
            </a:r>
            <a:r>
              <a:rPr dirty="0" sz="2000" spc="-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generatedꢀ</a:t>
            </a:r>
            <a:r>
              <a:rPr dirty="0" sz="2000" spc="-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2000" spc="-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200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proposedꢀ</a:t>
            </a:r>
            <a:r>
              <a:rPr dirty="0" sz="2000" spc="-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dualꢀ</a:t>
            </a:r>
            <a:r>
              <a:rPr dirty="0" sz="2000" spc="-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feedꢀ</a:t>
            </a:r>
            <a:r>
              <a:rPr dirty="0" sz="2000" spc="-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distilleryꢀ</a:t>
            </a:r>
            <a:r>
              <a:rPr dirty="0" sz="2000" spc="-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shallꢀ</a:t>
            </a:r>
            <a:r>
              <a:rPr dirty="0" sz="2000" spc="-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-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carriedꢀ</a:t>
            </a:r>
          </a:p>
          <a:p>
            <a:pPr marL="285750" marR="0">
              <a:lnSpc>
                <a:spcPts val="2214"/>
              </a:lnSpc>
              <a:spcBef>
                <a:spcPts val="18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throughꢀ</a:t>
            </a:r>
            <a:r>
              <a:rPr dirty="0" sz="2000" spc="-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closedꢀ</a:t>
            </a:r>
            <a:r>
              <a:rPr dirty="0" sz="2000" spc="-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pipelineꢀ</a:t>
            </a:r>
            <a:r>
              <a:rPr dirty="0" sz="2000" spc="-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2000" spc="-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firstꢀ</a:t>
            </a:r>
            <a:r>
              <a:rPr dirty="0" sz="2000" spc="-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itꢀ</a:t>
            </a:r>
            <a:r>
              <a:rPr dirty="0" sz="2000" spc="-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-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-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passedꢀ</a:t>
            </a:r>
            <a:r>
              <a:rPr dirty="0" sz="2000" spc="-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throughꢀ</a:t>
            </a:r>
            <a:r>
              <a:rPr dirty="0" sz="2000" spc="-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anaerobicꢀ</a:t>
            </a:r>
            <a:r>
              <a:rPr dirty="0" sz="20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digesterꢀ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followedꢀ</a:t>
            </a:r>
            <a:r>
              <a:rPr dirty="0" sz="2000" spc="-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20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concentrationꢀ</a:t>
            </a:r>
            <a:r>
              <a:rPr dirty="0" sz="20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2000" spc="-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MEE,ꢀ</a:t>
            </a:r>
            <a:r>
              <a:rPr dirty="0" sz="2000" spc="-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2000" spc="-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driedꢀ</a:t>
            </a:r>
            <a:r>
              <a:rPr dirty="0" sz="2000" spc="-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usingꢀ</a:t>
            </a:r>
            <a:r>
              <a:rPr dirty="0" sz="20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sprayꢀ</a:t>
            </a:r>
            <a:r>
              <a:rPr dirty="0" sz="2000" spc="-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driersꢀ</a:t>
            </a:r>
            <a:r>
              <a:rPr dirty="0" sz="2000" spc="-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2000" spc="-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removeꢀ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 spc="20">
                <a:solidFill>
                  <a:srgbClr val="000000"/>
                </a:solidFill>
                <a:latin typeface="WKBVEV+TimesNewRomanPSMT"/>
                <a:cs typeface="WKBVEV+TimesNewRomanPSMT"/>
              </a:rPr>
              <a:t>aboutꢀ92ꢀ–ꢀ95ꢀ%ꢀmoistureꢀcontentꢀ&amp;ꢀthenꢀpackedꢀandꢀsoldꢀoutꢀinꢀlocalꢀmarketꢀ</a:t>
            </a:r>
          </a:p>
          <a:p>
            <a:pPr marL="28575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asꢀPotashꢀpowder.ꢀ</a:t>
            </a:r>
          </a:p>
          <a:p>
            <a:pPr marL="0" marR="0">
              <a:lnSpc>
                <a:spcPts val="2290"/>
              </a:lnSpc>
              <a:spcBef>
                <a:spcPts val="111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Properꢀmaintenanceꢀaroundꢀtheꢀmolassesꢀstorageꢀtanks.</a:t>
            </a:r>
          </a:p>
          <a:p>
            <a:pPr marL="0" marR="0">
              <a:lnSpc>
                <a:spcPts val="2290"/>
              </a:lnSpc>
              <a:spcBef>
                <a:spcPts val="109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Properꢀ</a:t>
            </a:r>
            <a:r>
              <a:rPr dirty="0" sz="200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stepsꢀ</a:t>
            </a:r>
            <a:r>
              <a:rPr dirty="0" sz="2000" spc="5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takenꢀ</a:t>
            </a:r>
            <a:r>
              <a:rPr dirty="0" sz="2000" spc="5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200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reduceꢀ</a:t>
            </a:r>
            <a:r>
              <a:rPr dirty="0" sz="2000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odourꢀ</a:t>
            </a:r>
            <a:r>
              <a:rPr dirty="0" sz="200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issuesꢀ</a:t>
            </a:r>
            <a:r>
              <a:rPr dirty="0" sz="200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towardsꢀ</a:t>
            </a:r>
            <a:r>
              <a:rPr dirty="0" sz="20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handing,ꢀ</a:t>
            </a:r>
          </a:p>
          <a:p>
            <a:pPr marL="285750" marR="0">
              <a:lnSpc>
                <a:spcPts val="2214"/>
              </a:lnSpc>
              <a:spcBef>
                <a:spcPts val="18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conveyance,ꢀusage,ꢀhousekeeping,ꢀoperationꢀandꢀmaintenance.ꢀ</a:t>
            </a:r>
          </a:p>
          <a:p>
            <a:pPr marL="0" marR="0">
              <a:lnSpc>
                <a:spcPts val="2290"/>
              </a:lnSpc>
              <a:spcBef>
                <a:spcPts val="111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Greenꢀbeltꢀdevelopmentꢀinꢀandꢀaroundꢀtheꢀindustryꢀtoꢀreduceꢀodour.</a:t>
            </a:r>
          </a:p>
          <a:p>
            <a:pPr marL="0" marR="0">
              <a:lnSpc>
                <a:spcPts val="2214"/>
              </a:lnSpc>
              <a:spcBef>
                <a:spcPts val="183"/>
              </a:spcBef>
              <a:spcAft>
                <a:spcPts val="0"/>
              </a:spcAft>
            </a:pP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14.ꢀ</a:t>
            </a:r>
            <a:r>
              <a:rPr dirty="0" sz="2000" spc="-3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Arrangementsꢀ</a:t>
            </a:r>
            <a:r>
              <a:rPr dirty="0" sz="2000" spc="-307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2000" spc="-306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installationꢀ</a:t>
            </a:r>
            <a:r>
              <a:rPr dirty="0" sz="2000" spc="-324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2000" spc="-303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continuousꢀ</a:t>
            </a:r>
            <a:r>
              <a:rPr dirty="0" sz="2000" spc="-309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onlineꢀ</a:t>
            </a:r>
            <a:r>
              <a:rPr dirty="0" sz="2000" spc="-306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monitoringꢀ</a:t>
            </a:r>
            <a:r>
              <a:rPr dirty="0" sz="2000" spc="-32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systemꢀ</a:t>
            </a:r>
            <a:r>
              <a:rPr dirty="0" sz="2000" spc="-313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(24x7ꢀ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ff"/>
                </a:solidFill>
                <a:latin typeface="WKBVEV+TimesNewRomanPSMT"/>
                <a:cs typeface="WKBVEV+TimesNewRomanPSMT"/>
              </a:rPr>
              <a:t>monitoringꢀdevice).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4640" y="5093842"/>
            <a:ext cx="8568308" cy="624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Onlineꢀ</a:t>
            </a:r>
            <a:r>
              <a:rPr dirty="0" sz="20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Monitoringꢀ</a:t>
            </a:r>
            <a:r>
              <a:rPr dirty="0" sz="2000" spc="4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systemꢀ</a:t>
            </a:r>
            <a:r>
              <a:rPr dirty="0" sz="20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2000" spc="4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20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installedꢀ</a:t>
            </a:r>
            <a:r>
              <a:rPr dirty="0" sz="20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duringꢀ</a:t>
            </a:r>
            <a:r>
              <a:rPr dirty="0" sz="20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operationalꢀ</a:t>
            </a:r>
            <a:r>
              <a:rPr dirty="0" sz="20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phaseꢀ</a:t>
            </a:r>
            <a:r>
              <a:rPr dirty="0" sz="20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KBVEV+TimesNewRomanPSMT"/>
                <a:cs typeface="WKBVEV+TimesNewRomanPSMT"/>
              </a:rPr>
              <a:t>continuousꢀonlineꢀmonitoringꢀofꢀemissionsꢀ&amp;ꢀeffluents.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65</a:t>
            </a:r>
          </a:p>
        </p:txBody>
      </p:sp>
    </p:spTree>
  </p:cSld>
  <p:clrMapOvr>
    <a:masterClrMapping/>
  </p:clrMapOvr>
</p:sld>
</file>

<file path=ppt/slides/slide6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39" y="43674"/>
            <a:ext cx="1386234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EMPꢀCost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3954" y="423543"/>
            <a:ext cx="72261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Sl.ꢀNo.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63601" y="423543"/>
            <a:ext cx="1122957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Particulars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73490" y="423543"/>
            <a:ext cx="160912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CostꢀinꢀLakhꢀRs.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3796" y="703959"/>
            <a:ext cx="1490166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A.ꢀCapitalꢀCost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8110" y="993817"/>
            <a:ext cx="254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69619" y="1003258"/>
            <a:ext cx="5819179" cy="823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AirꢀPollutionꢀMitigationꢀduringꢀConstructionꢀPhase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InstallationꢀofꢀAirꢀPollutionꢀControlꢀEquipmentꢀ(APCE)ꢀsuchꢀasꢀESPꢀ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InstallationꢀofꢀStackꢀforꢀboilerꢀ&amp;ꢀDGꢀSet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21959" y="993817"/>
            <a:ext cx="711200" cy="833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160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1.25</a:t>
            </a:r>
          </a:p>
          <a:p>
            <a:pPr marL="0" marR="0">
              <a:lnSpc>
                <a:spcPts val="1771"/>
              </a:lnSpc>
              <a:spcBef>
                <a:spcPts val="51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120.00</a:t>
            </a:r>
          </a:p>
          <a:p>
            <a:pPr marL="508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33.00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2710" y="1283675"/>
            <a:ext cx="304800" cy="543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2.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3.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69619" y="1844507"/>
            <a:ext cx="5963706" cy="1384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Noiseꢀ</a:t>
            </a:r>
            <a:r>
              <a:rPr dirty="0" sz="16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Levelꢀ</a:t>
            </a:r>
            <a:r>
              <a:rPr dirty="0" sz="16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Mitigationꢀ</a:t>
            </a:r>
            <a:r>
              <a:rPr dirty="0" sz="16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Measuresꢀ</a:t>
            </a:r>
            <a:r>
              <a:rPr dirty="0" sz="16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–ꢀ</a:t>
            </a:r>
            <a:r>
              <a:rPr dirty="0" sz="16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installationsꢀ</a:t>
            </a:r>
            <a:r>
              <a:rPr dirty="0" sz="16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onꢀ</a:t>
            </a:r>
            <a:r>
              <a:rPr dirty="0" sz="16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anti-vibratingꢀ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pads,ꢀprovisionꢀofꢀacousticꢀenclosuresꢀ&amp;ꢀPPEꢀtoꢀworkers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Constructionꢀ</a:t>
            </a:r>
            <a:r>
              <a:rPr dirty="0" sz="16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6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garlandꢀ</a:t>
            </a:r>
            <a:r>
              <a:rPr dirty="0" sz="16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drainsꢀ</a:t>
            </a:r>
            <a:r>
              <a:rPr dirty="0" sz="16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6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stormꢀ</a:t>
            </a:r>
            <a:r>
              <a:rPr dirty="0" sz="16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6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managementꢀ</a:t>
            </a:r>
            <a:r>
              <a:rPr dirty="0" sz="16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implementationꢀ</a:t>
            </a:r>
            <a:r>
              <a:rPr dirty="0" sz="16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600" spc="3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Rainwaterꢀ</a:t>
            </a:r>
            <a:r>
              <a:rPr dirty="0" sz="160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harvestingꢀ</a:t>
            </a:r>
            <a:r>
              <a:rPr dirty="0" sz="16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planꢀ</a:t>
            </a:r>
            <a:r>
              <a:rPr dirty="0" sz="16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  <a:r>
              <a:rPr dirty="0" sz="16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installationꢀ</a:t>
            </a:r>
            <a:r>
              <a:rPr dirty="0" sz="16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rechargeꢀpits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2710" y="1984715"/>
            <a:ext cx="304800" cy="16652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4.</a:t>
            </a:r>
          </a:p>
          <a:p>
            <a:pPr marL="0" marR="0">
              <a:lnSpc>
                <a:spcPts val="1771"/>
              </a:lnSpc>
              <a:spcBef>
                <a:spcPts val="37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5.</a:t>
            </a:r>
          </a:p>
          <a:p>
            <a:pPr marL="0" marR="0">
              <a:lnSpc>
                <a:spcPts val="1771"/>
              </a:lnSpc>
              <a:spcBef>
                <a:spcPts val="37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6.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772759" y="1984715"/>
            <a:ext cx="609600" cy="16652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12.00</a:t>
            </a:r>
          </a:p>
          <a:p>
            <a:pPr marL="0" marR="0">
              <a:lnSpc>
                <a:spcPts val="1771"/>
              </a:lnSpc>
              <a:spcBef>
                <a:spcPts val="37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40.00</a:t>
            </a:r>
          </a:p>
          <a:p>
            <a:pPr marL="50800" marR="0">
              <a:lnSpc>
                <a:spcPts val="1771"/>
              </a:lnSpc>
              <a:spcBef>
                <a:spcPts val="37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4.30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69619" y="3246587"/>
            <a:ext cx="5959908" cy="543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Useꢀ</a:t>
            </a:r>
            <a:r>
              <a:rPr dirty="0" sz="1600" spc="-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60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excavatedꢀ</a:t>
            </a:r>
            <a:r>
              <a:rPr dirty="0" sz="1600" spc="-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earthꢀ</a:t>
            </a:r>
            <a:r>
              <a:rPr dirty="0" sz="1600" spc="-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600" spc="-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levellingꢀ</a:t>
            </a:r>
            <a:r>
              <a:rPr dirty="0" sz="1600" spc="-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60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lowꢀ</a:t>
            </a:r>
            <a:r>
              <a:rPr dirty="0" sz="1600" spc="-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lyingꢀ</a:t>
            </a:r>
            <a:r>
              <a:rPr dirty="0" sz="1600" spc="-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areaꢀ</a:t>
            </a:r>
            <a:r>
              <a:rPr dirty="0" sz="1600" spc="-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600" spc="-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plantationꢀ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ofꢀsaplingꢀforꢀdevelopmentꢀofꢀGreenꢀbelt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82710" y="3807418"/>
            <a:ext cx="304800" cy="543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7.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8.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69619" y="3807418"/>
            <a:ext cx="3594496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SocioꢀEconomicꢀ–ꢀawarenessꢀprogrammes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823559" y="3807418"/>
            <a:ext cx="508000" cy="543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6.00</a:t>
            </a:r>
          </a:p>
          <a:p>
            <a:pPr marL="254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160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69619" y="4087834"/>
            <a:ext cx="2393553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ProvisionꢀofꢀCPUꢀandꢀSTPꢀ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82710" y="4368250"/>
            <a:ext cx="3048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9.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69619" y="4368250"/>
            <a:ext cx="5667077" cy="823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OCEMS-ꢀOnlineꢀContinuousꢀEmission/EffluentꢀMonitoringꢀSystem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Trafficꢀmanagementꢀandꢀasphaltingꢀofꢀinternalꢀroads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Solidꢀ&amp;ꢀhazardousꢀwasteꢀmanagement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772759" y="4368250"/>
            <a:ext cx="609600" cy="1384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22.00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18.00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10.50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20.50</a:t>
            </a:r>
          </a:p>
          <a:p>
            <a:pPr marL="508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4.00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31910" y="4648667"/>
            <a:ext cx="410170" cy="196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10.</a:t>
            </a:r>
          </a:p>
          <a:p>
            <a:pPr marL="377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11.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12.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13.</a:t>
            </a:r>
          </a:p>
          <a:p>
            <a:pPr marL="0" marR="0">
              <a:lnSpc>
                <a:spcPts val="1771"/>
              </a:lnSpc>
              <a:spcBef>
                <a:spcPts val="51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14.</a:t>
            </a:r>
          </a:p>
          <a:p>
            <a:pPr marL="0" marR="0">
              <a:lnSpc>
                <a:spcPts val="1771"/>
              </a:lnSpc>
              <a:spcBef>
                <a:spcPts val="51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15.</a:t>
            </a:r>
          </a:p>
          <a:p>
            <a:pPr marL="101599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69619" y="5209498"/>
            <a:ext cx="2697261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RiskꢀandꢀHazardsꢀManagement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369619" y="5489914"/>
            <a:ext cx="2731194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EnergyꢀConservationꢀmeasuresꢀ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69619" y="5789214"/>
            <a:ext cx="4486572" cy="543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EnvironmentalꢀMonitoringꢀduringꢀconstructionꢀphase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GreenbeltꢀDevelopment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823559" y="5779772"/>
            <a:ext cx="508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2.85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721959" y="6069630"/>
            <a:ext cx="711200" cy="543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17.57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471.97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027721" y="6350046"/>
            <a:ext cx="61525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Total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66</a:t>
            </a:r>
          </a:p>
        </p:txBody>
      </p:sp>
    </p:spTree>
  </p:cSld>
  <p:clrMapOvr>
    <a:masterClrMapping/>
  </p:clrMapOvr>
</p:sld>
</file>

<file path=ppt/slides/slide6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35240" y="43674"/>
            <a:ext cx="959631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Conti..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7596" y="583081"/>
            <a:ext cx="2777033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B.ꢀRecurringꢀCostꢀperꢀAnnum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7894" y="862712"/>
            <a:ext cx="254000" cy="823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5385" y="863496"/>
            <a:ext cx="4294584" cy="543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EnvironmentalꢀMonitoringꢀduringꢀOperationꢀphase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Solidꢀ&amp;ꢀhazardousꢀwasteꢀmanagement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33448" y="863496"/>
            <a:ext cx="508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4.88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33448" y="1143913"/>
            <a:ext cx="508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2.50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5385" y="1424328"/>
            <a:ext cx="2742207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OccupationalꢀHealthꢀandꢀSafety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82648" y="1424328"/>
            <a:ext cx="6096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10.00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85385" y="1727019"/>
            <a:ext cx="5507632" cy="543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Socio-economicꢀimprovementꢀactivitiesꢀalongꢀwithꢀandꢀFinancialꢀ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assistanceꢀtoꢀschools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7894" y="1855305"/>
            <a:ext cx="254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433448" y="1856090"/>
            <a:ext cx="508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8.00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7894" y="2287067"/>
            <a:ext cx="254000" cy="13847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5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6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7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8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85385" y="2287851"/>
            <a:ext cx="5931396" cy="13847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Preparationꢀofꢀsocialꢀneedꢀassessmentꢀreport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Operationꢀ&amp;ꢀMaintenanceꢀofꢀAirꢀPollutionꢀControlꢀEquipmentꢀ(APCE)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Operationꢀ&amp;ꢀMaintenanceꢀofꢀCPUꢀ&amp;ꢀSTP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Operationꢀ&amp;ꢀMaintenanceꢀofꢀonlineꢀmonitoring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MaintenanceꢀofꢀGreenꢀarea.ꢀ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382648" y="2287851"/>
            <a:ext cx="609600" cy="1104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3.00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17.00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15.00</a:t>
            </a:r>
          </a:p>
          <a:p>
            <a:pPr marL="508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1.20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433448" y="3409515"/>
            <a:ext cx="508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1.83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7094" y="3689147"/>
            <a:ext cx="2290514" cy="263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10</a:t>
            </a:r>
            <a:r>
              <a:rPr dirty="0" sz="1600" spc="16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DGꢀSetꢀmaintenance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433448" y="3689931"/>
            <a:ext cx="508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1.50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30864" y="3969563"/>
            <a:ext cx="6379428" cy="5666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11</a:t>
            </a:r>
            <a:r>
              <a:rPr dirty="0" sz="1600" spc="1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Maintenanceꢀofꢀgarlandꢀdrains,ꢀinternalꢀroadsꢀetc.</a:t>
            </a:r>
          </a:p>
          <a:p>
            <a:pPr marL="454521" marR="0">
              <a:lnSpc>
                <a:spcPts val="1771"/>
              </a:lnSpc>
              <a:spcBef>
                <a:spcPts val="61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MaintenanceꢀofꢀRainwaterꢀHarvestingꢀtanks,ꢀrechargeꢀpitsꢀandꢀgarlandꢀ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433448" y="3970347"/>
            <a:ext cx="508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1.20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27094" y="4401324"/>
            <a:ext cx="3556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433448" y="4402108"/>
            <a:ext cx="508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3.00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85385" y="4553454"/>
            <a:ext cx="69978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drainsꢀ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27094" y="4833086"/>
            <a:ext cx="2826213" cy="263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13</a:t>
            </a:r>
            <a:r>
              <a:rPr dirty="0" sz="1600" spc="16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Maintenanceꢀofꢀsolarꢀlights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433448" y="4833870"/>
            <a:ext cx="508000" cy="543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1.00</a:t>
            </a:r>
          </a:p>
          <a:p>
            <a:pPr marL="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8.00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27094" y="5113501"/>
            <a:ext cx="4720580" cy="263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14</a:t>
            </a:r>
            <a:r>
              <a:rPr dirty="0" sz="1600" spc="16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Operationꢀ&amp;ꢀMaintenanceꢀofꢀBoilerꢀatꢀCo-genꢀunit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12195" y="5394702"/>
            <a:ext cx="61525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Total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382648" y="5394702"/>
            <a:ext cx="6096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82.64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67</a:t>
            </a:r>
          </a:p>
        </p:txBody>
      </p:sp>
    </p:spTree>
  </p:cSld>
  <p:clrMapOvr>
    <a:masterClrMapping/>
  </p:clrMapOvr>
</p:sld>
</file>

<file path=ppt/slides/slide6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2165" y="68617"/>
            <a:ext cx="2590520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PublicꢀConsultationꢀ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535985"/>
            <a:ext cx="8640736" cy="2051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Publicꢀ</a:t>
            </a:r>
            <a:r>
              <a:rPr dirty="0" sz="1900" spc="-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Consultationꢀ</a:t>
            </a:r>
            <a:r>
              <a:rPr dirty="0" sz="1900" spc="-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900" spc="-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M/s.ꢀ</a:t>
            </a:r>
            <a:r>
              <a:rPr dirty="0" sz="1900" spc="-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Someshwarꢀ</a:t>
            </a:r>
            <a:r>
              <a:rPr dirty="0" sz="1900" spc="-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Sugarsꢀ</a:t>
            </a:r>
            <a:r>
              <a:rPr dirty="0" sz="1900" spc="-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Ltdꢀ</a:t>
            </a:r>
            <a:r>
              <a:rPr dirty="0" sz="1900" spc="-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projectꢀ</a:t>
            </a:r>
            <a:r>
              <a:rPr dirty="0" sz="190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wasꢀ</a:t>
            </a:r>
            <a:r>
              <a:rPr dirty="0" sz="1900" spc="-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conductedꢀ</a:t>
            </a:r>
            <a:r>
              <a:rPr dirty="0" sz="1900" spc="-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onꢀ</a:t>
            </a:r>
          </a:p>
          <a:p>
            <a:pPr marL="285750" marR="0">
              <a:lnSpc>
                <a:spcPts val="2104"/>
              </a:lnSpc>
              <a:spcBef>
                <a:spcPts val="131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10.11.2021ꢀ</a:t>
            </a:r>
            <a:r>
              <a:rPr dirty="0" sz="19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atꢀ</a:t>
            </a:r>
            <a:r>
              <a:rPr dirty="0" sz="19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11.00ꢀ</a:t>
            </a:r>
            <a:r>
              <a:rPr dirty="0" sz="19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A.M.ꢀ</a:t>
            </a:r>
            <a:r>
              <a:rPr dirty="0" sz="19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atꢀ</a:t>
            </a:r>
            <a:r>
              <a:rPr dirty="0" sz="19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Projectꢀ</a:t>
            </a:r>
            <a:r>
              <a:rPr dirty="0" sz="19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siteꢀ</a:t>
            </a:r>
            <a:r>
              <a:rPr dirty="0" sz="19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premisesꢀ</a:t>
            </a:r>
            <a:r>
              <a:rPr dirty="0" sz="19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90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M/s.ꢀ</a:t>
            </a:r>
            <a:r>
              <a:rPr dirty="0" sz="19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Someshwaraꢀ</a:t>
            </a:r>
            <a:r>
              <a:rPr dirty="0" sz="19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Sugars,ꢀ</a:t>
            </a:r>
          </a:p>
          <a:p>
            <a:pPr marL="285750" marR="0">
              <a:lnSpc>
                <a:spcPts val="2104"/>
              </a:lnSpc>
              <a:spcBef>
                <a:spcPts val="131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Kambagiꢀ</a:t>
            </a:r>
            <a:r>
              <a:rPr dirty="0" sz="1900" spc="-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Village,ꢀ</a:t>
            </a:r>
            <a:r>
              <a:rPr dirty="0" sz="1900" spc="-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Bableshwarꢀ</a:t>
            </a:r>
            <a:r>
              <a:rPr dirty="0" sz="1900" spc="-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Taluk,ꢀ</a:t>
            </a:r>
            <a:r>
              <a:rPr dirty="0" sz="1900" spc="-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Vijayapuraꢀ</a:t>
            </a:r>
            <a:r>
              <a:rPr dirty="0" sz="1900" spc="-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  <a:r>
              <a:rPr dirty="0" sz="1900" spc="-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District,ꢀ</a:t>
            </a:r>
            <a:r>
              <a:rPr dirty="0" sz="1900" spc="-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Karnatakaꢀ</a:t>
            </a:r>
            <a:r>
              <a:rPr dirty="0" sz="1900" spc="-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Stateꢀ</a:t>
            </a:r>
            <a:r>
              <a:rPr dirty="0" sz="1900" spc="-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whichꢀ</a:t>
            </a:r>
          </a:p>
          <a:p>
            <a:pPr marL="285750" marR="0">
              <a:lnSpc>
                <a:spcPts val="2104"/>
              </a:lnSpc>
              <a:spcBef>
                <a:spcPts val="131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wasꢀ</a:t>
            </a:r>
            <a:r>
              <a:rPr dirty="0" sz="1900" spc="-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presidedꢀ</a:t>
            </a:r>
            <a:r>
              <a:rPr dirty="0" sz="1900" spc="-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overꢀ</a:t>
            </a:r>
            <a:r>
              <a:rPr dirty="0" sz="1900" spc="-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900" spc="-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-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Shri.ꢀ</a:t>
            </a:r>
            <a:r>
              <a:rPr dirty="0" sz="1900" spc="-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Environmentalꢀ</a:t>
            </a:r>
            <a:r>
              <a:rPr dirty="0" sz="1900" spc="-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 spc="11">
                <a:solidFill>
                  <a:srgbClr val="000000"/>
                </a:solidFill>
                <a:latin typeface="WKBVEV+TimesNewRomanPSMT"/>
                <a:cs typeface="WKBVEV+TimesNewRomanPSMT"/>
              </a:rPr>
              <a:t>Officer,ꢀKSPCB,ꢀ</a:t>
            </a:r>
            <a:r>
              <a:rPr dirty="0" sz="1900" spc="-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Regionalꢀ</a:t>
            </a:r>
            <a:r>
              <a:rPr dirty="0" sz="1900" spc="-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Office,ꢀ</a:t>
            </a:r>
          </a:p>
          <a:p>
            <a:pPr marL="285750" marR="0">
              <a:lnSpc>
                <a:spcPts val="2104"/>
              </a:lnSpc>
              <a:spcBef>
                <a:spcPts val="136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Vijayapura.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40" y="2707685"/>
            <a:ext cx="8641232" cy="11831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9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publicꢀ</a:t>
            </a:r>
            <a:r>
              <a:rPr dirty="0" sz="19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hearingꢀ</a:t>
            </a:r>
            <a:r>
              <a:rPr dirty="0" sz="19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wasꢀ</a:t>
            </a:r>
            <a:r>
              <a:rPr dirty="0" sz="19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attendedꢀ</a:t>
            </a:r>
            <a:r>
              <a:rPr dirty="0" sz="19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9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Shri.ꢀ</a:t>
            </a:r>
            <a:r>
              <a:rPr dirty="0" sz="19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Rameshꢀ</a:t>
            </a:r>
            <a:r>
              <a:rPr dirty="0" sz="19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Kalsad,ꢀ</a:t>
            </a:r>
            <a:r>
              <a:rPr dirty="0" sz="19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K.A.S,ꢀ</a:t>
            </a:r>
            <a:r>
              <a:rPr dirty="0" sz="19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Additionalꢀ</a:t>
            </a:r>
          </a:p>
          <a:p>
            <a:pPr marL="285750" marR="0">
              <a:lnSpc>
                <a:spcPts val="2104"/>
              </a:lnSpc>
              <a:spcBef>
                <a:spcPts val="131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Deputyꢀ</a:t>
            </a:r>
            <a:r>
              <a:rPr dirty="0" sz="1900" spc="-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Commissionerꢀ</a:t>
            </a:r>
            <a:r>
              <a:rPr dirty="0" sz="1900" spc="-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Chairman,ꢀ</a:t>
            </a:r>
            <a:r>
              <a:rPr dirty="0" sz="1900" spc="-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District,ꢀ</a:t>
            </a:r>
            <a:r>
              <a:rPr dirty="0" sz="1900" spc="-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Vijayapuraꢀ</a:t>
            </a:r>
            <a:r>
              <a:rPr dirty="0" sz="1900" spc="-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Districtꢀ</a:t>
            </a:r>
            <a:r>
              <a:rPr dirty="0" sz="1900" spc="-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900" spc="-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Shri.ꢀ</a:t>
            </a:r>
            <a:r>
              <a:rPr dirty="0" sz="1900" spc="-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Mꢀ</a:t>
            </a:r>
            <a:r>
              <a:rPr dirty="0" sz="1900" spc="-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Aꢀ</a:t>
            </a:r>
          </a:p>
          <a:p>
            <a:pPr marL="285750" marR="0">
              <a:lnSpc>
                <a:spcPts val="2104"/>
              </a:lnSpc>
              <a:spcBef>
                <a:spcPts val="131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Maniyar,ꢀEnvironmentalꢀOffice,ꢀKSPCB,ꢀVijayanagarꢀDistrict.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4010705"/>
            <a:ext cx="8641727" cy="161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Requisiteꢀ</a:t>
            </a:r>
            <a:r>
              <a:rPr dirty="0" sz="19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publicityꢀ</a:t>
            </a:r>
            <a:r>
              <a:rPr dirty="0" sz="19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throughꢀ</a:t>
            </a:r>
            <a:r>
              <a:rPr dirty="0" sz="19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advertisementꢀ</a:t>
            </a:r>
            <a:r>
              <a:rPr dirty="0" sz="19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localꢀ</a:t>
            </a:r>
            <a:r>
              <a:rPr dirty="0" sz="19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  <a:r>
              <a:rPr dirty="0" sz="19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Nationalꢀ</a:t>
            </a:r>
            <a:r>
              <a:rPr dirty="0" sz="19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newspapersꢀ</a:t>
            </a:r>
            <a:r>
              <a:rPr dirty="0" sz="19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i.e.ꢀ</a:t>
            </a:r>
          </a:p>
          <a:p>
            <a:pPr marL="285750" marR="0">
              <a:lnSpc>
                <a:spcPts val="2104"/>
              </a:lnSpc>
              <a:spcBef>
                <a:spcPts val="131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Kannadaꢀ</a:t>
            </a:r>
            <a:r>
              <a:rPr dirty="0" sz="1900" spc="-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</a:t>
            </a:r>
            <a:r>
              <a:rPr dirty="0" sz="19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English.ꢀ</a:t>
            </a:r>
            <a:r>
              <a:rPr dirty="0" sz="19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Kannadaꢀ</a:t>
            </a:r>
            <a:r>
              <a:rPr dirty="0" sz="1900" spc="-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advertisementꢀ</a:t>
            </a:r>
            <a:r>
              <a:rPr dirty="0" sz="1900" spc="-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wasꢀ</a:t>
            </a:r>
            <a:r>
              <a:rPr dirty="0" sz="19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givenꢀ</a:t>
            </a:r>
            <a:r>
              <a:rPr dirty="0" sz="1900" spc="-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9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Samyukthaꢀ</a:t>
            </a:r>
            <a:r>
              <a:rPr dirty="0" sz="1900" spc="-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Karnatakaꢀ</a:t>
            </a:r>
          </a:p>
          <a:p>
            <a:pPr marL="285750" marR="0">
              <a:lnSpc>
                <a:spcPts val="2104"/>
              </a:lnSpc>
              <a:spcBef>
                <a:spcPts val="1315"/>
              </a:spcBef>
              <a:spcAft>
                <a:spcPts val="0"/>
              </a:spcAft>
            </a:pPr>
            <a:r>
              <a:rPr dirty="0" sz="1900" spc="12">
                <a:solidFill>
                  <a:srgbClr val="000000"/>
                </a:solidFill>
                <a:latin typeface="WKBVEV+TimesNewRomanPSMT"/>
                <a:cs typeface="WKBVEV+TimesNewRomanPSMT"/>
              </a:rPr>
              <a:t>andꢀinꢀEnglishꢀNewsꢀpaperꢀTimesꢀofꢀIndiaꢀDatedꢀ09.10.2021,ꢀwasꢀgivenꢀ30ꢀdaysꢀinꢀ</a:t>
            </a:r>
          </a:p>
          <a:p>
            <a:pPr marL="285750" marR="0">
              <a:lnSpc>
                <a:spcPts val="2104"/>
              </a:lnSpc>
              <a:spcBef>
                <a:spcPts val="131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advanceꢀofꢀtheꢀdateꢀofꢀꢀPublicꢀConsultation.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6240" y="5748064"/>
            <a:ext cx="4687887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Abou</a:t>
            </a:r>
            <a:r>
              <a:rPr dirty="0" sz="19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tꢀ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70ꢀpublicsꢀattendꢀtheꢀPublicꢀHearing.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6240" y="6182404"/>
            <a:ext cx="8642044" cy="748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95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Theꢀprojectꢀproponentꢀhasꢀgivenꢀcommitmentꢀtoꢀfulfillꢀtheꢀenvironmentalꢀandꢀsocialꢀ</a:t>
            </a:r>
          </a:p>
          <a:p>
            <a:pPr marL="285750" marR="0">
              <a:lnSpc>
                <a:spcPts val="2104"/>
              </a:lnSpc>
              <a:spcBef>
                <a:spcPts val="1313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WKBVEV+TimesNewRomanPSMT"/>
                <a:cs typeface="WKBVEV+TimesNewRomanPSMT"/>
              </a:rPr>
              <a:t>responsibilityꢀforꢀdevelopmentꢀofꢀcommunityꢀofꢀnearbyꢀvillages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68</a:t>
            </a:r>
          </a:p>
        </p:txBody>
      </p:sp>
    </p:spTree>
  </p:cSld>
  <p:clrMapOvr>
    <a:masterClrMapping/>
  </p:clrMapOvr>
</p:sld>
</file>

<file path=ppt/slides/slide6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40" y="100202"/>
            <a:ext cx="8873172" cy="624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Publicꢀ</a:t>
            </a:r>
            <a:r>
              <a:rPr dirty="0" sz="2000" spc="297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Hearingꢀ</a:t>
            </a:r>
            <a:r>
              <a:rPr dirty="0" sz="2000" spc="293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Minutesꢀ</a:t>
            </a:r>
            <a:r>
              <a:rPr dirty="0" sz="2000" spc="291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Itsꢀ</a:t>
            </a:r>
            <a:r>
              <a:rPr dirty="0" sz="2000" spc="286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Actionꢀ</a:t>
            </a:r>
            <a:r>
              <a:rPr dirty="0" sz="2000" spc="297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Planꢀ</a:t>
            </a:r>
            <a:r>
              <a:rPr dirty="0" sz="2000" spc="299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Withꢀ</a:t>
            </a:r>
            <a:r>
              <a:rPr dirty="0" sz="2000" spc="253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Budget,Timelineꢀ</a:t>
            </a:r>
            <a:r>
              <a:rPr dirty="0" sz="2000" spc="258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Includingꢀ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DisplayꢀofꢀꢀPHꢀVideo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705" y="754798"/>
            <a:ext cx="338658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18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13436" y="754798"/>
            <a:ext cx="2946796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5168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ObservationꢀRaisedꢀ/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InformationꢀSoughtꢀduringꢀPublicꢀHearing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3480" y="846237"/>
            <a:ext cx="53325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Name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50901" y="846237"/>
            <a:ext cx="93129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Compliance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45420" y="846237"/>
            <a:ext cx="91864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ActionꢀPlan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20542" y="1120558"/>
            <a:ext cx="4169538" cy="1121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15">
                <a:solidFill>
                  <a:srgbClr val="000000"/>
                </a:solidFill>
                <a:latin typeface="WKBVEV+TimesNewRomanPSMT"/>
                <a:cs typeface="WKBVEV+TimesNewRomanPSMT"/>
              </a:rPr>
              <a:t>Heꢀbeganꢀbyꢀexpressingꢀhisꢀapprehensionꢀregardingꢀoccurrenceꢀ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lossꢀ</a:t>
            </a:r>
            <a:r>
              <a:rPr dirty="0" sz="1200" spc="-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cropsꢀ</a:t>
            </a:r>
            <a:r>
              <a:rPr dirty="0" sz="1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farmersꢀ</a:t>
            </a:r>
            <a:r>
              <a:rPr dirty="0" sz="120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villageꢀ</a:t>
            </a:r>
            <a:r>
              <a:rPr dirty="0" sz="12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dueꢀ</a:t>
            </a:r>
            <a:r>
              <a:rPr dirty="0" sz="12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vehicularꢀ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emissions.ꢀ</a:t>
            </a:r>
            <a:r>
              <a:rPr dirty="0" sz="12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assurancesꢀ</a:t>
            </a:r>
            <a:r>
              <a:rPr dirty="0" sz="120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factoryꢀ</a:t>
            </a:r>
            <a:r>
              <a:rPr dirty="0" sz="12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authoritiesꢀ</a:t>
            </a:r>
            <a:r>
              <a:rPr dirty="0" sz="12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providingꢀ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adequateꢀ</a:t>
            </a:r>
            <a:r>
              <a:rPr dirty="0" sz="12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sprinklingꢀ</a:t>
            </a:r>
            <a:r>
              <a:rPr dirty="0" sz="12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systemꢀ</a:t>
            </a:r>
            <a:r>
              <a:rPr dirty="0" sz="12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areꢀ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bleakꢀ</a:t>
            </a:r>
            <a:r>
              <a:rPr dirty="0" sz="12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2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nature.ꢀ</a:t>
            </a:r>
            <a:r>
              <a:rPr dirty="0" sz="12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Theseꢀ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assurancesꢀareꢀjustꢀforꢀnamesakeꢀ&amp;ꢀtheyꢀareꢀseldomꢀfulfilled,ꢀheꢀ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opined.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80934" y="1537118"/>
            <a:ext cx="56271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57542" y="1537118"/>
            <a:ext cx="808583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sprinklingꢀ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80934" y="1719998"/>
            <a:ext cx="1686131" cy="9383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provisionꢀ</a:t>
            </a:r>
            <a:r>
              <a:rPr dirty="0" sz="12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2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2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madeꢀ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withinꢀ</a:t>
            </a:r>
            <a:r>
              <a:rPr dirty="0" sz="1200" spc="1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1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factoryꢀ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premisesꢀ</a:t>
            </a:r>
            <a:r>
              <a:rPr dirty="0" sz="1200" spc="-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-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reduceꢀ</a:t>
            </a:r>
            <a:r>
              <a:rPr dirty="0" sz="12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dustꢀ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pollutionꢀfromꢀvehicularꢀ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movement.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1698" y="2177198"/>
            <a:ext cx="1134591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Sri.Qutubuddinꢀ</a:t>
            </a:r>
          </a:p>
          <a:p>
            <a:pPr marL="16510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Syedsaab,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20542" y="2268638"/>
            <a:ext cx="4170084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Heꢀsaid,ꢀtheꢀpreferenceꢀshouldꢀbeꢀgivenꢀforꢀlocalꢀemploymentꢀasꢀ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94570" y="2268638"/>
            <a:ext cx="681632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Positiveꢀ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5474" y="2360078"/>
            <a:ext cx="2286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20542" y="2451518"/>
            <a:ext cx="4964210" cy="9383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theyꢀ</a:t>
            </a:r>
            <a:r>
              <a:rPr dirty="0" sz="12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areꢀ</a:t>
            </a:r>
            <a:r>
              <a:rPr dirty="0" sz="12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2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needꢀ</a:t>
            </a:r>
            <a:r>
              <a:rPr dirty="0" sz="12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suchꢀ</a:t>
            </a:r>
            <a:r>
              <a:rPr dirty="0" sz="12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opportunitiesꢀ</a:t>
            </a:r>
            <a:r>
              <a:rPr dirty="0" sz="12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battleꢀ</a:t>
            </a:r>
            <a:r>
              <a:rPr dirty="0" sz="12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currentꢀ</a:t>
            </a:r>
            <a:r>
              <a:rPr dirty="0" sz="1200" spc="13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Response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unemploymentꢀ</a:t>
            </a:r>
            <a:r>
              <a:rPr dirty="0" sz="12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rate.ꢀ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Considerationꢀ</a:t>
            </a:r>
            <a:r>
              <a:rPr dirty="0" sz="12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outsidersꢀ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2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jobꢀ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 spc="18">
                <a:solidFill>
                  <a:srgbClr val="000000"/>
                </a:solidFill>
                <a:latin typeface="WKBVEV+TimesNewRomanPSMT"/>
                <a:cs typeface="WKBVEV+TimesNewRomanPSMT"/>
              </a:rPr>
              <a:t>unwelcomedꢀ&amp;ꢀifꢀitꢀisꢀavoidedꢀitꢀeventuallyꢀhelpsꢀinꢀmitigatingꢀ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theꢀmenaceꢀofꢀpoverty,ꢀstarvation,ꢀunemploymentꢀtoꢀatꢀleastꢀfewꢀ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familiesꢀofꢀtheꢀvillage.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94736" y="2542957"/>
            <a:ext cx="749126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Kambagi.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480934" y="2634398"/>
            <a:ext cx="977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Employmentꢀ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480934" y="2817278"/>
            <a:ext cx="1685483" cy="572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Opportunitiesꢀ</a:t>
            </a:r>
            <a:r>
              <a:rPr dirty="0" sz="12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200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providedꢀ</a:t>
            </a:r>
            <a:r>
              <a:rPr dirty="0" sz="1200" spc="10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10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nearbyꢀ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villagers.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20542" y="3416717"/>
            <a:ext cx="4168890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Heꢀconcludedꢀbyꢀsayingꢀthatꢀonlyꢀifꢀtheꢀaboveꢀpromisesꢀareꢀkept,ꢀ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theꢀprojectꢀwillꢀbeꢀwelcomed.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20542" y="3782477"/>
            <a:ext cx="4170590" cy="2218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Heꢀ</a:t>
            </a:r>
            <a:r>
              <a:rPr dirty="0" sz="12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beganꢀ</a:t>
            </a:r>
            <a:r>
              <a:rPr dirty="0" sz="12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20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requestingꢀ</a:t>
            </a:r>
            <a:r>
              <a:rPr dirty="0" sz="12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factoryꢀ</a:t>
            </a:r>
            <a:r>
              <a:rPr dirty="0" sz="12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authoritiesꢀ</a:t>
            </a:r>
            <a:r>
              <a:rPr dirty="0" sz="12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-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assureꢀ</a:t>
            </a:r>
            <a:r>
              <a:rPr dirty="0" sz="120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themꢀ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thatꢀ</a:t>
            </a:r>
            <a:r>
              <a:rPr dirty="0" sz="12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beforeꢀ</a:t>
            </a:r>
            <a:r>
              <a:rPr dirty="0" sz="12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proceedingꢀ</a:t>
            </a:r>
            <a:r>
              <a:rPr dirty="0" sz="12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</a:t>
            </a:r>
            <a:r>
              <a:rPr dirty="0" sz="12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operationalꢀ</a:t>
            </a:r>
            <a:r>
              <a:rPr dirty="0" sz="12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activitiesꢀ</a:t>
            </a:r>
            <a:r>
              <a:rPr dirty="0" sz="12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unitꢀ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adequateꢀ</a:t>
            </a:r>
            <a:r>
              <a:rPr dirty="0" sz="12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environmentalꢀ</a:t>
            </a:r>
            <a:r>
              <a:rPr dirty="0" sz="12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pollutionꢀ</a:t>
            </a:r>
            <a:r>
              <a:rPr dirty="0" sz="12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controlꢀ</a:t>
            </a:r>
            <a:r>
              <a:rPr dirty="0" sz="12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measuresꢀ</a:t>
            </a:r>
            <a:r>
              <a:rPr dirty="0" sz="12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2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implementedꢀ</a:t>
            </a:r>
            <a:r>
              <a:rPr dirty="0" sz="1200" spc="-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adheringꢀ</a:t>
            </a:r>
            <a:r>
              <a:rPr dirty="0" sz="1200" spc="-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-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Air,ꢀ</a:t>
            </a:r>
            <a:r>
              <a:rPr dirty="0" sz="1200" spc="-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Waterꢀ&amp;ꢀ</a:t>
            </a:r>
            <a:r>
              <a:rPr dirty="0" sz="12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SWMꢀ</a:t>
            </a:r>
            <a:r>
              <a:rPr dirty="0" sz="12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Actꢀ</a:t>
            </a:r>
            <a:r>
              <a:rPr dirty="0" sz="12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attainꢀ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prescribedꢀ</a:t>
            </a:r>
            <a:r>
              <a:rPr dirty="0" sz="12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standardsꢀ</a:t>
            </a:r>
            <a:r>
              <a:rPr dirty="0" sz="12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stipulatedꢀ</a:t>
            </a:r>
            <a:r>
              <a:rPr dirty="0" sz="12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2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law,ꢀ</a:t>
            </a:r>
            <a:r>
              <a:rPr dirty="0" sz="120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soꢀ</a:t>
            </a:r>
            <a:r>
              <a:rPr dirty="0" sz="12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thatꢀ</a:t>
            </a:r>
            <a:r>
              <a:rPr dirty="0" sz="12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surroundingꢀfieldsꢀandꢀenvironmentꢀwillꢀhaveꢀnoꢀadverseꢀeffects.ꢀ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spc="18">
                <a:solidFill>
                  <a:srgbClr val="000000"/>
                </a:solidFill>
                <a:latin typeface="WKBVEV+TimesNewRomanPSMT"/>
                <a:cs typeface="WKBVEV+TimesNewRomanPSMT"/>
              </a:rPr>
              <a:t>Thisꢀassuranceꢀwouldꢀmakeꢀtheꢀvillagersꢀtoꢀcompletelyꢀsupportꢀ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theꢀprojectꢀwithoutꢀcreatingꢀanyꢀobstacles.ꢀHeꢀfurtherꢀquestionedꢀ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 spc="20">
                <a:solidFill>
                  <a:srgbClr val="000000"/>
                </a:solidFill>
                <a:latin typeface="WKBVEV+TimesNewRomanPSMT"/>
                <a:cs typeface="WKBVEV+TimesNewRomanPSMT"/>
              </a:rPr>
              <a:t>aboutꢀtheꢀemployment,ꢀtheꢀ190ꢀjobsꢀthatꢀhasꢀtoꢀbeꢀfilledꢀ,needsꢀ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someꢀ</a:t>
            </a:r>
            <a:r>
              <a:rPr dirty="0" sz="12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clarityꢀ</a:t>
            </a:r>
            <a:r>
              <a:rPr dirty="0" sz="12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.Whetherꢀ</a:t>
            </a:r>
            <a:r>
              <a:rPr dirty="0" sz="12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industry,ꢀ</a:t>
            </a:r>
            <a:r>
              <a:rPr dirty="0" sz="12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recruitsꢀ</a:t>
            </a:r>
            <a:r>
              <a:rPr dirty="0" sz="12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onlyꢀ</a:t>
            </a:r>
            <a:r>
              <a:rPr dirty="0" sz="12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2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 spc="15">
                <a:solidFill>
                  <a:srgbClr val="000000"/>
                </a:solidFill>
                <a:latin typeface="WKBVEV+TimesNewRomanPSMT"/>
                <a:cs typeface="WKBVEV+TimesNewRomanPSMT"/>
              </a:rPr>
              <a:t>surroundingꢀvillagesꢀorꢀwillꢀtheyꢀhireꢀtheꢀcandidatesꢀfromꢀotherꢀ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industriesꢀandꢀplacesꢀtoo?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514426" y="3990757"/>
            <a:ext cx="1617017" cy="1487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APCEꢀwillꢀbeꢀprovidedꢀ</a:t>
            </a:r>
          </a:p>
          <a:p>
            <a:pPr marL="46831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toꢀboilerꢀandꢀDGꢀsets,ꢀ</a:t>
            </a:r>
          </a:p>
          <a:p>
            <a:pPr marL="23564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Wasteꢀwaterꢀgeneratedꢀ</a:t>
            </a:r>
          </a:p>
          <a:p>
            <a:pPr marL="11906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willꢀbeꢀtreatedꢀinꢀCPU,ꢀ</a:t>
            </a:r>
          </a:p>
          <a:p>
            <a:pPr marL="97345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ETPꢀ&amp;ꢀSTP,ꢀandꢀtheꢀ</a:t>
            </a:r>
          </a:p>
          <a:p>
            <a:pPr marL="119608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SolidꢀWasteꢀwillꢀbeꢀ</a:t>
            </a:r>
          </a:p>
          <a:p>
            <a:pPr marL="52387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segregatedꢀandꢀstoredꢀ</a:t>
            </a:r>
          </a:p>
          <a:p>
            <a:pPr marL="304192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scientifically.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03405" y="4996597"/>
            <a:ext cx="173116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Sri.Mahantesh.D.Mallann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648532" y="5088037"/>
            <a:ext cx="736550" cy="38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037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Positiveꢀ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Response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05474" y="5179477"/>
            <a:ext cx="2286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294736" y="5179477"/>
            <a:ext cx="749126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7513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avor,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Kambagi.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507282" y="5453797"/>
            <a:ext cx="1629593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Fundꢀallocatedꢀ:ꢀ324.75ꢀ</a:t>
            </a:r>
          </a:p>
          <a:p>
            <a:pPr marL="534987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Lakhsꢀ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833514" y="5819557"/>
            <a:ext cx="977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Employmentꢀ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579514" y="6002437"/>
            <a:ext cx="1485751" cy="57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Opportunitiesꢀwillꢀbeꢀ</a:t>
            </a:r>
          </a:p>
          <a:p>
            <a:pPr marL="72231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providedꢀtoꢀnearbyꢀ</a:t>
            </a:r>
          </a:p>
          <a:p>
            <a:pPr marL="366712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villagers.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420542" y="6027837"/>
            <a:ext cx="4170186" cy="755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Heꢀ</a:t>
            </a:r>
            <a:r>
              <a:rPr dirty="0" sz="12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concludedꢀ</a:t>
            </a:r>
            <a:r>
              <a:rPr dirty="0" sz="12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2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requestingꢀ</a:t>
            </a:r>
            <a:r>
              <a:rPr dirty="0" sz="12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factoryꢀ</a:t>
            </a:r>
            <a:r>
              <a:rPr dirty="0" sz="12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authoritiesꢀ</a:t>
            </a:r>
            <a:r>
              <a:rPr dirty="0" sz="12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atꢀ</a:t>
            </a:r>
            <a:r>
              <a:rPr dirty="0" sz="12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leastꢀ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reserveꢀ60ꢀjobsꢀforꢀtheꢀlocalꢀpeopleꢀasꢀtheꢀunemploymentꢀrateꢀisꢀ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tooꢀhigh,ꢀandꢀthatꢀheꢀspecificallyꢀrequestedꢀthemꢀtoꢀconsiderꢀtheꢀ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peopleꢀfromꢀpovertyꢀstrickenꢀorꢀaffectedꢀvillages.ꢀ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69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40" y="211016"/>
            <a:ext cx="8440825" cy="973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EnergyꢀConsumption</a:t>
            </a:r>
          </a:p>
          <a:p>
            <a:pPr marL="0" marR="0">
              <a:lnSpc>
                <a:spcPts val="2053"/>
              </a:lnSpc>
              <a:spcBef>
                <a:spcPts val="314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HICNSK+Wingdings-Regular"/>
                <a:cs typeface="HICNSK+Wingdings-Regular"/>
              </a:rPr>
              <a:t>Ø</a:t>
            </a:r>
            <a:r>
              <a:rPr dirty="0" sz="18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DuringꢀConstructionꢀPhaseꢀ–ꢀ500ꢀkWhꢀ(FromꢀtemporaryꢀDGꢀSet)</a:t>
            </a:r>
          </a:p>
          <a:p>
            <a:pPr marL="0" marR="0">
              <a:lnSpc>
                <a:spcPts val="2053"/>
              </a:lnSpc>
              <a:spcBef>
                <a:spcPts val="506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HICNSK+Wingdings-Regular"/>
                <a:cs typeface="HICNSK+Wingdings-Regular"/>
              </a:rPr>
              <a:t>Ø</a:t>
            </a:r>
            <a:r>
              <a:rPr dirty="0" sz="18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DuringꢀOperationꢀPhaseꢀisꢀ4030ꢀkWhꢀwillꢀbeꢀmetꢀfromꢀownꢀ8ꢀMWꢀCo-generationꢀUnit.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210657"/>
            <a:ext cx="8776726" cy="298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HICNSK+Wingdings-Regular"/>
                <a:cs typeface="HICNSK+Wingdings-Regular"/>
              </a:rPr>
              <a:t>Ø</a:t>
            </a:r>
            <a:r>
              <a:rPr dirty="0" sz="18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DGꢀ</a:t>
            </a:r>
            <a:r>
              <a:rPr dirty="0" sz="1800" spc="-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00" spc="-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capacityꢀ</a:t>
            </a:r>
            <a:r>
              <a:rPr dirty="0" sz="1800" spc="-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1ꢀ</a:t>
            </a:r>
            <a:r>
              <a:rPr dirty="0" sz="1800" spc="-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xꢀ</a:t>
            </a:r>
            <a:r>
              <a:rPr dirty="0" sz="1800" spc="-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1250ꢀ</a:t>
            </a:r>
            <a:r>
              <a:rPr dirty="0" sz="1800" spc="-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-23">
                <a:solidFill>
                  <a:srgbClr val="000000"/>
                </a:solidFill>
                <a:latin typeface="WKBVEV+TimesNewRomanPSMT"/>
                <a:cs typeface="WKBVEV+TimesNewRomanPSMT"/>
              </a:rPr>
              <a:t>KVAꢀwillꢀ</a:t>
            </a:r>
            <a:r>
              <a:rPr dirty="0" sz="1800" spc="-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800" spc="-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usedꢀ</a:t>
            </a:r>
            <a:r>
              <a:rPr dirty="0" sz="1800" spc="-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1800" spc="-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back-upꢀ</a:t>
            </a:r>
            <a:r>
              <a:rPr dirty="0" sz="180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powerꢀ</a:t>
            </a:r>
            <a:r>
              <a:rPr dirty="0" sz="1800" spc="-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failureꢀ</a:t>
            </a:r>
            <a:r>
              <a:rPr dirty="0" sz="1800" spc="-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800" spc="-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bothꢀ</a:t>
            </a:r>
            <a:r>
              <a:rPr dirty="0" sz="1800" spc="-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Sugarꢀ</a:t>
            </a:r>
            <a:r>
              <a:rPr dirty="0" sz="1800" spc="-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5790" y="1492471"/>
            <a:ext cx="1593763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DistilleryꢀUnit.ꢀ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39" y="1971533"/>
            <a:ext cx="3979416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KindꢀandꢀQuantityꢀofꢀFuelꢀUsed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58123" y="2455429"/>
            <a:ext cx="1155762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9941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Modeꢀofꢀ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Transport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0920" y="2592589"/>
            <a:ext cx="793886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Sl.ꢀNo.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65115" y="2592589"/>
            <a:ext cx="1504466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RawꢀMaterial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65340" y="2592589"/>
            <a:ext cx="1028848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Quantity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55104" y="2592589"/>
            <a:ext cx="825363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Source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86539" y="2592589"/>
            <a:ext cx="901489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Storage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9595" y="3004069"/>
            <a:ext cx="1587065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FuelꢀforꢀBoiler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6345" y="3278389"/>
            <a:ext cx="266700" cy="7027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  <a:p>
            <a:pPr marL="0" marR="0">
              <a:lnSpc>
                <a:spcPts val="1993"/>
              </a:lnSpc>
              <a:spcBef>
                <a:spcPts val="124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39385" y="3278389"/>
            <a:ext cx="952500" cy="7027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Bagasse</a:t>
            </a:r>
          </a:p>
          <a:p>
            <a:pPr marL="0" marR="0">
              <a:lnSpc>
                <a:spcPts val="1993"/>
              </a:lnSpc>
              <a:spcBef>
                <a:spcPts val="124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BioꢀGasꢀ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87565" y="3278389"/>
            <a:ext cx="2862325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501ꢀTPD</a:t>
            </a:r>
            <a:r>
              <a:rPr dirty="0" sz="1800" spc="1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ByꢀBeltꢀConveyor</a:t>
            </a:r>
          </a:p>
          <a:p>
            <a:pPr marL="1073149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Throughꢀpipelineꢀ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89539" y="3278389"/>
            <a:ext cx="952276" cy="7027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In-house</a:t>
            </a:r>
          </a:p>
          <a:p>
            <a:pPr marL="0" marR="0">
              <a:lnSpc>
                <a:spcPts val="1993"/>
              </a:lnSpc>
              <a:spcBef>
                <a:spcPts val="124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In-house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580164" y="3278389"/>
            <a:ext cx="1314040" cy="7027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Storageꢀyard</a:t>
            </a:r>
          </a:p>
          <a:p>
            <a:pPr marL="57150" marR="0">
              <a:lnSpc>
                <a:spcPts val="1993"/>
              </a:lnSpc>
              <a:spcBef>
                <a:spcPts val="124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GasꢀHolder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44715" y="3689869"/>
            <a:ext cx="870012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48ꢀTPD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376589" y="3827029"/>
            <a:ext cx="1701365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fromꢀGasꢀHolder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46314" y="4101349"/>
            <a:ext cx="723900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64.80ꢀ</a:t>
            </a:r>
          </a:p>
          <a:p>
            <a:pPr marL="4127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TPD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56345" y="4238509"/>
            <a:ext cx="26670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39385" y="4238509"/>
            <a:ext cx="2241053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Indianꢀ/ꢀImportedꢀCoal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319439" y="4238509"/>
            <a:ext cx="4573955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ByꢀBeltꢀConveyor</a:t>
            </a:r>
            <a:r>
              <a:rPr dirty="0" sz="1800" spc="1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FromꢀMarket</a:t>
            </a:r>
            <a:r>
              <a:rPr dirty="0" sz="1800" spc="10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Storageꢀyard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69595" y="4649989"/>
            <a:ext cx="219674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FuelꢀUsedꢀforꢀDGꢀset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15586" y="4924309"/>
            <a:ext cx="1733177" cy="8398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HSDꢀwithꢀsulfurꢀ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contentꢀlessꢀthanꢀ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0.005%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656364" y="4924309"/>
            <a:ext cx="1218716" cy="8398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Storedꢀinꢀ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Leakꢀproofꢀ</a:t>
            </a:r>
          </a:p>
          <a:p>
            <a:pPr marL="193675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barrels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253014" y="5061469"/>
            <a:ext cx="1282451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FromꢀLocalꢀ</a:t>
            </a:r>
          </a:p>
          <a:p>
            <a:pPr marL="20637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Market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94445" y="5198629"/>
            <a:ext cx="26670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319315" y="5198629"/>
            <a:ext cx="920687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200ꢀL/A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909989" y="5198629"/>
            <a:ext cx="634937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Road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974773" y="6612343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</a:t>
            </a:r>
          </a:p>
        </p:txBody>
      </p:sp>
    </p:spTree>
  </p:cSld>
  <p:clrMapOvr>
    <a:masterClrMapping/>
  </p:clrMapOvr>
</p:sld>
</file>

<file path=ppt/slides/slide7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9725" y="62750"/>
            <a:ext cx="927162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Conti…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2768" y="393299"/>
            <a:ext cx="354179" cy="41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112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98144" y="393299"/>
            <a:ext cx="162919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ObservationꢀRaisedꢀ/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3499" y="492359"/>
            <a:ext cx="564988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Name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18357" y="492359"/>
            <a:ext cx="99619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Compliance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12876" y="492359"/>
            <a:ext cx="98249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ActionꢀPlan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332" y="591419"/>
            <a:ext cx="4521787" cy="815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7937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InformationꢀSoughtꢀduringꢀPublicꢀHearing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Heꢀinformedꢀthat,ꢀtheꢀproposedꢀprojectꢀisꢀaꢀmatterꢀofꢀrejoiceꢀandꢀ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spc="11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withꢀnoꢀobjectionꢀatꢀall,ꢀasꢀitꢀcanꢀleadꢀtoꢀmanyꢀadvantagesꢀtoꢀtheꢀ</a:t>
            </a:r>
          </a:p>
          <a:p>
            <a:pPr marL="0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peopleꢀofꢀtheꢀvillage.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2332" y="1434699"/>
            <a:ext cx="4522461" cy="180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Heꢀfurtherꢀrequestedꢀauthoritiesꢀtoꢀbeꢀvigilant,ꢀasꢀtheꢀstandardsꢀorꢀ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rulesꢀprescribedꢀbyꢀtheꢀlawꢀseemsꢀstringentꢀonꢀpapers,ꢀandꢀpaperꢀ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alone.ꢀ</a:t>
            </a:r>
            <a:r>
              <a:rPr dirty="0" sz="13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factoryꢀ</a:t>
            </a:r>
            <a:r>
              <a:rPr dirty="0" sz="13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authoritiesꢀ</a:t>
            </a:r>
            <a:r>
              <a:rPr dirty="0" sz="13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shouldꢀ</a:t>
            </a:r>
            <a:r>
              <a:rPr dirty="0" sz="13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3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responsibleꢀ</a:t>
            </a:r>
            <a:r>
              <a:rPr dirty="0" sz="13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3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followꢀ</a:t>
            </a:r>
          </a:p>
          <a:p>
            <a:pPr marL="0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themꢀreligiously,ꢀmereꢀquotingꢀthemꢀreapsꢀnoꢀbenefits,ꢀheꢀadded.ꢀ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Thusꢀitꢀisꢀveryꢀmuchꢀessentialꢀforꢀtheꢀfactoryꢀunitꢀtoꢀadhereꢀtoꢀtheꢀ</a:t>
            </a:r>
          </a:p>
          <a:p>
            <a:pPr marL="0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 spc="17">
                <a:solidFill>
                  <a:srgbClr val="000000"/>
                </a:solidFill>
                <a:latin typeface="WKBVEV+TimesNewRomanPSMT"/>
                <a:cs typeface="WKBVEV+TimesNewRomanPSMT"/>
              </a:rPr>
              <a:t>Air,ꢀWaterꢀ&amp;ꢀSWMꢀActꢀbyꢀimplementingꢀallꢀtheꢀenvironmentalꢀ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pollutionꢀ</a:t>
            </a:r>
            <a:r>
              <a:rPr dirty="0" sz="13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controlꢀ</a:t>
            </a:r>
            <a:r>
              <a:rPr dirty="0" sz="13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measuresꢀ</a:t>
            </a:r>
            <a:r>
              <a:rPr dirty="0" sz="13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3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attainꢀ</a:t>
            </a:r>
            <a:r>
              <a:rPr dirty="0" sz="13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prescribedꢀ</a:t>
            </a:r>
            <a:r>
              <a:rPr dirty="0" sz="13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standardsꢀ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stipulatedꢀ</a:t>
            </a:r>
            <a:r>
              <a:rPr dirty="0" sz="13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3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law,ꢀ</a:t>
            </a:r>
            <a:r>
              <a:rPr dirty="0" sz="1300" spc="-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soꢀ</a:t>
            </a:r>
            <a:r>
              <a:rPr dirty="0" sz="13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thatꢀ</a:t>
            </a:r>
            <a:r>
              <a:rPr dirty="0" sz="13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thereꢀ</a:t>
            </a:r>
            <a:r>
              <a:rPr dirty="0" sz="13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3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3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noꢀ</a:t>
            </a:r>
            <a:r>
              <a:rPr dirty="0" sz="13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adverseꢀ</a:t>
            </a:r>
            <a:r>
              <a:rPr dirty="0" sz="13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effectsꢀ</a:t>
            </a:r>
            <a:r>
              <a:rPr dirty="0" sz="13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onꢀ</a:t>
            </a:r>
          </a:p>
          <a:p>
            <a:pPr marL="0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healthꢀofꢀtheꢀpeople.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96964" y="1434699"/>
            <a:ext cx="1656277" cy="2202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305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APCEꢀwillꢀbeꢀ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providedꢀtoꢀboilerꢀandꢀ</a:t>
            </a:r>
          </a:p>
          <a:p>
            <a:pPr marL="24866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DGꢀsets,ꢀWasteꢀwaterꢀ</a:t>
            </a:r>
          </a:p>
          <a:p>
            <a:pPr marL="163512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generatedꢀwillꢀbeꢀ</a:t>
            </a:r>
          </a:p>
          <a:p>
            <a:pPr marL="52387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treatedꢀinꢀCPU,ꢀETPꢀ</a:t>
            </a:r>
          </a:p>
          <a:p>
            <a:pPr marL="36137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&amp;ꢀSTP,ꢀandꢀtheꢀSolidꢀ</a:t>
            </a:r>
          </a:p>
          <a:p>
            <a:pPr marL="285216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Wasteꢀwillꢀbeꢀ</a:t>
            </a:r>
          </a:p>
          <a:p>
            <a:pPr marL="17462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segregatedꢀandꢀstoredꢀ</a:t>
            </a:r>
          </a:p>
          <a:p>
            <a:pPr marL="290317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scientifically.</a:t>
            </a:r>
          </a:p>
          <a:p>
            <a:pPr marL="72231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Fundꢀallocatedꢀ:ꢀRs.ꢀ</a:t>
            </a:r>
          </a:p>
          <a:p>
            <a:pPr marL="282575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324.75ꢀLakhsꢀ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5068" y="2524359"/>
            <a:ext cx="863103" cy="815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7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Sri.Shastri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Hosamani,</a:t>
            </a:r>
          </a:p>
          <a:p>
            <a:pPr marL="3175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Kambagi.</a:t>
            </a:r>
          </a:p>
          <a:p>
            <a:pPr marL="334168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25514" y="2722479"/>
            <a:ext cx="785229" cy="41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212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Positiveꢀ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Response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2299" y="2821539"/>
            <a:ext cx="2349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72332" y="3268579"/>
            <a:ext cx="4521737" cy="180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Heꢀconcludedꢀbyꢀrequestingꢀtheꢀauthoritiesꢀtoꢀgiveꢀpreferenceꢀforꢀ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familiesꢀ</a:t>
            </a:r>
            <a:r>
              <a:rPr dirty="0" sz="13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whoꢀ</a:t>
            </a:r>
            <a:r>
              <a:rPr dirty="0" sz="13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lostꢀ</a:t>
            </a:r>
            <a:r>
              <a:rPr dirty="0" sz="13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theirꢀ</a:t>
            </a:r>
            <a:r>
              <a:rPr dirty="0" sz="13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landsꢀ</a:t>
            </a:r>
            <a:r>
              <a:rPr dirty="0" sz="13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whileꢀ</a:t>
            </a:r>
            <a:r>
              <a:rPr dirty="0" sz="13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consideringꢀ</a:t>
            </a:r>
            <a:r>
              <a:rPr dirty="0" sz="13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aboutꢀ</a:t>
            </a:r>
            <a:r>
              <a:rPr dirty="0" sz="13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employmentꢀandꢀbyꢀsuggestingꢀtheꢀfactoryꢀauthoritiesꢀtoꢀconsiderꢀ</a:t>
            </a:r>
          </a:p>
          <a:p>
            <a:pPr marL="0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changingꢀ</a:t>
            </a:r>
            <a:r>
              <a:rPr dirty="0" sz="13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3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nameꢀ</a:t>
            </a:r>
            <a:r>
              <a:rPr dirty="0" sz="13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3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unitꢀ</a:t>
            </a:r>
            <a:r>
              <a:rPr dirty="0" sz="13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3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M/s.ꢀ</a:t>
            </a:r>
            <a:r>
              <a:rPr dirty="0" sz="13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Someshwaraꢀ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Sugarꢀ</a:t>
            </a:r>
            <a:r>
              <a:rPr dirty="0" sz="13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Limitedꢀ</a:t>
            </a:r>
            <a:r>
              <a:rPr dirty="0" sz="13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3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Kambageshwaraꢀ</a:t>
            </a:r>
            <a:r>
              <a:rPr dirty="0" sz="13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Sugarꢀ</a:t>
            </a:r>
            <a:r>
              <a:rPr dirty="0" sz="13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Limited,ꢀ</a:t>
            </a:r>
            <a:r>
              <a:rPr dirty="0" sz="13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13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itꢀ</a:t>
            </a:r>
            <a:r>
              <a:rPr dirty="0" sz="13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wouldꢀ</a:t>
            </a:r>
          </a:p>
          <a:p>
            <a:pPr marL="0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giveꢀ</a:t>
            </a:r>
            <a:r>
              <a:rPr dirty="0" sz="1300" spc="-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lotꢀ</a:t>
            </a:r>
            <a:r>
              <a:rPr dirty="0" sz="1300" spc="-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300" spc="-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prideꢀ</a:t>
            </a:r>
            <a:r>
              <a:rPr dirty="0" sz="1300" spc="-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lotꢀ</a:t>
            </a:r>
            <a:r>
              <a:rPr dirty="0" sz="1300" spc="-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300" spc="-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prideꢀ</a:t>
            </a:r>
            <a:r>
              <a:rPr dirty="0" sz="1300" spc="-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300" spc="-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00" spc="-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villagers,ꢀ</a:t>
            </a:r>
            <a:r>
              <a:rPr dirty="0" sz="1300" spc="-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ifꢀ</a:t>
            </a:r>
            <a:r>
              <a:rPr dirty="0" sz="1300" spc="-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theyꢀ</a:t>
            </a:r>
            <a:r>
              <a:rPr dirty="0" sz="1300" spc="-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nameꢀ</a:t>
            </a:r>
            <a:r>
              <a:rPr dirty="0" sz="1300" spc="-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afterꢀ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godꢀ</a:t>
            </a:r>
            <a:r>
              <a:rPr dirty="0" sz="13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theyꢀ</a:t>
            </a:r>
            <a:r>
              <a:rPr dirty="0" sz="13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worship.ꢀ</a:t>
            </a:r>
            <a:r>
              <a:rPr dirty="0" sz="13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Theyꢀ</a:t>
            </a:r>
            <a:r>
              <a:rPr dirty="0" sz="13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wouldꢀ</a:t>
            </a:r>
            <a:r>
              <a:rPr dirty="0" sz="13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giveꢀ</a:t>
            </a:r>
            <a:r>
              <a:rPr dirty="0" sz="13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lotꢀ</a:t>
            </a:r>
            <a:r>
              <a:rPr dirty="0" sz="13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3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prideꢀ</a:t>
            </a:r>
            <a:r>
              <a:rPr dirty="0" sz="13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3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villagers,ꢀ</a:t>
            </a:r>
            <a:r>
              <a:rPr dirty="0" sz="13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ifꢀ</a:t>
            </a:r>
            <a:r>
              <a:rPr dirty="0" sz="1300" spc="-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theyꢀ</a:t>
            </a:r>
            <a:r>
              <a:rPr dirty="0" sz="1300" spc="-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nameꢀ</a:t>
            </a:r>
            <a:r>
              <a:rPr dirty="0" sz="1300" spc="-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afterꢀ</a:t>
            </a:r>
            <a:r>
              <a:rPr dirty="0" sz="1300" spc="-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00" spc="-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godꢀ</a:t>
            </a:r>
            <a:r>
              <a:rPr dirty="0" sz="1300" spc="-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theyꢀ</a:t>
            </a:r>
            <a:r>
              <a:rPr dirty="0" sz="1300" spc="-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worship.ꢀ</a:t>
            </a:r>
            <a:r>
              <a:rPr dirty="0" sz="1300" spc="-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Theyꢀ</a:t>
            </a:r>
            <a:r>
              <a:rPr dirty="0" sz="1300" spc="-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wouldꢀ</a:t>
            </a:r>
          </a:p>
          <a:p>
            <a:pPr marL="0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notꢀhesitateꢀtoꢀco-operateꢀifꢀtheꢀpromisesꢀareꢀmet.ꢀ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801764" y="3614019"/>
            <a:ext cx="1046584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Employmentꢀ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27126" y="3812139"/>
            <a:ext cx="1596863" cy="61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Opportunitiesꢀwillꢀbeꢀ</a:t>
            </a:r>
          </a:p>
          <a:p>
            <a:pPr marL="77787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providedꢀtoꢀnearbyꢀ</a:t>
            </a:r>
          </a:p>
          <a:p>
            <a:pPr marL="396875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villagers.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72332" y="5051659"/>
            <a:ext cx="4522931" cy="1013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Heꢀ</a:t>
            </a:r>
            <a:r>
              <a:rPr dirty="0" sz="1300" spc="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beganꢀ</a:t>
            </a:r>
            <a:r>
              <a:rPr dirty="0" sz="1300" spc="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3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opposingꢀ</a:t>
            </a:r>
            <a:r>
              <a:rPr dirty="0" sz="13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ideaꢀ</a:t>
            </a:r>
            <a:r>
              <a:rPr dirty="0" sz="13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proposedꢀ</a:t>
            </a:r>
            <a:r>
              <a:rPr dirty="0" sz="1300" spc="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3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factoryꢀ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authoritiesꢀregardingꢀtheꢀpossibleꢀhelpꢀcouldꢀofferꢀforꢀtheꢀschoolsꢀ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spc="20">
                <a:solidFill>
                  <a:srgbClr val="000000"/>
                </a:solidFill>
                <a:latin typeface="WKBVEV+TimesNewRomanPSMT"/>
                <a:cs typeface="WKBVEV+TimesNewRomanPSMT"/>
              </a:rPr>
              <a:t>ofꢀtheꢀvillage.ꢀHeꢀsaid,ꢀgovernmentꢀisꢀatꢀitsꢀbestꢀwithꢀprovidingꢀ</a:t>
            </a:r>
          </a:p>
          <a:p>
            <a:pPr marL="0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 spc="11">
                <a:solidFill>
                  <a:srgbClr val="000000"/>
                </a:solidFill>
                <a:latin typeface="WKBVEV+TimesNewRomanPSMT"/>
                <a:cs typeface="WKBVEV+TimesNewRomanPSMT"/>
              </a:rPr>
              <a:t>benefitsꢀtoꢀtheꢀschoolsꢀandꢀtheyꢀrequireꢀnoꢀhelpꢀfromꢀtheꢀfactoryꢀ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authorities.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564628" y="5176119"/>
            <a:ext cx="1532452" cy="1013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4117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Infrastructureꢀ</a:t>
            </a:r>
          </a:p>
          <a:p>
            <a:pPr marL="120454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developmentꢀforꢀ</a:t>
            </a:r>
          </a:p>
          <a:p>
            <a:pPr marL="111723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Govt.ꢀSchoolsꢀinꢀ</a:t>
            </a:r>
          </a:p>
          <a:p>
            <a:pPr marL="0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nearbyꢀVillagesꢀwillꢀ</a:t>
            </a:r>
          </a:p>
          <a:p>
            <a:pPr marL="251423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beꢀprovided.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6818" y="5572359"/>
            <a:ext cx="806773" cy="61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956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Sri.Sunilꢀ</a:t>
            </a:r>
          </a:p>
          <a:p>
            <a:pPr marL="9525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Dayappa,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Kambagi.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625514" y="5671419"/>
            <a:ext cx="785229" cy="41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212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Positiveꢀ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Response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02299" y="5770479"/>
            <a:ext cx="23495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4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72332" y="6093059"/>
            <a:ext cx="4521788" cy="61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Heꢀ</a:t>
            </a:r>
            <a:r>
              <a:rPr dirty="0" sz="13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concludedꢀ</a:t>
            </a:r>
            <a:r>
              <a:rPr dirty="0" sz="13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3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requestingꢀ</a:t>
            </a:r>
            <a:r>
              <a:rPr dirty="0" sz="13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authoritiesꢀ</a:t>
            </a:r>
            <a:r>
              <a:rPr dirty="0" sz="13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3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notꢀ</a:t>
            </a:r>
            <a:r>
              <a:rPr dirty="0" sz="13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createꢀ</a:t>
            </a:r>
            <a:r>
              <a:rPr dirty="0" sz="13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aꢀ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scenarioꢀ</a:t>
            </a:r>
            <a:r>
              <a:rPr dirty="0" sz="13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likeꢀ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thatꢀ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NTPCꢀ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project,ꢀ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whereꢀ</a:t>
            </a:r>
            <a:r>
              <a:rPr dirty="0" sz="13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3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villagersꢀ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wereꢀ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totallyꢀdisappointed.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546176" y="6166719"/>
            <a:ext cx="1560264" cy="41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FundꢀAllocatedꢀ:ꢀRs.ꢀ</a:t>
            </a:r>
          </a:p>
          <a:p>
            <a:pPr marL="256381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WKBVEV+TimesNewRomanPSMT"/>
                <a:cs typeface="WKBVEV+TimesNewRomanPSMT"/>
              </a:rPr>
              <a:t>1.477ꢀCroresꢀ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70</a:t>
            </a:r>
          </a:p>
        </p:txBody>
      </p:sp>
    </p:spTree>
  </p:cSld>
  <p:clrMapOvr>
    <a:masterClrMapping/>
  </p:clrMapOvr>
</p:sld>
</file>

<file path=ppt/slides/slide7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331" y="239953"/>
            <a:ext cx="338658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18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Sl.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46400" y="239953"/>
            <a:ext cx="2946796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5168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ObservationꢀRaisedꢀ/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InformationꢀSoughtꢀduringꢀPublicꢀHearing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6800" y="331392"/>
            <a:ext cx="53325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Name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87368" y="331392"/>
            <a:ext cx="93129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Compliance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98618" y="331392"/>
            <a:ext cx="91864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ActionꢀPlan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19932" y="605713"/>
            <a:ext cx="5036534" cy="57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Heꢀ</a:t>
            </a:r>
            <a:r>
              <a:rPr dirty="0" sz="12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beganꢀ</a:t>
            </a:r>
            <a:r>
              <a:rPr dirty="0" sz="1200" spc="-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000000"/>
                </a:solidFill>
                <a:latin typeface="WKBVEV+TimesNewRomanPSMT"/>
                <a:cs typeface="WKBVEV+TimesNewRomanPSMT"/>
              </a:rPr>
              <a:t>byꢀthankingꢀ</a:t>
            </a:r>
            <a:r>
              <a:rPr dirty="0" sz="12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-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authoritiesꢀ</a:t>
            </a:r>
            <a:r>
              <a:rPr dirty="0" sz="1200" spc="-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spc="12">
                <a:solidFill>
                  <a:srgbClr val="000000"/>
                </a:solidFill>
                <a:latin typeface="WKBVEV+TimesNewRomanPSMT"/>
                <a:cs typeface="WKBVEV+TimesNewRomanPSMT"/>
              </a:rPr>
              <a:t>andꢀexpressedꢀ</a:t>
            </a:r>
            <a:r>
              <a:rPr dirty="0" sz="12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hisꢀ</a:t>
            </a:r>
            <a:r>
              <a:rPr dirty="0" sz="12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joyꢀ</a:t>
            </a:r>
            <a:r>
              <a:rPr dirty="0" sz="1200" spc="-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overꢀ</a:t>
            </a:r>
            <a:r>
              <a:rPr dirty="0" sz="12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endꢀ</a:t>
            </a:r>
            <a:r>
              <a:rPr dirty="0" sz="12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waitingꢀasꢀlongꢀasꢀ12ꢀyearsꢀforꢀestablishmentꢀofꢀaꢀfactoryꢀinꢀthisꢀregion,ꢀwhichꢀ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tillꢀthisꢀday,ꢀresidedꢀinꢀaꢀcloudꢀofꢀdoubt.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19932" y="1154353"/>
            <a:ext cx="5037181" cy="2401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12">
                <a:solidFill>
                  <a:srgbClr val="000000"/>
                </a:solidFill>
                <a:latin typeface="WKBVEV+TimesNewRomanPSMT"/>
                <a:cs typeface="WKBVEV+TimesNewRomanPSMT"/>
              </a:rPr>
              <a:t>Heꢀexpressedꢀhisꢀsatisfactionꢀoverꢀbeingꢀenlightenedꢀbyꢀtheꢀconcernedꢀpeopleꢀ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ofꢀtheꢀdistilleryꢀunitꢀregardingꢀtheꢀmeasuresꢀadoptedꢀtoꢀsafeguardꢀenvironmentꢀ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 spc="18">
                <a:solidFill>
                  <a:srgbClr val="000000"/>
                </a:solidFill>
                <a:latin typeface="WKBVEV+TimesNewRomanPSMT"/>
                <a:cs typeface="WKBVEV+TimesNewRomanPSMT"/>
              </a:rPr>
              <a:t>andꢀtheꢀpossibleꢀhazardsꢀthatꢀcanꢀtakeꢀplaceꢀinꢀabsenceꢀofꢀsuchꢀmeasures.ꢀHeꢀ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furtherꢀ</a:t>
            </a:r>
            <a:r>
              <a:rPr dirty="0" sz="12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requestedꢀ</a:t>
            </a:r>
            <a:r>
              <a:rPr dirty="0" sz="12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factoryꢀ</a:t>
            </a:r>
            <a:r>
              <a:rPr dirty="0" sz="12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authoritiesꢀ</a:t>
            </a:r>
            <a:r>
              <a:rPr dirty="0" sz="12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notꢀ</a:t>
            </a:r>
            <a:r>
              <a:rPr dirty="0" sz="12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divertꢀ</a:t>
            </a:r>
            <a:r>
              <a:rPr dirty="0" sz="12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2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standardsꢀ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prescribedꢀbyꢀtheꢀlawsꢀofꢀland.ꢀTheꢀfactoryꢀauthoritiesꢀshouldꢀbeꢀboundꢀbyꢀtheꢀ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rulesꢀ</a:t>
            </a:r>
            <a:r>
              <a:rPr dirty="0" sz="1200" spc="-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200" spc="-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procedures,&amp;ꢀ</a:t>
            </a:r>
            <a:r>
              <a:rPr dirty="0" sz="1200" spc="-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shouldꢀ</a:t>
            </a:r>
            <a:r>
              <a:rPr dirty="0" sz="1200" spc="-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utilizeꢀ</a:t>
            </a:r>
            <a:r>
              <a:rPr dirty="0" sz="12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advancementꢀ</a:t>
            </a:r>
            <a:r>
              <a:rPr dirty="0" sz="120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scienceꢀ</a:t>
            </a:r>
            <a:r>
              <a:rPr dirty="0" sz="1200" spc="-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operateꢀ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onlyꢀinꢀtheꢀextentꢀofꢀgivenꢀfreedom,ꢀsoꢀthatꢀtheꢀwelfareꢀofꢀtheꢀenvironmentꢀandꢀ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peopleꢀisꢀneverꢀcompromised.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Heꢀagreedꢀwithꢀhisꢀcolleaguesꢀopinionsꢀ&amp;ꢀtheꢀway,ꢀtheyꢀrightlyꢀquestionedꢀtheꢀ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concernedꢀ</a:t>
            </a:r>
            <a:r>
              <a:rPr dirty="0" sz="12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peopleꢀ</a:t>
            </a:r>
            <a:r>
              <a:rPr dirty="0" sz="12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regardingꢀ</a:t>
            </a:r>
            <a:r>
              <a:rPr dirty="0" sz="12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employmentꢀ</a:t>
            </a:r>
            <a:r>
              <a:rPr dirty="0" sz="12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opportunitiesꢀ</a:t>
            </a:r>
            <a:r>
              <a:rPr dirty="0" sz="12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2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requestedꢀ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authoritiesꢀ</a:t>
            </a:r>
            <a:r>
              <a:rPr dirty="0" sz="12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ensureꢀ</a:t>
            </a:r>
            <a:r>
              <a:rPr dirty="0" sz="12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employmentꢀ</a:t>
            </a:r>
            <a:r>
              <a:rPr dirty="0" sz="12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eligibleꢀ</a:t>
            </a:r>
            <a:r>
              <a:rPr dirty="0" sz="12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candidatesꢀ</a:t>
            </a:r>
            <a:r>
              <a:rPr dirty="0" sz="12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2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village,ꢀ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especiallyꢀeducatedꢀyouth,ꢀforꢀaꢀbetterꢀlifeꢀahead.ꢀHeꢀsaidꢀtheꢀmostꢀsignificantꢀ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conditionꢀ</a:t>
            </a:r>
            <a:r>
              <a:rPr dirty="0" sz="1200" spc="-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heꢀ</a:t>
            </a:r>
            <a:r>
              <a:rPr dirty="0" sz="1200" spc="-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hadꢀ</a:t>
            </a:r>
            <a:r>
              <a:rPr dirty="0" sz="1200" spc="-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atꢀ</a:t>
            </a:r>
            <a:r>
              <a:rPr dirty="0" sz="12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timeꢀ</a:t>
            </a:r>
            <a:r>
              <a:rPr dirty="0" sz="1200" spc="-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hisꢀ</a:t>
            </a:r>
            <a:r>
              <a:rPr dirty="0" sz="1200" spc="-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involvementꢀ</a:t>
            </a:r>
            <a:r>
              <a:rPr dirty="0" sz="1200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200" spc="-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6ꢀ</a:t>
            </a:r>
            <a:r>
              <a:rPr dirty="0" sz="12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yearsꢀ</a:t>
            </a:r>
            <a:r>
              <a:rPr dirty="0" sz="12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orꢀ</a:t>
            </a:r>
            <a:r>
              <a:rPr dirty="0" sz="12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so,ꢀ</a:t>
            </a:r>
            <a:r>
              <a:rPr dirty="0" sz="1200" spc="-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whileꢀ</a:t>
            </a:r>
            <a:r>
              <a:rPr dirty="0" sz="12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34312" y="2160196"/>
            <a:ext cx="1282451" cy="57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3825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APCEꢀwillꢀbeꢀ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providedꢀtoꢀboilerꢀ</a:t>
            </a:r>
          </a:p>
          <a:p>
            <a:pPr marL="156368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andꢀDGꢀsets,ꢀ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07895" y="2708836"/>
            <a:ext cx="94781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Wasteꢀwaterꢀ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25581" y="2891715"/>
            <a:ext cx="1299195" cy="1121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368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generatedꢀwillꢀbeꢀ</a:t>
            </a:r>
          </a:p>
          <a:p>
            <a:pPr marL="83343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treatedꢀinꢀCPU,ꢀ</a:t>
            </a:r>
          </a:p>
          <a:p>
            <a:pPr marL="52102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ETPꢀ&amp;ꢀSTP,ꢀandꢀ</a:t>
            </a:r>
          </a:p>
          <a:p>
            <a:pPr marL="78333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theꢀSolidꢀWasteꢀ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willꢀbeꢀsegregatedꢀ</a:t>
            </a:r>
          </a:p>
          <a:p>
            <a:pPr marL="240506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andꢀstoredꢀ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3966" y="3531792"/>
            <a:ext cx="7077254" cy="572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Sri.Dr.K.H.Mumbar</a:t>
            </a:r>
            <a:r>
              <a:rPr dirty="0" sz="12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factoryꢀauthoritiesꢀwereꢀnegotiatingꢀaꢀdealꢀwithꢀtheꢀfarmersꢀforꢀprocurementꢀofꢀ</a:t>
            </a:r>
            <a:r>
              <a:rPr dirty="0" sz="1200" spc="14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Positiveꢀ</a:t>
            </a:r>
          </a:p>
          <a:p>
            <a:pPr marL="10692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addi,ꢀShegunshi.</a:t>
            </a:r>
            <a:r>
              <a:rPr dirty="0" sz="1200" spc="9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landꢀforꢀtheꢀprojectꢀwasꢀthat,ꢀtoꢀprovideꢀemploymentꢀforꢀeducatedꢀyouthꢀofꢀthisꢀ</a:t>
            </a:r>
            <a:r>
              <a:rPr dirty="0" sz="1200" spc="1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Response</a:t>
            </a:r>
          </a:p>
          <a:p>
            <a:pPr marL="1275965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villageꢀonlyꢀandꢀthenꢀtoꢀlookꢀforꢀtheꢀeligibleꢀcandidatesꢀelsewhere.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9100" y="3623235"/>
            <a:ext cx="2286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71817" y="3988995"/>
            <a:ext cx="977577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scientifically.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19932" y="4080433"/>
            <a:ext cx="5037181" cy="18527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Heꢀ</a:t>
            </a:r>
            <a:r>
              <a:rPr dirty="0" sz="1200" spc="-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saidꢀ</a:t>
            </a:r>
            <a:r>
              <a:rPr dirty="0" sz="12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-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distilleryꢀ</a:t>
            </a:r>
            <a:r>
              <a:rPr dirty="0" sz="12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unitꢀ</a:t>
            </a:r>
            <a:r>
              <a:rPr dirty="0" sz="1200" spc="-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thatꢀ</a:t>
            </a:r>
            <a:r>
              <a:rPr dirty="0" sz="1200" spc="-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200" spc="-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goingꢀ</a:t>
            </a:r>
            <a:r>
              <a:rPr dirty="0" sz="1200" spc="-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-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200" spc="-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setupꢀ</a:t>
            </a:r>
            <a:r>
              <a:rPr dirty="0" sz="12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hereꢀ</a:t>
            </a:r>
            <a:r>
              <a:rPr dirty="0" sz="1200" spc="-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mayꢀ</a:t>
            </a:r>
            <a:r>
              <a:rPr dirty="0" sz="1200" spc="-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notꢀ</a:t>
            </a:r>
            <a:r>
              <a:rPr dirty="0" sz="1200" spc="-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beingꢀ</a:t>
            </a:r>
            <a:r>
              <a:rPr dirty="0" sz="1200" spc="-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greatꢀ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benefitsꢀ</a:t>
            </a:r>
            <a:r>
              <a:rPr dirty="0" sz="1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-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villagersꢀ</a:t>
            </a:r>
            <a:r>
              <a:rPr dirty="0" sz="1200" spc="-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asꢀ</a:t>
            </a:r>
            <a:r>
              <a:rPr dirty="0" sz="12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theyꢀ</a:t>
            </a:r>
            <a:r>
              <a:rPr dirty="0" sz="1200" spc="-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sugarꢀ</a:t>
            </a:r>
            <a:r>
              <a:rPr dirty="0" sz="12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juiceꢀ</a:t>
            </a:r>
            <a:r>
              <a:rPr dirty="0" sz="12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spc="14">
                <a:solidFill>
                  <a:srgbClr val="000000"/>
                </a:solidFill>
                <a:latin typeface="WKBVEV+TimesNewRomanPSMT"/>
                <a:cs typeface="WKBVEV+TimesNewRomanPSMT"/>
              </a:rPr>
              <a:t>orꢀrequisiteꢀ</a:t>
            </a:r>
            <a:r>
              <a:rPr dirty="0" sz="1200" spc="-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000000"/>
                </a:solidFill>
                <a:latin typeface="WKBVEV+TimesNewRomanPSMT"/>
                <a:cs typeface="WKBVEV+TimesNewRomanPSMT"/>
              </a:rPr>
              <a:t>productsꢀareꢀ</a:t>
            </a:r>
            <a:r>
              <a:rPr dirty="0" sz="1200" spc="-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boughtꢀ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fromꢀ</a:t>
            </a:r>
            <a:r>
              <a:rPr dirty="0" sz="12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elsewhereꢀ</a:t>
            </a:r>
            <a:r>
              <a:rPr dirty="0" sz="1200" spc="-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2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processedꢀ</a:t>
            </a:r>
            <a:r>
              <a:rPr dirty="0" sz="1200" spc="-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here.ꢀ</a:t>
            </a:r>
            <a:r>
              <a:rPr dirty="0" sz="1200" spc="-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-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planningꢀ</a:t>
            </a:r>
            <a:r>
              <a:rPr dirty="0" sz="12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200" spc="-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establishmentꢀ</a:t>
            </a:r>
            <a:r>
              <a:rPr dirty="0" sz="12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00" spc="-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sugarꢀ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factoryꢀ</a:t>
            </a:r>
            <a:r>
              <a:rPr dirty="0" sz="12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2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thisꢀ</a:t>
            </a:r>
            <a:r>
              <a:rPr dirty="0" sz="12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regionꢀ</a:t>
            </a:r>
            <a:r>
              <a:rPr dirty="0" sz="12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hasꢀ</a:t>
            </a:r>
            <a:r>
              <a:rPr dirty="0" sz="1200" spc="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</a:t>
            </a:r>
            <a:r>
              <a:rPr dirty="0" sz="12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hurriedꢀ</a:t>
            </a:r>
            <a:r>
              <a:rPr dirty="0" sz="12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2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factoryꢀ</a:t>
            </a:r>
            <a:r>
              <a:rPr dirty="0" sz="12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authorities.ꢀ</a:t>
            </a:r>
            <a:r>
              <a:rPr dirty="0" sz="12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establishmentꢀofꢀsugarꢀfactoryꢀwillꢀgreatlyꢀbenefitꢀtheꢀvillagesꢀnearby.ꢀAsꢀthereꢀ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 spc="10">
                <a:solidFill>
                  <a:srgbClr val="000000"/>
                </a:solidFill>
                <a:latin typeface="WKBVEV+TimesNewRomanPSMT"/>
                <a:cs typeface="WKBVEV+TimesNewRomanPSMT"/>
              </a:rPr>
              <a:t>isꢀnoꢀscarceꢀofꢀsugarcaneꢀinꢀtheꢀregionꢀandꢀtheꢀsufficientꢀamountꢀofꢀsugarcaneꢀ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isꢀ</a:t>
            </a:r>
            <a:r>
              <a:rPr dirty="0" sz="12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grown.ꢀ</a:t>
            </a:r>
            <a:r>
              <a:rPr dirty="0" sz="1200" spc="-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establishmentꢀ</a:t>
            </a:r>
            <a:r>
              <a:rPr dirty="0" sz="1200" spc="-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thisꢀ</a:t>
            </a:r>
            <a:r>
              <a:rPr dirty="0" sz="1200" spc="-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kindꢀ</a:t>
            </a:r>
            <a:r>
              <a:rPr dirty="0" sz="1200" spc="-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2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ensureꢀ</a:t>
            </a:r>
            <a:r>
              <a:rPr dirty="0" sz="1200" spc="-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costꢀ</a:t>
            </a:r>
            <a:r>
              <a:rPr dirty="0" sz="1200" spc="-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cutꢀ</a:t>
            </a:r>
            <a:r>
              <a:rPr dirty="0" sz="12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2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bothꢀ</a:t>
            </a:r>
            <a:r>
              <a:rPr dirty="0" sz="1200" spc="-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parties.ꢀ</a:t>
            </a:r>
            <a:r>
              <a:rPr dirty="0" sz="120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spc="12">
                <a:solidFill>
                  <a:srgbClr val="000000"/>
                </a:solidFill>
                <a:latin typeface="WKBVEV+TimesNewRomanPSMT"/>
                <a:cs typeface="WKBVEV+TimesNewRomanPSMT"/>
              </a:rPr>
              <a:t>Asꢀvillagersꢀ</a:t>
            </a:r>
            <a:r>
              <a:rPr dirty="0" sz="12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wouldꢀ</a:t>
            </a:r>
            <a:r>
              <a:rPr dirty="0" sz="1200" spc="-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noꢀ</a:t>
            </a:r>
            <a:r>
              <a:rPr dirty="0" sz="1200" spc="-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longꢀ</a:t>
            </a:r>
            <a:r>
              <a:rPr dirty="0" sz="12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waitꢀ</a:t>
            </a:r>
            <a:r>
              <a:rPr dirty="0" sz="1200" spc="-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forꢀ</a:t>
            </a:r>
            <a:r>
              <a:rPr dirty="0" sz="1200" spc="-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theirꢀ</a:t>
            </a:r>
            <a:r>
              <a:rPr dirty="0" sz="120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turnꢀ</a:t>
            </a:r>
            <a:r>
              <a:rPr dirty="0" sz="12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2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queueꢀ</a:t>
            </a:r>
            <a:r>
              <a:rPr dirty="0" sz="1200" spc="-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sellꢀ</a:t>
            </a:r>
            <a:r>
              <a:rPr dirty="0" sz="1200" spc="-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theirꢀ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shareꢀofꢀsugarcaneꢀcropꢀandꢀtheꢀtransportationꢀcostsꢀcanꢀbeꢀdrasticallyꢀlowered,ꢀ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helpingꢀtheꢀvillagersꢀtoꢀtheꢀgreatꢀextent.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23993" y="4171875"/>
            <a:ext cx="1303808" cy="1121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087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Fundꢀallocatedꢀ:ꢀ</a:t>
            </a:r>
          </a:p>
          <a:p>
            <a:pPr marL="24606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Rs.ꢀ324.75ꢀLakhsꢀ</a:t>
            </a:r>
          </a:p>
          <a:p>
            <a:pPr marL="162718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Employmentꢀ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Opportunitiesꢀwillꢀ</a:t>
            </a:r>
          </a:p>
          <a:p>
            <a:pPr marL="116681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beꢀprovidedꢀtoꢀ</a:t>
            </a:r>
          </a:p>
          <a:p>
            <a:pPr marL="48418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nearbyꢀvillagers.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19932" y="5909236"/>
            <a:ext cx="5037930" cy="9383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17">
                <a:solidFill>
                  <a:srgbClr val="000000"/>
                </a:solidFill>
                <a:latin typeface="WKBVEV+TimesNewRomanPSMT"/>
                <a:cs typeface="WKBVEV+TimesNewRomanPSMT"/>
              </a:rPr>
              <a:t>Heꢀconcludedꢀbyꢀsayingꢀthatꢀtheꢀvillagersꢀshouldꢀnotꢀbeꢀprovokedꢀatꢀanyꢀcostꢀ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spc="11">
                <a:solidFill>
                  <a:srgbClr val="000000"/>
                </a:solidFill>
                <a:latin typeface="WKBVEV+TimesNewRomanPSMT"/>
                <a:cs typeface="WKBVEV+TimesNewRomanPSMT"/>
              </a:rPr>
              <a:t>toꢀcallꢀaꢀstrikeꢀbyꢀfactoryꢀauthorities,ꢀbyꢀfailingꢀtoꢀkeepꢀupꢀtheꢀpromisesꢀmadeꢀ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2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20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failingꢀ</a:t>
            </a:r>
            <a:r>
              <a:rPr dirty="0" sz="12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adhereꢀ</a:t>
            </a:r>
            <a:r>
              <a:rPr dirty="0" sz="12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  <a:r>
              <a:rPr dirty="0" sz="12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2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prescribedꢀ</a:t>
            </a:r>
            <a:r>
              <a:rPr dirty="0" sz="12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standardsꢀ</a:t>
            </a:r>
            <a:r>
              <a:rPr dirty="0" sz="12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stipulatedꢀ</a:t>
            </a:r>
            <a:r>
              <a:rPr dirty="0" sz="12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20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laws.ꢀ</a:t>
            </a:r>
            <a:r>
              <a:rPr dirty="0" sz="12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Noꢀ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 spc="18">
                <a:solidFill>
                  <a:srgbClr val="000000"/>
                </a:solidFill>
                <a:latin typeface="WKBVEV+TimesNewRomanPSMT"/>
                <a:cs typeface="WKBVEV+TimesNewRomanPSMT"/>
              </a:rPr>
              <a:t>compromiseꢀshouldꢀbeꢀmadeꢀwhenꢀitꢀcomesꢀtoꢀprotectionꢀofꢀtheꢀenvironmentꢀ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andꢀhealthꢀofꢀtheꢀpeople.ꢀꢀ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71</a:t>
            </a:r>
          </a:p>
        </p:txBody>
      </p:sp>
    </p:spTree>
  </p:cSld>
  <p:clrMapOvr>
    <a:masterClrMapping/>
  </p:clrMapOvr>
</p:sld>
</file>

<file path=ppt/slides/slide7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213" y="110615"/>
            <a:ext cx="4111339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PublicꢀConsultationꢀPhotographs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72</a:t>
            </a:r>
          </a:p>
        </p:txBody>
      </p:sp>
    </p:spTree>
  </p:cSld>
  <p:clrMapOvr>
    <a:masterClrMapping/>
  </p:clrMapOvr>
</p:sld>
</file>

<file path=ppt/slides/slide7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27974" y="2863291"/>
            <a:ext cx="6257949" cy="1257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 b="1">
                <a:solidFill>
                  <a:srgbClr val="0000ff"/>
                </a:solidFill>
                <a:latin typeface="Calibri"/>
                <a:cs typeface="Calibri"/>
              </a:rPr>
              <a:t>THANK</a:t>
            </a:r>
            <a:r>
              <a:rPr dirty="0" sz="96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9600" b="1">
                <a:solidFill>
                  <a:srgbClr val="0000ff"/>
                </a:solidFill>
                <a:latin typeface="Calibri"/>
                <a:cs typeface="Calibri"/>
              </a:rPr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6985" y="661234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73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5299" y="188836"/>
            <a:ext cx="5684329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WastewaterꢀGenerationꢀ&amp;ꢀTreatmentꢀFacilityꢀ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47" y="667698"/>
            <a:ext cx="3400004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DuringꢀConstructionꢀPhase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3647" y="1111103"/>
            <a:ext cx="7287004" cy="712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TheꢀwastewaterꢀgeneratedꢀfromꢀlaborꢀcampsꢀwillꢀbeꢀtreatedꢀinꢀmobileꢀSTP.</a:t>
            </a:r>
          </a:p>
          <a:p>
            <a:pPr marL="0" marR="0">
              <a:lnSpc>
                <a:spcPts val="2066"/>
              </a:lnSpc>
              <a:spcBef>
                <a:spcPts val="1123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DuringꢀOperationalꢀPhase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3647" y="1934063"/>
            <a:ext cx="8775885" cy="2357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</a:t>
            </a:r>
            <a:r>
              <a:rPr dirty="0" sz="1800" spc="-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generatedꢀ</a:t>
            </a:r>
            <a:r>
              <a:rPr dirty="0" sz="1800" spc="-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Domesticꢀ</a:t>
            </a:r>
            <a:r>
              <a:rPr dirty="0" sz="1800" spc="-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sewageꢀ</a:t>
            </a:r>
            <a:r>
              <a:rPr dirty="0" sz="1800" spc="-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00" spc="-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9.72ꢀ</a:t>
            </a:r>
            <a:r>
              <a:rPr dirty="0" sz="1800" spc="-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KLDꢀ</a:t>
            </a:r>
            <a:r>
              <a:rPr dirty="0" sz="1800" spc="-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willꢀ</a:t>
            </a:r>
            <a:r>
              <a:rPr dirty="0" sz="1800" spc="-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treatedꢀ</a:t>
            </a:r>
            <a:r>
              <a:rPr dirty="0" sz="1800" spc="-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800" spc="-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STPꢀ</a:t>
            </a:r>
            <a:r>
              <a:rPr dirty="0" sz="1800" spc="-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ofꢀ</a:t>
            </a:r>
            <a:r>
              <a:rPr dirty="0" sz="1800" spc="-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10ꢀ</a:t>
            </a:r>
            <a:r>
              <a:rPr dirty="0" sz="1800" spc="-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KLDꢀ</a:t>
            </a:r>
            <a:r>
              <a:rPr dirty="0" sz="1800" spc="-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capacityꢀ</a:t>
            </a:r>
          </a:p>
          <a:p>
            <a:pPr marL="285750" marR="0">
              <a:lnSpc>
                <a:spcPts val="1993"/>
              </a:lnSpc>
              <a:spcBef>
                <a:spcPts val="124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withꢀSBRꢀtechnologyꢀandꢀtreatedꢀwaterꢀwillꢀbeꢀusedꢀforꢀgreenbeltꢀdevelopment.</a:t>
            </a:r>
          </a:p>
          <a:p>
            <a:pPr marL="0" marR="0">
              <a:lnSpc>
                <a:spcPts val="2066"/>
              </a:lnSpc>
              <a:spcBef>
                <a:spcPts val="112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20">
                <a:solidFill>
                  <a:srgbClr val="000000"/>
                </a:solidFill>
                <a:latin typeface="WKBVEV+TimesNewRomanPSMT"/>
                <a:cs typeface="WKBVEV+TimesNewRomanPSMT"/>
              </a:rPr>
              <a:t>Theꢀgeneratedꢀspentꢀwashꢀofꢀ715ꢀtoꢀ1378ꢀKLDꢀfromꢀtheꢀproposedꢀprojectꢀwillꢀbeꢀpassedꢀ</a:t>
            </a:r>
          </a:p>
          <a:p>
            <a:pPr marL="285750" marR="0">
              <a:lnSpc>
                <a:spcPts val="1993"/>
              </a:lnSpc>
              <a:spcBef>
                <a:spcPts val="129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throughꢀ</a:t>
            </a:r>
            <a:r>
              <a:rPr dirty="0" sz="18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digesterꢀ</a:t>
            </a:r>
            <a:r>
              <a:rPr dirty="0" sz="1800" spc="-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followedꢀ</a:t>
            </a:r>
            <a:r>
              <a:rPr dirty="0" sz="18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byꢀ</a:t>
            </a:r>
            <a:r>
              <a:rPr dirty="0" sz="1800" spc="-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concentrationꢀ</a:t>
            </a:r>
            <a:r>
              <a:rPr dirty="0" sz="18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inꢀ</a:t>
            </a:r>
            <a:r>
              <a:rPr dirty="0" sz="18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MEE,ꢀ</a:t>
            </a:r>
            <a:r>
              <a:rPr dirty="0" sz="18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800" spc="-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driedꢀ</a:t>
            </a:r>
            <a:r>
              <a:rPr dirty="0" sz="18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throughꢀ</a:t>
            </a:r>
            <a:r>
              <a:rPr dirty="0" sz="18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sprayꢀ</a:t>
            </a:r>
            <a:r>
              <a:rPr dirty="0" sz="1800" spc="-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driersꢀ</a:t>
            </a:r>
            <a:r>
              <a:rPr dirty="0" sz="1800" spc="-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toꢀ</a:t>
            </a:r>
          </a:p>
          <a:p>
            <a:pPr marL="285750" marR="0">
              <a:lnSpc>
                <a:spcPts val="1993"/>
              </a:lnSpc>
              <a:spcBef>
                <a:spcPts val="124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removeꢀaboutꢀ92ꢀ–ꢀ95ꢀ%ꢀmoistureꢀcontentꢀ&amp;ꢀthenꢀpackedꢀandꢀsoldꢀoutꢀinꢀlocalꢀmarketꢀasꢀaꢀ</a:t>
            </a:r>
          </a:p>
          <a:p>
            <a:pPr marL="285750" marR="0">
              <a:lnSpc>
                <a:spcPts val="1993"/>
              </a:lnSpc>
              <a:spcBef>
                <a:spcPts val="129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potashꢀpowder.ꢀ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3647" y="4402943"/>
            <a:ext cx="8869460" cy="1123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MJJMVN+ArialMT"/>
                <a:cs typeface="MJJMV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Spentꢀ</a:t>
            </a:r>
            <a:r>
              <a:rPr dirty="0" sz="1800" spc="-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lees,ꢀ</a:t>
            </a:r>
            <a:r>
              <a:rPr dirty="0" sz="1800" spc="-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boilerꢀ</a:t>
            </a:r>
            <a:r>
              <a:rPr dirty="0" sz="1800" spc="-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800" spc="-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coolingꢀ</a:t>
            </a:r>
            <a:r>
              <a:rPr dirty="0" sz="1800" spc="-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towerꢀ</a:t>
            </a:r>
            <a:r>
              <a:rPr dirty="0" sz="1800" spc="-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blowꢀ</a:t>
            </a:r>
            <a:r>
              <a:rPr dirty="0" sz="18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down,ꢀ</a:t>
            </a:r>
            <a:r>
              <a:rPr dirty="0" sz="1800" spc="-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DMꢀ</a:t>
            </a:r>
            <a:r>
              <a:rPr dirty="0" sz="1800" spc="-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water,ꢀ</a:t>
            </a:r>
            <a:r>
              <a:rPr dirty="0" sz="1800" spc="-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softenerꢀ</a:t>
            </a:r>
            <a:r>
              <a:rPr dirty="0" sz="1800" spc="-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regenerationꢀ</a:t>
            </a:r>
            <a:r>
              <a:rPr dirty="0" sz="18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andꢀ</a:t>
            </a:r>
            <a:r>
              <a:rPr dirty="0" sz="1800" spc="-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ꢀ</a:t>
            </a:r>
          </a:p>
          <a:p>
            <a:pPr marL="285750" marR="0">
              <a:lnSpc>
                <a:spcPts val="1993"/>
              </a:lnSpc>
              <a:spcBef>
                <a:spcPts val="1243"/>
              </a:spcBef>
              <a:spcAft>
                <a:spcPts val="0"/>
              </a:spcAft>
            </a:pPr>
            <a:r>
              <a:rPr dirty="0" sz="1800" spc="18">
                <a:solidFill>
                  <a:srgbClr val="000000"/>
                </a:solidFill>
                <a:latin typeface="WKBVEV+TimesNewRomanPSMT"/>
                <a:cs typeface="WKBVEV+TimesNewRomanPSMT"/>
              </a:rPr>
              <a:t>processꢀcondensate,ꢀfloorꢀwashingꢀꢀshallꢀbeꢀcollectedꢀtogetherꢀandꢀtreatedꢀinꢀCondensateꢀ</a:t>
            </a:r>
          </a:p>
          <a:p>
            <a:pPr marL="285750" marR="0">
              <a:lnSpc>
                <a:spcPts val="1993"/>
              </a:lnSpc>
              <a:spcBef>
                <a:spcPts val="124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KBVEV+TimesNewRomanPSMT"/>
                <a:cs typeface="WKBVEV+TimesNewRomanPSMT"/>
              </a:rPr>
              <a:t>polishingꢀunitꢀ(CPU)ꢀofꢀcapacityꢀ1400ꢀKLDꢀandꢀitꢀwillꢀbeꢀreusedꢀforꢀprocess.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74773" y="6612343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196074"/>
            <a:ext cx="5351586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ff"/>
                </a:solidFill>
                <a:latin typeface="JFKUPE+TimesNewRomanPS-BoldMT"/>
                <a:cs typeface="JFKUPE+TimesNewRomanPS-BoldMT"/>
              </a:rPr>
              <a:t>LocationꢀofꢀtheꢀProjectꢀandꢀitsꢀConnectivity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3639" y="973365"/>
            <a:ext cx="744835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Latitude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48562" y="973365"/>
            <a:ext cx="1277581" cy="8445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16</a:t>
            </a:r>
            <a:r>
              <a:rPr dirty="0" sz="1350" baseline="30000" spc="11">
                <a:solidFill>
                  <a:srgbClr val="000000"/>
                </a:solidFill>
                <a:latin typeface="WKBVEV+TimesNewRomanPSMT"/>
                <a:cs typeface="WKBVEV+TimesNewRomanPSMT"/>
              </a:rPr>
              <a:t>o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ꢀ34’ꢀ47.7”Nꢀ</a:t>
            </a:r>
          </a:p>
          <a:p>
            <a:pPr marL="0" marR="0">
              <a:lnSpc>
                <a:spcPts val="1550"/>
              </a:lnSpc>
              <a:spcBef>
                <a:spcPts val="84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75</a:t>
            </a:r>
            <a:r>
              <a:rPr dirty="0" sz="1350" baseline="30000" spc="11">
                <a:solidFill>
                  <a:srgbClr val="000000"/>
                </a:solidFill>
                <a:latin typeface="WKBVEV+TimesNewRomanPSMT"/>
                <a:cs typeface="WKBVEV+TimesNewRomanPSMT"/>
              </a:rPr>
              <a:t>o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ꢀ33’ꢀ13.5”E</a:t>
            </a:r>
          </a:p>
          <a:p>
            <a:pPr marL="0" marR="0">
              <a:lnSpc>
                <a:spcPts val="1550"/>
              </a:lnSpc>
              <a:spcBef>
                <a:spcPts val="84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606ꢀm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63639" y="1278165"/>
            <a:ext cx="1144971" cy="8445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Longitude</a:t>
            </a:r>
          </a:p>
          <a:p>
            <a:pPr marL="0" marR="0">
              <a:lnSpc>
                <a:spcPts val="1550"/>
              </a:lnSpc>
              <a:spcBef>
                <a:spcPts val="84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Elevationꢀ</a:t>
            </a:r>
          </a:p>
          <a:p>
            <a:pPr marL="0" marR="0">
              <a:lnSpc>
                <a:spcPts val="1550"/>
              </a:lnSpc>
              <a:spcBef>
                <a:spcPts val="84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Accessibilityꢀ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48562" y="1887765"/>
            <a:ext cx="116476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Connectivityꢀ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48562" y="2192565"/>
            <a:ext cx="1199145" cy="661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SHꢀ55ꢀ–ꢀ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Adjacentꢀtoꢀ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projectꢀsiteꢀ(S)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63639" y="2299245"/>
            <a:ext cx="1001464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(Mudhol-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Vijayapura)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63639" y="2924085"/>
            <a:ext cx="2797823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(GulbargaꢀBijapurꢀ</a:t>
            </a:r>
            <a:r>
              <a:rPr dirty="0" sz="1400" spc="7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NHꢀ218ꢀ-ꢀ15.40ꢀ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-HubliꢀHighway)</a:t>
            </a:r>
            <a:r>
              <a:rPr dirty="0" sz="1400" spc="17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Kmꢀ(E)ꢀ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63639" y="3472725"/>
            <a:ext cx="1386929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MulvadꢀRailwayꢀ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Station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48562" y="3579405"/>
            <a:ext cx="1204267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21.06ꢀKmsꢀ(E)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63639" y="4054385"/>
            <a:ext cx="2787689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BelgaumꢀAirportꢀ</a:t>
            </a:r>
            <a:r>
              <a:rPr dirty="0" sz="1400" spc="1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WKBVEV+TimesNewRomanPSMT"/>
                <a:cs typeface="WKBVEV+TimesNewRomanPSMT"/>
              </a:rPr>
              <a:t>126.7ꢀKmsꢀ(SE)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2440" y="5484617"/>
            <a:ext cx="155570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JFKUPE+TimesNewRomanPS-BoldMT"/>
                <a:cs typeface="JFKUPE+TimesNewRomanPS-BoldMT"/>
              </a:rPr>
              <a:t>KrishnaꢀRiver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952234" y="6612343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2021-11-22T07:29:55-06:00</dcterms:modified>
</cp:coreProperties>
</file>