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361" r:id="rId3"/>
    <p:sldId id="258" r:id="rId4"/>
    <p:sldId id="362" r:id="rId5"/>
    <p:sldId id="259" r:id="rId6"/>
    <p:sldId id="344" r:id="rId7"/>
    <p:sldId id="475" r:id="rId8"/>
    <p:sldId id="476" r:id="rId9"/>
    <p:sldId id="360" r:id="rId10"/>
    <p:sldId id="270" r:id="rId11"/>
    <p:sldId id="365" r:id="rId12"/>
    <p:sldId id="267" r:id="rId13"/>
    <p:sldId id="268" r:id="rId14"/>
    <p:sldId id="291" r:id="rId15"/>
    <p:sldId id="292" r:id="rId16"/>
    <p:sldId id="277" r:id="rId17"/>
    <p:sldId id="452" r:id="rId18"/>
    <p:sldId id="453" r:id="rId19"/>
    <p:sldId id="454" r:id="rId20"/>
    <p:sldId id="346" r:id="rId21"/>
    <p:sldId id="455" r:id="rId22"/>
    <p:sldId id="456" r:id="rId23"/>
    <p:sldId id="457" r:id="rId24"/>
    <p:sldId id="351" r:id="rId25"/>
    <p:sldId id="458" r:id="rId26"/>
    <p:sldId id="272" r:id="rId27"/>
    <p:sldId id="459" r:id="rId28"/>
    <p:sldId id="273" r:id="rId29"/>
    <p:sldId id="368" r:id="rId30"/>
    <p:sldId id="460" r:id="rId31"/>
    <p:sldId id="461" r:id="rId32"/>
    <p:sldId id="367" r:id="rId33"/>
    <p:sldId id="369" r:id="rId34"/>
    <p:sldId id="370" r:id="rId35"/>
    <p:sldId id="389" r:id="rId36"/>
    <p:sldId id="390" r:id="rId37"/>
    <p:sldId id="353" r:id="rId38"/>
    <p:sldId id="276" r:id="rId39"/>
    <p:sldId id="477" r:id="rId40"/>
    <p:sldId id="462" r:id="rId41"/>
    <p:sldId id="463" r:id="rId42"/>
    <p:sldId id="464" r:id="rId43"/>
    <p:sldId id="465" r:id="rId44"/>
    <p:sldId id="466" r:id="rId45"/>
    <p:sldId id="467" r:id="rId46"/>
    <p:sldId id="468" r:id="rId47"/>
    <p:sldId id="469" r:id="rId48"/>
    <p:sldId id="479" r:id="rId49"/>
    <p:sldId id="480" r:id="rId50"/>
    <p:sldId id="481" r:id="rId51"/>
    <p:sldId id="324" r:id="rId52"/>
    <p:sldId id="354" r:id="rId53"/>
    <p:sldId id="355" r:id="rId54"/>
    <p:sldId id="357" r:id="rId55"/>
    <p:sldId id="358" r:id="rId56"/>
    <p:sldId id="356" r:id="rId57"/>
    <p:sldId id="328" r:id="rId58"/>
    <p:sldId id="359" r:id="rId59"/>
    <p:sldId id="330" r:id="rId60"/>
    <p:sldId id="331" r:id="rId61"/>
    <p:sldId id="332" r:id="rId62"/>
    <p:sldId id="326" r:id="rId63"/>
    <p:sldId id="327" r:id="rId64"/>
    <p:sldId id="339" r:id="rId65"/>
    <p:sldId id="338" r:id="rId66"/>
    <p:sldId id="341" r:id="rId67"/>
    <p:sldId id="342" r:id="rId68"/>
    <p:sldId id="343" r:id="rId69"/>
    <p:sldId id="470" r:id="rId70"/>
    <p:sldId id="337" r:id="rId71"/>
    <p:sldId id="334" r:id="rId72"/>
    <p:sldId id="290"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VENDU"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8051" autoAdjust="0"/>
  </p:normalViewPr>
  <p:slideViewPr>
    <p:cSldViewPr snapToGrid="0">
      <p:cViewPr>
        <p:scale>
          <a:sx n="60" d="100"/>
          <a:sy n="60" d="100"/>
        </p:scale>
        <p:origin x="-1074" y="-3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DD4A2-1C7B-4D3F-AA27-CD877E10ADA1}" type="datetimeFigureOut">
              <a:rPr lang="en-IN" smtClean="0"/>
              <a:pPr/>
              <a:t>15-11-2021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E4003-E4D5-4F65-B0D9-9DC5AAB89156}" type="slidenum">
              <a:rPr lang="en-IN" smtClean="0"/>
              <a:pPr/>
              <a:t>‹#›</a:t>
            </a:fld>
            <a:endParaRPr lang="en-IN"/>
          </a:p>
        </p:txBody>
      </p:sp>
    </p:spTree>
    <p:extLst>
      <p:ext uri="{BB962C8B-B14F-4D97-AF65-F5344CB8AC3E}">
        <p14:creationId xmlns:p14="http://schemas.microsoft.com/office/powerpoint/2010/main" val="408587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0E4003-E4D5-4F65-B0D9-9DC5AAB89156}"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0E4003-E4D5-4F65-B0D9-9DC5AAB89156}" type="slidenum">
              <a:rPr lang="en-IN" smtClean="0"/>
              <a:pPr/>
              <a:t>26</a:t>
            </a:fld>
            <a:endParaRPr lang="en-IN"/>
          </a:p>
        </p:txBody>
      </p:sp>
    </p:spTree>
    <p:extLst>
      <p:ext uri="{BB962C8B-B14F-4D97-AF65-F5344CB8AC3E}">
        <p14:creationId xmlns:p14="http://schemas.microsoft.com/office/powerpoint/2010/main" val="181771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0E4003-E4D5-4F65-B0D9-9DC5AAB89156}" type="slidenum">
              <a:rPr lang="en-IN" smtClean="0"/>
              <a:pPr/>
              <a:t>27</a:t>
            </a:fld>
            <a:endParaRPr lang="en-IN"/>
          </a:p>
        </p:txBody>
      </p:sp>
    </p:spTree>
    <p:extLst>
      <p:ext uri="{BB962C8B-B14F-4D97-AF65-F5344CB8AC3E}">
        <p14:creationId xmlns:p14="http://schemas.microsoft.com/office/powerpoint/2010/main" val="147967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0E4003-E4D5-4F65-B0D9-9DC5AAB89156}" type="slidenum">
              <a:rPr lang="en-IN" smtClean="0"/>
              <a:pPr/>
              <a:t>59</a:t>
            </a:fld>
            <a:endParaRPr lang="en-IN"/>
          </a:p>
        </p:txBody>
      </p:sp>
    </p:spTree>
    <p:extLst>
      <p:ext uri="{BB962C8B-B14F-4D97-AF65-F5344CB8AC3E}">
        <p14:creationId xmlns:p14="http://schemas.microsoft.com/office/powerpoint/2010/main" val="257264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0E4003-E4D5-4F65-B0D9-9DC5AAB89156}" type="slidenum">
              <a:rPr lang="en-IN" smtClean="0"/>
              <a:pPr/>
              <a:t>60</a:t>
            </a:fld>
            <a:endParaRPr lang="en-IN"/>
          </a:p>
        </p:txBody>
      </p:sp>
    </p:spTree>
    <p:extLst>
      <p:ext uri="{BB962C8B-B14F-4D97-AF65-F5344CB8AC3E}">
        <p14:creationId xmlns:p14="http://schemas.microsoft.com/office/powerpoint/2010/main" val="262627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10E4003-E4D5-4F65-B0D9-9DC5AAB89156}" type="slidenum">
              <a:rPr lang="en-IN" smtClean="0"/>
              <a:pPr/>
              <a:t>61</a:t>
            </a:fld>
            <a:endParaRPr lang="en-IN"/>
          </a:p>
        </p:txBody>
      </p:sp>
    </p:spTree>
    <p:extLst>
      <p:ext uri="{BB962C8B-B14F-4D97-AF65-F5344CB8AC3E}">
        <p14:creationId xmlns:p14="http://schemas.microsoft.com/office/powerpoint/2010/main" val="290783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A7655-E2D2-4A5B-8260-0FEF5F3770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A575DBD-F27B-4E26-BA56-FFC20B9D0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BA1BD3-BF9D-415D-9631-7EA8603FBB7A}"/>
              </a:ext>
            </a:extLst>
          </p:cNvPr>
          <p:cNvSpPr>
            <a:spLocks noGrp="1"/>
          </p:cNvSpPr>
          <p:nvPr>
            <p:ph type="dt" sz="half" idx="10"/>
          </p:nvPr>
        </p:nvSpPr>
        <p:spPr/>
        <p:txBody>
          <a:bodyPr/>
          <a:lstStyle/>
          <a:p>
            <a:fld id="{B3A6EF71-EA54-4C59-80BB-F76B26942800}" type="datetime1">
              <a:rPr lang="en-US" smtClean="0"/>
              <a:t>11/15/2021</a:t>
            </a:fld>
            <a:endParaRPr lang="en-US"/>
          </a:p>
        </p:txBody>
      </p:sp>
      <p:sp>
        <p:nvSpPr>
          <p:cNvPr id="5" name="Footer Placeholder 4">
            <a:extLst>
              <a:ext uri="{FF2B5EF4-FFF2-40B4-BE49-F238E27FC236}">
                <a16:creationId xmlns:a16="http://schemas.microsoft.com/office/drawing/2014/main" xmlns="" id="{3AD4ED3B-6D50-4A01-AF80-ECA922BE7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1D7A17-605C-4F89-9FFD-FC6B50328D9E}"/>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292818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E6C72-C61A-4F0D-8C60-94F63F656E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DCA421-3C1B-45E3-A9BC-9EFAB26F9A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50A0C5-E3AA-4ECC-9E0E-217E397EE1CA}"/>
              </a:ext>
            </a:extLst>
          </p:cNvPr>
          <p:cNvSpPr>
            <a:spLocks noGrp="1"/>
          </p:cNvSpPr>
          <p:nvPr>
            <p:ph type="dt" sz="half" idx="10"/>
          </p:nvPr>
        </p:nvSpPr>
        <p:spPr/>
        <p:txBody>
          <a:bodyPr/>
          <a:lstStyle/>
          <a:p>
            <a:fld id="{9A319735-6DC5-46B4-9432-6BB66B9238BE}" type="datetime1">
              <a:rPr lang="en-US" smtClean="0"/>
              <a:t>11/15/2021</a:t>
            </a:fld>
            <a:endParaRPr lang="en-US"/>
          </a:p>
        </p:txBody>
      </p:sp>
      <p:sp>
        <p:nvSpPr>
          <p:cNvPr id="5" name="Footer Placeholder 4">
            <a:extLst>
              <a:ext uri="{FF2B5EF4-FFF2-40B4-BE49-F238E27FC236}">
                <a16:creationId xmlns:a16="http://schemas.microsoft.com/office/drawing/2014/main" xmlns="" id="{85D9600C-8AF8-48CF-B0E1-5CF3ADD6C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C709E5-6209-415B-8828-C020DAF7C9D1}"/>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184854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00E87DE-2581-43B2-AEDA-0A61A1D66B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F7AAF37-724F-485E-B237-12112EE6B6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0E66AE-C51B-4B5E-B6C9-351622C9C1A7}"/>
              </a:ext>
            </a:extLst>
          </p:cNvPr>
          <p:cNvSpPr>
            <a:spLocks noGrp="1"/>
          </p:cNvSpPr>
          <p:nvPr>
            <p:ph type="dt" sz="half" idx="10"/>
          </p:nvPr>
        </p:nvSpPr>
        <p:spPr/>
        <p:txBody>
          <a:bodyPr/>
          <a:lstStyle/>
          <a:p>
            <a:fld id="{F17FBDA4-5262-4C97-8A55-7EC6B57A4765}" type="datetime1">
              <a:rPr lang="en-US" smtClean="0"/>
              <a:t>11/15/2021</a:t>
            </a:fld>
            <a:endParaRPr lang="en-US"/>
          </a:p>
        </p:txBody>
      </p:sp>
      <p:sp>
        <p:nvSpPr>
          <p:cNvPr id="5" name="Footer Placeholder 4">
            <a:extLst>
              <a:ext uri="{FF2B5EF4-FFF2-40B4-BE49-F238E27FC236}">
                <a16:creationId xmlns:a16="http://schemas.microsoft.com/office/drawing/2014/main" xmlns="" id="{8C67F2BC-70D5-4FD0-B970-87C29A013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7164B3-CEB1-47BD-8538-40CB6D0F6BBF}"/>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236242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2D4E4-D09C-4015-9997-0557572C8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47E805-09E8-47BC-A02B-864E65D84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D7DD5-F0F2-44B2-ABE5-43B734EFBE47}"/>
              </a:ext>
            </a:extLst>
          </p:cNvPr>
          <p:cNvSpPr>
            <a:spLocks noGrp="1"/>
          </p:cNvSpPr>
          <p:nvPr>
            <p:ph type="dt" sz="half" idx="10"/>
          </p:nvPr>
        </p:nvSpPr>
        <p:spPr/>
        <p:txBody>
          <a:bodyPr/>
          <a:lstStyle/>
          <a:p>
            <a:fld id="{30391CF4-F79C-4825-BC15-254F9666A470}" type="datetime1">
              <a:rPr lang="en-US" smtClean="0"/>
              <a:t>11/15/2021</a:t>
            </a:fld>
            <a:endParaRPr lang="en-US"/>
          </a:p>
        </p:txBody>
      </p:sp>
      <p:sp>
        <p:nvSpPr>
          <p:cNvPr id="5" name="Footer Placeholder 4">
            <a:extLst>
              <a:ext uri="{FF2B5EF4-FFF2-40B4-BE49-F238E27FC236}">
                <a16:creationId xmlns:a16="http://schemas.microsoft.com/office/drawing/2014/main" xmlns="" id="{5E27F89A-D96E-43DA-9AE1-58EB6A3A8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8279A-4B6F-443B-89FB-7425BE294360}"/>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271115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A0225-2245-4C63-83C2-21DB25F01F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7C146B6-2A52-4E58-AC00-153BA1F20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9752C19-3C55-4AA7-BF5B-8CB6E1E88098}"/>
              </a:ext>
            </a:extLst>
          </p:cNvPr>
          <p:cNvSpPr>
            <a:spLocks noGrp="1"/>
          </p:cNvSpPr>
          <p:nvPr>
            <p:ph type="dt" sz="half" idx="10"/>
          </p:nvPr>
        </p:nvSpPr>
        <p:spPr/>
        <p:txBody>
          <a:bodyPr/>
          <a:lstStyle/>
          <a:p>
            <a:fld id="{F61973C1-373C-40A0-89CD-FDB15E4B9742}" type="datetime1">
              <a:rPr lang="en-US" smtClean="0"/>
              <a:t>11/15/2021</a:t>
            </a:fld>
            <a:endParaRPr lang="en-US"/>
          </a:p>
        </p:txBody>
      </p:sp>
      <p:sp>
        <p:nvSpPr>
          <p:cNvPr id="5" name="Footer Placeholder 4">
            <a:extLst>
              <a:ext uri="{FF2B5EF4-FFF2-40B4-BE49-F238E27FC236}">
                <a16:creationId xmlns:a16="http://schemas.microsoft.com/office/drawing/2014/main" xmlns="" id="{B9698017-0DC7-4E48-9099-40AC5F8F7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E5FB28-1BA1-406D-8A24-43427AA0BB21}"/>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92702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33F1F-634A-47EC-BF6A-51960C19C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1B6997-DCF0-42DE-9A96-8BF0A0AB1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0DCCD7-F799-432E-BCFA-8B703493AB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7865A39-CE02-4052-8CDC-7022102C7BF4}"/>
              </a:ext>
            </a:extLst>
          </p:cNvPr>
          <p:cNvSpPr>
            <a:spLocks noGrp="1"/>
          </p:cNvSpPr>
          <p:nvPr>
            <p:ph type="dt" sz="half" idx="10"/>
          </p:nvPr>
        </p:nvSpPr>
        <p:spPr/>
        <p:txBody>
          <a:bodyPr/>
          <a:lstStyle/>
          <a:p>
            <a:fld id="{FA233873-4BC9-47CA-BF07-353C975A8FD1}" type="datetime1">
              <a:rPr lang="en-US" smtClean="0"/>
              <a:t>11/15/2021</a:t>
            </a:fld>
            <a:endParaRPr lang="en-US"/>
          </a:p>
        </p:txBody>
      </p:sp>
      <p:sp>
        <p:nvSpPr>
          <p:cNvPr id="6" name="Footer Placeholder 5">
            <a:extLst>
              <a:ext uri="{FF2B5EF4-FFF2-40B4-BE49-F238E27FC236}">
                <a16:creationId xmlns:a16="http://schemas.microsoft.com/office/drawing/2014/main" xmlns="" id="{FC3578D3-1334-402E-8338-CEC740FC1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FCFD18-8217-4E55-ACD4-C15C30FE9C4A}"/>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174680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17645-9FB9-47B6-B5B6-A0709AEEC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ABA3B3E-B5E6-4C4B-BA25-E72EA0A74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8C167A5-1D2D-45FD-8097-44768CFFF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902BB6D-0F37-4067-B0A3-E887057937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8B0B8F2-D38F-4DF5-8B4C-5CFF079B15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FAB0687-4128-42CD-B55F-685E2A15075C}"/>
              </a:ext>
            </a:extLst>
          </p:cNvPr>
          <p:cNvSpPr>
            <a:spLocks noGrp="1"/>
          </p:cNvSpPr>
          <p:nvPr>
            <p:ph type="dt" sz="half" idx="10"/>
          </p:nvPr>
        </p:nvSpPr>
        <p:spPr/>
        <p:txBody>
          <a:bodyPr/>
          <a:lstStyle/>
          <a:p>
            <a:fld id="{CB9A24D6-0023-4F5A-980B-997695D77254}" type="datetime1">
              <a:rPr lang="en-US" smtClean="0"/>
              <a:t>11/15/2021</a:t>
            </a:fld>
            <a:endParaRPr lang="en-US"/>
          </a:p>
        </p:txBody>
      </p:sp>
      <p:sp>
        <p:nvSpPr>
          <p:cNvPr id="8" name="Footer Placeholder 7">
            <a:extLst>
              <a:ext uri="{FF2B5EF4-FFF2-40B4-BE49-F238E27FC236}">
                <a16:creationId xmlns:a16="http://schemas.microsoft.com/office/drawing/2014/main" xmlns="" id="{B6FC2BE3-B21E-402F-84E3-D972626080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494EDF-FF05-46A9-AEDB-B5FCC8708E60}"/>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2239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98106B-7AD9-47A2-8DBE-7BBDC4B38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22127D3-C967-4711-A586-59C44F242999}"/>
              </a:ext>
            </a:extLst>
          </p:cNvPr>
          <p:cNvSpPr>
            <a:spLocks noGrp="1"/>
          </p:cNvSpPr>
          <p:nvPr>
            <p:ph type="dt" sz="half" idx="10"/>
          </p:nvPr>
        </p:nvSpPr>
        <p:spPr/>
        <p:txBody>
          <a:bodyPr/>
          <a:lstStyle/>
          <a:p>
            <a:fld id="{532DD7FD-BAB0-4B30-A112-774BD760F244}" type="datetime1">
              <a:rPr lang="en-US" smtClean="0"/>
              <a:t>11/15/2021</a:t>
            </a:fld>
            <a:endParaRPr lang="en-US"/>
          </a:p>
        </p:txBody>
      </p:sp>
      <p:sp>
        <p:nvSpPr>
          <p:cNvPr id="4" name="Footer Placeholder 3">
            <a:extLst>
              <a:ext uri="{FF2B5EF4-FFF2-40B4-BE49-F238E27FC236}">
                <a16:creationId xmlns:a16="http://schemas.microsoft.com/office/drawing/2014/main" xmlns="" id="{1AF3C2BC-AEB1-41AB-BB60-326BBEBF80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8CBA45-B056-4215-B8BD-87E702920270}"/>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167588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C0FC6DB-7CC8-4C5E-8397-358E41DB9F4A}"/>
              </a:ext>
            </a:extLst>
          </p:cNvPr>
          <p:cNvSpPr>
            <a:spLocks noGrp="1"/>
          </p:cNvSpPr>
          <p:nvPr>
            <p:ph type="dt" sz="half" idx="10"/>
          </p:nvPr>
        </p:nvSpPr>
        <p:spPr/>
        <p:txBody>
          <a:bodyPr/>
          <a:lstStyle/>
          <a:p>
            <a:fld id="{D0D948FF-9E01-4E3E-AB3F-9F3FF217AFAE}" type="datetime1">
              <a:rPr lang="en-US" smtClean="0"/>
              <a:t>11/15/2021</a:t>
            </a:fld>
            <a:endParaRPr lang="en-US"/>
          </a:p>
        </p:txBody>
      </p:sp>
      <p:sp>
        <p:nvSpPr>
          <p:cNvPr id="3" name="Footer Placeholder 2">
            <a:extLst>
              <a:ext uri="{FF2B5EF4-FFF2-40B4-BE49-F238E27FC236}">
                <a16:creationId xmlns:a16="http://schemas.microsoft.com/office/drawing/2014/main" xmlns="" id="{516FDCEE-ACB9-4730-997E-2C6C9506DC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26E4F93-4E62-4B8B-A69C-55399A41A1CC}"/>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65851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DB1102-CF4C-4222-ABBB-01F028F0D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8B4DC8-361D-47C4-AAFE-E131744429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366F81B-75A7-4EB5-B965-6625F357F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AC7EB9-6E48-4247-AF12-42554FBF814A}"/>
              </a:ext>
            </a:extLst>
          </p:cNvPr>
          <p:cNvSpPr>
            <a:spLocks noGrp="1"/>
          </p:cNvSpPr>
          <p:nvPr>
            <p:ph type="dt" sz="half" idx="10"/>
          </p:nvPr>
        </p:nvSpPr>
        <p:spPr/>
        <p:txBody>
          <a:bodyPr/>
          <a:lstStyle/>
          <a:p>
            <a:fld id="{D7D01AD6-A8C4-442F-82FC-899837C4A021}" type="datetime1">
              <a:rPr lang="en-US" smtClean="0"/>
              <a:t>11/15/2021</a:t>
            </a:fld>
            <a:endParaRPr lang="en-US"/>
          </a:p>
        </p:txBody>
      </p:sp>
      <p:sp>
        <p:nvSpPr>
          <p:cNvPr id="6" name="Footer Placeholder 5">
            <a:extLst>
              <a:ext uri="{FF2B5EF4-FFF2-40B4-BE49-F238E27FC236}">
                <a16:creationId xmlns:a16="http://schemas.microsoft.com/office/drawing/2014/main" xmlns="" id="{EFE8AE5D-C2B9-4C62-95B1-C2E53E745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70F545-E493-4279-9120-9F4D379F9D37}"/>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142249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966C6-FA53-4621-92E9-0589CE4AA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A348A2-08BC-45CF-A9AD-8B43BED08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1E89626-16E7-457D-BDEE-002FEC1EC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71C47F-83F0-4330-80D5-0CBC71F2364F}"/>
              </a:ext>
            </a:extLst>
          </p:cNvPr>
          <p:cNvSpPr>
            <a:spLocks noGrp="1"/>
          </p:cNvSpPr>
          <p:nvPr>
            <p:ph type="dt" sz="half" idx="10"/>
          </p:nvPr>
        </p:nvSpPr>
        <p:spPr/>
        <p:txBody>
          <a:bodyPr/>
          <a:lstStyle/>
          <a:p>
            <a:fld id="{7AF4134A-B127-4268-A0CD-2D5BC41554EF}" type="datetime1">
              <a:rPr lang="en-US" smtClean="0"/>
              <a:t>11/15/2021</a:t>
            </a:fld>
            <a:endParaRPr lang="en-US"/>
          </a:p>
        </p:txBody>
      </p:sp>
      <p:sp>
        <p:nvSpPr>
          <p:cNvPr id="6" name="Footer Placeholder 5">
            <a:extLst>
              <a:ext uri="{FF2B5EF4-FFF2-40B4-BE49-F238E27FC236}">
                <a16:creationId xmlns:a16="http://schemas.microsoft.com/office/drawing/2014/main" xmlns="" id="{7FF8F091-E8B3-4804-B27B-84BF238DE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5D3888-FEF0-4607-AC10-A12033E6E741}"/>
              </a:ext>
            </a:extLst>
          </p:cNvPr>
          <p:cNvSpPr>
            <a:spLocks noGrp="1"/>
          </p:cNvSpPr>
          <p:nvPr>
            <p:ph type="sldNum" sz="quarter" idx="12"/>
          </p:nvPr>
        </p:nvSpPr>
        <p:spPr/>
        <p:txBody>
          <a:bodyPr/>
          <a:lstStyle/>
          <a:p>
            <a:fld id="{CFF127C1-E3C8-484A-B43B-A9A91675C17C}" type="slidenum">
              <a:rPr lang="en-US" smtClean="0"/>
              <a:pPr/>
              <a:t>‹#›</a:t>
            </a:fld>
            <a:endParaRPr lang="en-US"/>
          </a:p>
        </p:txBody>
      </p:sp>
    </p:spTree>
    <p:extLst>
      <p:ext uri="{BB962C8B-B14F-4D97-AF65-F5344CB8AC3E}">
        <p14:creationId xmlns:p14="http://schemas.microsoft.com/office/powerpoint/2010/main" val="412827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076C611-39E3-45CB-9A93-1B5219A76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7452481-8775-4DB3-826B-BC76C6DFB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128636-F9E3-4EB9-A99B-6A8F8770F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D0144-712C-4BCA-8F0B-3EBD52F06261}" type="datetime1">
              <a:rPr lang="en-US" smtClean="0"/>
              <a:t>11/15/2021</a:t>
            </a:fld>
            <a:endParaRPr lang="en-US"/>
          </a:p>
        </p:txBody>
      </p:sp>
      <p:sp>
        <p:nvSpPr>
          <p:cNvPr id="5" name="Footer Placeholder 4">
            <a:extLst>
              <a:ext uri="{FF2B5EF4-FFF2-40B4-BE49-F238E27FC236}">
                <a16:creationId xmlns:a16="http://schemas.microsoft.com/office/drawing/2014/main" xmlns="" id="{498DDEA0-45BB-438B-9EA7-5C7DC0FFA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753B45E-40FA-47CE-91FE-C01912125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127C1-E3C8-484A-B43B-A9A91675C17C}" type="slidenum">
              <a:rPr lang="en-US" smtClean="0"/>
              <a:pPr/>
              <a:t>‹#›</a:t>
            </a:fld>
            <a:endParaRPr lang="en-US"/>
          </a:p>
        </p:txBody>
      </p:sp>
    </p:spTree>
    <p:extLst>
      <p:ext uri="{BB962C8B-B14F-4D97-AF65-F5344CB8AC3E}">
        <p14:creationId xmlns:p14="http://schemas.microsoft.com/office/powerpoint/2010/main" val="3925393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20.%20Noise%20Monitoring%20Results%20&amp;%20Modeling.pdf"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20.%20Noise%20Monitoring%20Results%20&amp;%20Modeling.pdf"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21.%20Surface%20Water%20Result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21.%20Surface%20Water%20Result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22.%20Ground%20Water%20Result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2.%20Ground%20Water%20Result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24.%20Soil%20Result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24.%20Soil%20Result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C3C29E-0591-44B2-8379-5FDA0F1E3666}"/>
              </a:ext>
            </a:extLst>
          </p:cNvPr>
          <p:cNvSpPr>
            <a:spLocks noGrp="1"/>
          </p:cNvSpPr>
          <p:nvPr>
            <p:ph idx="1"/>
          </p:nvPr>
        </p:nvSpPr>
        <p:spPr>
          <a:xfrm>
            <a:off x="0" y="0"/>
            <a:ext cx="12192000" cy="7188635"/>
          </a:xfrm>
          <a:noFill/>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a:p>
            <a:pPr marL="0" indent="0" algn="ctr">
              <a:buNone/>
            </a:pPr>
            <a:endParaRPr lang="en-US" b="1" cap="all" dirty="0">
              <a:ln w="9000" cmpd="sng">
                <a:solidFill>
                  <a:srgbClr val="7030A0"/>
                </a:solidFill>
                <a:prstDash val="solid"/>
              </a:ln>
              <a:solidFill>
                <a:srgbClr val="7030A0"/>
              </a:solidFill>
              <a:effectLst>
                <a:reflection blurRad="12700" stA="28000" endPos="45000" dist="1000" dir="5400000" sy="-100000" algn="bl" rotWithShape="0"/>
              </a:effectLst>
              <a:latin typeface="Cambria" pitchFamily="18" charset="0"/>
              <a:ea typeface="Cambria" pitchFamily="18" charset="0"/>
              <a:cs typeface="Arial" pitchFamily="34" charset="0"/>
            </a:endParaRPr>
          </a:p>
        </p:txBody>
      </p:sp>
      <p:sp>
        <p:nvSpPr>
          <p:cNvPr id="5" name="Title 1">
            <a:extLst>
              <a:ext uri="{FF2B5EF4-FFF2-40B4-BE49-F238E27FC236}">
                <a16:creationId xmlns:a16="http://schemas.microsoft.com/office/drawing/2014/main" xmlns="" id="{7D3AE953-9AF6-4819-8178-49C4B652C8F8}"/>
              </a:ext>
            </a:extLst>
          </p:cNvPr>
          <p:cNvSpPr>
            <a:spLocks noGrp="1"/>
          </p:cNvSpPr>
          <p:nvPr>
            <p:ph type="title"/>
          </p:nvPr>
        </p:nvSpPr>
        <p:spPr>
          <a:xfrm>
            <a:off x="577560" y="880545"/>
            <a:ext cx="11069781" cy="3404070"/>
          </a:xfrm>
          <a:ln w="12700">
            <a:noFill/>
          </a:ln>
        </p:spPr>
        <p:txBody>
          <a:bodyPr>
            <a:noAutofit/>
          </a:bodyPr>
          <a:lstStyle/>
          <a:p>
            <a:pPr algn="ctr">
              <a:lnSpc>
                <a:spcPct val="100000"/>
              </a:lnSpc>
            </a:pPr>
            <a:r>
              <a:rPr lang="en-US" sz="2200" b="1" dirty="0">
                <a:solidFill>
                  <a:schemeClr val="accent5">
                    <a:lumMod val="50000"/>
                  </a:schemeClr>
                </a:solidFill>
                <a:latin typeface="Arial" panose="020B0604020202020204" pitchFamily="34" charset="0"/>
                <a:cs typeface="Arial" panose="020B0604020202020204" pitchFamily="34" charset="0"/>
              </a:rPr>
              <a:t>PRESENTATION FOR GRANT OF EVIRONMENTAL CLEARANCE</a:t>
            </a:r>
            <a:r>
              <a:rPr lang="en-US" sz="2300" b="1" dirty="0">
                <a:solidFill>
                  <a:schemeClr val="accent5">
                    <a:lumMod val="50000"/>
                  </a:schemeClr>
                </a:solidFill>
                <a:latin typeface="Arial" panose="020B0604020202020204" pitchFamily="34" charset="0"/>
                <a:cs typeface="Arial" panose="020B0604020202020204" pitchFamily="34" charset="0"/>
              </a:rPr>
              <a:t/>
            </a:r>
            <a:br>
              <a:rPr lang="en-US" sz="2300" b="1" dirty="0">
                <a:solidFill>
                  <a:schemeClr val="accent5">
                    <a:lumMod val="50000"/>
                  </a:schemeClr>
                </a:solidFill>
                <a:latin typeface="Arial" panose="020B0604020202020204" pitchFamily="34" charset="0"/>
                <a:cs typeface="Arial" panose="020B0604020202020204" pitchFamily="34" charset="0"/>
              </a:rPr>
            </a:br>
            <a:r>
              <a:rPr lang="en-US" sz="1600" b="1" dirty="0">
                <a:solidFill>
                  <a:schemeClr val="accent4">
                    <a:lumMod val="50000"/>
                  </a:schemeClr>
                </a:solidFill>
                <a:latin typeface="Arial" panose="020B0604020202020204" pitchFamily="34" charset="0"/>
                <a:cs typeface="Arial" panose="020B0604020202020204" pitchFamily="34" charset="0"/>
              </a:rPr>
              <a:t>for</a:t>
            </a:r>
            <a:br>
              <a:rPr lang="en-US" sz="1600" b="1" dirty="0">
                <a:solidFill>
                  <a:schemeClr val="accent4">
                    <a:lumMod val="50000"/>
                  </a:schemeClr>
                </a:solidFill>
                <a:latin typeface="Arial" panose="020B0604020202020204" pitchFamily="34" charset="0"/>
                <a:cs typeface="Arial" panose="020B0604020202020204" pitchFamily="34" charset="0"/>
              </a:rPr>
            </a:br>
            <a:r>
              <a:rPr lang="en-US" sz="700" b="1" dirty="0">
                <a:solidFill>
                  <a:schemeClr val="accent5">
                    <a:lumMod val="50000"/>
                  </a:schemeClr>
                </a:solidFill>
                <a:latin typeface="Arial" panose="020B0604020202020204" pitchFamily="34" charset="0"/>
                <a:cs typeface="Arial" panose="020B0604020202020204" pitchFamily="34" charset="0"/>
              </a:rPr>
              <a:t/>
            </a:r>
            <a:br>
              <a:rPr lang="en-US" sz="700" b="1" dirty="0">
                <a:solidFill>
                  <a:schemeClr val="accent5">
                    <a:lumMod val="50000"/>
                  </a:schemeClr>
                </a:solidFill>
                <a:latin typeface="Arial" panose="020B0604020202020204" pitchFamily="34" charset="0"/>
                <a:cs typeface="Arial" panose="020B0604020202020204" pitchFamily="34" charset="0"/>
              </a:rPr>
            </a:br>
            <a:r>
              <a:rPr lang="en-US" sz="2400" b="1" dirty="0">
                <a:solidFill>
                  <a:srgbClr val="C00000"/>
                </a:solidFill>
                <a:latin typeface="Arial" pitchFamily="34" charset="0"/>
                <a:cs typeface="Arial" pitchFamily="34" charset="0"/>
              </a:rPr>
              <a:t>Proposed Greenfield Project-3.85 MTPA throughput Iron Ore Beneficiation and 2.0 MTPA Pellet Plant with Producer Gas Plant (5 x 15000 Nm3/hr) </a:t>
            </a:r>
            <a:r>
              <a:rPr lang="en-IN" sz="2500" b="1" dirty="0">
                <a:solidFill>
                  <a:srgbClr val="C00000"/>
                </a:solidFill>
                <a:latin typeface="Arial" panose="020B0604020202020204" pitchFamily="34" charset="0"/>
                <a:cs typeface="Arial" panose="020B0604020202020204" pitchFamily="34" charset="0"/>
              </a:rPr>
              <a:t/>
            </a:r>
            <a:br>
              <a:rPr lang="en-IN" sz="2500" b="1" dirty="0">
                <a:solidFill>
                  <a:srgbClr val="C00000"/>
                </a:solidFill>
                <a:latin typeface="Arial" panose="020B0604020202020204" pitchFamily="34" charset="0"/>
                <a:cs typeface="Arial" panose="020B0604020202020204" pitchFamily="34" charset="0"/>
              </a:rPr>
            </a:br>
            <a:r>
              <a:rPr lang="en-IN" sz="1400" b="1" dirty="0">
                <a:solidFill>
                  <a:srgbClr val="C00000"/>
                </a:solidFill>
                <a:latin typeface="Arial" panose="020B0604020202020204" pitchFamily="34" charset="0"/>
                <a:cs typeface="Arial" panose="020B0604020202020204" pitchFamily="34" charset="0"/>
              </a:rPr>
              <a:t>at </a:t>
            </a:r>
            <a:r>
              <a:rPr lang="en-IN" sz="1800" b="1" dirty="0">
                <a:solidFill>
                  <a:srgbClr val="C00000"/>
                </a:solidFill>
                <a:latin typeface="Arial" panose="020B0604020202020204" pitchFamily="34" charset="0"/>
                <a:cs typeface="Arial" panose="020B0604020202020204" pitchFamily="34" charset="0"/>
              </a:rPr>
              <a:t/>
            </a:r>
            <a:br>
              <a:rPr lang="en-IN" sz="1800" b="1" dirty="0">
                <a:solidFill>
                  <a:srgbClr val="C00000"/>
                </a:solidFill>
                <a:latin typeface="Arial" panose="020B0604020202020204" pitchFamily="34" charset="0"/>
                <a:cs typeface="Arial" panose="020B0604020202020204" pitchFamily="34" charset="0"/>
              </a:rPr>
            </a:br>
            <a:r>
              <a:rPr lang="en-IN" sz="1800" b="1" dirty="0" err="1">
                <a:solidFill>
                  <a:srgbClr val="C00000"/>
                </a:solidFill>
                <a:latin typeface="Arial" panose="020B0604020202020204" pitchFamily="34" charset="0"/>
                <a:cs typeface="Arial" panose="020B0604020202020204" pitchFamily="34" charset="0"/>
              </a:rPr>
              <a:t>Palaspanga</a:t>
            </a:r>
            <a:r>
              <a:rPr lang="en-IN" sz="1800" b="1" dirty="0">
                <a:solidFill>
                  <a:srgbClr val="C00000"/>
                </a:solidFill>
                <a:latin typeface="Arial" panose="020B0604020202020204" pitchFamily="34" charset="0"/>
                <a:cs typeface="Arial" panose="020B0604020202020204" pitchFamily="34" charset="0"/>
              </a:rPr>
              <a:t>, Block – </a:t>
            </a:r>
            <a:r>
              <a:rPr lang="en-IN" sz="1800" b="1" dirty="0" err="1">
                <a:solidFill>
                  <a:srgbClr val="C00000"/>
                </a:solidFill>
                <a:latin typeface="Arial" panose="020B0604020202020204" pitchFamily="34" charset="0"/>
                <a:cs typeface="Arial" panose="020B0604020202020204" pitchFamily="34" charset="0"/>
              </a:rPr>
              <a:t>Kendujhar</a:t>
            </a:r>
            <a:r>
              <a:rPr lang="en-IN" sz="1800" b="1" dirty="0">
                <a:solidFill>
                  <a:srgbClr val="C00000"/>
                </a:solidFill>
                <a:latin typeface="Arial" panose="020B0604020202020204" pitchFamily="34" charset="0"/>
                <a:cs typeface="Arial" panose="020B0604020202020204" pitchFamily="34" charset="0"/>
              </a:rPr>
              <a:t> Town, District – </a:t>
            </a:r>
            <a:r>
              <a:rPr lang="en-IN" sz="1800" b="1" dirty="0" err="1">
                <a:solidFill>
                  <a:srgbClr val="C00000"/>
                </a:solidFill>
                <a:latin typeface="Arial" panose="020B0604020202020204" pitchFamily="34" charset="0"/>
                <a:cs typeface="Arial" panose="020B0604020202020204" pitchFamily="34" charset="0"/>
              </a:rPr>
              <a:t>Keonjhar</a:t>
            </a:r>
            <a:r>
              <a:rPr lang="en-IN" sz="1800" b="1" dirty="0">
                <a:solidFill>
                  <a:srgbClr val="C00000"/>
                </a:solidFill>
                <a:latin typeface="Arial" panose="020B0604020202020204" pitchFamily="34" charset="0"/>
                <a:cs typeface="Arial" panose="020B0604020202020204" pitchFamily="34" charset="0"/>
              </a:rPr>
              <a:t>, Odisha</a:t>
            </a:r>
            <a:br>
              <a:rPr lang="en-IN" sz="1800" b="1" dirty="0">
                <a:solidFill>
                  <a:srgbClr val="C00000"/>
                </a:solidFill>
                <a:latin typeface="Arial" panose="020B0604020202020204" pitchFamily="34" charset="0"/>
                <a:cs typeface="Arial" panose="020B0604020202020204" pitchFamily="34" charset="0"/>
              </a:rPr>
            </a:br>
            <a:r>
              <a:rPr lang="en-IN" sz="1050" b="1" dirty="0">
                <a:solidFill>
                  <a:srgbClr val="C00000"/>
                </a:solidFill>
                <a:latin typeface="Arial" panose="020B0604020202020204" pitchFamily="34" charset="0"/>
                <a:cs typeface="Arial" panose="020B0604020202020204" pitchFamily="34" charset="0"/>
              </a:rPr>
              <a:t/>
            </a:r>
            <a:br>
              <a:rPr lang="en-IN" sz="1050" b="1" dirty="0">
                <a:solidFill>
                  <a:srgbClr val="C00000"/>
                </a:solidFill>
                <a:latin typeface="Arial" panose="020B0604020202020204" pitchFamily="34" charset="0"/>
                <a:cs typeface="Arial" panose="020B0604020202020204" pitchFamily="34" charset="0"/>
              </a:rPr>
            </a:br>
            <a:r>
              <a:rPr lang="en-IN" sz="1500" b="1" dirty="0">
                <a:solidFill>
                  <a:schemeClr val="accent4">
                    <a:lumMod val="50000"/>
                  </a:schemeClr>
                </a:solidFill>
                <a:latin typeface="Arial" panose="020B0604020202020204" pitchFamily="34" charset="0"/>
                <a:cs typeface="Arial" panose="020B0604020202020204" pitchFamily="34" charset="0"/>
              </a:rPr>
              <a:t>Cat. ‘A’; </a:t>
            </a:r>
            <a:r>
              <a:rPr lang="en-IN" sz="1500" b="1" dirty="0" err="1">
                <a:solidFill>
                  <a:schemeClr val="accent4">
                    <a:lumMod val="50000"/>
                  </a:schemeClr>
                </a:solidFill>
                <a:latin typeface="Arial" panose="020B0604020202020204" pitchFamily="34" charset="0"/>
                <a:cs typeface="Arial" panose="020B0604020202020204" pitchFamily="34" charset="0"/>
              </a:rPr>
              <a:t>ToR</a:t>
            </a:r>
            <a:r>
              <a:rPr lang="en-IN" sz="1500" b="1" dirty="0">
                <a:solidFill>
                  <a:schemeClr val="accent4">
                    <a:lumMod val="50000"/>
                  </a:schemeClr>
                </a:solidFill>
                <a:latin typeface="Arial" panose="020B0604020202020204" pitchFamily="34" charset="0"/>
                <a:cs typeface="Arial" panose="020B0604020202020204" pitchFamily="34" charset="0"/>
              </a:rPr>
              <a:t> Granted: 24.10.2019; </a:t>
            </a:r>
            <a:br>
              <a:rPr lang="en-IN" sz="1500" b="1" dirty="0">
                <a:solidFill>
                  <a:schemeClr val="accent4">
                    <a:lumMod val="50000"/>
                  </a:schemeClr>
                </a:solidFill>
                <a:latin typeface="Arial" panose="020B0604020202020204" pitchFamily="34" charset="0"/>
                <a:cs typeface="Arial" panose="020B0604020202020204" pitchFamily="34" charset="0"/>
              </a:rPr>
            </a:br>
            <a:r>
              <a:rPr lang="en-IN" sz="1500" b="1" dirty="0">
                <a:solidFill>
                  <a:schemeClr val="accent4">
                    <a:lumMod val="50000"/>
                  </a:schemeClr>
                </a:solidFill>
                <a:latin typeface="Arial" panose="020B0604020202020204" pitchFamily="34" charset="0"/>
                <a:cs typeface="Arial" panose="020B0604020202020204" pitchFamily="34" charset="0"/>
              </a:rPr>
              <a:t>Baseline Study Period: 1</a:t>
            </a:r>
            <a:r>
              <a:rPr lang="en-IN" sz="1500" b="1" baseline="30000" dirty="0">
                <a:solidFill>
                  <a:schemeClr val="accent4">
                    <a:lumMod val="50000"/>
                  </a:schemeClr>
                </a:solidFill>
                <a:latin typeface="Arial" panose="020B0604020202020204" pitchFamily="34" charset="0"/>
                <a:cs typeface="Arial" panose="020B0604020202020204" pitchFamily="34" charset="0"/>
              </a:rPr>
              <a:t>st</a:t>
            </a:r>
            <a:r>
              <a:rPr lang="en-IN" sz="1500" b="1" dirty="0">
                <a:solidFill>
                  <a:schemeClr val="accent4">
                    <a:lumMod val="50000"/>
                  </a:schemeClr>
                </a:solidFill>
                <a:latin typeface="Arial" panose="020B0604020202020204" pitchFamily="34" charset="0"/>
                <a:cs typeface="Arial" panose="020B0604020202020204" pitchFamily="34" charset="0"/>
              </a:rPr>
              <a:t> Study Period- 1</a:t>
            </a:r>
            <a:r>
              <a:rPr lang="en-IN" sz="1500" b="1" baseline="30000" dirty="0">
                <a:solidFill>
                  <a:schemeClr val="accent4">
                    <a:lumMod val="50000"/>
                  </a:schemeClr>
                </a:solidFill>
                <a:latin typeface="Arial" panose="020B0604020202020204" pitchFamily="34" charset="0"/>
                <a:cs typeface="Arial" panose="020B0604020202020204" pitchFamily="34" charset="0"/>
              </a:rPr>
              <a:t>st</a:t>
            </a:r>
            <a:r>
              <a:rPr lang="en-IN" sz="1500" b="1" dirty="0">
                <a:solidFill>
                  <a:schemeClr val="accent4">
                    <a:lumMod val="50000"/>
                  </a:schemeClr>
                </a:solidFill>
                <a:latin typeface="Arial" panose="020B0604020202020204" pitchFamily="34" charset="0"/>
                <a:cs typeface="Arial" panose="020B0604020202020204" pitchFamily="34" charset="0"/>
              </a:rPr>
              <a:t> March 2019 – 31</a:t>
            </a:r>
            <a:r>
              <a:rPr lang="en-IN" sz="1500" b="1" baseline="30000" dirty="0">
                <a:solidFill>
                  <a:schemeClr val="accent4">
                    <a:lumMod val="50000"/>
                  </a:schemeClr>
                </a:solidFill>
                <a:latin typeface="Arial" panose="020B0604020202020204" pitchFamily="34" charset="0"/>
                <a:cs typeface="Arial" panose="020B0604020202020204" pitchFamily="34" charset="0"/>
              </a:rPr>
              <a:t>st</a:t>
            </a:r>
            <a:r>
              <a:rPr lang="en-IN" sz="1500" b="1" dirty="0">
                <a:solidFill>
                  <a:schemeClr val="accent4">
                    <a:lumMod val="50000"/>
                  </a:schemeClr>
                </a:solidFill>
                <a:latin typeface="Arial" panose="020B0604020202020204" pitchFamily="34" charset="0"/>
                <a:cs typeface="Arial" panose="020B0604020202020204" pitchFamily="34" charset="0"/>
              </a:rPr>
              <a:t>  May 2019 (Summer Season)</a:t>
            </a:r>
            <a:br>
              <a:rPr lang="en-IN" sz="1500" b="1" dirty="0">
                <a:solidFill>
                  <a:schemeClr val="accent4">
                    <a:lumMod val="50000"/>
                  </a:schemeClr>
                </a:solidFill>
                <a:latin typeface="Arial" panose="020B0604020202020204" pitchFamily="34" charset="0"/>
                <a:cs typeface="Arial" panose="020B0604020202020204" pitchFamily="34" charset="0"/>
              </a:rPr>
            </a:br>
            <a:r>
              <a:rPr lang="en-IN" sz="1500" b="1" dirty="0">
                <a:solidFill>
                  <a:schemeClr val="accent4">
                    <a:lumMod val="50000"/>
                  </a:schemeClr>
                </a:solidFill>
                <a:latin typeface="Arial" panose="020B0604020202020204" pitchFamily="34" charset="0"/>
                <a:cs typeface="Arial" panose="020B0604020202020204" pitchFamily="34" charset="0"/>
              </a:rPr>
              <a:t>2</a:t>
            </a:r>
            <a:r>
              <a:rPr lang="en-IN" sz="1500" b="1" baseline="30000" dirty="0">
                <a:solidFill>
                  <a:schemeClr val="accent4">
                    <a:lumMod val="50000"/>
                  </a:schemeClr>
                </a:solidFill>
                <a:latin typeface="Arial" panose="020B0604020202020204" pitchFamily="34" charset="0"/>
                <a:cs typeface="Arial" panose="020B0604020202020204" pitchFamily="34" charset="0"/>
              </a:rPr>
              <a:t>nd</a:t>
            </a:r>
            <a:r>
              <a:rPr lang="en-IN" sz="1500" b="1" dirty="0">
                <a:solidFill>
                  <a:schemeClr val="accent4">
                    <a:lumMod val="50000"/>
                  </a:schemeClr>
                </a:solidFill>
                <a:latin typeface="Arial" panose="020B0604020202020204" pitchFamily="34" charset="0"/>
                <a:cs typeface="Arial" panose="020B0604020202020204" pitchFamily="34" charset="0"/>
              </a:rPr>
              <a:t> Study Period- 1</a:t>
            </a:r>
            <a:r>
              <a:rPr lang="en-IN" sz="1500" b="1" baseline="30000" dirty="0">
                <a:solidFill>
                  <a:schemeClr val="accent4">
                    <a:lumMod val="50000"/>
                  </a:schemeClr>
                </a:solidFill>
                <a:latin typeface="Arial" panose="020B0604020202020204" pitchFamily="34" charset="0"/>
                <a:cs typeface="Arial" panose="020B0604020202020204" pitchFamily="34" charset="0"/>
              </a:rPr>
              <a:t>st</a:t>
            </a:r>
            <a:r>
              <a:rPr lang="en-IN" sz="1500" b="1" dirty="0">
                <a:solidFill>
                  <a:schemeClr val="accent4">
                    <a:lumMod val="50000"/>
                  </a:schemeClr>
                </a:solidFill>
                <a:latin typeface="Arial" panose="020B0604020202020204" pitchFamily="34" charset="0"/>
                <a:cs typeface="Arial" panose="020B0604020202020204" pitchFamily="34" charset="0"/>
              </a:rPr>
              <a:t> March 2021 – 31</a:t>
            </a:r>
            <a:r>
              <a:rPr lang="en-IN" sz="1500" b="1" baseline="30000" dirty="0">
                <a:solidFill>
                  <a:schemeClr val="accent4">
                    <a:lumMod val="50000"/>
                  </a:schemeClr>
                </a:solidFill>
                <a:latin typeface="Arial" panose="020B0604020202020204" pitchFamily="34" charset="0"/>
                <a:cs typeface="Arial" panose="020B0604020202020204" pitchFamily="34" charset="0"/>
              </a:rPr>
              <a:t>st</a:t>
            </a:r>
            <a:r>
              <a:rPr lang="en-IN" sz="1500" b="1" dirty="0">
                <a:solidFill>
                  <a:schemeClr val="accent4">
                    <a:lumMod val="50000"/>
                  </a:schemeClr>
                </a:solidFill>
                <a:latin typeface="Arial" panose="020B0604020202020204" pitchFamily="34" charset="0"/>
                <a:cs typeface="Arial" panose="020B0604020202020204" pitchFamily="34" charset="0"/>
              </a:rPr>
              <a:t>  May 2021 (Summer Season)</a:t>
            </a:r>
          </a:p>
        </p:txBody>
      </p:sp>
      <p:sp>
        <p:nvSpPr>
          <p:cNvPr id="6" name="Content Placeholder 3">
            <a:extLst>
              <a:ext uri="{FF2B5EF4-FFF2-40B4-BE49-F238E27FC236}">
                <a16:creationId xmlns:a16="http://schemas.microsoft.com/office/drawing/2014/main" xmlns="" id="{7931690B-FE71-435C-83A2-8F03B53F4770}"/>
              </a:ext>
            </a:extLst>
          </p:cNvPr>
          <p:cNvSpPr txBox="1">
            <a:spLocks/>
          </p:cNvSpPr>
          <p:nvPr/>
        </p:nvSpPr>
        <p:spPr>
          <a:xfrm>
            <a:off x="0" y="5120638"/>
            <a:ext cx="12192000" cy="543879"/>
          </a:xfrm>
          <a:prstGeom prst="rect">
            <a:avLst/>
          </a:prstGeom>
          <a:noFill/>
          <a:ln w="12700">
            <a:no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b="1" dirty="0">
              <a:solidFill>
                <a:srgbClr val="0000FF"/>
              </a:solidFill>
              <a:latin typeface="Arial" panose="020B0604020202020204" pitchFamily="34" charset="0"/>
              <a:ea typeface="+mj-ea"/>
              <a:cs typeface="Arial" panose="020B0604020202020204" pitchFamily="34" charset="0"/>
            </a:endParaRPr>
          </a:p>
          <a:p>
            <a:pPr marL="0" indent="0" algn="ctr">
              <a:buFont typeface="Arial" panose="020B0604020202020204" pitchFamily="34" charset="0"/>
              <a:buNone/>
            </a:pPr>
            <a:r>
              <a:rPr lang="en-US" sz="2000" b="1" dirty="0">
                <a:solidFill>
                  <a:schemeClr val="accent5">
                    <a:lumMod val="50000"/>
                  </a:schemeClr>
                </a:solidFill>
                <a:latin typeface="Arial" panose="020B0604020202020204" pitchFamily="34" charset="0"/>
                <a:ea typeface="+mj-ea"/>
                <a:cs typeface="Arial" panose="020B0604020202020204" pitchFamily="34" charset="0"/>
              </a:rPr>
              <a:t>Project Proponent: </a:t>
            </a:r>
            <a:r>
              <a:rPr lang="en-US" sz="2000" b="1" dirty="0">
                <a:solidFill>
                  <a:srgbClr val="C00000"/>
                </a:solidFill>
                <a:latin typeface="Arial" panose="020B0604020202020204" pitchFamily="34" charset="0"/>
                <a:ea typeface="+mj-ea"/>
                <a:cs typeface="Arial" panose="020B0604020202020204" pitchFamily="34" charset="0"/>
              </a:rPr>
              <a:t>Orissa Sponge Iron and Steel Limited</a:t>
            </a:r>
          </a:p>
          <a:p>
            <a:pPr marL="0" indent="0" algn="ctr">
              <a:buNone/>
            </a:pPr>
            <a:r>
              <a:rPr lang="en-IN" sz="2000" b="1" dirty="0">
                <a:latin typeface="Arial" panose="020B0604020202020204" pitchFamily="34" charset="0"/>
                <a:ea typeface="+mj-ea"/>
                <a:cs typeface="Arial" panose="020B0604020202020204" pitchFamily="34" charset="0"/>
              </a:rPr>
              <a:t>             </a:t>
            </a:r>
          </a:p>
        </p:txBody>
      </p:sp>
      <p:sp>
        <p:nvSpPr>
          <p:cNvPr id="7" name="Rectangle 6">
            <a:extLst>
              <a:ext uri="{FF2B5EF4-FFF2-40B4-BE49-F238E27FC236}">
                <a16:creationId xmlns:a16="http://schemas.microsoft.com/office/drawing/2014/main" xmlns="" id="{77D59ABD-74DE-4E0B-AA4D-87612DA9ADD6}"/>
              </a:ext>
            </a:extLst>
          </p:cNvPr>
          <p:cNvSpPr/>
          <p:nvPr/>
        </p:nvSpPr>
        <p:spPr>
          <a:xfrm>
            <a:off x="2074545" y="5617966"/>
            <a:ext cx="8176260" cy="11992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b="1" dirty="0">
                <a:solidFill>
                  <a:srgbClr val="00B050"/>
                </a:solidFill>
                <a:latin typeface="Arial" panose="020B0604020202020204" pitchFamily="34" charset="0"/>
                <a:cs typeface="Arial" panose="020B0604020202020204" pitchFamily="34" charset="0"/>
              </a:rPr>
              <a:t>VISIONTEK CONSULTANCY SERVICES PVT. LTD., BHUBANESWAR </a:t>
            </a:r>
          </a:p>
          <a:p>
            <a:pPr algn="ctr">
              <a:lnSpc>
                <a:spcPct val="150000"/>
              </a:lnSpc>
            </a:pPr>
            <a:r>
              <a:rPr lang="en-US" sz="1500" b="1" dirty="0">
                <a:solidFill>
                  <a:srgbClr val="00B050"/>
                </a:solidFill>
                <a:latin typeface="Arial" panose="020B0604020202020204" pitchFamily="34" charset="0"/>
                <a:cs typeface="Arial" panose="020B0604020202020204" pitchFamily="34" charset="0"/>
              </a:rPr>
              <a:t>NABET Certificate No.- NABET/EIA/2023/RA 0209,Valid Up to: 16</a:t>
            </a:r>
            <a:r>
              <a:rPr lang="en-US" sz="1500" b="1" baseline="30000" dirty="0">
                <a:solidFill>
                  <a:srgbClr val="00B050"/>
                </a:solidFill>
                <a:latin typeface="Arial" panose="020B0604020202020204" pitchFamily="34" charset="0"/>
                <a:cs typeface="Arial" panose="020B0604020202020204" pitchFamily="34" charset="0"/>
              </a:rPr>
              <a:t>th</a:t>
            </a:r>
            <a:r>
              <a:rPr lang="en-US" sz="1500" b="1" dirty="0">
                <a:solidFill>
                  <a:srgbClr val="00B050"/>
                </a:solidFill>
                <a:latin typeface="Arial" panose="020B0604020202020204" pitchFamily="34" charset="0"/>
                <a:cs typeface="Arial" panose="020B0604020202020204" pitchFamily="34" charset="0"/>
              </a:rPr>
              <a:t> Dec. 2023</a:t>
            </a:r>
          </a:p>
        </p:txBody>
      </p:sp>
      <p:pic>
        <p:nvPicPr>
          <p:cNvPr id="9" name="Picture 1" descr="logo-transferncy">
            <a:extLst>
              <a:ext uri="{FF2B5EF4-FFF2-40B4-BE49-F238E27FC236}">
                <a16:creationId xmlns:a16="http://schemas.microsoft.com/office/drawing/2014/main" xmlns="" id="{FC4E094D-E6CF-4800-B55B-95D56C17F495}"/>
              </a:ext>
            </a:extLst>
          </p:cNvPr>
          <p:cNvPicPr>
            <a:picLocks noChangeAspect="1" noChangeArrowheads="1"/>
          </p:cNvPicPr>
          <p:nvPr/>
        </p:nvPicPr>
        <p:blipFill>
          <a:blip r:embed="rId2" cstate="print"/>
          <a:srcRect/>
          <a:stretch>
            <a:fillRect/>
          </a:stretch>
        </p:blipFill>
        <p:spPr bwMode="auto">
          <a:xfrm>
            <a:off x="1175333" y="5838726"/>
            <a:ext cx="692952" cy="727075"/>
          </a:xfrm>
          <a:prstGeom prst="rect">
            <a:avLst/>
          </a:prstGeom>
          <a:noFill/>
          <a:ln w="9525" algn="in">
            <a:noFill/>
            <a:miter lim="800000"/>
            <a:headEnd/>
            <a:tailEnd/>
          </a:ln>
          <a:effectLst/>
        </p:spPr>
      </p:pic>
      <p:sp>
        <p:nvSpPr>
          <p:cNvPr id="11" name="Content Placeholder 2"/>
          <p:cNvSpPr txBox="1">
            <a:spLocks/>
          </p:cNvSpPr>
          <p:nvPr/>
        </p:nvSpPr>
        <p:spPr>
          <a:xfrm>
            <a:off x="0" y="225888"/>
            <a:ext cx="12192000" cy="7694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1800" b="1" dirty="0">
                <a:solidFill>
                  <a:schemeClr val="accent4">
                    <a:lumMod val="50000"/>
                  </a:schemeClr>
                </a:solidFill>
                <a:latin typeface="Arial" panose="020B0604020202020204" pitchFamily="34" charset="0"/>
                <a:cs typeface="Arial" panose="020B0604020202020204" pitchFamily="34" charset="0"/>
              </a:rPr>
              <a:t>WARM WELCOME TO HON’BLE CHAIRMAN &amp; MEMBERS OF THE RECONSTITUTED EXPERT APPRAISAL COMMITTEE (INDUSTRY-1), MoEF&amp;CC, NEW DELHI</a:t>
            </a:r>
          </a:p>
          <a:p>
            <a:endParaRPr lang="en-US" sz="2200" dirty="0"/>
          </a:p>
        </p:txBody>
      </p:sp>
      <p:pic>
        <p:nvPicPr>
          <p:cNvPr id="12" name="Picture 11"/>
          <p:cNvPicPr/>
          <p:nvPr/>
        </p:nvPicPr>
        <p:blipFill>
          <a:blip r:embed="rId3" cstate="print"/>
          <a:srcRect/>
          <a:stretch>
            <a:fillRect/>
          </a:stretch>
        </p:blipFill>
        <p:spPr bwMode="auto">
          <a:xfrm>
            <a:off x="5658391" y="4284621"/>
            <a:ext cx="873035" cy="731520"/>
          </a:xfrm>
          <a:prstGeom prst="rect">
            <a:avLst/>
          </a:prstGeom>
          <a:noFill/>
          <a:ln w="9525">
            <a:noFill/>
            <a:miter lim="800000"/>
            <a:headEnd/>
            <a:tailEnd/>
          </a:ln>
          <a:effectLst/>
        </p:spPr>
      </p:pic>
      <p:sp>
        <p:nvSpPr>
          <p:cNvPr id="2" name="Slide Number Placeholder 1">
            <a:extLst>
              <a:ext uri="{FF2B5EF4-FFF2-40B4-BE49-F238E27FC236}">
                <a16:creationId xmlns:a16="http://schemas.microsoft.com/office/drawing/2014/main" xmlns="" id="{EAB4F51F-DD9F-426E-8A5E-D026AC39866D}"/>
              </a:ext>
            </a:extLst>
          </p:cNvPr>
          <p:cNvSpPr>
            <a:spLocks noGrp="1"/>
          </p:cNvSpPr>
          <p:nvPr>
            <p:ph type="sldNum" sz="quarter" idx="12"/>
          </p:nvPr>
        </p:nvSpPr>
        <p:spPr/>
        <p:txBody>
          <a:bodyPr/>
          <a:lstStyle/>
          <a:p>
            <a:fld id="{CFF127C1-E3C8-484A-B43B-A9A91675C17C}" type="slidenum">
              <a:rPr lang="en-US" smtClean="0"/>
              <a:pPr/>
              <a:t>1</a:t>
            </a:fld>
            <a:endParaRPr lang="en-US"/>
          </a:p>
        </p:txBody>
      </p:sp>
    </p:spTree>
    <p:extLst>
      <p:ext uri="{BB962C8B-B14F-4D97-AF65-F5344CB8AC3E}">
        <p14:creationId xmlns:p14="http://schemas.microsoft.com/office/powerpoint/2010/main" val="272941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52137"/>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PROPOSED UNIT CONFIGURATION WITH CAPACITY IN TPA </a:t>
            </a:r>
          </a:p>
        </p:txBody>
      </p:sp>
      <p:graphicFrame>
        <p:nvGraphicFramePr>
          <p:cNvPr id="5" name="Table 4"/>
          <p:cNvGraphicFramePr>
            <a:graphicFrameLocks noGrp="1"/>
          </p:cNvGraphicFramePr>
          <p:nvPr>
            <p:extLst>
              <p:ext uri="{D42A27DB-BD31-4B8C-83A1-F6EECF244321}">
                <p14:modId xmlns:p14="http://schemas.microsoft.com/office/powerpoint/2010/main" val="1941179070"/>
              </p:ext>
            </p:extLst>
          </p:nvPr>
        </p:nvGraphicFramePr>
        <p:xfrm>
          <a:off x="875211" y="1084217"/>
          <a:ext cx="9966960" cy="3840479"/>
        </p:xfrm>
        <a:graphic>
          <a:graphicData uri="http://schemas.openxmlformats.org/drawingml/2006/table">
            <a:tbl>
              <a:tblPr/>
              <a:tblGrid>
                <a:gridCol w="3616209">
                  <a:extLst>
                    <a:ext uri="{9D8B030D-6E8A-4147-A177-3AD203B41FA5}">
                      <a16:colId xmlns:a16="http://schemas.microsoft.com/office/drawing/2014/main" xmlns="" val="20000"/>
                    </a:ext>
                  </a:extLst>
                </a:gridCol>
                <a:gridCol w="6350751">
                  <a:extLst>
                    <a:ext uri="{9D8B030D-6E8A-4147-A177-3AD203B41FA5}">
                      <a16:colId xmlns:a16="http://schemas.microsoft.com/office/drawing/2014/main" xmlns="" val="20001"/>
                    </a:ext>
                  </a:extLst>
                </a:gridCol>
              </a:tblGrid>
              <a:tr h="950631">
                <a:tc>
                  <a:txBody>
                    <a:bodyPr/>
                    <a:lstStyle/>
                    <a:p>
                      <a:pPr marL="180340" marR="180340" algn="ctr">
                        <a:lnSpc>
                          <a:spcPct val="115000"/>
                        </a:lnSpc>
                        <a:spcBef>
                          <a:spcPts val="600"/>
                        </a:spcBef>
                        <a:spcAft>
                          <a:spcPts val="600"/>
                        </a:spcAft>
                        <a:tabLst>
                          <a:tab pos="3638550" algn="l"/>
                        </a:tabLst>
                      </a:pPr>
                      <a:r>
                        <a:rPr lang="en-US" sz="1800" b="1" spc="-15" dirty="0">
                          <a:latin typeface="Arial" pitchFamily="34" charset="0"/>
                          <a:ea typeface="Calibri"/>
                          <a:cs typeface="Arial" pitchFamily="34" charset="0"/>
                        </a:rPr>
                        <a:t>P</a:t>
                      </a:r>
                      <a:r>
                        <a:rPr lang="en-US" sz="1800" b="1" dirty="0">
                          <a:latin typeface="Arial" pitchFamily="34" charset="0"/>
                          <a:ea typeface="Calibri"/>
                          <a:cs typeface="Arial" pitchFamily="34" charset="0"/>
                        </a:rPr>
                        <a:t>a</a:t>
                      </a:r>
                      <a:r>
                        <a:rPr lang="en-US" sz="1800" b="1" spc="5" dirty="0">
                          <a:latin typeface="Arial" pitchFamily="34" charset="0"/>
                          <a:ea typeface="Calibri"/>
                          <a:cs typeface="Arial" pitchFamily="34" charset="0"/>
                        </a:rPr>
                        <a:t>r</a:t>
                      </a:r>
                      <a:r>
                        <a:rPr lang="en-US" sz="1800" b="1" spc="-5" dirty="0">
                          <a:latin typeface="Arial" pitchFamily="34" charset="0"/>
                          <a:ea typeface="Calibri"/>
                          <a:cs typeface="Arial" pitchFamily="34" charset="0"/>
                        </a:rPr>
                        <a:t>t</a:t>
                      </a:r>
                      <a:r>
                        <a:rPr lang="en-US" sz="1800" b="1" dirty="0">
                          <a:latin typeface="Arial" pitchFamily="34" charset="0"/>
                          <a:ea typeface="Calibri"/>
                          <a:cs typeface="Arial" pitchFamily="34" charset="0"/>
                        </a:rPr>
                        <a:t>i</a:t>
                      </a:r>
                      <a:r>
                        <a:rPr lang="en-US" sz="1800" b="1" spc="-5" dirty="0">
                          <a:latin typeface="Arial" pitchFamily="34" charset="0"/>
                          <a:ea typeface="Calibri"/>
                          <a:cs typeface="Arial" pitchFamily="34" charset="0"/>
                        </a:rPr>
                        <a:t>c</a:t>
                      </a:r>
                      <a:r>
                        <a:rPr lang="en-US" sz="1800" b="1" spc="5" dirty="0">
                          <a:latin typeface="Arial" pitchFamily="34" charset="0"/>
                          <a:ea typeface="Calibri"/>
                          <a:cs typeface="Arial" pitchFamily="34" charset="0"/>
                        </a:rPr>
                        <a:t>u</a:t>
                      </a:r>
                      <a:r>
                        <a:rPr lang="en-US" sz="1800" b="1" dirty="0">
                          <a:latin typeface="Arial" pitchFamily="34" charset="0"/>
                          <a:ea typeface="Calibri"/>
                          <a:cs typeface="Arial" pitchFamily="34" charset="0"/>
                        </a:rPr>
                        <a:t>la</a:t>
                      </a:r>
                      <a:r>
                        <a:rPr lang="en-US" sz="1800" b="1" spc="-5" dirty="0">
                          <a:latin typeface="Arial" pitchFamily="34" charset="0"/>
                          <a:ea typeface="Calibri"/>
                          <a:cs typeface="Arial" pitchFamily="34" charset="0"/>
                        </a:rPr>
                        <a:t>r</a:t>
                      </a:r>
                      <a:r>
                        <a:rPr lang="en-US" sz="1800" b="1" dirty="0">
                          <a:latin typeface="Arial" pitchFamily="34" charset="0"/>
                          <a:ea typeface="Calibri"/>
                          <a:cs typeface="Arial" pitchFamily="34" charset="0"/>
                        </a:rPr>
                        <a:t>s</a:t>
                      </a:r>
                      <a:endParaRPr lang="en-IN" sz="18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2540" algn="ctr">
                        <a:lnSpc>
                          <a:spcPct val="115000"/>
                        </a:lnSpc>
                        <a:spcBef>
                          <a:spcPts val="600"/>
                        </a:spcBef>
                        <a:spcAft>
                          <a:spcPts val="600"/>
                        </a:spcAft>
                      </a:pPr>
                      <a:r>
                        <a:rPr lang="en-US" sz="1800" b="1">
                          <a:latin typeface="Arial" pitchFamily="34" charset="0"/>
                          <a:ea typeface="Calibri"/>
                          <a:cs typeface="Arial" pitchFamily="34" charset="0"/>
                        </a:rPr>
                        <a:t>Proposed Ca</a:t>
                      </a:r>
                      <a:r>
                        <a:rPr lang="en-US" sz="1800" b="1" spc="5">
                          <a:latin typeface="Arial" pitchFamily="34" charset="0"/>
                          <a:ea typeface="Calibri"/>
                          <a:cs typeface="Arial" pitchFamily="34" charset="0"/>
                        </a:rPr>
                        <a:t>p</a:t>
                      </a:r>
                      <a:r>
                        <a:rPr lang="en-US" sz="1800" b="1">
                          <a:latin typeface="Arial" pitchFamily="34" charset="0"/>
                          <a:ea typeface="Calibri"/>
                          <a:cs typeface="Arial" pitchFamily="34" charset="0"/>
                        </a:rPr>
                        <a:t>a</a:t>
                      </a:r>
                      <a:r>
                        <a:rPr lang="en-US" sz="1800" b="1" spc="-5">
                          <a:latin typeface="Arial" pitchFamily="34" charset="0"/>
                          <a:ea typeface="Calibri"/>
                          <a:cs typeface="Arial" pitchFamily="34" charset="0"/>
                        </a:rPr>
                        <a:t>c</a:t>
                      </a:r>
                      <a:r>
                        <a:rPr lang="en-US" sz="1800" b="1">
                          <a:latin typeface="Arial" pitchFamily="34" charset="0"/>
                          <a:ea typeface="Calibri"/>
                          <a:cs typeface="Arial" pitchFamily="34" charset="0"/>
                        </a:rPr>
                        <a:t>i</a:t>
                      </a:r>
                      <a:r>
                        <a:rPr lang="en-US" sz="1800" b="1" spc="-5">
                          <a:latin typeface="Arial" pitchFamily="34" charset="0"/>
                          <a:ea typeface="Calibri"/>
                          <a:cs typeface="Arial" pitchFamily="34" charset="0"/>
                        </a:rPr>
                        <a:t>t</a:t>
                      </a:r>
                      <a:r>
                        <a:rPr lang="en-US" sz="1800" b="1">
                          <a:latin typeface="Arial" pitchFamily="34" charset="0"/>
                          <a:ea typeface="Calibri"/>
                          <a:cs typeface="Arial" pitchFamily="34" charset="0"/>
                        </a:rPr>
                        <a:t>y in </a:t>
                      </a:r>
                      <a:r>
                        <a:rPr lang="en-US" sz="1800" b="1" spc="-5">
                          <a:latin typeface="Arial" pitchFamily="34" charset="0"/>
                          <a:ea typeface="Calibri"/>
                          <a:cs typeface="Arial" pitchFamily="34" charset="0"/>
                        </a:rPr>
                        <a:t>M</a:t>
                      </a:r>
                      <a:r>
                        <a:rPr lang="en-US" sz="1800" b="1">
                          <a:latin typeface="Arial" pitchFamily="34" charset="0"/>
                          <a:ea typeface="Calibri"/>
                          <a:cs typeface="Arial" pitchFamily="34" charset="0"/>
                        </a:rPr>
                        <a:t>T</a:t>
                      </a:r>
                      <a:r>
                        <a:rPr lang="en-US" sz="1800" b="1" spc="-15">
                          <a:latin typeface="Arial" pitchFamily="34" charset="0"/>
                          <a:ea typeface="Calibri"/>
                          <a:cs typeface="Arial" pitchFamily="34" charset="0"/>
                        </a:rPr>
                        <a:t>P</a:t>
                      </a:r>
                      <a:r>
                        <a:rPr lang="en-US" sz="1800" b="1">
                          <a:latin typeface="Arial" pitchFamily="34" charset="0"/>
                          <a:ea typeface="Calibri"/>
                          <a:cs typeface="Arial" pitchFamily="34" charset="0"/>
                        </a:rPr>
                        <a:t>A</a:t>
                      </a:r>
                      <a:endParaRPr lang="en-IN" sz="18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74810">
                <a:tc>
                  <a:txBody>
                    <a:bodyPr/>
                    <a:lstStyle/>
                    <a:p>
                      <a:pPr marL="180340" marR="180340" algn="ctr">
                        <a:lnSpc>
                          <a:spcPct val="115000"/>
                        </a:lnSpc>
                        <a:spcBef>
                          <a:spcPts val="600"/>
                        </a:spcBef>
                        <a:spcAft>
                          <a:spcPts val="600"/>
                        </a:spcAft>
                      </a:pPr>
                      <a:r>
                        <a:rPr lang="en-US" sz="1800">
                          <a:latin typeface="Arial" pitchFamily="34" charset="0"/>
                          <a:ea typeface="Calibri"/>
                          <a:cs typeface="Arial" pitchFamily="34" charset="0"/>
                        </a:rPr>
                        <a:t>Iron Ore Beneficiation Plant</a:t>
                      </a:r>
                      <a:endParaRPr lang="en-IN" sz="18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algn="ctr">
                        <a:lnSpc>
                          <a:spcPct val="115000"/>
                        </a:lnSpc>
                        <a:spcBef>
                          <a:spcPts val="400"/>
                        </a:spcBef>
                        <a:spcAft>
                          <a:spcPts val="400"/>
                        </a:spcAft>
                      </a:pPr>
                      <a:r>
                        <a:rPr lang="en-US" sz="1800" dirty="0">
                          <a:latin typeface="Arial" pitchFamily="34" charset="0"/>
                          <a:ea typeface="Calibri"/>
                          <a:cs typeface="Arial" pitchFamily="34" charset="0"/>
                        </a:rPr>
                        <a:t>3.85 MTPA Throughput (Beneficiated ore  - 2.5 MTPA) </a:t>
                      </a:r>
                      <a:endParaRPr lang="en-IN" sz="18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29348">
                <a:tc>
                  <a:txBody>
                    <a:bodyPr/>
                    <a:lstStyle/>
                    <a:p>
                      <a:pPr marL="180340" marR="180340" algn="ctr">
                        <a:lnSpc>
                          <a:spcPct val="115000"/>
                        </a:lnSpc>
                        <a:spcBef>
                          <a:spcPts val="600"/>
                        </a:spcBef>
                        <a:spcAft>
                          <a:spcPts val="600"/>
                        </a:spcAft>
                      </a:pPr>
                      <a:r>
                        <a:rPr lang="en-US" sz="1800" dirty="0">
                          <a:latin typeface="Arial" pitchFamily="34" charset="0"/>
                          <a:ea typeface="Calibri"/>
                          <a:cs typeface="Arial" pitchFamily="34" charset="0"/>
                        </a:rPr>
                        <a:t>Iron Ore  Pellet Plant</a:t>
                      </a:r>
                      <a:endParaRPr lang="en-IN" sz="18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180340" algn="ctr">
                        <a:lnSpc>
                          <a:spcPct val="115000"/>
                        </a:lnSpc>
                        <a:spcBef>
                          <a:spcPts val="600"/>
                        </a:spcBef>
                        <a:spcAft>
                          <a:spcPts val="600"/>
                        </a:spcAft>
                      </a:pPr>
                      <a:r>
                        <a:rPr lang="en-US" sz="1800">
                          <a:latin typeface="Arial" pitchFamily="34" charset="0"/>
                          <a:ea typeface="Calibri"/>
                          <a:cs typeface="Arial" pitchFamily="34" charset="0"/>
                        </a:rPr>
                        <a:t>2.0 MTPA</a:t>
                      </a:r>
                      <a:endParaRPr lang="en-IN" sz="18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5690">
                <a:tc>
                  <a:txBody>
                    <a:bodyPr/>
                    <a:lstStyle/>
                    <a:p>
                      <a:pPr marL="180340" marR="180340" algn="ctr">
                        <a:lnSpc>
                          <a:spcPct val="115000"/>
                        </a:lnSpc>
                        <a:spcBef>
                          <a:spcPts val="600"/>
                        </a:spcBef>
                        <a:spcAft>
                          <a:spcPts val="600"/>
                        </a:spcAft>
                      </a:pPr>
                      <a:r>
                        <a:rPr lang="en-US" sz="1800" spc="5">
                          <a:latin typeface="Arial" pitchFamily="34" charset="0"/>
                          <a:ea typeface="Calibri"/>
                          <a:cs typeface="Arial" pitchFamily="34" charset="0"/>
                        </a:rPr>
                        <a:t>Producer Gas Plant</a:t>
                      </a:r>
                      <a:endParaRPr lang="en-IN" sz="18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180340" algn="ctr">
                        <a:lnSpc>
                          <a:spcPct val="115000"/>
                        </a:lnSpc>
                        <a:spcBef>
                          <a:spcPts val="600"/>
                        </a:spcBef>
                        <a:spcAft>
                          <a:spcPts val="600"/>
                        </a:spcAft>
                      </a:pPr>
                      <a:r>
                        <a:rPr lang="en-US" sz="1800" dirty="0">
                          <a:latin typeface="Arial" pitchFamily="34" charset="0"/>
                          <a:ea typeface="Calibri"/>
                          <a:cs typeface="Arial" pitchFamily="34" charset="0"/>
                        </a:rPr>
                        <a:t>(5X15000 Nm3/hr)</a:t>
                      </a:r>
                      <a:endParaRPr lang="en-IN" sz="18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lide Number Placeholder 1">
            <a:extLst>
              <a:ext uri="{FF2B5EF4-FFF2-40B4-BE49-F238E27FC236}">
                <a16:creationId xmlns:a16="http://schemas.microsoft.com/office/drawing/2014/main" xmlns="" id="{13448C0F-8D8D-48F2-AAC6-4C84B3CDF171}"/>
              </a:ext>
            </a:extLst>
          </p:cNvPr>
          <p:cNvSpPr>
            <a:spLocks noGrp="1"/>
          </p:cNvSpPr>
          <p:nvPr>
            <p:ph type="sldNum" sz="quarter" idx="12"/>
          </p:nvPr>
        </p:nvSpPr>
        <p:spPr/>
        <p:txBody>
          <a:bodyPr/>
          <a:lstStyle/>
          <a:p>
            <a:fld id="{CFF127C1-E3C8-484A-B43B-A9A91675C17C}" type="slidenum">
              <a:rPr lang="en-US" smtClean="0"/>
              <a:pPr/>
              <a:t>10</a:t>
            </a:fld>
            <a:endParaRPr lang="en-US"/>
          </a:p>
        </p:txBody>
      </p:sp>
    </p:spTree>
    <p:extLst>
      <p:ext uri="{BB962C8B-B14F-4D97-AF65-F5344CB8AC3E}">
        <p14:creationId xmlns:p14="http://schemas.microsoft.com/office/powerpoint/2010/main" val="122724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52051C1-7979-4DCC-BAFE-EA73699A4D2B}"/>
              </a:ext>
            </a:extLst>
          </p:cNvPr>
          <p:cNvSpPr/>
          <p:nvPr/>
        </p:nvSpPr>
        <p:spPr>
          <a:xfrm>
            <a:off x="0" y="381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PLANT LAYOUT</a:t>
            </a:r>
          </a:p>
        </p:txBody>
      </p:sp>
      <p:sp>
        <p:nvSpPr>
          <p:cNvPr id="10" name="TextBox 9"/>
          <p:cNvSpPr txBox="1"/>
          <p:nvPr/>
        </p:nvSpPr>
        <p:spPr>
          <a:xfrm>
            <a:off x="362310" y="6435307"/>
            <a:ext cx="1154290" cy="276999"/>
          </a:xfrm>
          <a:prstGeom prst="rect">
            <a:avLst/>
          </a:prstGeom>
          <a:noFill/>
        </p:spPr>
        <p:txBody>
          <a:bodyPr wrap="none" rtlCol="0">
            <a:spAutoFit/>
          </a:bodyPr>
          <a:lstStyle/>
          <a:p>
            <a:r>
              <a:rPr lang="en-US" sz="1200" dirty="0"/>
              <a:t>PLANT LAYOUT </a:t>
            </a:r>
          </a:p>
        </p:txBody>
      </p:sp>
      <p:pic>
        <p:nvPicPr>
          <p:cNvPr id="4" name="Picture 3">
            <a:extLst>
              <a:ext uri="{FF2B5EF4-FFF2-40B4-BE49-F238E27FC236}">
                <a16:creationId xmlns:a16="http://schemas.microsoft.com/office/drawing/2014/main" xmlns="" id="{89ECAD33-E697-45A4-83D3-6CCC6ABBC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787400"/>
            <a:ext cx="5080000" cy="5511800"/>
          </a:xfrm>
          <a:prstGeom prst="rect">
            <a:avLst/>
          </a:prstGeom>
        </p:spPr>
      </p:pic>
      <p:sp>
        <p:nvSpPr>
          <p:cNvPr id="2" name="Slide Number Placeholder 1">
            <a:extLst>
              <a:ext uri="{FF2B5EF4-FFF2-40B4-BE49-F238E27FC236}">
                <a16:creationId xmlns:a16="http://schemas.microsoft.com/office/drawing/2014/main" xmlns="" id="{ED9E7580-81FD-42A6-BC95-31AE9FE85C5F}"/>
              </a:ext>
            </a:extLst>
          </p:cNvPr>
          <p:cNvSpPr>
            <a:spLocks noGrp="1"/>
          </p:cNvSpPr>
          <p:nvPr>
            <p:ph type="sldNum" sz="quarter" idx="12"/>
          </p:nvPr>
        </p:nvSpPr>
        <p:spPr/>
        <p:txBody>
          <a:bodyPr/>
          <a:lstStyle/>
          <a:p>
            <a:fld id="{CFF127C1-E3C8-484A-B43B-A9A91675C17C}" type="slidenum">
              <a:rPr lang="en-US" smtClean="0"/>
              <a:pPr/>
              <a:t>11</a:t>
            </a:fld>
            <a:endParaRPr lang="en-US"/>
          </a:p>
        </p:txBody>
      </p:sp>
    </p:spTree>
    <p:extLst>
      <p:ext uri="{BB962C8B-B14F-4D97-AF65-F5344CB8AC3E}">
        <p14:creationId xmlns:p14="http://schemas.microsoft.com/office/powerpoint/2010/main" val="375920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2051C1-7979-4DCC-BAFE-EA73699A4D2B}"/>
              </a:ext>
            </a:extLst>
          </p:cNvPr>
          <p:cNvSpPr/>
          <p:nvPr/>
        </p:nvSpPr>
        <p:spPr>
          <a:xfrm>
            <a:off x="-19050" y="7112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RAW MATERIAL CONSUMPTION </a:t>
            </a:r>
          </a:p>
        </p:txBody>
      </p:sp>
      <p:graphicFrame>
        <p:nvGraphicFramePr>
          <p:cNvPr id="10" name="Table 9">
            <a:extLst>
              <a:ext uri="{FF2B5EF4-FFF2-40B4-BE49-F238E27FC236}">
                <a16:creationId xmlns:a16="http://schemas.microsoft.com/office/drawing/2014/main" xmlns="" id="{4A12A6EC-F535-4022-833D-F8D346A149D5}"/>
              </a:ext>
            </a:extLst>
          </p:cNvPr>
          <p:cNvGraphicFramePr>
            <a:graphicFrameLocks noGrp="1"/>
          </p:cNvGraphicFramePr>
          <p:nvPr>
            <p:extLst>
              <p:ext uri="{D42A27DB-BD31-4B8C-83A1-F6EECF244321}">
                <p14:modId xmlns:p14="http://schemas.microsoft.com/office/powerpoint/2010/main" val="1244846980"/>
              </p:ext>
            </p:extLst>
          </p:nvPr>
        </p:nvGraphicFramePr>
        <p:xfrm>
          <a:off x="734929" y="563563"/>
          <a:ext cx="10684041" cy="6182807"/>
        </p:xfrm>
        <a:graphic>
          <a:graphicData uri="http://schemas.openxmlformats.org/drawingml/2006/table">
            <a:tbl>
              <a:tblPr firstRow="1" firstCol="1" bandRow="1"/>
              <a:tblGrid>
                <a:gridCol w="914399">
                  <a:extLst>
                    <a:ext uri="{9D8B030D-6E8A-4147-A177-3AD203B41FA5}">
                      <a16:colId xmlns:a16="http://schemas.microsoft.com/office/drawing/2014/main" xmlns="" val="462094272"/>
                    </a:ext>
                  </a:extLst>
                </a:gridCol>
                <a:gridCol w="1814841">
                  <a:extLst>
                    <a:ext uri="{9D8B030D-6E8A-4147-A177-3AD203B41FA5}">
                      <a16:colId xmlns:a16="http://schemas.microsoft.com/office/drawing/2014/main" xmlns="" val="668455949"/>
                    </a:ext>
                  </a:extLst>
                </a:gridCol>
                <a:gridCol w="1811216">
                  <a:extLst>
                    <a:ext uri="{9D8B030D-6E8A-4147-A177-3AD203B41FA5}">
                      <a16:colId xmlns:a16="http://schemas.microsoft.com/office/drawing/2014/main" xmlns="" val="3546822540"/>
                    </a:ext>
                  </a:extLst>
                </a:gridCol>
                <a:gridCol w="1679330">
                  <a:extLst>
                    <a:ext uri="{9D8B030D-6E8A-4147-A177-3AD203B41FA5}">
                      <a16:colId xmlns:a16="http://schemas.microsoft.com/office/drawing/2014/main" xmlns="" val="3959818279"/>
                    </a:ext>
                  </a:extLst>
                </a:gridCol>
                <a:gridCol w="2286000">
                  <a:extLst>
                    <a:ext uri="{9D8B030D-6E8A-4147-A177-3AD203B41FA5}">
                      <a16:colId xmlns:a16="http://schemas.microsoft.com/office/drawing/2014/main" xmlns="" val="2595921615"/>
                    </a:ext>
                  </a:extLst>
                </a:gridCol>
                <a:gridCol w="2178255">
                  <a:extLst>
                    <a:ext uri="{9D8B030D-6E8A-4147-A177-3AD203B41FA5}">
                      <a16:colId xmlns:a16="http://schemas.microsoft.com/office/drawing/2014/main" xmlns="" val="56828021"/>
                    </a:ext>
                  </a:extLst>
                </a:gridCol>
              </a:tblGrid>
              <a:tr h="711970">
                <a:tc>
                  <a:txBody>
                    <a:bodyPr/>
                    <a:lstStyle/>
                    <a:p>
                      <a:pPr algn="ctr">
                        <a:tabLst>
                          <a:tab pos="1028700" algn="l"/>
                        </a:tabLst>
                      </a:pPr>
                      <a:r>
                        <a:rPr lang="en-IN" sz="1600" b="1" dirty="0">
                          <a:effectLst/>
                          <a:latin typeface="Arial" panose="020B0604020202020204" pitchFamily="34" charset="0"/>
                          <a:ea typeface="Times New Roman" panose="02020603050405020304" pitchFamily="18" charset="0"/>
                          <a:cs typeface="Arial" panose="020B0604020202020204" pitchFamily="34" charset="0"/>
                        </a:rPr>
                        <a:t>Sr. No</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b="1" dirty="0">
                          <a:effectLst/>
                          <a:latin typeface="Arial" panose="020B0604020202020204" pitchFamily="34" charset="0"/>
                          <a:ea typeface="Times New Roman" panose="02020603050405020304" pitchFamily="18" charset="0"/>
                          <a:cs typeface="Arial" panose="020B0604020202020204" pitchFamily="34" charset="0"/>
                        </a:rPr>
                        <a:t>Proposed Facility</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b="1" dirty="0">
                          <a:effectLst/>
                          <a:latin typeface="Arial" panose="020B0604020202020204" pitchFamily="34" charset="0"/>
                          <a:ea typeface="Times New Roman" panose="02020603050405020304" pitchFamily="18" charset="0"/>
                          <a:cs typeface="Arial" panose="020B0604020202020204" pitchFamily="34" charset="0"/>
                        </a:rPr>
                        <a:t>Raw material</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b="1">
                          <a:effectLst/>
                          <a:latin typeface="Arial" panose="020B0604020202020204" pitchFamily="34" charset="0"/>
                          <a:ea typeface="Times New Roman" panose="02020603050405020304" pitchFamily="18" charset="0"/>
                          <a:cs typeface="Arial" panose="020B0604020202020204" pitchFamily="34" charset="0"/>
                        </a:rPr>
                        <a:t>Quantity</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b="1">
                          <a:effectLst/>
                          <a:latin typeface="Arial" panose="020B0604020202020204" pitchFamily="34" charset="0"/>
                          <a:ea typeface="Times New Roman" panose="02020603050405020304" pitchFamily="18" charset="0"/>
                          <a:cs typeface="Arial" panose="020B0604020202020204" pitchFamily="34" charset="0"/>
                        </a:rPr>
                        <a:t>Source</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b="1">
                          <a:effectLst/>
                          <a:latin typeface="Arial" panose="020B0604020202020204" pitchFamily="34" charset="0"/>
                          <a:ea typeface="Times New Roman" panose="02020603050405020304" pitchFamily="18" charset="0"/>
                          <a:cs typeface="Arial" panose="020B0604020202020204" pitchFamily="34" charset="0"/>
                        </a:rPr>
                        <a:t>Distance /Mode of</a:t>
                      </a:r>
                      <a:endParaRPr lang="en-IN" sz="1600">
                        <a:effectLst/>
                        <a:latin typeface="Arial" panose="020B0604020202020204" pitchFamily="34" charset="0"/>
                        <a:ea typeface="Times New Roman" panose="02020603050405020304" pitchFamily="18" charset="0"/>
                        <a:cs typeface="Arial" panose="020B0604020202020204" pitchFamily="34" charset="0"/>
                      </a:endParaRPr>
                    </a:p>
                    <a:p>
                      <a:pPr marR="82550" algn="ctr">
                        <a:tabLst>
                          <a:tab pos="1028700" algn="l"/>
                        </a:tabLst>
                      </a:pPr>
                      <a:r>
                        <a:rPr lang="en-IN" sz="1600" b="1">
                          <a:effectLst/>
                          <a:latin typeface="Arial" panose="020B0604020202020204" pitchFamily="34" charset="0"/>
                          <a:ea typeface="Times New Roman" panose="02020603050405020304" pitchFamily="18" charset="0"/>
                          <a:cs typeface="Arial" panose="020B0604020202020204" pitchFamily="34" charset="0"/>
                        </a:rPr>
                        <a:t>Transportation</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8596684"/>
                  </a:ext>
                </a:extLst>
              </a:tr>
              <a:tr h="1886248">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1.</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Beneficiation Plant</a:t>
                      </a:r>
                    </a:p>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(3.85 MTPA)</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Iron Ore Fines</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3.85 MTPA</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Nearby Iron Ore Mines of </a:t>
                      </a:r>
                      <a:r>
                        <a:rPr lang="en-IN" sz="1600" dirty="0" err="1">
                          <a:effectLst/>
                          <a:latin typeface="Arial" panose="020B0604020202020204" pitchFamily="34" charset="0"/>
                          <a:ea typeface="Times New Roman" panose="02020603050405020304" pitchFamily="18" charset="0"/>
                          <a:cs typeface="Arial" panose="020B0604020202020204" pitchFamily="34" charset="0"/>
                        </a:rPr>
                        <a:t>Keonjhar</a:t>
                      </a:r>
                      <a:r>
                        <a:rPr lang="en-IN" sz="1600" dirty="0">
                          <a:effectLst/>
                          <a:latin typeface="Arial" panose="020B0604020202020204" pitchFamily="34" charset="0"/>
                          <a:ea typeface="Times New Roman" panose="02020603050405020304" pitchFamily="18" charset="0"/>
                          <a:cs typeface="Arial" panose="020B0604020202020204" pitchFamily="34" charset="0"/>
                        </a:rPr>
                        <a:t>, </a:t>
                      </a:r>
                      <a:r>
                        <a:rPr lang="en-IN" sz="1600" dirty="0" err="1">
                          <a:effectLst/>
                          <a:latin typeface="Arial" panose="020B0604020202020204" pitchFamily="34" charset="0"/>
                          <a:ea typeface="Times New Roman" panose="02020603050405020304" pitchFamily="18" charset="0"/>
                          <a:cs typeface="Arial" panose="020B0604020202020204" pitchFamily="34" charset="0"/>
                        </a:rPr>
                        <a:t>Joda</a:t>
                      </a:r>
                      <a:r>
                        <a:rPr lang="en-IN" sz="1600" dirty="0">
                          <a:effectLst/>
                          <a:latin typeface="Arial" panose="020B0604020202020204" pitchFamily="34" charset="0"/>
                          <a:ea typeface="Times New Roman" panose="02020603050405020304" pitchFamily="18" charset="0"/>
                          <a:cs typeface="Arial" panose="020B0604020202020204" pitchFamily="34" charset="0"/>
                        </a:rPr>
                        <a:t> &amp; </a:t>
                      </a:r>
                      <a:r>
                        <a:rPr lang="en-IN" sz="1600" dirty="0" err="1">
                          <a:effectLst/>
                          <a:latin typeface="Arial" panose="020B0604020202020204" pitchFamily="34" charset="0"/>
                          <a:ea typeface="Times New Roman" panose="02020603050405020304" pitchFamily="18" charset="0"/>
                          <a:cs typeface="Arial" panose="020B0604020202020204" pitchFamily="34" charset="0"/>
                        </a:rPr>
                        <a:t>Barbil</a:t>
                      </a:r>
                      <a:r>
                        <a:rPr lang="en-IN" sz="1600" dirty="0">
                          <a:effectLst/>
                          <a:latin typeface="Arial" panose="020B0604020202020204" pitchFamily="34" charset="0"/>
                          <a:ea typeface="Times New Roman" panose="02020603050405020304" pitchFamily="18" charset="0"/>
                          <a:cs typeface="Arial" panose="020B0604020202020204" pitchFamily="34" charset="0"/>
                        </a:rPr>
                        <a:t> areas.</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By Rail &amp; Road,</a:t>
                      </a:r>
                    </a:p>
                    <a:p>
                      <a:pPr marR="82550" algn="ctr">
                        <a:tabLst>
                          <a:tab pos="10287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Up to 120 Km (Nearest Railway Siding </a:t>
                      </a:r>
                      <a:r>
                        <a:rPr lang="en-US" sz="1600" dirty="0" err="1">
                          <a:effectLst/>
                          <a:latin typeface="Arial" panose="020B0604020202020204" pitchFamily="34" charset="0"/>
                          <a:ea typeface="Times New Roman" panose="02020603050405020304" pitchFamily="18" charset="0"/>
                          <a:cs typeface="Arial" panose="020B0604020202020204" pitchFamily="34" charset="0"/>
                        </a:rPr>
                        <a:t>Parjanpur</a:t>
                      </a:r>
                      <a:r>
                        <a:rPr lang="en-US" sz="1600" dirty="0">
                          <a:effectLst/>
                          <a:latin typeface="Arial" panose="020B0604020202020204" pitchFamily="34" charset="0"/>
                          <a:ea typeface="Times New Roman" panose="02020603050405020304" pitchFamily="18" charset="0"/>
                          <a:cs typeface="Arial" panose="020B0604020202020204" pitchFamily="34" charset="0"/>
                        </a:rPr>
                        <a:t> Railway Station , approx. 4.75KM (W).)</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643985"/>
                  </a:ext>
                </a:extLst>
              </a:tr>
              <a:tr h="618250">
                <a:tc rowSpan="6">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2.</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Pellet Plant</a:t>
                      </a:r>
                    </a:p>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(2.0 MTPA)</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Coke Breeze</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37,500 Tons/year</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Open market/ JSL/ Visa Steel in </a:t>
                      </a:r>
                      <a:r>
                        <a:rPr lang="en-IN" sz="1600" dirty="0" err="1">
                          <a:effectLst/>
                          <a:latin typeface="Arial" panose="020B0604020202020204" pitchFamily="34" charset="0"/>
                          <a:ea typeface="Times New Roman" panose="02020603050405020304" pitchFamily="18" charset="0"/>
                          <a:cs typeface="Arial" panose="020B0604020202020204" pitchFamily="34" charset="0"/>
                        </a:rPr>
                        <a:t>Jajpur</a:t>
                      </a:r>
                      <a:r>
                        <a:rPr lang="en-IN" sz="1600" dirty="0">
                          <a:effectLst/>
                          <a:latin typeface="Arial" panose="020B0604020202020204" pitchFamily="34" charset="0"/>
                          <a:ea typeface="Times New Roman" panose="02020603050405020304" pitchFamily="18" charset="0"/>
                          <a:cs typeface="Arial" panose="020B0604020202020204" pitchFamily="34" charset="0"/>
                        </a:rPr>
                        <a:t> Area</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By Road</a:t>
                      </a:r>
                    </a:p>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150 Km</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273400"/>
                  </a:ext>
                </a:extLst>
              </a:tr>
              <a:tr h="477115">
                <a:tc vMerge="1">
                  <a:txBody>
                    <a:bodyPr/>
                    <a:lstStyle/>
                    <a:p>
                      <a:endParaRPr lang="en-IN"/>
                    </a:p>
                  </a:txBody>
                  <a:tcPr/>
                </a:tc>
                <a:tc vMerge="1">
                  <a:txBody>
                    <a:bodyPr/>
                    <a:lstStyle/>
                    <a:p>
                      <a:endParaRPr lang="en-IN"/>
                    </a:p>
                  </a:txBody>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Bentonite</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12,500 Tons/year</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Rajasthan</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By Road</a:t>
                      </a:r>
                    </a:p>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1750 Km</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561855"/>
                  </a:ext>
                </a:extLst>
              </a:tr>
              <a:tr h="477115">
                <a:tc vMerge="1">
                  <a:txBody>
                    <a:bodyPr/>
                    <a:lstStyle/>
                    <a:p>
                      <a:endParaRPr lang="en-IN"/>
                    </a:p>
                  </a:txBody>
                  <a:tcPr/>
                </a:tc>
                <a:tc vMerge="1">
                  <a:txBody>
                    <a:bodyPr/>
                    <a:lstStyle/>
                    <a:p>
                      <a:endParaRPr lang="en-IN"/>
                    </a:p>
                  </a:txBody>
                  <a:tcPr/>
                </a:tc>
                <a:tc rowSpan="2">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Limestone/</a:t>
                      </a:r>
                    </a:p>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Dolomite fines</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25,000 Tons/year</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Rourkela</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By Road</a:t>
                      </a:r>
                    </a:p>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200 KM</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4582913"/>
                  </a:ext>
                </a:extLst>
              </a:tr>
              <a:tr h="47711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Rourkela</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By Road</a:t>
                      </a:r>
                    </a:p>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200 KM</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5286736"/>
                  </a:ext>
                </a:extLst>
              </a:tr>
              <a:tr h="477115">
                <a:tc vMerge="1">
                  <a:txBody>
                    <a:bodyPr/>
                    <a:lstStyle/>
                    <a:p>
                      <a:endParaRPr lang="en-IN"/>
                    </a:p>
                  </a:txBody>
                  <a:tcPr/>
                </a:tc>
                <a:tc vMerge="1">
                  <a:txBody>
                    <a:bodyPr/>
                    <a:lstStyle/>
                    <a:p>
                      <a:endParaRPr lang="en-IN"/>
                    </a:p>
                  </a:txBody>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FO/LDO</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25,000</a:t>
                      </a:r>
                      <a:br>
                        <a:rPr lang="en-IN" sz="1600">
                          <a:effectLst/>
                          <a:latin typeface="Arial" panose="020B0604020202020204" pitchFamily="34" charset="0"/>
                          <a:ea typeface="Times New Roman" panose="02020603050405020304" pitchFamily="18" charset="0"/>
                          <a:cs typeface="Arial" panose="020B0604020202020204" pitchFamily="34" charset="0"/>
                        </a:rPr>
                      </a:br>
                      <a:r>
                        <a:rPr lang="en-IN" sz="1600">
                          <a:effectLst/>
                          <a:latin typeface="Arial" panose="020B0604020202020204" pitchFamily="34" charset="0"/>
                          <a:ea typeface="Times New Roman" panose="02020603050405020304" pitchFamily="18" charset="0"/>
                          <a:cs typeface="Arial" panose="020B0604020202020204" pitchFamily="34" charset="0"/>
                        </a:rPr>
                        <a:t>KL/year</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a:effectLst/>
                          <a:latin typeface="Arial" panose="020B0604020202020204" pitchFamily="34" charset="0"/>
                          <a:ea typeface="Times New Roman" panose="02020603050405020304" pitchFamily="18" charset="0"/>
                          <a:cs typeface="Arial" panose="020B0604020202020204" pitchFamily="34" charset="0"/>
                        </a:rPr>
                        <a:t>Nearest Oil depot</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By Road</a:t>
                      </a:r>
                    </a:p>
                    <a:p>
                      <a:pPr marR="82550" algn="ctr">
                        <a:tabLst>
                          <a:tab pos="1028700" algn="l"/>
                        </a:tabLst>
                      </a:pPr>
                      <a:r>
                        <a:rPr lang="en-IN" sz="1600" dirty="0">
                          <a:effectLst/>
                          <a:latin typeface="Arial" panose="020B0604020202020204" pitchFamily="34" charset="0"/>
                          <a:ea typeface="Times New Roman" panose="02020603050405020304" pitchFamily="18" charset="0"/>
                          <a:cs typeface="Arial" panose="020B0604020202020204" pitchFamily="34" charset="0"/>
                        </a:rPr>
                        <a:t>15 Km</a:t>
                      </a: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3894191"/>
                  </a:ext>
                </a:extLst>
              </a:tr>
              <a:tr h="984871">
                <a:tc vMerge="1">
                  <a:txBody>
                    <a:bodyPr/>
                    <a:lstStyle/>
                    <a:p>
                      <a:endParaRPr lang="en-IN"/>
                    </a:p>
                  </a:txBody>
                  <a:tcPr/>
                </a:tc>
                <a:tc>
                  <a:txBody>
                    <a:bodyPr/>
                    <a:lstStyle/>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PG Plant</a:t>
                      </a:r>
                      <a:endParaRPr lang="en-IN" sz="1600">
                        <a:effectLst/>
                        <a:latin typeface="Arial" panose="020B0604020202020204" pitchFamily="34" charset="0"/>
                        <a:ea typeface="Times New Roman" panose="02020603050405020304" pitchFamily="18" charset="0"/>
                        <a:cs typeface="Arial" panose="020B0604020202020204" pitchFamily="34" charset="0"/>
                      </a:endParaRPr>
                    </a:p>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(5 x 15000 Nm3/hr)</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Coal</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200000</a:t>
                      </a:r>
                      <a:endParaRPr lang="en-IN" sz="1600">
                        <a:effectLst/>
                        <a:latin typeface="Arial" panose="020B0604020202020204" pitchFamily="34" charset="0"/>
                        <a:ea typeface="Times New Roman" panose="02020603050405020304" pitchFamily="18" charset="0"/>
                        <a:cs typeface="Arial" panose="020B0604020202020204" pitchFamily="34" charset="0"/>
                      </a:endParaRPr>
                    </a:p>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Tons/year</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US" sz="1600">
                          <a:effectLst/>
                          <a:latin typeface="Arial" panose="020B0604020202020204" pitchFamily="34" charset="0"/>
                          <a:ea typeface="Times New Roman" panose="02020603050405020304" pitchFamily="18" charset="0"/>
                          <a:cs typeface="Arial" panose="020B0604020202020204" pitchFamily="34" charset="0"/>
                        </a:rPr>
                        <a:t>Open Auction MCL, SECL etc. having mines in Talcher &amp; Sambalpur areas.</a:t>
                      </a:r>
                      <a:endParaRPr lang="en-IN" sz="160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2550" algn="ctr">
                        <a:tabLst>
                          <a:tab pos="10287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By Road</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p>
                      <a:pPr marR="82550" algn="ctr">
                        <a:tabLst>
                          <a:tab pos="10287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120 KM</a:t>
                      </a:r>
                      <a:endParaRPr lang="en-IN" sz="1600" dirty="0">
                        <a:effectLst/>
                        <a:latin typeface="Arial" panose="020B0604020202020204" pitchFamily="34" charset="0"/>
                        <a:ea typeface="Times New Roman" panose="02020603050405020304" pitchFamily="18" charset="0"/>
                        <a:cs typeface="Arial" panose="020B0604020202020204" pitchFamily="34" charset="0"/>
                      </a:endParaRPr>
                    </a:p>
                  </a:txBody>
                  <a:tcPr marL="7687" marR="7687" marT="76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0786168"/>
                  </a:ext>
                </a:extLst>
              </a:tr>
            </a:tbl>
          </a:graphicData>
        </a:graphic>
      </p:graphicFrame>
      <p:sp>
        <p:nvSpPr>
          <p:cNvPr id="2" name="Slide Number Placeholder 1">
            <a:extLst>
              <a:ext uri="{FF2B5EF4-FFF2-40B4-BE49-F238E27FC236}">
                <a16:creationId xmlns:a16="http://schemas.microsoft.com/office/drawing/2014/main" xmlns="" id="{672F92B5-C395-4665-8C11-DE5F840D0405}"/>
              </a:ext>
            </a:extLst>
          </p:cNvPr>
          <p:cNvSpPr>
            <a:spLocks noGrp="1"/>
          </p:cNvSpPr>
          <p:nvPr>
            <p:ph type="sldNum" sz="quarter" idx="12"/>
          </p:nvPr>
        </p:nvSpPr>
        <p:spPr/>
        <p:txBody>
          <a:bodyPr/>
          <a:lstStyle/>
          <a:p>
            <a:fld id="{CFF127C1-E3C8-484A-B43B-A9A91675C17C}" type="slidenum">
              <a:rPr lang="en-US" smtClean="0"/>
              <a:pPr/>
              <a:t>12</a:t>
            </a:fld>
            <a:endParaRPr lang="en-US"/>
          </a:p>
        </p:txBody>
      </p:sp>
    </p:spTree>
    <p:extLst>
      <p:ext uri="{BB962C8B-B14F-4D97-AF65-F5344CB8AC3E}">
        <p14:creationId xmlns:p14="http://schemas.microsoft.com/office/powerpoint/2010/main" val="188239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93502E9-897F-4159-BA5E-A52EE0057852}"/>
              </a:ext>
            </a:extLst>
          </p:cNvPr>
          <p:cNvGraphicFramePr>
            <a:graphicFrameLocks noGrp="1"/>
          </p:cNvGraphicFramePr>
          <p:nvPr>
            <p:ph idx="1"/>
            <p:extLst>
              <p:ext uri="{D42A27DB-BD31-4B8C-83A1-F6EECF244321}">
                <p14:modId xmlns:p14="http://schemas.microsoft.com/office/powerpoint/2010/main" val="2092157944"/>
              </p:ext>
            </p:extLst>
          </p:nvPr>
        </p:nvGraphicFramePr>
        <p:xfrm>
          <a:off x="576712" y="1402198"/>
          <a:ext cx="10604635" cy="4866856"/>
        </p:xfrm>
        <a:graphic>
          <a:graphicData uri="http://schemas.openxmlformats.org/drawingml/2006/table">
            <a:tbl>
              <a:tblPr firstRow="1" bandRow="1">
                <a:tableStyleId>{5940675A-B579-460E-94D1-54222C63F5DA}</a:tableStyleId>
              </a:tblPr>
              <a:tblGrid>
                <a:gridCol w="1117518">
                  <a:extLst>
                    <a:ext uri="{9D8B030D-6E8A-4147-A177-3AD203B41FA5}">
                      <a16:colId xmlns:a16="http://schemas.microsoft.com/office/drawing/2014/main" xmlns="" val="3741191626"/>
                    </a:ext>
                  </a:extLst>
                </a:gridCol>
                <a:gridCol w="1550178">
                  <a:extLst>
                    <a:ext uri="{9D8B030D-6E8A-4147-A177-3AD203B41FA5}">
                      <a16:colId xmlns:a16="http://schemas.microsoft.com/office/drawing/2014/main" xmlns="" val="2166320094"/>
                    </a:ext>
                  </a:extLst>
                </a:gridCol>
                <a:gridCol w="3617272">
                  <a:extLst>
                    <a:ext uri="{9D8B030D-6E8A-4147-A177-3AD203B41FA5}">
                      <a16:colId xmlns:a16="http://schemas.microsoft.com/office/drawing/2014/main" xmlns="" val="1746595719"/>
                    </a:ext>
                  </a:extLst>
                </a:gridCol>
                <a:gridCol w="4319667">
                  <a:extLst>
                    <a:ext uri="{9D8B030D-6E8A-4147-A177-3AD203B41FA5}">
                      <a16:colId xmlns:a16="http://schemas.microsoft.com/office/drawing/2014/main" xmlns="" val="2504834623"/>
                    </a:ext>
                  </a:extLst>
                </a:gridCol>
              </a:tblGrid>
              <a:tr h="468059">
                <a:tc>
                  <a:txBody>
                    <a:bodyPr/>
                    <a:lstStyle/>
                    <a:p>
                      <a:pPr algn="ctr">
                        <a:lnSpc>
                          <a:spcPct val="100000"/>
                        </a:lnSpc>
                      </a:pPr>
                      <a:r>
                        <a:rPr lang="en-US" sz="1500" b="1" dirty="0">
                          <a:latin typeface="Arial" panose="020B0604020202020204" pitchFamily="34" charset="0"/>
                          <a:cs typeface="Arial" panose="020B0604020202020204" pitchFamily="34" charset="0"/>
                        </a:rPr>
                        <a:t>Sl. No.</a:t>
                      </a:r>
                    </a:p>
                  </a:txBody>
                  <a:tcPr anchor="ctr"/>
                </a:tc>
                <a:tc>
                  <a:txBody>
                    <a:bodyPr/>
                    <a:lstStyle/>
                    <a:p>
                      <a:pPr algn="ctr">
                        <a:lnSpc>
                          <a:spcPct val="100000"/>
                        </a:lnSpc>
                      </a:pPr>
                      <a:r>
                        <a:rPr lang="en-US" sz="1500" b="1" dirty="0">
                          <a:latin typeface="Arial" panose="020B0604020202020204" pitchFamily="34" charset="0"/>
                          <a:cs typeface="Arial" panose="020B0604020202020204" pitchFamily="34" charset="0"/>
                        </a:rPr>
                        <a:t>Type</a:t>
                      </a:r>
                    </a:p>
                  </a:txBody>
                  <a:tcPr anchor="ctr"/>
                </a:tc>
                <a:tc>
                  <a:txBody>
                    <a:bodyPr/>
                    <a:lstStyle/>
                    <a:p>
                      <a:pPr algn="ctr">
                        <a:lnSpc>
                          <a:spcPct val="100000"/>
                        </a:lnSpc>
                      </a:pPr>
                      <a:r>
                        <a:rPr lang="en-US" sz="1500" b="1" dirty="0">
                          <a:latin typeface="Arial" panose="020B0604020202020204" pitchFamily="34" charset="0"/>
                          <a:cs typeface="Arial" panose="020B0604020202020204" pitchFamily="34" charset="0"/>
                        </a:rPr>
                        <a:t>Requirement</a:t>
                      </a:r>
                    </a:p>
                  </a:txBody>
                  <a:tcPr anchor="ctr"/>
                </a:tc>
                <a:tc>
                  <a:txBody>
                    <a:bodyPr/>
                    <a:lstStyle/>
                    <a:p>
                      <a:pPr algn="ctr">
                        <a:lnSpc>
                          <a:spcPct val="100000"/>
                        </a:lnSpc>
                      </a:pPr>
                      <a:r>
                        <a:rPr lang="en-US" sz="1500" b="1" dirty="0">
                          <a:latin typeface="Arial" panose="020B0604020202020204" pitchFamily="34" charset="0"/>
                          <a:cs typeface="Arial" panose="020B0604020202020204" pitchFamily="34" charset="0"/>
                        </a:rPr>
                        <a:t>Remark</a:t>
                      </a:r>
                    </a:p>
                  </a:txBody>
                  <a:tcPr anchor="ctr"/>
                </a:tc>
                <a:extLst>
                  <a:ext uri="{0D108BD9-81ED-4DB2-BD59-A6C34878D82A}">
                    <a16:rowId xmlns:a16="http://schemas.microsoft.com/office/drawing/2014/main" xmlns="" val="3704490601"/>
                  </a:ext>
                </a:extLst>
              </a:tr>
              <a:tr h="971952">
                <a:tc>
                  <a:txBody>
                    <a:bodyPr/>
                    <a:lstStyle/>
                    <a:p>
                      <a:pPr algn="ctr">
                        <a:lnSpc>
                          <a:spcPct val="100000"/>
                        </a:lnSpc>
                      </a:pPr>
                      <a:r>
                        <a:rPr lang="en-US" sz="1500" dirty="0">
                          <a:latin typeface="Arial" panose="020B0604020202020204" pitchFamily="34" charset="0"/>
                          <a:cs typeface="Arial" panose="020B0604020202020204" pitchFamily="34" charset="0"/>
                        </a:rPr>
                        <a:t>1</a:t>
                      </a:r>
                    </a:p>
                  </a:txBody>
                  <a:tcPr anchor="ctr"/>
                </a:tc>
                <a:tc>
                  <a:txBody>
                    <a:bodyPr/>
                    <a:lstStyle/>
                    <a:p>
                      <a:pPr algn="l">
                        <a:lnSpc>
                          <a:spcPct val="100000"/>
                        </a:lnSpc>
                      </a:pPr>
                      <a:r>
                        <a:rPr lang="en-US" sz="1500" dirty="0">
                          <a:latin typeface="Arial" panose="020B0604020202020204" pitchFamily="34" charset="0"/>
                          <a:cs typeface="Arial" panose="020B0604020202020204" pitchFamily="34" charset="0"/>
                        </a:rPr>
                        <a:t>FO/LDO</a:t>
                      </a:r>
                    </a:p>
                  </a:txBody>
                  <a:tcPr anchor="ctr"/>
                </a:tc>
                <a:tc>
                  <a:txBody>
                    <a:bodyPr/>
                    <a:lstStyle/>
                    <a:p>
                      <a:pPr algn="l">
                        <a:lnSpc>
                          <a:spcPct val="100000"/>
                        </a:lnSpc>
                      </a:pPr>
                      <a:r>
                        <a:rPr lang="en-US" sz="1500" kern="1200" dirty="0">
                          <a:solidFill>
                            <a:schemeClr val="tx1"/>
                          </a:solidFill>
                          <a:effectLst/>
                          <a:latin typeface="Arial" panose="020B0604020202020204" pitchFamily="34" charset="0"/>
                          <a:ea typeface="+mn-ea"/>
                          <a:cs typeface="Arial" panose="020B0604020202020204" pitchFamily="34" charset="0"/>
                        </a:rPr>
                        <a:t>25,000 KL/Annum</a:t>
                      </a:r>
                    </a:p>
                  </a:txBody>
                  <a:tcPr anchor="ctr"/>
                </a:tc>
                <a:tc>
                  <a:txBody>
                    <a:bodyPr/>
                    <a:lstStyle/>
                    <a:p>
                      <a:pPr algn="l">
                        <a:lnSpc>
                          <a:spcPct val="100000"/>
                        </a:lnSpc>
                      </a:pPr>
                      <a:r>
                        <a:rPr lang="en-US" sz="1500" dirty="0">
                          <a:latin typeface="Arial" panose="020B0604020202020204" pitchFamily="34" charset="0"/>
                          <a:cs typeface="Arial" panose="020B0604020202020204" pitchFamily="34" charset="0"/>
                        </a:rPr>
                        <a:t>Source: </a:t>
                      </a:r>
                      <a:r>
                        <a:rPr lang="en-IN" sz="1800" kern="1200" dirty="0">
                          <a:solidFill>
                            <a:schemeClr val="tx1"/>
                          </a:solidFill>
                          <a:latin typeface="+mn-lt"/>
                          <a:ea typeface="+mn-ea"/>
                          <a:cs typeface="+mn-cs"/>
                        </a:rPr>
                        <a:t>Nearest Oil depot (15 km)</a:t>
                      </a:r>
                      <a:endParaRPr lang="en-US" sz="15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21661212"/>
                  </a:ext>
                </a:extLst>
              </a:tr>
              <a:tr h="1508274">
                <a:tc>
                  <a:txBody>
                    <a:bodyPr/>
                    <a:lstStyle/>
                    <a:p>
                      <a:pPr algn="ctr">
                        <a:lnSpc>
                          <a:spcPct val="100000"/>
                        </a:lnSpc>
                      </a:pPr>
                      <a:r>
                        <a:rPr lang="en-US" sz="1500" dirty="0">
                          <a:latin typeface="Arial" panose="020B0604020202020204" pitchFamily="34" charset="0"/>
                          <a:cs typeface="Arial" panose="020B0604020202020204" pitchFamily="34" charset="0"/>
                        </a:rPr>
                        <a:t>2</a:t>
                      </a:r>
                    </a:p>
                  </a:txBody>
                  <a:tcPr anchor="ctr"/>
                </a:tc>
                <a:tc>
                  <a:txBody>
                    <a:bodyPr/>
                    <a:lstStyle/>
                    <a:p>
                      <a:pPr algn="l">
                        <a:lnSpc>
                          <a:spcPct val="100000"/>
                        </a:lnSpc>
                      </a:pPr>
                      <a:r>
                        <a:rPr lang="en-US" sz="1500" dirty="0">
                          <a:latin typeface="Arial" panose="020B0604020202020204" pitchFamily="34" charset="0"/>
                          <a:cs typeface="Arial" panose="020B0604020202020204" pitchFamily="34" charset="0"/>
                        </a:rPr>
                        <a:t>Power/ Energy</a:t>
                      </a:r>
                    </a:p>
                  </a:txBody>
                  <a:tcPr anchor="ctr"/>
                </a:tc>
                <a:tc>
                  <a:txBody>
                    <a:bodyPr/>
                    <a:lstStyle/>
                    <a:p>
                      <a:pPr algn="l">
                        <a:lnSpc>
                          <a:spcPct val="100000"/>
                        </a:lnSpc>
                      </a:pPr>
                      <a:r>
                        <a:rPr lang="en-US" sz="1500" dirty="0">
                          <a:latin typeface="Arial" panose="020B0604020202020204" pitchFamily="34" charset="0"/>
                          <a:cs typeface="Arial" panose="020B0604020202020204" pitchFamily="34" charset="0"/>
                        </a:rPr>
                        <a:t>Total: 32 MW</a:t>
                      </a:r>
                    </a:p>
                    <a:p>
                      <a:pPr algn="l">
                        <a:lnSpc>
                          <a:spcPct val="100000"/>
                        </a:lnSpc>
                      </a:pPr>
                      <a:endParaRPr lang="en-US" sz="1500" dirty="0">
                        <a:latin typeface="Arial" panose="020B0604020202020204" pitchFamily="34" charset="0"/>
                        <a:cs typeface="Arial" panose="020B0604020202020204" pitchFamily="34" charset="0"/>
                      </a:endParaRPr>
                    </a:p>
                    <a:p>
                      <a:pPr algn="l">
                        <a:lnSpc>
                          <a:spcPct val="100000"/>
                        </a:lnSpc>
                      </a:pPr>
                      <a:r>
                        <a:rPr lang="en-US" sz="1500" dirty="0">
                          <a:latin typeface="Arial" panose="020B0604020202020204" pitchFamily="34" charset="0"/>
                          <a:cs typeface="Arial" panose="020B0604020202020204" pitchFamily="34" charset="0"/>
                        </a:rPr>
                        <a:t>Backup: 2x500 KVA</a:t>
                      </a:r>
                    </a:p>
                  </a:txBody>
                  <a:tcPr anchor="ctr"/>
                </a:tc>
                <a:tc>
                  <a:txBody>
                    <a:bodyPr/>
                    <a:lstStyle/>
                    <a:p>
                      <a:pPr algn="l">
                        <a:lnSpc>
                          <a:spcPct val="100000"/>
                        </a:lnSpc>
                      </a:pPr>
                      <a:r>
                        <a:rPr lang="en-US" sz="1500" dirty="0">
                          <a:solidFill>
                            <a:schemeClr val="tx1"/>
                          </a:solidFill>
                          <a:latin typeface="Arial" panose="020B0604020202020204" pitchFamily="34" charset="0"/>
                          <a:cs typeface="Arial" panose="020B0604020202020204" pitchFamily="34" charset="0"/>
                        </a:rPr>
                        <a:t>Source:</a:t>
                      </a:r>
                    </a:p>
                    <a:p>
                      <a:pPr marL="0" marR="0" algn="l" defTabSz="914400" rtl="0" eaLnBrk="1" latinLnBrk="0" hangingPunct="1">
                        <a:lnSpc>
                          <a:spcPct val="100000"/>
                        </a:lnSpc>
                        <a:spcBef>
                          <a:spcPts val="0"/>
                        </a:spcBef>
                        <a:spcAft>
                          <a:spcPts val="0"/>
                        </a:spcAft>
                      </a:pPr>
                      <a:r>
                        <a:rPr lang="en-US" sz="1400" u="none" kern="1200" dirty="0">
                          <a:solidFill>
                            <a:schemeClr val="tx1"/>
                          </a:solidFill>
                          <a:effectLst/>
                          <a:latin typeface="Arial" pitchFamily="34" charset="0"/>
                          <a:ea typeface="+mn-ea"/>
                          <a:cs typeface="Arial" pitchFamily="34" charset="0"/>
                        </a:rPr>
                        <a:t>15</a:t>
                      </a:r>
                      <a:r>
                        <a:rPr lang="en-US" sz="1400" u="none" kern="1200" baseline="0" dirty="0">
                          <a:solidFill>
                            <a:schemeClr val="tx1"/>
                          </a:solidFill>
                          <a:effectLst/>
                          <a:latin typeface="Arial" pitchFamily="34" charset="0"/>
                          <a:ea typeface="+mn-ea"/>
                          <a:cs typeface="Arial" pitchFamily="34" charset="0"/>
                        </a:rPr>
                        <a:t> MW- GRIDCO ltd.</a:t>
                      </a:r>
                    </a:p>
                    <a:p>
                      <a:pPr marL="0" marR="0" algn="l" defTabSz="914400" rtl="0" eaLnBrk="1" latinLnBrk="0" hangingPunct="1">
                        <a:lnSpc>
                          <a:spcPct val="100000"/>
                        </a:lnSpc>
                        <a:spcBef>
                          <a:spcPts val="0"/>
                        </a:spcBef>
                        <a:spcAft>
                          <a:spcPts val="0"/>
                        </a:spcAft>
                      </a:pPr>
                      <a:r>
                        <a:rPr lang="en-US" sz="1400" u="none" kern="1200" baseline="0" dirty="0">
                          <a:solidFill>
                            <a:schemeClr val="tx1"/>
                          </a:solidFill>
                          <a:effectLst/>
                          <a:latin typeface="Arial" pitchFamily="34" charset="0"/>
                          <a:ea typeface="+mn-ea"/>
                          <a:cs typeface="Arial" pitchFamily="34" charset="0"/>
                        </a:rPr>
                        <a:t>Balance 17MW power demand will be fulfilled by importing from OTPCL/TPNDO by enhancing the power important agreement to match the total plant electrical load prior to commissioning of plant.</a:t>
                      </a:r>
                      <a:endParaRPr lang="en-US" sz="15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642604164"/>
                  </a:ext>
                </a:extLst>
              </a:tr>
              <a:tr h="1918571">
                <a:tc>
                  <a:txBody>
                    <a:bodyPr/>
                    <a:lstStyle/>
                    <a:p>
                      <a:pPr algn="ctr">
                        <a:lnSpc>
                          <a:spcPct val="100000"/>
                        </a:lnSpc>
                      </a:pPr>
                      <a:r>
                        <a:rPr lang="en-US" sz="1500" dirty="0">
                          <a:latin typeface="Arial" panose="020B0604020202020204" pitchFamily="34" charset="0"/>
                          <a:cs typeface="Arial" panose="020B0604020202020204" pitchFamily="34" charset="0"/>
                        </a:rPr>
                        <a:t>3</a:t>
                      </a:r>
                    </a:p>
                  </a:txBody>
                  <a:tcPr anchor="ctr"/>
                </a:tc>
                <a:tc>
                  <a:txBody>
                    <a:bodyPr/>
                    <a:lstStyle/>
                    <a:p>
                      <a:pPr algn="l">
                        <a:lnSpc>
                          <a:spcPct val="100000"/>
                        </a:lnSpc>
                      </a:pPr>
                      <a:r>
                        <a:rPr lang="en-US" sz="1500" dirty="0">
                          <a:latin typeface="Arial" panose="020B0604020202020204" pitchFamily="34" charset="0"/>
                          <a:cs typeface="Arial" panose="020B0604020202020204" pitchFamily="34" charset="0"/>
                        </a:rPr>
                        <a:t>Water Requirement</a:t>
                      </a:r>
                    </a:p>
                  </a:txBody>
                  <a:tcPr anchor="ctr"/>
                </a:tc>
                <a:tc>
                  <a:txBody>
                    <a:bodyPr/>
                    <a:lstStyle/>
                    <a:p>
                      <a:pPr algn="l">
                        <a:lnSpc>
                          <a:spcPct val="100000"/>
                        </a:lnSpc>
                      </a:pPr>
                      <a:r>
                        <a:rPr lang="en-US" sz="1500" dirty="0">
                          <a:latin typeface="Arial" panose="020B0604020202020204" pitchFamily="34" charset="0"/>
                          <a:cs typeface="Arial" panose="020B0604020202020204" pitchFamily="34" charset="0"/>
                        </a:rPr>
                        <a:t>Total: 2345.29 KLD</a:t>
                      </a:r>
                    </a:p>
                  </a:txBody>
                  <a:tcPr anchor="ctr"/>
                </a:tc>
                <a:tc>
                  <a:txBody>
                    <a:bodyPr/>
                    <a:lstStyle/>
                    <a:p>
                      <a:pPr algn="l">
                        <a:lnSpc>
                          <a:spcPct val="100000"/>
                        </a:lnSpc>
                      </a:pPr>
                      <a:r>
                        <a:rPr lang="en-US" sz="1500" dirty="0">
                          <a:solidFill>
                            <a:schemeClr val="tx1"/>
                          </a:solidFill>
                          <a:latin typeface="Arial" panose="020B0604020202020204" pitchFamily="34" charset="0"/>
                          <a:cs typeface="Arial" panose="020B0604020202020204" pitchFamily="34" charset="0"/>
                        </a:rPr>
                        <a:t>Source: from </a:t>
                      </a:r>
                      <a:r>
                        <a:rPr lang="en-US" sz="1800" kern="1200" dirty="0" err="1">
                          <a:solidFill>
                            <a:schemeClr val="tx1"/>
                          </a:solidFill>
                          <a:latin typeface="+mn-lt"/>
                          <a:ea typeface="+mn-ea"/>
                          <a:cs typeface="+mn-cs"/>
                        </a:rPr>
                        <a:t>Ardei</a:t>
                      </a:r>
                      <a:r>
                        <a:rPr lang="en-US" sz="1800" kern="1200" dirty="0">
                          <a:solidFill>
                            <a:schemeClr val="tx1"/>
                          </a:solidFill>
                          <a:latin typeface="+mn-lt"/>
                          <a:ea typeface="+mn-ea"/>
                          <a:cs typeface="+mn-cs"/>
                        </a:rPr>
                        <a:t> river (through pipeline 2-</a:t>
                      </a:r>
                      <a:r>
                        <a:rPr lang="en-US" sz="1800" kern="1200" baseline="0" dirty="0">
                          <a:solidFill>
                            <a:schemeClr val="tx1"/>
                          </a:solidFill>
                          <a:latin typeface="+mn-lt"/>
                          <a:ea typeface="+mn-ea"/>
                          <a:cs typeface="+mn-cs"/>
                        </a:rPr>
                        <a:t> 3</a:t>
                      </a:r>
                      <a:r>
                        <a:rPr lang="en-US" sz="1800" kern="1200" dirty="0">
                          <a:solidFill>
                            <a:schemeClr val="tx1"/>
                          </a:solidFill>
                          <a:latin typeface="+mn-lt"/>
                          <a:ea typeface="+mn-ea"/>
                          <a:cs typeface="+mn-cs"/>
                        </a:rPr>
                        <a:t> Km</a:t>
                      </a:r>
                      <a:endParaRPr lang="en-US" sz="15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746931448"/>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0" y="41910"/>
            <a:ext cx="12192000" cy="892552"/>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FUEL, POWER / ENERGY &amp; WATER REQUIREMENT WITH REQUISITE PERMISSION DETAILS  </a:t>
            </a:r>
          </a:p>
        </p:txBody>
      </p:sp>
      <p:sp>
        <p:nvSpPr>
          <p:cNvPr id="2" name="Slide Number Placeholder 1">
            <a:extLst>
              <a:ext uri="{FF2B5EF4-FFF2-40B4-BE49-F238E27FC236}">
                <a16:creationId xmlns:a16="http://schemas.microsoft.com/office/drawing/2014/main" xmlns="" id="{9E697BC5-0C84-4F92-99A2-2F55056B6C69}"/>
              </a:ext>
            </a:extLst>
          </p:cNvPr>
          <p:cNvSpPr>
            <a:spLocks noGrp="1"/>
          </p:cNvSpPr>
          <p:nvPr>
            <p:ph type="sldNum" sz="quarter" idx="12"/>
          </p:nvPr>
        </p:nvSpPr>
        <p:spPr/>
        <p:txBody>
          <a:bodyPr/>
          <a:lstStyle/>
          <a:p>
            <a:fld id="{CFF127C1-E3C8-484A-B43B-A9A91675C17C}" type="slidenum">
              <a:rPr lang="en-US" smtClean="0"/>
              <a:pPr/>
              <a:t>13</a:t>
            </a:fld>
            <a:endParaRPr lang="en-US"/>
          </a:p>
        </p:txBody>
      </p:sp>
    </p:spTree>
    <p:extLst>
      <p:ext uri="{BB962C8B-B14F-4D97-AF65-F5344CB8AC3E}">
        <p14:creationId xmlns:p14="http://schemas.microsoft.com/office/powerpoint/2010/main" val="3825664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2051C1-7979-4DCC-BAFE-EA73699A4D2B}"/>
              </a:ext>
            </a:extLst>
          </p:cNvPr>
          <p:cNvSpPr/>
          <p:nvPr/>
        </p:nvSpPr>
        <p:spPr>
          <a:xfrm>
            <a:off x="0" y="4191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WATER BALANCE</a:t>
            </a:r>
          </a:p>
        </p:txBody>
      </p:sp>
      <p:sp>
        <p:nvSpPr>
          <p:cNvPr id="2" name="Slide Number Placeholder 1">
            <a:extLst>
              <a:ext uri="{FF2B5EF4-FFF2-40B4-BE49-F238E27FC236}">
                <a16:creationId xmlns:a16="http://schemas.microsoft.com/office/drawing/2014/main" xmlns="" id="{CE1B7D4F-0572-486B-89FA-2050B4935099}"/>
              </a:ext>
            </a:extLst>
          </p:cNvPr>
          <p:cNvSpPr>
            <a:spLocks noGrp="1"/>
          </p:cNvSpPr>
          <p:nvPr>
            <p:ph type="sldNum" sz="quarter" idx="12"/>
          </p:nvPr>
        </p:nvSpPr>
        <p:spPr/>
        <p:txBody>
          <a:bodyPr/>
          <a:lstStyle/>
          <a:p>
            <a:fld id="{CFF127C1-E3C8-484A-B43B-A9A91675C17C}" type="slidenum">
              <a:rPr lang="en-US" smtClean="0"/>
              <a:pPr/>
              <a:t>14</a:t>
            </a:fld>
            <a:endParaRPr lang="en-US"/>
          </a:p>
        </p:txBody>
      </p:sp>
      <p:pic>
        <p:nvPicPr>
          <p:cNvPr id="1026" name="Picture 2" descr="C:\Users\umesh\Desktop\WATER BALANCE_28.10.2021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882869"/>
            <a:ext cx="10801350" cy="542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6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5853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MATERIAL BALANCE</a:t>
            </a:r>
          </a:p>
        </p:txBody>
      </p:sp>
      <p:graphicFrame>
        <p:nvGraphicFramePr>
          <p:cNvPr id="7" name="Table 6"/>
          <p:cNvGraphicFramePr>
            <a:graphicFrameLocks noGrp="1"/>
          </p:cNvGraphicFramePr>
          <p:nvPr/>
        </p:nvGraphicFramePr>
        <p:xfrm>
          <a:off x="822961" y="3598818"/>
          <a:ext cx="10515598" cy="2682240"/>
        </p:xfrm>
        <a:graphic>
          <a:graphicData uri="http://schemas.openxmlformats.org/drawingml/2006/table">
            <a:tbl>
              <a:tblPr/>
              <a:tblGrid>
                <a:gridCol w="2521130">
                  <a:extLst>
                    <a:ext uri="{9D8B030D-6E8A-4147-A177-3AD203B41FA5}">
                      <a16:colId xmlns:a16="http://schemas.microsoft.com/office/drawing/2014/main" xmlns="" val="20000"/>
                    </a:ext>
                  </a:extLst>
                </a:gridCol>
                <a:gridCol w="1456180">
                  <a:extLst>
                    <a:ext uri="{9D8B030D-6E8A-4147-A177-3AD203B41FA5}">
                      <a16:colId xmlns:a16="http://schemas.microsoft.com/office/drawing/2014/main" xmlns="" val="20001"/>
                    </a:ext>
                  </a:extLst>
                </a:gridCol>
                <a:gridCol w="1552173">
                  <a:extLst>
                    <a:ext uri="{9D8B030D-6E8A-4147-A177-3AD203B41FA5}">
                      <a16:colId xmlns:a16="http://schemas.microsoft.com/office/drawing/2014/main" xmlns="" val="20002"/>
                    </a:ext>
                  </a:extLst>
                </a:gridCol>
                <a:gridCol w="1923893">
                  <a:extLst>
                    <a:ext uri="{9D8B030D-6E8A-4147-A177-3AD203B41FA5}">
                      <a16:colId xmlns:a16="http://schemas.microsoft.com/office/drawing/2014/main" xmlns="" val="20003"/>
                    </a:ext>
                  </a:extLst>
                </a:gridCol>
                <a:gridCol w="1533869">
                  <a:extLst>
                    <a:ext uri="{9D8B030D-6E8A-4147-A177-3AD203B41FA5}">
                      <a16:colId xmlns:a16="http://schemas.microsoft.com/office/drawing/2014/main" xmlns="" val="20004"/>
                    </a:ext>
                  </a:extLst>
                </a:gridCol>
                <a:gridCol w="1528353">
                  <a:extLst>
                    <a:ext uri="{9D8B030D-6E8A-4147-A177-3AD203B41FA5}">
                      <a16:colId xmlns:a16="http://schemas.microsoft.com/office/drawing/2014/main" xmlns="" val="20005"/>
                    </a:ext>
                  </a:extLst>
                </a:gridCol>
              </a:tblGrid>
              <a:tr h="0">
                <a:tc gridSpan="3">
                  <a:txBody>
                    <a:bodyPr/>
                    <a:lstStyle/>
                    <a:p>
                      <a:pPr algn="ctr">
                        <a:spcAft>
                          <a:spcPts val="0"/>
                        </a:spcAft>
                      </a:pPr>
                      <a:r>
                        <a:rPr lang="en-US" sz="1600" b="1" spc="-5" dirty="0">
                          <a:latin typeface="Arial" pitchFamily="34" charset="0"/>
                          <a:ea typeface="Meiryo"/>
                          <a:cs typeface="Arial" pitchFamily="34" charset="0"/>
                        </a:rPr>
                        <a:t>Input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algn="ctr">
                        <a:spcAft>
                          <a:spcPts val="0"/>
                        </a:spcAft>
                      </a:pPr>
                      <a:r>
                        <a:rPr lang="en-US" sz="1600" b="1" spc="-5">
                          <a:latin typeface="Arial" pitchFamily="34" charset="0"/>
                          <a:ea typeface="Meiryo"/>
                          <a:cs typeface="Arial" pitchFamily="34" charset="0"/>
                        </a:rPr>
                        <a:t>Output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0">
                <a:tc>
                  <a:txBody>
                    <a:bodyPr/>
                    <a:lstStyle/>
                    <a:p>
                      <a:pPr algn="ctr">
                        <a:spcAft>
                          <a:spcPts val="0"/>
                        </a:spcAft>
                      </a:pPr>
                      <a:r>
                        <a:rPr lang="en-US" sz="1600" b="1" spc="-5" dirty="0">
                          <a:latin typeface="Arial" pitchFamily="34" charset="0"/>
                          <a:ea typeface="Meiryo"/>
                          <a:cs typeface="Arial" pitchFamily="34" charset="0"/>
                        </a:rPr>
                        <a:t>Item</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Quantity kg/T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T/Yr</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dirty="0">
                          <a:latin typeface="Arial" pitchFamily="34" charset="0"/>
                          <a:ea typeface="Meiryo"/>
                          <a:cs typeface="Arial" pitchFamily="34" charset="0"/>
                        </a:rPr>
                        <a:t>Item</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Quantity kg/T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T/Yr</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a:spcAft>
                          <a:spcPts val="0"/>
                        </a:spcAft>
                      </a:pPr>
                      <a:r>
                        <a:rPr lang="en-US" sz="1600" spc="-5" dirty="0">
                          <a:latin typeface="Arial" pitchFamily="34" charset="0"/>
                          <a:ea typeface="Meiryo"/>
                          <a:cs typeface="Arial" pitchFamily="34" charset="0"/>
                        </a:rPr>
                        <a:t>Beneficiated ore</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1118</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2,236,000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Pellet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1000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2,000,000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rowSpan="2">
                  <a:txBody>
                    <a:bodyPr/>
                    <a:lstStyle/>
                    <a:p>
                      <a:pPr algn="ctr">
                        <a:spcAft>
                          <a:spcPts val="0"/>
                        </a:spcAft>
                      </a:pPr>
                      <a:r>
                        <a:rPr lang="en-US" sz="1600" spc="-5">
                          <a:latin typeface="Arial" pitchFamily="34" charset="0"/>
                          <a:ea typeface="Meiryo"/>
                          <a:cs typeface="Arial" pitchFamily="34" charset="0"/>
                        </a:rPr>
                        <a:t>Bentonite</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spc="-5" dirty="0">
                          <a:latin typeface="Arial" pitchFamily="34" charset="0"/>
                          <a:ea typeface="Meiryo"/>
                          <a:cs typeface="Arial" pitchFamily="34" charset="0"/>
                        </a:rPr>
                        <a:t>6.25</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spc="-5" dirty="0">
                          <a:latin typeface="Arial" pitchFamily="34" charset="0"/>
                          <a:ea typeface="Meiryo"/>
                          <a:cs typeface="Arial" pitchFamily="34" charset="0"/>
                        </a:rPr>
                        <a:t>12,500</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Return Fines</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spcAft>
                          <a:spcPts val="0"/>
                        </a:spcAft>
                      </a:pPr>
                      <a:r>
                        <a:rPr lang="en-US" sz="1600" spc="-5">
                          <a:latin typeface="Arial" pitchFamily="34" charset="0"/>
                          <a:ea typeface="Meiryo"/>
                          <a:cs typeface="Arial" pitchFamily="34" charset="0"/>
                        </a:rPr>
                        <a:t>51.24</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600" spc="-5" dirty="0">
                          <a:latin typeface="Arial" pitchFamily="34" charset="0"/>
                          <a:ea typeface="Meiryo"/>
                          <a:cs typeface="Arial" pitchFamily="34" charset="0"/>
                        </a:rPr>
                        <a:t>102,480</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Aft>
                          <a:spcPts val="0"/>
                        </a:spcAft>
                      </a:pPr>
                      <a:r>
                        <a:rPr lang="en-US" sz="1600" spc="-5" dirty="0">
                          <a:latin typeface="Arial" pitchFamily="34" charset="0"/>
                          <a:ea typeface="Meiryo"/>
                          <a:cs typeface="Arial" pitchFamily="34" charset="0"/>
                        </a:rPr>
                        <a:t>(Pellet fines&amp; ESP dust)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10004"/>
                  </a:ext>
                </a:extLst>
              </a:tr>
              <a:tr h="0">
                <a:tc>
                  <a:txBody>
                    <a:bodyPr/>
                    <a:lstStyle/>
                    <a:p>
                      <a:pPr algn="ctr">
                        <a:spcAft>
                          <a:spcPts val="0"/>
                        </a:spcAft>
                      </a:pPr>
                      <a:r>
                        <a:rPr lang="en-US" sz="1600" spc="-5">
                          <a:latin typeface="Arial" pitchFamily="34" charset="0"/>
                          <a:ea typeface="Meiryo"/>
                          <a:cs typeface="Arial" pitchFamily="34" charset="0"/>
                        </a:rPr>
                        <a:t>Lime Stone/Dolomite</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12.5</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25,000</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LOI &amp; Moisture</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201.55</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403,100</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ctr">
                        <a:spcAft>
                          <a:spcPts val="0"/>
                        </a:spcAft>
                      </a:pPr>
                      <a:r>
                        <a:rPr lang="en-US" sz="1600" spc="-5">
                          <a:latin typeface="Arial" pitchFamily="34" charset="0"/>
                          <a:ea typeface="Meiryo"/>
                          <a:cs typeface="Arial" pitchFamily="34" charset="0"/>
                        </a:rPr>
                        <a:t>Green Ball Moisture</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46.05</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92,100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ctr">
                        <a:spcAft>
                          <a:spcPts val="0"/>
                        </a:spcAft>
                      </a:pPr>
                      <a:r>
                        <a:rPr lang="en-US" sz="1600" spc="-5">
                          <a:latin typeface="Arial" pitchFamily="34" charset="0"/>
                          <a:ea typeface="Meiryo"/>
                          <a:cs typeface="Arial" pitchFamily="34" charset="0"/>
                        </a:rPr>
                        <a:t>Coke (Dry)</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18.75</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37,500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ctr">
                        <a:spcAft>
                          <a:spcPts val="0"/>
                        </a:spcAft>
                      </a:pPr>
                      <a:r>
                        <a:rPr lang="en-US" sz="1600" spc="-5">
                          <a:latin typeface="Arial" pitchFamily="34" charset="0"/>
                          <a:ea typeface="Meiryo"/>
                          <a:cs typeface="Arial" pitchFamily="34" charset="0"/>
                        </a:rPr>
                        <a:t>Return Fines (DRY)</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51.24</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102,480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a:latin typeface="Arial" pitchFamily="34" charset="0"/>
                          <a:ea typeface="Meiryo"/>
                          <a:cs typeface="Arial" pitchFamily="34" charset="0"/>
                        </a:rPr>
                        <a: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spc="-5" dirty="0">
                          <a:latin typeface="Arial" pitchFamily="34" charset="0"/>
                          <a:ea typeface="Meiryo"/>
                          <a:cs typeface="Arial" pitchFamily="34" charset="0"/>
                        </a:rPr>
                        <a: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ctr">
                        <a:spcAft>
                          <a:spcPts val="0"/>
                        </a:spcAft>
                      </a:pPr>
                      <a:r>
                        <a:rPr lang="en-US" sz="1600" b="1" spc="-5">
                          <a:latin typeface="Arial" pitchFamily="34" charset="0"/>
                          <a:ea typeface="Meiryo"/>
                          <a:cs typeface="Arial" pitchFamily="34" charset="0"/>
                        </a:rPr>
                        <a:t>Total</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1252.8</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2,505,580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Total</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a:latin typeface="Arial" pitchFamily="34" charset="0"/>
                          <a:ea typeface="Meiryo"/>
                          <a:cs typeface="Arial" pitchFamily="34" charset="0"/>
                        </a:rPr>
                        <a:t>1252.79</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spc="-5" dirty="0">
                          <a:latin typeface="Arial" pitchFamily="34" charset="0"/>
                          <a:ea typeface="Meiryo"/>
                          <a:cs typeface="Arial" pitchFamily="34" charset="0"/>
                        </a:rPr>
                        <a:t>2,505,580</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graphicFrame>
        <p:nvGraphicFramePr>
          <p:cNvPr id="8" name="Table 7"/>
          <p:cNvGraphicFramePr>
            <a:graphicFrameLocks noGrp="1"/>
          </p:cNvGraphicFramePr>
          <p:nvPr/>
        </p:nvGraphicFramePr>
        <p:xfrm>
          <a:off x="836023" y="1012370"/>
          <a:ext cx="10512000" cy="1927680"/>
        </p:xfrm>
        <a:graphic>
          <a:graphicData uri="http://schemas.openxmlformats.org/drawingml/2006/table">
            <a:tbl>
              <a:tblPr/>
              <a:tblGrid>
                <a:gridCol w="2628000">
                  <a:extLst>
                    <a:ext uri="{9D8B030D-6E8A-4147-A177-3AD203B41FA5}">
                      <a16:colId xmlns:a16="http://schemas.microsoft.com/office/drawing/2014/main" xmlns="" val="20000"/>
                    </a:ext>
                  </a:extLst>
                </a:gridCol>
                <a:gridCol w="2628000">
                  <a:extLst>
                    <a:ext uri="{9D8B030D-6E8A-4147-A177-3AD203B41FA5}">
                      <a16:colId xmlns:a16="http://schemas.microsoft.com/office/drawing/2014/main" xmlns="" val="20001"/>
                    </a:ext>
                  </a:extLst>
                </a:gridCol>
                <a:gridCol w="2628000">
                  <a:extLst>
                    <a:ext uri="{9D8B030D-6E8A-4147-A177-3AD203B41FA5}">
                      <a16:colId xmlns:a16="http://schemas.microsoft.com/office/drawing/2014/main" xmlns="" val="20002"/>
                    </a:ext>
                  </a:extLst>
                </a:gridCol>
                <a:gridCol w="2628000">
                  <a:extLst>
                    <a:ext uri="{9D8B030D-6E8A-4147-A177-3AD203B41FA5}">
                      <a16:colId xmlns:a16="http://schemas.microsoft.com/office/drawing/2014/main" xmlns="" val="20003"/>
                    </a:ext>
                  </a:extLst>
                </a:gridCol>
              </a:tblGrid>
              <a:tr h="288000">
                <a:tc gridSpan="2">
                  <a:txBody>
                    <a:bodyPr/>
                    <a:lstStyle/>
                    <a:p>
                      <a:pPr algn="ctr">
                        <a:spcAft>
                          <a:spcPts val="0"/>
                        </a:spcAft>
                      </a:pPr>
                      <a:r>
                        <a:rPr lang="en-US" sz="1600" b="1" spc="-5" dirty="0">
                          <a:latin typeface="Arial" pitchFamily="34" charset="0"/>
                          <a:ea typeface="Meiryo"/>
                          <a:cs typeface="Arial" pitchFamily="34" charset="0"/>
                        </a:rPr>
                        <a:t>Input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gridSpan="2">
                  <a:txBody>
                    <a:bodyPr/>
                    <a:lstStyle/>
                    <a:p>
                      <a:pPr algn="ctr">
                        <a:spcAft>
                          <a:spcPts val="0"/>
                        </a:spcAft>
                      </a:pPr>
                      <a:r>
                        <a:rPr lang="en-US" sz="1600" b="1" spc="-5">
                          <a:latin typeface="Arial" pitchFamily="34" charset="0"/>
                          <a:ea typeface="Meiryo"/>
                          <a:cs typeface="Arial" pitchFamily="34" charset="0"/>
                        </a:rPr>
                        <a:t>Output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extLst>
                  <a:ext uri="{0D108BD9-81ED-4DB2-BD59-A6C34878D82A}">
                    <a16:rowId xmlns:a16="http://schemas.microsoft.com/office/drawing/2014/main" xmlns="" val="10000"/>
                  </a:ext>
                </a:extLst>
              </a:tr>
              <a:tr h="288000">
                <a:tc>
                  <a:txBody>
                    <a:bodyPr/>
                    <a:lstStyle/>
                    <a:p>
                      <a:pPr algn="ctr">
                        <a:spcAft>
                          <a:spcPts val="0"/>
                        </a:spcAft>
                      </a:pPr>
                      <a:r>
                        <a:rPr lang="en-US" sz="1600" b="1" spc="-5">
                          <a:latin typeface="Arial" pitchFamily="34" charset="0"/>
                          <a:ea typeface="Meiryo"/>
                          <a:cs typeface="Arial" pitchFamily="34" charset="0"/>
                        </a:rPr>
                        <a:t>Raw Material</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spc="-5">
                          <a:latin typeface="Arial" pitchFamily="34" charset="0"/>
                          <a:ea typeface="Meiryo"/>
                          <a:cs typeface="Arial" pitchFamily="34" charset="0"/>
                        </a:rPr>
                        <a:t>Quantity in TPA</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spc="-5" dirty="0">
                          <a:latin typeface="Arial" pitchFamily="34" charset="0"/>
                          <a:ea typeface="Meiryo"/>
                          <a:cs typeface="Arial" pitchFamily="34" charset="0"/>
                        </a:rPr>
                        <a:t>Product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spc="-5">
                          <a:latin typeface="Arial" pitchFamily="34" charset="0"/>
                          <a:ea typeface="Meiryo"/>
                          <a:cs typeface="Arial" pitchFamily="34" charset="0"/>
                        </a:rPr>
                        <a:t>Quantity in TPA</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88000">
                <a:tc>
                  <a:txBody>
                    <a:bodyPr/>
                    <a:lstStyle/>
                    <a:p>
                      <a:pPr algn="ctr">
                        <a:spcAft>
                          <a:spcPts val="0"/>
                        </a:spcAft>
                      </a:pPr>
                      <a:r>
                        <a:rPr lang="en-US" sz="1600" spc="-5">
                          <a:latin typeface="Arial" pitchFamily="34" charset="0"/>
                          <a:ea typeface="Meiryo"/>
                          <a:cs typeface="Arial" pitchFamily="34" charset="0"/>
                        </a:rPr>
                        <a:t>Iron  ore  fines</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ctr">
                        <a:spcAft>
                          <a:spcPts val="0"/>
                        </a:spcAft>
                      </a:pPr>
                      <a:r>
                        <a:rPr lang="en-US" sz="1600" spc="-5">
                          <a:latin typeface="Arial" pitchFamily="34" charset="0"/>
                          <a:ea typeface="Meiryo"/>
                          <a:cs typeface="Arial" pitchFamily="34" charset="0"/>
                        </a:rPr>
                        <a:t>38,50,000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600" spc="-5" dirty="0">
                          <a:latin typeface="Arial" pitchFamily="34" charset="0"/>
                          <a:ea typeface="Meiryo"/>
                          <a:cs typeface="Arial" pitchFamily="34" charset="0"/>
                        </a:rPr>
                        <a:t>Beneficiated Iron ore (Fe%: &gt;63)</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600" spc="-5">
                          <a:latin typeface="Arial" pitchFamily="34" charset="0"/>
                          <a:ea typeface="Meiryo"/>
                          <a:cs typeface="Arial" pitchFamily="34" charset="0"/>
                        </a:rPr>
                        <a:t>25,00,000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88000">
                <a:tc>
                  <a:txBody>
                    <a:bodyPr/>
                    <a:lstStyle/>
                    <a:p>
                      <a:pPr algn="ctr">
                        <a:spcAft>
                          <a:spcPts val="0"/>
                        </a:spcAft>
                      </a:pPr>
                      <a:r>
                        <a:rPr lang="en-US" sz="1600" spc="-5">
                          <a:latin typeface="Arial" pitchFamily="34" charset="0"/>
                          <a:ea typeface="Meiryo"/>
                          <a:cs typeface="Arial" pitchFamily="34" charset="0"/>
                        </a:rPr>
                        <a:t> (Fe%: - 55 - 60; size &lt; 10 mm )</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10003"/>
                  </a:ext>
                </a:extLst>
              </a:tr>
              <a:tr h="288000">
                <a:tc>
                  <a:txBody>
                    <a:bodyPr/>
                    <a:lstStyle/>
                    <a:p>
                      <a:pPr algn="ctr">
                        <a:spcAft>
                          <a:spcPts val="0"/>
                        </a:spcAft>
                      </a:pPr>
                      <a:r>
                        <a:rPr lang="en-US" sz="1600" spc="-5">
                          <a:latin typeface="Arial" pitchFamily="34" charset="0"/>
                          <a:ea typeface="Meiryo"/>
                          <a:cs typeface="Arial" pitchFamily="34" charset="0"/>
                        </a:rPr>
                        <a: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spc="-5">
                          <a:latin typeface="Arial" pitchFamily="34" charset="0"/>
                          <a:ea typeface="Meiryo"/>
                          <a:cs typeface="Arial" pitchFamily="34" charset="0"/>
                        </a:rPr>
                        <a: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spc="-5">
                          <a:latin typeface="Arial" pitchFamily="34" charset="0"/>
                          <a:ea typeface="Meiryo"/>
                          <a:cs typeface="Arial" pitchFamily="34" charset="0"/>
                        </a:rPr>
                        <a:t>Tailings</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spc="-5">
                          <a:latin typeface="Arial" pitchFamily="34" charset="0"/>
                          <a:ea typeface="Meiryo"/>
                          <a:cs typeface="Arial" pitchFamily="34" charset="0"/>
                        </a:rPr>
                        <a:t>13,50,000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88000">
                <a:tc>
                  <a:txBody>
                    <a:bodyPr/>
                    <a:lstStyle/>
                    <a:p>
                      <a:pPr algn="ctr">
                        <a:spcAft>
                          <a:spcPts val="0"/>
                        </a:spcAft>
                      </a:pPr>
                      <a:r>
                        <a:rPr lang="en-US" sz="1600" spc="-5">
                          <a:latin typeface="Arial" pitchFamily="34" charset="0"/>
                          <a:ea typeface="Meiryo"/>
                          <a:cs typeface="Arial" pitchFamily="34" charset="0"/>
                        </a:rPr>
                        <a:t>Total Input</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spc="-5">
                          <a:latin typeface="Arial" pitchFamily="34" charset="0"/>
                          <a:ea typeface="Meiryo"/>
                          <a:cs typeface="Arial" pitchFamily="34" charset="0"/>
                        </a:rPr>
                        <a:t>38,50,000</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spc="-5" dirty="0">
                          <a:latin typeface="Arial" pitchFamily="34" charset="0"/>
                          <a:ea typeface="Meiryo"/>
                          <a:cs typeface="Arial" pitchFamily="34" charset="0"/>
                        </a:rPr>
                        <a:t>Total Output</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spc="-5" dirty="0">
                          <a:latin typeface="Arial" pitchFamily="34" charset="0"/>
                          <a:ea typeface="Meiryo"/>
                          <a:cs typeface="Arial" pitchFamily="34" charset="0"/>
                        </a:rPr>
                        <a:t>38,50,000</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3017520" y="613955"/>
            <a:ext cx="5741572" cy="369332"/>
          </a:xfrm>
          <a:prstGeom prst="rect">
            <a:avLst/>
          </a:prstGeom>
          <a:noFill/>
        </p:spPr>
        <p:txBody>
          <a:bodyPr wrap="none" rtlCol="0">
            <a:spAutoFit/>
          </a:bodyPr>
          <a:lstStyle/>
          <a:p>
            <a:r>
              <a:rPr lang="en-US" b="1" dirty="0"/>
              <a:t>Material Balance for Beneficiation Plant (TPA throughput) </a:t>
            </a:r>
            <a:endParaRPr lang="en-IN" dirty="0"/>
          </a:p>
        </p:txBody>
      </p:sp>
      <p:sp>
        <p:nvSpPr>
          <p:cNvPr id="10" name="TextBox 9"/>
          <p:cNvSpPr txBox="1"/>
          <p:nvPr/>
        </p:nvSpPr>
        <p:spPr>
          <a:xfrm>
            <a:off x="3265714" y="3239588"/>
            <a:ext cx="4378699" cy="369332"/>
          </a:xfrm>
          <a:prstGeom prst="rect">
            <a:avLst/>
          </a:prstGeom>
          <a:noFill/>
        </p:spPr>
        <p:txBody>
          <a:bodyPr wrap="none" rtlCol="0">
            <a:spAutoFit/>
          </a:bodyPr>
          <a:lstStyle/>
          <a:p>
            <a:r>
              <a:rPr lang="en-US" b="1" dirty="0"/>
              <a:t>Material Balance for Pellet Plant (2.0 MTPA)</a:t>
            </a:r>
            <a:endParaRPr lang="en-IN" dirty="0"/>
          </a:p>
        </p:txBody>
      </p:sp>
      <p:sp>
        <p:nvSpPr>
          <p:cNvPr id="2" name="Slide Number Placeholder 1">
            <a:extLst>
              <a:ext uri="{FF2B5EF4-FFF2-40B4-BE49-F238E27FC236}">
                <a16:creationId xmlns:a16="http://schemas.microsoft.com/office/drawing/2014/main" xmlns="" id="{6BD88B5A-8B94-41A1-9556-B894AC42CF9A}"/>
              </a:ext>
            </a:extLst>
          </p:cNvPr>
          <p:cNvSpPr>
            <a:spLocks noGrp="1"/>
          </p:cNvSpPr>
          <p:nvPr>
            <p:ph type="sldNum" sz="quarter" idx="12"/>
          </p:nvPr>
        </p:nvSpPr>
        <p:spPr/>
        <p:txBody>
          <a:bodyPr/>
          <a:lstStyle/>
          <a:p>
            <a:fld id="{CFF127C1-E3C8-484A-B43B-A9A91675C17C}" type="slidenum">
              <a:rPr lang="en-US" smtClean="0"/>
              <a:pPr/>
              <a:t>15</a:t>
            </a:fld>
            <a:endParaRPr lang="en-US"/>
          </a:p>
        </p:txBody>
      </p:sp>
    </p:spTree>
    <p:extLst>
      <p:ext uri="{BB962C8B-B14F-4D97-AF65-F5344CB8AC3E}">
        <p14:creationId xmlns:p14="http://schemas.microsoft.com/office/powerpoint/2010/main" val="3026618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8" name="Rectangle 7"/>
          <p:cNvSpPr/>
          <p:nvPr/>
        </p:nvSpPr>
        <p:spPr>
          <a:xfrm>
            <a:off x="7563667" y="1405922"/>
            <a:ext cx="2619374" cy="738664"/>
          </a:xfrm>
          <a:prstGeom prst="rect">
            <a:avLst/>
          </a:prstGeom>
        </p:spPr>
        <p:txBody>
          <a:bodyPr wrap="square">
            <a:spAutoFit/>
          </a:bodyPr>
          <a:lstStyle/>
          <a:p>
            <a:pPr marL="7938" indent="-7938" algn="ctr"/>
            <a:r>
              <a:rPr lang="en-US" sz="1400" b="1" kern="100" dirty="0">
                <a:latin typeface="Arial" panose="020B0604020202020204" pitchFamily="34" charset="0"/>
                <a:ea typeface="Cambria" pitchFamily="18" charset="0"/>
                <a:cs typeface="Arial" panose="020B0604020202020204" pitchFamily="34" charset="0"/>
              </a:rPr>
              <a:t>Ambient Air Quality Monitoring </a:t>
            </a:r>
          </a:p>
          <a:p>
            <a:pPr marL="7938" indent="-7938" algn="ctr"/>
            <a:r>
              <a:rPr lang="en-US" sz="1400" b="1" kern="100" dirty="0">
                <a:latin typeface="Arial" panose="020B0604020202020204" pitchFamily="34" charset="0"/>
                <a:ea typeface="Cambria" pitchFamily="18" charset="0"/>
                <a:cs typeface="Arial" panose="020B0604020202020204" pitchFamily="34" charset="0"/>
              </a:rPr>
              <a:t>Locations Map &amp; Result</a:t>
            </a:r>
          </a:p>
        </p:txBody>
      </p:sp>
      <p:pic>
        <p:nvPicPr>
          <p:cNvPr id="25" name="Picture 24" descr="C:\Users\umesh\Desktop\OSISL Final EIA\Prashant\Windrose_001.jpg"/>
          <p:cNvPicPr/>
          <p:nvPr/>
        </p:nvPicPr>
        <p:blipFill rotWithShape="1">
          <a:blip r:embed="rId2" cstate="print">
            <a:extLst>
              <a:ext uri="{28A0092B-C50C-407E-A947-70E740481C1C}">
                <a14:useLocalDpi xmlns:a14="http://schemas.microsoft.com/office/drawing/2010/main" val="0"/>
              </a:ext>
            </a:extLst>
          </a:blip>
          <a:srcRect r="-35" b="68"/>
          <a:stretch/>
        </p:blipFill>
        <p:spPr bwMode="auto">
          <a:xfrm>
            <a:off x="10175966" y="323603"/>
            <a:ext cx="2016034" cy="2040774"/>
          </a:xfrm>
          <a:prstGeom prst="rect">
            <a:avLst/>
          </a:prstGeom>
          <a:noFill/>
          <a:ln>
            <a:noFill/>
          </a:ln>
          <a:extLst>
            <a:ext uri="{53640926-AAD7-44D8-BBD7-CCE9431645EC}">
              <a14:shadowObscured xmlns:a14="http://schemas.microsoft.com/office/drawing/2010/main"/>
            </a:ext>
          </a:extLst>
        </p:spPr>
      </p:pic>
      <p:graphicFrame>
        <p:nvGraphicFramePr>
          <p:cNvPr id="26" name="Table 25"/>
          <p:cNvGraphicFramePr>
            <a:graphicFrameLocks noGrp="1"/>
          </p:cNvGraphicFramePr>
          <p:nvPr/>
        </p:nvGraphicFramePr>
        <p:xfrm>
          <a:off x="26126" y="1041488"/>
          <a:ext cx="7223761" cy="5607509"/>
        </p:xfrm>
        <a:graphic>
          <a:graphicData uri="http://schemas.openxmlformats.org/drawingml/2006/table">
            <a:tbl>
              <a:tblPr/>
              <a:tblGrid>
                <a:gridCol w="425386">
                  <a:extLst>
                    <a:ext uri="{9D8B030D-6E8A-4147-A177-3AD203B41FA5}">
                      <a16:colId xmlns:a16="http://schemas.microsoft.com/office/drawing/2014/main" xmlns="" val="20000"/>
                    </a:ext>
                  </a:extLst>
                </a:gridCol>
                <a:gridCol w="1079388">
                  <a:extLst>
                    <a:ext uri="{9D8B030D-6E8A-4147-A177-3AD203B41FA5}">
                      <a16:colId xmlns:a16="http://schemas.microsoft.com/office/drawing/2014/main" xmlns="" val="20001"/>
                    </a:ext>
                  </a:extLst>
                </a:gridCol>
                <a:gridCol w="806887">
                  <a:extLst>
                    <a:ext uri="{9D8B030D-6E8A-4147-A177-3AD203B41FA5}">
                      <a16:colId xmlns:a16="http://schemas.microsoft.com/office/drawing/2014/main" xmlns="" val="20002"/>
                    </a:ext>
                  </a:extLst>
                </a:gridCol>
                <a:gridCol w="1199713">
                  <a:extLst>
                    <a:ext uri="{9D8B030D-6E8A-4147-A177-3AD203B41FA5}">
                      <a16:colId xmlns:a16="http://schemas.microsoft.com/office/drawing/2014/main" xmlns="" val="20003"/>
                    </a:ext>
                  </a:extLst>
                </a:gridCol>
                <a:gridCol w="1003655">
                  <a:extLst>
                    <a:ext uri="{9D8B030D-6E8A-4147-A177-3AD203B41FA5}">
                      <a16:colId xmlns:a16="http://schemas.microsoft.com/office/drawing/2014/main" xmlns="" val="20004"/>
                    </a:ext>
                  </a:extLst>
                </a:gridCol>
                <a:gridCol w="1404265">
                  <a:extLst>
                    <a:ext uri="{9D8B030D-6E8A-4147-A177-3AD203B41FA5}">
                      <a16:colId xmlns:a16="http://schemas.microsoft.com/office/drawing/2014/main" xmlns="" val="20005"/>
                    </a:ext>
                  </a:extLst>
                </a:gridCol>
                <a:gridCol w="1304467">
                  <a:extLst>
                    <a:ext uri="{9D8B030D-6E8A-4147-A177-3AD203B41FA5}">
                      <a16:colId xmlns:a16="http://schemas.microsoft.com/office/drawing/2014/main" xmlns="" val="20006"/>
                    </a:ext>
                  </a:extLst>
                </a:gridCol>
              </a:tblGrid>
              <a:tr h="1121501">
                <a:tc>
                  <a:txBody>
                    <a:bodyPr/>
                    <a:lstStyle/>
                    <a:p>
                      <a:pPr algn="ctr">
                        <a:spcAft>
                          <a:spcPts val="0"/>
                        </a:spcAft>
                      </a:pPr>
                      <a:r>
                        <a:rPr lang="en-US" sz="1400" b="1" dirty="0">
                          <a:latin typeface="Arial" pitchFamily="34" charset="0"/>
                          <a:ea typeface="Times New Roman"/>
                          <a:cs typeface="Arial" pitchFamily="34" charset="0"/>
                        </a:rPr>
                        <a:t>Sr.</a:t>
                      </a:r>
                      <a:endParaRPr lang="en-IN" sz="1400" dirty="0">
                        <a:latin typeface="Arial" pitchFamily="34" charset="0"/>
                        <a:ea typeface="Times New Roman"/>
                        <a:cs typeface="Arial" pitchFamily="34" charset="0"/>
                      </a:endParaRPr>
                    </a:p>
                    <a:p>
                      <a:pPr algn="ctr">
                        <a:spcAft>
                          <a:spcPts val="0"/>
                        </a:spcAft>
                      </a:pPr>
                      <a:r>
                        <a:rPr lang="en-US" sz="1400" b="1" dirty="0">
                          <a:latin typeface="Arial" pitchFamily="34" charset="0"/>
                          <a:ea typeface="Times New Roman"/>
                          <a:cs typeface="Arial" pitchFamily="34" charset="0"/>
                        </a:rPr>
                        <a:t>No.</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Locations</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Station Code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Aerial Distance from plant site (Km)</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Direction from plant site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Co-ordinate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Type of Area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60751">
                <a:tc>
                  <a:txBody>
                    <a:bodyPr/>
                    <a:lstStyle/>
                    <a:p>
                      <a:pPr algn="ctr">
                        <a:spcAft>
                          <a:spcPts val="0"/>
                        </a:spcAft>
                      </a:pPr>
                      <a:r>
                        <a:rPr lang="en-US" sz="1400">
                          <a:latin typeface="Arial" pitchFamily="34" charset="0"/>
                          <a:ea typeface="Times New Roman"/>
                          <a:cs typeface="Arial" pitchFamily="34" charset="0"/>
                        </a:rPr>
                        <a:t>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Project Site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21°47′53.92″ N 85°34′20.45″ 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Industrial Area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0751">
                <a:tc>
                  <a:txBody>
                    <a:bodyPr/>
                    <a:lstStyle/>
                    <a:p>
                      <a:pPr algn="ctr">
                        <a:spcAft>
                          <a:spcPts val="0"/>
                        </a:spcAft>
                      </a:pPr>
                      <a:r>
                        <a:rPr lang="en-US" sz="1400">
                          <a:latin typeface="Arial" pitchFamily="34" charset="0"/>
                          <a:ea typeface="Times New Roman"/>
                          <a:cs typeface="Arial" pitchFamily="34" charset="0"/>
                        </a:rPr>
                        <a:t>2.</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Jamuposi</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A2</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1.03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21°47'52.70"N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85°34'56.35"E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Settlement Area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0751">
                <a:tc>
                  <a:txBody>
                    <a:bodyPr/>
                    <a:lstStyle/>
                    <a:p>
                      <a:pPr algn="ctr">
                        <a:spcAft>
                          <a:spcPts val="0"/>
                        </a:spcAft>
                      </a:pPr>
                      <a:r>
                        <a:rPr lang="en-US" sz="1400">
                          <a:latin typeface="Arial" pitchFamily="34" charset="0"/>
                          <a:ea typeface="Times New Roman"/>
                          <a:cs typeface="Arial" pitchFamily="34" charset="0"/>
                        </a:rPr>
                        <a:t>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Jumpura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2.94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21°49'29.12"N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85°34'7.83"E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Settlement Area</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60751">
                <a:tc>
                  <a:txBody>
                    <a:bodyPr/>
                    <a:lstStyle/>
                    <a:p>
                      <a:pPr algn="ctr">
                        <a:spcAft>
                          <a:spcPts val="0"/>
                        </a:spcAft>
                      </a:pPr>
                      <a:r>
                        <a:rPr lang="en-US" sz="1400">
                          <a:latin typeface="Arial" pitchFamily="34" charset="0"/>
                          <a:ea typeface="Times New Roman"/>
                          <a:cs typeface="Arial" pitchFamily="34" charset="0"/>
                        </a:rPr>
                        <a:t>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Patung</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A4</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4.09</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SWS</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21°46'54.06"N</a:t>
                      </a:r>
                      <a:endParaRPr lang="en-IN" sz="1400" dirty="0">
                        <a:latin typeface="Arial" pitchFamily="34" charset="0"/>
                        <a:ea typeface="Times New Roman"/>
                        <a:cs typeface="Arial" pitchFamily="34" charset="0"/>
                      </a:endParaRPr>
                    </a:p>
                    <a:p>
                      <a:pPr algn="ctr">
                        <a:spcAft>
                          <a:spcPts val="0"/>
                        </a:spcAft>
                      </a:pPr>
                      <a:r>
                        <a:rPr lang="en-US" sz="1400" dirty="0">
                          <a:latin typeface="Arial" pitchFamily="34" charset="0"/>
                          <a:ea typeface="Times New Roman"/>
                          <a:cs typeface="Arial" pitchFamily="34" charset="0"/>
                        </a:rPr>
                        <a:t>85°32'13.36"E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Settlement Area</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0751">
                <a:tc>
                  <a:txBody>
                    <a:bodyPr/>
                    <a:lstStyle/>
                    <a:p>
                      <a:pPr algn="ctr">
                        <a:spcAft>
                          <a:spcPts val="0"/>
                        </a:spcAft>
                      </a:pPr>
                      <a:r>
                        <a:rPr lang="en-US" sz="1400">
                          <a:latin typeface="Arial" pitchFamily="34" charset="0"/>
                          <a:ea typeface="Times New Roman"/>
                          <a:cs typeface="Arial" pitchFamily="34" charset="0"/>
                        </a:rPr>
                        <a:t>5.</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Bhaluka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A5</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3.1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21°49'34.92"N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85°34'25.44"E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Settlement Area</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60751">
                <a:tc>
                  <a:txBody>
                    <a:bodyPr/>
                    <a:lstStyle/>
                    <a:p>
                      <a:pPr algn="ctr">
                        <a:spcAft>
                          <a:spcPts val="0"/>
                        </a:spcAft>
                      </a:pPr>
                      <a:r>
                        <a:rPr lang="en-US" sz="1400">
                          <a:latin typeface="Arial" pitchFamily="34" charset="0"/>
                          <a:ea typeface="Times New Roman"/>
                          <a:cs typeface="Arial" pitchFamily="34" charset="0"/>
                        </a:rPr>
                        <a:t>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Shrinampur</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2.63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21°49'5.84"N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85°35'10.47"E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Settlement Area</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60751">
                <a:tc>
                  <a:txBody>
                    <a:bodyPr/>
                    <a:lstStyle/>
                    <a:p>
                      <a:pPr algn="ctr">
                        <a:spcAft>
                          <a:spcPts val="0"/>
                        </a:spcAft>
                      </a:pPr>
                      <a:r>
                        <a:rPr lang="en-US" sz="1400">
                          <a:latin typeface="Arial" pitchFamily="34" charset="0"/>
                          <a:ea typeface="Times New Roman"/>
                          <a:cs typeface="Arial" pitchFamily="34" charset="0"/>
                        </a:rPr>
                        <a:t>7.</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Silisuan</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A7</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5.93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WNW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21°50'24.00"N  85°32'11.09"E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Settlement Area</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60751">
                <a:tc>
                  <a:txBody>
                    <a:bodyPr/>
                    <a:lstStyle/>
                    <a:p>
                      <a:pPr algn="ctr">
                        <a:spcAft>
                          <a:spcPts val="0"/>
                        </a:spcAft>
                      </a:pPr>
                      <a:r>
                        <a:rPr lang="en-US" sz="1400">
                          <a:latin typeface="Arial" pitchFamily="34" charset="0"/>
                          <a:ea typeface="Times New Roman"/>
                          <a:cs typeface="Arial" pitchFamily="34" charset="0"/>
                        </a:rPr>
                        <a:t>8.</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Arsala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A8</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4.66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21°50'25.33"N 85°34'11.09"E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Settlement Area</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27" name="TextBox 26"/>
          <p:cNvSpPr txBox="1"/>
          <p:nvPr/>
        </p:nvSpPr>
        <p:spPr>
          <a:xfrm>
            <a:off x="496388" y="574766"/>
            <a:ext cx="6502229" cy="369332"/>
          </a:xfrm>
          <a:prstGeom prst="rect">
            <a:avLst/>
          </a:prstGeom>
          <a:noFill/>
        </p:spPr>
        <p:txBody>
          <a:bodyPr wrap="none" rtlCol="0">
            <a:spAutoFit/>
          </a:bodyPr>
          <a:lstStyle/>
          <a:p>
            <a:r>
              <a:rPr lang="en-US" b="1" dirty="0"/>
              <a:t>Ambient Air Quality (AAQ) Monitoring Stations (March-May 2019)</a:t>
            </a:r>
            <a:endParaRPr lang="en-IN" dirty="0"/>
          </a:p>
        </p:txBody>
      </p:sp>
      <p:pic>
        <p:nvPicPr>
          <p:cNvPr id="28" name="Picture 27" descr="C:\Users\Deepak_sahoo-pc\AppData\Local\Microsoft\Windows\INetCache\Content.Word\AIR MAP.JPG"/>
          <p:cNvPicPr/>
          <p:nvPr/>
        </p:nvPicPr>
        <p:blipFill>
          <a:blip r:embed="rId3" cstate="print"/>
          <a:srcRect/>
          <a:stretch>
            <a:fillRect/>
          </a:stretch>
        </p:blipFill>
        <p:spPr bwMode="auto">
          <a:xfrm>
            <a:off x="7458890" y="2717072"/>
            <a:ext cx="4628606" cy="40364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a:extLst>
              <a:ext uri="{FF2B5EF4-FFF2-40B4-BE49-F238E27FC236}">
                <a16:creationId xmlns:a16="http://schemas.microsoft.com/office/drawing/2014/main" xmlns="" id="{1225D45C-30D4-4F3A-AE7C-2B7F74EB7659}"/>
              </a:ext>
            </a:extLst>
          </p:cNvPr>
          <p:cNvSpPr>
            <a:spLocks noGrp="1"/>
          </p:cNvSpPr>
          <p:nvPr>
            <p:ph type="sldNum" sz="quarter" idx="12"/>
          </p:nvPr>
        </p:nvSpPr>
        <p:spPr/>
        <p:txBody>
          <a:bodyPr/>
          <a:lstStyle/>
          <a:p>
            <a:fld id="{CFF127C1-E3C8-484A-B43B-A9A91675C17C}" type="slidenum">
              <a:rPr lang="en-US" smtClean="0"/>
              <a:pPr/>
              <a:t>16</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8" name="Rectangle 7"/>
          <p:cNvSpPr/>
          <p:nvPr/>
        </p:nvSpPr>
        <p:spPr>
          <a:xfrm>
            <a:off x="7929427" y="1340606"/>
            <a:ext cx="2442482" cy="738664"/>
          </a:xfrm>
          <a:prstGeom prst="rect">
            <a:avLst/>
          </a:prstGeom>
        </p:spPr>
        <p:txBody>
          <a:bodyPr wrap="square">
            <a:spAutoFit/>
          </a:bodyPr>
          <a:lstStyle/>
          <a:p>
            <a:pPr marL="7938" indent="-7938" algn="ctr"/>
            <a:r>
              <a:rPr lang="en-US" sz="1400" b="1" kern="100" dirty="0">
                <a:latin typeface="Arial" panose="020B0604020202020204" pitchFamily="34" charset="0"/>
                <a:ea typeface="Cambria" pitchFamily="18" charset="0"/>
                <a:cs typeface="Arial" panose="020B0604020202020204" pitchFamily="34" charset="0"/>
              </a:rPr>
              <a:t>Ambient Air Quality Monitoring </a:t>
            </a:r>
          </a:p>
          <a:p>
            <a:pPr marL="7938" indent="-7938" algn="ctr"/>
            <a:r>
              <a:rPr lang="en-US" sz="1400" b="1" kern="100" dirty="0">
                <a:latin typeface="Arial" panose="020B0604020202020204" pitchFamily="34" charset="0"/>
                <a:ea typeface="Cambria" pitchFamily="18" charset="0"/>
                <a:cs typeface="Arial" panose="020B0604020202020204" pitchFamily="34" charset="0"/>
              </a:rPr>
              <a:t>Locations Map &amp; Result</a:t>
            </a:r>
          </a:p>
        </p:txBody>
      </p:sp>
      <p:pic>
        <p:nvPicPr>
          <p:cNvPr id="25" name="Picture 24" descr="C:\Users\umesh\Desktop\OSISL Final EIA\Prashant\Windrose_001.jpg"/>
          <p:cNvPicPr/>
          <p:nvPr/>
        </p:nvPicPr>
        <p:blipFill rotWithShape="1">
          <a:blip r:embed="rId2" cstate="print">
            <a:extLst>
              <a:ext uri="{28A0092B-C50C-407E-A947-70E740481C1C}">
                <a14:useLocalDpi xmlns:a14="http://schemas.microsoft.com/office/drawing/2010/main" val="0"/>
              </a:ext>
            </a:extLst>
          </a:blip>
          <a:srcRect r="-35" b="68"/>
          <a:stretch/>
        </p:blipFill>
        <p:spPr bwMode="auto">
          <a:xfrm>
            <a:off x="10175966" y="323603"/>
            <a:ext cx="2016034" cy="2040774"/>
          </a:xfrm>
          <a:prstGeom prst="rect">
            <a:avLst/>
          </a:prstGeom>
          <a:noFill/>
          <a:ln>
            <a:noFill/>
          </a:ln>
          <a:extLst>
            <a:ext uri="{53640926-AAD7-44D8-BBD7-CCE9431645EC}">
              <a14:shadowObscured xmlns:a14="http://schemas.microsoft.com/office/drawing/2010/main"/>
            </a:ext>
          </a:extLst>
        </p:spPr>
      </p:pic>
      <p:graphicFrame>
        <p:nvGraphicFramePr>
          <p:cNvPr id="5" name="Table 4"/>
          <p:cNvGraphicFramePr>
            <a:graphicFrameLocks noGrp="1"/>
          </p:cNvGraphicFramePr>
          <p:nvPr/>
        </p:nvGraphicFramePr>
        <p:xfrm>
          <a:off x="80129" y="1032196"/>
          <a:ext cx="8008375" cy="5803012"/>
        </p:xfrm>
        <a:graphic>
          <a:graphicData uri="http://schemas.openxmlformats.org/drawingml/2006/table">
            <a:tbl>
              <a:tblPr/>
              <a:tblGrid>
                <a:gridCol w="763999">
                  <a:extLst>
                    <a:ext uri="{9D8B030D-6E8A-4147-A177-3AD203B41FA5}">
                      <a16:colId xmlns:a16="http://schemas.microsoft.com/office/drawing/2014/main" xmlns="" val="20000"/>
                    </a:ext>
                  </a:extLst>
                </a:gridCol>
                <a:gridCol w="1036284">
                  <a:extLst>
                    <a:ext uri="{9D8B030D-6E8A-4147-A177-3AD203B41FA5}">
                      <a16:colId xmlns:a16="http://schemas.microsoft.com/office/drawing/2014/main" xmlns="" val="20001"/>
                    </a:ext>
                  </a:extLst>
                </a:gridCol>
                <a:gridCol w="880921">
                  <a:extLst>
                    <a:ext uri="{9D8B030D-6E8A-4147-A177-3AD203B41FA5}">
                      <a16:colId xmlns:a16="http://schemas.microsoft.com/office/drawing/2014/main" xmlns="" val="20002"/>
                    </a:ext>
                  </a:extLst>
                </a:gridCol>
                <a:gridCol w="879319">
                  <a:extLst>
                    <a:ext uri="{9D8B030D-6E8A-4147-A177-3AD203B41FA5}">
                      <a16:colId xmlns:a16="http://schemas.microsoft.com/office/drawing/2014/main" xmlns="" val="20003"/>
                    </a:ext>
                  </a:extLst>
                </a:gridCol>
                <a:gridCol w="1883570">
                  <a:extLst>
                    <a:ext uri="{9D8B030D-6E8A-4147-A177-3AD203B41FA5}">
                      <a16:colId xmlns:a16="http://schemas.microsoft.com/office/drawing/2014/main" xmlns="" val="20004"/>
                    </a:ext>
                  </a:extLst>
                </a:gridCol>
                <a:gridCol w="1290950">
                  <a:extLst>
                    <a:ext uri="{9D8B030D-6E8A-4147-A177-3AD203B41FA5}">
                      <a16:colId xmlns:a16="http://schemas.microsoft.com/office/drawing/2014/main" xmlns="" val="20005"/>
                    </a:ext>
                  </a:extLst>
                </a:gridCol>
                <a:gridCol w="1273332">
                  <a:extLst>
                    <a:ext uri="{9D8B030D-6E8A-4147-A177-3AD203B41FA5}">
                      <a16:colId xmlns:a16="http://schemas.microsoft.com/office/drawing/2014/main" xmlns="" val="20006"/>
                    </a:ext>
                  </a:extLst>
                </a:gridCol>
              </a:tblGrid>
              <a:tr h="360377">
                <a:tc>
                  <a:txBody>
                    <a:bodyPr/>
                    <a:lstStyle/>
                    <a:p>
                      <a:pPr algn="ctr">
                        <a:spcAft>
                          <a:spcPts val="0"/>
                        </a:spcAft>
                      </a:pPr>
                      <a:r>
                        <a:rPr lang="en-US" sz="1200" b="1" dirty="0">
                          <a:latin typeface="Arial" pitchFamily="34" charset="0"/>
                          <a:ea typeface="Times New Roman"/>
                          <a:cs typeface="Arial" pitchFamily="34" charset="0"/>
                        </a:rPr>
                        <a:t>Station</a:t>
                      </a:r>
                      <a:endParaRPr lang="en-IN" sz="1200" dirty="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Arial" pitchFamily="34" charset="0"/>
                          <a:ea typeface="Times New Roman"/>
                          <a:cs typeface="Arial" pitchFamily="34" charset="0"/>
                        </a:rPr>
                        <a:t>Location Name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Distance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Direction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Justification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Latitude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Longitude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9949">
                <a:tc>
                  <a:txBody>
                    <a:bodyPr/>
                    <a:lstStyle/>
                    <a:p>
                      <a:pPr algn="ctr">
                        <a:lnSpc>
                          <a:spcPct val="115000"/>
                        </a:lnSpc>
                        <a:spcAft>
                          <a:spcPts val="0"/>
                        </a:spcAft>
                      </a:pPr>
                      <a:r>
                        <a:rPr lang="en-US" sz="1200">
                          <a:latin typeface="Arial" pitchFamily="34" charset="0"/>
                          <a:ea typeface="Times New Roman"/>
                          <a:cs typeface="Arial" pitchFamily="34" charset="0"/>
                        </a:rPr>
                        <a:t>AAQ1</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At Project Site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a:latin typeface="Arial" pitchFamily="34" charset="0"/>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a:latin typeface="Arial" pitchFamily="34" charset="0"/>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Core Zone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21°47'40.38"N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85°34'18.28"E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79897">
                <a:tc>
                  <a:txBody>
                    <a:bodyPr/>
                    <a:lstStyle/>
                    <a:p>
                      <a:pPr algn="ctr">
                        <a:lnSpc>
                          <a:spcPct val="115000"/>
                        </a:lnSpc>
                        <a:spcAft>
                          <a:spcPts val="0"/>
                        </a:spcAft>
                      </a:pPr>
                      <a:r>
                        <a:rPr lang="en-US" sz="1200">
                          <a:latin typeface="Arial" pitchFamily="34" charset="0"/>
                          <a:ea typeface="Times New Roman"/>
                          <a:cs typeface="Arial" pitchFamily="34" charset="0"/>
                        </a:rPr>
                        <a:t>AAQ2</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Jamuposi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0.35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Nearest habitation from project site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21°47'43.94"N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85°34'44.55"E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38377">
                <a:tc>
                  <a:txBody>
                    <a:bodyPr/>
                    <a:lstStyle/>
                    <a:p>
                      <a:pPr algn="ctr">
                        <a:lnSpc>
                          <a:spcPct val="115000"/>
                        </a:lnSpc>
                        <a:spcAft>
                          <a:spcPts val="0"/>
                        </a:spcAft>
                      </a:pPr>
                      <a:r>
                        <a:rPr lang="en-US" sz="1200">
                          <a:latin typeface="Arial" pitchFamily="34" charset="0"/>
                          <a:ea typeface="Times New Roman"/>
                          <a:cs typeface="Arial" pitchFamily="34" charset="0"/>
                        </a:rPr>
                        <a:t>AAQ3</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Tangarani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0.40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1st predominant Downwind direction / Nearest village to the project site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21°48'9.56"N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85°34'50.97"E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9262">
                <a:tc>
                  <a:txBody>
                    <a:bodyPr/>
                    <a:lstStyle/>
                    <a:p>
                      <a:pPr algn="ctr">
                        <a:lnSpc>
                          <a:spcPct val="115000"/>
                        </a:lnSpc>
                        <a:spcAft>
                          <a:spcPts val="0"/>
                        </a:spcAft>
                      </a:pPr>
                      <a:r>
                        <a:rPr lang="en-US" sz="1200">
                          <a:latin typeface="Arial" pitchFamily="34" charset="0"/>
                          <a:ea typeface="Times New Roman"/>
                          <a:cs typeface="Arial" pitchFamily="34" charset="0"/>
                        </a:rPr>
                        <a:t>AAQ4</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Sarasakela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0.80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W</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Crosswind / Habitation near the project site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21°47'47.14"N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85°33'45.84"E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9846">
                <a:tc>
                  <a:txBody>
                    <a:bodyPr/>
                    <a:lstStyle/>
                    <a:p>
                      <a:pPr algn="ctr">
                        <a:lnSpc>
                          <a:spcPct val="115000"/>
                        </a:lnSpc>
                        <a:spcAft>
                          <a:spcPts val="0"/>
                        </a:spcAft>
                      </a:pPr>
                      <a:r>
                        <a:rPr lang="en-US" sz="1200">
                          <a:latin typeface="Arial" pitchFamily="34" charset="0"/>
                          <a:ea typeface="Times New Roman"/>
                          <a:cs typeface="Arial" pitchFamily="34" charset="0"/>
                        </a:rPr>
                        <a:t>AAQ5</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Palasponga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0.90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SW</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1st predominant Upwind direction / Village nearby project site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21°47'6.67"N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85°33'45.04"E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89055">
                <a:tc>
                  <a:txBody>
                    <a:bodyPr/>
                    <a:lstStyle/>
                    <a:p>
                      <a:pPr algn="ctr">
                        <a:lnSpc>
                          <a:spcPct val="115000"/>
                        </a:lnSpc>
                        <a:spcAft>
                          <a:spcPts val="0"/>
                        </a:spcAft>
                      </a:pPr>
                      <a:r>
                        <a:rPr lang="en-US" sz="1200">
                          <a:latin typeface="Arial" pitchFamily="34" charset="0"/>
                          <a:ea typeface="Times New Roman"/>
                          <a:cs typeface="Arial" pitchFamily="34" charset="0"/>
                        </a:rPr>
                        <a:t>AAQ6</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Nuagaon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1.10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Times New Roman"/>
                          <a:cs typeface="Arial" pitchFamily="34" charset="0"/>
                        </a:rPr>
                        <a:t>2nd predominant Downwind direction / Village nearby project site</a:t>
                      </a:r>
                      <a:endParaRPr lang="en-IN" sz="1200" dirty="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21°48'34.39"N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85°34'5.08"E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83631">
                <a:tc>
                  <a:txBody>
                    <a:bodyPr/>
                    <a:lstStyle/>
                    <a:p>
                      <a:pPr algn="ctr">
                        <a:lnSpc>
                          <a:spcPct val="115000"/>
                        </a:lnSpc>
                        <a:spcAft>
                          <a:spcPts val="0"/>
                        </a:spcAft>
                      </a:pPr>
                      <a:r>
                        <a:rPr lang="en-US" sz="1200">
                          <a:latin typeface="Arial" pitchFamily="34" charset="0"/>
                          <a:ea typeface="Times New Roman"/>
                          <a:cs typeface="Arial" pitchFamily="34" charset="0"/>
                        </a:rPr>
                        <a:t>AAQ7</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Srirampur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NNE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Habitation in 1</a:t>
                      </a:r>
                      <a:r>
                        <a:rPr lang="en-US" sz="1200" baseline="30000">
                          <a:latin typeface="Arial" pitchFamily="34" charset="0"/>
                          <a:ea typeface="Times New Roman"/>
                          <a:cs typeface="Arial" pitchFamily="34" charset="0"/>
                        </a:rPr>
                        <a:t>st</a:t>
                      </a:r>
                      <a:r>
                        <a:rPr lang="en-US" sz="1200">
                          <a:latin typeface="Arial" pitchFamily="34" charset="0"/>
                          <a:ea typeface="Times New Roman"/>
                          <a:cs typeface="Arial" pitchFamily="34" charset="0"/>
                        </a:rPr>
                        <a:t> downwind direction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21°48'59.75"N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85°35'8.39"E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38377">
                <a:tc>
                  <a:txBody>
                    <a:bodyPr/>
                    <a:lstStyle/>
                    <a:p>
                      <a:pPr algn="ctr">
                        <a:lnSpc>
                          <a:spcPct val="115000"/>
                        </a:lnSpc>
                        <a:spcAft>
                          <a:spcPts val="0"/>
                        </a:spcAft>
                      </a:pPr>
                      <a:r>
                        <a:rPr lang="en-US" sz="1200">
                          <a:latin typeface="Arial" pitchFamily="34" charset="0"/>
                          <a:ea typeface="Times New Roman"/>
                          <a:cs typeface="Arial" pitchFamily="34" charset="0"/>
                        </a:rPr>
                        <a:t>AAQ8</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Jhumpura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2.70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2nd pre-dominant Downwind direction / Dense habitation along transport road</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21°49'27.93"N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85°33'59.18"E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79897">
                <a:tc>
                  <a:txBody>
                    <a:bodyPr/>
                    <a:lstStyle/>
                    <a:p>
                      <a:pPr algn="ctr">
                        <a:lnSpc>
                          <a:spcPct val="115000"/>
                        </a:lnSpc>
                        <a:spcAft>
                          <a:spcPts val="0"/>
                        </a:spcAft>
                      </a:pPr>
                      <a:r>
                        <a:rPr lang="en-US" sz="1200">
                          <a:latin typeface="Arial" pitchFamily="34" charset="0"/>
                          <a:ea typeface="Times New Roman"/>
                          <a:cs typeface="Arial" pitchFamily="34" charset="0"/>
                        </a:rPr>
                        <a:t>AAQ9</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Balisuan village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3.40 km</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2nd predominant Upwind direction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21°45'42.64"N</a:t>
                      </a:r>
                      <a:endParaRPr lang="en-IN" sz="120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Times New Roman"/>
                          <a:cs typeface="Arial" pitchFamily="34" charset="0"/>
                        </a:rPr>
                        <a:t>85°35'12.33"E</a:t>
                      </a:r>
                      <a:endParaRPr lang="en-IN" sz="1200" dirty="0">
                        <a:latin typeface="Arial" pitchFamily="34" charset="0"/>
                        <a:ea typeface="Times New Roman"/>
                        <a:cs typeface="Arial" pitchFamily="34" charset="0"/>
                      </a:endParaRPr>
                    </a:p>
                  </a:txBody>
                  <a:tcPr marL="67571" marR="675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7" name="TextBox 6"/>
          <p:cNvSpPr txBox="1"/>
          <p:nvPr/>
        </p:nvSpPr>
        <p:spPr>
          <a:xfrm>
            <a:off x="1018902" y="561703"/>
            <a:ext cx="6502229" cy="369332"/>
          </a:xfrm>
          <a:prstGeom prst="rect">
            <a:avLst/>
          </a:prstGeom>
          <a:noFill/>
        </p:spPr>
        <p:txBody>
          <a:bodyPr wrap="none" rtlCol="0">
            <a:spAutoFit/>
          </a:bodyPr>
          <a:lstStyle/>
          <a:p>
            <a:r>
              <a:rPr lang="en-US" b="1" dirty="0"/>
              <a:t>Ambient Air Quality (AAQ) Monitoring Stations (March-May 2021)</a:t>
            </a:r>
            <a:endParaRPr lang="en-IN" dirty="0"/>
          </a:p>
        </p:txBody>
      </p:sp>
      <p:pic>
        <p:nvPicPr>
          <p:cNvPr id="9" name="Picture 8" descr="\\Server\i\0000UMESH\OSISL BASELINE\AAQ.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034" y="3370217"/>
            <a:ext cx="4079965" cy="3030583"/>
          </a:xfrm>
          <a:prstGeom prst="rect">
            <a:avLst/>
          </a:prstGeom>
          <a:noFill/>
          <a:ln>
            <a:noFill/>
          </a:ln>
        </p:spPr>
      </p:pic>
      <p:sp>
        <p:nvSpPr>
          <p:cNvPr id="2" name="Slide Number Placeholder 1">
            <a:extLst>
              <a:ext uri="{FF2B5EF4-FFF2-40B4-BE49-F238E27FC236}">
                <a16:creationId xmlns:a16="http://schemas.microsoft.com/office/drawing/2014/main" xmlns="" id="{F80F58FB-E08C-4920-8E29-0A322D8C3135}"/>
              </a:ext>
            </a:extLst>
          </p:cNvPr>
          <p:cNvSpPr>
            <a:spLocks noGrp="1"/>
          </p:cNvSpPr>
          <p:nvPr>
            <p:ph type="sldNum" sz="quarter" idx="12"/>
          </p:nvPr>
        </p:nvSpPr>
        <p:spPr/>
        <p:txBody>
          <a:bodyPr/>
          <a:lstStyle/>
          <a:p>
            <a:fld id="{CFF127C1-E3C8-484A-B43B-A9A91675C17C}" type="slidenum">
              <a:rPr lang="en-US" smtClean="0"/>
              <a:pPr/>
              <a:t>17</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pic>
        <p:nvPicPr>
          <p:cNvPr id="25" name="Picture 24" descr="C:\Users\umesh\Desktop\OSISL Final EIA\Prashant\Windrose_001.jpg"/>
          <p:cNvPicPr/>
          <p:nvPr/>
        </p:nvPicPr>
        <p:blipFill rotWithShape="1">
          <a:blip r:embed="rId2" cstate="print">
            <a:extLst>
              <a:ext uri="{28A0092B-C50C-407E-A947-70E740481C1C}">
                <a14:useLocalDpi xmlns:a14="http://schemas.microsoft.com/office/drawing/2010/main" val="0"/>
              </a:ext>
            </a:extLst>
          </a:blip>
          <a:srcRect r="-35" b="68"/>
          <a:stretch/>
        </p:blipFill>
        <p:spPr bwMode="auto">
          <a:xfrm>
            <a:off x="10175966" y="323603"/>
            <a:ext cx="2016034" cy="2040774"/>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796831" y="561703"/>
            <a:ext cx="5997860" cy="369332"/>
          </a:xfrm>
          <a:prstGeom prst="rect">
            <a:avLst/>
          </a:prstGeom>
          <a:noFill/>
        </p:spPr>
        <p:txBody>
          <a:bodyPr wrap="none" rtlCol="0">
            <a:spAutoFit/>
          </a:bodyPr>
          <a:lstStyle/>
          <a:p>
            <a:r>
              <a:rPr lang="en-US" b="1" dirty="0"/>
              <a:t>Ambient Noise Level Monitoring Locations (March-May 2019)</a:t>
            </a:r>
            <a:endParaRPr lang="en-IN" dirty="0"/>
          </a:p>
        </p:txBody>
      </p:sp>
      <p:sp>
        <p:nvSpPr>
          <p:cNvPr id="10" name="Rectangle 9"/>
          <p:cNvSpPr/>
          <p:nvPr/>
        </p:nvSpPr>
        <p:spPr>
          <a:xfrm>
            <a:off x="8080816" y="1104946"/>
            <a:ext cx="2390643" cy="738664"/>
          </a:xfrm>
          <a:prstGeom prst="rect">
            <a:avLst/>
          </a:prstGeom>
        </p:spPr>
        <p:txBody>
          <a:bodyPr wrap="square">
            <a:spAutoFit/>
          </a:bodyPr>
          <a:lstStyle/>
          <a:p>
            <a:pPr marL="7938" indent="-7938" algn="ctr"/>
            <a:r>
              <a:rPr lang="en-IN" sz="1400" b="1" kern="100" dirty="0">
                <a:latin typeface="Arial" panose="020B0604020202020204" pitchFamily="34" charset="0"/>
                <a:ea typeface="Cambria" pitchFamily="18" charset="0"/>
                <a:cs typeface="Arial" panose="020B0604020202020204" pitchFamily="34" charset="0"/>
              </a:rPr>
              <a:t>Ambient Noise monitoring locations, </a:t>
            </a:r>
            <a:r>
              <a:rPr lang="en-IN" sz="1400" b="1" kern="100" dirty="0">
                <a:latin typeface="Arial" panose="020B0604020202020204" pitchFamily="34" charset="0"/>
                <a:ea typeface="Cambria" pitchFamily="18" charset="0"/>
                <a:cs typeface="Arial" panose="020B0604020202020204" pitchFamily="34" charset="0"/>
                <a:hlinkClick r:id="rId3" action="ppaction://hlinkfile"/>
              </a:rPr>
              <a:t>Results &amp; Noise </a:t>
            </a:r>
            <a:r>
              <a:rPr lang="en-IN" sz="1400" b="1" kern="100" dirty="0" err="1">
                <a:latin typeface="Arial" panose="020B0604020202020204" pitchFamily="34" charset="0"/>
                <a:ea typeface="Cambria" pitchFamily="18" charset="0"/>
                <a:cs typeface="Arial" panose="020B0604020202020204" pitchFamily="34" charset="0"/>
                <a:hlinkClick r:id="rId3" action="ppaction://hlinkfile"/>
              </a:rPr>
              <a:t>Modeling</a:t>
            </a:r>
            <a:endParaRPr lang="en-US" sz="1400" b="1" kern="100" dirty="0">
              <a:latin typeface="Arial" panose="020B0604020202020204" pitchFamily="34" charset="0"/>
              <a:ea typeface="Cambria" pitchFamily="18" charset="0"/>
              <a:cs typeface="Arial" panose="020B0604020202020204" pitchFamily="34" charset="0"/>
            </a:endParaRPr>
          </a:p>
        </p:txBody>
      </p:sp>
      <p:graphicFrame>
        <p:nvGraphicFramePr>
          <p:cNvPr id="11" name="Table 10"/>
          <p:cNvGraphicFramePr>
            <a:graphicFrameLocks noGrp="1"/>
          </p:cNvGraphicFramePr>
          <p:nvPr/>
        </p:nvGraphicFramePr>
        <p:xfrm>
          <a:off x="346890" y="1001593"/>
          <a:ext cx="6693990" cy="4892936"/>
        </p:xfrm>
        <a:graphic>
          <a:graphicData uri="http://schemas.openxmlformats.org/drawingml/2006/table">
            <a:tbl>
              <a:tblPr/>
              <a:tblGrid>
                <a:gridCol w="1115665">
                  <a:extLst>
                    <a:ext uri="{9D8B030D-6E8A-4147-A177-3AD203B41FA5}">
                      <a16:colId xmlns:a16="http://schemas.microsoft.com/office/drawing/2014/main" xmlns="" val="20000"/>
                    </a:ext>
                  </a:extLst>
                </a:gridCol>
                <a:gridCol w="1115665">
                  <a:extLst>
                    <a:ext uri="{9D8B030D-6E8A-4147-A177-3AD203B41FA5}">
                      <a16:colId xmlns:a16="http://schemas.microsoft.com/office/drawing/2014/main" xmlns="" val="20001"/>
                    </a:ext>
                  </a:extLst>
                </a:gridCol>
                <a:gridCol w="1115665">
                  <a:extLst>
                    <a:ext uri="{9D8B030D-6E8A-4147-A177-3AD203B41FA5}">
                      <a16:colId xmlns:a16="http://schemas.microsoft.com/office/drawing/2014/main" xmlns="" val="20002"/>
                    </a:ext>
                  </a:extLst>
                </a:gridCol>
                <a:gridCol w="1115665">
                  <a:extLst>
                    <a:ext uri="{9D8B030D-6E8A-4147-A177-3AD203B41FA5}">
                      <a16:colId xmlns:a16="http://schemas.microsoft.com/office/drawing/2014/main" xmlns="" val="20003"/>
                    </a:ext>
                  </a:extLst>
                </a:gridCol>
                <a:gridCol w="1115665">
                  <a:extLst>
                    <a:ext uri="{9D8B030D-6E8A-4147-A177-3AD203B41FA5}">
                      <a16:colId xmlns:a16="http://schemas.microsoft.com/office/drawing/2014/main" xmlns="" val="20004"/>
                    </a:ext>
                  </a:extLst>
                </a:gridCol>
                <a:gridCol w="1115665">
                  <a:extLst>
                    <a:ext uri="{9D8B030D-6E8A-4147-A177-3AD203B41FA5}">
                      <a16:colId xmlns:a16="http://schemas.microsoft.com/office/drawing/2014/main" xmlns="" val="20005"/>
                    </a:ext>
                  </a:extLst>
                </a:gridCol>
              </a:tblGrid>
              <a:tr h="759691">
                <a:tc>
                  <a:txBody>
                    <a:bodyPr/>
                    <a:lstStyle/>
                    <a:p>
                      <a:pPr algn="ctr">
                        <a:lnSpc>
                          <a:spcPct val="115000"/>
                        </a:lnSpc>
                        <a:spcAft>
                          <a:spcPts val="0"/>
                        </a:spcAft>
                      </a:pPr>
                      <a:r>
                        <a:rPr lang="en-US" sz="1200" b="1" dirty="0">
                          <a:latin typeface="Arial" pitchFamily="34" charset="0"/>
                          <a:ea typeface="Times New Roman"/>
                          <a:cs typeface="Arial" pitchFamily="34" charset="0"/>
                        </a:rPr>
                        <a:t>Station Code</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Arial" pitchFamily="34" charset="0"/>
                          <a:ea typeface="Times New Roman"/>
                          <a:cs typeface="Arial" pitchFamily="34" charset="0"/>
                        </a:rPr>
                        <a:t>Location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Arial" pitchFamily="34" charset="0"/>
                          <a:ea typeface="Times New Roman"/>
                          <a:cs typeface="Arial" pitchFamily="34" charset="0"/>
                        </a:rPr>
                        <a:t>Direction w.r.t.</a:t>
                      </a:r>
                      <a:endParaRPr lang="en-IN" sz="1200">
                        <a:latin typeface="Arial" pitchFamily="34" charset="0"/>
                        <a:ea typeface="Times New Roman"/>
                        <a:cs typeface="Arial" pitchFamily="34" charset="0"/>
                      </a:endParaRPr>
                    </a:p>
                    <a:p>
                      <a:pPr algn="ctr">
                        <a:lnSpc>
                          <a:spcPct val="115000"/>
                        </a:lnSpc>
                        <a:spcAft>
                          <a:spcPts val="0"/>
                        </a:spcAft>
                      </a:pPr>
                      <a:r>
                        <a:rPr lang="en-US" sz="1200" b="1">
                          <a:latin typeface="Arial" pitchFamily="34" charset="0"/>
                          <a:ea typeface="Times New Roman"/>
                          <a:cs typeface="Arial" pitchFamily="34" charset="0"/>
                        </a:rPr>
                        <a:t>Plant Site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Arial" pitchFamily="34" charset="0"/>
                          <a:ea typeface="Times New Roman"/>
                          <a:cs typeface="Arial" pitchFamily="34" charset="0"/>
                        </a:rPr>
                        <a:t>Distance from</a:t>
                      </a:r>
                      <a:endParaRPr lang="en-IN" sz="1200">
                        <a:latin typeface="Arial" pitchFamily="34" charset="0"/>
                        <a:ea typeface="Times New Roman"/>
                        <a:cs typeface="Arial" pitchFamily="34" charset="0"/>
                      </a:endParaRPr>
                    </a:p>
                    <a:p>
                      <a:pPr algn="ctr">
                        <a:lnSpc>
                          <a:spcPct val="115000"/>
                        </a:lnSpc>
                        <a:spcAft>
                          <a:spcPts val="0"/>
                        </a:spcAft>
                      </a:pPr>
                      <a:r>
                        <a:rPr lang="en-US" sz="1200" b="1">
                          <a:latin typeface="Arial" pitchFamily="34" charset="0"/>
                          <a:ea typeface="Times New Roman"/>
                          <a:cs typeface="Arial" pitchFamily="34" charset="0"/>
                        </a:rPr>
                        <a:t>Plant Site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Arial" pitchFamily="34" charset="0"/>
                          <a:ea typeface="Times New Roman"/>
                          <a:cs typeface="Arial" pitchFamily="34" charset="0"/>
                        </a:rPr>
                        <a:t>Co-ordinate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a:latin typeface="Arial" pitchFamily="34" charset="0"/>
                          <a:ea typeface="Times New Roman"/>
                          <a:cs typeface="Arial" pitchFamily="34" charset="0"/>
                        </a:rPr>
                        <a:t>Type of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N1</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Palasponga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1.76</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Times New Roman"/>
                          <a:cs typeface="Arial" pitchFamily="34" charset="0"/>
                        </a:rPr>
                        <a:t>S</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21°47'2.99"N</a:t>
                      </a:r>
                      <a:endParaRPr lang="en-IN" sz="1200">
                        <a:latin typeface="Arial" pitchFamily="34" charset="0"/>
                        <a:ea typeface="Times New Roman"/>
                        <a:cs typeface="Arial" pitchFamily="34" charset="0"/>
                      </a:endParaRPr>
                    </a:p>
                    <a:p>
                      <a:pPr algn="ctr">
                        <a:lnSpc>
                          <a:spcPct val="115000"/>
                        </a:lnSpc>
                        <a:spcAft>
                          <a:spcPts val="0"/>
                        </a:spcAft>
                      </a:pPr>
                      <a:r>
                        <a:rPr lang="en-US" sz="1200">
                          <a:latin typeface="Arial" pitchFamily="34" charset="0"/>
                          <a:ea typeface="Times New Roman"/>
                          <a:cs typeface="Arial" pitchFamily="34" charset="0"/>
                        </a:rPr>
                        <a:t>85°33'52.37"E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N2</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Luhagudi</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1.87</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21°48'54.59"N</a:t>
                      </a:r>
                      <a:endParaRPr lang="en-IN" sz="1200">
                        <a:latin typeface="Arial" pitchFamily="34" charset="0"/>
                        <a:ea typeface="Times New Roman"/>
                        <a:cs typeface="Arial" pitchFamily="34" charset="0"/>
                      </a:endParaRPr>
                    </a:p>
                    <a:p>
                      <a:pPr algn="ctr">
                        <a:lnSpc>
                          <a:spcPct val="115000"/>
                        </a:lnSpc>
                        <a:spcAft>
                          <a:spcPts val="0"/>
                        </a:spcAft>
                      </a:pPr>
                      <a:r>
                        <a:rPr lang="en-US" sz="1200">
                          <a:latin typeface="Arial" pitchFamily="34" charset="0"/>
                          <a:ea typeface="Times New Roman"/>
                          <a:cs typeface="Arial" pitchFamily="34" charset="0"/>
                        </a:rPr>
                        <a:t>85°34'20.50"E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N3</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Jhumpura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2.92</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21°49'28.44"N</a:t>
                      </a:r>
                      <a:endParaRPr lang="en-IN" sz="1200">
                        <a:latin typeface="Arial" pitchFamily="34" charset="0"/>
                        <a:ea typeface="Times New Roman"/>
                        <a:cs typeface="Arial" pitchFamily="34" charset="0"/>
                      </a:endParaRPr>
                    </a:p>
                    <a:p>
                      <a:pPr algn="ctr">
                        <a:lnSpc>
                          <a:spcPct val="115000"/>
                        </a:lnSpc>
                        <a:spcAft>
                          <a:spcPts val="0"/>
                        </a:spcAft>
                      </a:pPr>
                      <a:r>
                        <a:rPr lang="en-US" sz="1200">
                          <a:latin typeface="Arial" pitchFamily="34" charset="0"/>
                          <a:ea typeface="Times New Roman"/>
                          <a:cs typeface="Arial" pitchFamily="34" charset="0"/>
                        </a:rPr>
                        <a:t>85°34'9.61"E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N4</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Bishnupur</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3.74</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21°49'51.37"N</a:t>
                      </a:r>
                      <a:endParaRPr lang="en-IN" sz="1200">
                        <a:latin typeface="Arial" pitchFamily="34" charset="0"/>
                        <a:ea typeface="Times New Roman"/>
                        <a:cs typeface="Arial" pitchFamily="34" charset="0"/>
                      </a:endParaRPr>
                    </a:p>
                    <a:p>
                      <a:pPr algn="ctr">
                        <a:lnSpc>
                          <a:spcPct val="115000"/>
                        </a:lnSpc>
                        <a:spcAft>
                          <a:spcPts val="0"/>
                        </a:spcAft>
                      </a:pPr>
                      <a:r>
                        <a:rPr lang="en-US" sz="1200">
                          <a:latin typeface="Arial" pitchFamily="34" charset="0"/>
                          <a:ea typeface="Times New Roman"/>
                          <a:cs typeface="Arial" pitchFamily="34" charset="0"/>
                        </a:rPr>
                        <a:t>85°33'45.91"E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N5</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Spongepatana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1.18</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NNE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21°48'28.26"N  85°34'38.84"E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N6</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Badabil</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9.68</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21°42'43.68"N  85°33'24.43"E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N7</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Banajodi</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9.22</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21°42'59.50"N</a:t>
                      </a:r>
                      <a:endParaRPr lang="en-IN" sz="1200">
                        <a:latin typeface="Arial" pitchFamily="34" charset="0"/>
                        <a:ea typeface="Times New Roman"/>
                        <a:cs typeface="Arial" pitchFamily="34" charset="0"/>
                      </a:endParaRPr>
                    </a:p>
                    <a:p>
                      <a:pPr algn="ctr">
                        <a:lnSpc>
                          <a:spcPct val="115000"/>
                        </a:lnSpc>
                        <a:spcAft>
                          <a:spcPts val="0"/>
                        </a:spcAft>
                      </a:pPr>
                      <a:r>
                        <a:rPr lang="en-US" sz="1200">
                          <a:latin typeface="Arial" pitchFamily="34" charset="0"/>
                          <a:ea typeface="Times New Roman"/>
                          <a:cs typeface="Arial" pitchFamily="34" charset="0"/>
                        </a:rPr>
                        <a:t>85°35'21.91"E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Settlement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6461">
                <a:tc>
                  <a:txBody>
                    <a:bodyPr/>
                    <a:lstStyle/>
                    <a:p>
                      <a:pPr algn="ctr">
                        <a:lnSpc>
                          <a:spcPct val="115000"/>
                        </a:lnSpc>
                        <a:spcAft>
                          <a:spcPts val="0"/>
                        </a:spcAft>
                      </a:pPr>
                      <a:r>
                        <a:rPr lang="en-US" sz="1200">
                          <a:latin typeface="Arial" pitchFamily="34" charset="0"/>
                          <a:ea typeface="Times New Roman"/>
                          <a:cs typeface="Arial" pitchFamily="34" charset="0"/>
                        </a:rPr>
                        <a:t>N8</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Putulia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7.23</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SE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21°44'2.07"N</a:t>
                      </a:r>
                      <a:endParaRPr lang="en-IN" sz="1200">
                        <a:latin typeface="Arial" pitchFamily="34" charset="0"/>
                        <a:ea typeface="Times New Roman"/>
                        <a:cs typeface="Arial" pitchFamily="34" charset="0"/>
                      </a:endParaRPr>
                    </a:p>
                    <a:p>
                      <a:pPr algn="ctr">
                        <a:lnSpc>
                          <a:spcPct val="115000"/>
                        </a:lnSpc>
                        <a:spcAft>
                          <a:spcPts val="0"/>
                        </a:spcAft>
                      </a:pPr>
                      <a:r>
                        <a:rPr lang="en-US" sz="1200">
                          <a:latin typeface="Arial" pitchFamily="34" charset="0"/>
                          <a:ea typeface="Times New Roman"/>
                          <a:cs typeface="Arial" pitchFamily="34" charset="0"/>
                        </a:rPr>
                        <a:t>85°35'2.20"E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Times New Roman"/>
                          <a:cs typeface="Arial" pitchFamily="34" charset="0"/>
                        </a:rPr>
                        <a:t>Settlement Area</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12" name="Picture 11" descr="D:\2018-19\EIA\Orissa Sponge\Baseline Requisition\Maps\Noise Location Map.jpg"/>
          <p:cNvPicPr/>
          <p:nvPr/>
        </p:nvPicPr>
        <p:blipFill>
          <a:blip r:embed="rId4" cstate="print"/>
          <a:srcRect/>
          <a:stretch>
            <a:fillRect/>
          </a:stretch>
        </p:blipFill>
        <p:spPr bwMode="auto">
          <a:xfrm>
            <a:off x="7341326" y="2632842"/>
            <a:ext cx="4720046" cy="4081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a:extLst>
              <a:ext uri="{FF2B5EF4-FFF2-40B4-BE49-F238E27FC236}">
                <a16:creationId xmlns:a16="http://schemas.microsoft.com/office/drawing/2014/main" xmlns="" id="{D0BEB957-23F3-4F7D-B34D-7ED920B73333}"/>
              </a:ext>
            </a:extLst>
          </p:cNvPr>
          <p:cNvSpPr>
            <a:spLocks noGrp="1"/>
          </p:cNvSpPr>
          <p:nvPr>
            <p:ph type="sldNum" sz="quarter" idx="12"/>
          </p:nvPr>
        </p:nvSpPr>
        <p:spPr/>
        <p:txBody>
          <a:bodyPr/>
          <a:lstStyle/>
          <a:p>
            <a:fld id="{CFF127C1-E3C8-484A-B43B-A9A91675C17C}" type="slidenum">
              <a:rPr lang="en-US" smtClean="0"/>
              <a:pPr/>
              <a:t>18</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pic>
        <p:nvPicPr>
          <p:cNvPr id="25" name="Picture 24" descr="C:\Users\umesh\Desktop\OSISL Final EIA\Prashant\Windrose_001.jpg"/>
          <p:cNvPicPr/>
          <p:nvPr/>
        </p:nvPicPr>
        <p:blipFill rotWithShape="1">
          <a:blip r:embed="rId2" cstate="print">
            <a:extLst>
              <a:ext uri="{28A0092B-C50C-407E-A947-70E740481C1C}">
                <a14:useLocalDpi xmlns:a14="http://schemas.microsoft.com/office/drawing/2010/main" val="0"/>
              </a:ext>
            </a:extLst>
          </a:blip>
          <a:srcRect r="-35" b="68"/>
          <a:stretch/>
        </p:blipFill>
        <p:spPr bwMode="auto">
          <a:xfrm>
            <a:off x="10175966" y="323603"/>
            <a:ext cx="2016034" cy="2040774"/>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953587" y="470262"/>
            <a:ext cx="5997860" cy="369332"/>
          </a:xfrm>
          <a:prstGeom prst="rect">
            <a:avLst/>
          </a:prstGeom>
          <a:noFill/>
        </p:spPr>
        <p:txBody>
          <a:bodyPr wrap="none" rtlCol="0">
            <a:spAutoFit/>
          </a:bodyPr>
          <a:lstStyle/>
          <a:p>
            <a:r>
              <a:rPr lang="en-US" b="1" dirty="0"/>
              <a:t>Ambient Noise Level Monitoring Locations (March-May2021)</a:t>
            </a:r>
            <a:endParaRPr lang="en-IN" dirty="0"/>
          </a:p>
        </p:txBody>
      </p:sp>
      <p:sp>
        <p:nvSpPr>
          <p:cNvPr id="10" name="Rectangle 9"/>
          <p:cNvSpPr/>
          <p:nvPr/>
        </p:nvSpPr>
        <p:spPr>
          <a:xfrm>
            <a:off x="8080816" y="1104946"/>
            <a:ext cx="2390643" cy="738664"/>
          </a:xfrm>
          <a:prstGeom prst="rect">
            <a:avLst/>
          </a:prstGeom>
        </p:spPr>
        <p:txBody>
          <a:bodyPr wrap="square">
            <a:spAutoFit/>
          </a:bodyPr>
          <a:lstStyle/>
          <a:p>
            <a:pPr marL="7938" indent="-7938" algn="ctr"/>
            <a:r>
              <a:rPr lang="en-IN" sz="1400" b="1" kern="100" dirty="0">
                <a:latin typeface="Arial" panose="020B0604020202020204" pitchFamily="34" charset="0"/>
                <a:ea typeface="Cambria" pitchFamily="18" charset="0"/>
                <a:cs typeface="Arial" panose="020B0604020202020204" pitchFamily="34" charset="0"/>
              </a:rPr>
              <a:t>Ambient Noise monitoring locations, </a:t>
            </a:r>
            <a:r>
              <a:rPr lang="en-IN" sz="1400" b="1" kern="100" dirty="0">
                <a:latin typeface="Arial" panose="020B0604020202020204" pitchFamily="34" charset="0"/>
                <a:ea typeface="Cambria" pitchFamily="18" charset="0"/>
                <a:cs typeface="Arial" panose="020B0604020202020204" pitchFamily="34" charset="0"/>
                <a:hlinkClick r:id="rId3" action="ppaction://hlinkfile"/>
              </a:rPr>
              <a:t>Results &amp; Noise </a:t>
            </a:r>
            <a:r>
              <a:rPr lang="en-IN" sz="1400" b="1" kern="100" dirty="0" err="1">
                <a:latin typeface="Arial" panose="020B0604020202020204" pitchFamily="34" charset="0"/>
                <a:ea typeface="Cambria" pitchFamily="18" charset="0"/>
                <a:cs typeface="Arial" panose="020B0604020202020204" pitchFamily="34" charset="0"/>
                <a:hlinkClick r:id="rId3" action="ppaction://hlinkfile"/>
              </a:rPr>
              <a:t>Modeling</a:t>
            </a:r>
            <a:endParaRPr lang="en-US" sz="1400" b="1" kern="100" dirty="0">
              <a:latin typeface="Arial" panose="020B0604020202020204" pitchFamily="34" charset="0"/>
              <a:ea typeface="Cambria" pitchFamily="18" charset="0"/>
              <a:cs typeface="Arial" panose="020B0604020202020204" pitchFamily="34" charset="0"/>
            </a:endParaRPr>
          </a:p>
        </p:txBody>
      </p:sp>
      <p:graphicFrame>
        <p:nvGraphicFramePr>
          <p:cNvPr id="8" name="Table 7"/>
          <p:cNvGraphicFramePr>
            <a:graphicFrameLocks noGrp="1"/>
          </p:cNvGraphicFramePr>
          <p:nvPr/>
        </p:nvGraphicFramePr>
        <p:xfrm>
          <a:off x="0" y="902370"/>
          <a:ext cx="7916090" cy="5955971"/>
        </p:xfrm>
        <a:graphic>
          <a:graphicData uri="http://schemas.openxmlformats.org/drawingml/2006/table">
            <a:tbl>
              <a:tblPr/>
              <a:tblGrid>
                <a:gridCol w="818524">
                  <a:extLst>
                    <a:ext uri="{9D8B030D-6E8A-4147-A177-3AD203B41FA5}">
                      <a16:colId xmlns:a16="http://schemas.microsoft.com/office/drawing/2014/main" xmlns="" val="20000"/>
                    </a:ext>
                  </a:extLst>
                </a:gridCol>
                <a:gridCol w="1220661">
                  <a:extLst>
                    <a:ext uri="{9D8B030D-6E8A-4147-A177-3AD203B41FA5}">
                      <a16:colId xmlns:a16="http://schemas.microsoft.com/office/drawing/2014/main" xmlns="" val="20001"/>
                    </a:ext>
                  </a:extLst>
                </a:gridCol>
                <a:gridCol w="957847">
                  <a:extLst>
                    <a:ext uri="{9D8B030D-6E8A-4147-A177-3AD203B41FA5}">
                      <a16:colId xmlns:a16="http://schemas.microsoft.com/office/drawing/2014/main" xmlns="" val="20002"/>
                    </a:ext>
                  </a:extLst>
                </a:gridCol>
                <a:gridCol w="1025925">
                  <a:extLst>
                    <a:ext uri="{9D8B030D-6E8A-4147-A177-3AD203B41FA5}">
                      <a16:colId xmlns:a16="http://schemas.microsoft.com/office/drawing/2014/main" xmlns="" val="20003"/>
                    </a:ext>
                  </a:extLst>
                </a:gridCol>
                <a:gridCol w="1268158">
                  <a:extLst>
                    <a:ext uri="{9D8B030D-6E8A-4147-A177-3AD203B41FA5}">
                      <a16:colId xmlns:a16="http://schemas.microsoft.com/office/drawing/2014/main" xmlns="" val="20004"/>
                    </a:ext>
                  </a:extLst>
                </a:gridCol>
                <a:gridCol w="1333069">
                  <a:extLst>
                    <a:ext uri="{9D8B030D-6E8A-4147-A177-3AD203B41FA5}">
                      <a16:colId xmlns:a16="http://schemas.microsoft.com/office/drawing/2014/main" xmlns="" val="20005"/>
                    </a:ext>
                  </a:extLst>
                </a:gridCol>
                <a:gridCol w="1291906">
                  <a:extLst>
                    <a:ext uri="{9D8B030D-6E8A-4147-A177-3AD203B41FA5}">
                      <a16:colId xmlns:a16="http://schemas.microsoft.com/office/drawing/2014/main" xmlns="" val="20006"/>
                    </a:ext>
                  </a:extLst>
                </a:gridCol>
              </a:tblGrid>
              <a:tr h="204863">
                <a:tc>
                  <a:txBody>
                    <a:bodyPr/>
                    <a:lstStyle/>
                    <a:p>
                      <a:pPr algn="ctr"/>
                      <a:r>
                        <a:rPr lang="en-US" sz="1100" b="1" dirty="0">
                          <a:latin typeface="Arial" pitchFamily="34" charset="0"/>
                          <a:cs typeface="Arial" pitchFamily="34" charset="0"/>
                        </a:rPr>
                        <a:t>Station</a:t>
                      </a:r>
                      <a:endParaRPr lang="en-IN" sz="1100" dirty="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latin typeface="Arial" pitchFamily="34" charset="0"/>
                          <a:cs typeface="Arial" pitchFamily="34" charset="0"/>
                        </a:rPr>
                        <a:t>Location Name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latin typeface="Arial" pitchFamily="34" charset="0"/>
                          <a:cs typeface="Arial" pitchFamily="34" charset="0"/>
                        </a:rPr>
                        <a:t>Distance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latin typeface="Arial" pitchFamily="34" charset="0"/>
                          <a:cs typeface="Arial" pitchFamily="34" charset="0"/>
                        </a:rPr>
                        <a:t>Direction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latin typeface="Arial" pitchFamily="34" charset="0"/>
                          <a:cs typeface="Arial" pitchFamily="34" charset="0"/>
                        </a:rPr>
                        <a:t>Justification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latin typeface="Arial" pitchFamily="34" charset="0"/>
                          <a:cs typeface="Arial" pitchFamily="34" charset="0"/>
                        </a:rPr>
                        <a:t>Latitude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a:solidFill>
                            <a:srgbClr val="000000"/>
                          </a:solidFill>
                          <a:latin typeface="Arial" pitchFamily="34" charset="0"/>
                          <a:cs typeface="Arial" pitchFamily="34" charset="0"/>
                        </a:rPr>
                        <a:t>Longitude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1687">
                <a:tc>
                  <a:txBody>
                    <a:bodyPr/>
                    <a:lstStyle/>
                    <a:p>
                      <a:pPr algn="ctr">
                        <a:lnSpc>
                          <a:spcPct val="115000"/>
                        </a:lnSpc>
                      </a:pPr>
                      <a:r>
                        <a:rPr lang="en-US" sz="1100">
                          <a:latin typeface="Arial" pitchFamily="34" charset="0"/>
                          <a:cs typeface="Arial" pitchFamily="34" charset="0"/>
                        </a:rPr>
                        <a:t>N1</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At Project Site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Core zone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21°47'40.29"N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85°34'18.28"E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47251">
                <a:tc>
                  <a:txBody>
                    <a:bodyPr/>
                    <a:lstStyle/>
                    <a:p>
                      <a:pPr algn="ctr">
                        <a:lnSpc>
                          <a:spcPct val="115000"/>
                        </a:lnSpc>
                      </a:pPr>
                      <a:r>
                        <a:rPr lang="en-US" sz="1100">
                          <a:latin typeface="Arial" pitchFamily="34" charset="0"/>
                          <a:cs typeface="Arial" pitchFamily="34" charset="0"/>
                        </a:rPr>
                        <a:t>N2</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Jamuposi village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0.35 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latin typeface="Arial" pitchFamily="34" charset="0"/>
                          <a:cs typeface="Arial" pitchFamily="34" charset="0"/>
                        </a:rPr>
                        <a:t>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Nearest habitation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21°47'43.03"N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85°34'45.96"E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3374">
                <a:tc>
                  <a:txBody>
                    <a:bodyPr/>
                    <a:lstStyle/>
                    <a:p>
                      <a:pPr algn="ctr">
                        <a:lnSpc>
                          <a:spcPct val="115000"/>
                        </a:lnSpc>
                      </a:pPr>
                      <a:r>
                        <a:rPr lang="en-US" sz="1100">
                          <a:latin typeface="Arial" pitchFamily="34" charset="0"/>
                          <a:cs typeface="Arial" pitchFamily="34" charset="0"/>
                        </a:rPr>
                        <a:t>N3</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Tangarani village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0.40 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latin typeface="Arial" pitchFamily="34" charset="0"/>
                          <a:cs typeface="Arial" pitchFamily="34" charset="0"/>
                        </a:rPr>
                        <a:t>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village near to the project site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21°48'17.39"N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85°34'39.44"E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85593">
                <a:tc>
                  <a:txBody>
                    <a:bodyPr/>
                    <a:lstStyle/>
                    <a:p>
                      <a:pPr algn="ctr">
                        <a:lnSpc>
                          <a:spcPct val="115000"/>
                        </a:lnSpc>
                      </a:pPr>
                      <a:r>
                        <a:rPr lang="en-US" sz="1100">
                          <a:latin typeface="Arial" pitchFamily="34" charset="0"/>
                          <a:cs typeface="Arial" pitchFamily="34" charset="0"/>
                        </a:rPr>
                        <a:t>N4</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Nodal UP School, Palasponga</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0.70km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latin typeface="Arial" pitchFamily="34" charset="0"/>
                          <a:cs typeface="Arial" pitchFamily="34" charset="0"/>
                        </a:rPr>
                        <a:t>SSW</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Near school area / Nearby village area</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21°46'59.77"N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85°34'1.32"E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126748">
                <a:tc>
                  <a:txBody>
                    <a:bodyPr/>
                    <a:lstStyle/>
                    <a:p>
                      <a:pPr algn="ctr">
                        <a:lnSpc>
                          <a:spcPct val="115000"/>
                        </a:lnSpc>
                      </a:pPr>
                      <a:r>
                        <a:rPr lang="en-US" sz="1100">
                          <a:latin typeface="Arial" pitchFamily="34" charset="0"/>
                          <a:cs typeface="Arial" pitchFamily="34" charset="0"/>
                        </a:rPr>
                        <a:t>N5</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Sarasakela</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1.00 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latin typeface="Arial" pitchFamily="34" charset="0"/>
                          <a:cs typeface="Arial" pitchFamily="34" charset="0"/>
                        </a:rPr>
                        <a:t>W</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Village area close to the project site / Other nearby industry</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21°47'51.62"N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100">
                          <a:latin typeface="Arial" pitchFamily="34" charset="0"/>
                          <a:cs typeface="Arial" pitchFamily="34" charset="0"/>
                        </a:rPr>
                        <a:t>85°33'40.27"E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95761">
                <a:tc>
                  <a:txBody>
                    <a:bodyPr/>
                    <a:lstStyle/>
                    <a:p>
                      <a:pPr algn="ctr">
                        <a:lnSpc>
                          <a:spcPct val="115000"/>
                        </a:lnSpc>
                      </a:pPr>
                      <a:r>
                        <a:rPr lang="en-US" sz="1100">
                          <a:latin typeface="Arial" pitchFamily="34" charset="0"/>
                          <a:cs typeface="Arial" pitchFamily="34" charset="0"/>
                        </a:rPr>
                        <a:t>N6</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Nuagaon village near Grid Sub-station, Odisha Power Transmission Corporation Ltd.</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1.10 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Arial" pitchFamily="34" charset="0"/>
                          <a:cs typeface="Arial" pitchFamily="34" charset="0"/>
                        </a:rPr>
                        <a:t>NW</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Habitat nearby/ Adjacent to Indusrty</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dirty="0">
                          <a:latin typeface="Arial" pitchFamily="34" charset="0"/>
                          <a:cs typeface="Arial" pitchFamily="34" charset="0"/>
                        </a:rPr>
                        <a:t>21°48'33.81"N</a:t>
                      </a:r>
                      <a:endParaRPr lang="en-IN" sz="1100" dirty="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85°34'3.52"E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47880">
                <a:tc>
                  <a:txBody>
                    <a:bodyPr/>
                    <a:lstStyle/>
                    <a:p>
                      <a:pPr algn="ctr">
                        <a:lnSpc>
                          <a:spcPct val="115000"/>
                        </a:lnSpc>
                      </a:pPr>
                      <a:r>
                        <a:rPr lang="en-US" sz="1100">
                          <a:latin typeface="Arial" pitchFamily="34" charset="0"/>
                          <a:cs typeface="Arial" pitchFamily="34" charset="0"/>
                        </a:rPr>
                        <a:t>N7</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Misbaah English Medium School, Jhumpura</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1.50 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Arial" pitchFamily="34" charset="0"/>
                          <a:cs typeface="Arial" pitchFamily="34" charset="0"/>
                        </a:rPr>
                        <a:t>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School  building</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21°48'55.35"N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85°34'20.14"E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32657">
                <a:tc>
                  <a:txBody>
                    <a:bodyPr/>
                    <a:lstStyle/>
                    <a:p>
                      <a:pPr algn="ctr">
                        <a:lnSpc>
                          <a:spcPct val="115000"/>
                        </a:lnSpc>
                      </a:pPr>
                      <a:r>
                        <a:rPr lang="en-US" sz="1100">
                          <a:latin typeface="Arial" pitchFamily="34" charset="0"/>
                          <a:cs typeface="Arial" pitchFamily="34" charset="0"/>
                        </a:rPr>
                        <a:t>N8</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Near Payal Variety Store, Palaspanga</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0.63 km</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latin typeface="Arial" pitchFamily="34" charset="0"/>
                          <a:cs typeface="Arial" pitchFamily="34" charset="0"/>
                        </a:rPr>
                        <a:t>SE</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dirty="0">
                          <a:latin typeface="Arial" pitchFamily="34" charset="0"/>
                          <a:cs typeface="Arial" pitchFamily="34" charset="0"/>
                        </a:rPr>
                        <a:t>Habitation nearby project site</a:t>
                      </a:r>
                      <a:endParaRPr lang="en-IN" sz="1100" dirty="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a:latin typeface="Arial" pitchFamily="34" charset="0"/>
                          <a:cs typeface="Arial" pitchFamily="34" charset="0"/>
                        </a:rPr>
                        <a:t>21°47'7.29"N</a:t>
                      </a:r>
                      <a:endParaRPr lang="en-IN" sz="11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100" dirty="0">
                          <a:latin typeface="Arial" pitchFamily="34" charset="0"/>
                          <a:cs typeface="Arial" pitchFamily="34" charset="0"/>
                        </a:rPr>
                        <a:t>85°34'28.76"E</a:t>
                      </a:r>
                      <a:endParaRPr lang="en-IN" sz="1100" dirty="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11" name="Graphic 13">
            <a:extLst>
              <a:ext uri="{FF2B5EF4-FFF2-40B4-BE49-F238E27FC236}">
                <a16:creationId xmlns:a16="http://schemas.microsoft.com/office/drawing/2014/main" xmlns="" id="{2C824563-5560-449C-82FE-1CC46FCD4E8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02858" y="3068515"/>
            <a:ext cx="4146216" cy="3465882"/>
          </a:xfrm>
          <a:prstGeom prst="rect">
            <a:avLst/>
          </a:prstGeom>
        </p:spPr>
      </p:pic>
      <p:sp>
        <p:nvSpPr>
          <p:cNvPr id="2" name="Slide Number Placeholder 1">
            <a:extLst>
              <a:ext uri="{FF2B5EF4-FFF2-40B4-BE49-F238E27FC236}">
                <a16:creationId xmlns:a16="http://schemas.microsoft.com/office/drawing/2014/main" xmlns="" id="{5AF38592-36CF-46BB-9DE9-E4EA33DC35F4}"/>
              </a:ext>
            </a:extLst>
          </p:cNvPr>
          <p:cNvSpPr>
            <a:spLocks noGrp="1"/>
          </p:cNvSpPr>
          <p:nvPr>
            <p:ph type="sldNum" sz="quarter" idx="12"/>
          </p:nvPr>
        </p:nvSpPr>
        <p:spPr/>
        <p:txBody>
          <a:bodyPr/>
          <a:lstStyle/>
          <a:p>
            <a:fld id="{CFF127C1-E3C8-484A-B43B-A9A91675C17C}" type="slidenum">
              <a:rPr lang="en-US" smtClean="0"/>
              <a:pPr/>
              <a:t>19</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xmlns="" id="{1755932F-99E6-490F-A5C7-85CE91CEACBA}"/>
              </a:ext>
            </a:extLst>
          </p:cNvPr>
          <p:cNvGraphicFramePr>
            <a:graphicFrameLocks noGrp="1"/>
          </p:cNvGraphicFramePr>
          <p:nvPr>
            <p:ph idx="1"/>
            <p:extLst>
              <p:ext uri="{D42A27DB-BD31-4B8C-83A1-F6EECF244321}">
                <p14:modId xmlns:p14="http://schemas.microsoft.com/office/powerpoint/2010/main" val="4064368660"/>
              </p:ext>
            </p:extLst>
          </p:nvPr>
        </p:nvGraphicFramePr>
        <p:xfrm>
          <a:off x="376204" y="644725"/>
          <a:ext cx="11423911" cy="6140196"/>
        </p:xfrm>
        <a:graphic>
          <a:graphicData uri="http://schemas.openxmlformats.org/drawingml/2006/table">
            <a:tbl>
              <a:tblPr firstRow="1" bandRow="1">
                <a:tableStyleId>{5940675A-B579-460E-94D1-54222C63F5DA}</a:tableStyleId>
              </a:tblPr>
              <a:tblGrid>
                <a:gridCol w="712367">
                  <a:extLst>
                    <a:ext uri="{9D8B030D-6E8A-4147-A177-3AD203B41FA5}">
                      <a16:colId xmlns:a16="http://schemas.microsoft.com/office/drawing/2014/main" xmlns="" val="4106241906"/>
                    </a:ext>
                  </a:extLst>
                </a:gridCol>
                <a:gridCol w="2451463">
                  <a:extLst>
                    <a:ext uri="{9D8B030D-6E8A-4147-A177-3AD203B41FA5}">
                      <a16:colId xmlns:a16="http://schemas.microsoft.com/office/drawing/2014/main" xmlns="" val="1384123903"/>
                    </a:ext>
                  </a:extLst>
                </a:gridCol>
                <a:gridCol w="2265680">
                  <a:extLst>
                    <a:ext uri="{9D8B030D-6E8A-4147-A177-3AD203B41FA5}">
                      <a16:colId xmlns:a16="http://schemas.microsoft.com/office/drawing/2014/main" xmlns="" val="421353532"/>
                    </a:ext>
                  </a:extLst>
                </a:gridCol>
                <a:gridCol w="3704046">
                  <a:extLst>
                    <a:ext uri="{9D8B030D-6E8A-4147-A177-3AD203B41FA5}">
                      <a16:colId xmlns:a16="http://schemas.microsoft.com/office/drawing/2014/main" xmlns="" val="20003"/>
                    </a:ext>
                  </a:extLst>
                </a:gridCol>
                <a:gridCol w="2290355">
                  <a:extLst>
                    <a:ext uri="{9D8B030D-6E8A-4147-A177-3AD203B41FA5}">
                      <a16:colId xmlns:a16="http://schemas.microsoft.com/office/drawing/2014/main" xmlns="" val="20006"/>
                    </a:ext>
                  </a:extLst>
                </a:gridCol>
              </a:tblGrid>
              <a:tr h="334851">
                <a:tc>
                  <a:txBody>
                    <a:bodyPr/>
                    <a:lstStyle/>
                    <a:p>
                      <a:pPr algn="ctr"/>
                      <a:r>
                        <a:rPr lang="en-US" sz="1800" b="1" dirty="0">
                          <a:latin typeface="Arial" pitchFamily="34" charset="0"/>
                          <a:cs typeface="Arial" pitchFamily="34" charset="0"/>
                        </a:rPr>
                        <a:t>S. No.</a:t>
                      </a:r>
                    </a:p>
                  </a:txBody>
                  <a:tcPr anchor="ctr"/>
                </a:tc>
                <a:tc>
                  <a:txBody>
                    <a:bodyPr/>
                    <a:lstStyle/>
                    <a:p>
                      <a:pPr algn="ctr"/>
                      <a:r>
                        <a:rPr lang="en-US" sz="1800" b="1" dirty="0">
                          <a:latin typeface="Arial" pitchFamily="34" charset="0"/>
                          <a:cs typeface="Arial" pitchFamily="34" charset="0"/>
                        </a:rPr>
                        <a:t>Particulars</a:t>
                      </a:r>
                    </a:p>
                  </a:txBody>
                  <a:tcPr anchor="ctr"/>
                </a:tc>
                <a:tc gridSpan="3">
                  <a:txBody>
                    <a:bodyPr/>
                    <a:lstStyle/>
                    <a:p>
                      <a:pPr algn="ctr"/>
                      <a:r>
                        <a:rPr lang="en-US" sz="1800" b="1" dirty="0">
                          <a:latin typeface="Arial" pitchFamily="34" charset="0"/>
                          <a:cs typeface="Arial" pitchFamily="34" charset="0"/>
                        </a:rPr>
                        <a:t>Details</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29346888"/>
                  </a:ext>
                </a:extLst>
              </a:tr>
              <a:tr h="132574">
                <a:tc>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1</a:t>
                      </a:r>
                    </a:p>
                  </a:txBody>
                  <a:tcPr anchor="ctr"/>
                </a:tc>
                <a:tc>
                  <a:txBody>
                    <a:bodyPr/>
                    <a:lstStyle/>
                    <a:p>
                      <a:pPr algn="ctr"/>
                      <a:r>
                        <a:rPr lang="en-US" sz="1800" b="1" dirty="0">
                          <a:latin typeface="Arial" pitchFamily="34" charset="0"/>
                          <a:cs typeface="Arial" pitchFamily="34" charset="0"/>
                        </a:rPr>
                        <a:t>Date of Grant of </a:t>
                      </a:r>
                      <a:r>
                        <a:rPr lang="en-US" sz="1800" b="1" dirty="0" err="1">
                          <a:latin typeface="Arial" pitchFamily="34" charset="0"/>
                          <a:cs typeface="Arial" pitchFamily="34" charset="0"/>
                        </a:rPr>
                        <a:t>ToR</a:t>
                      </a:r>
                      <a:r>
                        <a:rPr lang="en-US" sz="1800" b="1" dirty="0">
                          <a:latin typeface="Arial" pitchFamily="34" charset="0"/>
                          <a:cs typeface="Arial" pitchFamily="34" charset="0"/>
                        </a:rPr>
                        <a:t> </a:t>
                      </a:r>
                      <a:endParaRPr lang="en-US" sz="1800" b="1" strike="sngStrike" dirty="0">
                        <a:latin typeface="Arial" pitchFamily="34" charset="0"/>
                        <a:cs typeface="Arial" pitchFamily="34" charset="0"/>
                      </a:endParaRPr>
                    </a:p>
                  </a:txBody>
                  <a:tcPr anchor="ctr"/>
                </a:tc>
                <a:tc gridSpan="3">
                  <a:txBody>
                    <a:bodyPr/>
                    <a:lstStyle/>
                    <a:p>
                      <a:pPr algn="ctr"/>
                      <a:r>
                        <a:rPr lang="en-US" sz="1800" kern="1200" dirty="0">
                          <a:solidFill>
                            <a:schemeClr val="tx1"/>
                          </a:solidFill>
                          <a:latin typeface="Arial" pitchFamily="34" charset="0"/>
                          <a:ea typeface="+mn-ea"/>
                          <a:cs typeface="Arial" pitchFamily="34" charset="0"/>
                        </a:rPr>
                        <a:t>24th October, 2019 (F. No. J-11011/275/2019-IA.II (I))</a:t>
                      </a:r>
                      <a:endParaRPr lang="pt-BR" sz="1800" dirty="0">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33174470"/>
                  </a:ext>
                </a:extLst>
              </a:tr>
              <a:tr h="168134">
                <a:tc>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2</a:t>
                      </a:r>
                    </a:p>
                  </a:txBody>
                  <a:tcPr anchor="ctr"/>
                </a:tc>
                <a:tc>
                  <a:txBody>
                    <a:bodyPr/>
                    <a:lstStyle/>
                    <a:p>
                      <a:pPr algn="ctr"/>
                      <a:r>
                        <a:rPr lang="en-US" sz="1800" b="1" dirty="0">
                          <a:solidFill>
                            <a:schemeClr val="tx1"/>
                          </a:solidFill>
                          <a:latin typeface="Arial" pitchFamily="34" charset="0"/>
                          <a:cs typeface="Arial" pitchFamily="34" charset="0"/>
                        </a:rPr>
                        <a:t>Baseline Study Period</a:t>
                      </a:r>
                    </a:p>
                  </a:txBody>
                  <a:tcPr anchor="ctr"/>
                </a:tc>
                <a:tc gridSpan="3">
                  <a:txBody>
                    <a:bodyPr/>
                    <a:lstStyle/>
                    <a:p>
                      <a:pPr algn="ctr"/>
                      <a:r>
                        <a:rPr lang="en-US" sz="1800" b="1" kern="1200" dirty="0">
                          <a:solidFill>
                            <a:schemeClr val="tx1"/>
                          </a:solidFill>
                          <a:latin typeface="Arial" panose="020B0604020202020204" pitchFamily="34" charset="0"/>
                          <a:ea typeface="+mn-ea"/>
                          <a:cs typeface="Arial" panose="020B0604020202020204" pitchFamily="34" charset="0"/>
                        </a:rPr>
                        <a:t>1</a:t>
                      </a:r>
                      <a:r>
                        <a:rPr lang="en-US" sz="1800" b="1" kern="1200" baseline="30000" dirty="0">
                          <a:solidFill>
                            <a:schemeClr val="tx1"/>
                          </a:solidFill>
                          <a:latin typeface="Arial" panose="020B0604020202020204" pitchFamily="34" charset="0"/>
                          <a:ea typeface="+mn-ea"/>
                          <a:cs typeface="Arial" panose="020B0604020202020204" pitchFamily="34" charset="0"/>
                        </a:rPr>
                        <a:t>st</a:t>
                      </a:r>
                      <a:r>
                        <a:rPr lang="en-US" sz="1800" b="1" kern="1200" dirty="0">
                          <a:solidFill>
                            <a:schemeClr val="tx1"/>
                          </a:solidFill>
                          <a:latin typeface="Arial" panose="020B0604020202020204" pitchFamily="34" charset="0"/>
                          <a:ea typeface="+mn-ea"/>
                          <a:cs typeface="Arial" panose="020B0604020202020204" pitchFamily="34" charset="0"/>
                        </a:rPr>
                        <a:t> Baseline</a:t>
                      </a:r>
                      <a:r>
                        <a:rPr lang="en-US" sz="1800" b="1" kern="1200" baseline="0" dirty="0">
                          <a:solidFill>
                            <a:schemeClr val="tx1"/>
                          </a:solidFill>
                          <a:latin typeface="Arial" panose="020B0604020202020204" pitchFamily="34" charset="0"/>
                          <a:ea typeface="+mn-ea"/>
                          <a:cs typeface="Arial" panose="020B0604020202020204" pitchFamily="34" charset="0"/>
                        </a:rPr>
                        <a:t> Study: </a:t>
                      </a:r>
                      <a:r>
                        <a:rPr lang="en-US" sz="1800" b="0" kern="1200" dirty="0">
                          <a:solidFill>
                            <a:schemeClr val="tx1"/>
                          </a:solidFill>
                          <a:latin typeface="Arial" panose="020B0604020202020204" pitchFamily="34" charset="0"/>
                          <a:ea typeface="+mn-ea"/>
                          <a:cs typeface="Arial" panose="020B0604020202020204" pitchFamily="34" charset="0"/>
                        </a:rPr>
                        <a:t>2019 (March-May)</a:t>
                      </a:r>
                      <a:r>
                        <a:rPr lang="en-US" sz="1800" b="0" kern="1200" baseline="0" dirty="0">
                          <a:solidFill>
                            <a:schemeClr val="tx1"/>
                          </a:solidFill>
                          <a:latin typeface="Arial" panose="020B0604020202020204" pitchFamily="34" charset="0"/>
                          <a:ea typeface="+mn-ea"/>
                          <a:cs typeface="Arial" panose="020B0604020202020204" pitchFamily="34" charset="0"/>
                        </a:rPr>
                        <a:t> (Summer Season)</a:t>
                      </a:r>
                    </a:p>
                    <a:p>
                      <a:pPr algn="ctr"/>
                      <a:r>
                        <a:rPr lang="en-US" sz="1800" b="1" kern="1200" baseline="0" dirty="0">
                          <a:solidFill>
                            <a:schemeClr val="tx1"/>
                          </a:solidFill>
                          <a:latin typeface="Arial" panose="020B0604020202020204" pitchFamily="34" charset="0"/>
                          <a:ea typeface="+mn-ea"/>
                          <a:cs typeface="Arial" panose="020B0604020202020204" pitchFamily="34" charset="0"/>
                        </a:rPr>
                        <a:t>2</a:t>
                      </a:r>
                      <a:r>
                        <a:rPr lang="en-US" sz="1800" b="1" kern="1200" baseline="30000" dirty="0">
                          <a:solidFill>
                            <a:schemeClr val="tx1"/>
                          </a:solidFill>
                          <a:latin typeface="Arial" panose="020B0604020202020204" pitchFamily="34" charset="0"/>
                          <a:ea typeface="+mn-ea"/>
                          <a:cs typeface="Arial" panose="020B0604020202020204" pitchFamily="34" charset="0"/>
                        </a:rPr>
                        <a:t>nd</a:t>
                      </a:r>
                      <a:r>
                        <a:rPr lang="en-US" sz="1800" b="1" kern="1200" baseline="0" dirty="0">
                          <a:solidFill>
                            <a:schemeClr val="tx1"/>
                          </a:solidFill>
                          <a:latin typeface="Arial" panose="020B0604020202020204" pitchFamily="34" charset="0"/>
                          <a:ea typeface="+mn-ea"/>
                          <a:cs typeface="Arial" panose="020B0604020202020204" pitchFamily="34" charset="0"/>
                        </a:rPr>
                        <a:t> Baseline Study: </a:t>
                      </a:r>
                      <a:r>
                        <a:rPr lang="en-US" sz="1800" b="0" kern="1200" dirty="0">
                          <a:solidFill>
                            <a:schemeClr val="tx1"/>
                          </a:solidFill>
                          <a:latin typeface="Arial" panose="020B0604020202020204" pitchFamily="34" charset="0"/>
                          <a:ea typeface="+mn-ea"/>
                          <a:cs typeface="Arial" panose="020B0604020202020204" pitchFamily="34" charset="0"/>
                        </a:rPr>
                        <a:t>2021 </a:t>
                      </a:r>
                      <a:r>
                        <a:rPr lang="en-US" sz="1800" b="0" kern="1200" baseline="0" dirty="0">
                          <a:solidFill>
                            <a:schemeClr val="tx1"/>
                          </a:solidFill>
                          <a:latin typeface="Arial" panose="020B0604020202020204" pitchFamily="34" charset="0"/>
                          <a:ea typeface="+mn-ea"/>
                          <a:cs typeface="Arial" panose="020B0604020202020204" pitchFamily="34" charset="0"/>
                        </a:rPr>
                        <a:t>(</a:t>
                      </a:r>
                      <a:r>
                        <a:rPr lang="en-US" sz="1800" b="0" kern="1200" dirty="0">
                          <a:solidFill>
                            <a:schemeClr val="tx1"/>
                          </a:solidFill>
                          <a:latin typeface="Arial" panose="020B0604020202020204" pitchFamily="34" charset="0"/>
                          <a:ea typeface="+mn-ea"/>
                          <a:cs typeface="Arial" panose="020B0604020202020204" pitchFamily="34" charset="0"/>
                        </a:rPr>
                        <a:t>March-May) (Summer</a:t>
                      </a:r>
                      <a:r>
                        <a:rPr lang="en-US" sz="1800" b="0" kern="1200" baseline="0" dirty="0">
                          <a:solidFill>
                            <a:schemeClr val="tx1"/>
                          </a:solidFill>
                          <a:latin typeface="Arial" panose="020B0604020202020204" pitchFamily="34" charset="0"/>
                          <a:ea typeface="+mn-ea"/>
                          <a:cs typeface="Arial" panose="020B0604020202020204" pitchFamily="34" charset="0"/>
                        </a:rPr>
                        <a:t> Season</a:t>
                      </a:r>
                      <a:r>
                        <a:rPr lang="en-US" sz="1800" b="0" kern="1200" dirty="0">
                          <a:solidFill>
                            <a:schemeClr val="tx1"/>
                          </a:solidFill>
                          <a:latin typeface="Arial" panose="020B0604020202020204" pitchFamily="34" charset="0"/>
                          <a:ea typeface="+mn-ea"/>
                          <a:cs typeface="Arial" panose="020B0604020202020204" pitchFamily="34" charset="0"/>
                        </a:rPr>
                        <a:t>)</a:t>
                      </a:r>
                      <a:endParaRPr lang="en-US" sz="1800" b="0" dirty="0">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01348160"/>
                  </a:ext>
                </a:extLst>
              </a:tr>
              <a:tr h="0">
                <a:tc>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3</a:t>
                      </a:r>
                    </a:p>
                  </a:txBody>
                  <a:tcPr anchor="ctr"/>
                </a:tc>
                <a:tc>
                  <a:txBody>
                    <a:bodyPr/>
                    <a:lstStyle/>
                    <a:p>
                      <a:pPr algn="ctr"/>
                      <a:r>
                        <a:rPr lang="en-US" sz="1800" b="1" kern="1200" dirty="0">
                          <a:solidFill>
                            <a:schemeClr val="tx1"/>
                          </a:solidFill>
                          <a:effectLst/>
                          <a:latin typeface="Arial" pitchFamily="34" charset="0"/>
                          <a:cs typeface="Arial" pitchFamily="34" charset="0"/>
                        </a:rPr>
                        <a:t>Date of Public Hearing</a:t>
                      </a:r>
                      <a:endParaRPr lang="en-US" sz="1800" b="1" dirty="0">
                        <a:solidFill>
                          <a:schemeClr val="tx1"/>
                        </a:solidFill>
                        <a:latin typeface="Arial" pitchFamily="34" charset="0"/>
                        <a:cs typeface="Arial" pitchFamily="34" charset="0"/>
                      </a:endParaRPr>
                    </a:p>
                  </a:txBody>
                  <a:tcPr anchor="ctr"/>
                </a:tc>
                <a:tc gridSpan="3">
                  <a:txBody>
                    <a:bodyPr/>
                    <a:lstStyle/>
                    <a:p>
                      <a:pPr algn="ctr">
                        <a:lnSpc>
                          <a:spcPct val="100000"/>
                        </a:lnSpc>
                      </a:pPr>
                      <a:r>
                        <a:rPr lang="en-US" sz="1800" kern="1200" dirty="0">
                          <a:solidFill>
                            <a:schemeClr val="tx1"/>
                          </a:solidFill>
                          <a:latin typeface="Arial" pitchFamily="34" charset="0"/>
                          <a:ea typeface="+mn-ea"/>
                          <a:cs typeface="Arial" pitchFamily="34" charset="0"/>
                        </a:rPr>
                        <a:t>15.04.2021 at Village </a:t>
                      </a:r>
                      <a:r>
                        <a:rPr lang="en-US" sz="1800" kern="1200" dirty="0" err="1">
                          <a:solidFill>
                            <a:schemeClr val="tx1"/>
                          </a:solidFill>
                          <a:latin typeface="Arial" pitchFamily="34" charset="0"/>
                          <a:ea typeface="+mn-ea"/>
                          <a:cs typeface="Arial" pitchFamily="34" charset="0"/>
                        </a:rPr>
                        <a:t>Murusuan</a:t>
                      </a:r>
                      <a:r>
                        <a:rPr lang="en-US" sz="1800" kern="1200" dirty="0">
                          <a:solidFill>
                            <a:schemeClr val="tx1"/>
                          </a:solidFill>
                          <a:latin typeface="Arial" pitchFamily="34" charset="0"/>
                          <a:ea typeface="+mn-ea"/>
                          <a:cs typeface="Arial" pitchFamily="34" charset="0"/>
                        </a:rPr>
                        <a:t> </a:t>
                      </a:r>
                      <a:r>
                        <a:rPr lang="en-US" sz="1800" kern="1200" dirty="0" err="1">
                          <a:solidFill>
                            <a:schemeClr val="tx1"/>
                          </a:solidFill>
                          <a:latin typeface="Arial" pitchFamily="34" charset="0"/>
                          <a:ea typeface="+mn-ea"/>
                          <a:cs typeface="Arial" pitchFamily="34" charset="0"/>
                        </a:rPr>
                        <a:t>Khata</a:t>
                      </a:r>
                      <a:r>
                        <a:rPr lang="en-US" sz="1800" kern="1200" dirty="0">
                          <a:solidFill>
                            <a:schemeClr val="tx1"/>
                          </a:solidFill>
                          <a:latin typeface="Arial" pitchFamily="34" charset="0"/>
                          <a:ea typeface="+mn-ea"/>
                          <a:cs typeface="Arial" pitchFamily="34" charset="0"/>
                        </a:rPr>
                        <a:t> No. 13 (</a:t>
                      </a:r>
                      <a:r>
                        <a:rPr lang="en-US" sz="1800" kern="1200" dirty="0" err="1">
                          <a:solidFill>
                            <a:schemeClr val="tx1"/>
                          </a:solidFill>
                          <a:latin typeface="Arial" pitchFamily="34" charset="0"/>
                          <a:ea typeface="+mn-ea"/>
                          <a:cs typeface="Arial" pitchFamily="34" charset="0"/>
                        </a:rPr>
                        <a:t>Rakhit</a:t>
                      </a:r>
                      <a:r>
                        <a:rPr lang="en-US" sz="1800" kern="1200" dirty="0">
                          <a:solidFill>
                            <a:schemeClr val="tx1"/>
                          </a:solidFill>
                          <a:latin typeface="Arial" pitchFamily="34" charset="0"/>
                          <a:ea typeface="+mn-ea"/>
                          <a:cs typeface="Arial" pitchFamily="34" charset="0"/>
                        </a:rPr>
                        <a:t>), Plot no. 986) of </a:t>
                      </a:r>
                      <a:r>
                        <a:rPr lang="en-US" sz="1800" kern="1200" dirty="0" err="1">
                          <a:solidFill>
                            <a:schemeClr val="tx1"/>
                          </a:solidFill>
                          <a:latin typeface="Arial" pitchFamily="34" charset="0"/>
                          <a:ea typeface="+mn-ea"/>
                          <a:cs typeface="Arial" pitchFamily="34" charset="0"/>
                        </a:rPr>
                        <a:t>Palaspanga</a:t>
                      </a:r>
                      <a:r>
                        <a:rPr lang="en-US" sz="1800" kern="1200" dirty="0">
                          <a:solidFill>
                            <a:schemeClr val="tx1"/>
                          </a:solidFill>
                          <a:latin typeface="Arial" pitchFamily="34" charset="0"/>
                          <a:ea typeface="+mn-ea"/>
                          <a:cs typeface="Arial" pitchFamily="34" charset="0"/>
                        </a:rPr>
                        <a:t> Gram </a:t>
                      </a:r>
                      <a:r>
                        <a:rPr lang="en-US" sz="1800" kern="1200" dirty="0" err="1">
                          <a:solidFill>
                            <a:schemeClr val="tx1"/>
                          </a:solidFill>
                          <a:latin typeface="Arial" pitchFamily="34" charset="0"/>
                          <a:ea typeface="+mn-ea"/>
                          <a:cs typeface="Arial" pitchFamily="34" charset="0"/>
                        </a:rPr>
                        <a:t>Panchayat</a:t>
                      </a:r>
                      <a:r>
                        <a:rPr lang="en-US" sz="1800" kern="1200" dirty="0">
                          <a:solidFill>
                            <a:schemeClr val="tx1"/>
                          </a:solidFill>
                          <a:latin typeface="Arial" pitchFamily="34" charset="0"/>
                          <a:ea typeface="+mn-ea"/>
                          <a:cs typeface="Arial" pitchFamily="34" charset="0"/>
                        </a:rPr>
                        <a:t> of </a:t>
                      </a:r>
                      <a:r>
                        <a:rPr lang="en-US" sz="1800" kern="1200" dirty="0" err="1">
                          <a:solidFill>
                            <a:schemeClr val="tx1"/>
                          </a:solidFill>
                          <a:latin typeface="Arial" pitchFamily="34" charset="0"/>
                          <a:ea typeface="+mn-ea"/>
                          <a:cs typeface="Arial" pitchFamily="34" charset="0"/>
                        </a:rPr>
                        <a:t>Keonjhar</a:t>
                      </a:r>
                      <a:r>
                        <a:rPr lang="en-US" sz="1800" kern="1200" dirty="0">
                          <a:solidFill>
                            <a:schemeClr val="tx1"/>
                          </a:solidFill>
                          <a:latin typeface="Arial" pitchFamily="34" charset="0"/>
                          <a:ea typeface="+mn-ea"/>
                          <a:cs typeface="Arial" pitchFamily="34" charset="0"/>
                        </a:rPr>
                        <a:t> District</a:t>
                      </a:r>
                      <a:endParaRPr lang="en-US" sz="1800" kern="1200" dirty="0">
                        <a:solidFill>
                          <a:srgbClr val="FF0000"/>
                        </a:solidFill>
                        <a:latin typeface="Arial" pitchFamily="34" charset="0"/>
                        <a:ea typeface="+mn-ea"/>
                        <a:cs typeface="Arial"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91277751"/>
                  </a:ext>
                </a:extLst>
              </a:tr>
              <a:tr h="182880">
                <a:tc rowSpan="4">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4</a:t>
                      </a:r>
                    </a:p>
                  </a:txBody>
                  <a:tcPr anchor="ctr"/>
                </a:tc>
                <a:tc rowSpan="4">
                  <a:txBody>
                    <a:bodyPr/>
                    <a:lstStyle/>
                    <a:p>
                      <a:pPr marL="0" algn="ctr" defTabSz="914400" rtl="0" eaLnBrk="1" latinLnBrk="0" hangingPunct="1"/>
                      <a:r>
                        <a:rPr lang="en-IN" sz="1800" b="1" kern="1200" dirty="0">
                          <a:solidFill>
                            <a:schemeClr val="tx1"/>
                          </a:solidFill>
                          <a:effectLst/>
                          <a:latin typeface="Arial" pitchFamily="34" charset="0"/>
                          <a:ea typeface="+mn-ea"/>
                          <a:cs typeface="Arial" pitchFamily="34" charset="0"/>
                        </a:rPr>
                        <a:t>Proposed Configuration</a:t>
                      </a:r>
                      <a:endParaRPr lang="en-US" sz="1800" b="1" kern="1200" dirty="0">
                        <a:solidFill>
                          <a:schemeClr val="tx1"/>
                        </a:solidFill>
                        <a:effectLst/>
                        <a:latin typeface="Arial" pitchFamily="34" charset="0"/>
                        <a:ea typeface="+mn-ea"/>
                        <a:cs typeface="Arial" pitchFamily="34" charset="0"/>
                      </a:endParaRPr>
                    </a:p>
                  </a:txBody>
                  <a:tcPr anchor="ctr"/>
                </a:tc>
                <a:tc>
                  <a:txBody>
                    <a:bodyPr/>
                    <a:lstStyle/>
                    <a:p>
                      <a:pPr marL="39370" marR="180340" algn="ctr" defTabSz="914400" rtl="0" eaLnBrk="1" latinLnBrk="0" hangingPunct="1">
                        <a:lnSpc>
                          <a:spcPct val="115000"/>
                        </a:lnSpc>
                        <a:spcBef>
                          <a:spcPts val="600"/>
                        </a:spcBef>
                        <a:spcAft>
                          <a:spcPts val="600"/>
                        </a:spcAft>
                      </a:pPr>
                      <a:r>
                        <a:rPr lang="en-IN" sz="1800" kern="1200" dirty="0">
                          <a:solidFill>
                            <a:schemeClr val="tx1"/>
                          </a:solidFill>
                          <a:latin typeface="Arial" pitchFamily="34" charset="0"/>
                          <a:ea typeface="+mn-ea"/>
                          <a:cs typeface="Arial" pitchFamily="34" charset="0"/>
                        </a:rPr>
                        <a:t>Product</a:t>
                      </a:r>
                      <a:endParaRPr lang="en-US" sz="1800" kern="1200" dirty="0">
                        <a:solidFill>
                          <a:schemeClr val="tx1"/>
                        </a:solidFill>
                        <a:latin typeface="Arial" pitchFamily="34" charset="0"/>
                        <a:ea typeface="+mn-ea"/>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9370" marR="180340" algn="ctr" defTabSz="914400" rtl="0" eaLnBrk="1" latinLnBrk="0" hangingPunct="1">
                        <a:lnSpc>
                          <a:spcPct val="115000"/>
                        </a:lnSpc>
                        <a:spcBef>
                          <a:spcPts val="600"/>
                        </a:spcBef>
                        <a:spcAft>
                          <a:spcPts val="600"/>
                        </a:spcAft>
                      </a:pPr>
                      <a:r>
                        <a:rPr lang="en-IN" sz="1800" kern="1200" dirty="0">
                          <a:solidFill>
                            <a:schemeClr val="tx1"/>
                          </a:solidFill>
                          <a:latin typeface="Arial" pitchFamily="34" charset="0"/>
                          <a:ea typeface="+mn-ea"/>
                          <a:cs typeface="Arial" pitchFamily="34" charset="0"/>
                        </a:rPr>
                        <a:t>Proposed Capacity</a:t>
                      </a:r>
                      <a:endParaRPr lang="en-US" sz="1800" kern="1200" dirty="0">
                        <a:solidFill>
                          <a:schemeClr val="tx1"/>
                        </a:solidFill>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9370" marR="180340" algn="ctr" defTabSz="914400" rtl="0" eaLnBrk="1" latinLnBrk="0" hangingPunct="1">
                        <a:lnSpc>
                          <a:spcPct val="115000"/>
                        </a:lnSpc>
                        <a:spcBef>
                          <a:spcPts val="600"/>
                        </a:spcBef>
                        <a:spcAft>
                          <a:spcPts val="600"/>
                        </a:spcAft>
                      </a:pPr>
                      <a:r>
                        <a:rPr lang="en-IN" sz="1800" kern="1200" dirty="0">
                          <a:solidFill>
                            <a:schemeClr val="tx1"/>
                          </a:solidFill>
                          <a:latin typeface="Arial" pitchFamily="34" charset="0"/>
                          <a:ea typeface="+mn-ea"/>
                          <a:cs typeface="Arial" pitchFamily="34" charset="0"/>
                        </a:rPr>
                        <a:t>(Final Production)</a:t>
                      </a:r>
                      <a:endParaRPr lang="en-US" sz="1800" kern="1200" dirty="0">
                        <a:solidFill>
                          <a:schemeClr val="tx1"/>
                        </a:solidFill>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13360">
                <a:tc vMerge="1">
                  <a:txBody>
                    <a:bodyPr/>
                    <a:lstStyle/>
                    <a:p>
                      <a:endParaRPr lang="en-US"/>
                    </a:p>
                  </a:txBody>
                  <a:tcPr/>
                </a:tc>
                <a:tc vMerge="1">
                  <a:txBody>
                    <a:bodyPr/>
                    <a:lstStyle/>
                    <a:p>
                      <a:endParaRPr lang="en-US"/>
                    </a:p>
                  </a:txBody>
                  <a:tcPr/>
                </a:tc>
                <a:tc>
                  <a:txBody>
                    <a:bodyPr/>
                    <a:lstStyle/>
                    <a:p>
                      <a:pPr marL="180340" marR="180340" algn="ctr">
                        <a:lnSpc>
                          <a:spcPct val="115000"/>
                        </a:lnSpc>
                        <a:spcBef>
                          <a:spcPts val="600"/>
                        </a:spcBef>
                        <a:spcAft>
                          <a:spcPts val="600"/>
                        </a:spcAft>
                      </a:pPr>
                      <a:r>
                        <a:rPr lang="en-US" sz="1800" dirty="0">
                          <a:latin typeface="Arial" pitchFamily="34" charset="0"/>
                          <a:ea typeface="Calibri"/>
                          <a:cs typeface="Arial" pitchFamily="34" charset="0"/>
                        </a:rPr>
                        <a:t>Iron Ore Beneficiation Plant</a:t>
                      </a:r>
                      <a:endParaRPr lang="en-IN" sz="1800" dirty="0">
                        <a:latin typeface="Arial" pitchFamily="34" charset="0"/>
                        <a:ea typeface="Calibri"/>
                        <a:cs typeface="Arial"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70" algn="ctr">
                        <a:lnSpc>
                          <a:spcPct val="115000"/>
                        </a:lnSpc>
                        <a:spcBef>
                          <a:spcPts val="400"/>
                        </a:spcBef>
                        <a:spcAft>
                          <a:spcPts val="400"/>
                        </a:spcAft>
                      </a:pPr>
                      <a:r>
                        <a:rPr lang="en-US" sz="1800" dirty="0">
                          <a:latin typeface="Arial" pitchFamily="34" charset="0"/>
                          <a:ea typeface="Calibri"/>
                          <a:cs typeface="Arial" pitchFamily="34" charset="0"/>
                        </a:rPr>
                        <a:t>3.85 MTPA Throughput</a:t>
                      </a:r>
                      <a:endParaRPr lang="en-IN" sz="18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15000"/>
                        </a:lnSpc>
                        <a:spcBef>
                          <a:spcPts val="400"/>
                        </a:spcBef>
                        <a:spcAft>
                          <a:spcPts val="400"/>
                        </a:spcAft>
                      </a:pPr>
                      <a:r>
                        <a:rPr lang="en-US" sz="1800" kern="1200" dirty="0">
                          <a:solidFill>
                            <a:schemeClr val="tx1"/>
                          </a:solidFill>
                          <a:latin typeface="Arial" pitchFamily="34" charset="0"/>
                          <a:ea typeface="+mn-ea"/>
                          <a:cs typeface="Arial" pitchFamily="34" charset="0"/>
                        </a:rPr>
                        <a:t>Beneficiated ore  - 2.5 MTPA</a:t>
                      </a:r>
                      <a:endParaRPr lang="en-IN" sz="1800" kern="1200" dirty="0">
                        <a:solidFill>
                          <a:schemeClr val="tx1"/>
                        </a:solidFill>
                        <a:latin typeface="Arial" pitchFamily="34" charset="0"/>
                        <a:ea typeface="+mn-ea"/>
                        <a:cs typeface="Arial"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106680">
                <a:tc vMerge="1">
                  <a:txBody>
                    <a:bodyPr/>
                    <a:lstStyle/>
                    <a:p>
                      <a:endParaRPr lang="en-IN"/>
                    </a:p>
                  </a:txBody>
                  <a:tcPr/>
                </a:tc>
                <a:tc vMerge="1">
                  <a:txBody>
                    <a:bodyPr/>
                    <a:lstStyle/>
                    <a:p>
                      <a:endParaRPr lang="en-IN"/>
                    </a:p>
                  </a:txBody>
                  <a:tcPr/>
                </a:tc>
                <a:tc>
                  <a:txBody>
                    <a:bodyPr/>
                    <a:lstStyle/>
                    <a:p>
                      <a:pPr marL="180340" marR="180340" algn="ctr">
                        <a:lnSpc>
                          <a:spcPct val="115000"/>
                        </a:lnSpc>
                        <a:spcBef>
                          <a:spcPts val="600"/>
                        </a:spcBef>
                        <a:spcAft>
                          <a:spcPts val="600"/>
                        </a:spcAft>
                      </a:pPr>
                      <a:r>
                        <a:rPr lang="en-US" sz="1800" dirty="0">
                          <a:latin typeface="Arial" pitchFamily="34" charset="0"/>
                          <a:ea typeface="Calibri"/>
                          <a:cs typeface="Arial" pitchFamily="34" charset="0"/>
                        </a:rPr>
                        <a:t>Iron Ore  Pellet Plant</a:t>
                      </a:r>
                      <a:endParaRPr lang="en-IN" sz="1800" dirty="0">
                        <a:latin typeface="Arial" pitchFamily="34" charset="0"/>
                        <a:ea typeface="Calibri"/>
                        <a:cs typeface="Arial"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70" marR="180340" algn="ctr">
                        <a:lnSpc>
                          <a:spcPct val="115000"/>
                        </a:lnSpc>
                        <a:spcBef>
                          <a:spcPts val="600"/>
                        </a:spcBef>
                        <a:spcAft>
                          <a:spcPts val="600"/>
                        </a:spcAft>
                      </a:pPr>
                      <a:r>
                        <a:rPr lang="en-US" sz="1800" dirty="0">
                          <a:latin typeface="Arial" pitchFamily="34" charset="0"/>
                          <a:ea typeface="Calibri"/>
                          <a:cs typeface="Arial" pitchFamily="34" charset="0"/>
                        </a:rPr>
                        <a:t>2.0 MTPA</a:t>
                      </a:r>
                      <a:endParaRPr lang="en-IN" sz="18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80340" algn="ctr" defTabSz="914400" rtl="0" eaLnBrk="1" latinLnBrk="0" hangingPunct="1">
                        <a:lnSpc>
                          <a:spcPct val="115000"/>
                        </a:lnSpc>
                        <a:spcBef>
                          <a:spcPts val="600"/>
                        </a:spcBef>
                        <a:spcAft>
                          <a:spcPts val="600"/>
                        </a:spcAft>
                      </a:pPr>
                      <a:r>
                        <a:rPr lang="en-US" sz="1800" kern="1200" dirty="0">
                          <a:solidFill>
                            <a:schemeClr val="tx1"/>
                          </a:solidFill>
                          <a:latin typeface="Arial" pitchFamily="34" charset="0"/>
                          <a:ea typeface="+mn-ea"/>
                          <a:cs typeface="Arial" pitchFamily="34" charset="0"/>
                        </a:rPr>
                        <a:t>2.0 MTPA</a:t>
                      </a:r>
                      <a:endParaRPr lang="en-IN" sz="1800" kern="1200" dirty="0">
                        <a:solidFill>
                          <a:schemeClr val="tx1"/>
                        </a:solidFill>
                        <a:latin typeface="Arial" pitchFamily="34" charset="0"/>
                        <a:ea typeface="+mn-ea"/>
                        <a:cs typeface="Arial"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vMerge="1">
                  <a:txBody>
                    <a:bodyPr/>
                    <a:lstStyle/>
                    <a:p>
                      <a:endParaRPr lang="en-IN"/>
                    </a:p>
                  </a:txBody>
                  <a:tcPr/>
                </a:tc>
                <a:tc vMerge="1">
                  <a:txBody>
                    <a:bodyPr/>
                    <a:lstStyle/>
                    <a:p>
                      <a:endParaRPr lang="en-IN"/>
                    </a:p>
                  </a:txBody>
                  <a:tcPr/>
                </a:tc>
                <a:tc>
                  <a:txBody>
                    <a:bodyPr/>
                    <a:lstStyle/>
                    <a:p>
                      <a:pPr marL="180340" marR="180340" algn="ctr">
                        <a:lnSpc>
                          <a:spcPct val="115000"/>
                        </a:lnSpc>
                        <a:spcBef>
                          <a:spcPts val="600"/>
                        </a:spcBef>
                        <a:spcAft>
                          <a:spcPts val="600"/>
                        </a:spcAft>
                      </a:pPr>
                      <a:r>
                        <a:rPr lang="en-US" sz="1800" spc="5">
                          <a:latin typeface="Arial" pitchFamily="34" charset="0"/>
                          <a:ea typeface="Calibri"/>
                          <a:cs typeface="Arial" pitchFamily="34" charset="0"/>
                        </a:rPr>
                        <a:t>Producer Gas Plant</a:t>
                      </a:r>
                      <a:endParaRPr lang="en-IN" sz="1800">
                        <a:latin typeface="Arial" pitchFamily="34" charset="0"/>
                        <a:ea typeface="Calibri"/>
                        <a:cs typeface="Arial"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70" marR="180340" algn="ctr">
                        <a:lnSpc>
                          <a:spcPct val="115000"/>
                        </a:lnSpc>
                        <a:spcBef>
                          <a:spcPts val="600"/>
                        </a:spcBef>
                        <a:spcAft>
                          <a:spcPts val="600"/>
                        </a:spcAft>
                      </a:pPr>
                      <a:r>
                        <a:rPr lang="en-US" sz="1800" dirty="0">
                          <a:latin typeface="Arial" pitchFamily="34" charset="0"/>
                          <a:ea typeface="Calibri"/>
                          <a:cs typeface="Arial" pitchFamily="34" charset="0"/>
                        </a:rPr>
                        <a:t>(5X15000 Nm3/hr)</a:t>
                      </a:r>
                      <a:endParaRPr lang="en-IN" sz="1800" dirty="0">
                        <a:latin typeface="Arial" pitchFamily="34" charset="0"/>
                        <a:ea typeface="Calibri"/>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00000"/>
                        </a:lnSpc>
                        <a:spcBef>
                          <a:spcPts val="0"/>
                        </a:spcBef>
                        <a:spcAft>
                          <a:spcPts val="0"/>
                        </a:spcAft>
                      </a:pPr>
                      <a:r>
                        <a:rPr lang="en-US" sz="1800" kern="1200" dirty="0">
                          <a:solidFill>
                            <a:schemeClr val="tx1"/>
                          </a:solidFill>
                          <a:latin typeface="Arial" pitchFamily="34" charset="0"/>
                          <a:ea typeface="+mn-ea"/>
                          <a:cs typeface="Arial" pitchFamily="34" charset="0"/>
                        </a:rPr>
                        <a:t>75,000 Nm3/hr</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5</a:t>
                      </a:r>
                    </a:p>
                  </a:txBody>
                  <a:tcPr anchor="ctr"/>
                </a:tc>
                <a:tc>
                  <a:txBody>
                    <a:bodyPr/>
                    <a:lstStyle/>
                    <a:p>
                      <a:pPr marL="0" algn="ctr" defTabSz="914400" rtl="0" eaLnBrk="1" latinLnBrk="0" hangingPunct="1"/>
                      <a:r>
                        <a:rPr lang="en-US" sz="1800" b="1" kern="1200" dirty="0">
                          <a:solidFill>
                            <a:schemeClr val="tx1"/>
                          </a:solidFill>
                          <a:effectLst/>
                          <a:latin typeface="Arial" pitchFamily="34" charset="0"/>
                          <a:ea typeface="+mn-ea"/>
                          <a:cs typeface="Arial" pitchFamily="34" charset="0"/>
                        </a:rPr>
                        <a:t>Project Cost</a:t>
                      </a:r>
                    </a:p>
                  </a:txBody>
                  <a:tcPr anchor="ctr"/>
                </a:tc>
                <a:tc gridSpan="3">
                  <a:txBody>
                    <a:bodyPr/>
                    <a:lstStyle/>
                    <a:p>
                      <a:pPr marL="0" algn="l" defTabSz="914400" rtl="0" eaLnBrk="1" latinLnBrk="0" hangingPunct="1">
                        <a:lnSpc>
                          <a:spcPct val="100000"/>
                        </a:lnSpc>
                      </a:pPr>
                      <a:r>
                        <a:rPr lang="en-US" sz="1800" kern="1200" dirty="0">
                          <a:solidFill>
                            <a:schemeClr val="tx1"/>
                          </a:solidFill>
                          <a:effectLst/>
                          <a:latin typeface="Arial" pitchFamily="34" charset="0"/>
                          <a:ea typeface="+mn-ea"/>
                          <a:cs typeface="Arial" pitchFamily="34" charset="0"/>
                        </a:rPr>
                        <a:t>Rs. 500 Crores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6</a:t>
                      </a:r>
                    </a:p>
                  </a:txBody>
                  <a:tcPr anchor="ctr"/>
                </a:tc>
                <a:tc>
                  <a:txBody>
                    <a:bodyPr/>
                    <a:lstStyle/>
                    <a:p>
                      <a:pPr marL="0" algn="ctr" defTabSz="914400" rtl="0" eaLnBrk="1" latinLnBrk="0" hangingPunct="1"/>
                      <a:r>
                        <a:rPr lang="en-US" sz="1800" b="1" kern="1200" dirty="0">
                          <a:solidFill>
                            <a:schemeClr val="tx1"/>
                          </a:solidFill>
                          <a:effectLst/>
                          <a:latin typeface="Arial" pitchFamily="34" charset="0"/>
                          <a:ea typeface="+mn-ea"/>
                          <a:cs typeface="Arial" pitchFamily="34" charset="0"/>
                        </a:rPr>
                        <a:t>EMP Cost (Capital And Recurring)</a:t>
                      </a:r>
                    </a:p>
                  </a:txBody>
                  <a:tcPr anchor="ctr"/>
                </a:tc>
                <a:tc gridSpan="3">
                  <a:txBody>
                    <a:bodyPr/>
                    <a:lstStyle/>
                    <a:p>
                      <a:r>
                        <a:rPr lang="en-US" sz="1800" kern="1200" dirty="0">
                          <a:solidFill>
                            <a:schemeClr val="tx1"/>
                          </a:solidFill>
                          <a:effectLst/>
                          <a:latin typeface="Arial" pitchFamily="34" charset="0"/>
                          <a:ea typeface="+mn-ea"/>
                          <a:cs typeface="Arial" pitchFamily="34" charset="0"/>
                        </a:rPr>
                        <a:t>EMP </a:t>
                      </a:r>
                      <a:r>
                        <a:rPr lang="en-US" sz="1800" kern="1200" dirty="0">
                          <a:solidFill>
                            <a:schemeClr val="tx1"/>
                          </a:solidFill>
                          <a:latin typeface="Arial" pitchFamily="34" charset="0"/>
                          <a:ea typeface="+mn-ea"/>
                          <a:cs typeface="Arial" pitchFamily="34" charset="0"/>
                        </a:rPr>
                        <a:t>Capital Cost: Rs. 12 </a:t>
                      </a:r>
                      <a:r>
                        <a:rPr lang="en-US" sz="1800" kern="1200" dirty="0" err="1">
                          <a:solidFill>
                            <a:schemeClr val="tx1"/>
                          </a:solidFill>
                          <a:latin typeface="Arial" pitchFamily="34" charset="0"/>
                          <a:ea typeface="+mn-ea"/>
                          <a:cs typeface="Arial" pitchFamily="34" charset="0"/>
                        </a:rPr>
                        <a:t>Crores</a:t>
                      </a:r>
                      <a:r>
                        <a:rPr lang="en-IN" sz="1800" kern="1200" dirty="0">
                          <a:solidFill>
                            <a:schemeClr val="tx1"/>
                          </a:solidFill>
                          <a:latin typeface="Arial" pitchFamily="34" charset="0"/>
                          <a:ea typeface="+mn-ea"/>
                          <a:cs typeface="Arial" pitchFamily="34" charset="0"/>
                        </a:rPr>
                        <a:t>,</a:t>
                      </a:r>
                      <a:r>
                        <a:rPr lang="en-IN" sz="1800" kern="1200" baseline="0" dirty="0">
                          <a:solidFill>
                            <a:schemeClr val="tx1"/>
                          </a:solidFill>
                          <a:latin typeface="Arial" pitchFamily="34" charset="0"/>
                          <a:ea typeface="+mn-ea"/>
                          <a:cs typeface="Arial" pitchFamily="34" charset="0"/>
                        </a:rPr>
                        <a:t> </a:t>
                      </a:r>
                      <a:r>
                        <a:rPr lang="en-US" sz="1800" kern="1200" dirty="0">
                          <a:solidFill>
                            <a:schemeClr val="tx1"/>
                          </a:solidFill>
                          <a:latin typeface="Arial" pitchFamily="34" charset="0"/>
                          <a:ea typeface="+mn-ea"/>
                          <a:cs typeface="Arial" pitchFamily="34" charset="0"/>
                        </a:rPr>
                        <a:t>Recurring Cost: Rs. 1.11 </a:t>
                      </a:r>
                      <a:r>
                        <a:rPr lang="en-US" sz="1800" kern="1200" dirty="0" err="1">
                          <a:solidFill>
                            <a:schemeClr val="tx1"/>
                          </a:solidFill>
                          <a:latin typeface="Arial" pitchFamily="34" charset="0"/>
                          <a:ea typeface="+mn-ea"/>
                          <a:cs typeface="Arial" pitchFamily="34" charset="0"/>
                        </a:rPr>
                        <a:t>Crores</a:t>
                      </a:r>
                      <a:r>
                        <a:rPr lang="en-US" sz="1800" kern="1200" dirty="0">
                          <a:solidFill>
                            <a:schemeClr val="tx1"/>
                          </a:solidFill>
                          <a:latin typeface="Arial" pitchFamily="34" charset="0"/>
                          <a:ea typeface="+mn-ea"/>
                          <a:cs typeface="Arial" pitchFamily="34" charset="0"/>
                        </a:rPr>
                        <a:t>/Annum</a:t>
                      </a:r>
                    </a:p>
                    <a:p>
                      <a:pPr marL="0" algn="ctr" defTabSz="914400" rtl="0" eaLnBrk="1" latinLnBrk="0" hangingPunct="1"/>
                      <a:endParaRPr lang="en-US" sz="1800" kern="1200" dirty="0">
                        <a:solidFill>
                          <a:schemeClr val="tx1"/>
                        </a:solidFill>
                        <a:effectLst/>
                        <a:latin typeface="Arial" pitchFamily="34" charset="0"/>
                        <a:ea typeface="+mn-ea"/>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L="0" algn="ctr" defTabSz="914400" rtl="0" eaLnBrk="1" latinLnBrk="0" hangingPunct="1"/>
                      <a:r>
                        <a:rPr lang="en-US" sz="1800" kern="1200" dirty="0">
                          <a:solidFill>
                            <a:schemeClr val="tx1"/>
                          </a:solidFill>
                          <a:effectLst/>
                          <a:latin typeface="Arial" pitchFamily="34" charset="0"/>
                          <a:ea typeface="+mn-ea"/>
                          <a:cs typeface="Arial" pitchFamily="34" charset="0"/>
                        </a:rPr>
                        <a:t>7</a:t>
                      </a:r>
                    </a:p>
                  </a:txBody>
                  <a:tcPr anchor="ctr"/>
                </a:tc>
                <a:tc>
                  <a:txBody>
                    <a:bodyPr/>
                    <a:lstStyle/>
                    <a:p>
                      <a:pPr marL="0" algn="ctr" defTabSz="914400" rtl="0" eaLnBrk="1" latinLnBrk="0" hangingPunct="1"/>
                      <a:r>
                        <a:rPr lang="en-US" sz="1800" b="1" kern="1200" dirty="0">
                          <a:solidFill>
                            <a:schemeClr val="tx1"/>
                          </a:solidFill>
                          <a:effectLst/>
                          <a:latin typeface="Arial" pitchFamily="34" charset="0"/>
                          <a:ea typeface="+mn-ea"/>
                          <a:cs typeface="Arial" pitchFamily="34" charset="0"/>
                        </a:rPr>
                        <a:t>Interlinked Project, If Any, With Status</a:t>
                      </a:r>
                    </a:p>
                  </a:txBody>
                  <a:tcPr anchor="ctr"/>
                </a:tc>
                <a:tc gridSpan="3">
                  <a:txBody>
                    <a:bodyPr/>
                    <a:lstStyle/>
                    <a:p>
                      <a:pPr marL="0" algn="l" defTabSz="914400" rtl="0" eaLnBrk="1" latinLnBrk="0" hangingPunct="1">
                        <a:lnSpc>
                          <a:spcPct val="100000"/>
                        </a:lnSpc>
                      </a:pPr>
                      <a:r>
                        <a:rPr lang="en-US" sz="1800" kern="1200" baseline="0" dirty="0">
                          <a:solidFill>
                            <a:schemeClr val="tx1"/>
                          </a:solidFill>
                          <a:effectLst/>
                          <a:latin typeface="Arial" pitchFamily="34" charset="0"/>
                          <a:ea typeface="+mn-ea"/>
                          <a:cs typeface="Arial" pitchFamily="34" charset="0"/>
                        </a:rPr>
                        <a:t>No Interlinked Project</a:t>
                      </a:r>
                    </a:p>
                  </a:txBody>
                  <a:tcPr anchor="ctr">
                    <a:lnT w="12700" cap="flat" cmpd="sng" algn="ctr">
                      <a:solidFill>
                        <a:schemeClr val="tx1"/>
                      </a:solidFill>
                      <a:prstDash val="solid"/>
                      <a:round/>
                      <a:headEnd type="none" w="med" len="med"/>
                      <a:tailEnd type="none" w="med" len="med"/>
                    </a:lnT>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2"/>
                  </a:ext>
                </a:extLst>
              </a:tr>
            </a:tbl>
          </a:graphicData>
        </a:graphic>
      </p:graphicFrame>
      <p:sp>
        <p:nvSpPr>
          <p:cNvPr id="4" name="Rectangle 3">
            <a:extLst>
              <a:ext uri="{FF2B5EF4-FFF2-40B4-BE49-F238E27FC236}">
                <a16:creationId xmlns:a16="http://schemas.microsoft.com/office/drawing/2014/main" xmlns="" id="{D52051C1-7979-4DCC-BAFE-EA73699A4D2B}"/>
              </a:ext>
            </a:extLst>
          </p:cNvPr>
          <p:cNvSpPr/>
          <p:nvPr/>
        </p:nvSpPr>
        <p:spPr>
          <a:xfrm>
            <a:off x="0" y="27708"/>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BRIEF INFORMATION</a:t>
            </a:r>
          </a:p>
        </p:txBody>
      </p:sp>
      <p:sp>
        <p:nvSpPr>
          <p:cNvPr id="2" name="Slide Number Placeholder 1">
            <a:extLst>
              <a:ext uri="{FF2B5EF4-FFF2-40B4-BE49-F238E27FC236}">
                <a16:creationId xmlns:a16="http://schemas.microsoft.com/office/drawing/2014/main" xmlns="" id="{668724EE-A605-48C5-9632-022E18CCF203}"/>
              </a:ext>
            </a:extLst>
          </p:cNvPr>
          <p:cNvSpPr>
            <a:spLocks noGrp="1"/>
          </p:cNvSpPr>
          <p:nvPr>
            <p:ph type="sldNum" sz="quarter" idx="12"/>
          </p:nvPr>
        </p:nvSpPr>
        <p:spPr/>
        <p:txBody>
          <a:bodyPr/>
          <a:lstStyle/>
          <a:p>
            <a:fld id="{CFF127C1-E3C8-484A-B43B-A9A91675C17C}" type="slidenum">
              <a:rPr lang="en-US" smtClean="0"/>
              <a:pPr/>
              <a:t>2</a:t>
            </a:fld>
            <a:endParaRPr lang="en-US"/>
          </a:p>
        </p:txBody>
      </p:sp>
    </p:spTree>
    <p:extLst>
      <p:ext uri="{BB962C8B-B14F-4D97-AF65-F5344CB8AC3E}">
        <p14:creationId xmlns:p14="http://schemas.microsoft.com/office/powerpoint/2010/main" val="34140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8" name="Rectangle 7"/>
          <p:cNvSpPr/>
          <p:nvPr/>
        </p:nvSpPr>
        <p:spPr>
          <a:xfrm>
            <a:off x="6997117" y="655442"/>
            <a:ext cx="4804358" cy="646331"/>
          </a:xfrm>
          <a:prstGeom prst="rect">
            <a:avLst/>
          </a:prstGeom>
        </p:spPr>
        <p:txBody>
          <a:bodyPr wrap="square">
            <a:spAutoFit/>
          </a:bodyPr>
          <a:lstStyle/>
          <a:p>
            <a:pPr marL="7938" indent="-7938" algn="ctr"/>
            <a:r>
              <a:rPr lang="en-US" b="1" dirty="0">
                <a:latin typeface="Arial" panose="020B0604020202020204" pitchFamily="34" charset="0"/>
                <a:ea typeface="Cambria" pitchFamily="18" charset="0"/>
                <a:cs typeface="Arial" panose="020B0604020202020204" pitchFamily="34" charset="0"/>
              </a:rPr>
              <a:t>Surface Water Sampling </a:t>
            </a:r>
            <a:r>
              <a:rPr lang="en-US" b="1" kern="100" dirty="0">
                <a:latin typeface="Arial" panose="020B0604020202020204" pitchFamily="34" charset="0"/>
                <a:ea typeface="Cambria" pitchFamily="18" charset="0"/>
                <a:cs typeface="Arial" panose="020B0604020202020204" pitchFamily="34" charset="0"/>
              </a:rPr>
              <a:t> </a:t>
            </a:r>
          </a:p>
          <a:p>
            <a:pPr marL="7938" indent="-7938" algn="ctr"/>
            <a:r>
              <a:rPr lang="en-US" b="1" kern="100" dirty="0">
                <a:latin typeface="Arial" panose="020B0604020202020204" pitchFamily="34" charset="0"/>
                <a:ea typeface="Cambria" pitchFamily="18" charset="0"/>
                <a:cs typeface="Arial" panose="020B0604020202020204" pitchFamily="34" charset="0"/>
              </a:rPr>
              <a:t>Location Map &amp; </a:t>
            </a:r>
            <a:r>
              <a:rPr lang="en-US" b="1" kern="100" dirty="0">
                <a:latin typeface="Arial" panose="020B0604020202020204" pitchFamily="34" charset="0"/>
                <a:ea typeface="Cambria" pitchFamily="18" charset="0"/>
                <a:cs typeface="Arial" panose="020B0604020202020204" pitchFamily="34" charset="0"/>
                <a:hlinkClick r:id="rId2" action="ppaction://hlinkfile"/>
              </a:rPr>
              <a:t>Results</a:t>
            </a:r>
            <a:endParaRPr lang="en-US" b="1" kern="100" dirty="0">
              <a:latin typeface="Arial" panose="020B0604020202020204" pitchFamily="34" charset="0"/>
              <a:ea typeface="Cambria" pitchFamily="18" charset="0"/>
              <a:cs typeface="Arial" panose="020B0604020202020204" pitchFamily="34" charset="0"/>
            </a:endParaRPr>
          </a:p>
        </p:txBody>
      </p:sp>
      <p:graphicFrame>
        <p:nvGraphicFramePr>
          <p:cNvPr id="20" name="Table 19"/>
          <p:cNvGraphicFramePr>
            <a:graphicFrameLocks noGrp="1"/>
          </p:cNvGraphicFramePr>
          <p:nvPr/>
        </p:nvGraphicFramePr>
        <p:xfrm>
          <a:off x="200432" y="1026978"/>
          <a:ext cx="5991225" cy="5493665"/>
        </p:xfrm>
        <a:graphic>
          <a:graphicData uri="http://schemas.openxmlformats.org/drawingml/2006/table">
            <a:tbl>
              <a:tblPr/>
              <a:tblGrid>
                <a:gridCol w="810140">
                  <a:extLst>
                    <a:ext uri="{9D8B030D-6E8A-4147-A177-3AD203B41FA5}">
                      <a16:colId xmlns:a16="http://schemas.microsoft.com/office/drawing/2014/main" xmlns="" val="20000"/>
                    </a:ext>
                  </a:extLst>
                </a:gridCol>
                <a:gridCol w="1470960">
                  <a:extLst>
                    <a:ext uri="{9D8B030D-6E8A-4147-A177-3AD203B41FA5}">
                      <a16:colId xmlns:a16="http://schemas.microsoft.com/office/drawing/2014/main" xmlns="" val="20001"/>
                    </a:ext>
                  </a:extLst>
                </a:gridCol>
                <a:gridCol w="1111957">
                  <a:extLst>
                    <a:ext uri="{9D8B030D-6E8A-4147-A177-3AD203B41FA5}">
                      <a16:colId xmlns:a16="http://schemas.microsoft.com/office/drawing/2014/main" xmlns="" val="20002"/>
                    </a:ext>
                  </a:extLst>
                </a:gridCol>
                <a:gridCol w="1111322">
                  <a:extLst>
                    <a:ext uri="{9D8B030D-6E8A-4147-A177-3AD203B41FA5}">
                      <a16:colId xmlns:a16="http://schemas.microsoft.com/office/drawing/2014/main" xmlns="" val="20003"/>
                    </a:ext>
                  </a:extLst>
                </a:gridCol>
                <a:gridCol w="1486846">
                  <a:extLst>
                    <a:ext uri="{9D8B030D-6E8A-4147-A177-3AD203B41FA5}">
                      <a16:colId xmlns:a16="http://schemas.microsoft.com/office/drawing/2014/main" xmlns="" val="20004"/>
                    </a:ext>
                  </a:extLst>
                </a:gridCol>
              </a:tblGrid>
              <a:tr h="746660">
                <a:tc>
                  <a:txBody>
                    <a:bodyPr/>
                    <a:lstStyle/>
                    <a:p>
                      <a:pPr algn="ctr">
                        <a:spcAft>
                          <a:spcPts val="0"/>
                        </a:spcAft>
                      </a:pPr>
                      <a:r>
                        <a:rPr lang="en-US" sz="1400" b="1" dirty="0">
                          <a:latin typeface="Arial" pitchFamily="34" charset="0"/>
                          <a:ea typeface="Times New Roman"/>
                          <a:cs typeface="Arial" pitchFamily="34" charset="0"/>
                        </a:rPr>
                        <a:t>Code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Location</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Distance from</a:t>
                      </a:r>
                      <a:endParaRPr lang="en-IN" sz="1400">
                        <a:latin typeface="Arial" pitchFamily="34" charset="0"/>
                        <a:ea typeface="Times New Roman"/>
                        <a:cs typeface="Arial" pitchFamily="34" charset="0"/>
                      </a:endParaRPr>
                    </a:p>
                    <a:p>
                      <a:pPr algn="ctr">
                        <a:spcAft>
                          <a:spcPts val="0"/>
                        </a:spcAft>
                      </a:pPr>
                      <a:r>
                        <a:rPr lang="en-US" sz="1400" b="1">
                          <a:latin typeface="Arial" pitchFamily="34" charset="0"/>
                          <a:ea typeface="Times New Roman"/>
                          <a:cs typeface="Arial" pitchFamily="34" charset="0"/>
                        </a:rPr>
                        <a:t>Plant Site  (km)</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latin typeface="Arial" pitchFamily="34" charset="0"/>
                          <a:ea typeface="Times New Roman"/>
                          <a:cs typeface="Arial" pitchFamily="34" charset="0"/>
                        </a:rPr>
                        <a:t>Direction </a:t>
                      </a:r>
                      <a:r>
                        <a:rPr lang="en-US" sz="1400" b="1" dirty="0" err="1">
                          <a:latin typeface="Arial" pitchFamily="34" charset="0"/>
                          <a:ea typeface="Times New Roman"/>
                          <a:cs typeface="Arial" pitchFamily="34" charset="0"/>
                        </a:rPr>
                        <a:t>w.r.t</a:t>
                      </a:r>
                      <a:r>
                        <a:rPr lang="en-US" sz="1400" b="1" dirty="0">
                          <a:latin typeface="Arial" pitchFamily="34" charset="0"/>
                          <a:ea typeface="Times New Roman"/>
                          <a:cs typeface="Arial" pitchFamily="34" charset="0"/>
                        </a:rPr>
                        <a:t>.</a:t>
                      </a:r>
                      <a:endParaRPr lang="en-IN" sz="1400" dirty="0">
                        <a:latin typeface="Arial" pitchFamily="34" charset="0"/>
                        <a:ea typeface="Times New Roman"/>
                        <a:cs typeface="Arial" pitchFamily="34" charset="0"/>
                      </a:endParaRPr>
                    </a:p>
                    <a:p>
                      <a:pPr algn="ctr">
                        <a:spcAft>
                          <a:spcPts val="0"/>
                        </a:spcAft>
                      </a:pPr>
                      <a:r>
                        <a:rPr lang="en-US" sz="1400" b="1" dirty="0">
                          <a:latin typeface="Arial" pitchFamily="34" charset="0"/>
                          <a:ea typeface="Times New Roman"/>
                          <a:cs typeface="Arial" pitchFamily="34" charset="0"/>
                        </a:rPr>
                        <a:t>Plant Site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Coordinate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8684">
                <a:tc gridSpan="5">
                  <a:txBody>
                    <a:bodyPr/>
                    <a:lstStyle/>
                    <a:p>
                      <a:pPr algn="ctr">
                        <a:spcAft>
                          <a:spcPts val="0"/>
                        </a:spcAft>
                      </a:pPr>
                      <a:r>
                        <a:rPr lang="en-US" sz="1400" b="1">
                          <a:latin typeface="Arial" pitchFamily="34" charset="0"/>
                          <a:ea typeface="Times New Roman"/>
                          <a:cs typeface="Arial" pitchFamily="34" charset="0"/>
                        </a:rPr>
                        <a:t>Surface Water Quality</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1"/>
                  </a:ext>
                </a:extLst>
              </a:tr>
              <a:tr h="268684">
                <a:tc gridSpan="5">
                  <a:txBody>
                    <a:bodyPr/>
                    <a:lstStyle/>
                    <a:p>
                      <a:pPr algn="ctr">
                        <a:spcAft>
                          <a:spcPts val="0"/>
                        </a:spcAft>
                      </a:pPr>
                      <a:r>
                        <a:rPr lang="en-US" sz="1400" b="1">
                          <a:latin typeface="Arial" pitchFamily="34" charset="0"/>
                          <a:ea typeface="Times New Roman"/>
                          <a:cs typeface="Arial" pitchFamily="34" charset="0"/>
                        </a:rPr>
                        <a:t>River Water</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2"/>
                  </a:ext>
                </a:extLst>
              </a:tr>
              <a:tr h="497773">
                <a:tc>
                  <a:txBody>
                    <a:bodyPr/>
                    <a:lstStyle/>
                    <a:p>
                      <a:pPr algn="ctr">
                        <a:spcAft>
                          <a:spcPts val="0"/>
                        </a:spcAft>
                      </a:pPr>
                      <a:r>
                        <a:rPr lang="en-US" sz="1400">
                          <a:latin typeface="Arial" pitchFamily="34" charset="0"/>
                          <a:ea typeface="Times New Roman"/>
                          <a:cs typeface="Arial" pitchFamily="34" charset="0"/>
                        </a:rPr>
                        <a:t>SW1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Ardei River</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Up-stream</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7.61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N</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21°51'59.89"N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85°34'46.79"E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8446">
                <a:tc>
                  <a:txBody>
                    <a:bodyPr/>
                    <a:lstStyle/>
                    <a:p>
                      <a:pPr algn="ctr">
                        <a:spcAft>
                          <a:spcPts val="0"/>
                        </a:spcAft>
                      </a:pPr>
                      <a:r>
                        <a:rPr lang="en-US" sz="1400">
                          <a:latin typeface="Arial" pitchFamily="34" charset="0"/>
                          <a:ea typeface="Times New Roman"/>
                          <a:cs typeface="Arial" pitchFamily="34" charset="0"/>
                        </a:rPr>
                        <a:t>SW2</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Ardei River</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Down-stream</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4.36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21°45'34.42"N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85°33'52.90"E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7773">
                <a:tc>
                  <a:txBody>
                    <a:bodyPr/>
                    <a:lstStyle/>
                    <a:p>
                      <a:pPr algn="ctr">
                        <a:spcAft>
                          <a:spcPts val="0"/>
                        </a:spcAft>
                      </a:pPr>
                      <a:r>
                        <a:rPr lang="en-US" sz="1400">
                          <a:latin typeface="Arial" pitchFamily="34" charset="0"/>
                          <a:ea typeface="Times New Roman"/>
                          <a:cs typeface="Arial" pitchFamily="34" charset="0"/>
                        </a:rPr>
                        <a:t>SW3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Jokdara River</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5.78</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WNW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21°48'9.55"N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85°31'0.12"E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7773">
                <a:tc>
                  <a:txBody>
                    <a:bodyPr/>
                    <a:lstStyle/>
                    <a:p>
                      <a:pPr algn="ctr">
                        <a:spcAft>
                          <a:spcPts val="0"/>
                        </a:spcAft>
                      </a:pPr>
                      <a:r>
                        <a:rPr lang="en-US" sz="1400">
                          <a:latin typeface="Arial" pitchFamily="34" charset="0"/>
                          <a:ea typeface="Times New Roman"/>
                          <a:cs typeface="Arial" pitchFamily="34" charset="0"/>
                        </a:rPr>
                        <a:t>SW4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Tamajor Nalla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7.53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21°51'6.51"N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85°31'39.25"E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7773">
                <a:tc>
                  <a:txBody>
                    <a:bodyPr/>
                    <a:lstStyle/>
                    <a:p>
                      <a:pPr algn="ctr">
                        <a:spcAft>
                          <a:spcPts val="0"/>
                        </a:spcAft>
                      </a:pPr>
                      <a:r>
                        <a:rPr lang="en-US" sz="1400">
                          <a:latin typeface="Arial" pitchFamily="34" charset="0"/>
                          <a:ea typeface="Times New Roman"/>
                          <a:cs typeface="Arial" pitchFamily="34" charset="0"/>
                        </a:rPr>
                        <a:t>SW5</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Amunijora River</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7.03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21°49'55.06"N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85°37'48.07"E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97773">
                <a:tc>
                  <a:txBody>
                    <a:bodyPr/>
                    <a:lstStyle/>
                    <a:p>
                      <a:pPr algn="ctr">
                        <a:spcAft>
                          <a:spcPts val="0"/>
                        </a:spcAft>
                      </a:pPr>
                      <a:r>
                        <a:rPr lang="en-US" sz="1400">
                          <a:latin typeface="Arial" pitchFamily="34" charset="0"/>
                          <a:ea typeface="Times New Roman"/>
                          <a:cs typeface="Arial" pitchFamily="34" charset="0"/>
                        </a:rPr>
                        <a:t>SW6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Barhgarhia Nala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9.33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21°47'19.80"N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85°28'57.63"E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97773">
                <a:tc>
                  <a:txBody>
                    <a:bodyPr/>
                    <a:lstStyle/>
                    <a:p>
                      <a:pPr algn="ctr">
                        <a:spcAft>
                          <a:spcPts val="0"/>
                        </a:spcAft>
                      </a:pPr>
                      <a:r>
                        <a:rPr lang="en-US" sz="1400">
                          <a:latin typeface="Arial" pitchFamily="34" charset="0"/>
                          <a:ea typeface="Times New Roman"/>
                          <a:cs typeface="Arial" pitchFamily="34" charset="0"/>
                        </a:rPr>
                        <a:t>SW7</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Pond near Sarasakula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0.82</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21°47'41.79"N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85°33'55.16"E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97773">
                <a:tc>
                  <a:txBody>
                    <a:bodyPr/>
                    <a:lstStyle/>
                    <a:p>
                      <a:pPr algn="ctr">
                        <a:spcAft>
                          <a:spcPts val="0"/>
                        </a:spcAft>
                      </a:pPr>
                      <a:r>
                        <a:rPr lang="en-US" sz="1400">
                          <a:latin typeface="Arial" pitchFamily="34" charset="0"/>
                          <a:ea typeface="Times New Roman"/>
                          <a:cs typeface="Arial" pitchFamily="34" charset="0"/>
                        </a:rPr>
                        <a:t>SW8</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Kadal Nala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6.66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21°45'1.49"N</a:t>
                      </a:r>
                      <a:endParaRPr lang="en-IN" sz="1400" dirty="0">
                        <a:latin typeface="Arial" pitchFamily="34" charset="0"/>
                        <a:ea typeface="Times New Roman"/>
                        <a:cs typeface="Arial" pitchFamily="34" charset="0"/>
                      </a:endParaRPr>
                    </a:p>
                    <a:p>
                      <a:pPr algn="ctr">
                        <a:spcAft>
                          <a:spcPts val="0"/>
                        </a:spcAft>
                      </a:pPr>
                      <a:r>
                        <a:rPr lang="en-US" sz="1400" dirty="0">
                          <a:latin typeface="Arial" pitchFamily="34" charset="0"/>
                          <a:ea typeface="Times New Roman"/>
                          <a:cs typeface="Arial" pitchFamily="34" charset="0"/>
                        </a:rPr>
                        <a:t>85°31'59.91"E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21" name="TextBox 20"/>
          <p:cNvSpPr txBox="1"/>
          <p:nvPr/>
        </p:nvSpPr>
        <p:spPr>
          <a:xfrm>
            <a:off x="444138" y="574766"/>
            <a:ext cx="5406993" cy="369332"/>
          </a:xfrm>
          <a:prstGeom prst="rect">
            <a:avLst/>
          </a:prstGeom>
          <a:noFill/>
        </p:spPr>
        <p:txBody>
          <a:bodyPr wrap="none" rtlCol="0">
            <a:spAutoFit/>
          </a:bodyPr>
          <a:lstStyle/>
          <a:p>
            <a:r>
              <a:rPr lang="en-US" b="1" dirty="0"/>
              <a:t>Surface water monitoring locations (March- May 2019)</a:t>
            </a:r>
            <a:endParaRPr lang="en-IN" dirty="0"/>
          </a:p>
        </p:txBody>
      </p:sp>
      <p:pic>
        <p:nvPicPr>
          <p:cNvPr id="22" name="Picture 21" descr="C:\Users\Deepak_sahoo-pc\AppData\Local\Microsoft\Windows\INetCache\Content.Word\SURFACE WATER MAP.JPG"/>
          <p:cNvPicPr/>
          <p:nvPr/>
        </p:nvPicPr>
        <p:blipFill>
          <a:blip r:embed="rId3" cstate="print"/>
          <a:srcRect/>
          <a:stretch>
            <a:fillRect/>
          </a:stretch>
        </p:blipFill>
        <p:spPr bwMode="auto">
          <a:xfrm>
            <a:off x="6335487" y="1380226"/>
            <a:ext cx="5856514" cy="4929134"/>
          </a:xfrm>
          <a:prstGeom prst="rect">
            <a:avLst/>
          </a:prstGeom>
          <a:noFill/>
          <a:ln w="9525">
            <a:solidFill>
              <a:schemeClr val="tx1"/>
            </a:solidFill>
            <a:miter lim="800000"/>
            <a:headEnd/>
            <a:tailEnd/>
          </a:ln>
        </p:spPr>
      </p:pic>
      <p:sp>
        <p:nvSpPr>
          <p:cNvPr id="2" name="Slide Number Placeholder 1">
            <a:extLst>
              <a:ext uri="{FF2B5EF4-FFF2-40B4-BE49-F238E27FC236}">
                <a16:creationId xmlns:a16="http://schemas.microsoft.com/office/drawing/2014/main" xmlns="" id="{91C4A4FB-CCFF-4F30-BA05-5019B88A38FD}"/>
              </a:ext>
            </a:extLst>
          </p:cNvPr>
          <p:cNvSpPr>
            <a:spLocks noGrp="1"/>
          </p:cNvSpPr>
          <p:nvPr>
            <p:ph type="sldNum" sz="quarter" idx="12"/>
          </p:nvPr>
        </p:nvSpPr>
        <p:spPr/>
        <p:txBody>
          <a:bodyPr/>
          <a:lstStyle/>
          <a:p>
            <a:fld id="{CFF127C1-E3C8-484A-B43B-A9A91675C17C}" type="slidenum">
              <a:rPr lang="en-US" smtClean="0"/>
              <a:pPr/>
              <a:t>20</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8" name="Rectangle 7"/>
          <p:cNvSpPr/>
          <p:nvPr/>
        </p:nvSpPr>
        <p:spPr>
          <a:xfrm>
            <a:off x="6997117" y="655442"/>
            <a:ext cx="4804358" cy="646331"/>
          </a:xfrm>
          <a:prstGeom prst="rect">
            <a:avLst/>
          </a:prstGeom>
        </p:spPr>
        <p:txBody>
          <a:bodyPr wrap="square">
            <a:spAutoFit/>
          </a:bodyPr>
          <a:lstStyle/>
          <a:p>
            <a:pPr marL="7938" indent="-7938" algn="ctr"/>
            <a:r>
              <a:rPr lang="en-US" b="1" dirty="0">
                <a:latin typeface="Arial" panose="020B0604020202020204" pitchFamily="34" charset="0"/>
                <a:ea typeface="Cambria" pitchFamily="18" charset="0"/>
                <a:cs typeface="Arial" panose="020B0604020202020204" pitchFamily="34" charset="0"/>
              </a:rPr>
              <a:t>Surface Water Sampling </a:t>
            </a:r>
            <a:r>
              <a:rPr lang="en-US" b="1" kern="100" dirty="0">
                <a:latin typeface="Arial" panose="020B0604020202020204" pitchFamily="34" charset="0"/>
                <a:ea typeface="Cambria" pitchFamily="18" charset="0"/>
                <a:cs typeface="Arial" panose="020B0604020202020204" pitchFamily="34" charset="0"/>
              </a:rPr>
              <a:t> </a:t>
            </a:r>
          </a:p>
          <a:p>
            <a:pPr marL="7938" indent="-7938" algn="ctr"/>
            <a:r>
              <a:rPr lang="en-US" b="1" kern="100" dirty="0">
                <a:latin typeface="Arial" panose="020B0604020202020204" pitchFamily="34" charset="0"/>
                <a:ea typeface="Cambria" pitchFamily="18" charset="0"/>
                <a:cs typeface="Arial" panose="020B0604020202020204" pitchFamily="34" charset="0"/>
              </a:rPr>
              <a:t>Location Map &amp; </a:t>
            </a:r>
            <a:r>
              <a:rPr lang="en-US" b="1" kern="100" dirty="0">
                <a:latin typeface="Arial" panose="020B0604020202020204" pitchFamily="34" charset="0"/>
                <a:ea typeface="Cambria" pitchFamily="18" charset="0"/>
                <a:cs typeface="Arial" panose="020B0604020202020204" pitchFamily="34" charset="0"/>
                <a:hlinkClick r:id="rId2" action="ppaction://hlinkfile"/>
              </a:rPr>
              <a:t>Results</a:t>
            </a:r>
            <a:endParaRPr lang="en-US" b="1" kern="100" dirty="0">
              <a:latin typeface="Arial" panose="020B0604020202020204" pitchFamily="34" charset="0"/>
              <a:ea typeface="Cambria" pitchFamily="18" charset="0"/>
              <a:cs typeface="Arial" panose="020B0604020202020204" pitchFamily="34" charset="0"/>
            </a:endParaRPr>
          </a:p>
        </p:txBody>
      </p:sp>
      <p:graphicFrame>
        <p:nvGraphicFramePr>
          <p:cNvPr id="4" name="Table 3"/>
          <p:cNvGraphicFramePr>
            <a:graphicFrameLocks noGrp="1"/>
          </p:cNvGraphicFramePr>
          <p:nvPr/>
        </p:nvGraphicFramePr>
        <p:xfrm>
          <a:off x="0" y="835477"/>
          <a:ext cx="6492239" cy="5961805"/>
        </p:xfrm>
        <a:graphic>
          <a:graphicData uri="http://schemas.openxmlformats.org/drawingml/2006/table">
            <a:tbl>
              <a:tblPr/>
              <a:tblGrid>
                <a:gridCol w="561703">
                  <a:extLst>
                    <a:ext uri="{9D8B030D-6E8A-4147-A177-3AD203B41FA5}">
                      <a16:colId xmlns:a16="http://schemas.microsoft.com/office/drawing/2014/main" xmlns="" val="20000"/>
                    </a:ext>
                  </a:extLst>
                </a:gridCol>
                <a:gridCol w="931512">
                  <a:extLst>
                    <a:ext uri="{9D8B030D-6E8A-4147-A177-3AD203B41FA5}">
                      <a16:colId xmlns:a16="http://schemas.microsoft.com/office/drawing/2014/main" xmlns="" val="20001"/>
                    </a:ext>
                  </a:extLst>
                </a:gridCol>
                <a:gridCol w="649094">
                  <a:extLst>
                    <a:ext uri="{9D8B030D-6E8A-4147-A177-3AD203B41FA5}">
                      <a16:colId xmlns:a16="http://schemas.microsoft.com/office/drawing/2014/main" xmlns="" val="20002"/>
                    </a:ext>
                  </a:extLst>
                </a:gridCol>
                <a:gridCol w="613954">
                  <a:extLst>
                    <a:ext uri="{9D8B030D-6E8A-4147-A177-3AD203B41FA5}">
                      <a16:colId xmlns:a16="http://schemas.microsoft.com/office/drawing/2014/main" xmlns="" val="20003"/>
                    </a:ext>
                  </a:extLst>
                </a:gridCol>
                <a:gridCol w="1685108">
                  <a:extLst>
                    <a:ext uri="{9D8B030D-6E8A-4147-A177-3AD203B41FA5}">
                      <a16:colId xmlns:a16="http://schemas.microsoft.com/office/drawing/2014/main" xmlns="" val="20004"/>
                    </a:ext>
                  </a:extLst>
                </a:gridCol>
                <a:gridCol w="1031966">
                  <a:extLst>
                    <a:ext uri="{9D8B030D-6E8A-4147-A177-3AD203B41FA5}">
                      <a16:colId xmlns:a16="http://schemas.microsoft.com/office/drawing/2014/main" xmlns="" val="20005"/>
                    </a:ext>
                  </a:extLst>
                </a:gridCol>
                <a:gridCol w="1018902">
                  <a:extLst>
                    <a:ext uri="{9D8B030D-6E8A-4147-A177-3AD203B41FA5}">
                      <a16:colId xmlns:a16="http://schemas.microsoft.com/office/drawing/2014/main" xmlns="" val="20006"/>
                    </a:ext>
                  </a:extLst>
                </a:gridCol>
              </a:tblGrid>
              <a:tr h="273881">
                <a:tc>
                  <a:txBody>
                    <a:bodyPr/>
                    <a:lstStyle/>
                    <a:p>
                      <a:pPr algn="ctr">
                        <a:spcAft>
                          <a:spcPts val="0"/>
                        </a:spcAft>
                      </a:pPr>
                      <a:r>
                        <a:rPr lang="en-US" sz="1100" b="1" dirty="0">
                          <a:latin typeface="Arial" pitchFamily="34" charset="0"/>
                          <a:ea typeface="Times New Roman"/>
                          <a:cs typeface="Arial" pitchFamily="34" charset="0"/>
                        </a:rPr>
                        <a:t>Station</a:t>
                      </a:r>
                      <a:endParaRPr lang="en-IN" sz="1100" dirty="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latin typeface="Arial" pitchFamily="34" charset="0"/>
                          <a:ea typeface="Times New Roman"/>
                          <a:cs typeface="Arial" pitchFamily="34" charset="0"/>
                        </a:rPr>
                        <a:t>Location Name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Arial" pitchFamily="34" charset="0"/>
                          <a:ea typeface="Times New Roman"/>
                          <a:cs typeface="Arial" pitchFamily="34" charset="0"/>
                        </a:rPr>
                        <a:t>Distance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Arial" pitchFamily="34" charset="0"/>
                          <a:ea typeface="Times New Roman"/>
                          <a:cs typeface="Arial" pitchFamily="34" charset="0"/>
                        </a:rPr>
                        <a:t>Direction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Arial" pitchFamily="34" charset="0"/>
                          <a:ea typeface="Times New Roman"/>
                          <a:cs typeface="Arial" pitchFamily="34" charset="0"/>
                        </a:rPr>
                        <a:t>Justification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Arial" pitchFamily="34" charset="0"/>
                          <a:ea typeface="Times New Roman"/>
                          <a:cs typeface="Arial" pitchFamily="34" charset="0"/>
                        </a:rPr>
                        <a:t>Latitude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a:solidFill>
                            <a:srgbClr val="000000"/>
                          </a:solidFill>
                          <a:latin typeface="Arial" pitchFamily="34" charset="0"/>
                          <a:ea typeface="Times New Roman"/>
                          <a:cs typeface="Arial" pitchFamily="34" charset="0"/>
                        </a:rPr>
                        <a:t>Longitude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16889">
                <a:tc>
                  <a:txBody>
                    <a:bodyPr/>
                    <a:lstStyle/>
                    <a:p>
                      <a:pPr algn="ctr">
                        <a:spcAft>
                          <a:spcPts val="0"/>
                        </a:spcAft>
                      </a:pPr>
                      <a:r>
                        <a:rPr lang="en-US" sz="1100">
                          <a:latin typeface="Arial" pitchFamily="34" charset="0"/>
                          <a:ea typeface="Times New Roman"/>
                          <a:cs typeface="Arial" pitchFamily="34" charset="0"/>
                        </a:rPr>
                        <a:t>SW1</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Pond nearby plant in Sarsakela Village.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0.18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Nearest water body adjacent to Plant boundary/ Slope towards the pond from plant site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21°47'20.07"N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 85°34'3.64"E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30170">
                <a:tc>
                  <a:txBody>
                    <a:bodyPr/>
                    <a:lstStyle/>
                    <a:p>
                      <a:pPr algn="ctr">
                        <a:spcAft>
                          <a:spcPts val="0"/>
                        </a:spcAft>
                      </a:pPr>
                      <a:r>
                        <a:rPr lang="en-US" sz="1100">
                          <a:latin typeface="Arial" pitchFamily="34" charset="0"/>
                          <a:ea typeface="Times New Roman"/>
                          <a:cs typeface="Arial" pitchFamily="34" charset="0"/>
                        </a:rPr>
                        <a:t>SW2</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Tangarani Dam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1.70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NE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latin typeface="Arial" pitchFamily="34" charset="0"/>
                          <a:ea typeface="Times New Roman"/>
                          <a:cs typeface="Arial" pitchFamily="34" charset="0"/>
                        </a:rPr>
                        <a:t>Dam (water used for agricultural purpose) near the project site</a:t>
                      </a:r>
                      <a:endParaRPr lang="en-IN" sz="1100" dirty="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Arial" pitchFamily="34" charset="0"/>
                          <a:ea typeface="Times New Roman"/>
                          <a:cs typeface="Arial" pitchFamily="34" charset="0"/>
                        </a:rPr>
                        <a:t>21°48'32.42"N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Arial" pitchFamily="34" charset="0"/>
                          <a:ea typeface="Times New Roman"/>
                          <a:cs typeface="Arial" pitchFamily="34" charset="0"/>
                        </a:rPr>
                        <a:t>85°35'28.62"E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7243">
                <a:tc>
                  <a:txBody>
                    <a:bodyPr/>
                    <a:lstStyle/>
                    <a:p>
                      <a:pPr algn="ctr">
                        <a:spcAft>
                          <a:spcPts val="0"/>
                        </a:spcAft>
                      </a:pPr>
                      <a:r>
                        <a:rPr lang="en-US" sz="1100">
                          <a:latin typeface="Arial" pitchFamily="34" charset="0"/>
                          <a:ea typeface="Times New Roman"/>
                          <a:cs typeface="Arial" pitchFamily="34" charset="0"/>
                        </a:rPr>
                        <a:t>SW3</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Canal near NH-215</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1.80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NW</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Canal (water used for irrigation purpose) /Slope towards the canal</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 21°49'0.68"N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 85°34'6.16"E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75669">
                <a:tc>
                  <a:txBody>
                    <a:bodyPr/>
                    <a:lstStyle/>
                    <a:p>
                      <a:pPr algn="ctr">
                        <a:spcAft>
                          <a:spcPts val="0"/>
                        </a:spcAft>
                      </a:pPr>
                      <a:r>
                        <a:rPr lang="en-US" sz="1100">
                          <a:latin typeface="Arial" pitchFamily="34" charset="0"/>
                          <a:ea typeface="Times New Roman"/>
                          <a:cs typeface="Arial" pitchFamily="34" charset="0"/>
                        </a:rPr>
                        <a:t>SW4</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Aradei River, Near M/s. Brand Steel and Power Pvt. Ltd.</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2.14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SW</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Upstream of river / Adjacent to M/s. Brand Steel and Power Pvt. Ltd.  </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21°46'37.12"N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85°33'11.65"E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27645">
                <a:tc>
                  <a:txBody>
                    <a:bodyPr/>
                    <a:lstStyle/>
                    <a:p>
                      <a:pPr algn="ctr">
                        <a:spcAft>
                          <a:spcPts val="0"/>
                        </a:spcAft>
                      </a:pPr>
                      <a:r>
                        <a:rPr lang="en-US" sz="1100">
                          <a:latin typeface="Arial" pitchFamily="34" charset="0"/>
                          <a:ea typeface="Times New Roman"/>
                          <a:cs typeface="Arial" pitchFamily="34" charset="0"/>
                        </a:rPr>
                        <a:t>SW5</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Confluence point of Jokdara River and Aradei River</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3.52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WNW</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Downstream of river / Nearby Joda-Bamebari-Palasponga Road </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21°48'32.56"N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85°32'19.95"E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21644">
                <a:tc>
                  <a:txBody>
                    <a:bodyPr/>
                    <a:lstStyle/>
                    <a:p>
                      <a:pPr algn="ctr">
                        <a:spcAft>
                          <a:spcPts val="0"/>
                        </a:spcAft>
                      </a:pPr>
                      <a:r>
                        <a:rPr lang="en-US" sz="1100">
                          <a:latin typeface="Arial" pitchFamily="34" charset="0"/>
                          <a:ea typeface="Times New Roman"/>
                          <a:cs typeface="Arial" pitchFamily="34" charset="0"/>
                        </a:rPr>
                        <a:t>SW6</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Aradei River, Nuadih village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2.14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Confluence point of Aradei River &amp; water from SW7/ Water used in irrigation by Nuadih Villagers</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 21°47'25.82"N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 85°32'55.43"E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84703">
                <a:tc>
                  <a:txBody>
                    <a:bodyPr/>
                    <a:lstStyle/>
                    <a:p>
                      <a:pPr algn="ctr">
                        <a:spcAft>
                          <a:spcPts val="0"/>
                        </a:spcAft>
                      </a:pPr>
                      <a:r>
                        <a:rPr lang="en-US" sz="1100">
                          <a:latin typeface="Arial" pitchFamily="34" charset="0"/>
                          <a:ea typeface="Times New Roman"/>
                          <a:cs typeface="Arial" pitchFamily="34" charset="0"/>
                        </a:rPr>
                        <a:t>SW7</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Water Reservoir, Jhumpura</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2.02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Water used for itrrigation by Jhumpura Villagers/Near to Dense Habitat</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21°49'13.68"N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85°34'20.82"E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0822">
                <a:tc>
                  <a:txBody>
                    <a:bodyPr/>
                    <a:lstStyle/>
                    <a:p>
                      <a:pPr algn="ctr">
                        <a:spcAft>
                          <a:spcPts val="0"/>
                        </a:spcAft>
                      </a:pPr>
                      <a:r>
                        <a:rPr lang="en-US" sz="1100">
                          <a:latin typeface="Arial" pitchFamily="34" charset="0"/>
                          <a:ea typeface="Times New Roman"/>
                          <a:cs typeface="Arial" pitchFamily="34" charset="0"/>
                        </a:rPr>
                        <a:t>SW8</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Jokdara River near Satikudar</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4.02 km</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Water used for irrigation purpose by nearby village</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latin typeface="Arial" pitchFamily="34" charset="0"/>
                          <a:ea typeface="Times New Roman"/>
                          <a:cs typeface="Arial" pitchFamily="34" charset="0"/>
                        </a:rPr>
                        <a:t> 21°48'16.57"N</a:t>
                      </a:r>
                      <a:endParaRPr lang="en-IN" sz="110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latin typeface="Arial" pitchFamily="34" charset="0"/>
                          <a:ea typeface="Times New Roman"/>
                          <a:cs typeface="Arial" pitchFamily="34" charset="0"/>
                        </a:rPr>
                        <a:t> 85°31'58.13"E</a:t>
                      </a:r>
                      <a:endParaRPr lang="en-IN" sz="1100" dirty="0">
                        <a:latin typeface="Arial" pitchFamily="34" charset="0"/>
                        <a:ea typeface="Times New Roman"/>
                        <a:cs typeface="Arial" pitchFamily="34" charset="0"/>
                      </a:endParaRPr>
                    </a:p>
                  </a:txBody>
                  <a:tcPr marL="51353" marR="513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5" name="Picture 4" descr="C:\Users\umesh\Desktop\OSISL Final EIA\OSISL BASELINE\SW.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743" y="1384663"/>
            <a:ext cx="5595257" cy="4023360"/>
          </a:xfrm>
          <a:prstGeom prst="rect">
            <a:avLst/>
          </a:prstGeom>
          <a:noFill/>
          <a:ln>
            <a:noFill/>
          </a:ln>
        </p:spPr>
      </p:pic>
      <p:sp>
        <p:nvSpPr>
          <p:cNvPr id="7" name="TextBox 6"/>
          <p:cNvSpPr txBox="1"/>
          <p:nvPr/>
        </p:nvSpPr>
        <p:spPr>
          <a:xfrm>
            <a:off x="444138" y="522514"/>
            <a:ext cx="5406993" cy="369332"/>
          </a:xfrm>
          <a:prstGeom prst="rect">
            <a:avLst/>
          </a:prstGeom>
          <a:noFill/>
        </p:spPr>
        <p:txBody>
          <a:bodyPr wrap="none" rtlCol="0">
            <a:spAutoFit/>
          </a:bodyPr>
          <a:lstStyle/>
          <a:p>
            <a:r>
              <a:rPr lang="en-US" b="1" dirty="0"/>
              <a:t>Surface water monitoring locations (March- May 2021)</a:t>
            </a:r>
            <a:endParaRPr lang="en-IN" dirty="0"/>
          </a:p>
        </p:txBody>
      </p:sp>
      <p:sp>
        <p:nvSpPr>
          <p:cNvPr id="2" name="Slide Number Placeholder 1">
            <a:extLst>
              <a:ext uri="{FF2B5EF4-FFF2-40B4-BE49-F238E27FC236}">
                <a16:creationId xmlns:a16="http://schemas.microsoft.com/office/drawing/2014/main" xmlns="" id="{94CA3398-A749-459D-82F0-9B5A4A9E7B1F}"/>
              </a:ext>
            </a:extLst>
          </p:cNvPr>
          <p:cNvSpPr>
            <a:spLocks noGrp="1"/>
          </p:cNvSpPr>
          <p:nvPr>
            <p:ph type="sldNum" sz="quarter" idx="12"/>
          </p:nvPr>
        </p:nvSpPr>
        <p:spPr/>
        <p:txBody>
          <a:bodyPr/>
          <a:lstStyle/>
          <a:p>
            <a:fld id="{CFF127C1-E3C8-484A-B43B-A9A91675C17C}" type="slidenum">
              <a:rPr lang="en-US" smtClean="0"/>
              <a:pPr/>
              <a:t>21</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8" name="Rectangle 7"/>
          <p:cNvSpPr/>
          <p:nvPr/>
        </p:nvSpPr>
        <p:spPr>
          <a:xfrm>
            <a:off x="6997117" y="655442"/>
            <a:ext cx="4804358" cy="646331"/>
          </a:xfrm>
          <a:prstGeom prst="rect">
            <a:avLst/>
          </a:prstGeom>
        </p:spPr>
        <p:txBody>
          <a:bodyPr wrap="square">
            <a:spAutoFit/>
          </a:bodyPr>
          <a:lstStyle/>
          <a:p>
            <a:pPr marL="7938" indent="-7938" algn="ctr"/>
            <a:r>
              <a:rPr lang="en-US" b="1" dirty="0">
                <a:latin typeface="Arial" panose="020B0604020202020204" pitchFamily="34" charset="0"/>
                <a:ea typeface="Cambria" pitchFamily="18" charset="0"/>
                <a:cs typeface="Arial" panose="020B0604020202020204" pitchFamily="34" charset="0"/>
              </a:rPr>
              <a:t>Ground Water Sampling </a:t>
            </a:r>
            <a:r>
              <a:rPr lang="en-US" b="1" kern="100" dirty="0">
                <a:latin typeface="Arial" panose="020B0604020202020204" pitchFamily="34" charset="0"/>
                <a:ea typeface="Cambria" pitchFamily="18" charset="0"/>
                <a:cs typeface="Arial" panose="020B0604020202020204" pitchFamily="34" charset="0"/>
              </a:rPr>
              <a:t> </a:t>
            </a:r>
          </a:p>
          <a:p>
            <a:pPr marL="7938" indent="-7938" algn="ctr"/>
            <a:r>
              <a:rPr lang="en-US" b="1" kern="100" dirty="0">
                <a:latin typeface="Arial" panose="020B0604020202020204" pitchFamily="34" charset="0"/>
                <a:ea typeface="Cambria" pitchFamily="18" charset="0"/>
                <a:cs typeface="Arial" panose="020B0604020202020204" pitchFamily="34" charset="0"/>
              </a:rPr>
              <a:t>Location Map, </a:t>
            </a:r>
            <a:r>
              <a:rPr lang="en-US" b="1" kern="100" dirty="0">
                <a:latin typeface="Arial" panose="020B0604020202020204" pitchFamily="34" charset="0"/>
                <a:ea typeface="Cambria" pitchFamily="18" charset="0"/>
                <a:cs typeface="Arial" panose="020B0604020202020204" pitchFamily="34" charset="0"/>
                <a:hlinkClick r:id="rId2" action="ppaction://hlinkfile"/>
              </a:rPr>
              <a:t>Results</a:t>
            </a:r>
            <a:endParaRPr lang="en-US" b="1" kern="100" dirty="0">
              <a:latin typeface="Arial" panose="020B0604020202020204" pitchFamily="34" charset="0"/>
              <a:ea typeface="Cambria" pitchFamily="18" charset="0"/>
              <a:cs typeface="Arial" panose="020B0604020202020204" pitchFamily="34" charset="0"/>
            </a:endParaRPr>
          </a:p>
        </p:txBody>
      </p:sp>
      <p:graphicFrame>
        <p:nvGraphicFramePr>
          <p:cNvPr id="4" name="Table 3"/>
          <p:cNvGraphicFramePr>
            <a:graphicFrameLocks noGrp="1"/>
          </p:cNvGraphicFramePr>
          <p:nvPr/>
        </p:nvGraphicFramePr>
        <p:xfrm>
          <a:off x="239621" y="993729"/>
          <a:ext cx="5991225" cy="5869122"/>
        </p:xfrm>
        <a:graphic>
          <a:graphicData uri="http://schemas.openxmlformats.org/drawingml/2006/table">
            <a:tbl>
              <a:tblPr/>
              <a:tblGrid>
                <a:gridCol w="825193">
                  <a:extLst>
                    <a:ext uri="{9D8B030D-6E8A-4147-A177-3AD203B41FA5}">
                      <a16:colId xmlns:a16="http://schemas.microsoft.com/office/drawing/2014/main" xmlns="" val="20000"/>
                    </a:ext>
                  </a:extLst>
                </a:gridCol>
                <a:gridCol w="1287301">
                  <a:extLst>
                    <a:ext uri="{9D8B030D-6E8A-4147-A177-3AD203B41FA5}">
                      <a16:colId xmlns:a16="http://schemas.microsoft.com/office/drawing/2014/main" xmlns="" val="20001"/>
                    </a:ext>
                  </a:extLst>
                </a:gridCol>
                <a:gridCol w="95787">
                  <a:extLst>
                    <a:ext uri="{9D8B030D-6E8A-4147-A177-3AD203B41FA5}">
                      <a16:colId xmlns:a16="http://schemas.microsoft.com/office/drawing/2014/main" xmlns="" val="20002"/>
                    </a:ext>
                  </a:extLst>
                </a:gridCol>
                <a:gridCol w="1132618">
                  <a:extLst>
                    <a:ext uri="{9D8B030D-6E8A-4147-A177-3AD203B41FA5}">
                      <a16:colId xmlns:a16="http://schemas.microsoft.com/office/drawing/2014/main" xmlns="" val="20003"/>
                    </a:ext>
                  </a:extLst>
                </a:gridCol>
                <a:gridCol w="1040067">
                  <a:extLst>
                    <a:ext uri="{9D8B030D-6E8A-4147-A177-3AD203B41FA5}">
                      <a16:colId xmlns:a16="http://schemas.microsoft.com/office/drawing/2014/main" xmlns="" val="20004"/>
                    </a:ext>
                  </a:extLst>
                </a:gridCol>
                <a:gridCol w="95787">
                  <a:extLst>
                    <a:ext uri="{9D8B030D-6E8A-4147-A177-3AD203B41FA5}">
                      <a16:colId xmlns:a16="http://schemas.microsoft.com/office/drawing/2014/main" xmlns="" val="20005"/>
                    </a:ext>
                  </a:extLst>
                </a:gridCol>
                <a:gridCol w="1514472">
                  <a:extLst>
                    <a:ext uri="{9D8B030D-6E8A-4147-A177-3AD203B41FA5}">
                      <a16:colId xmlns:a16="http://schemas.microsoft.com/office/drawing/2014/main" xmlns="" val="20006"/>
                    </a:ext>
                  </a:extLst>
                </a:gridCol>
              </a:tblGrid>
              <a:tr h="587332">
                <a:tc>
                  <a:txBody>
                    <a:bodyPr/>
                    <a:lstStyle/>
                    <a:p>
                      <a:pPr algn="ctr">
                        <a:spcAft>
                          <a:spcPts val="0"/>
                        </a:spcAft>
                      </a:pPr>
                      <a:r>
                        <a:rPr lang="en-US" sz="1400" b="1">
                          <a:latin typeface="Arial" pitchFamily="34" charset="0"/>
                          <a:ea typeface="Times New Roman"/>
                          <a:cs typeface="Arial" pitchFamily="34" charset="0"/>
                        </a:rPr>
                        <a:t>Code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b="1">
                          <a:latin typeface="Arial" pitchFamily="34" charset="0"/>
                          <a:ea typeface="Times New Roman"/>
                          <a:cs typeface="Arial" pitchFamily="34" charset="0"/>
                        </a:rPr>
                        <a:t>Location</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b="1">
                          <a:latin typeface="Arial" pitchFamily="34" charset="0"/>
                          <a:ea typeface="Times New Roman"/>
                          <a:cs typeface="Arial" pitchFamily="34" charset="0"/>
                        </a:rPr>
                        <a:t>Distance from</a:t>
                      </a:r>
                      <a:endParaRPr lang="en-IN" sz="1400">
                        <a:latin typeface="Arial" pitchFamily="34" charset="0"/>
                        <a:ea typeface="Times New Roman"/>
                        <a:cs typeface="Arial" pitchFamily="34" charset="0"/>
                      </a:endParaRPr>
                    </a:p>
                    <a:p>
                      <a:pPr algn="ctr">
                        <a:spcAft>
                          <a:spcPts val="0"/>
                        </a:spcAft>
                      </a:pPr>
                      <a:r>
                        <a:rPr lang="en-US" sz="1400" b="1">
                          <a:latin typeface="Arial" pitchFamily="34" charset="0"/>
                          <a:ea typeface="Times New Roman"/>
                          <a:cs typeface="Arial" pitchFamily="34" charset="0"/>
                        </a:rPr>
                        <a:t>Plant Site (km)</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b="1">
                          <a:latin typeface="Arial" pitchFamily="34" charset="0"/>
                          <a:ea typeface="Times New Roman"/>
                          <a:cs typeface="Arial" pitchFamily="34" charset="0"/>
                        </a:rPr>
                        <a:t>Direction w.r.t.</a:t>
                      </a:r>
                      <a:endParaRPr lang="en-IN" sz="1400">
                        <a:latin typeface="Arial" pitchFamily="34" charset="0"/>
                        <a:ea typeface="Times New Roman"/>
                        <a:cs typeface="Arial" pitchFamily="34" charset="0"/>
                      </a:endParaRPr>
                    </a:p>
                    <a:p>
                      <a:pPr algn="ctr">
                        <a:spcAft>
                          <a:spcPts val="0"/>
                        </a:spcAft>
                      </a:pPr>
                      <a:r>
                        <a:rPr lang="en-US" sz="1400" b="1">
                          <a:latin typeface="Arial" pitchFamily="34" charset="0"/>
                          <a:ea typeface="Times New Roman"/>
                          <a:cs typeface="Arial" pitchFamily="34" charset="0"/>
                        </a:rPr>
                        <a:t>Plant Site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b="1">
                          <a:latin typeface="Arial" pitchFamily="34" charset="0"/>
                          <a:ea typeface="Times New Roman"/>
                          <a:cs typeface="Arial" pitchFamily="34" charset="0"/>
                        </a:rPr>
                        <a:t>Coordinate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7026">
                <a:tc gridSpan="7">
                  <a:txBody>
                    <a:bodyPr/>
                    <a:lstStyle/>
                    <a:p>
                      <a:pPr algn="ctr">
                        <a:spcAft>
                          <a:spcPts val="0"/>
                        </a:spcAft>
                      </a:pPr>
                      <a:endParaRPr lang="en-US"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1"/>
                  </a:ext>
                </a:extLst>
              </a:tr>
              <a:tr h="587332">
                <a:tc>
                  <a:txBody>
                    <a:bodyPr/>
                    <a:lstStyle/>
                    <a:p>
                      <a:pPr algn="ctr">
                        <a:spcAft>
                          <a:spcPts val="0"/>
                        </a:spcAft>
                      </a:pPr>
                      <a:r>
                        <a:rPr lang="en-US" sz="1400">
                          <a:latin typeface="Arial" pitchFamily="34" charset="0"/>
                          <a:ea typeface="Times New Roman"/>
                          <a:cs typeface="Arial" pitchFamily="34" charset="0"/>
                        </a:rPr>
                        <a:t>GW1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Project Site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21°47′53.92″ N 85°34′20.45″ 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2"/>
                  </a:ext>
                </a:extLst>
              </a:tr>
              <a:tr h="587332">
                <a:tc>
                  <a:txBody>
                    <a:bodyPr/>
                    <a:lstStyle/>
                    <a:p>
                      <a:pPr algn="ctr">
                        <a:spcAft>
                          <a:spcPts val="0"/>
                        </a:spcAft>
                      </a:pPr>
                      <a:r>
                        <a:rPr lang="en-US" sz="1400">
                          <a:latin typeface="Arial" pitchFamily="34" charset="0"/>
                          <a:ea typeface="Times New Roman"/>
                          <a:cs typeface="Arial" pitchFamily="34" charset="0"/>
                        </a:rPr>
                        <a:t>GW2</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Jamuposi</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1.03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SE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21°47'52.70"N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85°34'56.35"E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3"/>
                  </a:ext>
                </a:extLst>
              </a:tr>
              <a:tr h="587332">
                <a:tc>
                  <a:txBody>
                    <a:bodyPr/>
                    <a:lstStyle/>
                    <a:p>
                      <a:pPr algn="ctr">
                        <a:spcAft>
                          <a:spcPts val="0"/>
                        </a:spcAft>
                      </a:pPr>
                      <a:r>
                        <a:rPr lang="en-US" sz="1400">
                          <a:latin typeface="Arial" pitchFamily="34" charset="0"/>
                          <a:ea typeface="Times New Roman"/>
                          <a:cs typeface="Arial" pitchFamily="34" charset="0"/>
                        </a:rPr>
                        <a:t>GW3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Jumpura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2.94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NNW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21°49'29.12"N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85°34'7.83"E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4"/>
                  </a:ext>
                </a:extLst>
              </a:tr>
              <a:tr h="587332">
                <a:tc>
                  <a:txBody>
                    <a:bodyPr/>
                    <a:lstStyle/>
                    <a:p>
                      <a:pPr algn="ctr">
                        <a:spcAft>
                          <a:spcPts val="0"/>
                        </a:spcAft>
                      </a:pPr>
                      <a:r>
                        <a:rPr lang="en-US" sz="1400">
                          <a:latin typeface="Arial" pitchFamily="34" charset="0"/>
                          <a:ea typeface="Times New Roman"/>
                          <a:cs typeface="Arial" pitchFamily="34" charset="0"/>
                        </a:rPr>
                        <a:t>GW4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Patung</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4.09</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SWS</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21°46'54.06"N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85°32'13.36"E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5"/>
                  </a:ext>
                </a:extLst>
              </a:tr>
              <a:tr h="587332">
                <a:tc>
                  <a:txBody>
                    <a:bodyPr/>
                    <a:lstStyle/>
                    <a:p>
                      <a:pPr algn="ctr">
                        <a:spcAft>
                          <a:spcPts val="0"/>
                        </a:spcAft>
                      </a:pPr>
                      <a:r>
                        <a:rPr lang="en-US" sz="1400">
                          <a:latin typeface="Arial" pitchFamily="34" charset="0"/>
                          <a:ea typeface="Times New Roman"/>
                          <a:cs typeface="Arial" pitchFamily="34" charset="0"/>
                        </a:rPr>
                        <a:t>GW5</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Bhaluka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3.1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21°49'34.92"N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85°34'25.44"E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6"/>
                  </a:ext>
                </a:extLst>
              </a:tr>
              <a:tr h="587332">
                <a:tc>
                  <a:txBody>
                    <a:bodyPr/>
                    <a:lstStyle/>
                    <a:p>
                      <a:pPr algn="ctr">
                        <a:spcAft>
                          <a:spcPts val="0"/>
                        </a:spcAft>
                      </a:pPr>
                      <a:r>
                        <a:rPr lang="en-US" sz="1400">
                          <a:latin typeface="Arial" pitchFamily="34" charset="0"/>
                          <a:ea typeface="Times New Roman"/>
                          <a:cs typeface="Arial" pitchFamily="34" charset="0"/>
                        </a:rPr>
                        <a:t>GW6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Shrinampur</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2.63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NNE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21°49'5.84"N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85°35'10.47"E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7"/>
                  </a:ext>
                </a:extLst>
              </a:tr>
              <a:tr h="587332">
                <a:tc>
                  <a:txBody>
                    <a:bodyPr/>
                    <a:lstStyle/>
                    <a:p>
                      <a:pPr algn="ctr">
                        <a:spcAft>
                          <a:spcPts val="0"/>
                        </a:spcAft>
                      </a:pPr>
                      <a:r>
                        <a:rPr lang="en-US" sz="1400">
                          <a:latin typeface="Arial" pitchFamily="34" charset="0"/>
                          <a:ea typeface="Times New Roman"/>
                          <a:cs typeface="Arial" pitchFamily="34" charset="0"/>
                        </a:rPr>
                        <a:t>GW7</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Silisuan</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5.93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WNW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21°50'24.00"N  85°32'11.09"E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8"/>
                  </a:ext>
                </a:extLst>
              </a:tr>
              <a:tr h="587332">
                <a:tc>
                  <a:txBody>
                    <a:bodyPr/>
                    <a:lstStyle/>
                    <a:p>
                      <a:pPr algn="ctr">
                        <a:spcAft>
                          <a:spcPts val="0"/>
                        </a:spcAft>
                      </a:pPr>
                      <a:r>
                        <a:rPr lang="en-US" sz="1400">
                          <a:latin typeface="Arial" pitchFamily="34" charset="0"/>
                          <a:ea typeface="Times New Roman"/>
                          <a:cs typeface="Arial" pitchFamily="34" charset="0"/>
                        </a:rPr>
                        <a:t>GW8</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Arsala</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a:latin typeface="Arial" pitchFamily="34" charset="0"/>
                          <a:ea typeface="Times New Roman"/>
                          <a:cs typeface="Arial" pitchFamily="34" charset="0"/>
                        </a:rPr>
                        <a:t>4.66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400" dirty="0">
                          <a:latin typeface="Arial" pitchFamily="34" charset="0"/>
                          <a:ea typeface="Times New Roman"/>
                          <a:cs typeface="Arial" pitchFamily="34" charset="0"/>
                        </a:rPr>
                        <a:t>21°50'25.33"N 85°34'11.09"E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509455" y="522514"/>
            <a:ext cx="5417509" cy="369332"/>
          </a:xfrm>
          <a:prstGeom prst="rect">
            <a:avLst/>
          </a:prstGeom>
          <a:noFill/>
        </p:spPr>
        <p:txBody>
          <a:bodyPr wrap="none" rtlCol="0">
            <a:spAutoFit/>
          </a:bodyPr>
          <a:lstStyle/>
          <a:p>
            <a:r>
              <a:rPr lang="en-US" b="1" dirty="0"/>
              <a:t>Ground water monitoring locations (March- May 2019)</a:t>
            </a:r>
            <a:endParaRPr lang="en-IN" dirty="0"/>
          </a:p>
        </p:txBody>
      </p:sp>
      <p:pic>
        <p:nvPicPr>
          <p:cNvPr id="7" name="Picture 6" descr="C:\Users\Deepak_sahoo-pc\AppData\Local\Microsoft\Windows\INetCache\Content.Word\GROUND WATER MAP.JPG"/>
          <p:cNvPicPr/>
          <p:nvPr/>
        </p:nvPicPr>
        <p:blipFill>
          <a:blip r:embed="rId3" cstate="print"/>
          <a:srcRect/>
          <a:stretch>
            <a:fillRect/>
          </a:stretch>
        </p:blipFill>
        <p:spPr bwMode="auto">
          <a:xfrm>
            <a:off x="6459855" y="1499316"/>
            <a:ext cx="5732145" cy="4966798"/>
          </a:xfrm>
          <a:prstGeom prst="rect">
            <a:avLst/>
          </a:prstGeom>
          <a:noFill/>
          <a:ln w="9525">
            <a:solidFill>
              <a:schemeClr val="tx1"/>
            </a:solidFill>
            <a:miter lim="800000"/>
            <a:headEnd/>
            <a:tailEnd/>
          </a:ln>
        </p:spPr>
      </p:pic>
      <p:sp>
        <p:nvSpPr>
          <p:cNvPr id="2" name="Slide Number Placeholder 1">
            <a:extLst>
              <a:ext uri="{FF2B5EF4-FFF2-40B4-BE49-F238E27FC236}">
                <a16:creationId xmlns:a16="http://schemas.microsoft.com/office/drawing/2014/main" xmlns="" id="{A9D1FE84-D88C-41EC-BE51-8894D8AB3E80}"/>
              </a:ext>
            </a:extLst>
          </p:cNvPr>
          <p:cNvSpPr>
            <a:spLocks noGrp="1"/>
          </p:cNvSpPr>
          <p:nvPr>
            <p:ph type="sldNum" sz="quarter" idx="12"/>
          </p:nvPr>
        </p:nvSpPr>
        <p:spPr/>
        <p:txBody>
          <a:bodyPr/>
          <a:lstStyle/>
          <a:p>
            <a:fld id="{CFF127C1-E3C8-484A-B43B-A9A91675C17C}" type="slidenum">
              <a:rPr lang="en-US" smtClean="0"/>
              <a:pPr/>
              <a:t>22</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8" name="Rectangle 7"/>
          <p:cNvSpPr/>
          <p:nvPr/>
        </p:nvSpPr>
        <p:spPr>
          <a:xfrm>
            <a:off x="7680960" y="590127"/>
            <a:ext cx="4511040" cy="646331"/>
          </a:xfrm>
          <a:prstGeom prst="rect">
            <a:avLst/>
          </a:prstGeom>
        </p:spPr>
        <p:txBody>
          <a:bodyPr wrap="square">
            <a:spAutoFit/>
          </a:bodyPr>
          <a:lstStyle/>
          <a:p>
            <a:pPr marL="7938" indent="-7938" algn="ctr"/>
            <a:r>
              <a:rPr lang="en-US" b="1" dirty="0">
                <a:latin typeface="Arial" panose="020B0604020202020204" pitchFamily="34" charset="0"/>
                <a:ea typeface="Cambria" pitchFamily="18" charset="0"/>
                <a:cs typeface="Arial" panose="020B0604020202020204" pitchFamily="34" charset="0"/>
              </a:rPr>
              <a:t>Ground Water Sampling </a:t>
            </a:r>
            <a:r>
              <a:rPr lang="en-US" b="1" kern="100" dirty="0">
                <a:latin typeface="Arial" panose="020B0604020202020204" pitchFamily="34" charset="0"/>
                <a:ea typeface="Cambria" pitchFamily="18" charset="0"/>
                <a:cs typeface="Arial" panose="020B0604020202020204" pitchFamily="34" charset="0"/>
              </a:rPr>
              <a:t> </a:t>
            </a:r>
          </a:p>
          <a:p>
            <a:pPr marL="7938" indent="-7938" algn="ctr"/>
            <a:r>
              <a:rPr lang="en-US" b="1" kern="100" dirty="0">
                <a:latin typeface="Arial" panose="020B0604020202020204" pitchFamily="34" charset="0"/>
                <a:ea typeface="Cambria" pitchFamily="18" charset="0"/>
                <a:cs typeface="Arial" panose="020B0604020202020204" pitchFamily="34" charset="0"/>
              </a:rPr>
              <a:t>Location Map, </a:t>
            </a:r>
            <a:r>
              <a:rPr lang="en-US" b="1" kern="100" dirty="0">
                <a:latin typeface="Arial" panose="020B0604020202020204" pitchFamily="34" charset="0"/>
                <a:ea typeface="Cambria" pitchFamily="18" charset="0"/>
                <a:cs typeface="Arial" panose="020B0604020202020204" pitchFamily="34" charset="0"/>
                <a:hlinkClick r:id="rId2" action="ppaction://hlinkfile"/>
              </a:rPr>
              <a:t>Results</a:t>
            </a:r>
            <a:endParaRPr lang="en-US" b="1" kern="100" dirty="0">
              <a:latin typeface="Arial" panose="020B0604020202020204" pitchFamily="34" charset="0"/>
              <a:ea typeface="Cambria" pitchFamily="18" charset="0"/>
              <a:cs typeface="Arial" panose="020B0604020202020204" pitchFamily="34" charset="0"/>
            </a:endParaRPr>
          </a:p>
        </p:txBody>
      </p:sp>
      <p:graphicFrame>
        <p:nvGraphicFramePr>
          <p:cNvPr id="4" name="Table 3"/>
          <p:cNvGraphicFramePr>
            <a:graphicFrameLocks noGrp="1"/>
          </p:cNvGraphicFramePr>
          <p:nvPr/>
        </p:nvGraphicFramePr>
        <p:xfrm>
          <a:off x="0" y="883919"/>
          <a:ext cx="7759337" cy="5852160"/>
        </p:xfrm>
        <a:graphic>
          <a:graphicData uri="http://schemas.openxmlformats.org/drawingml/2006/table">
            <a:tbl>
              <a:tblPr/>
              <a:tblGrid>
                <a:gridCol w="693685">
                  <a:extLst>
                    <a:ext uri="{9D8B030D-6E8A-4147-A177-3AD203B41FA5}">
                      <a16:colId xmlns:a16="http://schemas.microsoft.com/office/drawing/2014/main" xmlns="" val="20000"/>
                    </a:ext>
                  </a:extLst>
                </a:gridCol>
                <a:gridCol w="1261668">
                  <a:extLst>
                    <a:ext uri="{9D8B030D-6E8A-4147-A177-3AD203B41FA5}">
                      <a16:colId xmlns:a16="http://schemas.microsoft.com/office/drawing/2014/main" xmlns="" val="20001"/>
                    </a:ext>
                  </a:extLst>
                </a:gridCol>
                <a:gridCol w="883012">
                  <a:extLst>
                    <a:ext uri="{9D8B030D-6E8A-4147-A177-3AD203B41FA5}">
                      <a16:colId xmlns:a16="http://schemas.microsoft.com/office/drawing/2014/main" xmlns="" val="20002"/>
                    </a:ext>
                  </a:extLst>
                </a:gridCol>
                <a:gridCol w="824042">
                  <a:extLst>
                    <a:ext uri="{9D8B030D-6E8A-4147-A177-3AD203B41FA5}">
                      <a16:colId xmlns:a16="http://schemas.microsoft.com/office/drawing/2014/main" xmlns="" val="20003"/>
                    </a:ext>
                  </a:extLst>
                </a:gridCol>
                <a:gridCol w="1824996">
                  <a:extLst>
                    <a:ext uri="{9D8B030D-6E8A-4147-A177-3AD203B41FA5}">
                      <a16:colId xmlns:a16="http://schemas.microsoft.com/office/drawing/2014/main" xmlns="" val="20004"/>
                    </a:ext>
                  </a:extLst>
                </a:gridCol>
                <a:gridCol w="1135967">
                  <a:extLst>
                    <a:ext uri="{9D8B030D-6E8A-4147-A177-3AD203B41FA5}">
                      <a16:colId xmlns:a16="http://schemas.microsoft.com/office/drawing/2014/main" xmlns="" val="20005"/>
                    </a:ext>
                  </a:extLst>
                </a:gridCol>
                <a:gridCol w="1135967">
                  <a:extLst>
                    <a:ext uri="{9D8B030D-6E8A-4147-A177-3AD203B41FA5}">
                      <a16:colId xmlns:a16="http://schemas.microsoft.com/office/drawing/2014/main" xmlns="" val="20006"/>
                    </a:ext>
                  </a:extLst>
                </a:gridCol>
              </a:tblGrid>
              <a:tr h="0">
                <a:tc>
                  <a:txBody>
                    <a:bodyPr/>
                    <a:lstStyle/>
                    <a:p>
                      <a:pPr algn="ctr">
                        <a:spcAft>
                          <a:spcPts val="0"/>
                        </a:spcAft>
                      </a:pPr>
                      <a:r>
                        <a:rPr lang="en-US" sz="1200" b="1" dirty="0">
                          <a:latin typeface="Arial" pitchFamily="34" charset="0"/>
                          <a:ea typeface="Times New Roman"/>
                          <a:cs typeface="Arial" pitchFamily="34" charset="0"/>
                        </a:rPr>
                        <a:t>Station</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Arial" pitchFamily="34" charset="0"/>
                          <a:ea typeface="Times New Roman"/>
                          <a:cs typeface="Arial" pitchFamily="34" charset="0"/>
                        </a:rPr>
                        <a:t>Location Name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Distance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Direction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Justification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Latitude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Longitude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a:spcAft>
                          <a:spcPts val="0"/>
                        </a:spcAft>
                      </a:pPr>
                      <a:r>
                        <a:rPr lang="en-US" sz="1200">
                          <a:latin typeface="Arial" pitchFamily="34" charset="0"/>
                          <a:ea typeface="Times New Roman"/>
                          <a:cs typeface="Arial" pitchFamily="34" charset="0"/>
                        </a:rPr>
                        <a:t>GW1</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At Project Site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Core zone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 21°47'34.34"N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 85°34'14.72"E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a:spcAft>
                          <a:spcPts val="0"/>
                        </a:spcAft>
                      </a:pPr>
                      <a:r>
                        <a:rPr lang="en-US" sz="1200">
                          <a:latin typeface="Arial" pitchFamily="34" charset="0"/>
                          <a:ea typeface="Times New Roman"/>
                          <a:cs typeface="Arial" pitchFamily="34" charset="0"/>
                        </a:rPr>
                        <a:t>GW2</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Jamuposi village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0.35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Borewell (used for drinking purpose)/ Nearest habitation from project site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21°47'43.55"N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85°34'45.71"E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a:spcAft>
                          <a:spcPts val="0"/>
                        </a:spcAft>
                      </a:pPr>
                      <a:r>
                        <a:rPr lang="en-US" sz="1200">
                          <a:latin typeface="Arial" pitchFamily="34" charset="0"/>
                          <a:ea typeface="Times New Roman"/>
                          <a:cs typeface="Arial" pitchFamily="34" charset="0"/>
                        </a:rPr>
                        <a:t>GW3</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Near Corporateoffice of Odisha Power Transmission Corporation Limited, Palaspanga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0.70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Borewell (used for drinking purpose) / Habitat nearby Industrial Plant </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 21°48'23.29"N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Times New Roman"/>
                          <a:cs typeface="Arial" pitchFamily="34" charset="0"/>
                        </a:rPr>
                        <a:t> 85°34'15.14"E</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ctr">
                        <a:spcAft>
                          <a:spcPts val="0"/>
                        </a:spcAft>
                      </a:pPr>
                      <a:r>
                        <a:rPr lang="en-US" sz="1200">
                          <a:latin typeface="Arial" pitchFamily="34" charset="0"/>
                          <a:ea typeface="Times New Roman"/>
                          <a:cs typeface="Arial" pitchFamily="34" charset="0"/>
                        </a:rPr>
                        <a:t>GW4</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Shiva Temple, Near Palasponga bus stop</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1.00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S</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Dense Habitat/ Borewell (used for drinking purpose) / Nearby village area / Nearby public place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Times New Roman"/>
                          <a:cs typeface="Arial" pitchFamily="34" charset="0"/>
                        </a:rPr>
                        <a:t>21°46'50.17"N</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 85°34'3.87"E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ctr">
                        <a:spcAft>
                          <a:spcPts val="0"/>
                        </a:spcAft>
                      </a:pPr>
                      <a:r>
                        <a:rPr lang="en-US" sz="1200">
                          <a:latin typeface="Arial" pitchFamily="34" charset="0"/>
                          <a:ea typeface="Times New Roman"/>
                          <a:cs typeface="Arial" pitchFamily="34" charset="0"/>
                        </a:rPr>
                        <a:t>GW5</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Sarasakela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1.25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Borewell (used for drinking purpose) / Village area nearby project site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21°47'47.20"N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85°33'30.73"E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ctr">
                        <a:spcAft>
                          <a:spcPts val="0"/>
                        </a:spcAft>
                      </a:pPr>
                      <a:r>
                        <a:rPr lang="en-US" sz="1200">
                          <a:latin typeface="Arial" pitchFamily="34" charset="0"/>
                          <a:ea typeface="Times New Roman"/>
                          <a:cs typeface="Arial" pitchFamily="34" charset="0"/>
                        </a:rPr>
                        <a:t>GW6</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PS Girls High School, Jhumpura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2.20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Densly populated area/ Borewell (used for drinking purpose)  </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21°49'17.71"N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85°34'27.91"E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ctr">
                        <a:spcAft>
                          <a:spcPts val="0"/>
                        </a:spcAft>
                      </a:pPr>
                      <a:r>
                        <a:rPr lang="en-US" sz="1200">
                          <a:latin typeface="Arial" pitchFamily="34" charset="0"/>
                          <a:ea typeface="Times New Roman"/>
                          <a:cs typeface="Arial" pitchFamily="34" charset="0"/>
                        </a:rPr>
                        <a:t>GW7</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Arial" pitchFamily="34" charset="0"/>
                          <a:ea typeface="Times New Roman"/>
                          <a:cs typeface="Arial" pitchFamily="34" charset="0"/>
                        </a:rPr>
                        <a:t>Balisuan Village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3.67 km </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SE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Borewell (used for drinking purpose)/Village Nearby MSP Sponge Iron Plant  </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21°45'31.13"N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85°35'9.13"E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ctr">
                        <a:spcAft>
                          <a:spcPts val="0"/>
                        </a:spcAft>
                      </a:pPr>
                      <a:r>
                        <a:rPr lang="en-US" sz="1200">
                          <a:latin typeface="Arial" pitchFamily="34" charset="0"/>
                          <a:ea typeface="Times New Roman"/>
                          <a:cs typeface="Arial" pitchFamily="34" charset="0"/>
                        </a:rPr>
                        <a:t>GW8</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Silisuan Village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5.80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Borewell (used for drinking purpose)  </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latin typeface="Arial" pitchFamily="34" charset="0"/>
                          <a:ea typeface="Times New Roman"/>
                          <a:cs typeface="Arial" pitchFamily="34" charset="0"/>
                        </a:rPr>
                        <a:t>21°50'24.00"N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latin typeface="Arial" pitchFamily="34" charset="0"/>
                          <a:ea typeface="Times New Roman"/>
                          <a:cs typeface="Arial" pitchFamily="34" charset="0"/>
                        </a:rPr>
                        <a:t>85°32'11.09"E</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1515296" y="457200"/>
            <a:ext cx="4005327" cy="369332"/>
          </a:xfrm>
          <a:prstGeom prst="rect">
            <a:avLst/>
          </a:prstGeom>
          <a:noFill/>
        </p:spPr>
        <p:txBody>
          <a:bodyPr wrap="none" rtlCol="0">
            <a:spAutoFit/>
          </a:bodyPr>
          <a:lstStyle/>
          <a:p>
            <a:r>
              <a:rPr lang="en-US" b="1" dirty="0"/>
              <a:t>Ground water sampling locations (2021)</a:t>
            </a:r>
            <a:endParaRPr lang="en-IN" dirty="0"/>
          </a:p>
        </p:txBody>
      </p:sp>
      <p:pic>
        <p:nvPicPr>
          <p:cNvPr id="7" name="Picture 6" descr="C:\Users\umesh\Desktop\OSISL Final EIA\OSISL BASELINE\GW.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306285"/>
            <a:ext cx="4419600" cy="3618411"/>
          </a:xfrm>
          <a:prstGeom prst="rect">
            <a:avLst/>
          </a:prstGeom>
          <a:noFill/>
          <a:ln>
            <a:noFill/>
          </a:ln>
        </p:spPr>
      </p:pic>
      <p:sp>
        <p:nvSpPr>
          <p:cNvPr id="2" name="Slide Number Placeholder 1">
            <a:extLst>
              <a:ext uri="{FF2B5EF4-FFF2-40B4-BE49-F238E27FC236}">
                <a16:creationId xmlns:a16="http://schemas.microsoft.com/office/drawing/2014/main" xmlns="" id="{195A711B-04F4-41EE-8B61-AE4673DA949A}"/>
              </a:ext>
            </a:extLst>
          </p:cNvPr>
          <p:cNvSpPr>
            <a:spLocks noGrp="1"/>
          </p:cNvSpPr>
          <p:nvPr>
            <p:ph type="sldNum" sz="quarter" idx="12"/>
          </p:nvPr>
        </p:nvSpPr>
        <p:spPr/>
        <p:txBody>
          <a:bodyPr/>
          <a:lstStyle/>
          <a:p>
            <a:fld id="{CFF127C1-E3C8-484A-B43B-A9A91675C17C}" type="slidenum">
              <a:rPr lang="en-US" smtClean="0"/>
              <a:pPr/>
              <a:t>23</a:t>
            </a:fld>
            <a:endParaRPr lang="en-US"/>
          </a:p>
        </p:txBody>
      </p:sp>
    </p:spTree>
    <p:extLst>
      <p:ext uri="{BB962C8B-B14F-4D97-AF65-F5344CB8AC3E}">
        <p14:creationId xmlns:p14="http://schemas.microsoft.com/office/powerpoint/2010/main" val="217915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2051C1-7979-4DCC-BAFE-EA73699A4D2B}"/>
              </a:ext>
            </a:extLst>
          </p:cNvPr>
          <p:cNvSpPr/>
          <p:nvPr/>
        </p:nvSpPr>
        <p:spPr>
          <a:xfrm>
            <a:off x="0" y="508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7" name="Rectangle 6"/>
          <p:cNvSpPr/>
          <p:nvPr/>
        </p:nvSpPr>
        <p:spPr>
          <a:xfrm>
            <a:off x="6878834" y="643319"/>
            <a:ext cx="4804358" cy="646331"/>
          </a:xfrm>
          <a:prstGeom prst="rect">
            <a:avLst/>
          </a:prstGeom>
        </p:spPr>
        <p:txBody>
          <a:bodyPr wrap="square">
            <a:spAutoFit/>
          </a:bodyPr>
          <a:lstStyle/>
          <a:p>
            <a:pPr marL="7938" indent="-7938" algn="ctr"/>
            <a:r>
              <a:rPr lang="en-US" b="1" dirty="0">
                <a:latin typeface="Arial" panose="020B0604020202020204" pitchFamily="34" charset="0"/>
                <a:ea typeface="Cambria" pitchFamily="18" charset="0"/>
                <a:cs typeface="Arial" panose="020B0604020202020204" pitchFamily="34" charset="0"/>
              </a:rPr>
              <a:t>Soil Sampling </a:t>
            </a:r>
            <a:r>
              <a:rPr lang="en-US" b="1" kern="100" dirty="0">
                <a:latin typeface="Arial" panose="020B0604020202020204" pitchFamily="34" charset="0"/>
                <a:ea typeface="Cambria" pitchFamily="18" charset="0"/>
                <a:cs typeface="Arial" panose="020B0604020202020204" pitchFamily="34" charset="0"/>
              </a:rPr>
              <a:t> </a:t>
            </a:r>
          </a:p>
          <a:p>
            <a:pPr marL="7938" indent="-7938" algn="ctr"/>
            <a:r>
              <a:rPr lang="en-US" b="1" kern="100" dirty="0">
                <a:latin typeface="Arial" panose="020B0604020202020204" pitchFamily="34" charset="0"/>
                <a:ea typeface="Cambria" pitchFamily="18" charset="0"/>
                <a:cs typeface="Arial" panose="020B0604020202020204" pitchFamily="34" charset="0"/>
              </a:rPr>
              <a:t>Location Map and </a:t>
            </a:r>
            <a:r>
              <a:rPr lang="en-US" b="1" kern="100" dirty="0">
                <a:latin typeface="Arial" panose="020B0604020202020204" pitchFamily="34" charset="0"/>
                <a:ea typeface="Cambria" pitchFamily="18" charset="0"/>
                <a:cs typeface="Arial" panose="020B0604020202020204" pitchFamily="34" charset="0"/>
                <a:hlinkClick r:id="rId2" action="ppaction://hlinkfile"/>
              </a:rPr>
              <a:t>Results</a:t>
            </a:r>
            <a:endParaRPr lang="en-US" b="1" kern="100" dirty="0">
              <a:latin typeface="Arial" panose="020B0604020202020204" pitchFamily="34" charset="0"/>
              <a:ea typeface="Cambria" pitchFamily="18" charset="0"/>
              <a:cs typeface="Arial" panose="020B0604020202020204" pitchFamily="34" charset="0"/>
            </a:endParaRPr>
          </a:p>
        </p:txBody>
      </p:sp>
      <p:graphicFrame>
        <p:nvGraphicFramePr>
          <p:cNvPr id="6" name="Table 5"/>
          <p:cNvGraphicFramePr>
            <a:graphicFrameLocks noGrp="1"/>
          </p:cNvGraphicFramePr>
          <p:nvPr/>
        </p:nvGraphicFramePr>
        <p:xfrm>
          <a:off x="0" y="1116874"/>
          <a:ext cx="5939155" cy="5401491"/>
        </p:xfrm>
        <a:graphic>
          <a:graphicData uri="http://schemas.openxmlformats.org/drawingml/2006/table">
            <a:tbl>
              <a:tblPr/>
              <a:tblGrid>
                <a:gridCol w="942975">
                  <a:extLst>
                    <a:ext uri="{9D8B030D-6E8A-4147-A177-3AD203B41FA5}">
                      <a16:colId xmlns:a16="http://schemas.microsoft.com/office/drawing/2014/main" xmlns="" val="20000"/>
                    </a:ext>
                  </a:extLst>
                </a:gridCol>
                <a:gridCol w="887095">
                  <a:extLst>
                    <a:ext uri="{9D8B030D-6E8A-4147-A177-3AD203B41FA5}">
                      <a16:colId xmlns:a16="http://schemas.microsoft.com/office/drawing/2014/main" xmlns="" val="20001"/>
                    </a:ext>
                  </a:extLst>
                </a:gridCol>
                <a:gridCol w="1126490">
                  <a:extLst>
                    <a:ext uri="{9D8B030D-6E8A-4147-A177-3AD203B41FA5}">
                      <a16:colId xmlns:a16="http://schemas.microsoft.com/office/drawing/2014/main" xmlns="" val="20002"/>
                    </a:ext>
                  </a:extLst>
                </a:gridCol>
                <a:gridCol w="1507490">
                  <a:extLst>
                    <a:ext uri="{9D8B030D-6E8A-4147-A177-3AD203B41FA5}">
                      <a16:colId xmlns:a16="http://schemas.microsoft.com/office/drawing/2014/main" xmlns="" val="20003"/>
                    </a:ext>
                  </a:extLst>
                </a:gridCol>
                <a:gridCol w="1475105">
                  <a:extLst>
                    <a:ext uri="{9D8B030D-6E8A-4147-A177-3AD203B41FA5}">
                      <a16:colId xmlns:a16="http://schemas.microsoft.com/office/drawing/2014/main" xmlns="" val="20004"/>
                    </a:ext>
                  </a:extLst>
                </a:gridCol>
              </a:tblGrid>
              <a:tr h="1080299">
                <a:tc>
                  <a:txBody>
                    <a:bodyPr/>
                    <a:lstStyle/>
                    <a:p>
                      <a:pPr>
                        <a:spcAft>
                          <a:spcPts val="0"/>
                        </a:spcAft>
                      </a:pPr>
                      <a:r>
                        <a:rPr lang="en-US" sz="1400" b="1">
                          <a:latin typeface="Arial" pitchFamily="34" charset="0"/>
                          <a:ea typeface="Times New Roman"/>
                          <a:cs typeface="Arial" pitchFamily="34" charset="0"/>
                        </a:rPr>
                        <a:t>Station Code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Location</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Distance from</a:t>
                      </a:r>
                      <a:endParaRPr lang="en-IN" sz="1400">
                        <a:latin typeface="Arial" pitchFamily="34" charset="0"/>
                        <a:ea typeface="Times New Roman"/>
                        <a:cs typeface="Arial" pitchFamily="34" charset="0"/>
                      </a:endParaRPr>
                    </a:p>
                    <a:p>
                      <a:pPr algn="ctr">
                        <a:spcAft>
                          <a:spcPts val="0"/>
                        </a:spcAft>
                      </a:pPr>
                      <a:r>
                        <a:rPr lang="en-US" sz="1400" b="1">
                          <a:latin typeface="Arial" pitchFamily="34" charset="0"/>
                          <a:ea typeface="Times New Roman"/>
                          <a:cs typeface="Arial" pitchFamily="34" charset="0"/>
                        </a:rPr>
                        <a:t>Plant Site (Km)</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Direction w.r.t.</a:t>
                      </a:r>
                      <a:endParaRPr lang="en-IN" sz="1400">
                        <a:latin typeface="Arial" pitchFamily="34" charset="0"/>
                        <a:ea typeface="Times New Roman"/>
                        <a:cs typeface="Arial" pitchFamily="34" charset="0"/>
                      </a:endParaRPr>
                    </a:p>
                    <a:p>
                      <a:pPr algn="ctr">
                        <a:spcAft>
                          <a:spcPts val="0"/>
                        </a:spcAft>
                      </a:pPr>
                      <a:r>
                        <a:rPr lang="en-US" sz="1400" b="1">
                          <a:latin typeface="Arial" pitchFamily="34" charset="0"/>
                          <a:ea typeface="Times New Roman"/>
                          <a:cs typeface="Arial" pitchFamily="34" charset="0"/>
                        </a:rPr>
                        <a:t>Plant Site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a:latin typeface="Arial" pitchFamily="34" charset="0"/>
                          <a:ea typeface="Times New Roman"/>
                          <a:cs typeface="Arial" pitchFamily="34" charset="0"/>
                        </a:rPr>
                        <a:t>Co-ordinate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40149">
                <a:tc>
                  <a:txBody>
                    <a:bodyPr/>
                    <a:lstStyle/>
                    <a:p>
                      <a:pPr algn="ctr">
                        <a:spcAft>
                          <a:spcPts val="0"/>
                        </a:spcAft>
                      </a:pPr>
                      <a:r>
                        <a:rPr lang="en-US" sz="1400">
                          <a:latin typeface="Arial" pitchFamily="34" charset="0"/>
                          <a:ea typeface="Times New Roman"/>
                          <a:cs typeface="Arial" pitchFamily="34" charset="0"/>
                        </a:rPr>
                        <a:t>S1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Project Site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21°47′53.92″ N 85°34′20.45″ 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0149">
                <a:tc>
                  <a:txBody>
                    <a:bodyPr/>
                    <a:lstStyle/>
                    <a:p>
                      <a:pPr algn="ctr">
                        <a:spcAft>
                          <a:spcPts val="0"/>
                        </a:spcAft>
                      </a:pPr>
                      <a:r>
                        <a:rPr lang="en-US" sz="1400">
                          <a:latin typeface="Arial" pitchFamily="34" charset="0"/>
                          <a:ea typeface="Times New Roman"/>
                          <a:cs typeface="Arial" pitchFamily="34" charset="0"/>
                        </a:rPr>
                        <a:t>S2</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Jamuposi </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1.03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21°47'52.70"N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85°34'56.35"E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0149">
                <a:tc>
                  <a:txBody>
                    <a:bodyPr/>
                    <a:lstStyle/>
                    <a:p>
                      <a:pPr algn="ctr">
                        <a:spcAft>
                          <a:spcPts val="0"/>
                        </a:spcAft>
                      </a:pPr>
                      <a:r>
                        <a:rPr lang="en-US" sz="1400">
                          <a:latin typeface="Arial" pitchFamily="34" charset="0"/>
                          <a:ea typeface="Times New Roman"/>
                          <a:cs typeface="Arial" pitchFamily="34" charset="0"/>
                        </a:rPr>
                        <a:t>S3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Jumpura </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2.94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21°49'29.12"N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85°34'7.83"E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0149">
                <a:tc>
                  <a:txBody>
                    <a:bodyPr/>
                    <a:lstStyle/>
                    <a:p>
                      <a:pPr algn="ctr">
                        <a:spcAft>
                          <a:spcPts val="0"/>
                        </a:spcAft>
                      </a:pPr>
                      <a:r>
                        <a:rPr lang="en-US" sz="1400">
                          <a:latin typeface="Arial" pitchFamily="34" charset="0"/>
                          <a:ea typeface="Times New Roman"/>
                          <a:cs typeface="Arial" pitchFamily="34" charset="0"/>
                        </a:rPr>
                        <a:t>S4</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Patung </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4.09</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SWS</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21°46'54.06"N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85°32'13.36"E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0149">
                <a:tc>
                  <a:txBody>
                    <a:bodyPr/>
                    <a:lstStyle/>
                    <a:p>
                      <a:pPr algn="ctr">
                        <a:spcAft>
                          <a:spcPts val="0"/>
                        </a:spcAft>
                      </a:pPr>
                      <a:r>
                        <a:rPr lang="en-US" sz="1400">
                          <a:latin typeface="Arial" pitchFamily="34" charset="0"/>
                          <a:ea typeface="Times New Roman"/>
                          <a:cs typeface="Arial" pitchFamily="34" charset="0"/>
                        </a:rPr>
                        <a:t>S5</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Bhaluka </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3.1</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21°49'34.92"N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85°34'25.44"E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0149">
                <a:tc>
                  <a:txBody>
                    <a:bodyPr/>
                    <a:lstStyle/>
                    <a:p>
                      <a:pPr algn="ctr">
                        <a:spcAft>
                          <a:spcPts val="0"/>
                        </a:spcAft>
                      </a:pPr>
                      <a:r>
                        <a:rPr lang="en-US" sz="1400">
                          <a:latin typeface="Arial" pitchFamily="34" charset="0"/>
                          <a:ea typeface="Times New Roman"/>
                          <a:cs typeface="Arial" pitchFamily="34" charset="0"/>
                        </a:rPr>
                        <a:t>S6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Shrinampur </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2.63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21°49'5.84"N</a:t>
                      </a:r>
                      <a:endParaRPr lang="en-IN" sz="1400">
                        <a:latin typeface="Arial" pitchFamily="34" charset="0"/>
                        <a:ea typeface="Times New Roman"/>
                        <a:cs typeface="Arial" pitchFamily="34" charset="0"/>
                      </a:endParaRPr>
                    </a:p>
                    <a:p>
                      <a:pPr algn="ctr">
                        <a:spcAft>
                          <a:spcPts val="0"/>
                        </a:spcAft>
                      </a:pPr>
                      <a:r>
                        <a:rPr lang="en-US" sz="1400">
                          <a:latin typeface="Arial" pitchFamily="34" charset="0"/>
                          <a:ea typeface="Times New Roman"/>
                          <a:cs typeface="Arial" pitchFamily="34" charset="0"/>
                        </a:rPr>
                        <a:t>85°35'10.47"E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40149">
                <a:tc>
                  <a:txBody>
                    <a:bodyPr/>
                    <a:lstStyle/>
                    <a:p>
                      <a:pPr algn="ctr">
                        <a:spcAft>
                          <a:spcPts val="0"/>
                        </a:spcAft>
                      </a:pPr>
                      <a:r>
                        <a:rPr lang="en-US" sz="1400">
                          <a:latin typeface="Arial" pitchFamily="34" charset="0"/>
                          <a:ea typeface="Times New Roman"/>
                          <a:cs typeface="Arial" pitchFamily="34" charset="0"/>
                        </a:rPr>
                        <a:t>S7</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Silisuan</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5.93</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WNW</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21°50'24.00"N  85°32'11.09"E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40149">
                <a:tc>
                  <a:txBody>
                    <a:bodyPr/>
                    <a:lstStyle/>
                    <a:p>
                      <a:pPr algn="ctr">
                        <a:spcAft>
                          <a:spcPts val="0"/>
                        </a:spcAft>
                      </a:pPr>
                      <a:r>
                        <a:rPr lang="en-US" sz="1400">
                          <a:latin typeface="Arial" pitchFamily="34" charset="0"/>
                          <a:ea typeface="Times New Roman"/>
                          <a:cs typeface="Arial" pitchFamily="34" charset="0"/>
                        </a:rPr>
                        <a:t>S8</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Arsala </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4.66</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Arial" pitchFamily="34" charset="0"/>
                          <a:ea typeface="Times New Roman"/>
                          <a:cs typeface="Arial" pitchFamily="34" charset="0"/>
                        </a:rPr>
                        <a:t>NE</a:t>
                      </a:r>
                      <a:endParaRPr lang="en-IN" sz="14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Arial" pitchFamily="34" charset="0"/>
                          <a:ea typeface="Times New Roman"/>
                          <a:cs typeface="Arial" pitchFamily="34" charset="0"/>
                        </a:rPr>
                        <a:t>21°50'25.33"N 85°34'11.09"E</a:t>
                      </a:r>
                      <a:endParaRPr lang="en-IN"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9" name="TextBox 8"/>
          <p:cNvSpPr txBox="1"/>
          <p:nvPr/>
        </p:nvSpPr>
        <p:spPr>
          <a:xfrm>
            <a:off x="692331" y="666207"/>
            <a:ext cx="4567341" cy="369332"/>
          </a:xfrm>
          <a:prstGeom prst="rect">
            <a:avLst/>
          </a:prstGeom>
          <a:noFill/>
        </p:spPr>
        <p:txBody>
          <a:bodyPr wrap="none" rtlCol="0">
            <a:spAutoFit/>
          </a:bodyPr>
          <a:lstStyle/>
          <a:p>
            <a:r>
              <a:rPr lang="en-US" b="1" dirty="0"/>
              <a:t>Sampling Locations for Soil (March-May 2019)</a:t>
            </a:r>
            <a:endParaRPr lang="en-IN" dirty="0"/>
          </a:p>
        </p:txBody>
      </p:sp>
      <p:pic>
        <p:nvPicPr>
          <p:cNvPr id="10" name="Picture 9" descr="C:\Users\Deepak_sahoo-pc\AppData\Local\Microsoft\Windows\INetCache\Content.Word\SOIL MAP.JPG"/>
          <p:cNvPicPr/>
          <p:nvPr/>
        </p:nvPicPr>
        <p:blipFill>
          <a:blip r:embed="rId3" cstate="print"/>
          <a:srcRect/>
          <a:stretch>
            <a:fillRect/>
          </a:stretch>
        </p:blipFill>
        <p:spPr bwMode="auto">
          <a:xfrm>
            <a:off x="6165669" y="1502229"/>
            <a:ext cx="5934890" cy="47548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Slide Number Placeholder 2">
            <a:extLst>
              <a:ext uri="{FF2B5EF4-FFF2-40B4-BE49-F238E27FC236}">
                <a16:creationId xmlns:a16="http://schemas.microsoft.com/office/drawing/2014/main" xmlns="" id="{E234A0FF-FA69-47EC-9E6D-E36280B50A8E}"/>
              </a:ext>
            </a:extLst>
          </p:cNvPr>
          <p:cNvSpPr>
            <a:spLocks noGrp="1"/>
          </p:cNvSpPr>
          <p:nvPr>
            <p:ph type="sldNum" sz="quarter" idx="12"/>
          </p:nvPr>
        </p:nvSpPr>
        <p:spPr/>
        <p:txBody>
          <a:bodyPr/>
          <a:lstStyle/>
          <a:p>
            <a:fld id="{CFF127C1-E3C8-484A-B43B-A9A91675C17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2051C1-7979-4DCC-BAFE-EA73699A4D2B}"/>
              </a:ext>
            </a:extLst>
          </p:cNvPr>
          <p:cNvSpPr/>
          <p:nvPr/>
        </p:nvSpPr>
        <p:spPr>
          <a:xfrm>
            <a:off x="0" y="508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AREA MAP WITH LOCATIONS </a:t>
            </a:r>
          </a:p>
        </p:txBody>
      </p:sp>
      <p:sp>
        <p:nvSpPr>
          <p:cNvPr id="7" name="Rectangle 6"/>
          <p:cNvSpPr/>
          <p:nvPr/>
        </p:nvSpPr>
        <p:spPr>
          <a:xfrm>
            <a:off x="8203474" y="578005"/>
            <a:ext cx="3988526" cy="646331"/>
          </a:xfrm>
          <a:prstGeom prst="rect">
            <a:avLst/>
          </a:prstGeom>
        </p:spPr>
        <p:txBody>
          <a:bodyPr wrap="square">
            <a:spAutoFit/>
          </a:bodyPr>
          <a:lstStyle/>
          <a:p>
            <a:pPr marL="7938" indent="-7938" algn="ctr"/>
            <a:r>
              <a:rPr lang="en-US" b="1" dirty="0">
                <a:latin typeface="Arial" panose="020B0604020202020204" pitchFamily="34" charset="0"/>
                <a:ea typeface="Cambria" pitchFamily="18" charset="0"/>
                <a:cs typeface="Arial" panose="020B0604020202020204" pitchFamily="34" charset="0"/>
              </a:rPr>
              <a:t>Soil Sampling </a:t>
            </a:r>
            <a:r>
              <a:rPr lang="en-US" b="1" kern="100" dirty="0">
                <a:latin typeface="Arial" panose="020B0604020202020204" pitchFamily="34" charset="0"/>
                <a:ea typeface="Cambria" pitchFamily="18" charset="0"/>
                <a:cs typeface="Arial" panose="020B0604020202020204" pitchFamily="34" charset="0"/>
              </a:rPr>
              <a:t> </a:t>
            </a:r>
          </a:p>
          <a:p>
            <a:pPr marL="7938" indent="-7938" algn="ctr"/>
            <a:r>
              <a:rPr lang="en-US" b="1" kern="100" dirty="0">
                <a:latin typeface="Arial" panose="020B0604020202020204" pitchFamily="34" charset="0"/>
                <a:ea typeface="Cambria" pitchFamily="18" charset="0"/>
                <a:cs typeface="Arial" panose="020B0604020202020204" pitchFamily="34" charset="0"/>
              </a:rPr>
              <a:t>Location Map and </a:t>
            </a:r>
            <a:r>
              <a:rPr lang="en-US" b="1" kern="100" dirty="0">
                <a:latin typeface="Arial" panose="020B0604020202020204" pitchFamily="34" charset="0"/>
                <a:ea typeface="Cambria" pitchFamily="18" charset="0"/>
                <a:cs typeface="Arial" panose="020B0604020202020204" pitchFamily="34" charset="0"/>
                <a:hlinkClick r:id="rId2" action="ppaction://hlinkfile"/>
              </a:rPr>
              <a:t>Results</a:t>
            </a:r>
            <a:endParaRPr lang="en-US" b="1" kern="100" dirty="0">
              <a:latin typeface="Arial" panose="020B0604020202020204" pitchFamily="34" charset="0"/>
              <a:ea typeface="Cambria" pitchFamily="18" charset="0"/>
              <a:cs typeface="Arial" panose="020B0604020202020204" pitchFamily="34" charset="0"/>
            </a:endParaRPr>
          </a:p>
        </p:txBody>
      </p:sp>
      <p:graphicFrame>
        <p:nvGraphicFramePr>
          <p:cNvPr id="4" name="Table 3"/>
          <p:cNvGraphicFramePr>
            <a:graphicFrameLocks noGrp="1"/>
          </p:cNvGraphicFramePr>
          <p:nvPr/>
        </p:nvGraphicFramePr>
        <p:xfrm>
          <a:off x="1" y="920114"/>
          <a:ext cx="6884126" cy="5660136"/>
        </p:xfrm>
        <a:graphic>
          <a:graphicData uri="http://schemas.openxmlformats.org/drawingml/2006/table">
            <a:tbl>
              <a:tblPr/>
              <a:tblGrid>
                <a:gridCol w="615441">
                  <a:extLst>
                    <a:ext uri="{9D8B030D-6E8A-4147-A177-3AD203B41FA5}">
                      <a16:colId xmlns:a16="http://schemas.microsoft.com/office/drawing/2014/main" xmlns="" val="20000"/>
                    </a:ext>
                  </a:extLst>
                </a:gridCol>
                <a:gridCol w="1119359">
                  <a:extLst>
                    <a:ext uri="{9D8B030D-6E8A-4147-A177-3AD203B41FA5}">
                      <a16:colId xmlns:a16="http://schemas.microsoft.com/office/drawing/2014/main" xmlns="" val="20001"/>
                    </a:ext>
                  </a:extLst>
                </a:gridCol>
                <a:gridCol w="783414">
                  <a:extLst>
                    <a:ext uri="{9D8B030D-6E8A-4147-A177-3AD203B41FA5}">
                      <a16:colId xmlns:a16="http://schemas.microsoft.com/office/drawing/2014/main" xmlns="" val="20002"/>
                    </a:ext>
                  </a:extLst>
                </a:gridCol>
                <a:gridCol w="731094">
                  <a:extLst>
                    <a:ext uri="{9D8B030D-6E8A-4147-A177-3AD203B41FA5}">
                      <a16:colId xmlns:a16="http://schemas.microsoft.com/office/drawing/2014/main" xmlns="" val="20003"/>
                    </a:ext>
                  </a:extLst>
                </a:gridCol>
                <a:gridCol w="1296565">
                  <a:extLst>
                    <a:ext uri="{9D8B030D-6E8A-4147-A177-3AD203B41FA5}">
                      <a16:colId xmlns:a16="http://schemas.microsoft.com/office/drawing/2014/main" xmlns="" val="20004"/>
                    </a:ext>
                  </a:extLst>
                </a:gridCol>
                <a:gridCol w="1201783">
                  <a:extLst>
                    <a:ext uri="{9D8B030D-6E8A-4147-A177-3AD203B41FA5}">
                      <a16:colId xmlns:a16="http://schemas.microsoft.com/office/drawing/2014/main" xmlns="" val="20005"/>
                    </a:ext>
                  </a:extLst>
                </a:gridCol>
                <a:gridCol w="1136470">
                  <a:extLst>
                    <a:ext uri="{9D8B030D-6E8A-4147-A177-3AD203B41FA5}">
                      <a16:colId xmlns:a16="http://schemas.microsoft.com/office/drawing/2014/main" xmlns="" val="20006"/>
                    </a:ext>
                  </a:extLst>
                </a:gridCol>
              </a:tblGrid>
              <a:tr h="190500">
                <a:tc>
                  <a:txBody>
                    <a:bodyPr/>
                    <a:lstStyle/>
                    <a:p>
                      <a:pPr algn="ctr">
                        <a:spcAft>
                          <a:spcPts val="0"/>
                        </a:spcAft>
                      </a:pPr>
                      <a:r>
                        <a:rPr lang="en-US" sz="1200" b="1" dirty="0">
                          <a:latin typeface="Arial" pitchFamily="34" charset="0"/>
                          <a:ea typeface="Times New Roman"/>
                          <a:cs typeface="Arial" pitchFamily="34" charset="0"/>
                        </a:rPr>
                        <a:t>Station</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Arial" pitchFamily="34" charset="0"/>
                          <a:ea typeface="Times New Roman"/>
                          <a:cs typeface="Arial" pitchFamily="34" charset="0"/>
                        </a:rPr>
                        <a:t>Location Name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Distance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Direction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Justification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Latitude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Longitude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10845">
                <a:tc>
                  <a:txBody>
                    <a:bodyPr/>
                    <a:lstStyle/>
                    <a:p>
                      <a:pPr algn="ctr">
                        <a:lnSpc>
                          <a:spcPct val="115000"/>
                        </a:lnSpc>
                        <a:spcAft>
                          <a:spcPts val="0"/>
                        </a:spcAft>
                      </a:pPr>
                      <a:r>
                        <a:rPr lang="en-US" sz="1200">
                          <a:latin typeface="Arial" pitchFamily="34" charset="0"/>
                          <a:ea typeface="Times New Roman"/>
                          <a:cs typeface="Arial" pitchFamily="34" charset="0"/>
                        </a:rPr>
                        <a:t>S1</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At Project Site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IN" sz="1200">
                        <a:latin typeface="Arial" pitchFamily="34"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On -Site Location / Scrubland</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21°47'39.88"N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85°34'18.37"E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2275">
                <a:tc>
                  <a:txBody>
                    <a:bodyPr/>
                    <a:lstStyle/>
                    <a:p>
                      <a:pPr algn="ctr">
                        <a:lnSpc>
                          <a:spcPct val="115000"/>
                        </a:lnSpc>
                        <a:spcAft>
                          <a:spcPts val="0"/>
                        </a:spcAft>
                      </a:pPr>
                      <a:r>
                        <a:rPr lang="en-US" sz="1200">
                          <a:latin typeface="Arial" pitchFamily="34" charset="0"/>
                          <a:ea typeface="Times New Roman"/>
                          <a:cs typeface="Arial" pitchFamily="34" charset="0"/>
                        </a:rPr>
                        <a:t>S2</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Hundula Village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0.55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Agriculture land near plant site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21°47'32.16"N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85°34'49.23"E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79450">
                <a:tc>
                  <a:txBody>
                    <a:bodyPr/>
                    <a:lstStyle/>
                    <a:p>
                      <a:pPr algn="ctr">
                        <a:lnSpc>
                          <a:spcPct val="115000"/>
                        </a:lnSpc>
                        <a:spcAft>
                          <a:spcPts val="0"/>
                        </a:spcAft>
                      </a:pPr>
                      <a:r>
                        <a:rPr lang="en-US" sz="1200">
                          <a:latin typeface="Arial" pitchFamily="34" charset="0"/>
                          <a:ea typeface="Times New Roman"/>
                          <a:cs typeface="Arial" pitchFamily="34" charset="0"/>
                        </a:rPr>
                        <a:t>S3</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Near KIDKO Toll Plaza,  Sarasakela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1.13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Mixed Deciduous Forest land / Close to industry</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21°48'2.24"N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Arial" pitchFamily="34" charset="0"/>
                          <a:ea typeface="Times New Roman"/>
                          <a:cs typeface="Arial" pitchFamily="34" charset="0"/>
                        </a:rPr>
                        <a:t>85°33'37.96"E</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68020">
                <a:tc>
                  <a:txBody>
                    <a:bodyPr/>
                    <a:lstStyle/>
                    <a:p>
                      <a:pPr algn="ctr">
                        <a:lnSpc>
                          <a:spcPct val="115000"/>
                        </a:lnSpc>
                        <a:spcAft>
                          <a:spcPts val="0"/>
                        </a:spcAft>
                      </a:pPr>
                      <a:r>
                        <a:rPr lang="en-US" sz="1200">
                          <a:latin typeface="Arial" pitchFamily="34" charset="0"/>
                          <a:ea typeface="Times New Roman"/>
                          <a:cs typeface="Arial" pitchFamily="34" charset="0"/>
                        </a:rPr>
                        <a:t>S4</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Daliaberha village (near Tangarani Dam)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1.88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NE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Barren land/ Near to Tangarani Dam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Arial" pitchFamily="34" charset="0"/>
                          <a:ea typeface="Times New Roman"/>
                          <a:cs typeface="Arial" pitchFamily="34" charset="0"/>
                        </a:rPr>
                        <a:t>21°48'40.01"N</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Arial" pitchFamily="34" charset="0"/>
                          <a:ea typeface="Times New Roman"/>
                          <a:cs typeface="Arial" pitchFamily="34" charset="0"/>
                        </a:rPr>
                        <a:t>85°35'28.14"E</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73735">
                <a:tc>
                  <a:txBody>
                    <a:bodyPr/>
                    <a:lstStyle/>
                    <a:p>
                      <a:pPr algn="ctr">
                        <a:lnSpc>
                          <a:spcPct val="115000"/>
                        </a:lnSpc>
                        <a:spcAft>
                          <a:spcPts val="0"/>
                        </a:spcAft>
                      </a:pPr>
                      <a:r>
                        <a:rPr lang="en-US" sz="1200">
                          <a:latin typeface="Arial" pitchFamily="34" charset="0"/>
                          <a:ea typeface="Times New Roman"/>
                          <a:cs typeface="Arial" pitchFamily="34" charset="0"/>
                        </a:rPr>
                        <a:t>S5</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Murusuan village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2.00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SW</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Cropland near Industrial plant/ Adjacent to Ardei River</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21°46'39.57"N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pitchFamily="34" charset="0"/>
                          <a:ea typeface="Times New Roman"/>
                          <a:cs typeface="Arial" pitchFamily="34" charset="0"/>
                        </a:rPr>
                        <a:t>85°33'16.24"E</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45135">
                <a:tc>
                  <a:txBody>
                    <a:bodyPr/>
                    <a:lstStyle/>
                    <a:p>
                      <a:pPr algn="ctr">
                        <a:lnSpc>
                          <a:spcPct val="115000"/>
                        </a:lnSpc>
                        <a:spcAft>
                          <a:spcPts val="0"/>
                        </a:spcAft>
                      </a:pPr>
                      <a:r>
                        <a:rPr lang="en-US" sz="1200">
                          <a:latin typeface="Arial" pitchFamily="34" charset="0"/>
                          <a:ea typeface="Times New Roman"/>
                          <a:cs typeface="Arial" pitchFamily="34" charset="0"/>
                        </a:rPr>
                        <a:t>S6</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Near Block Office, Jhumpura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2.09 km</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Built-up land / Nearby densely populated area</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latin typeface="Arial" pitchFamily="34" charset="0"/>
                          <a:ea typeface="Times New Roman"/>
                          <a:cs typeface="Arial" pitchFamily="34" charset="0"/>
                        </a:rPr>
                        <a:t>21°49'12.96"N</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Arial" pitchFamily="34" charset="0"/>
                          <a:ea typeface="Times New Roman"/>
                          <a:cs typeface="Arial" pitchFamily="34" charset="0"/>
                        </a:rPr>
                        <a:t>85°34'41.42"E</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1136469" y="522514"/>
            <a:ext cx="4567341" cy="369332"/>
          </a:xfrm>
          <a:prstGeom prst="rect">
            <a:avLst/>
          </a:prstGeom>
          <a:noFill/>
        </p:spPr>
        <p:txBody>
          <a:bodyPr wrap="none" rtlCol="0">
            <a:spAutoFit/>
          </a:bodyPr>
          <a:lstStyle/>
          <a:p>
            <a:r>
              <a:rPr lang="en-US" b="1" dirty="0"/>
              <a:t>Sampling Locations for Soil (March-May 2021)</a:t>
            </a:r>
            <a:endParaRPr lang="en-IN" dirty="0"/>
          </a:p>
        </p:txBody>
      </p:sp>
      <p:pic>
        <p:nvPicPr>
          <p:cNvPr id="8" name="Picture 7" descr="C:\Users\umesh\Desktop\OSISL Final EIA\OSISL BASELINE\SOI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0251" y="1293224"/>
            <a:ext cx="5281749" cy="4141728"/>
          </a:xfrm>
          <a:prstGeom prst="rect">
            <a:avLst/>
          </a:prstGeom>
          <a:noFill/>
          <a:ln>
            <a:noFill/>
          </a:ln>
        </p:spPr>
      </p:pic>
      <p:sp>
        <p:nvSpPr>
          <p:cNvPr id="3" name="Slide Number Placeholder 2">
            <a:extLst>
              <a:ext uri="{FF2B5EF4-FFF2-40B4-BE49-F238E27FC236}">
                <a16:creationId xmlns:a16="http://schemas.microsoft.com/office/drawing/2014/main" xmlns="" id="{91A7D67D-0340-4728-8172-2BF9E912B8E4}"/>
              </a:ext>
            </a:extLst>
          </p:cNvPr>
          <p:cNvSpPr>
            <a:spLocks noGrp="1"/>
          </p:cNvSpPr>
          <p:nvPr>
            <p:ph type="sldNum" sz="quarter" idx="12"/>
          </p:nvPr>
        </p:nvSpPr>
        <p:spPr/>
        <p:txBody>
          <a:bodyPr/>
          <a:lstStyle/>
          <a:p>
            <a:fld id="{CFF127C1-E3C8-484A-B43B-A9A91675C17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52051C1-7979-4DCC-BAFE-EA73699A4D2B}"/>
              </a:ext>
            </a:extLst>
          </p:cNvPr>
          <p:cNvSpPr/>
          <p:nvPr/>
        </p:nvSpPr>
        <p:spPr>
          <a:xfrm>
            <a:off x="0" y="5207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METEOROLOGICAL DETAILS WITH WIND ROSE DIAGRAM (2019)</a:t>
            </a:r>
          </a:p>
        </p:txBody>
      </p:sp>
      <p:pic>
        <p:nvPicPr>
          <p:cNvPr id="5" name="Picture 4" descr="C:\Users\umesh\Desktop\OSISL Final EIA\Prashant\Windrose_001.jpg"/>
          <p:cNvPicPr/>
          <p:nvPr/>
        </p:nvPicPr>
        <p:blipFill rotWithShape="1">
          <a:blip r:embed="rId3" cstate="print">
            <a:extLst>
              <a:ext uri="{28A0092B-C50C-407E-A947-70E740481C1C}">
                <a14:useLocalDpi xmlns:a14="http://schemas.microsoft.com/office/drawing/2010/main" val="0"/>
              </a:ext>
            </a:extLst>
          </a:blip>
          <a:srcRect r="-35" b="68"/>
          <a:stretch/>
        </p:blipFill>
        <p:spPr bwMode="auto">
          <a:xfrm>
            <a:off x="7459133" y="467293"/>
            <a:ext cx="4732866" cy="6338637"/>
          </a:xfrm>
          <a:prstGeom prst="rect">
            <a:avLst/>
          </a:prstGeom>
          <a:noFill/>
          <a:ln>
            <a:noFill/>
          </a:ln>
          <a:extLst>
            <a:ext uri="{53640926-AAD7-44D8-BBD7-CCE9431645EC}">
              <a14:shadowObscured xmlns:a14="http://schemas.microsoft.com/office/drawing/2010/main"/>
            </a:ext>
          </a:extLst>
        </p:spPr>
      </p:pic>
      <p:graphicFrame>
        <p:nvGraphicFramePr>
          <p:cNvPr id="2" name="Table 1">
            <a:extLst>
              <a:ext uri="{FF2B5EF4-FFF2-40B4-BE49-F238E27FC236}">
                <a16:creationId xmlns:a16="http://schemas.microsoft.com/office/drawing/2014/main" xmlns="" id="{E236D0FF-BB53-4FFB-BC2B-C8914F22705D}"/>
              </a:ext>
            </a:extLst>
          </p:cNvPr>
          <p:cNvGraphicFramePr>
            <a:graphicFrameLocks noGrp="1"/>
          </p:cNvGraphicFramePr>
          <p:nvPr>
            <p:extLst>
              <p:ext uri="{D42A27DB-BD31-4B8C-83A1-F6EECF244321}">
                <p14:modId xmlns:p14="http://schemas.microsoft.com/office/powerpoint/2010/main" val="389630553"/>
              </p:ext>
            </p:extLst>
          </p:nvPr>
        </p:nvGraphicFramePr>
        <p:xfrm>
          <a:off x="330019" y="730750"/>
          <a:ext cx="7532435" cy="6075180"/>
        </p:xfrm>
        <a:graphic>
          <a:graphicData uri="http://schemas.openxmlformats.org/drawingml/2006/table">
            <a:tbl>
              <a:tblPr firstRow="1" firstCol="1" bandRow="1">
                <a:tableStyleId>{5940675A-B579-460E-94D1-54222C63F5DA}</a:tableStyleId>
              </a:tblPr>
              <a:tblGrid>
                <a:gridCol w="812981">
                  <a:extLst>
                    <a:ext uri="{9D8B030D-6E8A-4147-A177-3AD203B41FA5}">
                      <a16:colId xmlns:a16="http://schemas.microsoft.com/office/drawing/2014/main" xmlns="" val="2432901911"/>
                    </a:ext>
                  </a:extLst>
                </a:gridCol>
                <a:gridCol w="2078182">
                  <a:extLst>
                    <a:ext uri="{9D8B030D-6E8A-4147-A177-3AD203B41FA5}">
                      <a16:colId xmlns:a16="http://schemas.microsoft.com/office/drawing/2014/main" xmlns="" val="2088558782"/>
                    </a:ext>
                  </a:extLst>
                </a:gridCol>
                <a:gridCol w="1530475">
                  <a:extLst>
                    <a:ext uri="{9D8B030D-6E8A-4147-A177-3AD203B41FA5}">
                      <a16:colId xmlns:a16="http://schemas.microsoft.com/office/drawing/2014/main" xmlns="" val="3862227911"/>
                    </a:ext>
                  </a:extLst>
                </a:gridCol>
                <a:gridCol w="919317">
                  <a:extLst>
                    <a:ext uri="{9D8B030D-6E8A-4147-A177-3AD203B41FA5}">
                      <a16:colId xmlns:a16="http://schemas.microsoft.com/office/drawing/2014/main" xmlns="" val="1156595182"/>
                    </a:ext>
                  </a:extLst>
                </a:gridCol>
                <a:gridCol w="875953">
                  <a:extLst>
                    <a:ext uri="{9D8B030D-6E8A-4147-A177-3AD203B41FA5}">
                      <a16:colId xmlns:a16="http://schemas.microsoft.com/office/drawing/2014/main" xmlns="" val="92417754"/>
                    </a:ext>
                  </a:extLst>
                </a:gridCol>
                <a:gridCol w="1315527">
                  <a:extLst>
                    <a:ext uri="{9D8B030D-6E8A-4147-A177-3AD203B41FA5}">
                      <a16:colId xmlns:a16="http://schemas.microsoft.com/office/drawing/2014/main" xmlns="" val="3690833552"/>
                    </a:ext>
                  </a:extLst>
                </a:gridCol>
              </a:tblGrid>
              <a:tr h="314460">
                <a:tc>
                  <a:txBody>
                    <a:bodyPr/>
                    <a:lstStyle/>
                    <a:p>
                      <a:pPr marL="0" algn="ctr" defTabSz="914400" rtl="0" eaLnBrk="1" latinLnBrk="0" hangingPunct="1">
                        <a:spcAft>
                          <a:spcPts val="0"/>
                        </a:spcAft>
                      </a:pPr>
                      <a:r>
                        <a:rPr lang="en-US" sz="1400" b="1" kern="1200" dirty="0">
                          <a:solidFill>
                            <a:srgbClr val="000000"/>
                          </a:solidFill>
                          <a:latin typeface="Arial" pitchFamily="34" charset="0"/>
                          <a:cs typeface="Arial" pitchFamily="34" charset="0"/>
                        </a:rPr>
                        <a:t>Sl. No.</a:t>
                      </a:r>
                      <a:endParaRPr lang="en-IN" sz="1400" b="1"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gridSpan="2">
                  <a:txBody>
                    <a:bodyPr/>
                    <a:lstStyle/>
                    <a:p>
                      <a:pPr marL="0" algn="ctr" defTabSz="914400" rtl="0" eaLnBrk="1" latinLnBrk="0" hangingPunct="1">
                        <a:spcAft>
                          <a:spcPts val="0"/>
                        </a:spcAft>
                      </a:pPr>
                      <a:r>
                        <a:rPr lang="en-US" sz="1400" b="1" kern="1200" dirty="0">
                          <a:solidFill>
                            <a:srgbClr val="000000"/>
                          </a:solidFill>
                          <a:latin typeface="Arial" pitchFamily="34" charset="0"/>
                          <a:cs typeface="Arial" pitchFamily="34" charset="0"/>
                        </a:rPr>
                        <a:t>Parameters</a:t>
                      </a:r>
                      <a:endParaRPr lang="en-IN" sz="1400" b="1"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hMerge="1">
                  <a:txBody>
                    <a:bodyPr/>
                    <a:lstStyle/>
                    <a:p>
                      <a:endParaRPr lang="en-IN"/>
                    </a:p>
                  </a:txBody>
                  <a:tcPr/>
                </a:tc>
                <a:tc>
                  <a:txBody>
                    <a:bodyPr/>
                    <a:lstStyle/>
                    <a:p>
                      <a:pPr marL="0" algn="ctr" defTabSz="914400" rtl="0" eaLnBrk="1" latinLnBrk="0" hangingPunct="1">
                        <a:spcAft>
                          <a:spcPts val="0"/>
                        </a:spcAft>
                      </a:pPr>
                      <a:r>
                        <a:rPr lang="en-US" sz="1400" b="1" kern="1200">
                          <a:solidFill>
                            <a:srgbClr val="000000"/>
                          </a:solidFill>
                          <a:latin typeface="Arial" pitchFamily="34" charset="0"/>
                          <a:cs typeface="Arial" pitchFamily="34" charset="0"/>
                        </a:rPr>
                        <a:t>Mar-19</a:t>
                      </a:r>
                      <a:endParaRPr lang="en-IN" sz="1400" b="1"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1" kern="1200">
                          <a:solidFill>
                            <a:srgbClr val="000000"/>
                          </a:solidFill>
                          <a:latin typeface="Arial" pitchFamily="34" charset="0"/>
                          <a:cs typeface="Arial" pitchFamily="34" charset="0"/>
                        </a:rPr>
                        <a:t>Apr-19</a:t>
                      </a:r>
                      <a:endParaRPr lang="en-IN" sz="1400" b="1"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1" kern="1200">
                          <a:solidFill>
                            <a:srgbClr val="000000"/>
                          </a:solidFill>
                          <a:latin typeface="Arial" pitchFamily="34" charset="0"/>
                          <a:cs typeface="Arial" pitchFamily="34" charset="0"/>
                        </a:rPr>
                        <a:t>May-19</a:t>
                      </a:r>
                      <a:endParaRPr lang="en-IN" sz="1400" b="1"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extLst>
                  <a:ext uri="{0D108BD9-81ED-4DB2-BD59-A6C34878D82A}">
                    <a16:rowId xmlns:a16="http://schemas.microsoft.com/office/drawing/2014/main" xmlns="" val="354987314"/>
                  </a:ext>
                </a:extLst>
              </a:tr>
              <a:tr h="188676">
                <a:tc rowSpan="3">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1</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rowSpan="3">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Temperature (0C)</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Minimum</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20.4</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20.7</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21.6</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3595236700"/>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Maximum</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39.1</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41.2</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42.2</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3360893810"/>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Average</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28.5</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29.7</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31.6</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3272672903"/>
                  </a:ext>
                </a:extLst>
              </a:tr>
              <a:tr h="188676">
                <a:tc rowSpan="3">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2</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rowSpan="3">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Relative Humidity (%)</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Minimum</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37.0</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41.0</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38.0</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2106778216"/>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Maximum</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92.0</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87.0</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91.0</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914399020"/>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Average</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63.1</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58.0</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63.4</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3133282921"/>
                  </a:ext>
                </a:extLst>
              </a:tr>
              <a:tr h="188676">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3</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Wind Speed (m/Sec)</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Average</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cs typeface="Arial" pitchFamily="34" charset="0"/>
                        </a:rPr>
                        <a:t>1.24</a:t>
                      </a:r>
                      <a:endParaRPr lang="en-IN" sz="1400" b="0" kern="120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1.22</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cs typeface="Arial" pitchFamily="34" charset="0"/>
                        </a:rPr>
                        <a:t>2.0</a:t>
                      </a:r>
                      <a:endParaRPr lang="en-IN" sz="1400" b="0" kern="1200" dirty="0">
                        <a:solidFill>
                          <a:srgbClr val="000000"/>
                        </a:solidFill>
                        <a:latin typeface="Arial" pitchFamily="34" charset="0"/>
                        <a:ea typeface="Times New Roman" panose="02020603050405020304" pitchFamily="18" charset="0"/>
                        <a:cs typeface="Arial" pitchFamily="34" charset="0"/>
                      </a:endParaRPr>
                    </a:p>
                  </a:txBody>
                  <a:tcPr marL="23584" marR="23584" marT="0" marB="0" anchor="b"/>
                </a:tc>
                <a:extLst>
                  <a:ext uri="{0D108BD9-81ED-4DB2-BD59-A6C34878D82A}">
                    <a16:rowId xmlns:a16="http://schemas.microsoft.com/office/drawing/2014/main" xmlns="" val="4016132629"/>
                  </a:ext>
                </a:extLst>
              </a:tr>
              <a:tr h="125784">
                <a:tc rowSpan="17">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4</a:t>
                      </a:r>
                      <a:endParaRPr lang="en-IN" sz="1400" b="0" kern="1200">
                        <a:solidFill>
                          <a:srgbClr val="000000"/>
                        </a:solidFill>
                        <a:latin typeface="Arial" pitchFamily="34" charset="0"/>
                        <a:ea typeface="+mn-ea"/>
                        <a:cs typeface="Arial" pitchFamily="34" charset="0"/>
                      </a:endParaRPr>
                    </a:p>
                  </a:txBody>
                  <a:tcPr marL="23584" marR="23584" marT="0" marB="0" anchor="ctr"/>
                </a:tc>
                <a:tc rowSpan="17">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Wind Direction (%)</a:t>
                      </a:r>
                      <a:endParaRPr lang="en-IN" sz="1400" b="0" kern="1200" dirty="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E</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1.2</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1.3</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2.4</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1520498586"/>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ENE</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0.3</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0.7</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1846214504"/>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ESE</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0.8</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1.8</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3.0</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2069347161"/>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N</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0.1</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0.9</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1594934937"/>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NE</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7.7</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12.2</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12.8</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3100713914"/>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NNE</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0.7</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1.0</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0.7</a:t>
                      </a:r>
                      <a:endParaRPr lang="en-IN" sz="1400" b="0" kern="120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730310562"/>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NNW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1.1</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0.3</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0.9</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3852870617"/>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NW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9.4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5.3</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2.4</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2875978753"/>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S</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3.4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1.0</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2.4</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807841952"/>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SE</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4.2</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13.6</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20.2</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2627213375"/>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SSE</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1.2</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1.8</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2.7</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2753976046"/>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SSW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2.4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0.8</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1.3</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2590199303"/>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SW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16.9</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18.8</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15.2</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3640674767"/>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12.4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6.8</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7.1</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3798853254"/>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WNW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0.9</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1.0</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0.7</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2728920605"/>
                  </a:ext>
                </a:extLst>
              </a:tr>
              <a:tr h="125784">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WSW</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1.3</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0.6</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0.9</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1872174968"/>
                  </a:ext>
                </a:extLst>
              </a:tr>
              <a:tr h="188676">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CALM</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35.6</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33.5</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25.7</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3297079319"/>
                  </a:ext>
                </a:extLst>
              </a:tr>
              <a:tr h="68788">
                <a:tc rowSpan="2">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5</a:t>
                      </a:r>
                      <a:endParaRPr lang="en-IN" sz="1400" b="0" kern="1200" dirty="0">
                        <a:solidFill>
                          <a:srgbClr val="000000"/>
                        </a:solidFill>
                        <a:latin typeface="Arial" pitchFamily="34" charset="0"/>
                        <a:ea typeface="+mn-ea"/>
                        <a:cs typeface="Arial" pitchFamily="34" charset="0"/>
                      </a:endParaRPr>
                    </a:p>
                  </a:txBody>
                  <a:tcPr marL="23584" marR="23584" marT="0" marB="0" anchor="ctr"/>
                </a:tc>
                <a:tc rowSpan="2">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Cloud Cover (%) </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Minimum</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0</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0</a:t>
                      </a:r>
                      <a:endParaRPr lang="en-IN" sz="1400" b="0" kern="1200" dirty="0">
                        <a:solidFill>
                          <a:srgbClr val="000000"/>
                        </a:solidFill>
                        <a:latin typeface="Arial" pitchFamily="34" charset="0"/>
                        <a:ea typeface="+mn-ea"/>
                        <a:cs typeface="Arial" pitchFamily="34" charset="0"/>
                      </a:endParaRPr>
                    </a:p>
                  </a:txBody>
                  <a:tcPr marL="23584" marR="23584" marT="0" marB="0" anchor="ctr"/>
                </a:tc>
                <a:extLst>
                  <a:ext uri="{0D108BD9-81ED-4DB2-BD59-A6C34878D82A}">
                    <a16:rowId xmlns:a16="http://schemas.microsoft.com/office/drawing/2014/main" xmlns="" val="530321957"/>
                  </a:ext>
                </a:extLst>
              </a:tr>
              <a:tr h="68788">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Maximum</a:t>
                      </a:r>
                      <a:endParaRPr lang="en-IN" sz="1400" b="0" kern="120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4</a:t>
                      </a:r>
                      <a:endParaRPr lang="en-IN" sz="1400" b="0" kern="120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3</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7</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1277256061"/>
                  </a:ext>
                </a:extLst>
              </a:tr>
              <a:tr h="0">
                <a:tc>
                  <a:txBody>
                    <a:bodyPr/>
                    <a:lstStyle/>
                    <a:p>
                      <a:pPr marL="0" algn="ctr" defTabSz="914400" rtl="0" eaLnBrk="1" latinLnBrk="0" hangingPunct="1">
                        <a:spcAft>
                          <a:spcPts val="0"/>
                        </a:spcAft>
                      </a:pPr>
                      <a:r>
                        <a:rPr lang="en-US" sz="1400" b="0" kern="1200">
                          <a:solidFill>
                            <a:srgbClr val="000000"/>
                          </a:solidFill>
                          <a:latin typeface="Arial" pitchFamily="34" charset="0"/>
                          <a:ea typeface="+mn-ea"/>
                          <a:cs typeface="Arial" pitchFamily="34" charset="0"/>
                        </a:rPr>
                        <a:t>6</a:t>
                      </a:r>
                      <a:endParaRPr lang="en-IN" sz="1400" b="0" kern="1200">
                        <a:solidFill>
                          <a:srgbClr val="000000"/>
                        </a:solidFill>
                        <a:latin typeface="Arial" pitchFamily="34" charset="0"/>
                        <a:ea typeface="+mn-ea"/>
                        <a:cs typeface="Arial" pitchFamily="34" charset="0"/>
                      </a:endParaRPr>
                    </a:p>
                  </a:txBody>
                  <a:tcPr marL="23584" marR="23584" marT="0" marB="0"/>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Rainfall (mm)</a:t>
                      </a:r>
                      <a:endParaRPr lang="en-IN" sz="1400" b="0" kern="1200" dirty="0">
                        <a:solidFill>
                          <a:srgbClr val="000000"/>
                        </a:solidFill>
                        <a:latin typeface="Arial" pitchFamily="34" charset="0"/>
                        <a:ea typeface="+mn-ea"/>
                        <a:cs typeface="Arial" pitchFamily="34" charset="0"/>
                      </a:endParaRPr>
                    </a:p>
                  </a:txBody>
                  <a:tcPr marL="23584" marR="23584" marT="0" marB="0" anchor="ctr"/>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Monthly Total</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5.5</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4.5</a:t>
                      </a:r>
                      <a:endParaRPr lang="en-IN" sz="1400" b="0" kern="1200" dirty="0">
                        <a:solidFill>
                          <a:srgbClr val="000000"/>
                        </a:solidFill>
                        <a:latin typeface="Arial" pitchFamily="34" charset="0"/>
                        <a:ea typeface="+mn-ea"/>
                        <a:cs typeface="Arial" pitchFamily="34" charset="0"/>
                      </a:endParaRPr>
                    </a:p>
                  </a:txBody>
                  <a:tcPr marL="23584" marR="23584" marT="0" marB="0" anchor="b"/>
                </a:tc>
                <a:tc>
                  <a:txBody>
                    <a:bodyPr/>
                    <a:lstStyle/>
                    <a:p>
                      <a:pPr marL="0" algn="ctr" defTabSz="914400" rtl="0" eaLnBrk="1" latinLnBrk="0" hangingPunct="1">
                        <a:spcAft>
                          <a:spcPts val="0"/>
                        </a:spcAft>
                      </a:pPr>
                      <a:r>
                        <a:rPr lang="en-US" sz="1400" b="0" kern="1200" dirty="0">
                          <a:solidFill>
                            <a:srgbClr val="000000"/>
                          </a:solidFill>
                          <a:latin typeface="Arial" pitchFamily="34" charset="0"/>
                          <a:ea typeface="+mn-ea"/>
                          <a:cs typeface="Arial" pitchFamily="34" charset="0"/>
                        </a:rPr>
                        <a:t>72.5</a:t>
                      </a:r>
                      <a:endParaRPr lang="en-IN" sz="1400" b="0" kern="1200" dirty="0">
                        <a:solidFill>
                          <a:srgbClr val="000000"/>
                        </a:solidFill>
                        <a:latin typeface="Arial" pitchFamily="34" charset="0"/>
                        <a:ea typeface="+mn-ea"/>
                        <a:cs typeface="Arial" pitchFamily="34" charset="0"/>
                      </a:endParaRPr>
                    </a:p>
                  </a:txBody>
                  <a:tcPr marL="23584" marR="23584" marT="0" marB="0" anchor="b"/>
                </a:tc>
                <a:extLst>
                  <a:ext uri="{0D108BD9-81ED-4DB2-BD59-A6C34878D82A}">
                    <a16:rowId xmlns:a16="http://schemas.microsoft.com/office/drawing/2014/main" xmlns="" val="1015660079"/>
                  </a:ext>
                </a:extLst>
              </a:tr>
            </a:tbl>
          </a:graphicData>
        </a:graphic>
      </p:graphicFrame>
      <p:sp>
        <p:nvSpPr>
          <p:cNvPr id="3" name="Slide Number Placeholder 2">
            <a:extLst>
              <a:ext uri="{FF2B5EF4-FFF2-40B4-BE49-F238E27FC236}">
                <a16:creationId xmlns:a16="http://schemas.microsoft.com/office/drawing/2014/main" xmlns="" id="{BC825913-FBAC-443C-8E15-1BB5DF239A66}"/>
              </a:ext>
            </a:extLst>
          </p:cNvPr>
          <p:cNvSpPr>
            <a:spLocks noGrp="1"/>
          </p:cNvSpPr>
          <p:nvPr>
            <p:ph type="sldNum" sz="quarter" idx="12"/>
          </p:nvPr>
        </p:nvSpPr>
        <p:spPr/>
        <p:txBody>
          <a:bodyPr/>
          <a:lstStyle/>
          <a:p>
            <a:fld id="{CFF127C1-E3C8-484A-B43B-A9A91675C17C}" type="slidenum">
              <a:rPr lang="en-US" smtClean="0"/>
              <a:pPr/>
              <a:t>26</a:t>
            </a:fld>
            <a:endParaRPr lang="en-US"/>
          </a:p>
        </p:txBody>
      </p:sp>
    </p:spTree>
    <p:extLst>
      <p:ext uri="{BB962C8B-B14F-4D97-AF65-F5344CB8AC3E}">
        <p14:creationId xmlns:p14="http://schemas.microsoft.com/office/powerpoint/2010/main" val="3263953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52051C1-7979-4DCC-BAFE-EA73699A4D2B}"/>
              </a:ext>
            </a:extLst>
          </p:cNvPr>
          <p:cNvSpPr/>
          <p:nvPr/>
        </p:nvSpPr>
        <p:spPr>
          <a:xfrm>
            <a:off x="0" y="5207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METEOROLOGICAL DETAILS WITH WIND ROSE DIAGRAM (2021) </a:t>
            </a:r>
          </a:p>
        </p:txBody>
      </p:sp>
      <p:pic>
        <p:nvPicPr>
          <p:cNvPr id="5" name="Picture 4" descr="C:\Users\umesh\Desktop\OSISL Final EIA\Prashant\Windrose_001.jpg"/>
          <p:cNvPicPr/>
          <p:nvPr/>
        </p:nvPicPr>
        <p:blipFill rotWithShape="1">
          <a:blip r:embed="rId3" cstate="print">
            <a:extLst>
              <a:ext uri="{28A0092B-C50C-407E-A947-70E740481C1C}">
                <a14:useLocalDpi xmlns:a14="http://schemas.microsoft.com/office/drawing/2010/main" val="0"/>
              </a:ext>
            </a:extLst>
          </a:blip>
          <a:srcRect r="-35" b="68"/>
          <a:stretch/>
        </p:blipFill>
        <p:spPr bwMode="auto">
          <a:xfrm>
            <a:off x="7445829" y="545672"/>
            <a:ext cx="4746169" cy="6024946"/>
          </a:xfrm>
          <a:prstGeom prst="rect">
            <a:avLst/>
          </a:prstGeom>
          <a:noFill/>
          <a:ln>
            <a:noFill/>
          </a:ln>
          <a:extLst>
            <a:ext uri="{53640926-AAD7-44D8-BBD7-CCE9431645EC}">
              <a14:shadowObscured xmlns:a14="http://schemas.microsoft.com/office/drawing/2010/main"/>
            </a:ext>
          </a:extLst>
        </p:spPr>
      </p:pic>
      <p:graphicFrame>
        <p:nvGraphicFramePr>
          <p:cNvPr id="9" name="Table 8"/>
          <p:cNvGraphicFramePr>
            <a:graphicFrameLocks noGrp="1"/>
          </p:cNvGraphicFramePr>
          <p:nvPr/>
        </p:nvGraphicFramePr>
        <p:xfrm>
          <a:off x="182881" y="628223"/>
          <a:ext cx="7485016" cy="6139948"/>
        </p:xfrm>
        <a:graphic>
          <a:graphicData uri="http://schemas.openxmlformats.org/drawingml/2006/table">
            <a:tbl>
              <a:tblPr/>
              <a:tblGrid>
                <a:gridCol w="769103">
                  <a:extLst>
                    <a:ext uri="{9D8B030D-6E8A-4147-A177-3AD203B41FA5}">
                      <a16:colId xmlns:a16="http://schemas.microsoft.com/office/drawing/2014/main" xmlns="" val="20000"/>
                    </a:ext>
                  </a:extLst>
                </a:gridCol>
                <a:gridCol w="1765090">
                  <a:extLst>
                    <a:ext uri="{9D8B030D-6E8A-4147-A177-3AD203B41FA5}">
                      <a16:colId xmlns:a16="http://schemas.microsoft.com/office/drawing/2014/main" xmlns="" val="20001"/>
                    </a:ext>
                  </a:extLst>
                </a:gridCol>
                <a:gridCol w="1619794">
                  <a:extLst>
                    <a:ext uri="{9D8B030D-6E8A-4147-A177-3AD203B41FA5}">
                      <a16:colId xmlns:a16="http://schemas.microsoft.com/office/drawing/2014/main" xmlns="" val="20002"/>
                    </a:ext>
                  </a:extLst>
                </a:gridCol>
                <a:gridCol w="1188720">
                  <a:extLst>
                    <a:ext uri="{9D8B030D-6E8A-4147-A177-3AD203B41FA5}">
                      <a16:colId xmlns:a16="http://schemas.microsoft.com/office/drawing/2014/main" xmlns="" val="20003"/>
                    </a:ext>
                  </a:extLst>
                </a:gridCol>
                <a:gridCol w="1110343">
                  <a:extLst>
                    <a:ext uri="{9D8B030D-6E8A-4147-A177-3AD203B41FA5}">
                      <a16:colId xmlns:a16="http://schemas.microsoft.com/office/drawing/2014/main" xmlns="" val="20004"/>
                    </a:ext>
                  </a:extLst>
                </a:gridCol>
                <a:gridCol w="1031966">
                  <a:extLst>
                    <a:ext uri="{9D8B030D-6E8A-4147-A177-3AD203B41FA5}">
                      <a16:colId xmlns:a16="http://schemas.microsoft.com/office/drawing/2014/main" xmlns="" val="20005"/>
                    </a:ext>
                  </a:extLst>
                </a:gridCol>
              </a:tblGrid>
              <a:tr h="431531">
                <a:tc>
                  <a:txBody>
                    <a:bodyPr/>
                    <a:lstStyle/>
                    <a:p>
                      <a:pPr algn="ctr">
                        <a:spcAft>
                          <a:spcPts val="0"/>
                        </a:spcAft>
                      </a:pPr>
                      <a:r>
                        <a:rPr lang="en-US" sz="1200" b="1" dirty="0">
                          <a:solidFill>
                            <a:srgbClr val="000000"/>
                          </a:solidFill>
                          <a:latin typeface="Arial" pitchFamily="34" charset="0"/>
                          <a:ea typeface="Times New Roman"/>
                          <a:cs typeface="Arial" pitchFamily="34" charset="0"/>
                        </a:rPr>
                        <a:t>Sl. No.</a:t>
                      </a:r>
                      <a:endParaRPr lang="en-IN" sz="1200" dirty="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200" b="1">
                          <a:solidFill>
                            <a:srgbClr val="000000"/>
                          </a:solidFill>
                          <a:latin typeface="Arial" pitchFamily="34" charset="0"/>
                          <a:ea typeface="Times New Roman"/>
                          <a:cs typeface="Arial" pitchFamily="34" charset="0"/>
                        </a:rPr>
                        <a:t>Parameters</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Mar-21</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Apr-21</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May-21</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8919">
                <a:tc>
                  <a:txBody>
                    <a:bodyPr/>
                    <a:lstStyle/>
                    <a:p>
                      <a:pPr algn="ctr">
                        <a:spcAft>
                          <a:spcPts val="0"/>
                        </a:spcAft>
                      </a:pPr>
                      <a:r>
                        <a:rPr lang="en-US" sz="1200" b="1">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200" b="1">
                          <a:solidFill>
                            <a:srgbClr val="000000"/>
                          </a:solidFill>
                          <a:latin typeface="Arial" pitchFamily="34" charset="0"/>
                          <a:ea typeface="Times New Roman"/>
                          <a:cs typeface="Arial" pitchFamily="34" charset="0"/>
                        </a:rPr>
                        <a:t>Temperature (0C)</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Minimum</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20.3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21.5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18.5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Maximum</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43.5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43.9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39.9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Average</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31.4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32.4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30.0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2613">
                <a:tc>
                  <a:txBody>
                    <a:bodyPr/>
                    <a:lstStyle/>
                    <a:p>
                      <a:pPr algn="ctr">
                        <a:spcAft>
                          <a:spcPts val="0"/>
                        </a:spcAft>
                      </a:pPr>
                      <a:r>
                        <a:rPr lang="en-US" sz="1200" b="1">
                          <a:solidFill>
                            <a:srgbClr val="000000"/>
                          </a:solidFill>
                          <a:latin typeface="Arial" pitchFamily="34" charset="0"/>
                          <a:ea typeface="Times New Roman"/>
                          <a:cs typeface="Arial" pitchFamily="34" charset="0"/>
                        </a:rPr>
                        <a:t>2</a:t>
                      </a: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200" b="1">
                          <a:solidFill>
                            <a:srgbClr val="000000"/>
                          </a:solidFill>
                          <a:latin typeface="Arial" pitchFamily="34" charset="0"/>
                          <a:ea typeface="Times New Roman"/>
                          <a:cs typeface="Arial" pitchFamily="34" charset="0"/>
                        </a:rPr>
                        <a:t>Relative Humidity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Minimum</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42.0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41</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Maximum</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76.0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94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97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Average</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62.0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62.2</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68.4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2613">
                <a:tc>
                  <a:txBody>
                    <a:bodyPr/>
                    <a:lstStyle/>
                    <a:p>
                      <a:pPr algn="ctr">
                        <a:spcAft>
                          <a:spcPts val="0"/>
                        </a:spcAft>
                      </a:pPr>
                      <a:r>
                        <a:rPr lang="en-US" sz="1200" b="1">
                          <a:solidFill>
                            <a:srgbClr val="000000"/>
                          </a:solidFill>
                          <a:latin typeface="Arial" pitchFamily="34" charset="0"/>
                          <a:ea typeface="Times New Roman"/>
                          <a:cs typeface="Arial" pitchFamily="34" charset="0"/>
                        </a:rPr>
                        <a:t>3</a:t>
                      </a: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Wind Speed (m/Sec)</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Average</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2613">
                <a:tc>
                  <a:txBody>
                    <a:bodyPr/>
                    <a:lstStyle/>
                    <a:p>
                      <a:pPr algn="ctr">
                        <a:spcAft>
                          <a:spcPts val="0"/>
                        </a:spcAft>
                      </a:pPr>
                      <a:r>
                        <a:rPr lang="en-US" sz="1200" b="1">
                          <a:solidFill>
                            <a:srgbClr val="000000"/>
                          </a:solidFill>
                          <a:latin typeface="Arial" pitchFamily="34" charset="0"/>
                          <a:ea typeface="Times New Roman"/>
                          <a:cs typeface="Arial" pitchFamily="34" charset="0"/>
                        </a:rPr>
                        <a:t>4</a:t>
                      </a: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17">
                  <a:txBody>
                    <a:bodyPr/>
                    <a:lstStyle/>
                    <a:p>
                      <a:pPr algn="ctr">
                        <a:spcAft>
                          <a:spcPts val="0"/>
                        </a:spcAft>
                      </a:pPr>
                      <a:r>
                        <a:rPr lang="en-US" sz="1200" b="1">
                          <a:solidFill>
                            <a:srgbClr val="000000"/>
                          </a:solidFill>
                          <a:latin typeface="Arial" pitchFamily="34" charset="0"/>
                          <a:ea typeface="Times New Roman"/>
                          <a:cs typeface="Arial" pitchFamily="34" charset="0"/>
                        </a:rPr>
                        <a:t>Wind Direction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E</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ENE</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ESE</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N</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0.1</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NE</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7.7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11.4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13.2</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NNE</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NNW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NW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10.5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6.4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S</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3.6</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1.1</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1.9</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SE</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5.0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14.7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latin typeface="Arial" pitchFamily="34" charset="0"/>
                          <a:ea typeface="Times New Roman"/>
                          <a:cs typeface="Arial" pitchFamily="34" charset="0"/>
                        </a:rPr>
                        <a:t>22.2</a:t>
                      </a:r>
                      <a:endParaRPr lang="en-IN" sz="1200" dirty="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SSE</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1.8</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2.0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SSW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2.3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SW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18.0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19.7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17.2</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13.7</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7.8</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8.6</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WNW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1.1</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0.6</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0.3</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72613">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WSW</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1.1</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0.6</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1.2</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258919">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CALM</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34.1</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30.8</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25.5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94398">
                <a:tc>
                  <a:txBody>
                    <a:bodyPr/>
                    <a:lstStyle/>
                    <a:p>
                      <a:pPr algn="ctr">
                        <a:spcAft>
                          <a:spcPts val="0"/>
                        </a:spcAft>
                      </a:pPr>
                      <a:r>
                        <a:rPr lang="en-US" sz="1200" b="1">
                          <a:solidFill>
                            <a:srgbClr val="000000"/>
                          </a:solidFill>
                          <a:latin typeface="Arial" pitchFamily="34" charset="0"/>
                          <a:ea typeface="Times New Roman"/>
                          <a:cs typeface="Arial" pitchFamily="34" charset="0"/>
                        </a:rPr>
                        <a:t>5</a:t>
                      </a: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a:solidFill>
                            <a:srgbClr val="000000"/>
                          </a:solidFill>
                          <a:latin typeface="Arial" pitchFamily="34" charset="0"/>
                          <a:ea typeface="Times New Roman"/>
                          <a:cs typeface="Arial" pitchFamily="34" charset="0"/>
                        </a:rPr>
                        <a:t>Cloud Cover (%)</a:t>
                      </a:r>
                      <a:endParaRPr lang="en-IN" sz="1200">
                        <a:latin typeface="Arial" pitchFamily="34" charset="0"/>
                        <a:ea typeface="Times New Roman"/>
                        <a:cs typeface="Arial" pitchFamily="34" charset="0"/>
                      </a:endParaRPr>
                    </a:p>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Minimum</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94398">
                <a:tc>
                  <a:txBody>
                    <a:bodyPr/>
                    <a:lstStyle/>
                    <a:p>
                      <a:pPr algn="ctr">
                        <a:spcAft>
                          <a:spcPts val="0"/>
                        </a:spcAft>
                      </a:pP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Maximum</a:t>
                      </a:r>
                      <a:endParaRPr lang="en-IN" sz="1200">
                        <a:latin typeface="Arial" pitchFamily="34" charset="0"/>
                        <a:ea typeface="Times New Roman"/>
                        <a:cs typeface="Arial" pitchFamily="34" charset="0"/>
                      </a:endParaRPr>
                    </a:p>
                  </a:txBody>
                  <a:tcPr marL="30244" marR="30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4</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6</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345225">
                <a:tc>
                  <a:txBody>
                    <a:bodyPr/>
                    <a:lstStyle/>
                    <a:p>
                      <a:pPr algn="ctr">
                        <a:spcAft>
                          <a:spcPts val="0"/>
                        </a:spcAft>
                      </a:pPr>
                      <a:r>
                        <a:rPr lang="en-US" sz="1200" b="1">
                          <a:solidFill>
                            <a:srgbClr val="000000"/>
                          </a:solidFill>
                          <a:latin typeface="Arial" pitchFamily="34" charset="0"/>
                          <a:ea typeface="Times New Roman"/>
                          <a:cs typeface="Arial" pitchFamily="34" charset="0"/>
                        </a:rPr>
                        <a:t>6</a:t>
                      </a:r>
                      <a:endParaRPr lang="en-IN" sz="1200">
                        <a:latin typeface="Arial" pitchFamily="34" charset="0"/>
                        <a:ea typeface="Times New Roman"/>
                        <a:cs typeface="Arial" pitchFamily="34" charset="0"/>
                      </a:endParaRPr>
                    </a:p>
                  </a:txBody>
                  <a:tcPr marL="30244" marR="30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Rainfall (mm)</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Monthly Total</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0</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solidFill>
                            <a:srgbClr val="000000"/>
                          </a:solidFill>
                          <a:latin typeface="Arial" pitchFamily="34" charset="0"/>
                          <a:ea typeface="Times New Roman"/>
                          <a:cs typeface="Arial" pitchFamily="34" charset="0"/>
                        </a:rPr>
                        <a:t>5.5</a:t>
                      </a:r>
                      <a:endParaRPr lang="en-IN" sz="120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solidFill>
                            <a:srgbClr val="000000"/>
                          </a:solidFill>
                          <a:latin typeface="Arial" pitchFamily="34" charset="0"/>
                          <a:ea typeface="Times New Roman"/>
                          <a:cs typeface="Arial" pitchFamily="34" charset="0"/>
                        </a:rPr>
                        <a:t>277.4</a:t>
                      </a:r>
                      <a:endParaRPr lang="en-IN" sz="1200" dirty="0">
                        <a:latin typeface="Arial" pitchFamily="34" charset="0"/>
                        <a:ea typeface="Times New Roman"/>
                        <a:cs typeface="Arial" pitchFamily="34" charset="0"/>
                      </a:endParaRPr>
                    </a:p>
                  </a:txBody>
                  <a:tcPr marL="30244" marR="3024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bl>
          </a:graphicData>
        </a:graphic>
      </p:graphicFrame>
      <p:sp>
        <p:nvSpPr>
          <p:cNvPr id="2" name="Slide Number Placeholder 1">
            <a:extLst>
              <a:ext uri="{FF2B5EF4-FFF2-40B4-BE49-F238E27FC236}">
                <a16:creationId xmlns:a16="http://schemas.microsoft.com/office/drawing/2014/main" xmlns="" id="{770126EF-4C92-45E1-998C-66AA92E50669}"/>
              </a:ext>
            </a:extLst>
          </p:cNvPr>
          <p:cNvSpPr>
            <a:spLocks noGrp="1"/>
          </p:cNvSpPr>
          <p:nvPr>
            <p:ph type="sldNum" sz="quarter" idx="12"/>
          </p:nvPr>
        </p:nvSpPr>
        <p:spPr/>
        <p:txBody>
          <a:bodyPr/>
          <a:lstStyle/>
          <a:p>
            <a:fld id="{CFF127C1-E3C8-484A-B43B-A9A91675C17C}" type="slidenum">
              <a:rPr lang="en-US" smtClean="0"/>
              <a:pPr/>
              <a:t>27</a:t>
            </a:fld>
            <a:endParaRPr lang="en-US"/>
          </a:p>
        </p:txBody>
      </p:sp>
    </p:spTree>
    <p:extLst>
      <p:ext uri="{BB962C8B-B14F-4D97-AF65-F5344CB8AC3E}">
        <p14:creationId xmlns:p14="http://schemas.microsoft.com/office/powerpoint/2010/main" val="3263953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762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REPORTS (2019)  </a:t>
            </a:r>
          </a:p>
        </p:txBody>
      </p:sp>
      <p:graphicFrame>
        <p:nvGraphicFramePr>
          <p:cNvPr id="6" name="Table 5"/>
          <p:cNvGraphicFramePr>
            <a:graphicFrameLocks noGrp="1"/>
          </p:cNvGraphicFramePr>
          <p:nvPr>
            <p:extLst>
              <p:ext uri="{D42A27DB-BD31-4B8C-83A1-F6EECF244321}">
                <p14:modId xmlns:p14="http://schemas.microsoft.com/office/powerpoint/2010/main" val="419411028"/>
              </p:ext>
            </p:extLst>
          </p:nvPr>
        </p:nvGraphicFramePr>
        <p:xfrm>
          <a:off x="521859" y="723206"/>
          <a:ext cx="11014364" cy="5943062"/>
        </p:xfrm>
        <a:graphic>
          <a:graphicData uri="http://schemas.openxmlformats.org/drawingml/2006/table">
            <a:tbl>
              <a:tblPr firstRow="1" bandRow="1">
                <a:tableStyleId>{5940675A-B579-460E-94D1-54222C63F5DA}</a:tableStyleId>
              </a:tblPr>
              <a:tblGrid>
                <a:gridCol w="3348365">
                  <a:extLst>
                    <a:ext uri="{9D8B030D-6E8A-4147-A177-3AD203B41FA5}">
                      <a16:colId xmlns:a16="http://schemas.microsoft.com/office/drawing/2014/main" xmlns="" val="20000"/>
                    </a:ext>
                  </a:extLst>
                </a:gridCol>
                <a:gridCol w="1762301">
                  <a:extLst>
                    <a:ext uri="{9D8B030D-6E8A-4147-A177-3AD203B41FA5}">
                      <a16:colId xmlns:a16="http://schemas.microsoft.com/office/drawing/2014/main" xmlns="" val="20001"/>
                    </a:ext>
                  </a:extLst>
                </a:gridCol>
                <a:gridCol w="2026640">
                  <a:extLst>
                    <a:ext uri="{9D8B030D-6E8A-4147-A177-3AD203B41FA5}">
                      <a16:colId xmlns:a16="http://schemas.microsoft.com/office/drawing/2014/main" xmlns="" val="20002"/>
                    </a:ext>
                  </a:extLst>
                </a:gridCol>
                <a:gridCol w="1693841">
                  <a:extLst>
                    <a:ext uri="{9D8B030D-6E8A-4147-A177-3AD203B41FA5}">
                      <a16:colId xmlns:a16="http://schemas.microsoft.com/office/drawing/2014/main" xmlns="" val="20003"/>
                    </a:ext>
                  </a:extLst>
                </a:gridCol>
                <a:gridCol w="2183217">
                  <a:extLst>
                    <a:ext uri="{9D8B030D-6E8A-4147-A177-3AD203B41FA5}">
                      <a16:colId xmlns:a16="http://schemas.microsoft.com/office/drawing/2014/main" xmlns="" val="20004"/>
                    </a:ext>
                  </a:extLst>
                </a:gridCol>
              </a:tblGrid>
              <a:tr h="441883">
                <a:tc>
                  <a:txBody>
                    <a:bodyPr/>
                    <a:lstStyle/>
                    <a:p>
                      <a:r>
                        <a:rPr lang="en-IN" sz="1700" b="1" i="0" dirty="0">
                          <a:latin typeface="Arial" panose="020B0604020202020204" pitchFamily="34" charset="0"/>
                          <a:ea typeface="Cambria" pitchFamily="18" charset="0"/>
                          <a:cs typeface="Arial" panose="020B0604020202020204" pitchFamily="34" charset="0"/>
                        </a:rPr>
                        <a:t>Period</a:t>
                      </a:r>
                      <a:endParaRPr lang="en-IN" sz="1700" i="0" dirty="0">
                        <a:latin typeface="Arial" panose="020B0604020202020204" pitchFamily="34" charset="0"/>
                        <a:ea typeface="Cambria" pitchFamily="18" charset="0"/>
                        <a:cs typeface="Arial" panose="020B0604020202020204" pitchFamily="34" charset="0"/>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ea typeface="Cambria" pitchFamily="18" charset="0"/>
                          <a:cs typeface="Arial" panose="020B0604020202020204" pitchFamily="34" charset="0"/>
                        </a:rPr>
                        <a:t>1</a:t>
                      </a:r>
                      <a:r>
                        <a:rPr lang="en-US" sz="1700" baseline="30000" dirty="0">
                          <a:latin typeface="Arial" panose="020B0604020202020204" pitchFamily="34" charset="0"/>
                          <a:ea typeface="Cambria" pitchFamily="18" charset="0"/>
                          <a:cs typeface="Arial" panose="020B0604020202020204" pitchFamily="34" charset="0"/>
                        </a:rPr>
                        <a:t>st</a:t>
                      </a:r>
                      <a:r>
                        <a:rPr lang="en-US" sz="1700" dirty="0">
                          <a:latin typeface="Arial" panose="020B0604020202020204" pitchFamily="34" charset="0"/>
                          <a:ea typeface="Cambria" pitchFamily="18" charset="0"/>
                          <a:cs typeface="Arial" panose="020B0604020202020204" pitchFamily="34" charset="0"/>
                        </a:rPr>
                        <a:t>   March 2019 to  31</a:t>
                      </a:r>
                      <a:r>
                        <a:rPr lang="en-US" sz="1700" baseline="30000" dirty="0">
                          <a:latin typeface="Arial" panose="020B0604020202020204" pitchFamily="34" charset="0"/>
                          <a:ea typeface="Cambria" pitchFamily="18" charset="0"/>
                          <a:cs typeface="Arial" panose="020B0604020202020204" pitchFamily="34" charset="0"/>
                        </a:rPr>
                        <a:t>st</a:t>
                      </a:r>
                      <a:r>
                        <a:rPr lang="en-US" sz="1700" dirty="0">
                          <a:latin typeface="Arial" panose="020B0604020202020204" pitchFamily="34" charset="0"/>
                          <a:ea typeface="Cambria" pitchFamily="18" charset="0"/>
                          <a:cs typeface="Arial" panose="020B0604020202020204" pitchFamily="34" charset="0"/>
                        </a:rPr>
                        <a:t>  May 2019</a:t>
                      </a:r>
                      <a:endParaRPr lang="en-IN" sz="1700" dirty="0">
                        <a:latin typeface="Arial" panose="020B0604020202020204" pitchFamily="34" charset="0"/>
                        <a:ea typeface="Cambria" pitchFamily="18" charset="0"/>
                        <a:cs typeface="Arial" panose="020B060402020202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441883">
                <a:tc rowSpan="6">
                  <a:txBody>
                    <a:bodyPr/>
                    <a:lstStyle/>
                    <a:p>
                      <a:r>
                        <a:rPr lang="en-IN" sz="1700" b="1" dirty="0">
                          <a:latin typeface="Arial" panose="020B0604020202020204" pitchFamily="34" charset="0"/>
                          <a:ea typeface="Cambria" pitchFamily="18" charset="0"/>
                          <a:cs typeface="Arial" panose="020B0604020202020204" pitchFamily="34" charset="0"/>
                        </a:rPr>
                        <a:t>AAQ parameters at 8</a:t>
                      </a:r>
                      <a:r>
                        <a:rPr lang="en-IN" sz="1700" b="1" baseline="0" dirty="0">
                          <a:latin typeface="Arial" panose="020B0604020202020204" pitchFamily="34" charset="0"/>
                          <a:ea typeface="Cambria" pitchFamily="18" charset="0"/>
                          <a:cs typeface="Arial" panose="020B0604020202020204" pitchFamily="34" charset="0"/>
                        </a:rPr>
                        <a:t> </a:t>
                      </a:r>
                      <a:r>
                        <a:rPr lang="en-IN" sz="1700" b="1" dirty="0">
                          <a:latin typeface="Arial" panose="020B0604020202020204" pitchFamily="34" charset="0"/>
                          <a:ea typeface="Cambria" pitchFamily="18" charset="0"/>
                          <a:cs typeface="Arial" panose="020B0604020202020204" pitchFamily="34" charset="0"/>
                        </a:rPr>
                        <a:t>Locations</a:t>
                      </a: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98</a:t>
                      </a:r>
                      <a:r>
                        <a:rPr lang="en-IN" sz="1700" b="1" baseline="30000" dirty="0">
                          <a:latin typeface="Arial" panose="020B0604020202020204" pitchFamily="34" charset="0"/>
                          <a:ea typeface="Cambria" pitchFamily="18" charset="0"/>
                          <a:cs typeface="Arial" panose="020B0604020202020204" pitchFamily="34" charset="0"/>
                        </a:rPr>
                        <a:t>th</a:t>
                      </a:r>
                      <a:r>
                        <a:rPr lang="en-IN" sz="1700" b="1" dirty="0">
                          <a:latin typeface="Arial" panose="020B0604020202020204" pitchFamily="34" charset="0"/>
                          <a:ea typeface="Cambria" pitchFamily="18" charset="0"/>
                          <a:cs typeface="Arial" panose="020B0604020202020204" pitchFamily="34" charset="0"/>
                        </a:rPr>
                        <a:t> Percentile</a:t>
                      </a:r>
                    </a:p>
                  </a:txBody>
                  <a:tcPr>
                    <a:solidFill>
                      <a:schemeClr val="accent3">
                        <a:lumMod val="40000"/>
                        <a:lumOff val="60000"/>
                      </a:schemeClr>
                    </a:solidFill>
                  </a:tcPr>
                </a:tc>
                <a:extLst>
                  <a:ext uri="{0D108BD9-81ED-4DB2-BD59-A6C34878D82A}">
                    <a16:rowId xmlns:a16="http://schemas.microsoft.com/office/drawing/2014/main" xmlns="" val="10001"/>
                  </a:ext>
                </a:extLst>
              </a:tr>
              <a:tr h="461096">
                <a:tc vMerge="1">
                  <a:txBody>
                    <a:bodyPr/>
                    <a:lstStyle/>
                    <a:p>
                      <a:endParaRPr lang="en-IN" dirty="0"/>
                    </a:p>
                  </a:txBody>
                  <a:tcPr/>
                </a:tc>
                <a:tc>
                  <a:txBody>
                    <a:bodyPr/>
                    <a:lstStyle/>
                    <a:p>
                      <a:r>
                        <a:rPr lang="en-IN" sz="1700" dirty="0">
                          <a:latin typeface="Arial" panose="020B0604020202020204" pitchFamily="34" charset="0"/>
                          <a:ea typeface="Cambria" pitchFamily="18" charset="0"/>
                          <a:cs typeface="Arial" panose="020B0604020202020204" pitchFamily="34" charset="0"/>
                        </a:rPr>
                        <a:t>PM2.5</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algn="ctr"/>
                      <a:r>
                        <a:rPr lang="en-US" sz="1800" kern="1200" dirty="0">
                          <a:solidFill>
                            <a:schemeClr val="tx1"/>
                          </a:solidFill>
                          <a:latin typeface="+mn-lt"/>
                          <a:ea typeface="+mn-ea"/>
                          <a:cs typeface="+mn-cs"/>
                        </a:rPr>
                        <a:t>46.6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22.9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27.6 to 46.3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2"/>
                  </a:ext>
                </a:extLst>
              </a:tr>
              <a:tr h="461096">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PM10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81.6 </a:t>
                      </a:r>
                      <a:r>
                        <a:rPr lang="en-US" sz="1600" kern="1200" dirty="0">
                          <a:solidFill>
                            <a:schemeClr val="tx1"/>
                          </a:solidFill>
                          <a:latin typeface="+mn-lt"/>
                          <a:ea typeface="+mn-ea"/>
                          <a:cs typeface="+mn-cs"/>
                          <a:sym typeface="Symbol"/>
                        </a:rPr>
                        <a:t></a:t>
                      </a:r>
                      <a:r>
                        <a:rPr lang="en-US" sz="1600" kern="1200" dirty="0">
                          <a:solidFill>
                            <a:schemeClr val="tx1"/>
                          </a:solidFill>
                          <a:latin typeface="+mn-lt"/>
                          <a:ea typeface="+mn-ea"/>
                          <a:cs typeface="+mn-cs"/>
                        </a:rPr>
                        <a:t>g/m</a:t>
                      </a:r>
                      <a:r>
                        <a:rPr lang="en-US" sz="1600" kern="1200" baseline="30000" dirty="0">
                          <a:solidFill>
                            <a:schemeClr val="tx1"/>
                          </a:solidFill>
                          <a:latin typeface="+mn-lt"/>
                          <a:ea typeface="+mn-ea"/>
                          <a:cs typeface="+mn-cs"/>
                        </a:rPr>
                        <a:t>3</a:t>
                      </a:r>
                      <a:r>
                        <a:rPr lang="en-US" sz="1600" kern="1200" dirty="0">
                          <a:solidFill>
                            <a:schemeClr val="tx1"/>
                          </a:solidFill>
                          <a:latin typeface="+mn-lt"/>
                          <a:ea typeface="+mn-ea"/>
                          <a:cs typeface="+mn-cs"/>
                        </a:rPr>
                        <a:t> </a:t>
                      </a:r>
                      <a:endParaRPr lang="en-IN" sz="16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40.8</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49.2 to 81.4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3"/>
                  </a:ext>
                </a:extLst>
              </a:tr>
              <a:tr h="461096">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SO</a:t>
                      </a:r>
                      <a:r>
                        <a:rPr lang="en-IN" sz="1700" baseline="-25000" dirty="0">
                          <a:latin typeface="Arial" panose="020B0604020202020204" pitchFamily="34" charset="0"/>
                          <a:ea typeface="Cambria" pitchFamily="18" charset="0"/>
                          <a:cs typeface="Arial" panose="020B0604020202020204" pitchFamily="34" charset="0"/>
                        </a:rPr>
                        <a:t>2</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algn="ctr"/>
                      <a:r>
                        <a:rPr lang="en-US" sz="1800" kern="1200" dirty="0">
                          <a:solidFill>
                            <a:schemeClr val="tx1"/>
                          </a:solidFill>
                          <a:latin typeface="+mn-lt"/>
                          <a:ea typeface="+mn-ea"/>
                          <a:cs typeface="+mn-cs"/>
                        </a:rPr>
                        <a:t>21.6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7.6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11.2 to 21.4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4"/>
                  </a:ext>
                </a:extLst>
              </a:tr>
              <a:tr h="461096">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NO</a:t>
                      </a:r>
                      <a:r>
                        <a:rPr lang="en-IN" sz="1700" baseline="-25000" dirty="0">
                          <a:latin typeface="Arial" panose="020B0604020202020204" pitchFamily="34" charset="0"/>
                          <a:ea typeface="Cambria" pitchFamily="18" charset="0"/>
                          <a:cs typeface="Arial" panose="020B0604020202020204" pitchFamily="34" charset="0"/>
                        </a:rPr>
                        <a:t>2</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algn="ctr"/>
                      <a:r>
                        <a:rPr lang="en-US" sz="1800" kern="1200" dirty="0">
                          <a:solidFill>
                            <a:schemeClr val="tx1"/>
                          </a:solidFill>
                          <a:latin typeface="+mn-lt"/>
                          <a:ea typeface="+mn-ea"/>
                          <a:cs typeface="+mn-cs"/>
                        </a:rPr>
                        <a:t>30.6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14.6</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19.4 to 29.0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5"/>
                  </a:ext>
                </a:extLst>
              </a:tr>
              <a:tr h="343956">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CO </a:t>
                      </a:r>
                      <a:endParaRPr lang="en-IN" sz="1700" dirty="0">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0.62 mg/m3 </a:t>
                      </a:r>
                      <a:endParaRPr lang="en-IN" sz="1700" baseline="300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0.1 mg/m3 </a:t>
                      </a:r>
                      <a:endParaRPr lang="en-IN" sz="1700" baseline="300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0.16 to 0.62</a:t>
                      </a:r>
                      <a:r>
                        <a:rPr lang="en-US" sz="1800" kern="1200" baseline="0" dirty="0">
                          <a:solidFill>
                            <a:schemeClr val="tx1"/>
                          </a:solidFill>
                          <a:latin typeface="+mn-lt"/>
                          <a:ea typeface="+mn-ea"/>
                          <a:cs typeface="+mn-cs"/>
                        </a:rPr>
                        <a:t> </a:t>
                      </a:r>
                      <a:r>
                        <a:rPr lang="en-US" sz="1800" kern="1200" dirty="0">
                          <a:solidFill>
                            <a:schemeClr val="tx1"/>
                          </a:solidFill>
                          <a:latin typeface="+mn-lt"/>
                          <a:ea typeface="+mn-ea"/>
                          <a:cs typeface="+mn-cs"/>
                        </a:rPr>
                        <a:t>mg/m3</a:t>
                      </a:r>
                      <a:endParaRPr lang="en-IN" sz="1700" baseline="300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6"/>
                  </a:ext>
                </a:extLst>
              </a:tr>
              <a:tr h="441883">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a:latin typeface="Arial" panose="020B0604020202020204" pitchFamily="34" charset="0"/>
                          <a:ea typeface="Cambria" pitchFamily="18" charset="0"/>
                          <a:cs typeface="Arial" panose="020B0604020202020204" pitchFamily="34" charset="0"/>
                        </a:rPr>
                        <a:t>Ground</a:t>
                      </a:r>
                      <a:r>
                        <a:rPr lang="en-IN" sz="1700" b="1" baseline="0" dirty="0">
                          <a:latin typeface="Arial" panose="020B0604020202020204" pitchFamily="34" charset="0"/>
                          <a:ea typeface="Cambria" pitchFamily="18" charset="0"/>
                          <a:cs typeface="Arial" panose="020B0604020202020204" pitchFamily="34" charset="0"/>
                        </a:rPr>
                        <a:t> water quality at 8 locations</a:t>
                      </a:r>
                      <a:endParaRPr lang="en-IN" sz="1700" b="1" dirty="0">
                        <a:latin typeface="Arial" panose="020B0604020202020204" pitchFamily="34" charset="0"/>
                        <a:ea typeface="Cambria" pitchFamily="18" charset="0"/>
                        <a:cs typeface="Arial" panose="020B0604020202020204" pitchFamily="34" charset="0"/>
                      </a:endParaRPr>
                    </a:p>
                    <a:p>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12"/>
                  </a:ext>
                </a:extLst>
              </a:tr>
              <a:tr h="451903">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pH</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NA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7.2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5.9</a:t>
                      </a:r>
                    </a:p>
                  </a:txBody>
                  <a:tcPr/>
                </a:tc>
                <a:extLst>
                  <a:ext uri="{0D108BD9-81ED-4DB2-BD59-A6C34878D82A}">
                    <a16:rowId xmlns:a16="http://schemas.microsoft.com/office/drawing/2014/main" xmlns="" val="10013"/>
                  </a:ext>
                </a:extLst>
              </a:tr>
              <a:tr h="451903">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Hardness</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491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129</a:t>
                      </a:r>
                    </a:p>
                  </a:txBody>
                  <a:tcPr/>
                </a:tc>
                <a:extLst>
                  <a:ext uri="{0D108BD9-81ED-4DB2-BD59-A6C34878D82A}">
                    <a16:rowId xmlns:a16="http://schemas.microsoft.com/office/drawing/2014/main" xmlns="" val="10014"/>
                  </a:ext>
                </a:extLst>
              </a:tr>
              <a:tr h="451903">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Fluoride</a:t>
                      </a:r>
                    </a:p>
                  </a:txBody>
                  <a:tcPr/>
                </a:tc>
                <a:tc>
                  <a:txBody>
                    <a:bodyPr/>
                    <a:lstStyle/>
                    <a:p>
                      <a:pPr algn="ctr"/>
                      <a:r>
                        <a:rPr lang="en-IN" sz="1700">
                          <a:latin typeface="Arial" panose="020B0604020202020204" pitchFamily="34" charset="0"/>
                          <a:ea typeface="Cambria" pitchFamily="18" charset="0"/>
                          <a:cs typeface="Arial" panose="020B0604020202020204" pitchFamily="34" charset="0"/>
                        </a:rPr>
                        <a:t>mg/l</a:t>
                      </a:r>
                      <a:endParaRPr lang="en-IN" sz="1700" dirty="0">
                        <a:latin typeface="Arial" panose="020B0604020202020204" pitchFamily="34" charset="0"/>
                        <a:ea typeface="Cambria" pitchFamily="18" charset="0"/>
                        <a:cs typeface="Arial" panose="020B0604020202020204"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&lt; 0.1</a:t>
                      </a:r>
                    </a:p>
                  </a:txBody>
                  <a:tcPr/>
                </a:tc>
                <a:tc hMerge="1">
                  <a:txBody>
                    <a:bodyPr/>
                    <a:lstStyle/>
                    <a:p>
                      <a:pPr algn="ctr"/>
                      <a:endParaRPr lang="en-IN" sz="1700" baseline="0" dirty="0">
                        <a:solidFill>
                          <a:srgbClr val="00B050"/>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15"/>
                  </a:ext>
                </a:extLst>
              </a:tr>
              <a:tr h="329625">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Chloride</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186.0</a:t>
                      </a:r>
                    </a:p>
                  </a:txBody>
                  <a:tcPr/>
                </a:tc>
                <a:tc>
                  <a:txBody>
                    <a:bodyPr/>
                    <a:lstStyle/>
                    <a:p>
                      <a:pPr algn="ctr"/>
                      <a:r>
                        <a:rPr lang="en-IN" sz="1700" baseline="0" dirty="0">
                          <a:solidFill>
                            <a:schemeClr val="tx1"/>
                          </a:solidFill>
                          <a:latin typeface="Arial" panose="020B0604020202020204" pitchFamily="34" charset="0"/>
                          <a:ea typeface="Cambria" pitchFamily="18" charset="0"/>
                          <a:cs typeface="Arial" panose="020B0604020202020204" pitchFamily="34" charset="0"/>
                        </a:rPr>
                        <a:t>38.0</a:t>
                      </a:r>
                    </a:p>
                  </a:txBody>
                  <a:tcPr/>
                </a:tc>
                <a:extLst>
                  <a:ext uri="{0D108BD9-81ED-4DB2-BD59-A6C34878D82A}">
                    <a16:rowId xmlns:a16="http://schemas.microsoft.com/office/drawing/2014/main" xmlns="" val="10016"/>
                  </a:ext>
                </a:extLst>
              </a:tr>
              <a:tr h="329625">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Zinc</a:t>
                      </a:r>
                    </a:p>
                  </a:txBody>
                  <a:tcPr/>
                </a:tc>
                <a:tc>
                  <a:txBody>
                    <a:bodyPr/>
                    <a:lstStyle/>
                    <a:p>
                      <a:pPr marL="0" algn="ctr"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3.65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BDL  &lt;0.03</a:t>
                      </a:r>
                    </a:p>
                  </a:txBody>
                  <a:tcPr/>
                </a:tc>
                <a:extLst>
                  <a:ext uri="{0D108BD9-81ED-4DB2-BD59-A6C34878D82A}">
                    <a16:rowId xmlns:a16="http://schemas.microsoft.com/office/drawing/2014/main" xmlns="" val="3433088343"/>
                  </a:ext>
                </a:extLst>
              </a:tr>
              <a:tr h="329625">
                <a:tc vMerge="1">
                  <a:txBody>
                    <a:bodyPr/>
                    <a:lstStyle/>
                    <a:p>
                      <a:endParaRPr lang="en-IN"/>
                    </a:p>
                  </a:txBody>
                  <a:tcPr/>
                </a:tc>
                <a:tc>
                  <a:txBody>
                    <a:bodyPr/>
                    <a:lstStyle/>
                    <a:p>
                      <a:pPr marL="0" algn="l"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TDS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marL="0" algn="ctr"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599.0</a:t>
                      </a:r>
                    </a:p>
                  </a:txBody>
                  <a:tcPr/>
                </a:tc>
                <a:tc>
                  <a:txBody>
                    <a:bodyPr/>
                    <a:lstStyle/>
                    <a:p>
                      <a:pPr marL="0" algn="ctr"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215.0</a:t>
                      </a:r>
                    </a:p>
                  </a:txBody>
                  <a:tcPr/>
                </a:tc>
                <a:extLst>
                  <a:ext uri="{0D108BD9-81ED-4DB2-BD59-A6C34878D82A}">
                    <a16:rowId xmlns:a16="http://schemas.microsoft.com/office/drawing/2014/main" xmlns="" val="3258272805"/>
                  </a:ext>
                </a:extLst>
              </a:tr>
            </a:tbl>
          </a:graphicData>
        </a:graphic>
      </p:graphicFrame>
      <p:sp>
        <p:nvSpPr>
          <p:cNvPr id="2" name="Slide Number Placeholder 1">
            <a:extLst>
              <a:ext uri="{FF2B5EF4-FFF2-40B4-BE49-F238E27FC236}">
                <a16:creationId xmlns:a16="http://schemas.microsoft.com/office/drawing/2014/main" xmlns="" id="{8501039D-C419-4D61-AAB1-5E27441F49B9}"/>
              </a:ext>
            </a:extLst>
          </p:cNvPr>
          <p:cNvSpPr>
            <a:spLocks noGrp="1"/>
          </p:cNvSpPr>
          <p:nvPr>
            <p:ph type="sldNum" sz="quarter" idx="12"/>
          </p:nvPr>
        </p:nvSpPr>
        <p:spPr/>
        <p:txBody>
          <a:bodyPr/>
          <a:lstStyle/>
          <a:p>
            <a:fld id="{CFF127C1-E3C8-484A-B43B-A9A91675C17C}" type="slidenum">
              <a:rPr lang="en-US" smtClean="0"/>
              <a:pPr/>
              <a:t>28</a:t>
            </a:fld>
            <a:endParaRPr lang="en-US"/>
          </a:p>
        </p:txBody>
      </p:sp>
    </p:spTree>
    <p:extLst>
      <p:ext uri="{BB962C8B-B14F-4D97-AF65-F5344CB8AC3E}">
        <p14:creationId xmlns:p14="http://schemas.microsoft.com/office/powerpoint/2010/main" val="1784943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762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REPORTS  </a:t>
            </a:r>
          </a:p>
        </p:txBody>
      </p:sp>
      <p:graphicFrame>
        <p:nvGraphicFramePr>
          <p:cNvPr id="5" name="Table 4"/>
          <p:cNvGraphicFramePr>
            <a:graphicFrameLocks noGrp="1"/>
          </p:cNvGraphicFramePr>
          <p:nvPr>
            <p:extLst>
              <p:ext uri="{D42A27DB-BD31-4B8C-83A1-F6EECF244321}">
                <p14:modId xmlns:p14="http://schemas.microsoft.com/office/powerpoint/2010/main" val="2734920627"/>
              </p:ext>
            </p:extLst>
          </p:nvPr>
        </p:nvGraphicFramePr>
        <p:xfrm>
          <a:off x="864217" y="621699"/>
          <a:ext cx="10699712" cy="5598127"/>
        </p:xfrm>
        <a:graphic>
          <a:graphicData uri="http://schemas.openxmlformats.org/drawingml/2006/table">
            <a:tbl>
              <a:tblPr firstRow="1" bandRow="1">
                <a:tableStyleId>{5940675A-B579-460E-94D1-54222C63F5DA}</a:tableStyleId>
              </a:tblPr>
              <a:tblGrid>
                <a:gridCol w="3252711">
                  <a:extLst>
                    <a:ext uri="{9D8B030D-6E8A-4147-A177-3AD203B41FA5}">
                      <a16:colId xmlns:a16="http://schemas.microsoft.com/office/drawing/2014/main" xmlns="" val="20000"/>
                    </a:ext>
                  </a:extLst>
                </a:gridCol>
                <a:gridCol w="1711956">
                  <a:extLst>
                    <a:ext uri="{9D8B030D-6E8A-4147-A177-3AD203B41FA5}">
                      <a16:colId xmlns:a16="http://schemas.microsoft.com/office/drawing/2014/main" xmlns="" val="20001"/>
                    </a:ext>
                  </a:extLst>
                </a:gridCol>
                <a:gridCol w="1968745">
                  <a:extLst>
                    <a:ext uri="{9D8B030D-6E8A-4147-A177-3AD203B41FA5}">
                      <a16:colId xmlns:a16="http://schemas.microsoft.com/office/drawing/2014/main" xmlns="" val="20002"/>
                    </a:ext>
                  </a:extLst>
                </a:gridCol>
                <a:gridCol w="1797551">
                  <a:extLst>
                    <a:ext uri="{9D8B030D-6E8A-4147-A177-3AD203B41FA5}">
                      <a16:colId xmlns:a16="http://schemas.microsoft.com/office/drawing/2014/main" xmlns="" val="20003"/>
                    </a:ext>
                  </a:extLst>
                </a:gridCol>
                <a:gridCol w="1968749">
                  <a:extLst>
                    <a:ext uri="{9D8B030D-6E8A-4147-A177-3AD203B41FA5}">
                      <a16:colId xmlns:a16="http://schemas.microsoft.com/office/drawing/2014/main" xmlns="" val="20004"/>
                    </a:ext>
                  </a:extLst>
                </a:gridCol>
              </a:tblGrid>
              <a:tr h="407878">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baseline="0" dirty="0">
                          <a:latin typeface="Arial" panose="020B0604020202020204" pitchFamily="34" charset="0"/>
                          <a:ea typeface="Cambria" pitchFamily="18" charset="0"/>
                          <a:cs typeface="Arial" panose="020B0604020202020204" pitchFamily="34" charset="0"/>
                        </a:rPr>
                        <a:t>Surface water quality at 8 locations</a:t>
                      </a:r>
                      <a:endParaRPr lang="en-IN" sz="1700" b="1" dirty="0">
                        <a:latin typeface="Arial" panose="020B0604020202020204" pitchFamily="34" charset="0"/>
                        <a:ea typeface="Cambria" pitchFamily="18" charset="0"/>
                        <a:cs typeface="Arial" panose="020B0604020202020204" pitchFamily="34" charset="0"/>
                      </a:endParaRPr>
                    </a:p>
                    <a:p>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03"/>
                  </a:ext>
                </a:extLst>
              </a:tr>
              <a:tr h="407878">
                <a:tc vMerge="1">
                  <a:txBody>
                    <a:bodyPr/>
                    <a:lstStyle/>
                    <a:p>
                      <a:endParaRPr lang="en-IN" dirty="0"/>
                    </a:p>
                  </a:txBody>
                  <a:tcPr/>
                </a:tc>
                <a:tc>
                  <a:txBody>
                    <a:bodyPr/>
                    <a:lstStyle/>
                    <a:p>
                      <a:r>
                        <a:rPr lang="en-IN" sz="1700" baseline="0" dirty="0">
                          <a:latin typeface="Arial" panose="020B0604020202020204" pitchFamily="34" charset="0"/>
                          <a:ea typeface="Cambria" pitchFamily="18" charset="0"/>
                          <a:cs typeface="Arial" panose="020B0604020202020204" pitchFamily="34" charset="0"/>
                        </a:rPr>
                        <a:t>pH</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NA</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7.65</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6.2</a:t>
                      </a:r>
                    </a:p>
                  </a:txBody>
                  <a:tcPr/>
                </a:tc>
                <a:extLst>
                  <a:ext uri="{0D108BD9-81ED-4DB2-BD59-A6C34878D82A}">
                    <a16:rowId xmlns:a16="http://schemas.microsoft.com/office/drawing/2014/main" xmlns="" val="10004"/>
                  </a:ext>
                </a:extLst>
              </a:tr>
              <a:tr h="407878">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DO</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algn="ctr"/>
                      <a:r>
                        <a:rPr lang="en-US" sz="1700" dirty="0">
                          <a:solidFill>
                            <a:schemeClr val="tx1"/>
                          </a:solidFill>
                          <a:latin typeface="Arial" panose="020B0604020202020204" pitchFamily="34" charset="0"/>
                          <a:ea typeface="Cambria" pitchFamily="18" charset="0"/>
                          <a:cs typeface="Arial" panose="020B0604020202020204" pitchFamily="34" charset="0"/>
                        </a:rPr>
                        <a:t>6</a:t>
                      </a:r>
                      <a:r>
                        <a:rPr lang="en-IN" sz="1700" dirty="0">
                          <a:solidFill>
                            <a:schemeClr val="tx1"/>
                          </a:solidFill>
                          <a:latin typeface="Arial" panose="020B0604020202020204" pitchFamily="34" charset="0"/>
                          <a:ea typeface="Cambria" pitchFamily="18" charset="0"/>
                          <a:cs typeface="Arial" panose="020B0604020202020204" pitchFamily="34" charset="0"/>
                        </a:rPr>
                        <a:t>.4</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5.7</a:t>
                      </a:r>
                    </a:p>
                  </a:txBody>
                  <a:tcPr/>
                </a:tc>
                <a:extLst>
                  <a:ext uri="{0D108BD9-81ED-4DB2-BD59-A6C34878D82A}">
                    <a16:rowId xmlns:a16="http://schemas.microsoft.com/office/drawing/2014/main" xmlns="" val="10005"/>
                  </a:ext>
                </a:extLst>
              </a:tr>
              <a:tr h="407878">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BOD</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3.2</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2.0</a:t>
                      </a:r>
                    </a:p>
                  </a:txBody>
                  <a:tcPr/>
                </a:tc>
                <a:extLst>
                  <a:ext uri="{0D108BD9-81ED-4DB2-BD59-A6C34878D82A}">
                    <a16:rowId xmlns:a16="http://schemas.microsoft.com/office/drawing/2014/main" xmlns="" val="10006"/>
                  </a:ext>
                </a:extLst>
              </a:tr>
              <a:tr h="407878">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COD</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28.0</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10.0</a:t>
                      </a:r>
                    </a:p>
                  </a:txBody>
                  <a:tcPr/>
                </a:tc>
                <a:extLst>
                  <a:ext uri="{0D108BD9-81ED-4DB2-BD59-A6C34878D82A}">
                    <a16:rowId xmlns:a16="http://schemas.microsoft.com/office/drawing/2014/main" xmlns="" val="10007"/>
                  </a:ext>
                </a:extLst>
              </a:tr>
              <a:tr h="407878">
                <a:tc rowSpan="6">
                  <a:txBody>
                    <a:bodyPr/>
                    <a:lstStyle/>
                    <a:p>
                      <a:r>
                        <a:rPr lang="en-IN" sz="1700" b="1" dirty="0">
                          <a:latin typeface="Arial" panose="020B0604020202020204" pitchFamily="34" charset="0"/>
                          <a:ea typeface="Cambria" pitchFamily="18" charset="0"/>
                          <a:cs typeface="Arial" panose="020B0604020202020204" pitchFamily="34" charset="0"/>
                        </a:rPr>
                        <a:t>Soil Quality</a:t>
                      </a:r>
                      <a:r>
                        <a:rPr lang="en-IN" sz="1700" b="1" baseline="0" dirty="0">
                          <a:latin typeface="Arial" panose="020B0604020202020204" pitchFamily="34" charset="0"/>
                          <a:ea typeface="Cambria" pitchFamily="18" charset="0"/>
                          <a:cs typeface="Arial" panose="020B0604020202020204" pitchFamily="34" charset="0"/>
                        </a:rPr>
                        <a:t> at 8 Locations</a:t>
                      </a:r>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08"/>
                  </a:ext>
                </a:extLst>
              </a:tr>
              <a:tr h="407878">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pH</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NA</a:t>
                      </a:r>
                    </a:p>
                  </a:txBody>
                  <a:tcPr/>
                </a:tc>
                <a:tc>
                  <a:txBody>
                    <a:bodyPr/>
                    <a:lstStyle/>
                    <a:p>
                      <a:pPr marL="0" marR="180340" algn="ctr" defTabSz="914400" rtl="0" eaLnBrk="1" latinLnBrk="0" hangingPunct="1">
                        <a:spcAft>
                          <a:spcPts val="600"/>
                        </a:spcAft>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7.74</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5.72</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9"/>
                  </a:ext>
                </a:extLst>
              </a:tr>
              <a:tr h="407878">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Nitrogen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mg/kg</a:t>
                      </a:r>
                    </a:p>
                  </a:txBody>
                  <a:tcPr marL="9525" marR="9525" marT="9525" marB="0" anchor="b"/>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54</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32</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10"/>
                  </a:ext>
                </a:extLst>
              </a:tr>
              <a:tr h="407878">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Phosphorous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mg/kg</a:t>
                      </a:r>
                      <a:endParaRPr lang="en-IN" sz="1700" dirty="0">
                        <a:latin typeface="Arial" panose="020B0604020202020204" pitchFamily="34" charset="0"/>
                        <a:ea typeface="Cambria" pitchFamily="18" charset="0"/>
                        <a:cs typeface="Arial" panose="020B0604020202020204" pitchFamily="34" charset="0"/>
                      </a:endParaRPr>
                    </a:p>
                  </a:txBody>
                  <a:tcPr/>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45</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marL="9525" marR="9525" marT="9525" marB="0" anchor="b"/>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18</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marL="9525" marR="9525" marT="9525" marB="0" anchor="b"/>
                </a:tc>
                <a:extLst>
                  <a:ext uri="{0D108BD9-81ED-4DB2-BD59-A6C34878D82A}">
                    <a16:rowId xmlns:a16="http://schemas.microsoft.com/office/drawing/2014/main" xmlns="" val="10011"/>
                  </a:ext>
                </a:extLst>
              </a:tr>
              <a:tr h="407878">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Potassium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mg/kg</a:t>
                      </a:r>
                      <a:endParaRPr lang="en-IN" sz="1700" dirty="0">
                        <a:latin typeface="Arial" panose="020B0604020202020204" pitchFamily="34" charset="0"/>
                        <a:ea typeface="Cambria" pitchFamily="18" charset="0"/>
                        <a:cs typeface="Arial" panose="020B0604020202020204" pitchFamily="34" charset="0"/>
                      </a:endParaRPr>
                    </a:p>
                  </a:txBody>
                  <a:tcPr/>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63.4</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180340" algn="ctr" defTabSz="914400" rtl="0" eaLnBrk="1" latinLnBrk="0" hangingPunct="1">
                        <a:tabLst>
                          <a:tab pos="270510" algn="l"/>
                        </a:tabLst>
                      </a:pPr>
                      <a:r>
                        <a:rPr lang="en-US" sz="1700" kern="1200" dirty="0">
                          <a:solidFill>
                            <a:schemeClr val="tx1"/>
                          </a:solidFill>
                          <a:latin typeface="Arial" panose="020B0604020202020204" pitchFamily="34" charset="0"/>
                          <a:ea typeface="Cambria" pitchFamily="18" charset="0"/>
                          <a:cs typeface="Arial" panose="020B0604020202020204" pitchFamily="34" charset="0"/>
                        </a:rPr>
                        <a:t>20</a:t>
                      </a:r>
                      <a:endParaRPr lang="en-IN" sz="1700" kern="12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12"/>
                  </a:ext>
                </a:extLst>
              </a:tr>
              <a:tr h="713787">
                <a:tc vMerge="1">
                  <a:txBody>
                    <a:bodyPr/>
                    <a:lstStyle/>
                    <a:p>
                      <a:endParaRPr lang="en-IN" b="1"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Electrical conductivity</a:t>
                      </a:r>
                    </a:p>
                  </a:txBody>
                  <a:tcPr/>
                </a:tc>
                <a:tc>
                  <a:txBody>
                    <a:bodyPr/>
                    <a:lstStyle/>
                    <a:p>
                      <a:pPr algn="ctr"/>
                      <a:r>
                        <a:rPr lang="en-IN" sz="1700" dirty="0" err="1">
                          <a:latin typeface="Arial" panose="020B0604020202020204" pitchFamily="34" charset="0"/>
                          <a:ea typeface="Cambria" pitchFamily="18" charset="0"/>
                          <a:cs typeface="Arial" panose="020B0604020202020204" pitchFamily="34" charset="0"/>
                        </a:rPr>
                        <a:t>mS</a:t>
                      </a:r>
                      <a:r>
                        <a:rPr lang="en-IN" sz="1700" dirty="0">
                          <a:latin typeface="Arial" panose="020B0604020202020204" pitchFamily="34" charset="0"/>
                          <a:ea typeface="Cambria" pitchFamily="18" charset="0"/>
                          <a:cs typeface="Arial" panose="020B0604020202020204" pitchFamily="34" charset="0"/>
                        </a:rPr>
                        <a:t>/cm</a:t>
                      </a:r>
                    </a:p>
                  </a:txBody>
                  <a:tcPr/>
                </a:tc>
                <a:tc>
                  <a:txBody>
                    <a:bodyPr/>
                    <a:lstStyle/>
                    <a:p>
                      <a:pPr marL="0" marR="180340" algn="ctr" defTabSz="914400" rtl="0" eaLnBrk="1" latinLnBrk="0" hangingPunct="1">
                        <a:tabLst>
                          <a:tab pos="270510" algn="l"/>
                        </a:tabLst>
                      </a:pPr>
                      <a:r>
                        <a:rPr lang="en-US" sz="1700" kern="1200">
                          <a:solidFill>
                            <a:schemeClr val="tx1"/>
                          </a:solidFill>
                          <a:latin typeface="Arial" panose="020B0604020202020204" pitchFamily="34" charset="0"/>
                          <a:ea typeface="Cambria" pitchFamily="18" charset="0"/>
                          <a:cs typeface="Arial" panose="020B0604020202020204" pitchFamily="34" charset="0"/>
                        </a:rPr>
                        <a:t>84.7</a:t>
                      </a:r>
                      <a:endParaRPr lang="en-IN" sz="1700" kern="120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180340" algn="ctr" defTabSz="914400" rtl="0" eaLnBrk="1" latinLnBrk="0" hangingPunct="1">
                        <a:tabLst>
                          <a:tab pos="270510" algn="l"/>
                        </a:tabLst>
                      </a:pPr>
                      <a:r>
                        <a:rPr lang="en-US" sz="1700" kern="1200" dirty="0">
                          <a:solidFill>
                            <a:schemeClr val="tx1"/>
                          </a:solidFill>
                          <a:latin typeface="Arial" panose="020B0604020202020204" pitchFamily="34" charset="0"/>
                          <a:ea typeface="Cambria" pitchFamily="18" charset="0"/>
                          <a:cs typeface="Arial" panose="020B0604020202020204" pitchFamily="34" charset="0"/>
                        </a:rPr>
                        <a:t>16.5</a:t>
                      </a:r>
                      <a:endParaRPr lang="en-IN" sz="1700" kern="12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13"/>
                  </a:ext>
                </a:extLst>
              </a:tr>
              <a:tr h="805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a:latin typeface="Arial" panose="020B0604020202020204" pitchFamily="34" charset="0"/>
                          <a:ea typeface="Cambria" pitchFamily="18" charset="0"/>
                          <a:cs typeface="Arial" panose="020B0604020202020204" pitchFamily="34" charset="0"/>
                        </a:rPr>
                        <a:t>Noise Levels  at 8 locations</a:t>
                      </a:r>
                    </a:p>
                  </a:txBody>
                  <a:tcPr/>
                </a:tc>
                <a:tc gridSpan="4">
                  <a:txBody>
                    <a:bodyPr/>
                    <a:lstStyle/>
                    <a:p>
                      <a:pPr marL="0" marR="0" algn="just">
                        <a:lnSpc>
                          <a:spcPct val="115000"/>
                        </a:lnSpc>
                        <a:spcBef>
                          <a:spcPts val="0"/>
                        </a:spcBef>
                        <a:spcAft>
                          <a:spcPts val="0"/>
                        </a:spcAft>
                      </a:pPr>
                      <a:r>
                        <a:rPr lang="en-US" sz="1700" kern="1200" dirty="0">
                          <a:solidFill>
                            <a:schemeClr val="tx1"/>
                          </a:solidFill>
                          <a:latin typeface="Arial" panose="020B0604020202020204" pitchFamily="34" charset="0"/>
                          <a:ea typeface="+mn-ea"/>
                          <a:cs typeface="Arial" panose="020B0604020202020204" pitchFamily="34" charset="0"/>
                        </a:rPr>
                        <a:t>Ambient noise reaches 49.2</a:t>
                      </a:r>
                      <a:r>
                        <a:rPr lang="en-US" sz="1700" kern="1200" baseline="0" dirty="0">
                          <a:solidFill>
                            <a:schemeClr val="tx1"/>
                          </a:solidFill>
                          <a:latin typeface="Arial" panose="020B0604020202020204" pitchFamily="34" charset="0"/>
                          <a:ea typeface="+mn-ea"/>
                          <a:cs typeface="Arial" panose="020B0604020202020204" pitchFamily="34" charset="0"/>
                        </a:rPr>
                        <a:t> </a:t>
                      </a:r>
                      <a:r>
                        <a:rPr lang="en-US" sz="1700" kern="1200" dirty="0">
                          <a:solidFill>
                            <a:schemeClr val="tx1"/>
                          </a:solidFill>
                          <a:latin typeface="Arial" panose="020B0604020202020204" pitchFamily="34" charset="0"/>
                          <a:ea typeface="+mn-ea"/>
                          <a:cs typeface="Arial" panose="020B0604020202020204" pitchFamily="34" charset="0"/>
                        </a:rPr>
                        <a:t>to 57.3 dB(A) during day time and 39.4 to 43.4 dB(A) during night time.</a:t>
                      </a:r>
                    </a:p>
                  </a:txBody>
                  <a:tcPr/>
                </a:tc>
                <a:tc hMerge="1">
                  <a:txBody>
                    <a:bodyPr/>
                    <a:lstStyle/>
                    <a:p>
                      <a:pPr algn="ctr"/>
                      <a:endParaRPr lang="en-IN"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700" baseline="0" dirty="0">
                        <a:latin typeface="Cambria" pitchFamily="18" charset="0"/>
                        <a:ea typeface="Cambria" pitchFamily="18" charset="0"/>
                      </a:endParaRPr>
                    </a:p>
                  </a:txBody>
                  <a:tcPr/>
                </a:tc>
                <a:tc hMerge="1">
                  <a:txBody>
                    <a:bodyPr/>
                    <a:lstStyle/>
                    <a:p>
                      <a:pPr algn="ctr"/>
                      <a:endParaRPr lang="en-IN" sz="1700" baseline="0" dirty="0">
                        <a:latin typeface="Cambria" pitchFamily="18" charset="0"/>
                        <a:ea typeface="Cambria" pitchFamily="18" charset="0"/>
                      </a:endParaRPr>
                    </a:p>
                  </a:txBody>
                  <a:tcPr/>
                </a:tc>
                <a:extLst>
                  <a:ext uri="{0D108BD9-81ED-4DB2-BD59-A6C34878D82A}">
                    <a16:rowId xmlns:a16="http://schemas.microsoft.com/office/drawing/2014/main" xmlns="" val="10014"/>
                  </a:ext>
                </a:extLst>
              </a:tr>
            </a:tbl>
          </a:graphicData>
        </a:graphic>
      </p:graphicFrame>
      <p:sp>
        <p:nvSpPr>
          <p:cNvPr id="2" name="Slide Number Placeholder 1">
            <a:extLst>
              <a:ext uri="{FF2B5EF4-FFF2-40B4-BE49-F238E27FC236}">
                <a16:creationId xmlns:a16="http://schemas.microsoft.com/office/drawing/2014/main" xmlns="" id="{555DCB25-6A8C-44CD-B07D-AE5C244747E3}"/>
              </a:ext>
            </a:extLst>
          </p:cNvPr>
          <p:cNvSpPr>
            <a:spLocks noGrp="1"/>
          </p:cNvSpPr>
          <p:nvPr>
            <p:ph type="sldNum" sz="quarter" idx="12"/>
          </p:nvPr>
        </p:nvSpPr>
        <p:spPr/>
        <p:txBody>
          <a:bodyPr/>
          <a:lstStyle/>
          <a:p>
            <a:fld id="{CFF127C1-E3C8-484A-B43B-A9A91675C17C}" type="slidenum">
              <a:rPr lang="en-US" smtClean="0"/>
              <a:pPr/>
              <a:t>29</a:t>
            </a:fld>
            <a:endParaRPr lang="en-US"/>
          </a:p>
        </p:txBody>
      </p:sp>
    </p:spTree>
    <p:extLst>
      <p:ext uri="{BB962C8B-B14F-4D97-AF65-F5344CB8AC3E}">
        <p14:creationId xmlns:p14="http://schemas.microsoft.com/office/powerpoint/2010/main" val="1937108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xmlns="" id="{1755932F-99E6-490F-A5C7-85CE91CEACBA}"/>
              </a:ext>
            </a:extLst>
          </p:cNvPr>
          <p:cNvGraphicFramePr>
            <a:graphicFrameLocks noGrp="1"/>
          </p:cNvGraphicFramePr>
          <p:nvPr>
            <p:ph idx="1"/>
            <p:extLst>
              <p:ext uri="{D42A27DB-BD31-4B8C-83A1-F6EECF244321}">
                <p14:modId xmlns:p14="http://schemas.microsoft.com/office/powerpoint/2010/main" val="1696337652"/>
              </p:ext>
            </p:extLst>
          </p:nvPr>
        </p:nvGraphicFramePr>
        <p:xfrm>
          <a:off x="376204" y="959689"/>
          <a:ext cx="10791188" cy="5271135"/>
        </p:xfrm>
        <a:graphic>
          <a:graphicData uri="http://schemas.openxmlformats.org/drawingml/2006/table">
            <a:tbl>
              <a:tblPr firstRow="1" bandRow="1">
                <a:tableStyleId>{5940675A-B579-460E-94D1-54222C63F5DA}</a:tableStyleId>
              </a:tblPr>
              <a:tblGrid>
                <a:gridCol w="712367">
                  <a:extLst>
                    <a:ext uri="{9D8B030D-6E8A-4147-A177-3AD203B41FA5}">
                      <a16:colId xmlns:a16="http://schemas.microsoft.com/office/drawing/2014/main" xmlns="" val="4106241906"/>
                    </a:ext>
                  </a:extLst>
                </a:gridCol>
                <a:gridCol w="3087189">
                  <a:extLst>
                    <a:ext uri="{9D8B030D-6E8A-4147-A177-3AD203B41FA5}">
                      <a16:colId xmlns:a16="http://schemas.microsoft.com/office/drawing/2014/main" xmlns="" val="1384123903"/>
                    </a:ext>
                  </a:extLst>
                </a:gridCol>
                <a:gridCol w="3238237">
                  <a:extLst>
                    <a:ext uri="{9D8B030D-6E8A-4147-A177-3AD203B41FA5}">
                      <a16:colId xmlns:a16="http://schemas.microsoft.com/office/drawing/2014/main" xmlns="" val="20003"/>
                    </a:ext>
                  </a:extLst>
                </a:gridCol>
                <a:gridCol w="343301">
                  <a:extLst>
                    <a:ext uri="{9D8B030D-6E8A-4147-A177-3AD203B41FA5}">
                      <a16:colId xmlns:a16="http://schemas.microsoft.com/office/drawing/2014/main" xmlns="" val="20004"/>
                    </a:ext>
                  </a:extLst>
                </a:gridCol>
                <a:gridCol w="531910">
                  <a:extLst>
                    <a:ext uri="{9D8B030D-6E8A-4147-A177-3AD203B41FA5}">
                      <a16:colId xmlns:a16="http://schemas.microsoft.com/office/drawing/2014/main" xmlns="" val="1370693156"/>
                    </a:ext>
                  </a:extLst>
                </a:gridCol>
                <a:gridCol w="809898">
                  <a:extLst>
                    <a:ext uri="{9D8B030D-6E8A-4147-A177-3AD203B41FA5}">
                      <a16:colId xmlns:a16="http://schemas.microsoft.com/office/drawing/2014/main" xmlns="" val="20005"/>
                    </a:ext>
                  </a:extLst>
                </a:gridCol>
                <a:gridCol w="2068286">
                  <a:extLst>
                    <a:ext uri="{9D8B030D-6E8A-4147-A177-3AD203B41FA5}">
                      <a16:colId xmlns:a16="http://schemas.microsoft.com/office/drawing/2014/main" xmlns="" val="20006"/>
                    </a:ext>
                  </a:extLst>
                </a:gridCol>
              </a:tblGrid>
              <a:tr h="0">
                <a:tc>
                  <a:txBody>
                    <a:bodyPr/>
                    <a:lstStyle/>
                    <a:p>
                      <a:pPr algn="ctr"/>
                      <a:r>
                        <a:rPr lang="en-US" sz="1600" b="1" dirty="0">
                          <a:latin typeface="Arial" pitchFamily="34" charset="0"/>
                          <a:cs typeface="Arial" pitchFamily="34" charset="0"/>
                        </a:rPr>
                        <a:t>S. No.</a:t>
                      </a:r>
                    </a:p>
                  </a:txBody>
                  <a:tcPr anchor="ctr"/>
                </a:tc>
                <a:tc>
                  <a:txBody>
                    <a:bodyPr/>
                    <a:lstStyle/>
                    <a:p>
                      <a:pPr algn="ctr"/>
                      <a:r>
                        <a:rPr lang="en-US" sz="1600" b="1" dirty="0">
                          <a:latin typeface="Arial" pitchFamily="34" charset="0"/>
                          <a:cs typeface="Arial" pitchFamily="34" charset="0"/>
                        </a:rPr>
                        <a:t>Particulars</a:t>
                      </a:r>
                    </a:p>
                  </a:txBody>
                  <a:tcPr anchor="ctr"/>
                </a:tc>
                <a:tc gridSpan="5">
                  <a:txBody>
                    <a:bodyPr/>
                    <a:lstStyle/>
                    <a:p>
                      <a:pPr algn="ctr"/>
                      <a:r>
                        <a:rPr lang="en-US" sz="1600" b="1" dirty="0">
                          <a:latin typeface="Arial" pitchFamily="34" charset="0"/>
                          <a:cs typeface="Arial" pitchFamily="34" charset="0"/>
                        </a:rPr>
                        <a:t>Details</a:t>
                      </a: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329346888"/>
                  </a:ext>
                </a:extLst>
              </a:tr>
              <a:tr h="370840">
                <a:tc>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8</a:t>
                      </a:r>
                    </a:p>
                  </a:txBody>
                  <a:tcPr anchor="ctr"/>
                </a:tc>
                <a:tc>
                  <a:txBody>
                    <a:bodyPr/>
                    <a:lstStyle/>
                    <a:p>
                      <a:pPr marL="0" algn="ctr" defTabSz="914400" rtl="0" eaLnBrk="1" latinLnBrk="0" hangingPunct="1"/>
                      <a:r>
                        <a:rPr lang="en-US" sz="1600" b="1" kern="1200" dirty="0">
                          <a:solidFill>
                            <a:schemeClr val="tx1"/>
                          </a:solidFill>
                          <a:effectLst/>
                          <a:latin typeface="Arial" pitchFamily="34" charset="0"/>
                          <a:ea typeface="+mn-ea"/>
                          <a:cs typeface="Arial" pitchFamily="34" charset="0"/>
                        </a:rPr>
                        <a:t>Manpower Details</a:t>
                      </a:r>
                    </a:p>
                  </a:txBody>
                  <a:tcPr anchor="ct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itchFamily="34" charset="0"/>
                          <a:ea typeface="+mn-ea"/>
                          <a:cs typeface="Arial" pitchFamily="34" charset="0"/>
                        </a:rPr>
                        <a:t>350 Nos.</a:t>
                      </a:r>
                    </a:p>
                  </a:txBody>
                  <a:tcPr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839327072"/>
                  </a:ext>
                </a:extLst>
              </a:tr>
              <a:tr h="370840">
                <a:tc>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9</a:t>
                      </a:r>
                    </a:p>
                  </a:txBody>
                  <a:tcPr anchor="ctr"/>
                </a:tc>
                <a:tc>
                  <a:txBody>
                    <a:bodyPr/>
                    <a:lstStyle/>
                    <a:p>
                      <a:pPr marL="0" marR="0" algn="ctr" defTabSz="914400" rtl="0" eaLnBrk="1" latinLnBrk="0" hangingPunct="1">
                        <a:lnSpc>
                          <a:spcPct val="150000"/>
                        </a:lnSpc>
                        <a:spcBef>
                          <a:spcPts val="0"/>
                        </a:spcBef>
                        <a:spcAft>
                          <a:spcPts val="0"/>
                        </a:spcAft>
                      </a:pPr>
                      <a:r>
                        <a:rPr lang="en-US" sz="1600" b="1" kern="1200" dirty="0">
                          <a:solidFill>
                            <a:schemeClr val="tx1"/>
                          </a:solidFill>
                          <a:effectLst/>
                          <a:latin typeface="Arial" pitchFamily="34" charset="0"/>
                          <a:ea typeface="+mn-ea"/>
                          <a:cs typeface="Arial" pitchFamily="34" charset="0"/>
                        </a:rPr>
                        <a:t> Water requirement</a:t>
                      </a:r>
                    </a:p>
                  </a:txBody>
                  <a:tcPr marL="21882" marR="21882" marT="0" marB="0" anchor="ctr"/>
                </a:tc>
                <a:tc gridSpan="3">
                  <a:txBody>
                    <a:bodyPr/>
                    <a:lstStyle/>
                    <a:p>
                      <a:r>
                        <a:rPr lang="en-US" sz="1600" kern="1200" dirty="0">
                          <a:solidFill>
                            <a:schemeClr val="tx1"/>
                          </a:solidFill>
                          <a:effectLst/>
                          <a:latin typeface="Arial" pitchFamily="34" charset="0"/>
                          <a:ea typeface="+mn-ea"/>
                          <a:cs typeface="Arial" pitchFamily="34" charset="0"/>
                        </a:rPr>
                        <a:t>Total Water requirement: </a:t>
                      </a:r>
                      <a:r>
                        <a:rPr lang="en-US" sz="1600" kern="1200" dirty="0">
                          <a:solidFill>
                            <a:schemeClr val="tx1"/>
                          </a:solidFill>
                          <a:latin typeface="Arial" pitchFamily="34" charset="0"/>
                          <a:ea typeface="+mn-ea"/>
                          <a:cs typeface="Arial" pitchFamily="34" charset="0"/>
                        </a:rPr>
                        <a:t>2345.29 m3/day </a:t>
                      </a:r>
                      <a:endParaRPr lang="en-IN" sz="1600" kern="1200" dirty="0">
                        <a:solidFill>
                          <a:schemeClr val="tx1"/>
                        </a:solidFill>
                        <a:latin typeface="Arial" pitchFamily="34" charset="0"/>
                        <a:ea typeface="+mn-ea"/>
                        <a:cs typeface="Arial" pitchFamily="34" charset="0"/>
                      </a:endParaRPr>
                    </a:p>
                  </a:txBody>
                  <a:tcPr marL="21882" marR="21882" marT="0" marB="0" anchor="ctr">
                    <a:lnR w="12700" cap="flat" cmpd="sng" algn="ctr">
                      <a:solidFill>
                        <a:schemeClr val="tx1"/>
                      </a:solidFill>
                      <a:prstDash val="solid"/>
                      <a:round/>
                      <a:headEnd type="none" w="med" len="med"/>
                      <a:tailEnd type="none" w="med" len="med"/>
                    </a:lnR>
                  </a:tcPr>
                </a:tc>
                <a:tc hMerge="1">
                  <a:txBody>
                    <a:bodyPr/>
                    <a:lstStyle/>
                    <a:p>
                      <a:endParaRPr lang="en-IN"/>
                    </a:p>
                  </a:txBody>
                  <a:tcPr/>
                </a:tc>
                <a:tc hMerge="1">
                  <a:txBody>
                    <a:bodyPr/>
                    <a:lstStyle/>
                    <a:p>
                      <a:endParaRPr lang="en-IN" sz="1600" kern="1200" dirty="0">
                        <a:solidFill>
                          <a:schemeClr val="tx1"/>
                        </a:solidFill>
                        <a:latin typeface="Arial" pitchFamily="34" charset="0"/>
                        <a:ea typeface="+mn-ea"/>
                        <a:cs typeface="Arial" pitchFamily="34" charset="0"/>
                      </a:endParaRPr>
                    </a:p>
                  </a:txBody>
                  <a:tcPr marL="21882" marR="2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Arial" pitchFamily="34" charset="0"/>
                          <a:ea typeface="+mn-ea"/>
                          <a:cs typeface="Arial" pitchFamily="34" charset="0"/>
                        </a:rPr>
                        <a:t>Source- </a:t>
                      </a:r>
                      <a:r>
                        <a:rPr lang="en-US" sz="1600" kern="1200" dirty="0" err="1">
                          <a:solidFill>
                            <a:schemeClr val="tx1"/>
                          </a:solidFill>
                          <a:latin typeface="Arial" pitchFamily="34" charset="0"/>
                          <a:ea typeface="+mn-ea"/>
                          <a:cs typeface="Arial" pitchFamily="34" charset="0"/>
                        </a:rPr>
                        <a:t>Ardei</a:t>
                      </a:r>
                      <a:r>
                        <a:rPr lang="en-US" sz="1600" kern="1200" dirty="0">
                          <a:solidFill>
                            <a:schemeClr val="tx1"/>
                          </a:solidFill>
                          <a:latin typeface="Arial" pitchFamily="34" charset="0"/>
                          <a:ea typeface="+mn-ea"/>
                          <a:cs typeface="Arial" pitchFamily="34" charset="0"/>
                        </a:rPr>
                        <a:t> River</a:t>
                      </a:r>
                      <a:endParaRPr lang="en-US" sz="1600" kern="1200" dirty="0">
                        <a:solidFill>
                          <a:schemeClr val="tx1"/>
                        </a:solidFill>
                        <a:effectLst/>
                        <a:latin typeface="Arial" pitchFamily="34" charset="0"/>
                        <a:ea typeface="+mn-ea"/>
                        <a:cs typeface="Arial" pitchFamily="34" charset="0"/>
                      </a:endParaRPr>
                    </a:p>
                  </a:txBody>
                  <a:tcPr marL="21882" marR="21882" marT="0" marB="0" anchor="ctr">
                    <a:lnL w="12700" cap="flat" cmpd="sng" algn="ctr">
                      <a:solidFill>
                        <a:schemeClr val="tx1"/>
                      </a:solidFill>
                      <a:prstDash val="solid"/>
                      <a:round/>
                      <a:headEnd type="none" w="med" len="med"/>
                      <a:tailEnd type="none" w="med" len="med"/>
                    </a:lnL>
                  </a:tcPr>
                </a:tc>
                <a:tc hMerge="1">
                  <a:txBody>
                    <a:bodyPr/>
                    <a:lstStyle/>
                    <a:p>
                      <a:endParaRPr lang="en-IN"/>
                    </a:p>
                  </a:txBody>
                  <a:tcPr/>
                </a:tc>
                <a:extLst>
                  <a:ext uri="{0D108BD9-81ED-4DB2-BD59-A6C34878D82A}">
                    <a16:rowId xmlns:a16="http://schemas.microsoft.com/office/drawing/2014/main" xmlns="" val="410503728"/>
                  </a:ext>
                </a:extLst>
              </a:tr>
              <a:tr h="370840">
                <a:tc>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10</a:t>
                      </a:r>
                    </a:p>
                  </a:txBody>
                  <a:tcPr anchor="ctr"/>
                </a:tc>
                <a:tc>
                  <a:txBody>
                    <a:bodyPr/>
                    <a:lstStyle/>
                    <a:p>
                      <a:pPr marL="0" marR="0" algn="ctr" defTabSz="914400" rtl="0" eaLnBrk="1" latinLnBrk="0" hangingPunct="1">
                        <a:lnSpc>
                          <a:spcPct val="150000"/>
                        </a:lnSpc>
                        <a:spcBef>
                          <a:spcPts val="0"/>
                        </a:spcBef>
                        <a:spcAft>
                          <a:spcPts val="0"/>
                        </a:spcAft>
                      </a:pPr>
                      <a:r>
                        <a:rPr lang="en-US" sz="1600" b="1" kern="1200" dirty="0">
                          <a:solidFill>
                            <a:schemeClr val="tx1"/>
                          </a:solidFill>
                          <a:effectLst/>
                          <a:latin typeface="Arial" pitchFamily="34" charset="0"/>
                          <a:ea typeface="+mn-ea"/>
                          <a:cs typeface="Arial" pitchFamily="34" charset="0"/>
                        </a:rPr>
                        <a:t> Fuel requirement</a:t>
                      </a:r>
                    </a:p>
                  </a:txBody>
                  <a:tcPr marL="21882" marR="21882" marT="0" marB="0" anchor="ctr"/>
                </a:tc>
                <a:tc gridSpan="5">
                  <a:txBody>
                    <a:bodyPr/>
                    <a:lstStyle/>
                    <a:p>
                      <a:pPr marL="0" marR="0" algn="l" defTabSz="914400" rtl="0" eaLnBrk="1" latinLnBrk="0" hangingPunct="1">
                        <a:lnSpc>
                          <a:spcPct val="100000"/>
                        </a:lnSpc>
                        <a:spcBef>
                          <a:spcPts val="0"/>
                        </a:spcBef>
                        <a:spcAft>
                          <a:spcPts val="0"/>
                        </a:spcAft>
                      </a:pPr>
                      <a:r>
                        <a:rPr lang="en-US" sz="1600" kern="1200" dirty="0">
                          <a:solidFill>
                            <a:schemeClr val="tx1"/>
                          </a:solidFill>
                          <a:effectLst/>
                          <a:latin typeface="Arial" pitchFamily="34" charset="0"/>
                          <a:ea typeface="+mn-ea"/>
                          <a:cs typeface="Arial" pitchFamily="34" charset="0"/>
                        </a:rPr>
                        <a:t>FO/LDO:</a:t>
                      </a:r>
                      <a:r>
                        <a:rPr lang="en-US" sz="1600" kern="1200" baseline="0" dirty="0">
                          <a:solidFill>
                            <a:schemeClr val="tx1"/>
                          </a:solidFill>
                          <a:effectLst/>
                          <a:latin typeface="Arial" pitchFamily="34" charset="0"/>
                          <a:ea typeface="+mn-ea"/>
                          <a:cs typeface="Arial" pitchFamily="34" charset="0"/>
                        </a:rPr>
                        <a:t> 25,000 </a:t>
                      </a:r>
                      <a:r>
                        <a:rPr lang="en-IN" sz="1600" kern="1200" dirty="0">
                          <a:solidFill>
                            <a:schemeClr val="tx1"/>
                          </a:solidFill>
                          <a:latin typeface="Arial" pitchFamily="34" charset="0"/>
                          <a:ea typeface="+mn-ea"/>
                          <a:cs typeface="Arial" pitchFamily="34" charset="0"/>
                        </a:rPr>
                        <a:t>KL/year</a:t>
                      </a:r>
                    </a:p>
                    <a:p>
                      <a:pPr marL="0" marR="0" algn="l" defTabSz="914400" rtl="0" eaLnBrk="1" latinLnBrk="0" hangingPunct="1">
                        <a:lnSpc>
                          <a:spcPct val="100000"/>
                        </a:lnSpc>
                        <a:spcBef>
                          <a:spcPts val="0"/>
                        </a:spcBef>
                        <a:spcAft>
                          <a:spcPts val="0"/>
                        </a:spcAft>
                      </a:pPr>
                      <a:r>
                        <a:rPr lang="en-IN" sz="1600" kern="1200" dirty="0">
                          <a:solidFill>
                            <a:schemeClr val="tx1"/>
                          </a:solidFill>
                          <a:effectLst/>
                          <a:latin typeface="Arial" pitchFamily="34" charset="0"/>
                          <a:ea typeface="+mn-ea"/>
                          <a:cs typeface="Arial" pitchFamily="34" charset="0"/>
                        </a:rPr>
                        <a:t>PGP: </a:t>
                      </a:r>
                      <a:r>
                        <a:rPr lang="en-US" sz="1600" kern="1200" dirty="0">
                          <a:solidFill>
                            <a:schemeClr val="tx1"/>
                          </a:solidFill>
                          <a:latin typeface="Arial" pitchFamily="34" charset="0"/>
                          <a:ea typeface="+mn-ea"/>
                          <a:cs typeface="Arial" pitchFamily="34" charset="0"/>
                        </a:rPr>
                        <a:t>5 x 15,000 Nm3/hr</a:t>
                      </a:r>
                    </a:p>
                    <a:p>
                      <a:r>
                        <a:rPr lang="en-US" sz="1600" kern="1200" dirty="0">
                          <a:solidFill>
                            <a:schemeClr val="tx1"/>
                          </a:solidFill>
                          <a:effectLst/>
                          <a:latin typeface="Arial" pitchFamily="34" charset="0"/>
                          <a:ea typeface="+mn-ea"/>
                          <a:cs typeface="Arial" pitchFamily="34" charset="0"/>
                        </a:rPr>
                        <a:t>Coal for PGP: </a:t>
                      </a:r>
                      <a:r>
                        <a:rPr lang="en-US" sz="1600" kern="1200" dirty="0">
                          <a:solidFill>
                            <a:schemeClr val="tx1"/>
                          </a:solidFill>
                          <a:latin typeface="Arial" pitchFamily="34" charset="0"/>
                          <a:ea typeface="+mn-ea"/>
                          <a:cs typeface="Arial" pitchFamily="34" charset="0"/>
                        </a:rPr>
                        <a:t>2,00,000</a:t>
                      </a:r>
                      <a:r>
                        <a:rPr lang="en-US" sz="1600" kern="1200" baseline="0" dirty="0">
                          <a:solidFill>
                            <a:schemeClr val="tx1"/>
                          </a:solidFill>
                          <a:latin typeface="Arial" pitchFamily="34" charset="0"/>
                          <a:ea typeface="+mn-ea"/>
                          <a:cs typeface="Arial" pitchFamily="34" charset="0"/>
                        </a:rPr>
                        <a:t> TPA</a:t>
                      </a:r>
                      <a:endParaRPr lang="en-IN" sz="1600" kern="1200" dirty="0">
                        <a:solidFill>
                          <a:schemeClr val="tx1"/>
                        </a:solidFill>
                        <a:latin typeface="Arial" pitchFamily="34" charset="0"/>
                        <a:ea typeface="+mn-ea"/>
                        <a:cs typeface="Arial" pitchFamily="34" charset="0"/>
                      </a:endParaRPr>
                    </a:p>
                  </a:txBody>
                  <a:tcPr marL="21882" marR="21882"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17"/>
                  </a:ext>
                </a:extLst>
              </a:tr>
              <a:tr h="0">
                <a:tc>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11</a:t>
                      </a:r>
                    </a:p>
                  </a:txBody>
                  <a:tcPr anchor="ctr"/>
                </a:tc>
                <a:tc>
                  <a:txBody>
                    <a:bodyPr/>
                    <a:lstStyle/>
                    <a:p>
                      <a:pPr marL="0" marR="0" algn="ctr">
                        <a:lnSpc>
                          <a:spcPct val="150000"/>
                        </a:lnSpc>
                        <a:spcBef>
                          <a:spcPts val="0"/>
                        </a:spcBef>
                        <a:spcAft>
                          <a:spcPts val="0"/>
                        </a:spcAft>
                      </a:pPr>
                      <a:r>
                        <a:rPr lang="en-US" sz="1600" b="1" dirty="0">
                          <a:latin typeface="Arial" pitchFamily="34" charset="0"/>
                          <a:ea typeface="Calibri"/>
                          <a:cs typeface="Arial" pitchFamily="34" charset="0"/>
                        </a:rPr>
                        <a:t> Power requirement</a:t>
                      </a:r>
                    </a:p>
                  </a:txBody>
                  <a:tcPr marL="21882" marR="21882" marT="0" marB="0" anchor="ctr"/>
                </a:tc>
                <a:tc gridSpan="2">
                  <a:txBody>
                    <a:bodyPr/>
                    <a:lstStyle/>
                    <a:p>
                      <a:pPr marL="0" marR="0" algn="just">
                        <a:lnSpc>
                          <a:spcPct val="100000"/>
                        </a:lnSpc>
                        <a:spcBef>
                          <a:spcPts val="0"/>
                        </a:spcBef>
                        <a:spcAft>
                          <a:spcPts val="0"/>
                        </a:spcAft>
                      </a:pPr>
                      <a:r>
                        <a:rPr lang="en-US" sz="1600" dirty="0">
                          <a:latin typeface="Arial" pitchFamily="34" charset="0"/>
                          <a:ea typeface="Calibri"/>
                          <a:cs typeface="Arial" pitchFamily="34" charset="0"/>
                        </a:rPr>
                        <a:t>Total: 32 MW</a:t>
                      </a:r>
                    </a:p>
                  </a:txBody>
                  <a:tcPr marL="21882" marR="21882" marT="0" marB="0" anchor="ctr"/>
                </a:tc>
                <a:tc hMerge="1">
                  <a:txBody>
                    <a:bodyPr/>
                    <a:lstStyle/>
                    <a:p>
                      <a:endParaRPr lang="en-IN"/>
                    </a:p>
                  </a:txBody>
                  <a:tcPr/>
                </a:tc>
                <a:tc gridSpan="3">
                  <a:txBody>
                    <a:bodyPr/>
                    <a:lstStyle/>
                    <a:p>
                      <a:pPr marL="0" marR="0" algn="l" defTabSz="914400" rtl="0" eaLnBrk="1" latinLnBrk="0" hangingPunct="1">
                        <a:lnSpc>
                          <a:spcPct val="100000"/>
                        </a:lnSpc>
                        <a:spcBef>
                          <a:spcPts val="0"/>
                        </a:spcBef>
                        <a:spcAft>
                          <a:spcPts val="0"/>
                        </a:spcAft>
                      </a:pPr>
                      <a:r>
                        <a:rPr lang="en-US" sz="1600" u="none" kern="1200" dirty="0">
                          <a:solidFill>
                            <a:schemeClr val="tx1"/>
                          </a:solidFill>
                          <a:effectLst/>
                          <a:latin typeface="Arial" pitchFamily="34" charset="0"/>
                          <a:ea typeface="+mn-ea"/>
                          <a:cs typeface="Arial" pitchFamily="34" charset="0"/>
                        </a:rPr>
                        <a:t>Source:</a:t>
                      </a:r>
                    </a:p>
                    <a:p>
                      <a:pPr marL="0" marR="0" algn="l" defTabSz="914400" rtl="0" eaLnBrk="1" latinLnBrk="0" hangingPunct="1">
                        <a:lnSpc>
                          <a:spcPct val="100000"/>
                        </a:lnSpc>
                        <a:spcBef>
                          <a:spcPts val="0"/>
                        </a:spcBef>
                        <a:spcAft>
                          <a:spcPts val="0"/>
                        </a:spcAft>
                      </a:pPr>
                      <a:r>
                        <a:rPr lang="en-US" sz="1600" u="none" kern="1200" dirty="0">
                          <a:solidFill>
                            <a:schemeClr val="tx1"/>
                          </a:solidFill>
                          <a:effectLst/>
                          <a:latin typeface="Arial" pitchFamily="34" charset="0"/>
                          <a:ea typeface="+mn-ea"/>
                          <a:cs typeface="Arial" pitchFamily="34" charset="0"/>
                        </a:rPr>
                        <a:t>15</a:t>
                      </a:r>
                      <a:r>
                        <a:rPr lang="en-US" sz="1600" u="none" kern="1200" baseline="0" dirty="0">
                          <a:solidFill>
                            <a:schemeClr val="tx1"/>
                          </a:solidFill>
                          <a:effectLst/>
                          <a:latin typeface="Arial" pitchFamily="34" charset="0"/>
                          <a:ea typeface="+mn-ea"/>
                          <a:cs typeface="Arial" pitchFamily="34" charset="0"/>
                        </a:rPr>
                        <a:t> MW- GRIDCO ltd.</a:t>
                      </a:r>
                    </a:p>
                    <a:p>
                      <a:pPr marL="0" marR="0" algn="l" defTabSz="914400" rtl="0" eaLnBrk="1" latinLnBrk="0" hangingPunct="1">
                        <a:lnSpc>
                          <a:spcPct val="100000"/>
                        </a:lnSpc>
                        <a:spcBef>
                          <a:spcPts val="0"/>
                        </a:spcBef>
                        <a:spcAft>
                          <a:spcPts val="0"/>
                        </a:spcAft>
                      </a:pPr>
                      <a:r>
                        <a:rPr lang="en-US" sz="1600" u="none" kern="1200" baseline="0" dirty="0">
                          <a:solidFill>
                            <a:schemeClr val="tx1"/>
                          </a:solidFill>
                          <a:effectLst/>
                          <a:latin typeface="Arial" pitchFamily="34" charset="0"/>
                          <a:ea typeface="+mn-ea"/>
                          <a:cs typeface="Arial" pitchFamily="34" charset="0"/>
                        </a:rPr>
                        <a:t>17 MW- Existing plant of M/s OSISL</a:t>
                      </a:r>
                      <a:endParaRPr lang="en-US" sz="1600" dirty="0">
                        <a:latin typeface="Arial" pitchFamily="34" charset="0"/>
                        <a:ea typeface="Calibri"/>
                        <a:cs typeface="Arial" pitchFamily="34" charset="0"/>
                      </a:endParaRPr>
                    </a:p>
                  </a:txBody>
                  <a:tcPr marL="21882" marR="21882" marT="0" marB="0" anchor="ctr">
                    <a:noFill/>
                  </a:tcPr>
                </a:tc>
                <a:tc hMerge="1">
                  <a:txBody>
                    <a:bodyPr/>
                    <a:lstStyle/>
                    <a:p>
                      <a:pPr marL="0" marR="0" algn="l" defTabSz="914400" rtl="0" eaLnBrk="1" latinLnBrk="0" hangingPunct="1">
                        <a:lnSpc>
                          <a:spcPct val="100000"/>
                        </a:lnSpc>
                        <a:spcBef>
                          <a:spcPts val="0"/>
                        </a:spcBef>
                        <a:spcAft>
                          <a:spcPts val="0"/>
                        </a:spcAft>
                      </a:pPr>
                      <a:r>
                        <a:rPr lang="en-US" sz="1600" u="none" kern="1200" dirty="0">
                          <a:solidFill>
                            <a:schemeClr val="tx1"/>
                          </a:solidFill>
                          <a:effectLst/>
                          <a:latin typeface="Arial" pitchFamily="34" charset="0"/>
                          <a:ea typeface="+mn-ea"/>
                          <a:cs typeface="Arial" pitchFamily="34" charset="0"/>
                        </a:rPr>
                        <a:t>Source:</a:t>
                      </a:r>
                    </a:p>
                    <a:p>
                      <a:pPr marL="0" marR="0" algn="l" defTabSz="914400" rtl="0" eaLnBrk="1" latinLnBrk="0" hangingPunct="1">
                        <a:lnSpc>
                          <a:spcPct val="100000"/>
                        </a:lnSpc>
                        <a:spcBef>
                          <a:spcPts val="0"/>
                        </a:spcBef>
                        <a:spcAft>
                          <a:spcPts val="0"/>
                        </a:spcAft>
                      </a:pPr>
                      <a:r>
                        <a:rPr lang="en-US" sz="1600" u="none" kern="1200" dirty="0">
                          <a:solidFill>
                            <a:schemeClr val="tx1"/>
                          </a:solidFill>
                          <a:effectLst/>
                          <a:latin typeface="Arial" pitchFamily="34" charset="0"/>
                          <a:ea typeface="+mn-ea"/>
                          <a:cs typeface="Arial" pitchFamily="34" charset="0"/>
                        </a:rPr>
                        <a:t>15</a:t>
                      </a:r>
                      <a:r>
                        <a:rPr lang="en-US" sz="1600" u="none" kern="1200" baseline="0" dirty="0">
                          <a:solidFill>
                            <a:schemeClr val="tx1"/>
                          </a:solidFill>
                          <a:effectLst/>
                          <a:latin typeface="Arial" pitchFamily="34" charset="0"/>
                          <a:ea typeface="+mn-ea"/>
                          <a:cs typeface="Arial" pitchFamily="34" charset="0"/>
                        </a:rPr>
                        <a:t> MW- GRIDCO ltd.</a:t>
                      </a:r>
                    </a:p>
                    <a:p>
                      <a:pPr marL="0" marR="0" algn="l" defTabSz="914400" rtl="0" eaLnBrk="1" latinLnBrk="0" hangingPunct="1">
                        <a:lnSpc>
                          <a:spcPct val="100000"/>
                        </a:lnSpc>
                        <a:spcBef>
                          <a:spcPts val="0"/>
                        </a:spcBef>
                        <a:spcAft>
                          <a:spcPts val="0"/>
                        </a:spcAft>
                      </a:pPr>
                      <a:r>
                        <a:rPr lang="en-US" sz="1600" u="none" kern="1200" baseline="0" dirty="0">
                          <a:solidFill>
                            <a:schemeClr val="tx1"/>
                          </a:solidFill>
                          <a:effectLst/>
                          <a:latin typeface="Arial" pitchFamily="34" charset="0"/>
                          <a:ea typeface="+mn-ea"/>
                          <a:cs typeface="Arial" pitchFamily="34" charset="0"/>
                        </a:rPr>
                        <a:t>17 MW- Existing plant of M/s OSISL</a:t>
                      </a:r>
                      <a:endParaRPr lang="en-US" sz="1600" u="none" kern="1200" dirty="0">
                        <a:solidFill>
                          <a:schemeClr val="tx1"/>
                        </a:solidFill>
                        <a:effectLst/>
                        <a:latin typeface="Arial" pitchFamily="34" charset="0"/>
                        <a:ea typeface="+mn-ea"/>
                        <a:cs typeface="Arial" pitchFamily="34" charset="0"/>
                      </a:endParaRPr>
                    </a:p>
                  </a:txBody>
                  <a:tcPr marL="21882" marR="21882" marT="0" marB="0" anchor="ctr">
                    <a:noFill/>
                  </a:tcPr>
                </a:tc>
                <a:tc hMerge="1">
                  <a:txBody>
                    <a:bodyPr/>
                    <a:lstStyle/>
                    <a:p>
                      <a:endParaRPr lang="en-IN"/>
                    </a:p>
                  </a:txBody>
                  <a:tcPr/>
                </a:tc>
                <a:extLst>
                  <a:ext uri="{0D108BD9-81ED-4DB2-BD59-A6C34878D82A}">
                    <a16:rowId xmlns:a16="http://schemas.microsoft.com/office/drawing/2014/main" xmlns="" val="10018"/>
                  </a:ext>
                </a:extLst>
              </a:tr>
              <a:tr h="0">
                <a:tc>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12</a:t>
                      </a:r>
                    </a:p>
                  </a:txBody>
                  <a:tcPr anchor="ctr"/>
                </a:tc>
                <a:tc>
                  <a:txBody>
                    <a:bodyPr/>
                    <a:lstStyle/>
                    <a:p>
                      <a:pPr marL="0" marR="0" algn="ctr">
                        <a:lnSpc>
                          <a:spcPct val="150000"/>
                        </a:lnSpc>
                        <a:spcBef>
                          <a:spcPts val="0"/>
                        </a:spcBef>
                        <a:spcAft>
                          <a:spcPts val="0"/>
                        </a:spcAft>
                      </a:pPr>
                      <a:r>
                        <a:rPr lang="en-US" sz="1600" b="1" dirty="0">
                          <a:latin typeface="Arial" pitchFamily="34" charset="0"/>
                          <a:ea typeface="Calibri"/>
                          <a:cs typeface="Arial" pitchFamily="34" charset="0"/>
                        </a:rPr>
                        <a:t>Land details</a:t>
                      </a:r>
                    </a:p>
                  </a:txBody>
                  <a:tcPr marL="21882" marR="21882" marT="0" marB="0" anchor="ctr"/>
                </a:tc>
                <a:tc gridSpan="5">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1" dirty="0">
                          <a:latin typeface="Arial" pitchFamily="34" charset="0"/>
                          <a:ea typeface="Times New Roman"/>
                          <a:cs typeface="Arial" pitchFamily="34" charset="0"/>
                        </a:rPr>
                        <a:t>Total Area = </a:t>
                      </a:r>
                      <a:r>
                        <a:rPr lang="en-US" sz="1600" b="1" kern="1200" dirty="0">
                          <a:solidFill>
                            <a:schemeClr val="tx1"/>
                          </a:solidFill>
                          <a:latin typeface="Arial" pitchFamily="34" charset="0"/>
                          <a:ea typeface="+mn-ea"/>
                          <a:cs typeface="Arial" pitchFamily="34" charset="0"/>
                        </a:rPr>
                        <a:t>158.59 Acre (64.18 Ha) </a:t>
                      </a:r>
                      <a:r>
                        <a:rPr lang="en-IN" sz="1600" b="1" dirty="0">
                          <a:latin typeface="Arial" pitchFamily="34" charset="0"/>
                          <a:ea typeface="Times New Roman"/>
                          <a:cs typeface="Arial" pitchFamily="34" charset="0"/>
                        </a:rPr>
                        <a:t>[Industrial Land]</a:t>
                      </a:r>
                    </a:p>
                  </a:txBody>
                  <a:tcPr marL="21882" marR="21882" marT="0" marB="0" anchor="ctr"/>
                </a:tc>
                <a:tc hMerge="1">
                  <a:txBody>
                    <a:bodyPr/>
                    <a:lstStyle/>
                    <a:p>
                      <a:endParaRPr lang="en-IN"/>
                    </a:p>
                  </a:txBody>
                  <a:tcPr/>
                </a:tc>
                <a:tc hMerge="1">
                  <a:txBody>
                    <a:bodyPr/>
                    <a:lstStyle/>
                    <a:p>
                      <a:endParaRPr lang="en-IN"/>
                    </a:p>
                  </a:txBody>
                  <a:tcPr/>
                </a:tc>
                <a:tc hMerge="1">
                  <a:txBody>
                    <a:bodyPr/>
                    <a:lstStyle/>
                    <a:p>
                      <a:endParaRPr lang="en-US"/>
                    </a:p>
                  </a:txBody>
                  <a:tcPr>
                    <a:noFill/>
                  </a:tcPr>
                </a:tc>
                <a:tc hMerge="1">
                  <a:txBody>
                    <a:bodyPr/>
                    <a:lstStyle/>
                    <a:p>
                      <a:endParaRPr lang="en-IN"/>
                    </a:p>
                  </a:txBody>
                  <a:tcPr/>
                </a:tc>
                <a:extLst>
                  <a:ext uri="{0D108BD9-81ED-4DB2-BD59-A6C34878D82A}">
                    <a16:rowId xmlns:a16="http://schemas.microsoft.com/office/drawing/2014/main" xmlns="" val="10005"/>
                  </a:ext>
                </a:extLst>
              </a:tr>
              <a:tr h="540201">
                <a:tc>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13</a:t>
                      </a:r>
                    </a:p>
                  </a:txBody>
                  <a:tcPr anchor="ctr"/>
                </a:tc>
                <a:tc>
                  <a:txBody>
                    <a:bodyPr/>
                    <a:lstStyle/>
                    <a:p>
                      <a:pPr marL="0" marR="0" algn="ctr">
                        <a:lnSpc>
                          <a:spcPct val="150000"/>
                        </a:lnSpc>
                        <a:spcBef>
                          <a:spcPts val="0"/>
                        </a:spcBef>
                        <a:spcAft>
                          <a:spcPts val="0"/>
                        </a:spcAft>
                      </a:pPr>
                      <a:r>
                        <a:rPr lang="en-US" sz="1600" b="1" kern="1200" dirty="0">
                          <a:solidFill>
                            <a:srgbClr val="222222"/>
                          </a:solidFill>
                          <a:latin typeface="Arial" pitchFamily="34" charset="0"/>
                          <a:ea typeface="Calibri"/>
                          <a:cs typeface="Arial" pitchFamily="34" charset="0"/>
                        </a:rPr>
                        <a:t>Land Acquisition &amp; R&amp;R Issue</a:t>
                      </a:r>
                    </a:p>
                  </a:txBody>
                  <a:tcPr marL="21882" marR="21882" marT="0" marB="0" anchor="ctr"/>
                </a:tc>
                <a:tc gridSpan="5">
                  <a:txBody>
                    <a:bodyPr/>
                    <a:lstStyle/>
                    <a:p>
                      <a:pPr marL="0" marR="0" algn="just">
                        <a:lnSpc>
                          <a:spcPct val="114000"/>
                        </a:lnSpc>
                        <a:spcBef>
                          <a:spcPts val="0"/>
                        </a:spcBef>
                        <a:spcAft>
                          <a:spcPts val="0"/>
                        </a:spcAft>
                      </a:pPr>
                      <a:r>
                        <a:rPr lang="en-US" sz="1600" kern="1200" dirty="0">
                          <a:solidFill>
                            <a:srgbClr val="222222"/>
                          </a:solidFill>
                          <a:latin typeface="Arial" pitchFamily="34" charset="0"/>
                          <a:ea typeface="Calibri"/>
                          <a:cs typeface="Arial" pitchFamily="34" charset="0"/>
                        </a:rPr>
                        <a:t>Total land of </a:t>
                      </a:r>
                      <a:r>
                        <a:rPr lang="en-US" sz="1600" kern="1200" dirty="0">
                          <a:solidFill>
                            <a:schemeClr val="tx1"/>
                          </a:solidFill>
                          <a:latin typeface="Arial" pitchFamily="34" charset="0"/>
                          <a:ea typeface="+mn-ea"/>
                          <a:cs typeface="Arial" pitchFamily="34" charset="0"/>
                        </a:rPr>
                        <a:t>158.59 Acres (64.18 Ha) </a:t>
                      </a:r>
                      <a:r>
                        <a:rPr lang="en-US" sz="1600" kern="1200" dirty="0">
                          <a:solidFill>
                            <a:srgbClr val="222222"/>
                          </a:solidFill>
                          <a:latin typeface="Arial" pitchFamily="34" charset="0"/>
                          <a:ea typeface="Calibri"/>
                          <a:cs typeface="Arial" pitchFamily="34" charset="0"/>
                        </a:rPr>
                        <a:t>already in possession. No acquisition proposed.</a:t>
                      </a:r>
                    </a:p>
                    <a:p>
                      <a:pPr marL="0" marR="0" algn="just">
                        <a:lnSpc>
                          <a:spcPct val="114000"/>
                        </a:lnSpc>
                        <a:spcBef>
                          <a:spcPts val="0"/>
                        </a:spcBef>
                        <a:spcAft>
                          <a:spcPts val="0"/>
                        </a:spcAft>
                      </a:pPr>
                      <a:r>
                        <a:rPr lang="en-US" sz="1600" kern="1200" dirty="0">
                          <a:solidFill>
                            <a:srgbClr val="222222"/>
                          </a:solidFill>
                          <a:latin typeface="Arial" pitchFamily="34" charset="0"/>
                          <a:ea typeface="Calibri"/>
                          <a:cs typeface="Arial" pitchFamily="34" charset="0"/>
                        </a:rPr>
                        <a:t>There is no existence of habitants identified within the plant boundary. Hence no R&amp;R issues</a:t>
                      </a:r>
                    </a:p>
                  </a:txBody>
                  <a:tcPr marL="21882" marR="21882" marT="0" marB="0" anchor="ctr"/>
                </a:tc>
                <a:tc hMerge="1">
                  <a:txBody>
                    <a:bodyPr/>
                    <a:lstStyle/>
                    <a:p>
                      <a:endParaRPr lang="en-IN"/>
                    </a:p>
                  </a:txBody>
                  <a:tcPr/>
                </a:tc>
                <a:tc hMerge="1">
                  <a:txBody>
                    <a:bodyPr/>
                    <a:lstStyle/>
                    <a:p>
                      <a:endParaRPr lang="en-IN"/>
                    </a:p>
                  </a:txBody>
                  <a:tcPr/>
                </a:tc>
                <a:tc hMerge="1">
                  <a:txBody>
                    <a:bodyPr/>
                    <a:lstStyle/>
                    <a:p>
                      <a:endParaRPr lang="en-US" dirty="0"/>
                    </a:p>
                  </a:txBody>
                  <a:tcPr>
                    <a:noFill/>
                  </a:tcPr>
                </a:tc>
                <a:tc hMerge="1">
                  <a:txBody>
                    <a:bodyPr/>
                    <a:lstStyle/>
                    <a:p>
                      <a:endParaRPr lang="en-IN"/>
                    </a:p>
                  </a:txBody>
                  <a:tcPr/>
                </a:tc>
                <a:extLst>
                  <a:ext uri="{0D108BD9-81ED-4DB2-BD59-A6C34878D82A}">
                    <a16:rowId xmlns:a16="http://schemas.microsoft.com/office/drawing/2014/main" xmlns="" val="10006"/>
                  </a:ext>
                </a:extLst>
              </a:tr>
              <a:tr h="233948">
                <a:tc rowSpan="2">
                  <a:txBody>
                    <a:bodyPr/>
                    <a:lstStyle/>
                    <a:p>
                      <a:pPr marL="0" algn="ctr" defTabSz="914400" rtl="0" eaLnBrk="1" latinLnBrk="0" hangingPunct="1"/>
                      <a:r>
                        <a:rPr lang="en-US" sz="1600" kern="1200" dirty="0">
                          <a:solidFill>
                            <a:schemeClr val="tx1"/>
                          </a:solidFill>
                          <a:effectLst/>
                          <a:latin typeface="Arial" pitchFamily="34" charset="0"/>
                          <a:ea typeface="+mn-ea"/>
                          <a:cs typeface="Arial" pitchFamily="34" charset="0"/>
                        </a:rPr>
                        <a:t>14</a:t>
                      </a:r>
                    </a:p>
                  </a:txBody>
                  <a:tcPr anchor="ctr"/>
                </a:tc>
                <a:tc rowSpan="2">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600" b="1" kern="1200" dirty="0">
                          <a:solidFill>
                            <a:schemeClr val="tx1"/>
                          </a:solidFill>
                          <a:latin typeface="Arial" pitchFamily="34" charset="0"/>
                          <a:ea typeface="Calibri"/>
                          <a:cs typeface="Arial" pitchFamily="34" charset="0"/>
                        </a:rPr>
                        <a:t>Land Details as per Land records</a:t>
                      </a:r>
                      <a:endParaRPr lang="en-US" sz="1600" b="1" kern="1200" dirty="0">
                        <a:solidFill>
                          <a:schemeClr val="tx1"/>
                        </a:solidFill>
                        <a:latin typeface="Arial" pitchFamily="34" charset="0"/>
                        <a:ea typeface="Calibri"/>
                        <a:cs typeface="Arial" pitchFamily="34" charset="0"/>
                      </a:endParaRPr>
                    </a:p>
                  </a:txBody>
                  <a:tcPr marL="21882" marR="21882" marT="0" marB="0" anchor="ctr"/>
                </a:tc>
                <a:tc>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IN" sz="1600" b="1" dirty="0">
                          <a:latin typeface="Arial" pitchFamily="34" charset="0"/>
                          <a:ea typeface="Times New Roman"/>
                          <a:cs typeface="Arial" pitchFamily="34" charset="0"/>
                        </a:rPr>
                        <a:t>Lease Deed No./Date</a:t>
                      </a:r>
                      <a:endParaRPr lang="en-US" sz="1600" dirty="0">
                        <a:latin typeface="Arial" pitchFamily="34" charset="0"/>
                        <a:ea typeface="Calibri"/>
                        <a:cs typeface="Arial" pitchFamily="34" charset="0"/>
                      </a:endParaRPr>
                    </a:p>
                  </a:txBody>
                  <a:tcPr marL="21882" marR="2188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IN" sz="1600" b="1" dirty="0">
                          <a:latin typeface="Arial" pitchFamily="34" charset="0"/>
                          <a:ea typeface="Times New Roman"/>
                          <a:cs typeface="Arial" pitchFamily="34" charset="0"/>
                        </a:rPr>
                        <a:t>Land Area</a:t>
                      </a:r>
                      <a:endParaRPr lang="en-US" sz="1600" dirty="0">
                        <a:latin typeface="Arial" pitchFamily="34" charset="0"/>
                        <a:ea typeface="Calibri"/>
                        <a:cs typeface="Arial" pitchFamily="34" charset="0"/>
                      </a:endParaRPr>
                    </a:p>
                  </a:txBody>
                  <a:tcPr marL="21882" marR="2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en-IN" sz="1600" b="1" dirty="0">
                          <a:latin typeface="Arial" pitchFamily="34" charset="0"/>
                          <a:ea typeface="Times New Roman"/>
                          <a:cs typeface="Arial" pitchFamily="34" charset="0"/>
                        </a:rPr>
                        <a:t>Village/</a:t>
                      </a:r>
                      <a:r>
                        <a:rPr lang="en-IN" sz="1600" b="1" dirty="0" err="1">
                          <a:latin typeface="Arial" pitchFamily="34" charset="0"/>
                          <a:ea typeface="Times New Roman"/>
                          <a:cs typeface="Arial" pitchFamily="34" charset="0"/>
                        </a:rPr>
                        <a:t>Mouza</a:t>
                      </a:r>
                      <a:endParaRPr lang="en-US" sz="1600" dirty="0">
                        <a:latin typeface="Arial" pitchFamily="34" charset="0"/>
                        <a:ea typeface="Calibri"/>
                        <a:cs typeface="Arial" pitchFamily="34" charset="0"/>
                      </a:endParaRPr>
                    </a:p>
                  </a:txBody>
                  <a:tcPr marL="21882" marR="2188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53518">
                <a:tc vMerge="1">
                  <a:txBody>
                    <a:bodyPr/>
                    <a:lstStyle/>
                    <a:p>
                      <a:endParaRPr lang="en-IN"/>
                    </a:p>
                  </a:txBody>
                  <a:tcPr/>
                </a:tc>
                <a:tc vMerge="1">
                  <a:txBody>
                    <a:bodyPr/>
                    <a:lstStyle/>
                    <a:p>
                      <a:endParaRPr lang="en-IN"/>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600" dirty="0">
                          <a:solidFill>
                            <a:schemeClr val="tx1"/>
                          </a:solidFill>
                          <a:latin typeface="Arial" pitchFamily="34" charset="0"/>
                          <a:ea typeface="Calibri"/>
                          <a:cs typeface="Arial" pitchFamily="34" charset="0"/>
                        </a:rPr>
                        <a:t>Lease Deed No.-30764</a:t>
                      </a:r>
                      <a:endParaRPr lang="en-US" sz="1600" kern="1200" dirty="0">
                        <a:solidFill>
                          <a:schemeClr val="tx1"/>
                        </a:solidFill>
                        <a:latin typeface="Arial" pitchFamily="34" charset="0"/>
                        <a:ea typeface="Calibri"/>
                        <a:cs typeface="Arial" pitchFamily="34" charset="0"/>
                      </a:endParaRPr>
                    </a:p>
                    <a:p>
                      <a:pPr marL="0" marR="0" algn="ctr">
                        <a:lnSpc>
                          <a:spcPct val="150000"/>
                        </a:lnSpc>
                        <a:spcBef>
                          <a:spcPts val="0"/>
                        </a:spcBef>
                        <a:spcAft>
                          <a:spcPts val="0"/>
                        </a:spcAft>
                      </a:pPr>
                      <a:r>
                        <a:rPr lang="en-US" sz="1600" dirty="0">
                          <a:solidFill>
                            <a:schemeClr val="tx1"/>
                          </a:solidFill>
                          <a:latin typeface="Arial" pitchFamily="34" charset="0"/>
                          <a:ea typeface="Calibri"/>
                          <a:cs typeface="Arial" pitchFamily="34" charset="0"/>
                        </a:rPr>
                        <a:t>Dated-27.09.1993</a:t>
                      </a:r>
                    </a:p>
                  </a:txBody>
                  <a:tcPr marL="21882" marR="2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3">
                  <a:txBody>
                    <a:bodyPr/>
                    <a:lstStyle/>
                    <a:p>
                      <a:pPr marL="0" marR="0" algn="ctr">
                        <a:lnSpc>
                          <a:spcPct val="114000"/>
                        </a:lnSpc>
                        <a:spcBef>
                          <a:spcPts val="0"/>
                        </a:spcBef>
                        <a:spcAft>
                          <a:spcPts val="0"/>
                        </a:spcAft>
                      </a:pPr>
                      <a:r>
                        <a:rPr lang="en-US" sz="1600" kern="1200" dirty="0">
                          <a:solidFill>
                            <a:srgbClr val="222222"/>
                          </a:solidFill>
                          <a:latin typeface="Arial" pitchFamily="34" charset="0"/>
                          <a:ea typeface="Calibri"/>
                          <a:cs typeface="Arial" pitchFamily="34" charset="0"/>
                        </a:rPr>
                        <a:t>158.59 Acres</a:t>
                      </a:r>
                    </a:p>
                  </a:txBody>
                  <a:tcPr marL="21882" marR="2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IN"/>
                    </a:p>
                  </a:txBody>
                  <a:tcPr/>
                </a:tc>
                <a:tc hMerge="1">
                  <a:txBody>
                    <a:bodyPr/>
                    <a:lstStyle/>
                    <a:p>
                      <a:endParaRPr lang="en-IN"/>
                    </a:p>
                  </a:txBody>
                  <a:tcPr/>
                </a:tc>
                <a:tc>
                  <a:txBody>
                    <a:bodyPr/>
                    <a:lstStyle/>
                    <a:p>
                      <a:pPr marL="0" marR="0" algn="ctr">
                        <a:lnSpc>
                          <a:spcPct val="114000"/>
                        </a:lnSpc>
                        <a:spcBef>
                          <a:spcPts val="0"/>
                        </a:spcBef>
                        <a:spcAft>
                          <a:spcPts val="0"/>
                        </a:spcAft>
                      </a:pPr>
                      <a:r>
                        <a:rPr lang="en-US" sz="1600" kern="1200" dirty="0" err="1">
                          <a:solidFill>
                            <a:srgbClr val="222222"/>
                          </a:solidFill>
                          <a:latin typeface="Arial" pitchFamily="34" charset="0"/>
                          <a:ea typeface="Calibri"/>
                          <a:cs typeface="Arial" pitchFamily="34" charset="0"/>
                        </a:rPr>
                        <a:t>Palaspanga</a:t>
                      </a:r>
                      <a:endParaRPr lang="en-US" sz="1600" kern="1200" dirty="0">
                        <a:solidFill>
                          <a:srgbClr val="222222"/>
                        </a:solidFill>
                        <a:latin typeface="Arial" pitchFamily="34" charset="0"/>
                        <a:ea typeface="Calibri"/>
                        <a:cs typeface="Arial" pitchFamily="34" charset="0"/>
                      </a:endParaRPr>
                    </a:p>
                  </a:txBody>
                  <a:tcPr marL="21882" marR="2188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8"/>
                  </a:ext>
                </a:extLst>
              </a:tr>
            </a:tbl>
          </a:graphicData>
        </a:graphic>
      </p:graphicFrame>
      <p:sp>
        <p:nvSpPr>
          <p:cNvPr id="4" name="Rectangle 3">
            <a:extLst>
              <a:ext uri="{FF2B5EF4-FFF2-40B4-BE49-F238E27FC236}">
                <a16:creationId xmlns:a16="http://schemas.microsoft.com/office/drawing/2014/main" xmlns="" id="{D52051C1-7979-4DCC-BAFE-EA73699A4D2B}"/>
              </a:ext>
            </a:extLst>
          </p:cNvPr>
          <p:cNvSpPr/>
          <p:nvPr/>
        </p:nvSpPr>
        <p:spPr>
          <a:xfrm>
            <a:off x="0" y="3694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BRIEF INFORMATION</a:t>
            </a:r>
          </a:p>
        </p:txBody>
      </p:sp>
      <p:sp>
        <p:nvSpPr>
          <p:cNvPr id="2" name="Slide Number Placeholder 1">
            <a:extLst>
              <a:ext uri="{FF2B5EF4-FFF2-40B4-BE49-F238E27FC236}">
                <a16:creationId xmlns:a16="http://schemas.microsoft.com/office/drawing/2014/main" xmlns="" id="{DF4FF988-AEB0-4838-8C19-80BF9BABCA8C}"/>
              </a:ext>
            </a:extLst>
          </p:cNvPr>
          <p:cNvSpPr>
            <a:spLocks noGrp="1"/>
          </p:cNvSpPr>
          <p:nvPr>
            <p:ph type="sldNum" sz="quarter" idx="12"/>
          </p:nvPr>
        </p:nvSpPr>
        <p:spPr/>
        <p:txBody>
          <a:bodyPr/>
          <a:lstStyle/>
          <a:p>
            <a:fld id="{CFF127C1-E3C8-484A-B43B-A9A91675C17C}" type="slidenum">
              <a:rPr lang="en-US" smtClean="0"/>
              <a:pPr/>
              <a:t>3</a:t>
            </a:fld>
            <a:endParaRPr lang="en-US"/>
          </a:p>
        </p:txBody>
      </p:sp>
    </p:spTree>
    <p:extLst>
      <p:ext uri="{BB962C8B-B14F-4D97-AF65-F5344CB8AC3E}">
        <p14:creationId xmlns:p14="http://schemas.microsoft.com/office/powerpoint/2010/main" val="166617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762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REPORTS  </a:t>
            </a:r>
          </a:p>
        </p:txBody>
      </p:sp>
      <p:graphicFrame>
        <p:nvGraphicFramePr>
          <p:cNvPr id="6" name="Table 5"/>
          <p:cNvGraphicFramePr>
            <a:graphicFrameLocks noGrp="1"/>
          </p:cNvGraphicFramePr>
          <p:nvPr>
            <p:extLst>
              <p:ext uri="{D42A27DB-BD31-4B8C-83A1-F6EECF244321}">
                <p14:modId xmlns:p14="http://schemas.microsoft.com/office/powerpoint/2010/main" val="738258029"/>
              </p:ext>
            </p:extLst>
          </p:nvPr>
        </p:nvGraphicFramePr>
        <p:xfrm>
          <a:off x="521859" y="723205"/>
          <a:ext cx="11014364" cy="6074775"/>
        </p:xfrm>
        <a:graphic>
          <a:graphicData uri="http://schemas.openxmlformats.org/drawingml/2006/table">
            <a:tbl>
              <a:tblPr firstRow="1" bandRow="1">
                <a:tableStyleId>{5940675A-B579-460E-94D1-54222C63F5DA}</a:tableStyleId>
              </a:tblPr>
              <a:tblGrid>
                <a:gridCol w="3348365">
                  <a:extLst>
                    <a:ext uri="{9D8B030D-6E8A-4147-A177-3AD203B41FA5}">
                      <a16:colId xmlns:a16="http://schemas.microsoft.com/office/drawing/2014/main" xmlns="" val="20000"/>
                    </a:ext>
                  </a:extLst>
                </a:gridCol>
                <a:gridCol w="1762301">
                  <a:extLst>
                    <a:ext uri="{9D8B030D-6E8A-4147-A177-3AD203B41FA5}">
                      <a16:colId xmlns:a16="http://schemas.microsoft.com/office/drawing/2014/main" xmlns="" val="20001"/>
                    </a:ext>
                  </a:extLst>
                </a:gridCol>
                <a:gridCol w="2026640">
                  <a:extLst>
                    <a:ext uri="{9D8B030D-6E8A-4147-A177-3AD203B41FA5}">
                      <a16:colId xmlns:a16="http://schemas.microsoft.com/office/drawing/2014/main" xmlns="" val="20002"/>
                    </a:ext>
                  </a:extLst>
                </a:gridCol>
                <a:gridCol w="1759155">
                  <a:extLst>
                    <a:ext uri="{9D8B030D-6E8A-4147-A177-3AD203B41FA5}">
                      <a16:colId xmlns:a16="http://schemas.microsoft.com/office/drawing/2014/main" xmlns="" val="20003"/>
                    </a:ext>
                  </a:extLst>
                </a:gridCol>
                <a:gridCol w="2117903">
                  <a:extLst>
                    <a:ext uri="{9D8B030D-6E8A-4147-A177-3AD203B41FA5}">
                      <a16:colId xmlns:a16="http://schemas.microsoft.com/office/drawing/2014/main" xmlns="" val="20004"/>
                    </a:ext>
                  </a:extLst>
                </a:gridCol>
              </a:tblGrid>
              <a:tr h="341259">
                <a:tc>
                  <a:txBody>
                    <a:bodyPr/>
                    <a:lstStyle/>
                    <a:p>
                      <a:r>
                        <a:rPr lang="en-IN" sz="1700" b="1" i="0" dirty="0">
                          <a:latin typeface="Arial" panose="020B0604020202020204" pitchFamily="34" charset="0"/>
                          <a:ea typeface="Cambria" pitchFamily="18" charset="0"/>
                          <a:cs typeface="Arial" panose="020B0604020202020204" pitchFamily="34" charset="0"/>
                        </a:rPr>
                        <a:t>Period</a:t>
                      </a:r>
                      <a:endParaRPr lang="en-IN" sz="1700" i="0" dirty="0">
                        <a:latin typeface="Arial" panose="020B0604020202020204" pitchFamily="34" charset="0"/>
                        <a:ea typeface="Cambria" pitchFamily="18" charset="0"/>
                        <a:cs typeface="Arial" panose="020B0604020202020204" pitchFamily="34" charset="0"/>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ea typeface="Cambria" pitchFamily="18" charset="0"/>
                          <a:cs typeface="Arial" panose="020B0604020202020204" pitchFamily="34" charset="0"/>
                        </a:rPr>
                        <a:t>1</a:t>
                      </a:r>
                      <a:r>
                        <a:rPr lang="en-US" sz="1700" baseline="30000" dirty="0">
                          <a:latin typeface="Arial" panose="020B0604020202020204" pitchFamily="34" charset="0"/>
                          <a:ea typeface="Cambria" pitchFamily="18" charset="0"/>
                          <a:cs typeface="Arial" panose="020B0604020202020204" pitchFamily="34" charset="0"/>
                        </a:rPr>
                        <a:t>st</a:t>
                      </a:r>
                      <a:r>
                        <a:rPr lang="en-US" sz="1700" dirty="0">
                          <a:latin typeface="Arial" panose="020B0604020202020204" pitchFamily="34" charset="0"/>
                          <a:ea typeface="Cambria" pitchFamily="18" charset="0"/>
                          <a:cs typeface="Arial" panose="020B0604020202020204" pitchFamily="34" charset="0"/>
                        </a:rPr>
                        <a:t>   March 2021 to  31</a:t>
                      </a:r>
                      <a:r>
                        <a:rPr lang="en-US" sz="1700" baseline="30000" dirty="0">
                          <a:latin typeface="Arial" panose="020B0604020202020204" pitchFamily="34" charset="0"/>
                          <a:ea typeface="Cambria" pitchFamily="18" charset="0"/>
                          <a:cs typeface="Arial" panose="020B0604020202020204" pitchFamily="34" charset="0"/>
                        </a:rPr>
                        <a:t>st</a:t>
                      </a:r>
                      <a:r>
                        <a:rPr lang="en-US" sz="1700" dirty="0">
                          <a:latin typeface="Arial" panose="020B0604020202020204" pitchFamily="34" charset="0"/>
                          <a:ea typeface="Cambria" pitchFamily="18" charset="0"/>
                          <a:cs typeface="Arial" panose="020B0604020202020204" pitchFamily="34" charset="0"/>
                        </a:rPr>
                        <a:t>  May 2021</a:t>
                      </a:r>
                      <a:endParaRPr lang="en-IN" sz="1700" dirty="0">
                        <a:latin typeface="Arial" panose="020B0604020202020204" pitchFamily="34" charset="0"/>
                        <a:ea typeface="Cambria" pitchFamily="18" charset="0"/>
                        <a:cs typeface="Arial" panose="020B0604020202020204" pitchFamily="34" charset="0"/>
                      </a:endParaRPr>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246317">
                <a:tc rowSpan="6">
                  <a:txBody>
                    <a:bodyPr/>
                    <a:lstStyle/>
                    <a:p>
                      <a:r>
                        <a:rPr lang="en-IN" sz="1700" b="1" dirty="0">
                          <a:latin typeface="Arial" panose="020B0604020202020204" pitchFamily="34" charset="0"/>
                          <a:ea typeface="Cambria" pitchFamily="18" charset="0"/>
                          <a:cs typeface="Arial" panose="020B0604020202020204" pitchFamily="34" charset="0"/>
                        </a:rPr>
                        <a:t>AAQ parameters at 9</a:t>
                      </a:r>
                      <a:r>
                        <a:rPr lang="en-IN" sz="1700" b="1" baseline="0" dirty="0">
                          <a:latin typeface="Arial" panose="020B0604020202020204" pitchFamily="34" charset="0"/>
                          <a:ea typeface="Cambria" pitchFamily="18" charset="0"/>
                          <a:cs typeface="Arial" panose="020B0604020202020204" pitchFamily="34" charset="0"/>
                        </a:rPr>
                        <a:t> </a:t>
                      </a:r>
                      <a:r>
                        <a:rPr lang="en-IN" sz="1700" b="1" dirty="0">
                          <a:latin typeface="Arial" panose="020B0604020202020204" pitchFamily="34" charset="0"/>
                          <a:ea typeface="Cambria" pitchFamily="18" charset="0"/>
                          <a:cs typeface="Arial" panose="020B0604020202020204" pitchFamily="34" charset="0"/>
                        </a:rPr>
                        <a:t>Locations</a:t>
                      </a: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r>
                        <a:rPr lang="en-IN" sz="1700" b="1" dirty="0">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r>
                        <a:rPr lang="en-IN" sz="1700" b="1" dirty="0">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tc>
                  <a:txBody>
                    <a:bodyPr/>
                    <a:lstStyle/>
                    <a:p>
                      <a:r>
                        <a:rPr lang="en-IN" sz="1700" b="1" dirty="0">
                          <a:latin typeface="Arial" panose="020B0604020202020204" pitchFamily="34" charset="0"/>
                          <a:ea typeface="Cambria" pitchFamily="18" charset="0"/>
                          <a:cs typeface="Arial" panose="020B0604020202020204" pitchFamily="34" charset="0"/>
                        </a:rPr>
                        <a:t>98</a:t>
                      </a:r>
                      <a:r>
                        <a:rPr lang="en-IN" sz="1700" b="1" baseline="30000" dirty="0">
                          <a:latin typeface="Arial" panose="020B0604020202020204" pitchFamily="34" charset="0"/>
                          <a:ea typeface="Cambria" pitchFamily="18" charset="0"/>
                          <a:cs typeface="Arial" panose="020B0604020202020204" pitchFamily="34" charset="0"/>
                        </a:rPr>
                        <a:t>th</a:t>
                      </a:r>
                      <a:r>
                        <a:rPr lang="en-IN" sz="1700" b="1" dirty="0">
                          <a:latin typeface="Arial" panose="020B0604020202020204" pitchFamily="34" charset="0"/>
                          <a:ea typeface="Cambria" pitchFamily="18" charset="0"/>
                          <a:cs typeface="Arial" panose="020B0604020202020204" pitchFamily="34" charset="0"/>
                        </a:rPr>
                        <a:t> Percentile</a:t>
                      </a:r>
                    </a:p>
                  </a:txBody>
                  <a:tcPr>
                    <a:solidFill>
                      <a:schemeClr val="accent3">
                        <a:lumMod val="40000"/>
                        <a:lumOff val="60000"/>
                      </a:schemeClr>
                    </a:solidFill>
                  </a:tcPr>
                </a:tc>
                <a:extLst>
                  <a:ext uri="{0D108BD9-81ED-4DB2-BD59-A6C34878D82A}">
                    <a16:rowId xmlns:a16="http://schemas.microsoft.com/office/drawing/2014/main" xmlns="" val="10001"/>
                  </a:ext>
                </a:extLst>
              </a:tr>
              <a:tr h="358467">
                <a:tc vMerge="1">
                  <a:txBody>
                    <a:bodyPr/>
                    <a:lstStyle/>
                    <a:p>
                      <a:endParaRPr lang="en-IN" dirty="0"/>
                    </a:p>
                  </a:txBody>
                  <a:tcPr/>
                </a:tc>
                <a:tc>
                  <a:txBody>
                    <a:bodyPr/>
                    <a:lstStyle/>
                    <a:p>
                      <a:r>
                        <a:rPr lang="en-IN" sz="1700" dirty="0">
                          <a:latin typeface="Arial" panose="020B0604020202020204" pitchFamily="34" charset="0"/>
                          <a:ea typeface="Cambria" pitchFamily="18" charset="0"/>
                          <a:cs typeface="Arial" panose="020B0604020202020204" pitchFamily="34" charset="0"/>
                        </a:rPr>
                        <a:t>PM2.5</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algn="ctr"/>
                      <a:r>
                        <a:rPr lang="en-US" sz="1800" kern="1200" dirty="0">
                          <a:solidFill>
                            <a:schemeClr val="tx1"/>
                          </a:solidFill>
                          <a:latin typeface="+mn-lt"/>
                          <a:ea typeface="+mn-ea"/>
                          <a:cs typeface="+mn-cs"/>
                        </a:rPr>
                        <a:t>49.0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23.1</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31.9 to 48.9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2"/>
                  </a:ext>
                </a:extLst>
              </a:tr>
              <a:tr h="231870">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PM10</a:t>
                      </a:r>
                    </a:p>
                  </a:txBody>
                  <a:tcPr/>
                </a:tc>
                <a:tc>
                  <a:txBody>
                    <a:bodyPr/>
                    <a:lstStyle/>
                    <a:p>
                      <a:pPr algn="ctr"/>
                      <a:r>
                        <a:rPr lang="en-US" sz="1800" kern="1200" dirty="0">
                          <a:solidFill>
                            <a:schemeClr val="tx1"/>
                          </a:solidFill>
                          <a:latin typeface="+mn-lt"/>
                          <a:ea typeface="+mn-ea"/>
                          <a:cs typeface="+mn-cs"/>
                        </a:rPr>
                        <a:t>88.7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42.6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57.8 to 88.2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3"/>
                  </a:ext>
                </a:extLst>
              </a:tr>
              <a:tr h="254403">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SO</a:t>
                      </a:r>
                      <a:r>
                        <a:rPr lang="en-IN" sz="1700" baseline="-25000" dirty="0">
                          <a:latin typeface="Arial" panose="020B0604020202020204" pitchFamily="34" charset="0"/>
                          <a:ea typeface="Cambria" pitchFamily="18" charset="0"/>
                          <a:cs typeface="Arial" panose="020B0604020202020204" pitchFamily="34" charset="0"/>
                        </a:rPr>
                        <a:t>2</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algn="ctr"/>
                      <a:r>
                        <a:rPr lang="en-US" sz="1800" kern="1200" dirty="0">
                          <a:solidFill>
                            <a:schemeClr val="tx1"/>
                          </a:solidFill>
                          <a:latin typeface="+mn-lt"/>
                          <a:ea typeface="+mn-ea"/>
                          <a:cs typeface="+mn-cs"/>
                        </a:rPr>
                        <a:t>21.4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9.1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12 to 21.4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4"/>
                  </a:ext>
                </a:extLst>
              </a:tr>
              <a:tr h="358467">
                <a:tc v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NO</a:t>
                      </a:r>
                      <a:r>
                        <a:rPr lang="en-IN" sz="1700" baseline="-25000" dirty="0">
                          <a:latin typeface="Arial" panose="020B0604020202020204" pitchFamily="34" charset="0"/>
                          <a:ea typeface="Cambria" pitchFamily="18" charset="0"/>
                          <a:cs typeface="Arial" panose="020B0604020202020204" pitchFamily="34" charset="0"/>
                        </a:rPr>
                        <a:t>2</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algn="ctr"/>
                      <a:r>
                        <a:rPr lang="en-US" sz="1800" kern="1200" dirty="0">
                          <a:solidFill>
                            <a:schemeClr val="tx1"/>
                          </a:solidFill>
                          <a:latin typeface="+mn-lt"/>
                          <a:ea typeface="+mn-ea"/>
                          <a:cs typeface="+mn-cs"/>
                        </a:rPr>
                        <a:t>30.7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kern="1200" dirty="0">
                          <a:solidFill>
                            <a:schemeClr val="tx1"/>
                          </a:solidFill>
                          <a:latin typeface="+mn-lt"/>
                          <a:ea typeface="+mn-ea"/>
                          <a:cs typeface="+mn-cs"/>
                        </a:rPr>
                        <a:t>15.7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r>
                        <a:rPr lang="en-US" sz="1800" kern="1200" dirty="0">
                          <a:solidFill>
                            <a:schemeClr val="tx1"/>
                          </a:solidFill>
                          <a:latin typeface="+mn-lt"/>
                          <a:ea typeface="+mn-ea"/>
                          <a:cs typeface="+mn-cs"/>
                        </a:rPr>
                        <a:t> </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b="0" kern="1200" dirty="0">
                          <a:solidFill>
                            <a:schemeClr val="tx1"/>
                          </a:solidFill>
                          <a:latin typeface="+mn-lt"/>
                          <a:ea typeface="+mn-ea"/>
                          <a:cs typeface="+mn-cs"/>
                        </a:rPr>
                        <a:t>20.4</a:t>
                      </a:r>
                      <a:r>
                        <a:rPr lang="en-US" sz="1800" b="1" kern="1200" dirty="0">
                          <a:solidFill>
                            <a:schemeClr val="tx1"/>
                          </a:solidFill>
                          <a:latin typeface="+mn-lt"/>
                          <a:ea typeface="+mn-ea"/>
                          <a:cs typeface="+mn-cs"/>
                        </a:rPr>
                        <a:t> </a:t>
                      </a:r>
                      <a:r>
                        <a:rPr lang="en-US" sz="1800" kern="1200" dirty="0">
                          <a:solidFill>
                            <a:schemeClr val="tx1"/>
                          </a:solidFill>
                          <a:latin typeface="+mn-lt"/>
                          <a:ea typeface="+mn-ea"/>
                          <a:cs typeface="+mn-cs"/>
                        </a:rPr>
                        <a:t>to 30.5 </a:t>
                      </a:r>
                      <a:r>
                        <a:rPr lang="en-US" sz="1800" kern="1200" dirty="0">
                          <a:solidFill>
                            <a:schemeClr val="tx1"/>
                          </a:solidFill>
                          <a:latin typeface="+mn-lt"/>
                          <a:ea typeface="+mn-ea"/>
                          <a:cs typeface="+mn-cs"/>
                          <a:sym typeface="Symbol"/>
                        </a:rPr>
                        <a:t></a:t>
                      </a:r>
                      <a:r>
                        <a:rPr lang="en-US" sz="1800" kern="1200" dirty="0">
                          <a:solidFill>
                            <a:schemeClr val="tx1"/>
                          </a:solidFill>
                          <a:latin typeface="+mn-lt"/>
                          <a:ea typeface="+mn-ea"/>
                          <a:cs typeface="+mn-cs"/>
                        </a:rPr>
                        <a:t>g/m</a:t>
                      </a:r>
                      <a:r>
                        <a:rPr lang="en-US" sz="1800" kern="1200" baseline="30000" dirty="0">
                          <a:solidFill>
                            <a:schemeClr val="tx1"/>
                          </a:solidFill>
                          <a:latin typeface="+mn-lt"/>
                          <a:ea typeface="+mn-ea"/>
                          <a:cs typeface="+mn-cs"/>
                        </a:rPr>
                        <a:t>3</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5"/>
                  </a:ext>
                </a:extLst>
              </a:tr>
              <a:tr h="299469">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CO </a:t>
                      </a:r>
                      <a:endParaRPr lang="en-IN" sz="1700" dirty="0">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0.63 mg/m3 </a:t>
                      </a:r>
                      <a:endParaRPr lang="en-IN" sz="1700" baseline="300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0.16 mg/m3 </a:t>
                      </a:r>
                      <a:endParaRPr lang="en-IN" sz="1700" baseline="300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algn="ctr"/>
                      <a:r>
                        <a:rPr lang="en-US" sz="1800" b="0" kern="1200" dirty="0">
                          <a:solidFill>
                            <a:schemeClr val="tx1"/>
                          </a:solidFill>
                          <a:latin typeface="+mn-lt"/>
                          <a:ea typeface="+mn-ea"/>
                          <a:cs typeface="+mn-cs"/>
                        </a:rPr>
                        <a:t>0.27 to 0.61 mg/m3</a:t>
                      </a:r>
                      <a:endParaRPr lang="en-IN" sz="1700" b="0" baseline="300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10006"/>
                  </a:ext>
                </a:extLst>
              </a:tr>
              <a:tr h="358467">
                <a:tc rowSpan="5">
                  <a:txBody>
                    <a:bodyPr/>
                    <a:lstStyle/>
                    <a:p>
                      <a:r>
                        <a:rPr lang="en-IN" sz="1700" b="1" dirty="0">
                          <a:latin typeface="Arial" panose="020B0604020202020204" pitchFamily="34" charset="0"/>
                          <a:ea typeface="Cambria" pitchFamily="18" charset="0"/>
                          <a:cs typeface="Arial" panose="020B0604020202020204" pitchFamily="34" charset="0"/>
                        </a:rPr>
                        <a:t>AAQ Modelling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AERMOD version  9.9.0 </a:t>
                      </a:r>
                      <a:r>
                        <a:rPr lang="en-US" sz="1700" b="1" kern="1200" dirty="0">
                          <a:solidFill>
                            <a:schemeClr val="tx1"/>
                          </a:solidFill>
                          <a:effectLst/>
                          <a:latin typeface="Arial" panose="020B0604020202020204" pitchFamily="34" charset="0"/>
                          <a:ea typeface="Cambria" pitchFamily="18" charset="0"/>
                          <a:cs typeface="Arial" panose="020B0604020202020204" pitchFamily="34" charset="0"/>
                        </a:rPr>
                        <a:t>) </a:t>
                      </a:r>
                    </a:p>
                    <a:p>
                      <a:endParaRPr lang="en-US" sz="1700" b="1" kern="1200" dirty="0">
                        <a:solidFill>
                          <a:schemeClr val="tx1"/>
                        </a:solidFill>
                        <a:effectLst/>
                        <a:latin typeface="Arial" panose="020B0604020202020204" pitchFamily="34" charset="0"/>
                        <a:ea typeface="Cambria" pitchFamily="18" charset="0"/>
                        <a:cs typeface="Arial" panose="020B0604020202020204" pitchFamily="34" charset="0"/>
                      </a:endParaRPr>
                    </a:p>
                    <a:p>
                      <a:r>
                        <a:rPr lang="en-US" sz="1700" b="1" kern="1200" dirty="0">
                          <a:solidFill>
                            <a:schemeClr val="tx1"/>
                          </a:solidFill>
                          <a:latin typeface="Arial" panose="020B0604020202020204" pitchFamily="34" charset="0"/>
                          <a:ea typeface="Cambria" pitchFamily="18" charset="0"/>
                          <a:cs typeface="Arial" panose="020B0604020202020204" pitchFamily="34" charset="0"/>
                        </a:rPr>
                        <a:t>Maximum Incremental</a:t>
                      </a:r>
                      <a:endParaRPr lang="en-IN" sz="1700" b="1" kern="12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algn="l" defTabSz="914400" rtl="0" eaLnBrk="1" latinLnBrk="0" hangingPunct="1"/>
                      <a:r>
                        <a:rPr lang="en-IN" sz="1700" b="1" kern="1200" dirty="0">
                          <a:solidFill>
                            <a:schemeClr val="tx1"/>
                          </a:solidFill>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1" kern="1200" dirty="0">
                          <a:solidFill>
                            <a:schemeClr val="tx1"/>
                          </a:solidFill>
                          <a:latin typeface="Arial" panose="020B0604020202020204" pitchFamily="34" charset="0"/>
                          <a:ea typeface="Cambria" pitchFamily="18" charset="0"/>
                          <a:cs typeface="Arial" panose="020B0604020202020204" pitchFamily="34" charset="0"/>
                        </a:rPr>
                        <a:t>Incremental</a:t>
                      </a: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1" kern="1200" dirty="0">
                          <a:solidFill>
                            <a:schemeClr val="tx1"/>
                          </a:solidFill>
                          <a:latin typeface="Arial" panose="020B0604020202020204" pitchFamily="34" charset="0"/>
                          <a:ea typeface="Cambria" pitchFamily="18" charset="0"/>
                          <a:cs typeface="Arial" panose="020B0604020202020204" pitchFamily="34" charset="0"/>
                        </a:rPr>
                        <a:t>Distance</a:t>
                      </a:r>
                    </a:p>
                  </a:txBody>
                  <a:tcP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1" kern="1200" dirty="0">
                          <a:solidFill>
                            <a:schemeClr val="tx1"/>
                          </a:solidFill>
                          <a:latin typeface="Arial" panose="020B0604020202020204" pitchFamily="34" charset="0"/>
                          <a:ea typeface="Cambria" pitchFamily="18" charset="0"/>
                          <a:cs typeface="Arial" panose="020B0604020202020204" pitchFamily="34" charset="0"/>
                        </a:rPr>
                        <a:t>Direction</a:t>
                      </a:r>
                    </a:p>
                  </a:txBody>
                  <a:tcPr>
                    <a:solidFill>
                      <a:schemeClr val="accent3">
                        <a:lumMod val="40000"/>
                        <a:lumOff val="60000"/>
                      </a:schemeClr>
                    </a:solidFill>
                  </a:tcPr>
                </a:tc>
                <a:extLst>
                  <a:ext uri="{0D108BD9-81ED-4DB2-BD59-A6C34878D82A}">
                    <a16:rowId xmlns:a16="http://schemas.microsoft.com/office/drawing/2014/main" xmlns="" val="10007"/>
                  </a:ext>
                </a:extLst>
              </a:tr>
              <a:tr h="358467">
                <a:tc vMerge="1">
                  <a:txBody>
                    <a:bodyPr/>
                    <a:lstStyle/>
                    <a:p>
                      <a:endParaRPr lang="en-IN" dirty="0"/>
                    </a:p>
                  </a:txBody>
                  <a:tcPr/>
                </a:tc>
                <a:tc>
                  <a:txBody>
                    <a:bodyPr/>
                    <a:lstStyle/>
                    <a:p>
                      <a:r>
                        <a:rPr lang="en-IN" sz="1700" dirty="0">
                          <a:latin typeface="Arial" panose="020B0604020202020204" pitchFamily="34" charset="0"/>
                          <a:ea typeface="Cambria" pitchFamily="18" charset="0"/>
                          <a:cs typeface="Arial" panose="020B0604020202020204" pitchFamily="34" charset="0"/>
                        </a:rPr>
                        <a:t>PM2.5</a:t>
                      </a:r>
                      <a:r>
                        <a:rPr lang="en-IN" sz="1700" baseline="0" dirty="0">
                          <a:latin typeface="Arial" panose="020B0604020202020204" pitchFamily="34" charset="0"/>
                          <a:ea typeface="Cambria" pitchFamily="18" charset="0"/>
                          <a:cs typeface="Arial" panose="020B0604020202020204" pitchFamily="34"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0.984 </a:t>
                      </a:r>
                      <a:r>
                        <a:rPr lang="en-US" sz="1700" kern="1200" dirty="0">
                          <a:solidFill>
                            <a:schemeClr val="tx1"/>
                          </a:solidFill>
                          <a:effectLst/>
                          <a:latin typeface="Arial" panose="020B0604020202020204" pitchFamily="34" charset="0"/>
                          <a:ea typeface="Cambria" pitchFamily="18" charset="0"/>
                          <a:cs typeface="Arial" panose="020B0604020202020204" pitchFamily="34" charset="0"/>
                        </a:rPr>
                        <a:t>µg/m³</a:t>
                      </a:r>
                      <a:endParaRPr lang="en-IN" sz="1700" baseline="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0.4 km</a:t>
                      </a:r>
                    </a:p>
                  </a:txBody>
                  <a:tcPr/>
                </a:tc>
                <a:tc>
                  <a:txBody>
                    <a:bodyPr/>
                    <a:lstStyle/>
                    <a:p>
                      <a:pPr algn="ctr"/>
                      <a:r>
                        <a:rPr lang="en-IN" sz="1700" baseline="0" dirty="0">
                          <a:solidFill>
                            <a:schemeClr val="tx1"/>
                          </a:solidFill>
                          <a:latin typeface="Arial" panose="020B0604020202020204" pitchFamily="34" charset="0"/>
                          <a:ea typeface="Cambria" pitchFamily="18" charset="0"/>
                          <a:cs typeface="Arial" panose="020B0604020202020204" pitchFamily="34" charset="0"/>
                        </a:rPr>
                        <a:t>Northwest</a:t>
                      </a:r>
                    </a:p>
                  </a:txBody>
                  <a:tcPr/>
                </a:tc>
                <a:extLst>
                  <a:ext uri="{0D108BD9-81ED-4DB2-BD59-A6C34878D82A}">
                    <a16:rowId xmlns:a16="http://schemas.microsoft.com/office/drawing/2014/main" xmlns="" val="10008"/>
                  </a:ext>
                </a:extLst>
              </a:tr>
              <a:tr h="238509">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PM10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1.47 </a:t>
                      </a:r>
                      <a:r>
                        <a:rPr lang="en-US" sz="1700" kern="1200" dirty="0">
                          <a:solidFill>
                            <a:schemeClr val="tx1"/>
                          </a:solidFill>
                          <a:effectLst/>
                          <a:latin typeface="Arial" panose="020B0604020202020204" pitchFamily="34" charset="0"/>
                          <a:ea typeface="Cambria" pitchFamily="18" charset="0"/>
                          <a:cs typeface="Arial" panose="020B0604020202020204" pitchFamily="34" charset="0"/>
                        </a:rPr>
                        <a:t>µg/m³</a:t>
                      </a:r>
                      <a:endParaRPr lang="en-IN" sz="1700" baseline="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0.4 km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Northwest</a:t>
                      </a:r>
                    </a:p>
                  </a:txBody>
                  <a:tcPr/>
                </a:tc>
                <a:extLst>
                  <a:ext uri="{0D108BD9-81ED-4DB2-BD59-A6C34878D82A}">
                    <a16:rowId xmlns:a16="http://schemas.microsoft.com/office/drawing/2014/main" xmlns="" val="10009"/>
                  </a:ext>
                </a:extLst>
              </a:tr>
              <a:tr h="0">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SO</a:t>
                      </a:r>
                      <a:r>
                        <a:rPr lang="en-IN" sz="1700" baseline="-25000" dirty="0">
                          <a:latin typeface="Arial" panose="020B0604020202020204" pitchFamily="34" charset="0"/>
                          <a:ea typeface="Cambria" pitchFamily="18" charset="0"/>
                          <a:cs typeface="Arial" panose="020B0604020202020204" pitchFamily="34" charset="0"/>
                        </a:rPr>
                        <a:t>2</a:t>
                      </a:r>
                      <a:endParaRPr lang="en-IN" sz="1700" baseline="0" dirty="0">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1.56 </a:t>
                      </a:r>
                      <a:r>
                        <a:rPr lang="en-US" sz="1700" kern="1200" dirty="0">
                          <a:solidFill>
                            <a:schemeClr val="tx1"/>
                          </a:solidFill>
                          <a:effectLst/>
                          <a:latin typeface="Arial" panose="020B0604020202020204" pitchFamily="34" charset="0"/>
                          <a:ea typeface="Cambria" pitchFamily="18" charset="0"/>
                          <a:cs typeface="Arial" panose="020B0604020202020204" pitchFamily="34" charset="0"/>
                        </a:rPr>
                        <a:t>µg/m³</a:t>
                      </a:r>
                      <a:endParaRPr lang="en-IN" sz="1700" baseline="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0.4 km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Northwest</a:t>
                      </a:r>
                    </a:p>
                  </a:txBody>
                  <a:tcPr/>
                </a:tc>
                <a:extLst>
                  <a:ext uri="{0D108BD9-81ED-4DB2-BD59-A6C34878D82A}">
                    <a16:rowId xmlns:a16="http://schemas.microsoft.com/office/drawing/2014/main" xmlns="" val="10010"/>
                  </a:ext>
                </a:extLst>
              </a:tr>
              <a:tr h="131175">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NO</a:t>
                      </a:r>
                      <a:r>
                        <a:rPr lang="en-IN" sz="1700" baseline="-25000" dirty="0">
                          <a:latin typeface="Arial" panose="020B0604020202020204" pitchFamily="34" charset="0"/>
                          <a:ea typeface="Cambria" pitchFamily="18" charset="0"/>
                          <a:cs typeface="Arial" panose="020B0604020202020204" pitchFamily="34" charset="0"/>
                        </a:rPr>
                        <a:t>2</a:t>
                      </a:r>
                      <a:endParaRPr lang="en-IN" sz="1700" baseline="0" dirty="0">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2.31 </a:t>
                      </a:r>
                      <a:r>
                        <a:rPr lang="en-US" sz="1700" kern="1200" dirty="0">
                          <a:solidFill>
                            <a:schemeClr val="tx1"/>
                          </a:solidFill>
                          <a:effectLst/>
                          <a:latin typeface="Arial" panose="020B0604020202020204" pitchFamily="34" charset="0"/>
                          <a:ea typeface="Cambria" pitchFamily="18" charset="0"/>
                          <a:cs typeface="Arial" panose="020B0604020202020204" pitchFamily="34" charset="0"/>
                        </a:rPr>
                        <a:t>µg/m³</a:t>
                      </a:r>
                      <a:endParaRPr lang="en-IN" sz="1700" baseline="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0.4 km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Northwest</a:t>
                      </a:r>
                    </a:p>
                  </a:txBody>
                  <a:tcPr/>
                </a:tc>
                <a:extLst>
                  <a:ext uri="{0D108BD9-81ED-4DB2-BD59-A6C34878D82A}">
                    <a16:rowId xmlns:a16="http://schemas.microsoft.com/office/drawing/2014/main" xmlns="" val="10011"/>
                  </a:ext>
                </a:extLst>
              </a:tr>
              <a:tr h="213221">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a:latin typeface="Arial" panose="020B0604020202020204" pitchFamily="34" charset="0"/>
                          <a:ea typeface="Cambria" pitchFamily="18" charset="0"/>
                          <a:cs typeface="Arial" panose="020B0604020202020204" pitchFamily="34" charset="0"/>
                        </a:rPr>
                        <a:t>Ground</a:t>
                      </a:r>
                      <a:r>
                        <a:rPr lang="en-IN" sz="1700" b="1" baseline="0" dirty="0">
                          <a:latin typeface="Arial" panose="020B0604020202020204" pitchFamily="34" charset="0"/>
                          <a:ea typeface="Cambria" pitchFamily="18" charset="0"/>
                          <a:cs typeface="Arial" panose="020B0604020202020204" pitchFamily="34" charset="0"/>
                        </a:rPr>
                        <a:t> water quality at 8 locations</a:t>
                      </a:r>
                      <a:endParaRPr lang="en-IN" sz="1700" b="1" dirty="0">
                        <a:latin typeface="Arial" panose="020B0604020202020204" pitchFamily="34" charset="0"/>
                        <a:ea typeface="Cambria" pitchFamily="18" charset="0"/>
                        <a:cs typeface="Arial" panose="020B0604020202020204" pitchFamily="34" charset="0"/>
                      </a:endParaRPr>
                    </a:p>
                    <a:p>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12"/>
                  </a:ext>
                </a:extLst>
              </a:tr>
              <a:tr h="358467">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pH</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NA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6.4</a:t>
                      </a:r>
                    </a:p>
                  </a:txBody>
                  <a:tcPr/>
                </a:tc>
                <a:extLst>
                  <a:ext uri="{0D108BD9-81ED-4DB2-BD59-A6C34878D82A}">
                    <a16:rowId xmlns:a16="http://schemas.microsoft.com/office/drawing/2014/main" xmlns="" val="10013"/>
                  </a:ext>
                </a:extLst>
              </a:tr>
              <a:tr h="358467">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Hardness</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379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92</a:t>
                      </a:r>
                    </a:p>
                  </a:txBody>
                  <a:tcPr/>
                </a:tc>
                <a:extLst>
                  <a:ext uri="{0D108BD9-81ED-4DB2-BD59-A6C34878D82A}">
                    <a16:rowId xmlns:a16="http://schemas.microsoft.com/office/drawing/2014/main" xmlns="" val="10014"/>
                  </a:ext>
                </a:extLst>
              </a:tr>
              <a:tr h="358467">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Fluoride</a:t>
                      </a:r>
                    </a:p>
                  </a:txBody>
                  <a:tcPr/>
                </a:tc>
                <a:tc>
                  <a:txBody>
                    <a:bodyPr/>
                    <a:lstStyle/>
                    <a:p>
                      <a:pPr algn="ctr"/>
                      <a:r>
                        <a:rPr lang="en-IN" sz="1700">
                          <a:latin typeface="Arial" panose="020B0604020202020204" pitchFamily="34" charset="0"/>
                          <a:ea typeface="Cambria" pitchFamily="18" charset="0"/>
                          <a:cs typeface="Arial" panose="020B0604020202020204" pitchFamily="34" charset="0"/>
                        </a:rPr>
                        <a:t>mg/l</a:t>
                      </a:r>
                      <a:endParaRPr lang="en-IN" sz="1700" dirty="0">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0.5</a:t>
                      </a:r>
                    </a:p>
                  </a:txBody>
                  <a:tcPr/>
                </a:tc>
                <a:tc>
                  <a:txBody>
                    <a:bodyPr/>
                    <a:lstStyle/>
                    <a:p>
                      <a:pPr algn="ctr"/>
                      <a:r>
                        <a:rPr lang="en-IN" sz="1700" baseline="0" dirty="0">
                          <a:solidFill>
                            <a:schemeClr val="tx1"/>
                          </a:solidFill>
                          <a:latin typeface="Arial" panose="020B0604020202020204" pitchFamily="34" charset="0"/>
                          <a:ea typeface="Cambria" pitchFamily="18" charset="0"/>
                          <a:cs typeface="Arial" panose="020B0604020202020204" pitchFamily="34" charset="0"/>
                        </a:rPr>
                        <a:t>0.1</a:t>
                      </a:r>
                    </a:p>
                  </a:txBody>
                  <a:tcPr/>
                </a:tc>
                <a:extLst>
                  <a:ext uri="{0D108BD9-81ED-4DB2-BD59-A6C34878D82A}">
                    <a16:rowId xmlns:a16="http://schemas.microsoft.com/office/drawing/2014/main" xmlns="" val="10015"/>
                  </a:ext>
                </a:extLst>
              </a:tr>
              <a:tr h="235100">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Chloride</a:t>
                      </a:r>
                    </a:p>
                  </a:txBody>
                  <a:tcPr/>
                </a:tc>
                <a:tc>
                  <a:txBody>
                    <a:bodyPr/>
                    <a:lstStyle/>
                    <a:p>
                      <a:pPr algn="ctr"/>
                      <a:r>
                        <a:rPr lang="en-IN" sz="1700" dirty="0">
                          <a:latin typeface="Arial" panose="020B0604020202020204" pitchFamily="34" charset="0"/>
                          <a:ea typeface="Cambria" pitchFamily="18" charset="0"/>
                          <a:cs typeface="Arial" panose="020B0604020202020204" pitchFamily="34" charset="0"/>
                        </a:rPr>
                        <a:t>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120</a:t>
                      </a:r>
                    </a:p>
                  </a:txBody>
                  <a:tcPr/>
                </a:tc>
                <a:tc>
                  <a:txBody>
                    <a:bodyPr/>
                    <a:lstStyle/>
                    <a:p>
                      <a:pPr algn="ctr"/>
                      <a:r>
                        <a:rPr lang="en-IN" sz="1700" baseline="0" dirty="0">
                          <a:solidFill>
                            <a:schemeClr val="tx1"/>
                          </a:solidFill>
                          <a:latin typeface="Arial" panose="020B0604020202020204" pitchFamily="34" charset="0"/>
                          <a:ea typeface="Cambria" pitchFamily="18" charset="0"/>
                          <a:cs typeface="Arial" panose="020B0604020202020204" pitchFamily="34" charset="0"/>
                        </a:rPr>
                        <a:t>13</a:t>
                      </a:r>
                    </a:p>
                  </a:txBody>
                  <a:tcPr/>
                </a:tc>
                <a:extLst>
                  <a:ext uri="{0D108BD9-81ED-4DB2-BD59-A6C34878D82A}">
                    <a16:rowId xmlns:a16="http://schemas.microsoft.com/office/drawing/2014/main" xmlns="" val="10016"/>
                  </a:ext>
                </a:extLst>
              </a:tr>
            </a:tbl>
          </a:graphicData>
        </a:graphic>
      </p:graphicFrame>
      <p:sp>
        <p:nvSpPr>
          <p:cNvPr id="2" name="Slide Number Placeholder 1">
            <a:extLst>
              <a:ext uri="{FF2B5EF4-FFF2-40B4-BE49-F238E27FC236}">
                <a16:creationId xmlns:a16="http://schemas.microsoft.com/office/drawing/2014/main" xmlns="" id="{5DF3A013-C089-45A9-8BDC-498087E43FFE}"/>
              </a:ext>
            </a:extLst>
          </p:cNvPr>
          <p:cNvSpPr>
            <a:spLocks noGrp="1"/>
          </p:cNvSpPr>
          <p:nvPr>
            <p:ph type="sldNum" sz="quarter" idx="12"/>
          </p:nvPr>
        </p:nvSpPr>
        <p:spPr/>
        <p:txBody>
          <a:bodyPr/>
          <a:lstStyle/>
          <a:p>
            <a:fld id="{CFF127C1-E3C8-484A-B43B-A9A91675C17C}" type="slidenum">
              <a:rPr lang="en-US" smtClean="0"/>
              <a:pPr/>
              <a:t>30</a:t>
            </a:fld>
            <a:endParaRPr lang="en-US"/>
          </a:p>
        </p:txBody>
      </p:sp>
    </p:spTree>
    <p:extLst>
      <p:ext uri="{BB962C8B-B14F-4D97-AF65-F5344CB8AC3E}">
        <p14:creationId xmlns:p14="http://schemas.microsoft.com/office/powerpoint/2010/main" val="1784943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7620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BASE LINE STUDY REPORTS  </a:t>
            </a:r>
          </a:p>
        </p:txBody>
      </p:sp>
      <p:graphicFrame>
        <p:nvGraphicFramePr>
          <p:cNvPr id="5" name="Table 4"/>
          <p:cNvGraphicFramePr>
            <a:graphicFrameLocks noGrp="1"/>
          </p:cNvGraphicFramePr>
          <p:nvPr>
            <p:extLst>
              <p:ext uri="{D42A27DB-BD31-4B8C-83A1-F6EECF244321}">
                <p14:modId xmlns:p14="http://schemas.microsoft.com/office/powerpoint/2010/main" val="2434242359"/>
              </p:ext>
            </p:extLst>
          </p:nvPr>
        </p:nvGraphicFramePr>
        <p:xfrm>
          <a:off x="864217" y="605657"/>
          <a:ext cx="10699712" cy="6257531"/>
        </p:xfrm>
        <a:graphic>
          <a:graphicData uri="http://schemas.openxmlformats.org/drawingml/2006/table">
            <a:tbl>
              <a:tblPr firstRow="1" bandRow="1">
                <a:tableStyleId>{5940675A-B579-460E-94D1-54222C63F5DA}</a:tableStyleId>
              </a:tblPr>
              <a:tblGrid>
                <a:gridCol w="3252711">
                  <a:extLst>
                    <a:ext uri="{9D8B030D-6E8A-4147-A177-3AD203B41FA5}">
                      <a16:colId xmlns:a16="http://schemas.microsoft.com/office/drawing/2014/main" xmlns="" val="20000"/>
                    </a:ext>
                  </a:extLst>
                </a:gridCol>
                <a:gridCol w="1711956">
                  <a:extLst>
                    <a:ext uri="{9D8B030D-6E8A-4147-A177-3AD203B41FA5}">
                      <a16:colId xmlns:a16="http://schemas.microsoft.com/office/drawing/2014/main" xmlns="" val="20001"/>
                    </a:ext>
                  </a:extLst>
                </a:gridCol>
                <a:gridCol w="1968745">
                  <a:extLst>
                    <a:ext uri="{9D8B030D-6E8A-4147-A177-3AD203B41FA5}">
                      <a16:colId xmlns:a16="http://schemas.microsoft.com/office/drawing/2014/main" xmlns="" val="20002"/>
                    </a:ext>
                  </a:extLst>
                </a:gridCol>
                <a:gridCol w="1797551">
                  <a:extLst>
                    <a:ext uri="{9D8B030D-6E8A-4147-A177-3AD203B41FA5}">
                      <a16:colId xmlns:a16="http://schemas.microsoft.com/office/drawing/2014/main" xmlns="" val="20003"/>
                    </a:ext>
                  </a:extLst>
                </a:gridCol>
                <a:gridCol w="1968749">
                  <a:extLst>
                    <a:ext uri="{9D8B030D-6E8A-4147-A177-3AD203B41FA5}">
                      <a16:colId xmlns:a16="http://schemas.microsoft.com/office/drawing/2014/main" xmlns="" val="20004"/>
                    </a:ext>
                  </a:extLst>
                </a:gridCol>
              </a:tblGrid>
              <a:tr h="352845">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a:latin typeface="Arial" panose="020B0604020202020204" pitchFamily="34" charset="0"/>
                          <a:ea typeface="Cambria" pitchFamily="18" charset="0"/>
                          <a:cs typeface="Arial" panose="020B0604020202020204" pitchFamily="34" charset="0"/>
                        </a:rPr>
                        <a:t>Ground</a:t>
                      </a:r>
                      <a:r>
                        <a:rPr lang="en-IN" sz="1700" b="1" baseline="0" dirty="0">
                          <a:latin typeface="Arial" panose="020B0604020202020204" pitchFamily="34" charset="0"/>
                          <a:ea typeface="Cambria" pitchFamily="18" charset="0"/>
                          <a:cs typeface="Arial" panose="020B0604020202020204" pitchFamily="34" charset="0"/>
                        </a:rPr>
                        <a:t> water quality at  8 locations</a:t>
                      </a:r>
                      <a:endParaRPr lang="en-IN" sz="1700" b="1" dirty="0">
                        <a:latin typeface="Arial" panose="020B0604020202020204" pitchFamily="34" charset="0"/>
                        <a:ea typeface="Cambria" pitchFamily="18" charset="0"/>
                        <a:cs typeface="Arial" panose="020B0604020202020204" pitchFamily="34" charset="0"/>
                      </a:endParaRPr>
                    </a:p>
                    <a:p>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00"/>
                  </a:ext>
                </a:extLst>
              </a:tr>
              <a:tr h="360847">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Zinc</a:t>
                      </a:r>
                    </a:p>
                  </a:txBody>
                  <a:tcPr/>
                </a:tc>
                <a:tc>
                  <a:txBody>
                    <a:bodyPr/>
                    <a:lstStyle/>
                    <a:p>
                      <a:pPr marL="0" algn="ctr"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0.93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BDL  &lt;0.03</a:t>
                      </a:r>
                    </a:p>
                  </a:txBody>
                  <a:tcPr/>
                </a:tc>
                <a:extLst>
                  <a:ext uri="{0D108BD9-81ED-4DB2-BD59-A6C34878D82A}">
                    <a16:rowId xmlns:a16="http://schemas.microsoft.com/office/drawing/2014/main" xmlns="" val="10001"/>
                  </a:ext>
                </a:extLst>
              </a:tr>
              <a:tr h="176423">
                <a:tc vMerge="1">
                  <a:txBody>
                    <a:bodyPr/>
                    <a:lstStyle/>
                    <a:p>
                      <a:endParaRPr lang="en-IN"/>
                    </a:p>
                  </a:txBody>
                  <a:tcPr/>
                </a:tc>
                <a:tc>
                  <a:txBody>
                    <a:bodyPr/>
                    <a:lstStyle/>
                    <a:p>
                      <a:pPr marL="0" algn="l"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TDS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marL="0" algn="ctr"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506</a:t>
                      </a:r>
                    </a:p>
                  </a:txBody>
                  <a:tcPr/>
                </a:tc>
                <a:tc>
                  <a:txBody>
                    <a:bodyPr/>
                    <a:lstStyle/>
                    <a:p>
                      <a:pPr marL="0" algn="ctr" defTabSz="914400" rtl="0" eaLnBrk="1" latinLnBrk="0" hangingPunct="1"/>
                      <a:r>
                        <a:rPr lang="en-IN" sz="1700" kern="1200" dirty="0">
                          <a:solidFill>
                            <a:schemeClr val="tx1"/>
                          </a:solidFill>
                          <a:latin typeface="Arial" panose="020B0604020202020204" pitchFamily="34" charset="0"/>
                          <a:ea typeface="Cambria" pitchFamily="18" charset="0"/>
                          <a:cs typeface="Arial" panose="020B0604020202020204" pitchFamily="34" charset="0"/>
                        </a:rPr>
                        <a:t>160</a:t>
                      </a:r>
                    </a:p>
                  </a:txBody>
                  <a:tcPr/>
                </a:tc>
                <a:extLst>
                  <a:ext uri="{0D108BD9-81ED-4DB2-BD59-A6C34878D82A}">
                    <a16:rowId xmlns:a16="http://schemas.microsoft.com/office/drawing/2014/main" xmlns="" val="10002"/>
                  </a:ext>
                </a:extLst>
              </a:tr>
              <a:tr h="176423">
                <a:tc vMerge="1">
                  <a:txBody>
                    <a:bodyPr/>
                    <a:lstStyle/>
                    <a:p>
                      <a:endParaRPr lang="en-IN"/>
                    </a:p>
                  </a:txBody>
                  <a:tcPr/>
                </a:tc>
                <a:tc>
                  <a:txBody>
                    <a:bodyPr/>
                    <a:lstStyle/>
                    <a:p>
                      <a:pPr marL="0" algn="l" defTabSz="914400" rtl="0" eaLnBrk="1" latinLnBrk="0" hangingPunct="1"/>
                      <a:r>
                        <a:rPr lang="en-US" sz="1700" kern="1200" dirty="0">
                          <a:solidFill>
                            <a:schemeClr val="tx1"/>
                          </a:solidFill>
                          <a:latin typeface="Arial" panose="020B0604020202020204" pitchFamily="34" charset="0"/>
                          <a:ea typeface="Cambria" pitchFamily="18" charset="0"/>
                          <a:cs typeface="Arial" panose="020B0604020202020204" pitchFamily="34" charset="0"/>
                        </a:rPr>
                        <a:t>Iron</a:t>
                      </a:r>
                      <a:endParaRPr lang="en-IN" sz="1700" kern="12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Arial" panose="020B0604020202020204" pitchFamily="34" charset="0"/>
                          <a:ea typeface="Cambria" pitchFamily="18" charset="0"/>
                          <a:cs typeface="Arial" panose="020B0604020202020204" pitchFamily="34" charset="0"/>
                        </a:rPr>
                        <a:t>Mg/l</a:t>
                      </a:r>
                      <a:endParaRPr lang="en-IN" sz="1700" kern="12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algn="ctr" defTabSz="914400" rtl="0" eaLnBrk="1" latinLnBrk="0" hangingPunct="1"/>
                      <a:r>
                        <a:rPr lang="en-US" sz="1700" kern="1200" dirty="0">
                          <a:solidFill>
                            <a:schemeClr val="tx1"/>
                          </a:solidFill>
                          <a:latin typeface="Arial" panose="020B0604020202020204" pitchFamily="34" charset="0"/>
                          <a:ea typeface="Cambria" pitchFamily="18" charset="0"/>
                          <a:cs typeface="Arial" panose="020B0604020202020204" pitchFamily="34" charset="0"/>
                        </a:rPr>
                        <a:t>0.86</a:t>
                      </a:r>
                      <a:endParaRPr lang="en-IN" sz="1700" kern="12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algn="ctr" defTabSz="914400" rtl="0" eaLnBrk="1" latinLnBrk="0" hangingPunct="1"/>
                      <a:r>
                        <a:rPr lang="en-US" sz="1700" kern="1200" dirty="0">
                          <a:solidFill>
                            <a:schemeClr val="tx1"/>
                          </a:solidFill>
                          <a:latin typeface="Arial" panose="020B0604020202020204" pitchFamily="34" charset="0"/>
                          <a:ea typeface="Cambria" pitchFamily="18" charset="0"/>
                          <a:cs typeface="Arial" panose="020B0604020202020204" pitchFamily="34" charset="0"/>
                        </a:rPr>
                        <a:t>0.15</a:t>
                      </a:r>
                      <a:endParaRPr lang="en-IN" sz="1700" kern="1200" dirty="0">
                        <a:solidFill>
                          <a:schemeClr val="tx1"/>
                        </a:solidFill>
                        <a:latin typeface="Arial" panose="020B0604020202020204" pitchFamily="34" charset="0"/>
                        <a:ea typeface="Cambria" pitchFamily="18" charset="0"/>
                        <a:cs typeface="Arial" panose="020B0604020202020204" pitchFamily="34" charset="0"/>
                      </a:endParaRPr>
                    </a:p>
                  </a:txBody>
                  <a:tcPr/>
                </a:tc>
                <a:extLst>
                  <a:ext uri="{0D108BD9-81ED-4DB2-BD59-A6C34878D82A}">
                    <a16:rowId xmlns:a16="http://schemas.microsoft.com/office/drawing/2014/main" xmlns="" val="248167368"/>
                  </a:ext>
                </a:extLst>
              </a:tr>
              <a:tr h="352845">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baseline="0" dirty="0">
                          <a:latin typeface="Arial" panose="020B0604020202020204" pitchFamily="34" charset="0"/>
                          <a:ea typeface="Cambria" pitchFamily="18" charset="0"/>
                          <a:cs typeface="Arial" panose="020B0604020202020204" pitchFamily="34" charset="0"/>
                        </a:rPr>
                        <a:t>Surface water quality at 8 locations</a:t>
                      </a:r>
                      <a:endParaRPr lang="en-IN" sz="1700" b="1" dirty="0">
                        <a:latin typeface="Arial" panose="020B0604020202020204" pitchFamily="34" charset="0"/>
                        <a:ea typeface="Cambria" pitchFamily="18" charset="0"/>
                        <a:cs typeface="Arial" panose="020B0604020202020204" pitchFamily="34" charset="0"/>
                      </a:endParaRPr>
                    </a:p>
                    <a:p>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03"/>
                  </a:ext>
                </a:extLst>
              </a:tr>
              <a:tr h="352845">
                <a:tc vMerge="1">
                  <a:txBody>
                    <a:bodyPr/>
                    <a:lstStyle/>
                    <a:p>
                      <a:endParaRPr lang="en-IN" dirty="0"/>
                    </a:p>
                  </a:txBody>
                  <a:tcPr/>
                </a:tc>
                <a:tc>
                  <a:txBody>
                    <a:bodyPr/>
                    <a:lstStyle/>
                    <a:p>
                      <a:r>
                        <a:rPr lang="en-IN" sz="1700" baseline="0" dirty="0">
                          <a:latin typeface="Arial" panose="020B0604020202020204" pitchFamily="34" charset="0"/>
                          <a:ea typeface="Cambria" pitchFamily="18" charset="0"/>
                          <a:cs typeface="Arial" panose="020B0604020202020204" pitchFamily="34" charset="0"/>
                        </a:rPr>
                        <a:t>pH</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NA</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8.0</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7.2</a:t>
                      </a:r>
                    </a:p>
                  </a:txBody>
                  <a:tcPr/>
                </a:tc>
                <a:extLst>
                  <a:ext uri="{0D108BD9-81ED-4DB2-BD59-A6C34878D82A}">
                    <a16:rowId xmlns:a16="http://schemas.microsoft.com/office/drawing/2014/main" xmlns="" val="10004"/>
                  </a:ext>
                </a:extLst>
              </a:tr>
              <a:tr h="352845">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DO</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5.8</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4.6</a:t>
                      </a:r>
                    </a:p>
                  </a:txBody>
                  <a:tcPr/>
                </a:tc>
                <a:extLst>
                  <a:ext uri="{0D108BD9-81ED-4DB2-BD59-A6C34878D82A}">
                    <a16:rowId xmlns:a16="http://schemas.microsoft.com/office/drawing/2014/main" xmlns="" val="10005"/>
                  </a:ext>
                </a:extLst>
              </a:tr>
              <a:tr h="352845">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BOD</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2.8</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2.0</a:t>
                      </a:r>
                    </a:p>
                  </a:txBody>
                  <a:tcPr/>
                </a:tc>
                <a:extLst>
                  <a:ext uri="{0D108BD9-81ED-4DB2-BD59-A6C34878D82A}">
                    <a16:rowId xmlns:a16="http://schemas.microsoft.com/office/drawing/2014/main" xmlns="" val="10006"/>
                  </a:ext>
                </a:extLst>
              </a:tr>
              <a:tr h="352845">
                <a:tc v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COD</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mg/l</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32.0</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12.0</a:t>
                      </a:r>
                    </a:p>
                  </a:txBody>
                  <a:tcPr/>
                </a:tc>
                <a:extLst>
                  <a:ext uri="{0D108BD9-81ED-4DB2-BD59-A6C34878D82A}">
                    <a16:rowId xmlns:a16="http://schemas.microsoft.com/office/drawing/2014/main" xmlns="" val="10007"/>
                  </a:ext>
                </a:extLst>
              </a:tr>
              <a:tr h="352845">
                <a:tc rowSpan="6">
                  <a:txBody>
                    <a:bodyPr/>
                    <a:lstStyle/>
                    <a:p>
                      <a:r>
                        <a:rPr lang="en-IN" sz="1700" b="1" dirty="0">
                          <a:latin typeface="Arial" panose="020B0604020202020204" pitchFamily="34" charset="0"/>
                          <a:ea typeface="Cambria" pitchFamily="18" charset="0"/>
                          <a:cs typeface="Arial" panose="020B0604020202020204" pitchFamily="34" charset="0"/>
                        </a:rPr>
                        <a:t>Soil Quality</a:t>
                      </a:r>
                      <a:r>
                        <a:rPr lang="en-IN" sz="1700" b="1" baseline="0" dirty="0">
                          <a:latin typeface="Arial" panose="020B0604020202020204" pitchFamily="34" charset="0"/>
                          <a:ea typeface="Cambria" pitchFamily="18" charset="0"/>
                          <a:cs typeface="Arial" panose="020B0604020202020204" pitchFamily="34" charset="0"/>
                        </a:rPr>
                        <a:t> at 6 Locations</a:t>
                      </a:r>
                      <a:endParaRPr lang="en-IN" sz="1700" b="1" dirty="0">
                        <a:latin typeface="Arial" panose="020B0604020202020204" pitchFamily="34" charset="0"/>
                        <a:ea typeface="Cambria" pitchFamily="18" charset="0"/>
                        <a:cs typeface="Arial" panose="020B0604020202020204" pitchFamily="34" charset="0"/>
                      </a:endParaRPr>
                    </a:p>
                  </a:txBody>
                  <a:tcPr/>
                </a:tc>
                <a:tc>
                  <a:txBody>
                    <a:bodyPr/>
                    <a:lstStyle/>
                    <a:p>
                      <a:r>
                        <a:rPr lang="en-IN" sz="1700" b="1" baseline="0" dirty="0">
                          <a:latin typeface="Arial" panose="020B0604020202020204" pitchFamily="34" charset="0"/>
                          <a:ea typeface="Cambria" pitchFamily="18" charset="0"/>
                          <a:cs typeface="Arial" panose="020B0604020202020204" pitchFamily="34" charset="0"/>
                        </a:rPr>
                        <a:t>Parameter</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Unit</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Maximum</a:t>
                      </a:r>
                    </a:p>
                  </a:txBody>
                  <a:tcPr>
                    <a:solidFill>
                      <a:schemeClr val="accent3">
                        <a:lumMod val="40000"/>
                        <a:lumOff val="60000"/>
                      </a:schemeClr>
                    </a:solidFill>
                  </a:tcPr>
                </a:tc>
                <a:tc>
                  <a:txBody>
                    <a:bodyPr/>
                    <a:lstStyle/>
                    <a:p>
                      <a:pPr algn="ctr"/>
                      <a:r>
                        <a:rPr lang="en-IN" sz="1700" b="1" dirty="0">
                          <a:solidFill>
                            <a:schemeClr val="tx1"/>
                          </a:solidFill>
                          <a:latin typeface="Arial" panose="020B0604020202020204" pitchFamily="34" charset="0"/>
                          <a:ea typeface="Cambria" pitchFamily="18" charset="0"/>
                          <a:cs typeface="Arial" panose="020B0604020202020204" pitchFamily="34" charset="0"/>
                        </a:rPr>
                        <a:t>Minimum</a:t>
                      </a:r>
                    </a:p>
                  </a:txBody>
                  <a:tcPr>
                    <a:solidFill>
                      <a:schemeClr val="accent3">
                        <a:lumMod val="40000"/>
                        <a:lumOff val="60000"/>
                      </a:schemeClr>
                    </a:solidFill>
                  </a:tcPr>
                </a:tc>
                <a:extLst>
                  <a:ext uri="{0D108BD9-81ED-4DB2-BD59-A6C34878D82A}">
                    <a16:rowId xmlns:a16="http://schemas.microsoft.com/office/drawing/2014/main" xmlns="" val="10008"/>
                  </a:ext>
                </a:extLst>
              </a:tr>
              <a:tr h="352845">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pH</a:t>
                      </a:r>
                    </a:p>
                  </a:txBody>
                  <a:tcPr/>
                </a:tc>
                <a:tc>
                  <a:txBody>
                    <a:bodyPr/>
                    <a:lstStyle/>
                    <a:p>
                      <a:pPr algn="ctr"/>
                      <a:r>
                        <a:rPr lang="en-IN" sz="1700" dirty="0">
                          <a:solidFill>
                            <a:schemeClr val="tx1"/>
                          </a:solidFill>
                          <a:latin typeface="Arial" panose="020B0604020202020204" pitchFamily="34" charset="0"/>
                          <a:ea typeface="Cambria" pitchFamily="18" charset="0"/>
                          <a:cs typeface="Arial" panose="020B0604020202020204" pitchFamily="34" charset="0"/>
                        </a:rPr>
                        <a:t>NA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8.1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6.2</a:t>
                      </a:r>
                    </a:p>
                  </a:txBody>
                  <a:tcPr/>
                </a:tc>
                <a:extLst>
                  <a:ext uri="{0D108BD9-81ED-4DB2-BD59-A6C34878D82A}">
                    <a16:rowId xmlns:a16="http://schemas.microsoft.com/office/drawing/2014/main" xmlns="" val="10009"/>
                  </a:ext>
                </a:extLst>
              </a:tr>
              <a:tr h="352845">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Nitrogen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mg/kg</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60.0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23.8</a:t>
                      </a:r>
                    </a:p>
                  </a:txBody>
                  <a:tcPr/>
                </a:tc>
                <a:extLst>
                  <a:ext uri="{0D108BD9-81ED-4DB2-BD59-A6C34878D82A}">
                    <a16:rowId xmlns:a16="http://schemas.microsoft.com/office/drawing/2014/main" xmlns="" val="10010"/>
                  </a:ext>
                </a:extLst>
              </a:tr>
              <a:tr h="352845">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Phosphorous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mg/kg</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baseline="0" dirty="0">
                          <a:solidFill>
                            <a:schemeClr val="tx1"/>
                          </a:solidFill>
                          <a:latin typeface="Arial" panose="020B0604020202020204" pitchFamily="34" charset="0"/>
                          <a:ea typeface="Cambria" pitchFamily="18" charset="0"/>
                          <a:cs typeface="Arial" panose="020B0604020202020204" pitchFamily="34" charset="0"/>
                        </a:rPr>
                        <a:t>50.0</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kern="1200" baseline="0" dirty="0">
                          <a:solidFill>
                            <a:schemeClr val="tx1"/>
                          </a:solidFill>
                          <a:latin typeface="Arial" panose="020B0604020202020204" pitchFamily="34" charset="0"/>
                          <a:ea typeface="Cambria" pitchFamily="18" charset="0"/>
                          <a:cs typeface="Arial" panose="020B0604020202020204" pitchFamily="34" charset="0"/>
                        </a:rPr>
                        <a:t>15.0</a:t>
                      </a:r>
                    </a:p>
                  </a:txBody>
                  <a:tcPr marL="9525" marR="9525" marT="9525" marB="0" anchor="b"/>
                </a:tc>
                <a:extLst>
                  <a:ext uri="{0D108BD9-81ED-4DB2-BD59-A6C34878D82A}">
                    <a16:rowId xmlns:a16="http://schemas.microsoft.com/office/drawing/2014/main" xmlns="" val="10011"/>
                  </a:ext>
                </a:extLst>
              </a:tr>
              <a:tr h="352845">
                <a:tc vMerge="1">
                  <a:txBody>
                    <a:bodyPr/>
                    <a:lstStyle/>
                    <a:p>
                      <a:endParaRPr lang="en-IN"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Potassium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mg/kg</a:t>
                      </a:r>
                      <a:endParaRPr lang="en-IN" sz="1700" dirty="0">
                        <a:solidFill>
                          <a:schemeClr val="tx1"/>
                        </a:solidFill>
                        <a:latin typeface="Arial" panose="020B0604020202020204" pitchFamily="34" charset="0"/>
                        <a:ea typeface="Cambria" pitchFamily="18"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493.2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kern="1200" baseline="0" dirty="0">
                          <a:solidFill>
                            <a:schemeClr val="tx1"/>
                          </a:solidFill>
                          <a:latin typeface="Arial" panose="020B0604020202020204" pitchFamily="34" charset="0"/>
                          <a:ea typeface="Cambria" pitchFamily="18" charset="0"/>
                          <a:cs typeface="Arial" panose="020B0604020202020204" pitchFamily="34" charset="0"/>
                        </a:rPr>
                        <a:t>BDL</a:t>
                      </a:r>
                    </a:p>
                  </a:txBody>
                  <a:tcPr/>
                </a:tc>
                <a:extLst>
                  <a:ext uri="{0D108BD9-81ED-4DB2-BD59-A6C34878D82A}">
                    <a16:rowId xmlns:a16="http://schemas.microsoft.com/office/drawing/2014/main" xmlns="" val="10012"/>
                  </a:ext>
                </a:extLst>
              </a:tr>
              <a:tr h="617479">
                <a:tc vMerge="1">
                  <a:txBody>
                    <a:bodyPr/>
                    <a:lstStyle/>
                    <a:p>
                      <a:endParaRPr lang="en-IN" b="1" dirty="0">
                        <a:latin typeface="Cambria" pitchFamily="18" charset="0"/>
                        <a:ea typeface="Cambr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aseline="0" dirty="0">
                          <a:latin typeface="Arial" panose="020B0604020202020204" pitchFamily="34" charset="0"/>
                          <a:ea typeface="Cambria" pitchFamily="18" charset="0"/>
                          <a:cs typeface="Arial" panose="020B0604020202020204" pitchFamily="34" charset="0"/>
                        </a:rPr>
                        <a:t>Electrical conductivity</a:t>
                      </a:r>
                    </a:p>
                  </a:txBody>
                  <a:tcPr/>
                </a:tc>
                <a:tc>
                  <a:txBody>
                    <a:bodyPr/>
                    <a:lstStyle/>
                    <a:p>
                      <a:pPr algn="ctr"/>
                      <a:r>
                        <a:rPr lang="en-IN" sz="1700" dirty="0" err="1">
                          <a:solidFill>
                            <a:schemeClr val="tx1"/>
                          </a:solidFill>
                          <a:latin typeface="Arial" panose="020B0604020202020204" pitchFamily="34" charset="0"/>
                          <a:ea typeface="Cambria" pitchFamily="18" charset="0"/>
                          <a:cs typeface="Arial" panose="020B0604020202020204" pitchFamily="34" charset="0"/>
                        </a:rPr>
                        <a:t>microS</a:t>
                      </a:r>
                      <a:r>
                        <a:rPr lang="en-IN" sz="1700" dirty="0">
                          <a:solidFill>
                            <a:schemeClr val="tx1"/>
                          </a:solidFill>
                          <a:latin typeface="Arial" panose="020B0604020202020204" pitchFamily="34" charset="0"/>
                          <a:ea typeface="Cambria" pitchFamily="18" charset="0"/>
                          <a:cs typeface="Arial" panose="020B0604020202020204" pitchFamily="34" charset="0"/>
                        </a:rPr>
                        <a:t>/cm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700" baseline="0" dirty="0">
                          <a:solidFill>
                            <a:schemeClr val="tx1"/>
                          </a:solidFill>
                          <a:latin typeface="Arial" panose="020B0604020202020204" pitchFamily="34" charset="0"/>
                          <a:ea typeface="Cambria" pitchFamily="18" charset="0"/>
                          <a:cs typeface="Arial" panose="020B0604020202020204" pitchFamily="34" charset="0"/>
                        </a:rPr>
                        <a:t>159</a:t>
                      </a:r>
                    </a:p>
                  </a:txBody>
                  <a:tcPr/>
                </a:tc>
                <a:tc>
                  <a:txBody>
                    <a:bodyPr/>
                    <a:lstStyle/>
                    <a:p>
                      <a:pPr algn="ctr"/>
                      <a:r>
                        <a:rPr lang="en-IN" sz="1700" baseline="0" dirty="0">
                          <a:solidFill>
                            <a:schemeClr val="tx1"/>
                          </a:solidFill>
                          <a:latin typeface="Arial" panose="020B0604020202020204" pitchFamily="34" charset="0"/>
                          <a:ea typeface="Cambria" pitchFamily="18" charset="0"/>
                          <a:cs typeface="Arial" panose="020B0604020202020204" pitchFamily="34" charset="0"/>
                        </a:rPr>
                        <a:t>45</a:t>
                      </a:r>
                    </a:p>
                  </a:txBody>
                  <a:tcPr/>
                </a:tc>
                <a:extLst>
                  <a:ext uri="{0D108BD9-81ED-4DB2-BD59-A6C34878D82A}">
                    <a16:rowId xmlns:a16="http://schemas.microsoft.com/office/drawing/2014/main" xmlns="" val="10013"/>
                  </a:ext>
                </a:extLst>
              </a:tr>
              <a:tr h="6968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700" b="1" dirty="0">
                          <a:latin typeface="Arial" panose="020B0604020202020204" pitchFamily="34" charset="0"/>
                          <a:ea typeface="Cambria" pitchFamily="18" charset="0"/>
                          <a:cs typeface="Arial" panose="020B0604020202020204" pitchFamily="34" charset="0"/>
                        </a:rPr>
                        <a:t>Noise Levels  at 8 locations</a:t>
                      </a:r>
                    </a:p>
                  </a:txBody>
                  <a:tcPr/>
                </a:tc>
                <a:tc gridSpan="4">
                  <a:txBody>
                    <a:bodyPr/>
                    <a:lstStyle/>
                    <a:p>
                      <a:pPr marL="0" marR="0" algn="just">
                        <a:lnSpc>
                          <a:spcPct val="115000"/>
                        </a:lnSpc>
                        <a:spcBef>
                          <a:spcPts val="0"/>
                        </a:spcBef>
                        <a:spcAft>
                          <a:spcPts val="0"/>
                        </a:spcAft>
                      </a:pPr>
                      <a:r>
                        <a:rPr lang="en-US" sz="1700" kern="1200" dirty="0">
                          <a:solidFill>
                            <a:schemeClr val="tx1"/>
                          </a:solidFill>
                          <a:latin typeface="Arial" panose="020B0604020202020204" pitchFamily="34" charset="0"/>
                          <a:ea typeface="+mn-ea"/>
                          <a:cs typeface="Arial" panose="020B0604020202020204" pitchFamily="34" charset="0"/>
                        </a:rPr>
                        <a:t>Ambient noise reaches 47.9 to 53.7 dB(A) during day time and 37.0 to 42.3 dB(A) during night time.</a:t>
                      </a:r>
                    </a:p>
                  </a:txBody>
                  <a:tcPr/>
                </a:tc>
                <a:tc hMerge="1">
                  <a:txBody>
                    <a:bodyPr/>
                    <a:lstStyle/>
                    <a:p>
                      <a:pPr algn="ctr"/>
                      <a:endParaRPr lang="en-IN"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700" baseline="0" dirty="0">
                        <a:latin typeface="Cambria" pitchFamily="18" charset="0"/>
                        <a:ea typeface="Cambria" pitchFamily="18" charset="0"/>
                      </a:endParaRPr>
                    </a:p>
                  </a:txBody>
                  <a:tcPr/>
                </a:tc>
                <a:tc hMerge="1">
                  <a:txBody>
                    <a:bodyPr/>
                    <a:lstStyle/>
                    <a:p>
                      <a:pPr algn="ctr"/>
                      <a:endParaRPr lang="en-IN" sz="1700" baseline="0" dirty="0">
                        <a:latin typeface="Cambria" pitchFamily="18" charset="0"/>
                        <a:ea typeface="Cambria" pitchFamily="18" charset="0"/>
                      </a:endParaRPr>
                    </a:p>
                  </a:txBody>
                  <a:tcPr/>
                </a:tc>
                <a:extLst>
                  <a:ext uri="{0D108BD9-81ED-4DB2-BD59-A6C34878D82A}">
                    <a16:rowId xmlns:a16="http://schemas.microsoft.com/office/drawing/2014/main" xmlns="" val="10014"/>
                  </a:ext>
                </a:extLst>
              </a:tr>
            </a:tbl>
          </a:graphicData>
        </a:graphic>
      </p:graphicFrame>
      <p:sp>
        <p:nvSpPr>
          <p:cNvPr id="2" name="Slide Number Placeholder 1">
            <a:extLst>
              <a:ext uri="{FF2B5EF4-FFF2-40B4-BE49-F238E27FC236}">
                <a16:creationId xmlns:a16="http://schemas.microsoft.com/office/drawing/2014/main" xmlns="" id="{73092B3B-1A77-4B93-9161-6CB06F1F2BB5}"/>
              </a:ext>
            </a:extLst>
          </p:cNvPr>
          <p:cNvSpPr>
            <a:spLocks noGrp="1"/>
          </p:cNvSpPr>
          <p:nvPr>
            <p:ph type="sldNum" sz="quarter" idx="12"/>
          </p:nvPr>
        </p:nvSpPr>
        <p:spPr/>
        <p:txBody>
          <a:bodyPr/>
          <a:lstStyle/>
          <a:p>
            <a:fld id="{CFF127C1-E3C8-484A-B43B-A9A91675C17C}" type="slidenum">
              <a:rPr lang="en-US" smtClean="0"/>
              <a:pPr/>
              <a:t>31</a:t>
            </a:fld>
            <a:endParaRPr lang="en-US"/>
          </a:p>
        </p:txBody>
      </p:sp>
    </p:spTree>
    <p:extLst>
      <p:ext uri="{BB962C8B-B14F-4D97-AF65-F5344CB8AC3E}">
        <p14:creationId xmlns:p14="http://schemas.microsoft.com/office/powerpoint/2010/main" val="1937108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33A4-C657-479D-973C-2869EFBE9FF0}"/>
              </a:ext>
            </a:extLst>
          </p:cNvPr>
          <p:cNvSpPr>
            <a:spLocks noGrp="1"/>
          </p:cNvSpPr>
          <p:nvPr>
            <p:ph type="title"/>
          </p:nvPr>
        </p:nvSpPr>
        <p:spPr>
          <a:xfrm>
            <a:off x="-53235" y="142479"/>
            <a:ext cx="12008672" cy="397032"/>
          </a:xfrm>
          <a:noFill/>
        </p:spPr>
        <p:txBody>
          <a:bodyPr wrap="none" rtlCol="0">
            <a:spAutoFit/>
          </a:bodyPr>
          <a:lstStyle/>
          <a:p>
            <a:pPr algn="ctr"/>
            <a:r>
              <a:rPr lang="en-US" sz="2200" b="1" dirty="0">
                <a:solidFill>
                  <a:srgbClr val="C00000"/>
                </a:solidFill>
                <a:latin typeface="Arial" panose="020B0604020202020204" pitchFamily="34" charset="0"/>
                <a:cs typeface="Arial" panose="020B0604020202020204" pitchFamily="34" charset="0"/>
              </a:rPr>
              <a:t>TRANSPORTATION PLAN - VEHICULAR TRAFFIC LOAD STUDY AS PER IRC GUIDELINE</a:t>
            </a:r>
          </a:p>
        </p:txBody>
      </p:sp>
      <p:graphicFrame>
        <p:nvGraphicFramePr>
          <p:cNvPr id="7" name="Table 6"/>
          <p:cNvGraphicFramePr>
            <a:graphicFrameLocks noGrp="1"/>
          </p:cNvGraphicFramePr>
          <p:nvPr/>
        </p:nvGraphicFramePr>
        <p:xfrm>
          <a:off x="176304" y="1788658"/>
          <a:ext cx="5819550" cy="4899525"/>
        </p:xfrm>
        <a:graphic>
          <a:graphicData uri="http://schemas.openxmlformats.org/drawingml/2006/table">
            <a:tbl>
              <a:tblPr/>
              <a:tblGrid>
                <a:gridCol w="489902">
                  <a:extLst>
                    <a:ext uri="{9D8B030D-6E8A-4147-A177-3AD203B41FA5}">
                      <a16:colId xmlns:a16="http://schemas.microsoft.com/office/drawing/2014/main" xmlns="" val="20000"/>
                    </a:ext>
                  </a:extLst>
                </a:gridCol>
                <a:gridCol w="1254034">
                  <a:extLst>
                    <a:ext uri="{9D8B030D-6E8A-4147-A177-3AD203B41FA5}">
                      <a16:colId xmlns:a16="http://schemas.microsoft.com/office/drawing/2014/main" xmlns="" val="20001"/>
                    </a:ext>
                  </a:extLst>
                </a:gridCol>
                <a:gridCol w="1123434">
                  <a:extLst>
                    <a:ext uri="{9D8B030D-6E8A-4147-A177-3AD203B41FA5}">
                      <a16:colId xmlns:a16="http://schemas.microsoft.com/office/drawing/2014/main" xmlns="" val="20002"/>
                    </a:ext>
                  </a:extLst>
                </a:gridCol>
                <a:gridCol w="773094">
                  <a:extLst>
                    <a:ext uri="{9D8B030D-6E8A-4147-A177-3AD203B41FA5}">
                      <a16:colId xmlns:a16="http://schemas.microsoft.com/office/drawing/2014/main" xmlns="" val="20003"/>
                    </a:ext>
                  </a:extLst>
                </a:gridCol>
                <a:gridCol w="773094">
                  <a:extLst>
                    <a:ext uri="{9D8B030D-6E8A-4147-A177-3AD203B41FA5}">
                      <a16:colId xmlns:a16="http://schemas.microsoft.com/office/drawing/2014/main" xmlns="" val="20004"/>
                    </a:ext>
                  </a:extLst>
                </a:gridCol>
                <a:gridCol w="745978">
                  <a:extLst>
                    <a:ext uri="{9D8B030D-6E8A-4147-A177-3AD203B41FA5}">
                      <a16:colId xmlns:a16="http://schemas.microsoft.com/office/drawing/2014/main" xmlns="" val="20005"/>
                    </a:ext>
                  </a:extLst>
                </a:gridCol>
                <a:gridCol w="660014">
                  <a:extLst>
                    <a:ext uri="{9D8B030D-6E8A-4147-A177-3AD203B41FA5}">
                      <a16:colId xmlns:a16="http://schemas.microsoft.com/office/drawing/2014/main" xmlns="" val="20006"/>
                    </a:ext>
                  </a:extLst>
                </a:gridCol>
              </a:tblGrid>
              <a:tr h="1129733">
                <a:tc>
                  <a:txBody>
                    <a:bodyPr/>
                    <a:lstStyle/>
                    <a:p>
                      <a:pPr algn="ctr">
                        <a:spcBef>
                          <a:spcPts val="600"/>
                        </a:spcBef>
                        <a:spcAft>
                          <a:spcPts val="0"/>
                        </a:spcAft>
                      </a:pPr>
                      <a:r>
                        <a:rPr lang="en-US" sz="1200" b="1" dirty="0" err="1">
                          <a:latin typeface="Arial" pitchFamily="34" charset="0"/>
                          <a:ea typeface="Times New Roman"/>
                          <a:cs typeface="Arial" pitchFamily="34" charset="0"/>
                        </a:rPr>
                        <a:t>Sl</a:t>
                      </a:r>
                      <a:r>
                        <a:rPr lang="en-US" sz="1200" b="1" dirty="0">
                          <a:latin typeface="Arial" pitchFamily="34" charset="0"/>
                          <a:ea typeface="Times New Roman"/>
                          <a:cs typeface="Arial" pitchFamily="34" charset="0"/>
                        </a:rPr>
                        <a:t> No.</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b="1">
                          <a:latin typeface="Arial" pitchFamily="34" charset="0"/>
                          <a:ea typeface="Times New Roman"/>
                          <a:cs typeface="Arial" pitchFamily="34" charset="0"/>
                        </a:rPr>
                        <a:t>Study Location</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b="1">
                          <a:latin typeface="Arial" pitchFamily="34" charset="0"/>
                          <a:ea typeface="Times New Roman"/>
                          <a:cs typeface="Arial" pitchFamily="34" charset="0"/>
                        </a:rPr>
                        <a:t>Details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b="1">
                          <a:latin typeface="Arial" pitchFamily="34" charset="0"/>
                          <a:ea typeface="Times New Roman"/>
                          <a:cs typeface="Arial" pitchFamily="34" charset="0"/>
                        </a:rPr>
                        <a:t>Volume (PCU/hr)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b="1">
                          <a:latin typeface="Arial" pitchFamily="34" charset="0"/>
                          <a:ea typeface="Times New Roman"/>
                          <a:cs typeface="Arial" pitchFamily="34" charset="0"/>
                        </a:rPr>
                        <a:t>*Capacity (PCU/hr)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b="1" dirty="0">
                          <a:latin typeface="Arial" pitchFamily="34" charset="0"/>
                          <a:ea typeface="Times New Roman"/>
                          <a:cs typeface="Arial" pitchFamily="34" charset="0"/>
                        </a:rPr>
                        <a:t>Existing V/C ratio</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b="1">
                          <a:latin typeface="Arial" pitchFamily="34" charset="0"/>
                          <a:ea typeface="Times New Roman"/>
                          <a:cs typeface="Arial" pitchFamily="34" charset="0"/>
                        </a:rPr>
                        <a:t>**Level of Service (LOS)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96499">
                <a:tc rowSpan="2">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IN" sz="1200">
                        <a:latin typeface="Arial" pitchFamily="34" charset="0"/>
                        <a:ea typeface="Times New Roman"/>
                        <a:cs typeface="Arial" pitchFamily="34" charset="0"/>
                      </a:endParaRPr>
                    </a:p>
                    <a:p>
                      <a:pPr algn="ctr">
                        <a:spcAft>
                          <a:spcPts val="0"/>
                        </a:spcAft>
                      </a:pPr>
                      <a:r>
                        <a:rPr lang="en-US" sz="1200" b="1">
                          <a:latin typeface="Arial" pitchFamily="34" charset="0"/>
                          <a:ea typeface="Times New Roman"/>
                          <a:cs typeface="Arial" pitchFamily="34" charset="0"/>
                        </a:rPr>
                        <a:t>Near entry gate of project site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Average Hour Load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solidFill>
                            <a:srgbClr val="000000"/>
                          </a:solidFill>
                          <a:latin typeface="Arial" pitchFamily="34" charset="0"/>
                          <a:ea typeface="Times New Roman"/>
                          <a:cs typeface="Arial" pitchFamily="34" charset="0"/>
                        </a:rPr>
                        <a:t>1189</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0.33</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B</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01357">
                <a:tc vMerge="1">
                  <a:txBody>
                    <a:bodyPr/>
                    <a:lstStyle/>
                    <a:p>
                      <a:endParaRPr lang="en-IN"/>
                    </a:p>
                  </a:txBody>
                  <a:tcPr/>
                </a:tc>
                <a:tc vMerge="1">
                  <a:txBody>
                    <a:bodyPr/>
                    <a:lstStyle/>
                    <a:p>
                      <a:endParaRPr lang="en-IN"/>
                    </a:p>
                  </a:txBody>
                  <a:tcPr/>
                </a:tc>
                <a:tc>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Peak Hourly Load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solidFill>
                            <a:srgbClr val="000000"/>
                          </a:solidFill>
                          <a:latin typeface="Arial" pitchFamily="34" charset="0"/>
                          <a:ea typeface="Times New Roman"/>
                          <a:cs typeface="Arial" pitchFamily="34" charset="0"/>
                        </a:rPr>
                        <a:t>1605</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0.44</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solidFill>
                            <a:srgbClr val="000000"/>
                          </a:solidFill>
                          <a:latin typeface="Arial" pitchFamily="34" charset="0"/>
                          <a:ea typeface="Times New Roman"/>
                          <a:cs typeface="Arial" pitchFamily="34" charset="0"/>
                        </a:rPr>
                        <a:t>C</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7419">
                <a:tc rowSpan="2">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en-US" sz="1200" b="1">
                          <a:latin typeface="Arial" pitchFamily="34" charset="0"/>
                          <a:ea typeface="Times New Roman"/>
                          <a:cs typeface="Arial" pitchFamily="34" charset="0"/>
                        </a:rPr>
                        <a:t>Near OSISL plant road</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Average Hour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34075">
                <a:tc vMerge="1">
                  <a:txBody>
                    <a:bodyPr/>
                    <a:lstStyle/>
                    <a:p>
                      <a:endParaRPr lang="en-IN"/>
                    </a:p>
                  </a:txBody>
                  <a:tcPr/>
                </a:tc>
                <a:tc vMerge="1">
                  <a:txBody>
                    <a:bodyPr/>
                    <a:lstStyle/>
                    <a:p>
                      <a:endParaRPr lang="en-IN"/>
                    </a:p>
                  </a:txBody>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Peak Hourly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990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dirty="0">
                          <a:solidFill>
                            <a:srgbClr val="000000"/>
                          </a:solidFill>
                          <a:latin typeface="Arial" pitchFamily="34" charset="0"/>
                          <a:ea typeface="Times New Roman"/>
                          <a:cs typeface="Arial" pitchFamily="34"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0221">
                <a:tc rowSpan="2">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0"/>
                        </a:spcAft>
                      </a:pPr>
                      <a:r>
                        <a:rPr lang="en-US" sz="1200" b="1">
                          <a:latin typeface="Arial" pitchFamily="34" charset="0"/>
                          <a:ea typeface="Times New Roman"/>
                          <a:cs typeface="Arial" pitchFamily="34" charset="0"/>
                        </a:rPr>
                        <a:t>Jhumpura Chakk</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Average Hour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30221">
                <a:tc vMerge="1">
                  <a:txBody>
                    <a:bodyPr/>
                    <a:lstStyle/>
                    <a:p>
                      <a:endParaRPr lang="en-IN"/>
                    </a:p>
                  </a:txBody>
                  <a:tcPr/>
                </a:tc>
                <a:tc vMerge="1">
                  <a:txBody>
                    <a:bodyPr/>
                    <a:lstStyle/>
                    <a:p>
                      <a:endParaRPr lang="en-IN"/>
                    </a:p>
                  </a:txBody>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Peak Hourly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1774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5943600" algn="r"/>
                        </a:tabLst>
                      </a:pPr>
                      <a:r>
                        <a:rPr lang="en-IN" sz="1200" dirty="0">
                          <a:solidFill>
                            <a:srgbClr val="000000"/>
                          </a:solidFill>
                          <a:latin typeface="Arial" pitchFamily="34" charset="0"/>
                          <a:ea typeface="Times New Roman"/>
                          <a:cs typeface="Arial"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8" name="Table 7"/>
          <p:cNvGraphicFramePr>
            <a:graphicFrameLocks noGrp="1"/>
          </p:cNvGraphicFramePr>
          <p:nvPr/>
        </p:nvGraphicFramePr>
        <p:xfrm>
          <a:off x="6087290" y="1830841"/>
          <a:ext cx="5902281" cy="4876352"/>
        </p:xfrm>
        <a:graphic>
          <a:graphicData uri="http://schemas.openxmlformats.org/drawingml/2006/table">
            <a:tbl>
              <a:tblPr/>
              <a:tblGrid>
                <a:gridCol w="470264">
                  <a:extLst>
                    <a:ext uri="{9D8B030D-6E8A-4147-A177-3AD203B41FA5}">
                      <a16:colId xmlns:a16="http://schemas.microsoft.com/office/drawing/2014/main" xmlns="" val="20000"/>
                    </a:ext>
                  </a:extLst>
                </a:gridCol>
                <a:gridCol w="1162595">
                  <a:extLst>
                    <a:ext uri="{9D8B030D-6E8A-4147-A177-3AD203B41FA5}">
                      <a16:colId xmlns:a16="http://schemas.microsoft.com/office/drawing/2014/main" xmlns="" val="20001"/>
                    </a:ext>
                  </a:extLst>
                </a:gridCol>
                <a:gridCol w="1275274">
                  <a:extLst>
                    <a:ext uri="{9D8B030D-6E8A-4147-A177-3AD203B41FA5}">
                      <a16:colId xmlns:a16="http://schemas.microsoft.com/office/drawing/2014/main" xmlns="" val="20002"/>
                    </a:ext>
                  </a:extLst>
                </a:gridCol>
                <a:gridCol w="784084">
                  <a:extLst>
                    <a:ext uri="{9D8B030D-6E8A-4147-A177-3AD203B41FA5}">
                      <a16:colId xmlns:a16="http://schemas.microsoft.com/office/drawing/2014/main" xmlns="" val="20003"/>
                    </a:ext>
                  </a:extLst>
                </a:gridCol>
                <a:gridCol w="784084">
                  <a:extLst>
                    <a:ext uri="{9D8B030D-6E8A-4147-A177-3AD203B41FA5}">
                      <a16:colId xmlns:a16="http://schemas.microsoft.com/office/drawing/2014/main" xmlns="" val="20004"/>
                    </a:ext>
                  </a:extLst>
                </a:gridCol>
                <a:gridCol w="756583">
                  <a:extLst>
                    <a:ext uri="{9D8B030D-6E8A-4147-A177-3AD203B41FA5}">
                      <a16:colId xmlns:a16="http://schemas.microsoft.com/office/drawing/2014/main" xmlns="" val="20005"/>
                    </a:ext>
                  </a:extLst>
                </a:gridCol>
                <a:gridCol w="669397">
                  <a:extLst>
                    <a:ext uri="{9D8B030D-6E8A-4147-A177-3AD203B41FA5}">
                      <a16:colId xmlns:a16="http://schemas.microsoft.com/office/drawing/2014/main" xmlns="" val="20006"/>
                    </a:ext>
                  </a:extLst>
                </a:gridCol>
              </a:tblGrid>
              <a:tr h="1094306">
                <a:tc>
                  <a:txBody>
                    <a:bodyPr/>
                    <a:lstStyle/>
                    <a:p>
                      <a:pPr algn="ctr">
                        <a:lnSpc>
                          <a:spcPct val="150000"/>
                        </a:lnSpc>
                        <a:spcBef>
                          <a:spcPts val="600"/>
                        </a:spcBef>
                        <a:spcAft>
                          <a:spcPts val="0"/>
                        </a:spcAft>
                      </a:pPr>
                      <a:r>
                        <a:rPr lang="en-US" sz="1200" b="1" dirty="0" err="1">
                          <a:latin typeface="Arial" pitchFamily="34" charset="0"/>
                          <a:ea typeface="Times New Roman"/>
                          <a:cs typeface="Arial" pitchFamily="34" charset="0"/>
                        </a:rPr>
                        <a:t>Sl</a:t>
                      </a:r>
                      <a:r>
                        <a:rPr lang="en-US" sz="1200" b="1" dirty="0">
                          <a:latin typeface="Arial" pitchFamily="34" charset="0"/>
                          <a:ea typeface="Times New Roman"/>
                          <a:cs typeface="Arial" pitchFamily="34" charset="0"/>
                        </a:rPr>
                        <a:t> No.</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b="1">
                          <a:latin typeface="Arial" pitchFamily="34" charset="0"/>
                          <a:ea typeface="Times New Roman"/>
                          <a:cs typeface="Arial" pitchFamily="34" charset="0"/>
                        </a:rPr>
                        <a:t>Study Location</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b="1" dirty="0">
                          <a:latin typeface="Arial" pitchFamily="34" charset="0"/>
                          <a:ea typeface="Times New Roman"/>
                          <a:cs typeface="Arial" pitchFamily="34" charset="0"/>
                        </a:rPr>
                        <a:t>Details</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b="1">
                          <a:latin typeface="Arial" pitchFamily="34" charset="0"/>
                          <a:ea typeface="Times New Roman"/>
                          <a:cs typeface="Arial" pitchFamily="34" charset="0"/>
                        </a:rPr>
                        <a:t>Volume (PCU/hr)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b="1">
                          <a:latin typeface="Arial" pitchFamily="34" charset="0"/>
                          <a:ea typeface="Times New Roman"/>
                          <a:cs typeface="Arial" pitchFamily="34" charset="0"/>
                        </a:rPr>
                        <a:t>*Capacity (PCU/hr)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b="1" dirty="0">
                          <a:latin typeface="Arial" pitchFamily="34" charset="0"/>
                          <a:ea typeface="Times New Roman"/>
                          <a:cs typeface="Arial" pitchFamily="34" charset="0"/>
                        </a:rPr>
                        <a:t>Existing V/C ratio</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b="1">
                          <a:latin typeface="Arial" pitchFamily="34" charset="0"/>
                          <a:ea typeface="Times New Roman"/>
                          <a:cs typeface="Arial" pitchFamily="34" charset="0"/>
                        </a:rPr>
                        <a:t>**Level of Service (LOS)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47153">
                <a:tc rowSpan="2">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endParaRPr lang="en-IN" sz="1200">
                        <a:latin typeface="Arial" pitchFamily="34" charset="0"/>
                        <a:ea typeface="Times New Roman"/>
                        <a:cs typeface="Arial" pitchFamily="34" charset="0"/>
                      </a:endParaRPr>
                    </a:p>
                    <a:p>
                      <a:pPr algn="ctr">
                        <a:spcAft>
                          <a:spcPts val="0"/>
                        </a:spcAft>
                      </a:pPr>
                      <a:r>
                        <a:rPr lang="en-US" sz="1200" b="1">
                          <a:latin typeface="Arial" pitchFamily="34" charset="0"/>
                          <a:ea typeface="Times New Roman"/>
                          <a:cs typeface="Arial" pitchFamily="34" charset="0"/>
                        </a:rPr>
                        <a:t>Near entry gate of project site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Average Hour Load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1198</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3600</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0.33</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dirty="0">
                          <a:solidFill>
                            <a:srgbClr val="000000"/>
                          </a:solidFill>
                          <a:latin typeface="Arial" pitchFamily="34" charset="0"/>
                          <a:ea typeface="Times New Roman"/>
                          <a:cs typeface="Arial" pitchFamily="34" charset="0"/>
                        </a:rPr>
                        <a:t>B</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7153">
                <a:tc vMerge="1">
                  <a:txBody>
                    <a:bodyPr/>
                    <a:lstStyle/>
                    <a:p>
                      <a:endParaRPr lang="en-IN"/>
                    </a:p>
                  </a:txBody>
                  <a:tcPr/>
                </a:tc>
                <a:tc vMerge="1">
                  <a:txBody>
                    <a:bodyPr/>
                    <a:lstStyle/>
                    <a:p>
                      <a:endParaRPr lang="en-IN"/>
                    </a:p>
                  </a:txBody>
                  <a:tcPr/>
                </a:tc>
                <a:tc>
                  <a:txBody>
                    <a:bodyPr/>
                    <a:lstStyle/>
                    <a:p>
                      <a:pPr algn="ctr">
                        <a:lnSpc>
                          <a:spcPct val="150000"/>
                        </a:lnSpc>
                        <a:spcBef>
                          <a:spcPts val="600"/>
                        </a:spcBef>
                        <a:spcAft>
                          <a:spcPts val="0"/>
                        </a:spcAft>
                      </a:pPr>
                      <a:r>
                        <a:rPr lang="en-US" sz="1200" dirty="0">
                          <a:solidFill>
                            <a:srgbClr val="000000"/>
                          </a:solidFill>
                          <a:latin typeface="Arial" pitchFamily="34" charset="0"/>
                          <a:ea typeface="Times New Roman"/>
                          <a:cs typeface="Arial" pitchFamily="34" charset="0"/>
                        </a:rPr>
                        <a:t>Peak Hourly Load</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1662</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3600</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0.46</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1200">
                          <a:solidFill>
                            <a:srgbClr val="000000"/>
                          </a:solidFill>
                          <a:latin typeface="Arial" pitchFamily="34" charset="0"/>
                          <a:ea typeface="Times New Roman"/>
                          <a:cs typeface="Arial" pitchFamily="34" charset="0"/>
                        </a:rPr>
                        <a:t>C</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1868">
                <a:tc rowSpan="2">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n-US" sz="1200" b="1" dirty="0">
                          <a:latin typeface="Arial" pitchFamily="34" charset="0"/>
                          <a:ea typeface="Times New Roman"/>
                          <a:cs typeface="Arial" pitchFamily="34" charset="0"/>
                        </a:rPr>
                        <a:t>Near OSISL plant road</a:t>
                      </a:r>
                      <a:endParaRPr lang="en-IN" sz="12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Average Hour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734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01868">
                <a:tc vMerge="1">
                  <a:txBody>
                    <a:bodyPr/>
                    <a:lstStyle/>
                    <a:p>
                      <a:endParaRPr lang="en-IN"/>
                    </a:p>
                  </a:txBody>
                  <a:tcPr/>
                </a:tc>
                <a:tc vMerge="1">
                  <a:txBody>
                    <a:bodyPr/>
                    <a:lstStyle/>
                    <a:p>
                      <a:endParaRPr lang="en-IN"/>
                    </a:p>
                  </a:txBody>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Peak Hourly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1868">
                <a:tc rowSpan="2">
                  <a:txBody>
                    <a:bodyPr/>
                    <a:lstStyle/>
                    <a:p>
                      <a:pPr algn="ctr">
                        <a:lnSpc>
                          <a:spcPct val="150000"/>
                        </a:lnSpc>
                        <a:spcBef>
                          <a:spcPts val="600"/>
                        </a:spcBef>
                        <a:spcAft>
                          <a:spcPts val="0"/>
                        </a:spcAft>
                        <a:tabLst>
                          <a:tab pos="5943600" algn="r"/>
                        </a:tabLst>
                      </a:pPr>
                      <a:r>
                        <a:rPr lang="en-IN" sz="1200" dirty="0">
                          <a:solidFill>
                            <a:srgbClr val="000000"/>
                          </a:solidFill>
                          <a:latin typeface="Arial" pitchFamily="34" charset="0"/>
                          <a:ea typeface="Times New Roman"/>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Bef>
                          <a:spcPts val="600"/>
                        </a:spcBef>
                        <a:spcAft>
                          <a:spcPts val="0"/>
                        </a:spcAft>
                      </a:pPr>
                      <a:r>
                        <a:rPr lang="en-US" sz="1200" b="1">
                          <a:latin typeface="Arial" pitchFamily="34" charset="0"/>
                          <a:ea typeface="Times New Roman"/>
                          <a:cs typeface="Arial" pitchFamily="34" charset="0"/>
                        </a:rPr>
                        <a:t>Jhumpura Chakk</a:t>
                      </a:r>
                      <a:endParaRPr lang="en-IN" sz="12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Average Hour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dirty="0">
                          <a:solidFill>
                            <a:srgbClr val="000000"/>
                          </a:solidFill>
                          <a:latin typeface="Arial" pitchFamily="34" charset="0"/>
                          <a:ea typeface="Times New Roman"/>
                          <a:cs typeface="Arial" pitchFamily="34" charset="0"/>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1868">
                <a:tc vMerge="1">
                  <a:txBody>
                    <a:bodyPr/>
                    <a:lstStyle/>
                    <a:p>
                      <a:endParaRPr lang="en-IN"/>
                    </a:p>
                  </a:txBody>
                  <a:tcPr/>
                </a:tc>
                <a:tc vMerge="1">
                  <a:txBody>
                    <a:bodyPr/>
                    <a:lstStyle/>
                    <a:p>
                      <a:endParaRPr lang="en-IN"/>
                    </a:p>
                  </a:txBody>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Peak Hourly 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1790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a:solidFill>
                            <a:srgbClr val="000000"/>
                          </a:solidFill>
                          <a:latin typeface="Arial" pitchFamily="34" charset="0"/>
                          <a:ea typeface="Times New Roman"/>
                          <a:cs typeface="Arial" pitchFamily="34" charset="0"/>
                        </a:rPr>
                        <a:t>0.49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5943600" algn="r"/>
                        </a:tabLst>
                      </a:pPr>
                      <a:r>
                        <a:rPr lang="en-IN" sz="1200" dirty="0">
                          <a:solidFill>
                            <a:srgbClr val="000000"/>
                          </a:solidFill>
                          <a:latin typeface="Arial" pitchFamily="34" charset="0"/>
                          <a:ea typeface="Times New Roman"/>
                          <a:cs typeface="Arial" pitchFamily="34" charset="0"/>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9" name="TextBox 8"/>
          <p:cNvSpPr txBox="1"/>
          <p:nvPr/>
        </p:nvSpPr>
        <p:spPr>
          <a:xfrm>
            <a:off x="444137" y="1254034"/>
            <a:ext cx="5563895" cy="369332"/>
          </a:xfrm>
          <a:prstGeom prst="rect">
            <a:avLst/>
          </a:prstGeom>
          <a:noFill/>
        </p:spPr>
        <p:txBody>
          <a:bodyPr wrap="none" rtlCol="0">
            <a:spAutoFit/>
          </a:bodyPr>
          <a:lstStyle/>
          <a:p>
            <a:r>
              <a:rPr lang="en-US" b="1" dirty="0"/>
              <a:t>(a) Monitored Cumulative Traffic per day, Dt. 20.04.2021</a:t>
            </a:r>
            <a:endParaRPr lang="en-IN" dirty="0"/>
          </a:p>
        </p:txBody>
      </p:sp>
      <p:sp>
        <p:nvSpPr>
          <p:cNvPr id="10" name="TextBox 9"/>
          <p:cNvSpPr txBox="1"/>
          <p:nvPr/>
        </p:nvSpPr>
        <p:spPr>
          <a:xfrm>
            <a:off x="6345860" y="1234056"/>
            <a:ext cx="5573513" cy="369332"/>
          </a:xfrm>
          <a:prstGeom prst="rect">
            <a:avLst/>
          </a:prstGeom>
          <a:noFill/>
        </p:spPr>
        <p:txBody>
          <a:bodyPr wrap="none" rtlCol="0">
            <a:spAutoFit/>
          </a:bodyPr>
          <a:lstStyle/>
          <a:p>
            <a:r>
              <a:rPr lang="en-US" b="1" dirty="0"/>
              <a:t>(b) Monitored Cumulative Traffic per day, Dt. 22.04.2021</a:t>
            </a:r>
            <a:endParaRPr lang="en-IN" dirty="0"/>
          </a:p>
        </p:txBody>
      </p:sp>
      <p:sp>
        <p:nvSpPr>
          <p:cNvPr id="3" name="Slide Number Placeholder 2">
            <a:extLst>
              <a:ext uri="{FF2B5EF4-FFF2-40B4-BE49-F238E27FC236}">
                <a16:creationId xmlns:a16="http://schemas.microsoft.com/office/drawing/2014/main" xmlns="" id="{72EA32D6-C2F8-4394-AEC8-984AF5FC98AC}"/>
              </a:ext>
            </a:extLst>
          </p:cNvPr>
          <p:cNvSpPr>
            <a:spLocks noGrp="1"/>
          </p:cNvSpPr>
          <p:nvPr>
            <p:ph type="sldNum" sz="quarter" idx="12"/>
          </p:nvPr>
        </p:nvSpPr>
        <p:spPr/>
        <p:txBody>
          <a:bodyPr/>
          <a:lstStyle/>
          <a:p>
            <a:fld id="{CFF127C1-E3C8-484A-B43B-A9A91675C17C}" type="slidenum">
              <a:rPr lang="en-US" smtClean="0"/>
              <a:pPr/>
              <a:t>32</a:t>
            </a:fld>
            <a:endParaRPr lang="en-US"/>
          </a:p>
        </p:txBody>
      </p:sp>
    </p:spTree>
    <p:extLst>
      <p:ext uri="{BB962C8B-B14F-4D97-AF65-F5344CB8AC3E}">
        <p14:creationId xmlns:p14="http://schemas.microsoft.com/office/powerpoint/2010/main" val="3268407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73334" y="66500"/>
            <a:ext cx="11516166" cy="492443"/>
          </a:xfrm>
          <a:prstGeom prst="rect">
            <a:avLst/>
          </a:prstGeom>
        </p:spPr>
        <p:txBody>
          <a:bodyPr wrap="none">
            <a:spAutoFit/>
          </a:bodyPr>
          <a:lstStyle/>
          <a:p>
            <a:r>
              <a:rPr lang="en-IN" sz="2600" b="1" dirty="0">
                <a:solidFill>
                  <a:srgbClr val="C00000"/>
                </a:solidFill>
                <a:latin typeface="Arial" panose="020B0604020202020204" pitchFamily="34" charset="0"/>
                <a:ea typeface="+mj-ea"/>
                <a:cs typeface="Arial" panose="020B0604020202020204" pitchFamily="34" charset="0"/>
              </a:rPr>
              <a:t>STACK EMISSION DETAILS: AFTER APCD WITH CONTROL MEASURES</a:t>
            </a:r>
            <a:endParaRPr lang="en-US" sz="2600" b="1" dirty="0">
              <a:solidFill>
                <a:srgbClr val="C00000"/>
              </a:solidFill>
              <a:latin typeface="Arial" panose="020B0604020202020204" pitchFamily="34" charset="0"/>
              <a:ea typeface="+mj-ea"/>
              <a:cs typeface="Arial" panose="020B0604020202020204" pitchFamily="34" charset="0"/>
            </a:endParaRPr>
          </a:p>
        </p:txBody>
      </p:sp>
      <p:graphicFrame>
        <p:nvGraphicFramePr>
          <p:cNvPr id="7" name="Table 6"/>
          <p:cNvGraphicFramePr>
            <a:graphicFrameLocks noGrp="1"/>
          </p:cNvGraphicFramePr>
          <p:nvPr/>
        </p:nvGraphicFramePr>
        <p:xfrm>
          <a:off x="339634" y="719666"/>
          <a:ext cx="11625942" cy="5669280"/>
        </p:xfrm>
        <a:graphic>
          <a:graphicData uri="http://schemas.openxmlformats.org/drawingml/2006/table">
            <a:tbl>
              <a:tblPr/>
              <a:tblGrid>
                <a:gridCol w="607092">
                  <a:extLst>
                    <a:ext uri="{9D8B030D-6E8A-4147-A177-3AD203B41FA5}">
                      <a16:colId xmlns:a16="http://schemas.microsoft.com/office/drawing/2014/main" xmlns="" val="20000"/>
                    </a:ext>
                  </a:extLst>
                </a:gridCol>
                <a:gridCol w="922051">
                  <a:extLst>
                    <a:ext uri="{9D8B030D-6E8A-4147-A177-3AD203B41FA5}">
                      <a16:colId xmlns:a16="http://schemas.microsoft.com/office/drawing/2014/main" xmlns="" val="20001"/>
                    </a:ext>
                  </a:extLst>
                </a:gridCol>
                <a:gridCol w="463306">
                  <a:extLst>
                    <a:ext uri="{9D8B030D-6E8A-4147-A177-3AD203B41FA5}">
                      <a16:colId xmlns:a16="http://schemas.microsoft.com/office/drawing/2014/main" xmlns="" val="20002"/>
                    </a:ext>
                  </a:extLst>
                </a:gridCol>
                <a:gridCol w="550036">
                  <a:extLst>
                    <a:ext uri="{9D8B030D-6E8A-4147-A177-3AD203B41FA5}">
                      <a16:colId xmlns:a16="http://schemas.microsoft.com/office/drawing/2014/main" xmlns="" val="20003"/>
                    </a:ext>
                  </a:extLst>
                </a:gridCol>
                <a:gridCol w="454178">
                  <a:extLst>
                    <a:ext uri="{9D8B030D-6E8A-4147-A177-3AD203B41FA5}">
                      <a16:colId xmlns:a16="http://schemas.microsoft.com/office/drawing/2014/main" xmlns="" val="20004"/>
                    </a:ext>
                  </a:extLst>
                </a:gridCol>
                <a:gridCol w="607092">
                  <a:extLst>
                    <a:ext uri="{9D8B030D-6E8A-4147-A177-3AD203B41FA5}">
                      <a16:colId xmlns:a16="http://schemas.microsoft.com/office/drawing/2014/main" xmlns="" val="20005"/>
                    </a:ext>
                  </a:extLst>
                </a:gridCol>
                <a:gridCol w="613938">
                  <a:extLst>
                    <a:ext uri="{9D8B030D-6E8A-4147-A177-3AD203B41FA5}">
                      <a16:colId xmlns:a16="http://schemas.microsoft.com/office/drawing/2014/main" xmlns="" val="20006"/>
                    </a:ext>
                  </a:extLst>
                </a:gridCol>
                <a:gridCol w="682407">
                  <a:extLst>
                    <a:ext uri="{9D8B030D-6E8A-4147-A177-3AD203B41FA5}">
                      <a16:colId xmlns:a16="http://schemas.microsoft.com/office/drawing/2014/main" xmlns="" val="20007"/>
                    </a:ext>
                  </a:extLst>
                </a:gridCol>
                <a:gridCol w="593399">
                  <a:extLst>
                    <a:ext uri="{9D8B030D-6E8A-4147-A177-3AD203B41FA5}">
                      <a16:colId xmlns:a16="http://schemas.microsoft.com/office/drawing/2014/main" xmlns="" val="20008"/>
                    </a:ext>
                  </a:extLst>
                </a:gridCol>
                <a:gridCol w="502106">
                  <a:extLst>
                    <a:ext uri="{9D8B030D-6E8A-4147-A177-3AD203B41FA5}">
                      <a16:colId xmlns:a16="http://schemas.microsoft.com/office/drawing/2014/main" xmlns="" val="20009"/>
                    </a:ext>
                  </a:extLst>
                </a:gridCol>
                <a:gridCol w="785111">
                  <a:extLst>
                    <a:ext uri="{9D8B030D-6E8A-4147-A177-3AD203B41FA5}">
                      <a16:colId xmlns:a16="http://schemas.microsoft.com/office/drawing/2014/main" xmlns="" val="20010"/>
                    </a:ext>
                  </a:extLst>
                </a:gridCol>
                <a:gridCol w="785111">
                  <a:extLst>
                    <a:ext uri="{9D8B030D-6E8A-4147-A177-3AD203B41FA5}">
                      <a16:colId xmlns:a16="http://schemas.microsoft.com/office/drawing/2014/main" xmlns="" val="20011"/>
                    </a:ext>
                  </a:extLst>
                </a:gridCol>
                <a:gridCol w="602526">
                  <a:extLst>
                    <a:ext uri="{9D8B030D-6E8A-4147-A177-3AD203B41FA5}">
                      <a16:colId xmlns:a16="http://schemas.microsoft.com/office/drawing/2014/main" xmlns="" val="20012"/>
                    </a:ext>
                  </a:extLst>
                </a:gridCol>
                <a:gridCol w="602526">
                  <a:extLst>
                    <a:ext uri="{9D8B030D-6E8A-4147-A177-3AD203B41FA5}">
                      <a16:colId xmlns:a16="http://schemas.microsoft.com/office/drawing/2014/main" xmlns="" val="20013"/>
                    </a:ext>
                  </a:extLst>
                </a:gridCol>
                <a:gridCol w="801087">
                  <a:extLst>
                    <a:ext uri="{9D8B030D-6E8A-4147-A177-3AD203B41FA5}">
                      <a16:colId xmlns:a16="http://schemas.microsoft.com/office/drawing/2014/main" xmlns="" val="20014"/>
                    </a:ext>
                  </a:extLst>
                </a:gridCol>
                <a:gridCol w="801087">
                  <a:extLst>
                    <a:ext uri="{9D8B030D-6E8A-4147-A177-3AD203B41FA5}">
                      <a16:colId xmlns:a16="http://schemas.microsoft.com/office/drawing/2014/main" xmlns="" val="20015"/>
                    </a:ext>
                  </a:extLst>
                </a:gridCol>
                <a:gridCol w="665062">
                  <a:extLst>
                    <a:ext uri="{9D8B030D-6E8A-4147-A177-3AD203B41FA5}">
                      <a16:colId xmlns:a16="http://schemas.microsoft.com/office/drawing/2014/main" xmlns="" val="20016"/>
                    </a:ext>
                  </a:extLst>
                </a:gridCol>
                <a:gridCol w="587827">
                  <a:extLst>
                    <a:ext uri="{9D8B030D-6E8A-4147-A177-3AD203B41FA5}">
                      <a16:colId xmlns:a16="http://schemas.microsoft.com/office/drawing/2014/main" xmlns="" val="20017"/>
                    </a:ext>
                  </a:extLst>
                </a:gridCol>
              </a:tblGrid>
              <a:tr h="123152">
                <a:tc rowSpan="4">
                  <a:txBody>
                    <a:bodyPr/>
                    <a:lstStyle/>
                    <a:p>
                      <a:pPr algn="ctr">
                        <a:spcAft>
                          <a:spcPts val="0"/>
                        </a:spcAft>
                      </a:pPr>
                      <a:r>
                        <a:rPr lang="en-US" sz="1200" b="1">
                          <a:solidFill>
                            <a:srgbClr val="000000"/>
                          </a:solidFill>
                          <a:latin typeface="Arial" pitchFamily="34" charset="0"/>
                          <a:ea typeface="Times New Roman"/>
                          <a:cs typeface="Arial" pitchFamily="34" charset="0"/>
                        </a:rPr>
                        <a:t>Stack No</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Stack Attached To</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Qty.</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Height, m</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Flue Gas Temp. C</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200" b="1">
                          <a:solidFill>
                            <a:srgbClr val="000000"/>
                          </a:solidFill>
                          <a:latin typeface="Arial" pitchFamily="34" charset="0"/>
                          <a:ea typeface="Times New Roman"/>
                          <a:cs typeface="Arial" pitchFamily="34" charset="0"/>
                        </a:rPr>
                        <a:t>Stack Dia.,</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Max. Velocity in Stack, m/s</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Mass flow rate (Kg/s)</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ctr">
                        <a:spcAft>
                          <a:spcPts val="0"/>
                        </a:spcAft>
                      </a:pPr>
                      <a:r>
                        <a:rPr lang="en-US" sz="1200" b="1">
                          <a:solidFill>
                            <a:srgbClr val="000000"/>
                          </a:solidFill>
                          <a:latin typeface="Arial" pitchFamily="34" charset="0"/>
                          <a:ea typeface="Times New Roman"/>
                          <a:cs typeface="Arial" pitchFamily="34" charset="0"/>
                        </a:rPr>
                        <a:t>*Flue Gas Qty.,  Nm</a:t>
                      </a:r>
                      <a:r>
                        <a:rPr lang="en-US" sz="1200" b="1" baseline="30000">
                          <a:solidFill>
                            <a:srgbClr val="000000"/>
                          </a:solidFill>
                          <a:latin typeface="Arial" pitchFamily="34" charset="0"/>
                          <a:ea typeface="Times New Roman"/>
                          <a:cs typeface="Arial" pitchFamily="34" charset="0"/>
                        </a:rPr>
                        <a:t>3</a:t>
                      </a:r>
                      <a:r>
                        <a:rPr lang="en-US" sz="1200" b="1">
                          <a:solidFill>
                            <a:srgbClr val="000000"/>
                          </a:solidFill>
                          <a:latin typeface="Arial" pitchFamily="34" charset="0"/>
                          <a:ea typeface="Times New Roman"/>
                          <a:cs typeface="Arial" pitchFamily="34" charset="0"/>
                        </a:rPr>
                        <a:t>/sec</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spcAft>
                          <a:spcPts val="0"/>
                        </a:spcAft>
                      </a:pPr>
                      <a:r>
                        <a:rPr lang="en-US" sz="1200" b="1" dirty="0">
                          <a:solidFill>
                            <a:srgbClr val="000000"/>
                          </a:solidFill>
                          <a:latin typeface="Arial" pitchFamily="34" charset="0"/>
                          <a:ea typeface="Times New Roman"/>
                          <a:cs typeface="Arial" pitchFamily="34" charset="0"/>
                        </a:rPr>
                        <a:t>Controlled Concentration</a:t>
                      </a:r>
                      <a:endParaRPr lang="en-IN" sz="1200" dirty="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246303">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Bottom</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solidFill>
                            <a:srgbClr val="000000"/>
                          </a:solidFill>
                          <a:latin typeface="Arial" pitchFamily="34" charset="0"/>
                          <a:ea typeface="Times New Roman"/>
                          <a:cs typeface="Arial" pitchFamily="34" charset="0"/>
                        </a:rPr>
                        <a:t>Top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IN"/>
                    </a:p>
                  </a:txBody>
                  <a:tcPr/>
                </a:tc>
                <a:tc vMerge="1">
                  <a:txBody>
                    <a:bodyPr/>
                    <a:lstStyle/>
                    <a:p>
                      <a:endParaRPr lang="en-IN"/>
                    </a:p>
                  </a:txBody>
                  <a:tcPr/>
                </a:tc>
                <a:tc vMerge="1">
                  <a:txBody>
                    <a:bodyPr/>
                    <a:lstStyle/>
                    <a:p>
                      <a:endParaRPr lang="en-IN"/>
                    </a:p>
                  </a:txBody>
                  <a:tcPr/>
                </a:tc>
                <a:tc rowSpan="2">
                  <a:txBody>
                    <a:bodyPr/>
                    <a:lstStyle/>
                    <a:p>
                      <a:pPr algn="ctr">
                        <a:spcAft>
                          <a:spcPts val="0"/>
                        </a:spcAft>
                      </a:pPr>
                      <a:r>
                        <a:rPr lang="en-US" sz="1200" b="1" dirty="0">
                          <a:solidFill>
                            <a:srgbClr val="000000"/>
                          </a:solidFill>
                          <a:latin typeface="Arial" pitchFamily="34" charset="0"/>
                          <a:ea typeface="Times New Roman"/>
                          <a:cs typeface="Arial" pitchFamily="34" charset="0"/>
                        </a:rPr>
                        <a:t>PM</a:t>
                      </a:r>
                      <a:endParaRPr lang="en-IN" sz="1200" dirty="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IN" sz="1200"/>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IN" sz="1200"/>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IN" sz="1200"/>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200" b="1">
                          <a:solidFill>
                            <a:srgbClr val="000000"/>
                          </a:solidFill>
                          <a:latin typeface="Arial" pitchFamily="34" charset="0"/>
                          <a:ea typeface="Times New Roman"/>
                          <a:cs typeface="Arial" pitchFamily="34" charset="0"/>
                        </a:rPr>
                        <a:t>SO</a:t>
                      </a:r>
                      <a:r>
                        <a:rPr lang="en-US" sz="1200" b="1" baseline="-25000">
                          <a:solidFill>
                            <a:srgbClr val="000000"/>
                          </a:solidFill>
                          <a:latin typeface="Arial" pitchFamily="34" charset="0"/>
                          <a:ea typeface="Times New Roman"/>
                          <a:cs typeface="Arial" pitchFamily="34" charset="0"/>
                        </a:rPr>
                        <a:t>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IN" sz="1200"/>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200" b="1">
                          <a:solidFill>
                            <a:srgbClr val="000000"/>
                          </a:solidFill>
                          <a:latin typeface="Arial" pitchFamily="34" charset="0"/>
                          <a:ea typeface="Times New Roman"/>
                          <a:cs typeface="Arial" pitchFamily="34" charset="0"/>
                        </a:rPr>
                        <a:t>NOx</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IN" sz="1200"/>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23152">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ctr">
                        <a:spcAft>
                          <a:spcPts val="0"/>
                        </a:spcAft>
                      </a:pPr>
                      <a:endParaRPr lang="en-IN" sz="11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1448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spcAft>
                          <a:spcPts val="0"/>
                        </a:spcAft>
                      </a:pPr>
                      <a:r>
                        <a:rPr lang="en-US" sz="1200" b="1">
                          <a:solidFill>
                            <a:srgbClr val="000000"/>
                          </a:solidFill>
                          <a:latin typeface="Arial" pitchFamily="34" charset="0"/>
                          <a:ea typeface="Times New Roman"/>
                          <a:cs typeface="Arial" pitchFamily="34" charset="0"/>
                        </a:rPr>
                        <a:t>mg/Nm3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dirty="0">
                          <a:solidFill>
                            <a:srgbClr val="000000"/>
                          </a:solidFill>
                          <a:latin typeface="Arial" pitchFamily="34" charset="0"/>
                          <a:ea typeface="Times New Roman"/>
                          <a:cs typeface="Arial" pitchFamily="34" charset="0"/>
                        </a:rPr>
                        <a:t>Emission g/s</a:t>
                      </a:r>
                      <a:endParaRPr lang="en-IN" sz="1200" dirty="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latin typeface="Arial" pitchFamily="34" charset="0"/>
                          <a:ea typeface="Times New Roman"/>
                          <a:cs typeface="Arial" pitchFamily="34" charset="0"/>
                        </a:rPr>
                        <a:t>PM10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latin typeface="Arial" pitchFamily="34" charset="0"/>
                          <a:ea typeface="Times New Roman"/>
                          <a:cs typeface="Arial" pitchFamily="34" charset="0"/>
                        </a:rPr>
                        <a:t>PM2.5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latin typeface="Arial" pitchFamily="34" charset="0"/>
                          <a:ea typeface="Times New Roman"/>
                          <a:cs typeface="Arial" pitchFamily="34" charset="0"/>
                        </a:rPr>
                        <a:t>mg/Nm3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latin typeface="Arial" pitchFamily="34" charset="0"/>
                          <a:ea typeface="Times New Roman"/>
                          <a:cs typeface="Arial" pitchFamily="34" charset="0"/>
                        </a:rPr>
                        <a:t>Emission g/s</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latin typeface="Arial" pitchFamily="34" charset="0"/>
                          <a:ea typeface="Times New Roman"/>
                          <a:cs typeface="Arial" pitchFamily="34" charset="0"/>
                        </a:rPr>
                        <a:t>mg/Nm3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b="1">
                          <a:latin typeface="Arial" pitchFamily="34" charset="0"/>
                          <a:ea typeface="Times New Roman"/>
                          <a:cs typeface="Arial" pitchFamily="34" charset="0"/>
                        </a:rPr>
                        <a:t>Emission g/s</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a:solidFill>
                            <a:srgbClr val="000000"/>
                          </a:solidFill>
                          <a:latin typeface="Arial" pitchFamily="34" charset="0"/>
                          <a:ea typeface="Times New Roman"/>
                          <a:cs typeface="Arial" pitchFamily="34" charset="0"/>
                        </a:rPr>
                        <a:t>Induration Furnace Exhaust ESP</a:t>
                      </a:r>
                      <a:endParaRPr lang="en-IN" sz="1200" dirty="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65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135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6.8</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4.5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211.53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223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6.5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3.9</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2.6</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45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10.0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25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5.57</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Indurance feed end bag filter</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50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19.3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17</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0.50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22 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0.40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14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0.42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Indurance discharge end bag filter</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75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18.98</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17</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0.50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21 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0.36</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12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0.20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Coke stone Grinding Bag Filter</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40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0.6</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0.5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15.35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3.37</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0.09</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dirty="0">
                          <a:solidFill>
                            <a:srgbClr val="000000"/>
                          </a:solidFill>
                          <a:latin typeface="Arial" pitchFamily="34" charset="0"/>
                          <a:ea typeface="Times New Roman"/>
                          <a:cs typeface="Arial" pitchFamily="34" charset="0"/>
                        </a:rPr>
                        <a:t> </a:t>
                      </a:r>
                      <a:endParaRPr lang="en-IN" sz="1200" dirty="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lime stone Grinding Bag Filter</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40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0.6</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0.5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15.35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3.37</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0.09</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6</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Proportioning system Bag Filter</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40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0.6</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0.5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15.58</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3.42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0.09</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0.04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492606">
                <a:tc>
                  <a:txBody>
                    <a:bodyPr/>
                    <a:lstStyle/>
                    <a:p>
                      <a:pPr algn="ctr">
                        <a:spcAft>
                          <a:spcPts val="0"/>
                        </a:spcAft>
                      </a:pPr>
                      <a:r>
                        <a:rPr lang="en-US" sz="1200">
                          <a:solidFill>
                            <a:srgbClr val="000000"/>
                          </a:solidFill>
                          <a:latin typeface="Arial" pitchFamily="34" charset="0"/>
                          <a:ea typeface="Times New Roman"/>
                          <a:cs typeface="Arial" pitchFamily="34" charset="0"/>
                        </a:rPr>
                        <a:t>Stack 7</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Hearth Layer Separation Building</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70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14</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3.08</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19</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&lt;30</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0.55</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0.33</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latin typeface="Arial" pitchFamily="34" charset="0"/>
                          <a:ea typeface="Times New Roman"/>
                          <a:cs typeface="Arial" pitchFamily="34" charset="0"/>
                        </a:rPr>
                        <a:t>0.22</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200">
                          <a:solidFill>
                            <a:srgbClr val="000000"/>
                          </a:solidFill>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200" dirty="0">
                        <a:solidFill>
                          <a:srgbClr val="000000"/>
                        </a:solidFill>
                        <a:latin typeface="Arial" pitchFamily="34" charset="0"/>
                        <a:ea typeface="Times New Roman"/>
                        <a:cs typeface="Arial" pitchFamily="34" charset="0"/>
                      </a:endParaRPr>
                    </a:p>
                  </a:txBody>
                  <a:tcPr marL="55418" marR="554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
        <p:nvSpPr>
          <p:cNvPr id="2" name="Slide Number Placeholder 1">
            <a:extLst>
              <a:ext uri="{FF2B5EF4-FFF2-40B4-BE49-F238E27FC236}">
                <a16:creationId xmlns:a16="http://schemas.microsoft.com/office/drawing/2014/main" xmlns="" id="{8EE63751-FE6E-4124-B1A1-F33DE691D0A7}"/>
              </a:ext>
            </a:extLst>
          </p:cNvPr>
          <p:cNvSpPr>
            <a:spLocks noGrp="1"/>
          </p:cNvSpPr>
          <p:nvPr>
            <p:ph type="sldNum" sz="quarter" idx="12"/>
          </p:nvPr>
        </p:nvSpPr>
        <p:spPr/>
        <p:txBody>
          <a:bodyPr/>
          <a:lstStyle/>
          <a:p>
            <a:fld id="{CFF127C1-E3C8-484A-B43B-A9A91675C17C}" type="slidenum">
              <a:rPr lang="en-US" smtClean="0"/>
              <a:pPr/>
              <a:t>33</a:t>
            </a:fld>
            <a:endParaRPr lang="en-US"/>
          </a:p>
        </p:txBody>
      </p:sp>
    </p:spTree>
    <p:extLst>
      <p:ext uri="{BB962C8B-B14F-4D97-AF65-F5344CB8AC3E}">
        <p14:creationId xmlns:p14="http://schemas.microsoft.com/office/powerpoint/2010/main" val="1269904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78800" y="66253"/>
            <a:ext cx="1234959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a:solidFill>
                  <a:srgbClr val="C00000"/>
                </a:solidFill>
                <a:latin typeface="Arial" panose="020B0604020202020204" pitchFamily="34" charset="0"/>
                <a:ea typeface="+mj-ea"/>
                <a:cs typeface="Arial" panose="020B0604020202020204" pitchFamily="34" charset="0"/>
              </a:rPr>
              <a:t>PREDICTED GLC AT AMBIENT AIR QUALITY MONITORING STATIONS IN CONTROLLED CONDITION</a:t>
            </a:r>
          </a:p>
        </p:txBody>
      </p:sp>
      <p:graphicFrame>
        <p:nvGraphicFramePr>
          <p:cNvPr id="6" name="Table 5">
            <a:extLst>
              <a:ext uri="{FF2B5EF4-FFF2-40B4-BE49-F238E27FC236}">
                <a16:creationId xmlns:a16="http://schemas.microsoft.com/office/drawing/2014/main" xmlns="" id="{626A9C19-2CBA-4768-AA92-F3EE72DFCE8F}"/>
              </a:ext>
            </a:extLst>
          </p:cNvPr>
          <p:cNvGraphicFramePr>
            <a:graphicFrameLocks noGrp="1"/>
          </p:cNvGraphicFramePr>
          <p:nvPr/>
        </p:nvGraphicFramePr>
        <p:xfrm>
          <a:off x="417095" y="1022015"/>
          <a:ext cx="11357807" cy="4960324"/>
        </p:xfrm>
        <a:graphic>
          <a:graphicData uri="http://schemas.openxmlformats.org/drawingml/2006/table">
            <a:tbl>
              <a:tblPr firstRow="1" firstCol="1" bandRow="1"/>
              <a:tblGrid>
                <a:gridCol w="740727">
                  <a:extLst>
                    <a:ext uri="{9D8B030D-6E8A-4147-A177-3AD203B41FA5}">
                      <a16:colId xmlns:a16="http://schemas.microsoft.com/office/drawing/2014/main" xmlns="" val="3136122048"/>
                    </a:ext>
                  </a:extLst>
                </a:gridCol>
                <a:gridCol w="1160906">
                  <a:extLst>
                    <a:ext uri="{9D8B030D-6E8A-4147-A177-3AD203B41FA5}">
                      <a16:colId xmlns:a16="http://schemas.microsoft.com/office/drawing/2014/main" xmlns="" val="1257080378"/>
                    </a:ext>
                  </a:extLst>
                </a:gridCol>
                <a:gridCol w="615257">
                  <a:extLst>
                    <a:ext uri="{9D8B030D-6E8A-4147-A177-3AD203B41FA5}">
                      <a16:colId xmlns:a16="http://schemas.microsoft.com/office/drawing/2014/main" xmlns="" val="3537582845"/>
                    </a:ext>
                  </a:extLst>
                </a:gridCol>
                <a:gridCol w="806403">
                  <a:extLst>
                    <a:ext uri="{9D8B030D-6E8A-4147-A177-3AD203B41FA5}">
                      <a16:colId xmlns:a16="http://schemas.microsoft.com/office/drawing/2014/main" xmlns="" val="3903477025"/>
                    </a:ext>
                  </a:extLst>
                </a:gridCol>
                <a:gridCol w="801861">
                  <a:extLst>
                    <a:ext uri="{9D8B030D-6E8A-4147-A177-3AD203B41FA5}">
                      <a16:colId xmlns:a16="http://schemas.microsoft.com/office/drawing/2014/main" xmlns="" val="984659630"/>
                    </a:ext>
                  </a:extLst>
                </a:gridCol>
                <a:gridCol w="804133">
                  <a:extLst>
                    <a:ext uri="{9D8B030D-6E8A-4147-A177-3AD203B41FA5}">
                      <a16:colId xmlns:a16="http://schemas.microsoft.com/office/drawing/2014/main" xmlns="" val="2004488551"/>
                    </a:ext>
                  </a:extLst>
                </a:gridCol>
                <a:gridCol w="804133">
                  <a:extLst>
                    <a:ext uri="{9D8B030D-6E8A-4147-A177-3AD203B41FA5}">
                      <a16:colId xmlns:a16="http://schemas.microsoft.com/office/drawing/2014/main" xmlns="" val="3158212474"/>
                    </a:ext>
                  </a:extLst>
                </a:gridCol>
                <a:gridCol w="801861">
                  <a:extLst>
                    <a:ext uri="{9D8B030D-6E8A-4147-A177-3AD203B41FA5}">
                      <a16:colId xmlns:a16="http://schemas.microsoft.com/office/drawing/2014/main" xmlns="" val="210461711"/>
                    </a:ext>
                  </a:extLst>
                </a:gridCol>
                <a:gridCol w="904082">
                  <a:extLst>
                    <a:ext uri="{9D8B030D-6E8A-4147-A177-3AD203B41FA5}">
                      <a16:colId xmlns:a16="http://schemas.microsoft.com/office/drawing/2014/main" xmlns="" val="2880636851"/>
                    </a:ext>
                  </a:extLst>
                </a:gridCol>
                <a:gridCol w="804133">
                  <a:extLst>
                    <a:ext uri="{9D8B030D-6E8A-4147-A177-3AD203B41FA5}">
                      <a16:colId xmlns:a16="http://schemas.microsoft.com/office/drawing/2014/main" xmlns="" val="48128070"/>
                    </a:ext>
                  </a:extLst>
                </a:gridCol>
                <a:gridCol w="904082">
                  <a:extLst>
                    <a:ext uri="{9D8B030D-6E8A-4147-A177-3AD203B41FA5}">
                      <a16:colId xmlns:a16="http://schemas.microsoft.com/office/drawing/2014/main" xmlns="" val="4036752920"/>
                    </a:ext>
                  </a:extLst>
                </a:gridCol>
                <a:gridCol w="904082">
                  <a:extLst>
                    <a:ext uri="{9D8B030D-6E8A-4147-A177-3AD203B41FA5}">
                      <a16:colId xmlns:a16="http://schemas.microsoft.com/office/drawing/2014/main" xmlns="" val="3715710625"/>
                    </a:ext>
                  </a:extLst>
                </a:gridCol>
                <a:gridCol w="704038">
                  <a:extLst>
                    <a:ext uri="{9D8B030D-6E8A-4147-A177-3AD203B41FA5}">
                      <a16:colId xmlns:a16="http://schemas.microsoft.com/office/drawing/2014/main" xmlns="" val="4266737591"/>
                    </a:ext>
                  </a:extLst>
                </a:gridCol>
                <a:gridCol w="602109">
                  <a:extLst>
                    <a:ext uri="{9D8B030D-6E8A-4147-A177-3AD203B41FA5}">
                      <a16:colId xmlns:a16="http://schemas.microsoft.com/office/drawing/2014/main" xmlns="" val="2983549362"/>
                    </a:ext>
                  </a:extLst>
                </a:gridCol>
              </a:tblGrid>
              <a:tr h="266404">
                <a:tc rowSpan="3">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Location ID</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Locations</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PM10 in µg/m3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SO2 in µg/m3</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NOx in µg/m3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gridSpan="3">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PM 2.5</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563643887"/>
                  </a:ext>
                </a:extLst>
              </a:tr>
              <a:tr h="319248">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Background</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Incremental</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Resultant</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Background</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Incremental</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Resultant</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Background</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Incremental</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Resultant</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Background</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Incremental</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Resultant</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3835513"/>
                  </a:ext>
                </a:extLst>
              </a:tr>
              <a:tr h="167780">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(Max)</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(Max)</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(Max)</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(Max)</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29870584"/>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At Project Site</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67.3</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67.6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14.6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15.1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24.2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24.7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36.6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36.7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0357993"/>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err="1">
                          <a:solidFill>
                            <a:srgbClr val="000000"/>
                          </a:solidFill>
                          <a:latin typeface="Arial" pitchFamily="34" charset="0"/>
                          <a:ea typeface="Times New Roman" panose="02020603050405020304" pitchFamily="18" charset="0"/>
                          <a:cs typeface="Arial" pitchFamily="34" charset="0"/>
                        </a:rPr>
                        <a:t>Jamuposi</a:t>
                      </a:r>
                      <a:r>
                        <a:rPr lang="en-US" sz="1400" kern="1200" dirty="0">
                          <a:solidFill>
                            <a:srgbClr val="000000"/>
                          </a:solidFill>
                          <a:latin typeface="Arial" pitchFamily="34" charset="0"/>
                          <a:ea typeface="Times New Roman" panose="02020603050405020304" pitchFamily="18" charset="0"/>
                          <a:cs typeface="Arial" pitchFamily="34" charset="0"/>
                        </a:rPr>
                        <a:t> village</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58</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58.3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12.7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0.5</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13.2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21.2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21.8</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32.3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3492300"/>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Tangarani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62.1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0.5</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62.6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12.3</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12.9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20.6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21.1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33.6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33.9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6065504"/>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AAQ4</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Sarasakela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68.2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68.7</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14.4</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0.4</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14.8</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25.1</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25.6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39.2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39.5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2068926"/>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Palasponga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88.7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89.0</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19.4</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19.6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30.7</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30.9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49.0</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49.1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7053105"/>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Nuagaon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73.1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0.8</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73.9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14.5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0.8</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15.3</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24.2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1.0</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25.2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41.6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41.9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8403228"/>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Srirampur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61.7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62.2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13.4</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14.1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22.6</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0.6</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23.2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33.5</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0.5</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34.0</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7070110"/>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AAQ8</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Jhumpura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84.1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84.4</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21.4</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22.1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29.2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29.7</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49.2</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49.5</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7219696"/>
                  </a:ext>
                </a:extLst>
              </a:tr>
              <a:tr h="285459">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AAQ9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Balisuan village</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82.2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0.1</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82.3</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16.7</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16.9</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28</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0.2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28.2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a:solidFill>
                            <a:srgbClr val="000000"/>
                          </a:solidFill>
                          <a:latin typeface="Arial" pitchFamily="34" charset="0"/>
                          <a:ea typeface="Times New Roman" panose="02020603050405020304" pitchFamily="18" charset="0"/>
                          <a:cs typeface="Arial" pitchFamily="34" charset="0"/>
                        </a:rPr>
                        <a:t>48.2</a:t>
                      </a:r>
                      <a:endParaRPr lang="en-IN" sz="1400" kern="120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0.07</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1400" kern="1200" dirty="0">
                          <a:solidFill>
                            <a:srgbClr val="000000"/>
                          </a:solidFill>
                          <a:latin typeface="Arial" pitchFamily="34" charset="0"/>
                          <a:ea typeface="Times New Roman" panose="02020603050405020304" pitchFamily="18" charset="0"/>
                          <a:cs typeface="Arial" pitchFamily="34" charset="0"/>
                        </a:rPr>
                        <a:t>48.27</a:t>
                      </a:r>
                      <a:endParaRPr lang="en-IN" sz="1400" kern="1200" dirty="0">
                        <a:solidFill>
                          <a:srgbClr val="000000"/>
                        </a:solidFill>
                        <a:latin typeface="Arial" pitchFamily="34" charset="0"/>
                        <a:ea typeface="Times New Roman" panose="02020603050405020304" pitchFamily="18" charset="0"/>
                        <a:cs typeface="Arial" pitchFamily="34"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1399016"/>
                  </a:ext>
                </a:extLst>
              </a:tr>
            </a:tbl>
          </a:graphicData>
        </a:graphic>
      </p:graphicFrame>
      <p:sp>
        <p:nvSpPr>
          <p:cNvPr id="2" name="Slide Number Placeholder 1">
            <a:extLst>
              <a:ext uri="{FF2B5EF4-FFF2-40B4-BE49-F238E27FC236}">
                <a16:creationId xmlns:a16="http://schemas.microsoft.com/office/drawing/2014/main" xmlns="" id="{C0F53469-BC2F-45EC-86CC-A6CCDDE15DF2}"/>
              </a:ext>
            </a:extLst>
          </p:cNvPr>
          <p:cNvSpPr>
            <a:spLocks noGrp="1"/>
          </p:cNvSpPr>
          <p:nvPr>
            <p:ph type="sldNum" sz="quarter" idx="12"/>
          </p:nvPr>
        </p:nvSpPr>
        <p:spPr/>
        <p:txBody>
          <a:bodyPr/>
          <a:lstStyle/>
          <a:p>
            <a:fld id="{CFF127C1-E3C8-484A-B43B-A9A91675C17C}" type="slidenum">
              <a:rPr lang="en-US" smtClean="0"/>
              <a:pPr/>
              <a:t>34</a:t>
            </a:fld>
            <a:endParaRPr lang="en-US"/>
          </a:p>
        </p:txBody>
      </p:sp>
    </p:spTree>
    <p:extLst>
      <p:ext uri="{BB962C8B-B14F-4D97-AF65-F5344CB8AC3E}">
        <p14:creationId xmlns:p14="http://schemas.microsoft.com/office/powerpoint/2010/main" val="935193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52051C1-7979-4DCC-BAFE-EA73699A4D2B}"/>
              </a:ext>
            </a:extLst>
          </p:cNvPr>
          <p:cNvSpPr/>
          <p:nvPr/>
        </p:nvSpPr>
        <p:spPr>
          <a:xfrm>
            <a:off x="1524000" y="-19050"/>
            <a:ext cx="9144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ISOPLETHS </a:t>
            </a:r>
            <a:r>
              <a:rPr lang="en-US" sz="2600" b="1" dirty="0">
                <a:ln w="9000" cmpd="sng">
                  <a:solidFill>
                    <a:srgbClr val="7030A0"/>
                  </a:solidFill>
                  <a:prstDash val="solid"/>
                </a:ln>
                <a:solidFill>
                  <a:srgbClr val="7030A0"/>
                </a:solidFill>
                <a:effectLst>
                  <a:reflection blurRad="12700" stA="28000" endPos="45000" dist="1000" dir="5400000" sy="-100000" algn="bl" rotWithShape="0"/>
                </a:effectLst>
                <a:latin typeface="Arial" panose="020B0604020202020204" pitchFamily="34" charset="0"/>
                <a:ea typeface="Cambria" pitchFamily="18" charset="0"/>
                <a:cs typeface="Arial" panose="020B0604020202020204" pitchFamily="34" charset="0"/>
              </a:rPr>
              <a:t> </a:t>
            </a:r>
          </a:p>
        </p:txBody>
      </p:sp>
      <p:sp>
        <p:nvSpPr>
          <p:cNvPr id="10" name="Rectangle 9"/>
          <p:cNvSpPr/>
          <p:nvPr/>
        </p:nvSpPr>
        <p:spPr>
          <a:xfrm>
            <a:off x="1325131" y="6355102"/>
            <a:ext cx="3280184" cy="461665"/>
          </a:xfrm>
          <a:prstGeom prst="rect">
            <a:avLst/>
          </a:prstGeom>
        </p:spPr>
        <p:txBody>
          <a:bodyPr wrap="square">
            <a:spAutoFit/>
          </a:bodyPr>
          <a:lstStyle/>
          <a:p>
            <a:pPr algn="ctr"/>
            <a:r>
              <a:rPr lang="en-US" sz="1200" b="1" dirty="0">
                <a:latin typeface="Arial" panose="020B0604020202020204" pitchFamily="34" charset="0"/>
                <a:ea typeface="Cambria" pitchFamily="18" charset="0"/>
                <a:cs typeface="Arial" panose="020B0604020202020204" pitchFamily="34" charset="0"/>
              </a:rPr>
              <a:t>Isopleths for 24 Hr. Incremental Conc. (</a:t>
            </a:r>
            <a:r>
              <a:rPr lang="en-US" sz="1200" b="1" dirty="0" err="1">
                <a:latin typeface="Arial" panose="020B0604020202020204" pitchFamily="34" charset="0"/>
                <a:ea typeface="Cambria" pitchFamily="18" charset="0"/>
                <a:cs typeface="Arial" panose="020B0604020202020204" pitchFamily="34" charset="0"/>
              </a:rPr>
              <a:t>μg</a:t>
            </a:r>
            <a:r>
              <a:rPr lang="en-US" sz="1200" b="1" dirty="0">
                <a:latin typeface="Arial" panose="020B0604020202020204" pitchFamily="34" charset="0"/>
                <a:ea typeface="Cambria" pitchFamily="18" charset="0"/>
                <a:cs typeface="Arial" panose="020B0604020202020204" pitchFamily="34" charset="0"/>
              </a:rPr>
              <a:t>/m</a:t>
            </a:r>
            <a:r>
              <a:rPr lang="en-US" sz="1200" b="1" baseline="30000" dirty="0">
                <a:latin typeface="Arial" panose="020B0604020202020204" pitchFamily="34" charset="0"/>
                <a:ea typeface="Cambria" pitchFamily="18" charset="0"/>
                <a:cs typeface="Arial" panose="020B0604020202020204" pitchFamily="34" charset="0"/>
              </a:rPr>
              <a:t>3</a:t>
            </a:r>
            <a:r>
              <a:rPr lang="en-US" sz="1200" b="1" dirty="0">
                <a:latin typeface="Arial" panose="020B0604020202020204" pitchFamily="34" charset="0"/>
                <a:ea typeface="Cambria" pitchFamily="18" charset="0"/>
                <a:cs typeface="Arial" panose="020B0604020202020204" pitchFamily="34" charset="0"/>
              </a:rPr>
              <a:t>) for PM10 (</a:t>
            </a:r>
            <a:r>
              <a:rPr lang="en-IN" sz="1200" b="1" dirty="0"/>
              <a:t>worst case</a:t>
            </a:r>
            <a:r>
              <a:rPr lang="en-US" sz="1200" b="1" dirty="0">
                <a:latin typeface="Arial" panose="020B0604020202020204" pitchFamily="34" charset="0"/>
                <a:ea typeface="Cambria" pitchFamily="18" charset="0"/>
                <a:cs typeface="Arial" panose="020B0604020202020204" pitchFamily="34" charset="0"/>
              </a:rPr>
              <a:t>)</a:t>
            </a:r>
            <a:endParaRPr lang="en-IN" sz="1200" dirty="0">
              <a:latin typeface="Arial" panose="020B0604020202020204" pitchFamily="34" charset="0"/>
              <a:ea typeface="Cambria" pitchFamily="18" charset="0"/>
              <a:cs typeface="Arial" panose="020B0604020202020204" pitchFamily="34" charset="0"/>
            </a:endParaRPr>
          </a:p>
        </p:txBody>
      </p:sp>
      <p:sp>
        <p:nvSpPr>
          <p:cNvPr id="11" name="Rectangle 10"/>
          <p:cNvSpPr/>
          <p:nvPr/>
        </p:nvSpPr>
        <p:spPr>
          <a:xfrm>
            <a:off x="6915002" y="6355102"/>
            <a:ext cx="3280184" cy="461665"/>
          </a:xfrm>
          <a:prstGeom prst="rect">
            <a:avLst/>
          </a:prstGeom>
        </p:spPr>
        <p:txBody>
          <a:bodyPr wrap="square">
            <a:spAutoFit/>
          </a:bodyPr>
          <a:lstStyle/>
          <a:p>
            <a:pPr algn="ctr"/>
            <a:r>
              <a:rPr lang="en-US" sz="1200" b="1" dirty="0">
                <a:latin typeface="Arial" panose="020B0604020202020204" pitchFamily="34" charset="0"/>
                <a:ea typeface="Cambria" pitchFamily="18" charset="0"/>
                <a:cs typeface="Arial" panose="020B0604020202020204" pitchFamily="34" charset="0"/>
              </a:rPr>
              <a:t>Isopleths for 24 Hr. Incremental Conc. (</a:t>
            </a:r>
            <a:r>
              <a:rPr lang="en-US" sz="1200" b="1" dirty="0" err="1">
                <a:latin typeface="Arial" panose="020B0604020202020204" pitchFamily="34" charset="0"/>
                <a:ea typeface="Cambria" pitchFamily="18" charset="0"/>
                <a:cs typeface="Arial" panose="020B0604020202020204" pitchFamily="34" charset="0"/>
              </a:rPr>
              <a:t>μg</a:t>
            </a:r>
            <a:r>
              <a:rPr lang="en-US" sz="1200" b="1" dirty="0">
                <a:latin typeface="Arial" panose="020B0604020202020204" pitchFamily="34" charset="0"/>
                <a:ea typeface="Cambria" pitchFamily="18" charset="0"/>
                <a:cs typeface="Arial" panose="020B0604020202020204" pitchFamily="34" charset="0"/>
              </a:rPr>
              <a:t>/m</a:t>
            </a:r>
            <a:r>
              <a:rPr lang="en-US" sz="1200" b="1" baseline="30000" dirty="0">
                <a:latin typeface="Arial" panose="020B0604020202020204" pitchFamily="34" charset="0"/>
                <a:ea typeface="Cambria" pitchFamily="18" charset="0"/>
                <a:cs typeface="Arial" panose="020B0604020202020204" pitchFamily="34" charset="0"/>
              </a:rPr>
              <a:t>3</a:t>
            </a:r>
            <a:r>
              <a:rPr lang="en-US" sz="1200" b="1" dirty="0">
                <a:latin typeface="Arial" panose="020B0604020202020204" pitchFamily="34" charset="0"/>
                <a:ea typeface="Cambria" pitchFamily="18" charset="0"/>
                <a:cs typeface="Arial" panose="020B0604020202020204" pitchFamily="34" charset="0"/>
              </a:rPr>
              <a:t>) for PM2.5 (</a:t>
            </a:r>
            <a:r>
              <a:rPr lang="en-IN" sz="1200" b="1" dirty="0"/>
              <a:t>worst case</a:t>
            </a:r>
            <a:r>
              <a:rPr lang="en-US" sz="1200" b="1" dirty="0">
                <a:latin typeface="Arial" panose="020B0604020202020204" pitchFamily="34" charset="0"/>
                <a:ea typeface="Cambria" pitchFamily="18" charset="0"/>
                <a:cs typeface="Arial" panose="020B0604020202020204" pitchFamily="34" charset="0"/>
              </a:rPr>
              <a:t>)</a:t>
            </a:r>
            <a:endParaRPr lang="en-IN" sz="1200" dirty="0">
              <a:latin typeface="Arial" panose="020B0604020202020204" pitchFamily="34" charset="0"/>
              <a:ea typeface="Cambria" pitchFamily="18" charset="0"/>
              <a:cs typeface="Arial" panose="020B0604020202020204" pitchFamily="34" charset="0"/>
            </a:endParaRPr>
          </a:p>
        </p:txBody>
      </p:sp>
      <p:pic>
        <p:nvPicPr>
          <p:cNvPr id="9" name="Picture 8"/>
          <p:cNvPicPr/>
          <p:nvPr/>
        </p:nvPicPr>
        <p:blipFill>
          <a:blip r:embed="rId2" cstate="print"/>
          <a:stretch>
            <a:fillRect/>
          </a:stretch>
        </p:blipFill>
        <p:spPr>
          <a:xfrm>
            <a:off x="1524000" y="527542"/>
            <a:ext cx="4536952" cy="5674015"/>
          </a:xfrm>
          <a:prstGeom prst="rect">
            <a:avLst/>
          </a:prstGeom>
        </p:spPr>
      </p:pic>
      <p:pic>
        <p:nvPicPr>
          <p:cNvPr id="12" name="Picture 11"/>
          <p:cNvPicPr/>
          <p:nvPr/>
        </p:nvPicPr>
        <p:blipFill>
          <a:blip r:embed="rId3" cstate="print"/>
          <a:stretch>
            <a:fillRect/>
          </a:stretch>
        </p:blipFill>
        <p:spPr>
          <a:xfrm>
            <a:off x="5861538" y="473393"/>
            <a:ext cx="4724400" cy="5938771"/>
          </a:xfrm>
          <a:prstGeom prst="rect">
            <a:avLst/>
          </a:prstGeom>
        </p:spPr>
      </p:pic>
      <p:sp>
        <p:nvSpPr>
          <p:cNvPr id="2" name="Slide Number Placeholder 1">
            <a:extLst>
              <a:ext uri="{FF2B5EF4-FFF2-40B4-BE49-F238E27FC236}">
                <a16:creationId xmlns:a16="http://schemas.microsoft.com/office/drawing/2014/main" xmlns="" id="{19FACFDB-928E-4388-9A74-B52353AED9BB}"/>
              </a:ext>
            </a:extLst>
          </p:cNvPr>
          <p:cNvSpPr>
            <a:spLocks noGrp="1"/>
          </p:cNvSpPr>
          <p:nvPr>
            <p:ph type="sldNum" sz="quarter" idx="12"/>
          </p:nvPr>
        </p:nvSpPr>
        <p:spPr/>
        <p:txBody>
          <a:bodyPr/>
          <a:lstStyle/>
          <a:p>
            <a:fld id="{CFF127C1-E3C8-484A-B43B-A9A91675C17C}" type="slidenum">
              <a:rPr lang="en-US" smtClean="0"/>
              <a:pPr/>
              <a:t>35</a:t>
            </a:fld>
            <a:endParaRPr lang="en-US"/>
          </a:p>
        </p:txBody>
      </p:sp>
    </p:spTree>
    <p:extLst>
      <p:ext uri="{BB962C8B-B14F-4D97-AF65-F5344CB8AC3E}">
        <p14:creationId xmlns:p14="http://schemas.microsoft.com/office/powerpoint/2010/main" val="1112413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2767" y="6365262"/>
            <a:ext cx="3280184" cy="492443"/>
          </a:xfrm>
          <a:prstGeom prst="rect">
            <a:avLst/>
          </a:prstGeom>
        </p:spPr>
        <p:txBody>
          <a:bodyPr wrap="square">
            <a:spAutoFit/>
          </a:bodyPr>
          <a:lstStyle/>
          <a:p>
            <a:pPr algn="ctr"/>
            <a:r>
              <a:rPr lang="en-US" sz="1300" b="1" dirty="0">
                <a:latin typeface="Arial" panose="020B0604020202020204" pitchFamily="34" charset="0"/>
                <a:ea typeface="Cambria" pitchFamily="18" charset="0"/>
                <a:cs typeface="Arial" panose="020B0604020202020204" pitchFamily="34" charset="0"/>
              </a:rPr>
              <a:t>Isopleths for 24 Hr. Incremental Conc. (</a:t>
            </a:r>
            <a:r>
              <a:rPr lang="en-US" sz="1300" b="1" dirty="0" err="1">
                <a:latin typeface="Arial" panose="020B0604020202020204" pitchFamily="34" charset="0"/>
                <a:ea typeface="Cambria" pitchFamily="18" charset="0"/>
                <a:cs typeface="Arial" panose="020B0604020202020204" pitchFamily="34" charset="0"/>
              </a:rPr>
              <a:t>μg</a:t>
            </a:r>
            <a:r>
              <a:rPr lang="en-US" sz="1300" b="1" dirty="0">
                <a:latin typeface="Arial" panose="020B0604020202020204" pitchFamily="34" charset="0"/>
                <a:ea typeface="Cambria" pitchFamily="18" charset="0"/>
                <a:cs typeface="Arial" panose="020B0604020202020204" pitchFamily="34" charset="0"/>
              </a:rPr>
              <a:t>/m</a:t>
            </a:r>
            <a:r>
              <a:rPr lang="en-US" sz="1300" b="1" baseline="30000" dirty="0">
                <a:latin typeface="Arial" panose="020B0604020202020204" pitchFamily="34" charset="0"/>
                <a:ea typeface="Cambria" pitchFamily="18" charset="0"/>
                <a:cs typeface="Arial" panose="020B0604020202020204" pitchFamily="34" charset="0"/>
              </a:rPr>
              <a:t>3</a:t>
            </a:r>
            <a:r>
              <a:rPr lang="en-US" sz="1300" b="1" dirty="0">
                <a:latin typeface="Arial" panose="020B0604020202020204" pitchFamily="34" charset="0"/>
                <a:ea typeface="Cambria" pitchFamily="18" charset="0"/>
                <a:cs typeface="Arial" panose="020B0604020202020204" pitchFamily="34" charset="0"/>
              </a:rPr>
              <a:t>) for PM10 (Controlled)</a:t>
            </a:r>
            <a:endParaRPr lang="en-IN" sz="1300" dirty="0">
              <a:latin typeface="Arial" panose="020B0604020202020204" pitchFamily="34" charset="0"/>
              <a:ea typeface="Cambria" pitchFamily="18" charset="0"/>
              <a:cs typeface="Arial" panose="020B0604020202020204" pitchFamily="34" charset="0"/>
            </a:endParaRPr>
          </a:p>
        </p:txBody>
      </p:sp>
      <p:sp>
        <p:nvSpPr>
          <p:cNvPr id="11" name="Rectangle 10"/>
          <p:cNvSpPr/>
          <p:nvPr/>
        </p:nvSpPr>
        <p:spPr>
          <a:xfrm>
            <a:off x="7432242" y="6334780"/>
            <a:ext cx="3280184" cy="523220"/>
          </a:xfrm>
          <a:prstGeom prst="rect">
            <a:avLst/>
          </a:prstGeom>
        </p:spPr>
        <p:txBody>
          <a:bodyPr wrap="square">
            <a:spAutoFit/>
          </a:bodyPr>
          <a:lstStyle/>
          <a:p>
            <a:pPr algn="ctr"/>
            <a:r>
              <a:rPr lang="en-US" sz="1400" b="1" dirty="0">
                <a:latin typeface="Arial" panose="020B0604020202020204" pitchFamily="34" charset="0"/>
                <a:ea typeface="Cambria" pitchFamily="18" charset="0"/>
                <a:cs typeface="Arial" panose="020B0604020202020204" pitchFamily="34" charset="0"/>
              </a:rPr>
              <a:t>Isopleths for 24 Hr. Incremental Conc. (</a:t>
            </a:r>
            <a:r>
              <a:rPr lang="en-US" sz="1400" b="1" dirty="0" err="1">
                <a:latin typeface="Arial" panose="020B0604020202020204" pitchFamily="34" charset="0"/>
                <a:ea typeface="Cambria" pitchFamily="18" charset="0"/>
                <a:cs typeface="Arial" panose="020B0604020202020204" pitchFamily="34" charset="0"/>
              </a:rPr>
              <a:t>μg</a:t>
            </a:r>
            <a:r>
              <a:rPr lang="en-US" sz="1400" b="1" dirty="0">
                <a:latin typeface="Arial" panose="020B0604020202020204" pitchFamily="34" charset="0"/>
                <a:ea typeface="Cambria" pitchFamily="18" charset="0"/>
                <a:cs typeface="Arial" panose="020B0604020202020204" pitchFamily="34" charset="0"/>
              </a:rPr>
              <a:t>/m</a:t>
            </a:r>
            <a:r>
              <a:rPr lang="en-US" sz="1400" b="1" baseline="30000" dirty="0">
                <a:latin typeface="Arial" panose="020B0604020202020204" pitchFamily="34" charset="0"/>
                <a:ea typeface="Cambria" pitchFamily="18" charset="0"/>
                <a:cs typeface="Arial" panose="020B0604020202020204" pitchFamily="34" charset="0"/>
              </a:rPr>
              <a:t>3</a:t>
            </a:r>
            <a:r>
              <a:rPr lang="en-US" sz="1400" b="1" dirty="0">
                <a:latin typeface="Arial" panose="020B0604020202020204" pitchFamily="34" charset="0"/>
                <a:ea typeface="Cambria" pitchFamily="18" charset="0"/>
                <a:cs typeface="Arial" panose="020B0604020202020204" pitchFamily="34" charset="0"/>
              </a:rPr>
              <a:t>) for PM2.5 (Controlled)</a:t>
            </a:r>
            <a:endParaRPr lang="en-IN" sz="1400" dirty="0">
              <a:latin typeface="Arial" panose="020B0604020202020204" pitchFamily="34" charset="0"/>
              <a:ea typeface="Cambria" pitchFamily="18" charset="0"/>
              <a:cs typeface="Arial" panose="020B0604020202020204" pitchFamily="34" charset="0"/>
            </a:endParaRPr>
          </a:p>
        </p:txBody>
      </p:sp>
      <p:sp>
        <p:nvSpPr>
          <p:cNvPr id="12" name="Rectangle 11">
            <a:extLst>
              <a:ext uri="{FF2B5EF4-FFF2-40B4-BE49-F238E27FC236}">
                <a16:creationId xmlns:a16="http://schemas.microsoft.com/office/drawing/2014/main" xmlns="" id="{D52051C1-7979-4DCC-BAFE-EA73699A4D2B}"/>
              </a:ext>
            </a:extLst>
          </p:cNvPr>
          <p:cNvSpPr/>
          <p:nvPr/>
        </p:nvSpPr>
        <p:spPr>
          <a:xfrm>
            <a:off x="1524000" y="-19050"/>
            <a:ext cx="9144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ISOPLETHS </a:t>
            </a:r>
            <a:r>
              <a:rPr lang="en-US" sz="2600" b="1" dirty="0">
                <a:ln w="9000" cmpd="sng">
                  <a:solidFill>
                    <a:srgbClr val="7030A0"/>
                  </a:solidFill>
                  <a:prstDash val="solid"/>
                </a:ln>
                <a:solidFill>
                  <a:srgbClr val="7030A0"/>
                </a:solidFill>
                <a:effectLst>
                  <a:reflection blurRad="12700" stA="28000" endPos="45000" dist="1000" dir="5400000" sy="-100000" algn="bl" rotWithShape="0"/>
                </a:effectLst>
                <a:latin typeface="Arial" panose="020B0604020202020204" pitchFamily="34" charset="0"/>
                <a:ea typeface="Cambria" pitchFamily="18" charset="0"/>
                <a:cs typeface="Arial" panose="020B0604020202020204" pitchFamily="34" charset="0"/>
              </a:rPr>
              <a:t> </a:t>
            </a:r>
          </a:p>
        </p:txBody>
      </p:sp>
      <p:pic>
        <p:nvPicPr>
          <p:cNvPr id="13" name="Picture 12"/>
          <p:cNvPicPr/>
          <p:nvPr/>
        </p:nvPicPr>
        <p:blipFill>
          <a:blip r:embed="rId2" cstate="print"/>
          <a:stretch>
            <a:fillRect/>
          </a:stretch>
        </p:blipFill>
        <p:spPr>
          <a:xfrm>
            <a:off x="1479573" y="483326"/>
            <a:ext cx="4569097" cy="5917474"/>
          </a:xfrm>
          <a:prstGeom prst="rect">
            <a:avLst/>
          </a:prstGeom>
        </p:spPr>
      </p:pic>
      <p:pic>
        <p:nvPicPr>
          <p:cNvPr id="14" name="Picture 13"/>
          <p:cNvPicPr/>
          <p:nvPr/>
        </p:nvPicPr>
        <p:blipFill>
          <a:blip r:embed="rId3" cstate="print"/>
          <a:stretch>
            <a:fillRect/>
          </a:stretch>
        </p:blipFill>
        <p:spPr>
          <a:xfrm>
            <a:off x="6088465" y="659422"/>
            <a:ext cx="4623962" cy="5754441"/>
          </a:xfrm>
          <a:prstGeom prst="rect">
            <a:avLst/>
          </a:prstGeom>
        </p:spPr>
      </p:pic>
      <p:sp>
        <p:nvSpPr>
          <p:cNvPr id="2" name="Slide Number Placeholder 1">
            <a:extLst>
              <a:ext uri="{FF2B5EF4-FFF2-40B4-BE49-F238E27FC236}">
                <a16:creationId xmlns:a16="http://schemas.microsoft.com/office/drawing/2014/main" xmlns="" id="{7D520F80-E706-495C-8028-0D83B289F886}"/>
              </a:ext>
            </a:extLst>
          </p:cNvPr>
          <p:cNvSpPr>
            <a:spLocks noGrp="1"/>
          </p:cNvSpPr>
          <p:nvPr>
            <p:ph type="sldNum" sz="quarter" idx="12"/>
          </p:nvPr>
        </p:nvSpPr>
        <p:spPr/>
        <p:txBody>
          <a:bodyPr/>
          <a:lstStyle/>
          <a:p>
            <a:fld id="{CFF127C1-E3C8-484A-B43B-A9A91675C17C}" type="slidenum">
              <a:rPr lang="en-US" smtClean="0"/>
              <a:pPr/>
              <a:t>36</a:t>
            </a:fld>
            <a:endParaRPr lang="en-US"/>
          </a:p>
        </p:txBody>
      </p:sp>
    </p:spTree>
    <p:extLst>
      <p:ext uri="{BB962C8B-B14F-4D97-AF65-F5344CB8AC3E}">
        <p14:creationId xmlns:p14="http://schemas.microsoft.com/office/powerpoint/2010/main" val="67421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09700" y="6334780"/>
            <a:ext cx="4373578" cy="523220"/>
          </a:xfrm>
          <a:prstGeom prst="rect">
            <a:avLst/>
          </a:prstGeom>
        </p:spPr>
        <p:txBody>
          <a:bodyPr wrap="square">
            <a:spAutoFit/>
          </a:bodyPr>
          <a:lstStyle/>
          <a:p>
            <a:pPr algn="ctr"/>
            <a:r>
              <a:rPr lang="en-US" sz="1400" b="1" dirty="0">
                <a:latin typeface="Arial" panose="020B0604020202020204" pitchFamily="34" charset="0"/>
                <a:ea typeface="Cambria" pitchFamily="18" charset="0"/>
                <a:cs typeface="Arial" panose="020B0604020202020204" pitchFamily="34" charset="0"/>
              </a:rPr>
              <a:t>Isopleths for 24 Hr. Incremental Conc. (</a:t>
            </a:r>
            <a:r>
              <a:rPr lang="en-US" sz="1400" b="1" dirty="0" err="1">
                <a:latin typeface="Arial" panose="020B0604020202020204" pitchFamily="34" charset="0"/>
                <a:ea typeface="Cambria" pitchFamily="18" charset="0"/>
                <a:cs typeface="Arial" panose="020B0604020202020204" pitchFamily="34" charset="0"/>
              </a:rPr>
              <a:t>μg</a:t>
            </a:r>
            <a:r>
              <a:rPr lang="en-US" sz="1400" b="1" dirty="0">
                <a:latin typeface="Arial" panose="020B0604020202020204" pitchFamily="34" charset="0"/>
                <a:ea typeface="Cambria" pitchFamily="18" charset="0"/>
                <a:cs typeface="Arial" panose="020B0604020202020204" pitchFamily="34" charset="0"/>
              </a:rPr>
              <a:t>/m</a:t>
            </a:r>
            <a:r>
              <a:rPr lang="en-US" sz="1400" b="1" baseline="30000" dirty="0">
                <a:latin typeface="Arial" panose="020B0604020202020204" pitchFamily="34" charset="0"/>
                <a:ea typeface="Cambria" pitchFamily="18" charset="0"/>
                <a:cs typeface="Arial" panose="020B0604020202020204" pitchFamily="34" charset="0"/>
              </a:rPr>
              <a:t>3</a:t>
            </a:r>
            <a:r>
              <a:rPr lang="en-US" sz="1400" b="1" dirty="0">
                <a:latin typeface="Arial" panose="020B0604020202020204" pitchFamily="34" charset="0"/>
                <a:ea typeface="Cambria" pitchFamily="18" charset="0"/>
                <a:cs typeface="Arial" panose="020B0604020202020204" pitchFamily="34" charset="0"/>
              </a:rPr>
              <a:t>) for SO2 (Controlled)</a:t>
            </a:r>
            <a:endParaRPr lang="en-IN" sz="1400" dirty="0">
              <a:latin typeface="Arial" panose="020B0604020202020204" pitchFamily="34" charset="0"/>
              <a:ea typeface="Cambria" pitchFamily="18" charset="0"/>
              <a:cs typeface="Arial" panose="020B0604020202020204" pitchFamily="34" charset="0"/>
            </a:endParaRPr>
          </a:p>
        </p:txBody>
      </p:sp>
      <p:sp>
        <p:nvSpPr>
          <p:cNvPr id="11" name="Rectangle 10"/>
          <p:cNvSpPr/>
          <p:nvPr/>
        </p:nvSpPr>
        <p:spPr>
          <a:xfrm>
            <a:off x="6572250" y="6334780"/>
            <a:ext cx="4373578" cy="523220"/>
          </a:xfrm>
          <a:prstGeom prst="rect">
            <a:avLst/>
          </a:prstGeom>
        </p:spPr>
        <p:txBody>
          <a:bodyPr wrap="square">
            <a:spAutoFit/>
          </a:bodyPr>
          <a:lstStyle/>
          <a:p>
            <a:pPr algn="ctr"/>
            <a:r>
              <a:rPr lang="en-US" sz="1400" b="1" dirty="0">
                <a:latin typeface="Arial" panose="020B0604020202020204" pitchFamily="34" charset="0"/>
                <a:ea typeface="Cambria" pitchFamily="18" charset="0"/>
                <a:cs typeface="Arial" panose="020B0604020202020204" pitchFamily="34" charset="0"/>
              </a:rPr>
              <a:t>Isopleths for 24 Hr. Incremental Conc. (</a:t>
            </a:r>
            <a:r>
              <a:rPr lang="en-US" sz="1400" b="1" dirty="0" err="1">
                <a:latin typeface="Arial" panose="020B0604020202020204" pitchFamily="34" charset="0"/>
                <a:ea typeface="Cambria" pitchFamily="18" charset="0"/>
                <a:cs typeface="Arial" panose="020B0604020202020204" pitchFamily="34" charset="0"/>
              </a:rPr>
              <a:t>μg</a:t>
            </a:r>
            <a:r>
              <a:rPr lang="en-US" sz="1400" b="1" dirty="0">
                <a:latin typeface="Arial" panose="020B0604020202020204" pitchFamily="34" charset="0"/>
                <a:ea typeface="Cambria" pitchFamily="18" charset="0"/>
                <a:cs typeface="Arial" panose="020B0604020202020204" pitchFamily="34" charset="0"/>
              </a:rPr>
              <a:t>/m</a:t>
            </a:r>
            <a:r>
              <a:rPr lang="en-US" sz="1400" b="1" baseline="30000" dirty="0">
                <a:latin typeface="Arial" panose="020B0604020202020204" pitchFamily="34" charset="0"/>
                <a:ea typeface="Cambria" pitchFamily="18" charset="0"/>
                <a:cs typeface="Arial" panose="020B0604020202020204" pitchFamily="34" charset="0"/>
              </a:rPr>
              <a:t>3</a:t>
            </a:r>
            <a:r>
              <a:rPr lang="en-US" sz="1400" b="1" dirty="0">
                <a:latin typeface="Arial" panose="020B0604020202020204" pitchFamily="34" charset="0"/>
                <a:ea typeface="Cambria" pitchFamily="18" charset="0"/>
                <a:cs typeface="Arial" panose="020B0604020202020204" pitchFamily="34" charset="0"/>
              </a:rPr>
              <a:t>) for </a:t>
            </a:r>
            <a:r>
              <a:rPr lang="en-US" sz="1400" b="1" dirty="0" err="1">
                <a:latin typeface="Arial" panose="020B0604020202020204" pitchFamily="34" charset="0"/>
                <a:ea typeface="Cambria" pitchFamily="18" charset="0"/>
                <a:cs typeface="Arial" panose="020B0604020202020204" pitchFamily="34" charset="0"/>
              </a:rPr>
              <a:t>NOx</a:t>
            </a:r>
            <a:r>
              <a:rPr lang="en-US" sz="1400" b="1" dirty="0">
                <a:latin typeface="Arial" panose="020B0604020202020204" pitchFamily="34" charset="0"/>
                <a:ea typeface="Cambria" pitchFamily="18" charset="0"/>
                <a:cs typeface="Arial" panose="020B0604020202020204" pitchFamily="34" charset="0"/>
              </a:rPr>
              <a:t> (Controlled)</a:t>
            </a:r>
            <a:endParaRPr lang="en-IN" sz="1400" dirty="0">
              <a:latin typeface="Arial" panose="020B0604020202020204" pitchFamily="34" charset="0"/>
              <a:ea typeface="Cambria" pitchFamily="18" charset="0"/>
              <a:cs typeface="Arial" panose="020B0604020202020204" pitchFamily="34" charset="0"/>
            </a:endParaRPr>
          </a:p>
        </p:txBody>
      </p:sp>
      <p:sp>
        <p:nvSpPr>
          <p:cNvPr id="12" name="Rectangle 11">
            <a:extLst>
              <a:ext uri="{FF2B5EF4-FFF2-40B4-BE49-F238E27FC236}">
                <a16:creationId xmlns:a16="http://schemas.microsoft.com/office/drawing/2014/main" xmlns="" id="{D52051C1-7979-4DCC-BAFE-EA73699A4D2B}"/>
              </a:ext>
            </a:extLst>
          </p:cNvPr>
          <p:cNvSpPr/>
          <p:nvPr/>
        </p:nvSpPr>
        <p:spPr>
          <a:xfrm>
            <a:off x="0" y="-1905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ISOPLETHS </a:t>
            </a:r>
            <a:r>
              <a:rPr lang="en-US" sz="2600" b="1" dirty="0">
                <a:ln w="9000" cmpd="sng">
                  <a:solidFill>
                    <a:srgbClr val="7030A0"/>
                  </a:solidFill>
                  <a:prstDash val="solid"/>
                </a:ln>
                <a:solidFill>
                  <a:srgbClr val="7030A0"/>
                </a:solidFill>
                <a:effectLst>
                  <a:reflection blurRad="12700" stA="28000" endPos="45000" dist="1000" dir="5400000" sy="-100000" algn="bl" rotWithShape="0"/>
                </a:effectLst>
                <a:latin typeface="Arial" panose="020B0604020202020204" pitchFamily="34" charset="0"/>
                <a:ea typeface="Cambria" pitchFamily="18" charset="0"/>
                <a:cs typeface="Arial" panose="020B0604020202020204" pitchFamily="34" charset="0"/>
              </a:rPr>
              <a:t> </a:t>
            </a:r>
          </a:p>
        </p:txBody>
      </p:sp>
      <p:pic>
        <p:nvPicPr>
          <p:cNvPr id="13" name="Picture 12"/>
          <p:cNvPicPr/>
          <p:nvPr/>
        </p:nvPicPr>
        <p:blipFill>
          <a:blip r:embed="rId2" cstate="print"/>
          <a:stretch>
            <a:fillRect/>
          </a:stretch>
        </p:blipFill>
        <p:spPr>
          <a:xfrm>
            <a:off x="1246172" y="444137"/>
            <a:ext cx="4801931" cy="5916497"/>
          </a:xfrm>
          <a:prstGeom prst="rect">
            <a:avLst/>
          </a:prstGeom>
        </p:spPr>
      </p:pic>
      <p:pic>
        <p:nvPicPr>
          <p:cNvPr id="14" name="Picture 13"/>
          <p:cNvPicPr/>
          <p:nvPr/>
        </p:nvPicPr>
        <p:blipFill>
          <a:blip r:embed="rId3" cstate="print"/>
          <a:stretch>
            <a:fillRect/>
          </a:stretch>
        </p:blipFill>
        <p:spPr>
          <a:xfrm>
            <a:off x="6082198" y="444137"/>
            <a:ext cx="4700102" cy="5915693"/>
          </a:xfrm>
          <a:prstGeom prst="rect">
            <a:avLst/>
          </a:prstGeom>
        </p:spPr>
      </p:pic>
      <p:sp>
        <p:nvSpPr>
          <p:cNvPr id="2" name="Slide Number Placeholder 1">
            <a:extLst>
              <a:ext uri="{FF2B5EF4-FFF2-40B4-BE49-F238E27FC236}">
                <a16:creationId xmlns:a16="http://schemas.microsoft.com/office/drawing/2014/main" xmlns="" id="{6DC697BD-2142-4C6A-B9B4-EEF4AA44F7C1}"/>
              </a:ext>
            </a:extLst>
          </p:cNvPr>
          <p:cNvSpPr>
            <a:spLocks noGrp="1"/>
          </p:cNvSpPr>
          <p:nvPr>
            <p:ph type="sldNum" sz="quarter" idx="12"/>
          </p:nvPr>
        </p:nvSpPr>
        <p:spPr/>
        <p:txBody>
          <a:bodyPr/>
          <a:lstStyle/>
          <a:p>
            <a:fld id="{CFF127C1-E3C8-484A-B43B-A9A91675C17C}" type="slidenum">
              <a:rPr lang="en-US" smtClean="0"/>
              <a:pPr/>
              <a:t>37</a:t>
            </a:fld>
            <a:endParaRPr lang="en-US"/>
          </a:p>
        </p:txBody>
      </p:sp>
    </p:spTree>
    <p:extLst>
      <p:ext uri="{BB962C8B-B14F-4D97-AF65-F5344CB8AC3E}">
        <p14:creationId xmlns:p14="http://schemas.microsoft.com/office/powerpoint/2010/main" val="488697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59055"/>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PUBLIC CONSULTATION PHOTOGRAPHS</a:t>
            </a:r>
          </a:p>
        </p:txBody>
      </p:sp>
      <p:pic>
        <p:nvPicPr>
          <p:cNvPr id="6" name="Content Placeholder 5">
            <a:extLst>
              <a:ext uri="{FF2B5EF4-FFF2-40B4-BE49-F238E27FC236}">
                <a16:creationId xmlns:a16="http://schemas.microsoft.com/office/drawing/2014/main" xmlns="" id="{40254540-4A2B-4413-8F10-7041231DDA2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04799" y="932657"/>
            <a:ext cx="6197599" cy="279352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C93B4455-DE86-4493-9533-DFE230D5462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6248400" y="972026"/>
            <a:ext cx="5943600" cy="275416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2CB34DD3-A89C-434F-BCFE-AEBEBA32C7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04800" y="3726184"/>
            <a:ext cx="5943599" cy="3131816"/>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xmlns="" id="{573B467C-CC04-4863-A05F-08B7FCF2D66D}"/>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bwMode="auto">
          <a:xfrm>
            <a:off x="6248399" y="3726185"/>
            <a:ext cx="5943602" cy="3092447"/>
          </a:xfrm>
          <a:prstGeom prst="rect">
            <a:avLst/>
          </a:prstGeom>
          <a:noFill/>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xmlns="" id="{76CE55C8-55EB-432E-9AA9-8BED1CAC2D8D}"/>
              </a:ext>
            </a:extLst>
          </p:cNvPr>
          <p:cNvSpPr>
            <a:spLocks noGrp="1"/>
          </p:cNvSpPr>
          <p:nvPr>
            <p:ph type="sldNum" sz="quarter" idx="12"/>
          </p:nvPr>
        </p:nvSpPr>
        <p:spPr/>
        <p:txBody>
          <a:bodyPr/>
          <a:lstStyle/>
          <a:p>
            <a:fld id="{CFF127C1-E3C8-484A-B43B-A9A91675C17C}" type="slidenum">
              <a:rPr lang="en-US" smtClean="0"/>
              <a:pPr/>
              <a:t>38</a:t>
            </a:fld>
            <a:endParaRPr lang="en-US"/>
          </a:p>
        </p:txBody>
      </p:sp>
    </p:spTree>
    <p:extLst>
      <p:ext uri="{BB962C8B-B14F-4D97-AF65-F5344CB8AC3E}">
        <p14:creationId xmlns:p14="http://schemas.microsoft.com/office/powerpoint/2010/main" val="2915466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6B2F69-7BEF-49A2-8A98-CEF6A60B3837}"/>
              </a:ext>
            </a:extLst>
          </p:cNvPr>
          <p:cNvSpPr>
            <a:spLocks noGrp="1"/>
          </p:cNvSpPr>
          <p:nvPr>
            <p:ph idx="1"/>
          </p:nvPr>
        </p:nvSpPr>
        <p:spPr>
          <a:xfrm>
            <a:off x="378228" y="503703"/>
            <a:ext cx="11374583" cy="6275909"/>
          </a:xfrm>
        </p:spPr>
        <p:txBody>
          <a:bodyPr>
            <a:normAutofit fontScale="25000" lnSpcReduction="20000"/>
          </a:bodyPr>
          <a:lstStyle/>
          <a:p>
            <a:pPr algn="just">
              <a:lnSpc>
                <a:spcPct val="170000"/>
              </a:lnSpc>
            </a:pPr>
            <a:r>
              <a:rPr lang="en-US" sz="6400" b="1" dirty="0">
                <a:latin typeface="Arial" pitchFamily="34" charset="0"/>
                <a:ea typeface="Calibri" panose="020F0502020204030204" pitchFamily="34" charset="0"/>
                <a:cs typeface="Arial" pitchFamily="34" charset="0"/>
              </a:rPr>
              <a:t>The Public hearing </a:t>
            </a:r>
            <a:r>
              <a:rPr lang="en-US" sz="6400" dirty="0">
                <a:latin typeface="Arial" pitchFamily="34" charset="0"/>
                <a:cs typeface="Arial" pitchFamily="34" charset="0"/>
              </a:rPr>
              <a:t>was held on the scheduled date i.e. 15.04.2021 at Village </a:t>
            </a:r>
            <a:r>
              <a:rPr lang="en-US" sz="6400" dirty="0" err="1">
                <a:latin typeface="Arial" pitchFamily="34" charset="0"/>
                <a:cs typeface="Arial" pitchFamily="34" charset="0"/>
              </a:rPr>
              <a:t>Murusuan</a:t>
            </a:r>
            <a:r>
              <a:rPr lang="en-US" sz="6400" dirty="0">
                <a:latin typeface="Arial" pitchFamily="34" charset="0"/>
                <a:cs typeface="Arial" pitchFamily="34" charset="0"/>
              </a:rPr>
              <a:t> </a:t>
            </a:r>
            <a:r>
              <a:rPr lang="en-US" sz="6400" dirty="0" err="1">
                <a:latin typeface="Arial" pitchFamily="34" charset="0"/>
                <a:cs typeface="Arial" pitchFamily="34" charset="0"/>
              </a:rPr>
              <a:t>Khata</a:t>
            </a:r>
            <a:r>
              <a:rPr lang="en-US" sz="6400" dirty="0">
                <a:latin typeface="Arial" pitchFamily="34" charset="0"/>
                <a:cs typeface="Arial" pitchFamily="34" charset="0"/>
              </a:rPr>
              <a:t> No. 13 (</a:t>
            </a:r>
            <a:r>
              <a:rPr lang="en-US" sz="6400" dirty="0" err="1">
                <a:latin typeface="Arial" pitchFamily="34" charset="0"/>
                <a:cs typeface="Arial" pitchFamily="34" charset="0"/>
              </a:rPr>
              <a:t>Rakhit</a:t>
            </a:r>
            <a:r>
              <a:rPr lang="en-US" sz="6400" dirty="0">
                <a:latin typeface="Arial" pitchFamily="34" charset="0"/>
                <a:cs typeface="Arial" pitchFamily="34" charset="0"/>
              </a:rPr>
              <a:t>), Plot no. 986) of </a:t>
            </a:r>
            <a:r>
              <a:rPr lang="en-US" sz="6400" dirty="0" err="1">
                <a:latin typeface="Arial" pitchFamily="34" charset="0"/>
                <a:cs typeface="Arial" pitchFamily="34" charset="0"/>
              </a:rPr>
              <a:t>Palaspanga</a:t>
            </a:r>
            <a:r>
              <a:rPr lang="en-US" sz="6400" dirty="0">
                <a:latin typeface="Arial" pitchFamily="34" charset="0"/>
                <a:cs typeface="Arial" pitchFamily="34" charset="0"/>
              </a:rPr>
              <a:t> Gram Panchayat of </a:t>
            </a:r>
            <a:r>
              <a:rPr lang="en-US" sz="6400" dirty="0" err="1">
                <a:latin typeface="Arial" pitchFamily="34" charset="0"/>
                <a:cs typeface="Arial" pitchFamily="34" charset="0"/>
              </a:rPr>
              <a:t>Keonjhar</a:t>
            </a:r>
            <a:r>
              <a:rPr lang="en-US" sz="6400" dirty="0">
                <a:latin typeface="Arial" pitchFamily="34" charset="0"/>
                <a:cs typeface="Arial" pitchFamily="34" charset="0"/>
              </a:rPr>
              <a:t> District.</a:t>
            </a:r>
          </a:p>
          <a:p>
            <a:pPr algn="just">
              <a:lnSpc>
                <a:spcPct val="170000"/>
              </a:lnSpc>
            </a:pPr>
            <a:r>
              <a:rPr lang="en-US" sz="6600" dirty="0">
                <a:latin typeface="Cambria" panose="02040503050406030204" pitchFamily="18" charset="0"/>
                <a:ea typeface="Times New Roman" panose="02020603050405020304" pitchFamily="18" charset="0"/>
                <a:cs typeface="Times New Roman" panose="02020603050405020304" pitchFamily="18" charset="0"/>
              </a:rPr>
              <a:t>T</a:t>
            </a:r>
            <a:r>
              <a:rPr lang="en-US" sz="6600" dirty="0">
                <a:effectLst/>
                <a:latin typeface="Cambria" panose="02040503050406030204" pitchFamily="18" charset="0"/>
                <a:ea typeface="Times New Roman" panose="02020603050405020304" pitchFamily="18" charset="0"/>
                <a:cs typeface="Times New Roman" panose="02020603050405020304" pitchFamily="18" charset="0"/>
              </a:rPr>
              <a:t>he Notice for conducting the public discussion was published in the daily Newspapers –</a:t>
            </a:r>
            <a:r>
              <a:rPr lang="en-US" sz="6600" dirty="0" err="1">
                <a:effectLst/>
                <a:latin typeface="Cambria" panose="02040503050406030204" pitchFamily="18" charset="0"/>
                <a:ea typeface="Times New Roman" panose="02020603050405020304" pitchFamily="18" charset="0"/>
                <a:cs typeface="Times New Roman" panose="02020603050405020304" pitchFamily="18" charset="0"/>
              </a:rPr>
              <a:t>Dhariti</a:t>
            </a:r>
            <a:r>
              <a:rPr lang="en-US" sz="6600" dirty="0">
                <a:effectLst/>
                <a:latin typeface="Cambria" panose="02040503050406030204" pitchFamily="18" charset="0"/>
                <a:ea typeface="Times New Roman" panose="02020603050405020304" pitchFamily="18" charset="0"/>
                <a:cs typeface="Times New Roman" panose="02020603050405020304" pitchFamily="18" charset="0"/>
              </a:rPr>
              <a:t> (Local newspaper mandate) and </a:t>
            </a:r>
            <a:r>
              <a:rPr lang="en-US" sz="6600" dirty="0" smtClean="0">
                <a:effectLst/>
                <a:latin typeface="Cambria" panose="02040503050406030204" pitchFamily="18" charset="0"/>
                <a:ea typeface="Times New Roman" panose="02020603050405020304" pitchFamily="18" charset="0"/>
                <a:cs typeface="Times New Roman" panose="02020603050405020304" pitchFamily="18" charset="0"/>
              </a:rPr>
              <a:t>Times of India on </a:t>
            </a:r>
            <a:r>
              <a:rPr lang="en-US" sz="6600" dirty="0">
                <a:effectLst/>
                <a:latin typeface="Cambria" panose="02040503050406030204" pitchFamily="18" charset="0"/>
                <a:ea typeface="Times New Roman" panose="02020603050405020304" pitchFamily="18" charset="0"/>
                <a:cs typeface="Times New Roman" panose="02020603050405020304" pitchFamily="18" charset="0"/>
              </a:rPr>
              <a:t>5</a:t>
            </a:r>
            <a:r>
              <a:rPr lang="en-US" sz="6600" baseline="30000" dirty="0">
                <a:effectLst/>
                <a:latin typeface="Cambria" panose="02040503050406030204" pitchFamily="18" charset="0"/>
                <a:ea typeface="Times New Roman" panose="02020603050405020304" pitchFamily="18" charset="0"/>
                <a:cs typeface="Times New Roman" panose="02020603050405020304" pitchFamily="18" charset="0"/>
              </a:rPr>
              <a:t>th</a:t>
            </a:r>
            <a:r>
              <a:rPr lang="en-US" sz="6600" dirty="0">
                <a:effectLst/>
                <a:latin typeface="Cambria" panose="02040503050406030204" pitchFamily="18" charset="0"/>
                <a:ea typeface="Times New Roman" panose="02020603050405020304" pitchFamily="18" charset="0"/>
                <a:cs typeface="Times New Roman" panose="02020603050405020304" pitchFamily="18" charset="0"/>
              </a:rPr>
              <a:t>  March, 2021. </a:t>
            </a:r>
            <a:endParaRPr lang="en-US" sz="6400" dirty="0">
              <a:latin typeface="Arial" pitchFamily="34" charset="0"/>
              <a:cs typeface="Arial" pitchFamily="34" charset="0"/>
            </a:endParaRPr>
          </a:p>
          <a:p>
            <a:pPr algn="just">
              <a:lnSpc>
                <a:spcPct val="170000"/>
              </a:lnSpc>
            </a:pPr>
            <a:r>
              <a:rPr lang="en-US" sz="6400" dirty="0">
                <a:latin typeface="Arial" pitchFamily="34" charset="0"/>
                <a:cs typeface="Arial" pitchFamily="34" charset="0"/>
              </a:rPr>
              <a:t>The committee facilitating the Public hearing consisted of </a:t>
            </a:r>
            <a:r>
              <a:rPr lang="en-US" sz="6400" dirty="0" err="1">
                <a:latin typeface="Arial" pitchFamily="34" charset="0"/>
                <a:cs typeface="Arial" pitchFamily="34" charset="0"/>
              </a:rPr>
              <a:t>Shri</a:t>
            </a:r>
            <a:r>
              <a:rPr lang="en-US" sz="6400" dirty="0">
                <a:latin typeface="Arial" pitchFamily="34" charset="0"/>
                <a:cs typeface="Arial" pitchFamily="34" charset="0"/>
              </a:rPr>
              <a:t> </a:t>
            </a:r>
            <a:r>
              <a:rPr lang="en-US" sz="6400" dirty="0" err="1">
                <a:latin typeface="Arial" pitchFamily="34" charset="0"/>
                <a:cs typeface="Arial" pitchFamily="34" charset="0"/>
              </a:rPr>
              <a:t>Santosh</a:t>
            </a:r>
            <a:r>
              <a:rPr lang="en-US" sz="6400" dirty="0">
                <a:latin typeface="Arial" pitchFamily="34" charset="0"/>
                <a:cs typeface="Arial" pitchFamily="34" charset="0"/>
              </a:rPr>
              <a:t> Kumar </a:t>
            </a:r>
            <a:r>
              <a:rPr lang="en-US" sz="6400" dirty="0" err="1">
                <a:latin typeface="Arial" pitchFamily="34" charset="0"/>
                <a:cs typeface="Arial" pitchFamily="34" charset="0"/>
              </a:rPr>
              <a:t>Nayak</a:t>
            </a:r>
            <a:r>
              <a:rPr lang="en-US" sz="6400" dirty="0">
                <a:latin typeface="Arial" pitchFamily="34" charset="0"/>
                <a:cs typeface="Arial" pitchFamily="34" charset="0"/>
              </a:rPr>
              <a:t>, Additional District Magistrate, </a:t>
            </a:r>
            <a:r>
              <a:rPr lang="en-US" sz="6400" dirty="0" err="1">
                <a:latin typeface="Arial" pitchFamily="34" charset="0"/>
                <a:cs typeface="Arial" pitchFamily="34" charset="0"/>
              </a:rPr>
              <a:t>Keonjhar</a:t>
            </a:r>
            <a:r>
              <a:rPr lang="en-US" sz="6400" dirty="0">
                <a:latin typeface="Arial" pitchFamily="34" charset="0"/>
                <a:cs typeface="Arial" pitchFamily="34" charset="0"/>
              </a:rPr>
              <a:t> and </a:t>
            </a:r>
            <a:r>
              <a:rPr lang="en-US" sz="6400" dirty="0" err="1">
                <a:latin typeface="Arial" pitchFamily="34" charset="0"/>
                <a:cs typeface="Arial" pitchFamily="34" charset="0"/>
              </a:rPr>
              <a:t>Shri</a:t>
            </a:r>
            <a:r>
              <a:rPr lang="en-US" sz="6400" dirty="0">
                <a:latin typeface="Arial" pitchFamily="34" charset="0"/>
                <a:cs typeface="Arial" pitchFamily="34" charset="0"/>
              </a:rPr>
              <a:t> </a:t>
            </a:r>
            <a:r>
              <a:rPr lang="en-US" sz="6400" dirty="0" err="1">
                <a:latin typeface="Arial" pitchFamily="34" charset="0"/>
                <a:cs typeface="Arial" pitchFamily="34" charset="0"/>
              </a:rPr>
              <a:t>Puskar</a:t>
            </a:r>
            <a:r>
              <a:rPr lang="en-US" sz="6400" dirty="0">
                <a:latin typeface="Arial" pitchFamily="34" charset="0"/>
                <a:cs typeface="Arial" pitchFamily="34" charset="0"/>
              </a:rPr>
              <a:t> Chandra </a:t>
            </a:r>
            <a:r>
              <a:rPr lang="en-US" sz="6400" dirty="0" err="1">
                <a:latin typeface="Arial" pitchFamily="34" charset="0"/>
                <a:cs typeface="Arial" pitchFamily="34" charset="0"/>
              </a:rPr>
              <a:t>Behera</a:t>
            </a:r>
            <a:r>
              <a:rPr lang="en-US" sz="6400" dirty="0">
                <a:latin typeface="Arial" pitchFamily="34" charset="0"/>
                <a:cs typeface="Arial" pitchFamily="34" charset="0"/>
              </a:rPr>
              <a:t>, Regional Officer, </a:t>
            </a:r>
            <a:r>
              <a:rPr lang="en-US" sz="6400" dirty="0" err="1">
                <a:latin typeface="Arial" pitchFamily="34" charset="0"/>
                <a:cs typeface="Arial" pitchFamily="34" charset="0"/>
              </a:rPr>
              <a:t>Odisha</a:t>
            </a:r>
            <a:r>
              <a:rPr lang="en-US" sz="6400" dirty="0">
                <a:latin typeface="Arial" pitchFamily="34" charset="0"/>
                <a:cs typeface="Arial" pitchFamily="34" charset="0"/>
              </a:rPr>
              <a:t> State Pollution Control Board, </a:t>
            </a:r>
            <a:r>
              <a:rPr lang="en-US" sz="6400" dirty="0" err="1">
                <a:latin typeface="Arial" pitchFamily="34" charset="0"/>
                <a:cs typeface="Arial" pitchFamily="34" charset="0"/>
              </a:rPr>
              <a:t>Keonjhar</a:t>
            </a:r>
            <a:r>
              <a:rPr lang="en-US" sz="6400" dirty="0">
                <a:latin typeface="Arial" pitchFamily="34" charset="0"/>
                <a:cs typeface="Arial" pitchFamily="34" charset="0"/>
              </a:rPr>
              <a:t> </a:t>
            </a:r>
            <a:r>
              <a:rPr lang="en-US" sz="6400" dirty="0" err="1">
                <a:latin typeface="Arial" pitchFamily="34" charset="0"/>
                <a:cs typeface="Arial" pitchFamily="34" charset="0"/>
              </a:rPr>
              <a:t>Odisha</a:t>
            </a:r>
            <a:r>
              <a:rPr lang="en-US" sz="6400" dirty="0">
                <a:latin typeface="Arial" pitchFamily="34" charset="0"/>
                <a:cs typeface="Arial" pitchFamily="34" charset="0"/>
              </a:rPr>
              <a:t>. Shri Behera elaborated the need for public hearing with views, comments, objections along with opinions is mandate for availing Environmental Clearance. </a:t>
            </a:r>
          </a:p>
          <a:p>
            <a:pPr algn="just">
              <a:lnSpc>
                <a:spcPct val="170000"/>
              </a:lnSpc>
            </a:pPr>
            <a:r>
              <a:rPr lang="en-US" sz="6400" dirty="0">
                <a:latin typeface="Arial" pitchFamily="34" charset="0"/>
                <a:cs typeface="Arial" pitchFamily="34" charset="0"/>
              </a:rPr>
              <a:t>The panel received 22 nos. of written representation of local people demanding different facilities in the locality during public hearing, which is enclosed. Mr. </a:t>
            </a:r>
            <a:r>
              <a:rPr lang="en-US" sz="6400" dirty="0" err="1">
                <a:latin typeface="Arial" pitchFamily="34" charset="0"/>
                <a:cs typeface="Arial" pitchFamily="34" charset="0"/>
              </a:rPr>
              <a:t>Mahapatra</a:t>
            </a:r>
            <a:r>
              <a:rPr lang="en-US" sz="6400" dirty="0">
                <a:latin typeface="Arial" pitchFamily="34" charset="0"/>
                <a:cs typeface="Arial" pitchFamily="34" charset="0"/>
              </a:rPr>
              <a:t> also mentioned that No direct Project Affected Families are identified as land losing families as Land Acquisition is not involved. No PAF would be losing home or land or both under the project. </a:t>
            </a:r>
            <a:endParaRPr lang="en-IN" sz="6400" dirty="0">
              <a:latin typeface="Arial" pitchFamily="34" charset="0"/>
              <a:cs typeface="Arial" pitchFamily="34" charset="0"/>
            </a:endParaRPr>
          </a:p>
          <a:p>
            <a:pPr algn="just">
              <a:lnSpc>
                <a:spcPct val="170000"/>
              </a:lnSpc>
            </a:pPr>
            <a:r>
              <a:rPr lang="en-US" sz="6400" dirty="0">
                <a:latin typeface="Arial" pitchFamily="34" charset="0"/>
                <a:cs typeface="Arial" pitchFamily="34" charset="0"/>
              </a:rPr>
              <a:t>The overall views and opinions of the Public during this meeting was in </a:t>
            </a:r>
            <a:r>
              <a:rPr lang="en-US" sz="6400" dirty="0" err="1">
                <a:latin typeface="Arial" pitchFamily="34" charset="0"/>
                <a:cs typeface="Arial" pitchFamily="34" charset="0"/>
              </a:rPr>
              <a:t>favour</a:t>
            </a:r>
            <a:r>
              <a:rPr lang="en-US" sz="6400" dirty="0">
                <a:latin typeface="Arial" pitchFamily="34" charset="0"/>
                <a:cs typeface="Arial" pitchFamily="34" charset="0"/>
              </a:rPr>
              <a:t> of Odisha Sponge Iron and Steel Limited (OSISL) without any agitation. Moreover, OSISL assured of adequate support and addressing the aspiration of the local community appropriately as laid in the deliberation. </a:t>
            </a:r>
            <a:endParaRPr lang="en-IN" sz="6400" dirty="0">
              <a:latin typeface="Arial" pitchFamily="34" charset="0"/>
              <a:cs typeface="Arial" pitchFamily="34" charset="0"/>
            </a:endParaRPr>
          </a:p>
          <a:p>
            <a:pPr marL="457200" indent="-457200">
              <a:lnSpc>
                <a:spcPct val="150000"/>
              </a:lnSpc>
              <a:buFont typeface="Wingdings" pitchFamily="2" charset="2"/>
              <a:buChar char="q"/>
            </a:pPr>
            <a:endParaRPr lang="en-US" sz="2400" dirty="0">
              <a:latin typeface="Arial" pitchFamily="34" charset="0"/>
              <a:ea typeface="Calibri" panose="020F0502020204030204" pitchFamily="34" charset="0"/>
              <a:cs typeface="Arial" pitchFamily="34" charset="0"/>
            </a:endParaRPr>
          </a:p>
        </p:txBody>
      </p:sp>
      <p:sp>
        <p:nvSpPr>
          <p:cNvPr id="4" name="Rectangle 3">
            <a:extLst>
              <a:ext uri="{FF2B5EF4-FFF2-40B4-BE49-F238E27FC236}">
                <a16:creationId xmlns:a16="http://schemas.microsoft.com/office/drawing/2014/main" xmlns="" id="{D52051C1-7979-4DCC-BAFE-EA73699A4D2B}"/>
              </a:ext>
            </a:extLst>
          </p:cNvPr>
          <p:cNvSpPr/>
          <p:nvPr/>
        </p:nvSpPr>
        <p:spPr>
          <a:xfrm>
            <a:off x="0" y="59055"/>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PUBLIC CONSULTATION</a:t>
            </a:r>
          </a:p>
        </p:txBody>
      </p:sp>
      <p:sp>
        <p:nvSpPr>
          <p:cNvPr id="2" name="Slide Number Placeholder 1">
            <a:extLst>
              <a:ext uri="{FF2B5EF4-FFF2-40B4-BE49-F238E27FC236}">
                <a16:creationId xmlns:a16="http://schemas.microsoft.com/office/drawing/2014/main" xmlns="" id="{300D7D55-02DA-4DBB-B427-5850B1C1AE17}"/>
              </a:ext>
            </a:extLst>
          </p:cNvPr>
          <p:cNvSpPr>
            <a:spLocks noGrp="1"/>
          </p:cNvSpPr>
          <p:nvPr>
            <p:ph type="sldNum" sz="quarter" idx="12"/>
          </p:nvPr>
        </p:nvSpPr>
        <p:spPr/>
        <p:txBody>
          <a:bodyPr/>
          <a:lstStyle/>
          <a:p>
            <a:fld id="{CFF127C1-E3C8-484A-B43B-A9A91675C17C}" type="slidenum">
              <a:rPr lang="en-US" smtClean="0"/>
              <a:pPr/>
              <a:t>39</a:t>
            </a:fld>
            <a:endParaRPr lang="en-US"/>
          </a:p>
        </p:txBody>
      </p:sp>
    </p:spTree>
    <p:extLst>
      <p:ext uri="{BB962C8B-B14F-4D97-AF65-F5344CB8AC3E}">
        <p14:creationId xmlns:p14="http://schemas.microsoft.com/office/powerpoint/2010/main" val="315102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18472"/>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BRIEF INFORMATION</a:t>
            </a:r>
          </a:p>
        </p:txBody>
      </p:sp>
      <p:graphicFrame>
        <p:nvGraphicFramePr>
          <p:cNvPr id="5" name="Table 4"/>
          <p:cNvGraphicFramePr>
            <a:graphicFrameLocks noGrp="1"/>
          </p:cNvGraphicFramePr>
          <p:nvPr>
            <p:extLst>
              <p:ext uri="{D42A27DB-BD31-4B8C-83A1-F6EECF244321}">
                <p14:modId xmlns:p14="http://schemas.microsoft.com/office/powerpoint/2010/main" val="2373410264"/>
              </p:ext>
            </p:extLst>
          </p:nvPr>
        </p:nvGraphicFramePr>
        <p:xfrm>
          <a:off x="232228" y="633447"/>
          <a:ext cx="11695792" cy="5362404"/>
        </p:xfrm>
        <a:graphic>
          <a:graphicData uri="http://schemas.openxmlformats.org/drawingml/2006/table">
            <a:tbl>
              <a:tblPr/>
              <a:tblGrid>
                <a:gridCol w="2876732">
                  <a:extLst>
                    <a:ext uri="{9D8B030D-6E8A-4147-A177-3AD203B41FA5}">
                      <a16:colId xmlns:a16="http://schemas.microsoft.com/office/drawing/2014/main" xmlns="" val="20000"/>
                    </a:ext>
                  </a:extLst>
                </a:gridCol>
                <a:gridCol w="8819060">
                  <a:extLst>
                    <a:ext uri="{9D8B030D-6E8A-4147-A177-3AD203B41FA5}">
                      <a16:colId xmlns:a16="http://schemas.microsoft.com/office/drawing/2014/main" xmlns="" val="20001"/>
                    </a:ext>
                  </a:extLst>
                </a:gridCol>
              </a:tblGrid>
              <a:tr h="460645">
                <a:tc>
                  <a:txBody>
                    <a:bodyPr/>
                    <a:lstStyle/>
                    <a:p>
                      <a:pPr marL="0" marR="0" algn="ctr" defTabSz="914400" rtl="0" eaLnBrk="1" latinLnBrk="0" hangingPunct="1">
                        <a:lnSpc>
                          <a:spcPct val="100000"/>
                        </a:lnSpc>
                        <a:spcBef>
                          <a:spcPts val="0"/>
                        </a:spcBef>
                        <a:spcAft>
                          <a:spcPts val="0"/>
                        </a:spcAft>
                      </a:pPr>
                      <a:r>
                        <a:rPr lang="en-US" sz="1700" b="1" kern="1200" dirty="0">
                          <a:solidFill>
                            <a:schemeClr val="tx1"/>
                          </a:solidFill>
                          <a:latin typeface="Arial" pitchFamily="34" charset="0"/>
                          <a:ea typeface="Calibri"/>
                          <a:cs typeface="Arial" pitchFamily="34" charset="0"/>
                        </a:rPr>
                        <a:t>Plot/</a:t>
                      </a:r>
                      <a:r>
                        <a:rPr lang="en-US" sz="1700" b="1" kern="1200" dirty="0" err="1">
                          <a:solidFill>
                            <a:schemeClr val="tx1"/>
                          </a:solidFill>
                          <a:latin typeface="Arial" pitchFamily="34" charset="0"/>
                          <a:ea typeface="Calibri"/>
                          <a:cs typeface="Arial" pitchFamily="34" charset="0"/>
                        </a:rPr>
                        <a:t>khasra</a:t>
                      </a:r>
                      <a:r>
                        <a:rPr lang="en-US" sz="1700" b="1" kern="1200" dirty="0">
                          <a:solidFill>
                            <a:schemeClr val="tx1"/>
                          </a:solidFill>
                          <a:latin typeface="Arial" pitchFamily="34" charset="0"/>
                          <a:ea typeface="Calibri"/>
                          <a:cs typeface="Arial" pitchFamily="34" charset="0"/>
                        </a:rPr>
                        <a:t> No.</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defTabSz="914400" rtl="0" eaLnBrk="1" latinLnBrk="0" hangingPunct="1">
                        <a:lnSpc>
                          <a:spcPct val="100000"/>
                        </a:lnSpc>
                        <a:spcBef>
                          <a:spcPts val="0"/>
                        </a:spcBef>
                        <a:spcAft>
                          <a:spcPts val="0"/>
                        </a:spcAft>
                      </a:pPr>
                      <a:r>
                        <a:rPr lang="en-US" sz="1800" kern="1200" dirty="0">
                          <a:solidFill>
                            <a:schemeClr val="tx1"/>
                          </a:solidFill>
                          <a:latin typeface="+mn-lt"/>
                          <a:ea typeface="+mn-ea"/>
                          <a:cs typeface="+mn-cs"/>
                        </a:rPr>
                        <a:t>17-46 52-56</a:t>
                      </a:r>
                      <a:endParaRPr lang="en-US" sz="1700" kern="1200" dirty="0">
                        <a:solidFill>
                          <a:schemeClr val="tx1"/>
                        </a:solidFill>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997655">
                <a:tc>
                  <a:txBody>
                    <a:bodyPr/>
                    <a:lstStyle/>
                    <a:p>
                      <a:pPr marL="0" marR="0" algn="ctr">
                        <a:lnSpc>
                          <a:spcPct val="150000"/>
                        </a:lnSpc>
                        <a:spcBef>
                          <a:spcPts val="0"/>
                        </a:spcBef>
                        <a:spcAft>
                          <a:spcPts val="0"/>
                        </a:spcAft>
                      </a:pPr>
                      <a:r>
                        <a:rPr lang="en-US" sz="1700" b="1" dirty="0">
                          <a:latin typeface="Arial" pitchFamily="34" charset="0"/>
                          <a:ea typeface="Calibri"/>
                          <a:cs typeface="Arial" pitchFamily="34" charset="0"/>
                        </a:rPr>
                        <a:t>Geographical Coordinates</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tx1"/>
                          </a:solidFill>
                          <a:latin typeface="+mn-lt"/>
                          <a:ea typeface="+mn-ea"/>
                          <a:cs typeface="+mn-cs"/>
                        </a:rPr>
                        <a:t>Latitude-21°47'19.89"N to 21°48'8.49"N</a:t>
                      </a:r>
                      <a:endParaRPr lang="en-IN" sz="1800" kern="1200" dirty="0">
                        <a:solidFill>
                          <a:schemeClr val="tx1"/>
                        </a:solidFill>
                        <a:latin typeface="+mn-lt"/>
                        <a:ea typeface="+mn-ea"/>
                        <a:cs typeface="+mn-cs"/>
                      </a:endParaRPr>
                    </a:p>
                    <a:p>
                      <a:r>
                        <a:rPr lang="en-US" sz="1800" kern="1200" dirty="0">
                          <a:solidFill>
                            <a:schemeClr val="tx1"/>
                          </a:solidFill>
                          <a:latin typeface="+mn-lt"/>
                          <a:ea typeface="+mn-ea"/>
                          <a:cs typeface="+mn-cs"/>
                        </a:rPr>
                        <a:t>Longitude- 85°34'9.67"E to  85°34'41.67"E</a:t>
                      </a:r>
                      <a:endParaRPr lang="en-US" sz="1700" kern="1200" dirty="0">
                        <a:solidFill>
                          <a:srgbClr val="222222"/>
                        </a:solidFill>
                        <a:latin typeface="Arial" pitchFamily="34" charset="0"/>
                        <a:ea typeface="Calibri"/>
                        <a:cs typeface="Arial" pitchFamily="34" charset="0"/>
                      </a:endParaRPr>
                    </a:p>
                  </a:txBody>
                  <a:tcPr marL="114300" marR="11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97655">
                <a:tc>
                  <a:txBody>
                    <a:bodyPr/>
                    <a:lstStyle/>
                    <a:p>
                      <a:pPr marL="0" marR="0" algn="ctr">
                        <a:lnSpc>
                          <a:spcPct val="150000"/>
                        </a:lnSpc>
                        <a:spcBef>
                          <a:spcPts val="0"/>
                        </a:spcBef>
                        <a:spcAft>
                          <a:spcPts val="0"/>
                        </a:spcAft>
                      </a:pPr>
                      <a:r>
                        <a:rPr lang="en-US" sz="1700" b="1" dirty="0">
                          <a:latin typeface="Arial" pitchFamily="34" charset="0"/>
                          <a:ea typeface="Calibri"/>
                          <a:cs typeface="Arial" pitchFamily="34" charset="0"/>
                        </a:rPr>
                        <a:t>Village, Tehsil, District &amp; State</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IN" sz="1600" b="0" dirty="0">
                          <a:solidFill>
                            <a:schemeClr val="tx1"/>
                          </a:solidFill>
                          <a:latin typeface="Arial" panose="020B0604020202020204" pitchFamily="34" charset="0"/>
                          <a:cs typeface="Arial" panose="020B0604020202020204" pitchFamily="34" charset="0"/>
                        </a:rPr>
                        <a:t>Village</a:t>
                      </a:r>
                      <a:r>
                        <a:rPr lang="en-IN" sz="1600" b="0" baseline="0" dirty="0">
                          <a:solidFill>
                            <a:schemeClr val="tx1"/>
                          </a:solidFill>
                          <a:latin typeface="Arial" panose="020B0604020202020204" pitchFamily="34" charset="0"/>
                          <a:cs typeface="Arial" panose="020B0604020202020204" pitchFamily="34" charset="0"/>
                        </a:rPr>
                        <a:t> – </a:t>
                      </a:r>
                      <a:r>
                        <a:rPr lang="en-IN" sz="1600" b="0" dirty="0" err="1">
                          <a:solidFill>
                            <a:schemeClr val="tx1"/>
                          </a:solidFill>
                          <a:latin typeface="Arial" panose="020B0604020202020204" pitchFamily="34" charset="0"/>
                          <a:cs typeface="Arial" panose="020B0604020202020204" pitchFamily="34" charset="0"/>
                        </a:rPr>
                        <a:t>Palaspanga</a:t>
                      </a:r>
                      <a:r>
                        <a:rPr lang="en-IN" sz="1600" b="0" dirty="0">
                          <a:solidFill>
                            <a:schemeClr val="tx1"/>
                          </a:solidFill>
                          <a:latin typeface="Arial" panose="020B0604020202020204" pitchFamily="34" charset="0"/>
                          <a:cs typeface="Arial" panose="020B0604020202020204" pitchFamily="34" charset="0"/>
                        </a:rPr>
                        <a:t>, Block – </a:t>
                      </a:r>
                      <a:r>
                        <a:rPr lang="en-IN" sz="1600" b="0" dirty="0" err="1">
                          <a:solidFill>
                            <a:schemeClr val="tx1"/>
                          </a:solidFill>
                          <a:latin typeface="Arial" panose="020B0604020202020204" pitchFamily="34" charset="0"/>
                          <a:cs typeface="Arial" panose="020B0604020202020204" pitchFamily="34" charset="0"/>
                        </a:rPr>
                        <a:t>Kendujhar</a:t>
                      </a:r>
                      <a:r>
                        <a:rPr lang="en-IN" sz="1600" b="0" dirty="0">
                          <a:solidFill>
                            <a:schemeClr val="tx1"/>
                          </a:solidFill>
                          <a:latin typeface="Arial" panose="020B0604020202020204" pitchFamily="34" charset="0"/>
                          <a:cs typeface="Arial" panose="020B0604020202020204" pitchFamily="34" charset="0"/>
                        </a:rPr>
                        <a:t> Town, District – </a:t>
                      </a:r>
                      <a:r>
                        <a:rPr lang="en-IN" sz="1600" b="0" dirty="0" err="1">
                          <a:solidFill>
                            <a:schemeClr val="tx1"/>
                          </a:solidFill>
                          <a:latin typeface="Arial" panose="020B0604020202020204" pitchFamily="34" charset="0"/>
                          <a:cs typeface="Arial" panose="020B0604020202020204" pitchFamily="34" charset="0"/>
                        </a:rPr>
                        <a:t>Keonjhar</a:t>
                      </a:r>
                      <a:r>
                        <a:rPr lang="en-IN" sz="1600" b="0" dirty="0">
                          <a:solidFill>
                            <a:schemeClr val="tx1"/>
                          </a:solidFill>
                          <a:latin typeface="Arial" panose="020B0604020202020204" pitchFamily="34" charset="0"/>
                          <a:cs typeface="Arial" panose="020B0604020202020204" pitchFamily="34" charset="0"/>
                        </a:rPr>
                        <a:t>, </a:t>
                      </a:r>
                      <a:r>
                        <a:rPr lang="en-IN" sz="1600" b="0" dirty="0" err="1">
                          <a:solidFill>
                            <a:schemeClr val="tx1"/>
                          </a:solidFill>
                          <a:latin typeface="Arial" panose="020B0604020202020204" pitchFamily="34" charset="0"/>
                          <a:cs typeface="Arial" panose="020B0604020202020204" pitchFamily="34" charset="0"/>
                        </a:rPr>
                        <a:t>Odisha</a:t>
                      </a:r>
                      <a:endParaRPr lang="en-US" sz="1700" b="0" dirty="0">
                        <a:solidFill>
                          <a:schemeClr val="tx1"/>
                        </a:solidFill>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997655">
                <a:tc>
                  <a:txBody>
                    <a:bodyPr/>
                    <a:lstStyle/>
                    <a:p>
                      <a:pPr marL="0" marR="0" algn="ctr">
                        <a:lnSpc>
                          <a:spcPct val="150000"/>
                        </a:lnSpc>
                        <a:spcBef>
                          <a:spcPts val="0"/>
                        </a:spcBef>
                        <a:spcAft>
                          <a:spcPts val="0"/>
                        </a:spcAft>
                      </a:pPr>
                      <a:r>
                        <a:rPr lang="en-US" sz="1700" b="1" dirty="0">
                          <a:latin typeface="Arial" pitchFamily="34" charset="0"/>
                          <a:ea typeface="Calibri"/>
                          <a:cs typeface="Arial" pitchFamily="34" charset="0"/>
                        </a:rPr>
                        <a:t>Survey of India (SOI) Topo-sheet No</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kern="1200" dirty="0">
                          <a:solidFill>
                            <a:schemeClr val="tx1"/>
                          </a:solidFill>
                          <a:latin typeface="+mn-lt"/>
                          <a:ea typeface="+mn-ea"/>
                          <a:cs typeface="+mn-cs"/>
                        </a:rPr>
                        <a:t>F45N5 &amp; F45N6, F45N9 &amp; F45N10</a:t>
                      </a:r>
                      <a:endParaRPr lang="en-US" sz="17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00340">
                <a:tc>
                  <a:txBody>
                    <a:bodyPr/>
                    <a:lstStyle/>
                    <a:p>
                      <a:pPr marL="0" marR="0" algn="ctr">
                        <a:lnSpc>
                          <a:spcPct val="150000"/>
                        </a:lnSpc>
                        <a:spcBef>
                          <a:spcPts val="0"/>
                        </a:spcBef>
                        <a:spcAft>
                          <a:spcPts val="0"/>
                        </a:spcAft>
                      </a:pPr>
                      <a:r>
                        <a:rPr lang="en-US" sz="1700" b="1" dirty="0">
                          <a:latin typeface="Arial" pitchFamily="34" charset="0"/>
                          <a:ea typeface="Calibri"/>
                          <a:cs typeface="Arial" pitchFamily="34" charset="0"/>
                        </a:rPr>
                        <a:t>Height above MSL</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kern="1200" dirty="0">
                          <a:solidFill>
                            <a:schemeClr val="tx1"/>
                          </a:solidFill>
                          <a:latin typeface="+mn-lt"/>
                          <a:ea typeface="+mn-ea"/>
                          <a:cs typeface="+mn-cs"/>
                        </a:rPr>
                        <a:t>428 m - 457 m</a:t>
                      </a:r>
                      <a:endParaRPr lang="en-US" sz="17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408454">
                <a:tc>
                  <a:txBody>
                    <a:bodyPr/>
                    <a:lstStyle/>
                    <a:p>
                      <a:pPr marL="0" marR="0" algn="ctr">
                        <a:lnSpc>
                          <a:spcPct val="150000"/>
                        </a:lnSpc>
                        <a:spcBef>
                          <a:spcPts val="0"/>
                        </a:spcBef>
                        <a:spcAft>
                          <a:spcPts val="0"/>
                        </a:spcAft>
                      </a:pPr>
                      <a:r>
                        <a:rPr lang="en-US" sz="1700" b="1" dirty="0">
                          <a:latin typeface="Arial" pitchFamily="34" charset="0"/>
                          <a:ea typeface="Calibri"/>
                          <a:cs typeface="Arial" pitchFamily="34" charset="0"/>
                        </a:rPr>
                        <a:t>Topography of project site</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kern="1200" dirty="0">
                          <a:solidFill>
                            <a:schemeClr val="tx1"/>
                          </a:solidFill>
                          <a:effectLst/>
                          <a:latin typeface="+mn-lt"/>
                          <a:ea typeface="+mn-ea"/>
                          <a:cs typeface="+mn-cs"/>
                        </a:rPr>
                        <a:t>The topography of the land is generally flat and well suited for development of industrial projects. </a:t>
                      </a:r>
                      <a:endParaRPr lang="en-US" sz="1700" dirty="0">
                        <a:solidFill>
                          <a:srgbClr val="FF0000"/>
                        </a:solidFill>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2" name="Slide Number Placeholder 1">
            <a:extLst>
              <a:ext uri="{FF2B5EF4-FFF2-40B4-BE49-F238E27FC236}">
                <a16:creationId xmlns:a16="http://schemas.microsoft.com/office/drawing/2014/main" xmlns="" id="{BA7D1FB4-0E94-455F-A845-E94E9CB4E785}"/>
              </a:ext>
            </a:extLst>
          </p:cNvPr>
          <p:cNvSpPr>
            <a:spLocks noGrp="1"/>
          </p:cNvSpPr>
          <p:nvPr>
            <p:ph type="sldNum" sz="quarter" idx="12"/>
          </p:nvPr>
        </p:nvSpPr>
        <p:spPr/>
        <p:txBody>
          <a:bodyPr/>
          <a:lstStyle/>
          <a:p>
            <a:fld id="{CFF127C1-E3C8-484A-B43B-A9A91675C17C}" type="slidenum">
              <a:rPr lang="en-US" smtClean="0"/>
              <a:pPr/>
              <a:t>4</a:t>
            </a:fld>
            <a:endParaRPr lang="en-US"/>
          </a:p>
        </p:txBody>
      </p:sp>
    </p:spTree>
    <p:extLst>
      <p:ext uri="{BB962C8B-B14F-4D97-AF65-F5344CB8AC3E}">
        <p14:creationId xmlns:p14="http://schemas.microsoft.com/office/powerpoint/2010/main" val="185093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a:t>
            </a:r>
            <a:endParaRPr lang="en-US" sz="2600" b="1" dirty="0">
              <a:solidFill>
                <a:srgbClr val="C00000"/>
              </a:solidFill>
              <a:latin typeface="Arial" panose="020B0604020202020204" pitchFamily="34" charset="0"/>
              <a:ea typeface="+mj-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78572518"/>
              </p:ext>
            </p:extLst>
          </p:nvPr>
        </p:nvGraphicFramePr>
        <p:xfrm>
          <a:off x="457200" y="544114"/>
          <a:ext cx="11403873" cy="6113452"/>
        </p:xfrm>
        <a:graphic>
          <a:graphicData uri="http://schemas.openxmlformats.org/drawingml/2006/table">
            <a:tbl>
              <a:tblPr/>
              <a:tblGrid>
                <a:gridCol w="431074">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2704012">
                  <a:extLst>
                    <a:ext uri="{9D8B030D-6E8A-4147-A177-3AD203B41FA5}">
                      <a16:colId xmlns:a16="http://schemas.microsoft.com/office/drawing/2014/main" xmlns="" val="20002"/>
                    </a:ext>
                  </a:extLst>
                </a:gridCol>
                <a:gridCol w="2534194">
                  <a:extLst>
                    <a:ext uri="{9D8B030D-6E8A-4147-A177-3AD203B41FA5}">
                      <a16:colId xmlns:a16="http://schemas.microsoft.com/office/drawing/2014/main" xmlns="" val="20003"/>
                    </a:ext>
                  </a:extLst>
                </a:gridCol>
                <a:gridCol w="1724297">
                  <a:extLst>
                    <a:ext uri="{9D8B030D-6E8A-4147-A177-3AD203B41FA5}">
                      <a16:colId xmlns:a16="http://schemas.microsoft.com/office/drawing/2014/main" xmlns="" val="20004"/>
                    </a:ext>
                  </a:extLst>
                </a:gridCol>
                <a:gridCol w="1554480">
                  <a:extLst>
                    <a:ext uri="{9D8B030D-6E8A-4147-A177-3AD203B41FA5}">
                      <a16:colId xmlns:a16="http://schemas.microsoft.com/office/drawing/2014/main" xmlns="" val="20005"/>
                    </a:ext>
                  </a:extLst>
                </a:gridCol>
                <a:gridCol w="1084216">
                  <a:extLst>
                    <a:ext uri="{9D8B030D-6E8A-4147-A177-3AD203B41FA5}">
                      <a16:colId xmlns:a16="http://schemas.microsoft.com/office/drawing/2014/main" xmlns="" val="20006"/>
                    </a:ext>
                  </a:extLst>
                </a:gridCol>
              </a:tblGrid>
              <a:tr h="37687">
                <a:tc rowSpan="2">
                  <a:txBody>
                    <a:bodyPr/>
                    <a:lstStyle/>
                    <a:p>
                      <a:pPr algn="ctr">
                        <a:lnSpc>
                          <a:spcPct val="115000"/>
                        </a:lnSpc>
                        <a:spcAft>
                          <a:spcPts val="0"/>
                        </a:spcAft>
                      </a:pPr>
                      <a:r>
                        <a:rPr lang="en-US" sz="1400" b="1" dirty="0">
                          <a:latin typeface="Arial" pitchFamily="34" charset="0"/>
                          <a:ea typeface="Times New Roman"/>
                          <a:cs typeface="Arial" pitchFamily="34" charset="0"/>
                        </a:rPr>
                        <a:t>Sl. No</a:t>
                      </a:r>
                      <a:endParaRPr lang="en-IN" sz="1400" dirty="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b="1">
                          <a:latin typeface="Arial" pitchFamily="34" charset="0"/>
                          <a:ea typeface="Times New Roman"/>
                          <a:cs typeface="Arial" pitchFamily="34" charset="0"/>
                        </a:rPr>
                        <a:t>Name and Address of the Representative</a:t>
                      </a:r>
                      <a:endParaRPr lang="en-IN" sz="140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400" b="1">
                          <a:latin typeface="Arial" pitchFamily="34" charset="0"/>
                          <a:ea typeface="Times New Roman"/>
                          <a:cs typeface="Arial" pitchFamily="34" charset="0"/>
                        </a:rPr>
                        <a:t>Public/Member Topic or Demand(s) Discussed based on needs</a:t>
                      </a:r>
                      <a:endParaRPr lang="en-IN" sz="140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200" b="1" dirty="0">
                          <a:latin typeface="Cambria"/>
                          <a:ea typeface="Times New Roman"/>
                          <a:cs typeface="Calibri"/>
                        </a:rPr>
                        <a:t>Response to the Public</a:t>
                      </a:r>
                      <a:endParaRPr lang="en-IN" sz="200" dirty="0">
                        <a:latin typeface="Times New Roman"/>
                        <a:ea typeface="Times New Roman"/>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algn="ctr">
                        <a:lnSpc>
                          <a:spcPct val="115000"/>
                        </a:lnSpc>
                        <a:spcAft>
                          <a:spcPts val="0"/>
                        </a:spcAft>
                      </a:pPr>
                      <a:r>
                        <a:rPr lang="en-US" sz="1400" b="1">
                          <a:latin typeface="Arial" pitchFamily="34" charset="0"/>
                          <a:ea typeface="Times New Roman"/>
                          <a:cs typeface="Arial" pitchFamily="34" charset="0"/>
                        </a:rPr>
                        <a:t>Remarks</a:t>
                      </a:r>
                      <a:endParaRPr lang="en-IN" sz="140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63707">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400" b="1">
                          <a:latin typeface="Arial" pitchFamily="34" charset="0"/>
                          <a:ea typeface="Times New Roman"/>
                          <a:cs typeface="Arial" pitchFamily="34" charset="0"/>
                        </a:rPr>
                        <a:t>Commitment</a:t>
                      </a:r>
                      <a:endParaRPr lang="en-IN" sz="140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Arial" pitchFamily="34" charset="0"/>
                          <a:ea typeface="Times New Roman"/>
                          <a:cs typeface="Arial" pitchFamily="34" charset="0"/>
                        </a:rPr>
                        <a:t>Timeframe</a:t>
                      </a:r>
                      <a:endParaRPr lang="en-IN" sz="140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latin typeface="Arial" pitchFamily="34" charset="0"/>
                          <a:ea typeface="Times New Roman"/>
                          <a:cs typeface="Arial" pitchFamily="34" charset="0"/>
                        </a:rPr>
                        <a:t>Budget</a:t>
                      </a:r>
                      <a:endParaRPr lang="en-IN" sz="1400" dirty="0">
                        <a:latin typeface="Arial" pitchFamily="34" charset="0"/>
                        <a:ea typeface="Times New Roman"/>
                        <a:cs typeface="Arial" pitchFamily="34" charset="0"/>
                      </a:endParaRPr>
                    </a:p>
                  </a:txBody>
                  <a:tcPr marL="14070" marR="14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xmlns="" val="10001"/>
                  </a:ext>
                </a:extLst>
              </a:tr>
              <a:tr h="1870386">
                <a:tc>
                  <a:txBody>
                    <a:bodyPr/>
                    <a:lstStyle/>
                    <a:p>
                      <a:pPr algn="just">
                        <a:lnSpc>
                          <a:spcPct val="115000"/>
                        </a:lnSpc>
                        <a:spcAft>
                          <a:spcPts val="0"/>
                        </a:spcAft>
                      </a:pPr>
                      <a:r>
                        <a:rPr lang="en-US" sz="1200" dirty="0">
                          <a:latin typeface="Arial" pitchFamily="34" charset="0"/>
                          <a:ea typeface="Times New Roman"/>
                          <a:cs typeface="Arial" pitchFamily="34" charset="0"/>
                        </a:rPr>
                        <a:t>1</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200" dirty="0">
                          <a:latin typeface="Arial" pitchFamily="34" charset="0"/>
                          <a:ea typeface="Times New Roman"/>
                          <a:cs typeface="Arial" pitchFamily="34" charset="0"/>
                        </a:rPr>
                        <a:t>Sri Sanjay Kumar </a:t>
                      </a:r>
                      <a:r>
                        <a:rPr lang="en-US" sz="1200" dirty="0" err="1">
                          <a:latin typeface="Arial" pitchFamily="34" charset="0"/>
                          <a:ea typeface="Times New Roman"/>
                          <a:cs typeface="Arial" pitchFamily="34" charset="0"/>
                        </a:rPr>
                        <a:t>Naik</a:t>
                      </a:r>
                      <a:r>
                        <a:rPr lang="en-US" sz="1200" dirty="0">
                          <a:latin typeface="Arial" pitchFamily="34" charset="0"/>
                          <a:ea typeface="Times New Roman"/>
                          <a:cs typeface="Arial" pitchFamily="34" charset="0"/>
                        </a:rPr>
                        <a:t>, </a:t>
                      </a:r>
                      <a:r>
                        <a:rPr lang="en-US" sz="1200" dirty="0" err="1">
                          <a:latin typeface="Arial" pitchFamily="34" charset="0"/>
                          <a:ea typeface="Times New Roman"/>
                          <a:cs typeface="Arial" pitchFamily="34" charset="0"/>
                        </a:rPr>
                        <a:t>Sarpanch</a:t>
                      </a:r>
                      <a:r>
                        <a:rPr lang="en-US" sz="1200" dirty="0">
                          <a:latin typeface="Arial" pitchFamily="34" charset="0"/>
                          <a:ea typeface="Times New Roman"/>
                          <a:cs typeface="Arial" pitchFamily="34" charset="0"/>
                        </a:rPr>
                        <a:t>, </a:t>
                      </a:r>
                      <a:r>
                        <a:rPr lang="en-US" sz="1200" dirty="0" err="1">
                          <a:latin typeface="Arial" pitchFamily="34" charset="0"/>
                          <a:ea typeface="Times New Roman"/>
                          <a:cs typeface="Arial" pitchFamily="34" charset="0"/>
                        </a:rPr>
                        <a:t>Palaspanga</a:t>
                      </a:r>
                      <a:r>
                        <a:rPr lang="en-US" sz="1200" dirty="0">
                          <a:latin typeface="Arial" pitchFamily="34" charset="0"/>
                          <a:ea typeface="Times New Roman"/>
                          <a:cs typeface="Arial" pitchFamily="34" charset="0"/>
                        </a:rPr>
                        <a:t> Gram </a:t>
                      </a:r>
                      <a:r>
                        <a:rPr lang="en-US" sz="1200" dirty="0" err="1">
                          <a:latin typeface="Arial" pitchFamily="34" charset="0"/>
                          <a:ea typeface="Times New Roman"/>
                          <a:cs typeface="Arial" pitchFamily="34" charset="0"/>
                        </a:rPr>
                        <a:t>Panchayat</a:t>
                      </a:r>
                      <a:r>
                        <a:rPr lang="en-US" sz="1200" dirty="0">
                          <a:latin typeface="Arial" pitchFamily="34" charset="0"/>
                          <a:ea typeface="Times New Roman"/>
                          <a:cs typeface="Arial" pitchFamily="34" charset="0"/>
                        </a:rPr>
                        <a:t>.</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200" dirty="0">
                          <a:latin typeface="Arial" pitchFamily="34" charset="0"/>
                          <a:ea typeface="Times New Roman"/>
                          <a:cs typeface="Arial" pitchFamily="34" charset="0"/>
                        </a:rPr>
                        <a:t>Acknowledged the Greenfield Project.   Demanded for</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Educational Institute</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Environmental protection measure,</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Employment, and </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Support to the cultural activities.</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1200" dirty="0">
                          <a:latin typeface="Arial" pitchFamily="34" charset="0"/>
                          <a:ea typeface="Times New Roman"/>
                          <a:cs typeface="Arial" pitchFamily="34" charset="0"/>
                        </a:rPr>
                        <a:t>EMP has been formulated for controlling pollution. However, CER Budget has been for Development Activities within the peripheral villages </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a:latin typeface="Arial" pitchFamily="34" charset="0"/>
                          <a:ea typeface="Times New Roman"/>
                          <a:cs typeface="Arial" pitchFamily="34" charset="0"/>
                        </a:rPr>
                        <a:t>EMP have planned and CER has been planned for 3 years.</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a:latin typeface="Arial" pitchFamily="34" charset="0"/>
                          <a:ea typeface="Times New Roman"/>
                          <a:cs typeface="Arial" pitchFamily="34" charset="0"/>
                        </a:rPr>
                        <a:t>Apart from EMP Budget, 340 </a:t>
                      </a:r>
                      <a:r>
                        <a:rPr lang="en-US" sz="1200" dirty="0" err="1">
                          <a:latin typeface="Arial" pitchFamily="34" charset="0"/>
                          <a:ea typeface="Times New Roman"/>
                          <a:cs typeface="Arial" pitchFamily="34" charset="0"/>
                        </a:rPr>
                        <a:t>Lakh</a:t>
                      </a:r>
                      <a:r>
                        <a:rPr lang="en-US" sz="1200" dirty="0">
                          <a:latin typeface="Arial" pitchFamily="34" charset="0"/>
                          <a:ea typeface="Times New Roman"/>
                          <a:cs typeface="Arial" pitchFamily="34" charset="0"/>
                        </a:rPr>
                        <a:t> is assigned under CER.</a:t>
                      </a:r>
                      <a:endParaRPr lang="en-IN" sz="1200" dirty="0">
                        <a:latin typeface="Arial" pitchFamily="34" charset="0"/>
                        <a:ea typeface="Times New Roman"/>
                        <a:cs typeface="Arial" pitchFamily="34" charset="0"/>
                      </a:endParaRPr>
                    </a:p>
                    <a:p>
                      <a:pPr>
                        <a:lnSpc>
                          <a:spcPct val="115000"/>
                        </a:lnSpc>
                        <a:spcAft>
                          <a:spcPts val="0"/>
                        </a:spcAft>
                      </a:pPr>
                      <a:r>
                        <a:rPr lang="en-US" sz="1200" dirty="0">
                          <a:highlight>
                            <a:srgbClr val="FFFF00"/>
                          </a:highlight>
                          <a:latin typeface="Arial" pitchFamily="34" charset="0"/>
                          <a:ea typeface="Times New Roman"/>
                          <a:cs typeface="Arial" pitchFamily="34" charset="0"/>
                        </a:rPr>
                        <a:t> </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a:latin typeface="Arial" pitchFamily="34" charset="0"/>
                          <a:ea typeface="Times New Roman"/>
                          <a:cs typeface="Arial" pitchFamily="34" charset="0"/>
                        </a:rPr>
                        <a:t>Refer Chapter-10 of EIA Report for EMP Budget</a:t>
                      </a:r>
                      <a:r>
                        <a:rPr lang="en-US" sz="1200" dirty="0" smtClean="0">
                          <a:latin typeface="Arial" pitchFamily="34" charset="0"/>
                          <a:ea typeface="Times New Roman"/>
                          <a:cs typeface="Arial" pitchFamily="34" charset="0"/>
                        </a:rPr>
                        <a:t>.</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506974">
                <a:tc>
                  <a:txBody>
                    <a:bodyPr/>
                    <a:lstStyle/>
                    <a:p>
                      <a:pPr algn="just">
                        <a:lnSpc>
                          <a:spcPct val="115000"/>
                        </a:lnSpc>
                        <a:spcAft>
                          <a:spcPts val="0"/>
                        </a:spcAft>
                      </a:pPr>
                      <a:r>
                        <a:rPr lang="en-US" sz="1200">
                          <a:latin typeface="Arial" pitchFamily="34" charset="0"/>
                          <a:ea typeface="Times New Roman"/>
                          <a:cs typeface="Arial" pitchFamily="34" charset="0"/>
                        </a:rPr>
                        <a:t>2</a:t>
                      </a:r>
                      <a:endParaRPr lang="en-IN" sz="120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Srikanta Mahanta, Ex-Sarpanch, Palaspanga GP</a:t>
                      </a:r>
                      <a:endParaRPr lang="en-IN" sz="120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Accredited OSISL’s initiatives of Greenfield project. Demanded for:</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Employment and </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Health Care Facilities for local villagers.</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Approximately 350 </a:t>
                      </a:r>
                      <a:r>
                        <a:rPr lang="en-US" sz="1200" dirty="0" err="1">
                          <a:latin typeface="Arial" pitchFamily="34" charset="0"/>
                          <a:ea typeface="Times New Roman"/>
                          <a:cs typeface="Arial" pitchFamily="34" charset="0"/>
                        </a:rPr>
                        <a:t>nos</a:t>
                      </a:r>
                      <a:r>
                        <a:rPr lang="en-US" sz="1200" dirty="0">
                          <a:latin typeface="Arial" pitchFamily="34" charset="0"/>
                          <a:ea typeface="Times New Roman"/>
                          <a:cs typeface="Arial" pitchFamily="34" charset="0"/>
                        </a:rPr>
                        <a:t> of manpower is required (105 skilled; 160 unskilled and 85 Managerial) and considering the suitability, and requirement of OSISL employment to the local shall be provided. </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OSISL shall establish a Dispensary within the premises and it shall cater the requirement of the local villagers. Health Camps shall also be organized by OSISL.</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Budget has been allocated under Occupational Health and Safety – EMP for establishing Dispensary for 3 years. 12 Health Camp shall be organized within a period of 3 years.</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Out of Rs. 340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CER Budget, Rs. 89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Education, Rs. 90.5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Health, Rs. 63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Drinking Water, Rs. 42.5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Environment and Rs. 55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Livelihood has been assigned.</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Budget with Physical Targets is </a:t>
                      </a:r>
                      <a:r>
                        <a:rPr lang="en-US" sz="1200" dirty="0" smtClean="0">
                          <a:latin typeface="Arial" pitchFamily="34" charset="0"/>
                          <a:ea typeface="Times New Roman"/>
                          <a:cs typeface="Arial" pitchFamily="34" charset="0"/>
                        </a:rPr>
                        <a:t>prepared.. </a:t>
                      </a:r>
                      <a:endParaRPr lang="en-IN" sz="1200" dirty="0">
                        <a:latin typeface="Arial" pitchFamily="34" charset="0"/>
                        <a:ea typeface="Times New Roman"/>
                        <a:cs typeface="Arial" pitchFamily="34" charset="0"/>
                      </a:endParaRPr>
                    </a:p>
                  </a:txBody>
                  <a:tcPr marL="14070" marR="14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Slide Number Placeholder 2">
            <a:extLst>
              <a:ext uri="{FF2B5EF4-FFF2-40B4-BE49-F238E27FC236}">
                <a16:creationId xmlns:a16="http://schemas.microsoft.com/office/drawing/2014/main" xmlns="" id="{325EF0D3-B0D0-48FE-BC33-9DECBCEEF9D5}"/>
              </a:ext>
            </a:extLst>
          </p:cNvPr>
          <p:cNvSpPr>
            <a:spLocks noGrp="1"/>
          </p:cNvSpPr>
          <p:nvPr>
            <p:ph type="sldNum" sz="quarter" idx="12"/>
          </p:nvPr>
        </p:nvSpPr>
        <p:spPr/>
        <p:txBody>
          <a:bodyPr/>
          <a:lstStyle/>
          <a:p>
            <a:fld id="{CFF127C1-E3C8-484A-B43B-A9A91675C17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0446" y="589788"/>
          <a:ext cx="11469187" cy="5678424"/>
        </p:xfrm>
        <a:graphic>
          <a:graphicData uri="http://schemas.openxmlformats.org/drawingml/2006/table">
            <a:tbl>
              <a:tblPr/>
              <a:tblGrid>
                <a:gridCol w="642275">
                  <a:extLst>
                    <a:ext uri="{9D8B030D-6E8A-4147-A177-3AD203B41FA5}">
                      <a16:colId xmlns:a16="http://schemas.microsoft.com/office/drawing/2014/main" xmlns="" val="20000"/>
                    </a:ext>
                  </a:extLst>
                </a:gridCol>
                <a:gridCol w="1713495">
                  <a:extLst>
                    <a:ext uri="{9D8B030D-6E8A-4147-A177-3AD203B41FA5}">
                      <a16:colId xmlns:a16="http://schemas.microsoft.com/office/drawing/2014/main" xmlns="" val="20001"/>
                    </a:ext>
                  </a:extLst>
                </a:gridCol>
                <a:gridCol w="2323657">
                  <a:extLst>
                    <a:ext uri="{9D8B030D-6E8A-4147-A177-3AD203B41FA5}">
                      <a16:colId xmlns:a16="http://schemas.microsoft.com/office/drawing/2014/main" xmlns="" val="20002"/>
                    </a:ext>
                  </a:extLst>
                </a:gridCol>
                <a:gridCol w="2493402">
                  <a:extLst>
                    <a:ext uri="{9D8B030D-6E8A-4147-A177-3AD203B41FA5}">
                      <a16:colId xmlns:a16="http://schemas.microsoft.com/office/drawing/2014/main" xmlns="" val="20003"/>
                    </a:ext>
                  </a:extLst>
                </a:gridCol>
                <a:gridCol w="1883242">
                  <a:extLst>
                    <a:ext uri="{9D8B030D-6E8A-4147-A177-3AD203B41FA5}">
                      <a16:colId xmlns:a16="http://schemas.microsoft.com/office/drawing/2014/main" xmlns="" val="20004"/>
                    </a:ext>
                  </a:extLst>
                </a:gridCol>
                <a:gridCol w="1440530">
                  <a:extLst>
                    <a:ext uri="{9D8B030D-6E8A-4147-A177-3AD203B41FA5}">
                      <a16:colId xmlns:a16="http://schemas.microsoft.com/office/drawing/2014/main" xmlns="" val="20005"/>
                    </a:ext>
                  </a:extLst>
                </a:gridCol>
                <a:gridCol w="972586">
                  <a:extLst>
                    <a:ext uri="{9D8B030D-6E8A-4147-A177-3AD203B41FA5}">
                      <a16:colId xmlns:a16="http://schemas.microsoft.com/office/drawing/2014/main" xmlns="" val="20006"/>
                    </a:ext>
                  </a:extLst>
                </a:gridCol>
              </a:tblGrid>
              <a:tr h="2477105">
                <a:tc>
                  <a:txBody>
                    <a:bodyPr/>
                    <a:lstStyle/>
                    <a:p>
                      <a:pPr algn="just">
                        <a:lnSpc>
                          <a:spcPct val="115000"/>
                        </a:lnSpc>
                        <a:spcAft>
                          <a:spcPts val="0"/>
                        </a:spcAft>
                      </a:pPr>
                      <a:r>
                        <a:rPr lang="en-US" sz="1200" dirty="0">
                          <a:latin typeface="Arial" pitchFamily="34" charset="0"/>
                          <a:ea typeface="Times New Roman"/>
                          <a:cs typeface="Arial" pitchFamily="34" charset="0"/>
                        </a:rPr>
                        <a:t>3</a:t>
                      </a:r>
                      <a:endParaRPr lang="en-IN" sz="1200" dirty="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Anadi Charan Pradhan, Saraskola Village</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Appreciated OSISL’s project with the following demand(s):</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Adequate Environment Protection measures</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Free medical facility with Ambulance due to potential dust pollution</a:t>
                      </a:r>
                      <a:endParaRPr lang="en-IN" sz="1200" dirty="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dirty="0">
                          <a:latin typeface="Arial" pitchFamily="34" charset="0"/>
                          <a:ea typeface="Times New Roman"/>
                          <a:cs typeface="Arial" pitchFamily="34" charset="0"/>
                        </a:rPr>
                        <a:t>Support Farmers with seeds and fertilizer</a:t>
                      </a:r>
                      <a:endParaRPr lang="en-IN" sz="1200" dirty="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OSISL’s EMP Budget (Capital &amp; Recurring) has been allocated for Environment Protection measures. </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However, setting up a Dispensary with appropriate functioning along with an ambulance will be taken-up. </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Health camps shall be regularly organized</a:t>
                      </a:r>
                      <a:endParaRPr lang="en-IN" sz="1200" dirty="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The Dispensary shall be established on the commencement of the project and shall function for next 3 years. Similarly, 12 nos. of Health camps will be organized within next 3 years</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Out of Rs. 340 Lakhs CER Budget, Rs. 90.5 Lakhs for Health, Rs. 42.5 lakhs for Environment and Rs. 55 Lakhs for Livelihood has been assigned.</a:t>
                      </a:r>
                      <a:endParaRPr lang="en-IN" sz="1200">
                        <a:latin typeface="Arial" pitchFamily="34" charset="0"/>
                        <a:ea typeface="Times New Roman"/>
                        <a:cs typeface="Arial" pitchFamily="34" charset="0"/>
                      </a:endParaRPr>
                    </a:p>
                    <a:p>
                      <a:pPr>
                        <a:lnSpc>
                          <a:spcPct val="115000"/>
                        </a:lnSpc>
                        <a:spcAft>
                          <a:spcPts val="0"/>
                        </a:spcAft>
                      </a:pPr>
                      <a:r>
                        <a:rPr lang="en-US" sz="1200">
                          <a:latin typeface="Arial" pitchFamily="34" charset="0"/>
                          <a:ea typeface="Times New Roman"/>
                          <a:cs typeface="Arial" pitchFamily="34" charset="0"/>
                        </a:rPr>
                        <a:t>The above mentioned is apart from EMP</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Refer Chapter-10 of EIA Report for EMP Budget. </a:t>
                      </a:r>
                      <a:endParaRPr lang="en-IN" sz="1200">
                        <a:latin typeface="Arial" pitchFamily="34" charset="0"/>
                        <a:ea typeface="Times New Roman"/>
                        <a:cs typeface="Arial" pitchFamily="34" charset="0"/>
                      </a:endParaRPr>
                    </a:p>
                    <a:p>
                      <a:pPr>
                        <a:lnSpc>
                          <a:spcPct val="115000"/>
                        </a:lnSpc>
                        <a:spcAft>
                          <a:spcPts val="0"/>
                        </a:spcAft>
                      </a:pPr>
                      <a:r>
                        <a:rPr lang="en-US" sz="1200">
                          <a:latin typeface="Arial" pitchFamily="34" charset="0"/>
                          <a:ea typeface="Times New Roman"/>
                          <a:cs typeface="Arial" pitchFamily="34" charset="0"/>
                        </a:rPr>
                        <a:t>CER budget along with physical targets are mentioned below.</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41562">
                <a:tc>
                  <a:txBody>
                    <a:bodyPr/>
                    <a:lstStyle/>
                    <a:p>
                      <a:pPr algn="just">
                        <a:lnSpc>
                          <a:spcPct val="115000"/>
                        </a:lnSpc>
                        <a:spcAft>
                          <a:spcPts val="0"/>
                        </a:spcAft>
                      </a:pPr>
                      <a:r>
                        <a:rPr lang="en-US" sz="1200">
                          <a:latin typeface="Arial" pitchFamily="34" charset="0"/>
                          <a:ea typeface="Times New Roman"/>
                          <a:cs typeface="Arial" pitchFamily="34" charset="0"/>
                        </a:rPr>
                        <a:t>4</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Purna Chandra Sahani Village, PS member</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Expressed his gladness for the 3 nos. of Public Hearing for OSISL and expressed that sudden closure of the plant have adverse impact on the community with loss of employment etc. The demands are:</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Massive plantation drive along with adequate pollution control measures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Safety measures within the Plant</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Employment</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OSISL has planned for Environment Management Cell with Safety, Occupational health division will take care of the Environment Protection measures and Occupational Safety. Apart from Greenbelt development, budget has been allocated for Plantation drive and rain water harvesting. As committed to Shri Mahanta, employment to the local shall be provided considering the suitability and requirement of OSISL.</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CER Budget for Socio-Economic Development along with Physical targets has been planned for 3 years.</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Out of Rs. 340 Lakhs CER Budget, Rs. 42.5 lakhs for Environment been assigned for rain Water Harvesting and Plantation Drive.</a:t>
                      </a:r>
                      <a:endParaRPr lang="en-IN" sz="1200">
                        <a:latin typeface="Arial" pitchFamily="34" charset="0"/>
                        <a:ea typeface="Times New Roman"/>
                        <a:cs typeface="Arial" pitchFamily="34" charset="0"/>
                      </a:endParaRPr>
                    </a:p>
                    <a:p>
                      <a:pPr>
                        <a:lnSpc>
                          <a:spcPct val="115000"/>
                        </a:lnSpc>
                        <a:spcAft>
                          <a:spcPts val="0"/>
                        </a:spcAft>
                      </a:pPr>
                      <a:r>
                        <a:rPr lang="en-US" sz="1200">
                          <a:highlight>
                            <a:srgbClr val="FFFF00"/>
                          </a:highlight>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Budget with Physical Targets is attached below.</a:t>
                      </a:r>
                      <a:endParaRPr lang="en-IN" sz="1200" dirty="0">
                        <a:latin typeface="Arial" pitchFamily="34" charset="0"/>
                        <a:ea typeface="Times New Roman"/>
                        <a:cs typeface="Arial" pitchFamily="34" charset="0"/>
                      </a:endParaRPr>
                    </a:p>
                  </a:txBody>
                  <a:tcPr marL="55074" marR="55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 name="Rectangle 3">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xmlns="" id="{EEFAB914-E89E-401F-83B4-226E8CD1DF9B}"/>
              </a:ext>
            </a:extLst>
          </p:cNvPr>
          <p:cNvSpPr>
            <a:spLocks noGrp="1"/>
          </p:cNvSpPr>
          <p:nvPr>
            <p:ph type="sldNum" sz="quarter" idx="12"/>
          </p:nvPr>
        </p:nvSpPr>
        <p:spPr/>
        <p:txBody>
          <a:bodyPr/>
          <a:lstStyle/>
          <a:p>
            <a:fld id="{CFF127C1-E3C8-484A-B43B-A9A91675C17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8192" y="483491"/>
          <a:ext cx="11669484" cy="6220003"/>
        </p:xfrm>
        <a:graphic>
          <a:graphicData uri="http://schemas.openxmlformats.org/drawingml/2006/table">
            <a:tbl>
              <a:tblPr/>
              <a:tblGrid>
                <a:gridCol w="653492">
                  <a:extLst>
                    <a:ext uri="{9D8B030D-6E8A-4147-A177-3AD203B41FA5}">
                      <a16:colId xmlns:a16="http://schemas.microsoft.com/office/drawing/2014/main" xmlns="" val="20000"/>
                    </a:ext>
                  </a:extLst>
                </a:gridCol>
                <a:gridCol w="1428388">
                  <a:extLst>
                    <a:ext uri="{9D8B030D-6E8A-4147-A177-3AD203B41FA5}">
                      <a16:colId xmlns:a16="http://schemas.microsoft.com/office/drawing/2014/main" xmlns="" val="20001"/>
                    </a:ext>
                  </a:extLst>
                </a:gridCol>
                <a:gridCol w="2679270">
                  <a:extLst>
                    <a:ext uri="{9D8B030D-6E8A-4147-A177-3AD203B41FA5}">
                      <a16:colId xmlns:a16="http://schemas.microsoft.com/office/drawing/2014/main" xmlns="" val="20002"/>
                    </a:ext>
                  </a:extLst>
                </a:gridCol>
                <a:gridCol w="2536946">
                  <a:extLst>
                    <a:ext uri="{9D8B030D-6E8A-4147-A177-3AD203B41FA5}">
                      <a16:colId xmlns:a16="http://schemas.microsoft.com/office/drawing/2014/main" xmlns="" val="20003"/>
                    </a:ext>
                  </a:extLst>
                </a:gridCol>
                <a:gridCol w="1166389">
                  <a:extLst>
                    <a:ext uri="{9D8B030D-6E8A-4147-A177-3AD203B41FA5}">
                      <a16:colId xmlns:a16="http://schemas.microsoft.com/office/drawing/2014/main" xmlns="" val="20004"/>
                    </a:ext>
                  </a:extLst>
                </a:gridCol>
                <a:gridCol w="2215428">
                  <a:extLst>
                    <a:ext uri="{9D8B030D-6E8A-4147-A177-3AD203B41FA5}">
                      <a16:colId xmlns:a16="http://schemas.microsoft.com/office/drawing/2014/main" xmlns="" val="20005"/>
                    </a:ext>
                  </a:extLst>
                </a:gridCol>
                <a:gridCol w="989571">
                  <a:extLst>
                    <a:ext uri="{9D8B030D-6E8A-4147-A177-3AD203B41FA5}">
                      <a16:colId xmlns:a16="http://schemas.microsoft.com/office/drawing/2014/main" xmlns="" val="20006"/>
                    </a:ext>
                  </a:extLst>
                </a:gridCol>
              </a:tblGrid>
              <a:tr h="2375221">
                <a:tc>
                  <a:txBody>
                    <a:bodyPr/>
                    <a:lstStyle/>
                    <a:p>
                      <a:pPr algn="just">
                        <a:lnSpc>
                          <a:spcPct val="115000"/>
                        </a:lnSpc>
                        <a:spcAft>
                          <a:spcPts val="0"/>
                        </a:spcAft>
                      </a:pPr>
                      <a:r>
                        <a:rPr lang="en-US" sz="1200" dirty="0">
                          <a:latin typeface="Arial" pitchFamily="34" charset="0"/>
                          <a:ea typeface="Times New Roman"/>
                          <a:cs typeface="Arial" pitchFamily="34" charset="0"/>
                        </a:rPr>
                        <a:t>5</a:t>
                      </a:r>
                      <a:endParaRPr lang="en-IN" sz="1200" dirty="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Ratha Munda, Zila Parishad Member, Gobardhan Village</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Supported the project.</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Requested the following: </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Massive Plantation drive with immediate effect</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Pollution Control Measures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Moreover, the OSISL’s commitment for community development and Plantation with Pollution control should get implemented rather than getting limited to pen and paper. </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Apart from Greenbelt development, budget has been allocated for Plantation drive and EMP budget has been assigned for Pollution Controlling measures.</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OSISL is committed for community development. </a:t>
                      </a:r>
                      <a:endParaRPr lang="en-IN" sz="1200" dirty="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CER Initiatives have been planned for 3 years for community development. </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Out of Rs. 340 Lakhs CER Budget, Rs. 42.5 lakhs for Environment been assigned for rain Water Harvesting and Plantation Drive.</a:t>
                      </a:r>
                      <a:endParaRPr lang="en-IN" sz="1200">
                        <a:latin typeface="Arial" pitchFamily="34" charset="0"/>
                        <a:ea typeface="Times New Roman"/>
                        <a:cs typeface="Arial" pitchFamily="34" charset="0"/>
                      </a:endParaRPr>
                    </a:p>
                    <a:p>
                      <a:pPr>
                        <a:lnSpc>
                          <a:spcPct val="115000"/>
                        </a:lnSpc>
                        <a:spcAft>
                          <a:spcPts val="0"/>
                        </a:spcAft>
                      </a:pPr>
                      <a:r>
                        <a:rPr lang="en-US" sz="1200">
                          <a:highlight>
                            <a:srgbClr val="FFFF00"/>
                          </a:highlight>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a:highlight>
                          <a:srgbClr val="FFFF00"/>
                        </a:highlight>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78498">
                <a:tc>
                  <a:txBody>
                    <a:bodyPr/>
                    <a:lstStyle/>
                    <a:p>
                      <a:pPr algn="just">
                        <a:lnSpc>
                          <a:spcPct val="115000"/>
                        </a:lnSpc>
                        <a:spcAft>
                          <a:spcPts val="0"/>
                        </a:spcAft>
                      </a:pPr>
                      <a:r>
                        <a:rPr lang="en-US" sz="1200">
                          <a:latin typeface="Arial" pitchFamily="34" charset="0"/>
                          <a:ea typeface="Times New Roman"/>
                          <a:cs typeface="Arial" pitchFamily="34" charset="0"/>
                        </a:rPr>
                        <a:t>6</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Bharat Chandra Pradhan, Palaspanga Village</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Supported and stated that the OSISL’s greenfield project shall be beneficial for the community. However, had his concerns on fulfillment of commitments by other Companies. </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OSISL will follow the modalities and ensure that the plant gets operated at its earliest. OSISL’s CER &amp; EMP budget has been planned for community development and Pollution controlling measures respectively.</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For 3 years, CER funds shas been allocated.</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A total of Rs. 340 Lakhs under CER has been planned for Socio-Economic Development</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The budget allocated and presented under CER is for 3 years</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72598">
                <a:tc>
                  <a:txBody>
                    <a:bodyPr/>
                    <a:lstStyle/>
                    <a:p>
                      <a:pPr algn="just">
                        <a:lnSpc>
                          <a:spcPct val="115000"/>
                        </a:lnSpc>
                        <a:spcAft>
                          <a:spcPts val="0"/>
                        </a:spcAft>
                      </a:pPr>
                      <a:r>
                        <a:rPr lang="en-US" sz="1200">
                          <a:latin typeface="Arial" pitchFamily="34" charset="0"/>
                          <a:ea typeface="Times New Roman"/>
                          <a:cs typeface="Arial" pitchFamily="34" charset="0"/>
                        </a:rPr>
                        <a:t>7</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Indramani Mohanta, Murusuan Village</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Cherished and welcomed the project with the following mandate:</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Employment</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Education</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Drinking Water</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Pending payment pertaining with the closure of OSISL’s another plant</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OSISL’s CER has been planned for strengthening Education, health care facility, drinking water. Environment and Livelihood.</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OSISL’s Management shall look into payment issues raised.</a:t>
                      </a:r>
                      <a:endParaRPr lang="en-IN" sz="1200" dirty="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Presently, the support planned is for 3 years.</a:t>
                      </a:r>
                      <a:endParaRPr lang="en-IN" sz="120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Out of Rs. 340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CER Budget, Rs. 89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Education, Rs. 90.5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Health, Rs. 63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Drinking Water, Rs. 42.5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Environment and Rs. 55 </a:t>
                      </a:r>
                      <a:r>
                        <a:rPr lang="en-US" sz="1200" dirty="0" err="1">
                          <a:latin typeface="Arial" pitchFamily="34" charset="0"/>
                          <a:ea typeface="Times New Roman"/>
                          <a:cs typeface="Arial" pitchFamily="34" charset="0"/>
                        </a:rPr>
                        <a:t>Lakhs</a:t>
                      </a:r>
                      <a:r>
                        <a:rPr lang="en-US" sz="1200" dirty="0">
                          <a:latin typeface="Arial" pitchFamily="34" charset="0"/>
                          <a:ea typeface="Times New Roman"/>
                          <a:cs typeface="Arial" pitchFamily="34" charset="0"/>
                        </a:rPr>
                        <a:t> for Livelihood has been assigned.</a:t>
                      </a:r>
                      <a:endParaRPr lang="en-IN" sz="1200" dirty="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The CER budget mentioned below is for 3 years</a:t>
                      </a:r>
                      <a:endParaRPr lang="en-IN" sz="1200" dirty="0">
                        <a:latin typeface="Arial" pitchFamily="34" charset="0"/>
                        <a:ea typeface="Times New Roman"/>
                        <a:cs typeface="Arial" pitchFamily="34" charset="0"/>
                      </a:endParaRPr>
                    </a:p>
                  </a:txBody>
                  <a:tcPr marL="42835" marR="42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6260"/>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3384F6D-6466-409A-BBCE-040C14E6501B}"/>
              </a:ext>
            </a:extLst>
          </p:cNvPr>
          <p:cNvSpPr>
            <a:spLocks noGrp="1"/>
          </p:cNvSpPr>
          <p:nvPr>
            <p:ph type="sldNum" sz="quarter" idx="12"/>
          </p:nvPr>
        </p:nvSpPr>
        <p:spPr/>
        <p:txBody>
          <a:bodyPr/>
          <a:lstStyle/>
          <a:p>
            <a:fld id="{CFF127C1-E3C8-484A-B43B-A9A91675C17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5760" y="707455"/>
          <a:ext cx="11508377" cy="6099048"/>
        </p:xfrm>
        <a:graphic>
          <a:graphicData uri="http://schemas.openxmlformats.org/drawingml/2006/table">
            <a:tbl>
              <a:tblPr/>
              <a:tblGrid>
                <a:gridCol w="644469">
                  <a:extLst>
                    <a:ext uri="{9D8B030D-6E8A-4147-A177-3AD203B41FA5}">
                      <a16:colId xmlns:a16="http://schemas.microsoft.com/office/drawing/2014/main" xmlns="" val="20000"/>
                    </a:ext>
                  </a:extLst>
                </a:gridCol>
                <a:gridCol w="1719351">
                  <a:extLst>
                    <a:ext uri="{9D8B030D-6E8A-4147-A177-3AD203B41FA5}">
                      <a16:colId xmlns:a16="http://schemas.microsoft.com/office/drawing/2014/main" xmlns="" val="20001"/>
                    </a:ext>
                  </a:extLst>
                </a:gridCol>
                <a:gridCol w="2331598">
                  <a:extLst>
                    <a:ext uri="{9D8B030D-6E8A-4147-A177-3AD203B41FA5}">
                      <a16:colId xmlns:a16="http://schemas.microsoft.com/office/drawing/2014/main" xmlns="" val="20002"/>
                    </a:ext>
                  </a:extLst>
                </a:gridCol>
                <a:gridCol w="2501921">
                  <a:extLst>
                    <a:ext uri="{9D8B030D-6E8A-4147-A177-3AD203B41FA5}">
                      <a16:colId xmlns:a16="http://schemas.microsoft.com/office/drawing/2014/main" xmlns="" val="20003"/>
                    </a:ext>
                  </a:extLst>
                </a:gridCol>
                <a:gridCol w="1889676">
                  <a:extLst>
                    <a:ext uri="{9D8B030D-6E8A-4147-A177-3AD203B41FA5}">
                      <a16:colId xmlns:a16="http://schemas.microsoft.com/office/drawing/2014/main" xmlns="" val="20004"/>
                    </a:ext>
                  </a:extLst>
                </a:gridCol>
                <a:gridCol w="1445452">
                  <a:extLst>
                    <a:ext uri="{9D8B030D-6E8A-4147-A177-3AD203B41FA5}">
                      <a16:colId xmlns:a16="http://schemas.microsoft.com/office/drawing/2014/main" xmlns="" val="20005"/>
                    </a:ext>
                  </a:extLst>
                </a:gridCol>
                <a:gridCol w="975910">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n-US" sz="1200">
                          <a:latin typeface="Arial" pitchFamily="34" charset="0"/>
                          <a:ea typeface="Times New Roman"/>
                          <a:cs typeface="Arial" pitchFamily="34" charset="0"/>
                        </a:rPr>
                        <a:t>8</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Duryadhan Naik, Murusuan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OSISL’s greenfield project is close to Sajabeda MI project. Hence, Lift Irrigation project for Agriculture was persued by him for Farmers.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OSISL shall request the District Administration for implementation of the MI project. However, OSISL have incorporated livelihood support programme under their CER intervention.</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For a period of 3 years, SHGs and farmers shall be supported.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55 Lakhs has been assigned for livelihood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Details have been mentioned below with physical targets.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9</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Gajendra Naik, Palaspanga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Employment with appropriate wages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Health Care facilities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OSISL shall ensure that employment is provided to the locals as per requirement and their ability/suitability with appropriate wages.  </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Health shall be important subject in the CER interventions. </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Setting up a Dispensary with appropriate functioning along with an ambulance will be ensured by OSISL.</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Dispensary shall be immediately constructed and the health initiatives under CER shall be for 3 years.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90.5 Lakhs has been allocated for Health under CER’s total budget of Rs. 340 Lakhs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Refer CER Budget</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10</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Lamodhar Mohanta, Murusuan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Employment</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Agricultural facility with inputs to farmers (Fertilizers and Seeds)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As mentioned above, OSISL shall ensure that employment is provided to the locals as per requirement and their ability/suitability with appropriate wages.</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Support to Farmers &amp; SHGs with adequate inputs has been planned under CER intervention with an allocated budget of Rs. 170 Lakhs (Livelihood Support). </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The Farmers and SHGs shall be trained and supported as per the CER provisional Plan for 3 years.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55 Lakhs has been assigned for Livelihood interventions.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Refer CER Allocation and Targets </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35D09249-2682-4624-8126-E15FA9F6E692}"/>
              </a:ext>
            </a:extLst>
          </p:cNvPr>
          <p:cNvSpPr>
            <a:spLocks noGrp="1"/>
          </p:cNvSpPr>
          <p:nvPr>
            <p:ph type="sldNum" sz="quarter" idx="12"/>
          </p:nvPr>
        </p:nvSpPr>
        <p:spPr/>
        <p:txBody>
          <a:bodyPr/>
          <a:lstStyle/>
          <a:p>
            <a:fld id="{CFF127C1-E3C8-484A-B43B-A9A91675C17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13509" y="661521"/>
          <a:ext cx="11547564" cy="5398008"/>
        </p:xfrm>
        <a:graphic>
          <a:graphicData uri="http://schemas.openxmlformats.org/drawingml/2006/table">
            <a:tbl>
              <a:tblPr/>
              <a:tblGrid>
                <a:gridCol w="646663">
                  <a:extLst>
                    <a:ext uri="{9D8B030D-6E8A-4147-A177-3AD203B41FA5}">
                      <a16:colId xmlns:a16="http://schemas.microsoft.com/office/drawing/2014/main" xmlns="" val="20000"/>
                    </a:ext>
                  </a:extLst>
                </a:gridCol>
                <a:gridCol w="1725206">
                  <a:extLst>
                    <a:ext uri="{9D8B030D-6E8A-4147-A177-3AD203B41FA5}">
                      <a16:colId xmlns:a16="http://schemas.microsoft.com/office/drawing/2014/main" xmlns="" val="20001"/>
                    </a:ext>
                  </a:extLst>
                </a:gridCol>
                <a:gridCol w="2339537">
                  <a:extLst>
                    <a:ext uri="{9D8B030D-6E8A-4147-A177-3AD203B41FA5}">
                      <a16:colId xmlns:a16="http://schemas.microsoft.com/office/drawing/2014/main" xmlns="" val="20002"/>
                    </a:ext>
                  </a:extLst>
                </a:gridCol>
                <a:gridCol w="2510440">
                  <a:extLst>
                    <a:ext uri="{9D8B030D-6E8A-4147-A177-3AD203B41FA5}">
                      <a16:colId xmlns:a16="http://schemas.microsoft.com/office/drawing/2014/main" xmlns="" val="20003"/>
                    </a:ext>
                  </a:extLst>
                </a:gridCol>
                <a:gridCol w="1896110">
                  <a:extLst>
                    <a:ext uri="{9D8B030D-6E8A-4147-A177-3AD203B41FA5}">
                      <a16:colId xmlns:a16="http://schemas.microsoft.com/office/drawing/2014/main" xmlns="" val="20004"/>
                    </a:ext>
                  </a:extLst>
                </a:gridCol>
                <a:gridCol w="1450375">
                  <a:extLst>
                    <a:ext uri="{9D8B030D-6E8A-4147-A177-3AD203B41FA5}">
                      <a16:colId xmlns:a16="http://schemas.microsoft.com/office/drawing/2014/main" xmlns="" val="20005"/>
                    </a:ext>
                  </a:extLst>
                </a:gridCol>
                <a:gridCol w="979233">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n-US" sz="1400" dirty="0">
                          <a:latin typeface="Arial" pitchFamily="34" charset="0"/>
                          <a:ea typeface="Times New Roman"/>
                          <a:cs typeface="Arial" pitchFamily="34" charset="0"/>
                        </a:rPr>
                        <a:t>11</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Smt. Lilabati Mahanta, Naik Sarpanch, Palaspanga GP</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Past experience with the Companies was unconducive and expecting OSISL to partner with the community in a positive form for development of both parties </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Times New Roman"/>
                          <a:cs typeface="Arial" pitchFamily="34" charset="0"/>
                        </a:rPr>
                        <a:t>CER Plan has been proposed for development of the nearby villages. However, the operation of the plant can only ensure that OSISL’s proposed CER commitment won’t fail.</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CER budget has been outlined for 3 years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A total of Rs. 340 Lakhs under CER has been planned and allocated.</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The budget with physical targets is for 3 years.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en-US" sz="1400">
                          <a:latin typeface="Arial" pitchFamily="34" charset="0"/>
                          <a:ea typeface="Times New Roman"/>
                          <a:cs typeface="Arial" pitchFamily="34" charset="0"/>
                        </a:rPr>
                        <a:t>12</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Smt. Soudamani Naik, Saraskola Village</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Supported the project.</a:t>
                      </a:r>
                      <a:endParaRPr lang="en-IN" sz="1400">
                        <a:latin typeface="Arial" pitchFamily="34" charset="0"/>
                        <a:ea typeface="Times New Roman"/>
                        <a:cs typeface="Arial" pitchFamily="34" charset="0"/>
                      </a:endParaRPr>
                    </a:p>
                    <a:p>
                      <a:pPr algn="just">
                        <a:lnSpc>
                          <a:spcPct val="115000"/>
                        </a:lnSpc>
                        <a:spcAft>
                          <a:spcPts val="0"/>
                        </a:spcAft>
                      </a:pPr>
                      <a:r>
                        <a:rPr lang="en-US" sz="1400">
                          <a:latin typeface="Arial" pitchFamily="34" charset="0"/>
                          <a:ea typeface="Times New Roman"/>
                          <a:cs typeface="Arial" pitchFamily="34" charset="0"/>
                        </a:rPr>
                        <a:t>Requested for the following:</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Pollution controlling measures.</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Drinking Water</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Roads</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Employment for the locals.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latin typeface="Arial" pitchFamily="34" charset="0"/>
                          <a:ea typeface="Times New Roman"/>
                          <a:cs typeface="Arial" pitchFamily="34" charset="0"/>
                        </a:rPr>
                        <a:t>As mentioned earlier, OSISL shall ensure that employment as per requirement and ability/ suitability.</a:t>
                      </a:r>
                      <a:endParaRPr lang="en-IN" sz="1400" dirty="0">
                        <a:latin typeface="Arial" pitchFamily="34" charset="0"/>
                        <a:ea typeface="Times New Roman"/>
                        <a:cs typeface="Arial" pitchFamily="34" charset="0"/>
                      </a:endParaRPr>
                    </a:p>
                    <a:p>
                      <a:pPr algn="just">
                        <a:lnSpc>
                          <a:spcPct val="115000"/>
                        </a:lnSpc>
                        <a:spcAft>
                          <a:spcPts val="0"/>
                        </a:spcAft>
                      </a:pPr>
                      <a:r>
                        <a:rPr lang="en-US" sz="1400" dirty="0">
                          <a:latin typeface="Arial" pitchFamily="34" charset="0"/>
                          <a:ea typeface="Times New Roman"/>
                          <a:cs typeface="Arial" pitchFamily="34" charset="0"/>
                        </a:rPr>
                        <a:t>Pollution Controlling measures has been planned under EMP.</a:t>
                      </a:r>
                      <a:endParaRPr lang="en-IN" sz="1400" dirty="0">
                        <a:latin typeface="Arial" pitchFamily="34" charset="0"/>
                        <a:ea typeface="Times New Roman"/>
                        <a:cs typeface="Arial" pitchFamily="34" charset="0"/>
                      </a:endParaRPr>
                    </a:p>
                    <a:p>
                      <a:pPr algn="just">
                        <a:lnSpc>
                          <a:spcPct val="115000"/>
                        </a:lnSpc>
                        <a:spcAft>
                          <a:spcPts val="0"/>
                        </a:spcAft>
                      </a:pPr>
                      <a:r>
                        <a:rPr lang="en-US" sz="1400" dirty="0">
                          <a:latin typeface="Arial" pitchFamily="34" charset="0"/>
                          <a:ea typeface="Times New Roman"/>
                          <a:cs typeface="Arial" pitchFamily="34" charset="0"/>
                        </a:rPr>
                        <a:t>Drinking Water support shall be under CER interventions. </a:t>
                      </a:r>
                      <a:endParaRPr lang="en-IN" sz="1400" dirty="0">
                        <a:latin typeface="Arial" pitchFamily="34" charset="0"/>
                        <a:ea typeface="Times New Roman"/>
                        <a:cs typeface="Arial" pitchFamily="34" charset="0"/>
                      </a:endParaRPr>
                    </a:p>
                    <a:p>
                      <a:pPr algn="just">
                        <a:lnSpc>
                          <a:spcPct val="115000"/>
                        </a:lnSpc>
                        <a:spcAft>
                          <a:spcPts val="0"/>
                        </a:spcAft>
                      </a:pPr>
                      <a:r>
                        <a:rPr lang="en-US" sz="1400" dirty="0">
                          <a:latin typeface="Arial" pitchFamily="34" charset="0"/>
                          <a:ea typeface="Times New Roman"/>
                          <a:cs typeface="Arial" pitchFamily="34" charset="0"/>
                        </a:rPr>
                        <a:t>  </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Presently, the CER is planned for3 years.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Rs. 55 Lakhs has been assigned for Livelihood interventions and Rs. 63 Lakhs for Drinking Water has been allocated.</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The CER budget mentioned below is for 3 years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15000"/>
                        </a:lnSpc>
                        <a:spcAft>
                          <a:spcPts val="0"/>
                        </a:spcAft>
                      </a:pPr>
                      <a:r>
                        <a:rPr lang="en-US" sz="1400">
                          <a:latin typeface="Arial" pitchFamily="34" charset="0"/>
                          <a:ea typeface="Times New Roman"/>
                          <a:cs typeface="Arial" pitchFamily="34" charset="0"/>
                        </a:rPr>
                        <a:t>13</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Smt. Manjulata Mahata, Murusuan Village</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Demanded the same as per earlier speaker</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a:latin typeface="Arial" pitchFamily="34" charset="0"/>
                          <a:ea typeface="Times New Roman"/>
                          <a:cs typeface="Arial" pitchFamily="34" charset="0"/>
                        </a:rPr>
                        <a:t>EMP and CER intervention will be for the betterment of the community.</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Presently, the CER is planned for 3 years.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A total of Rs. 340 Lakhs under CER has been planned</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Arial" pitchFamily="34" charset="0"/>
                          <a:ea typeface="Times New Roman"/>
                          <a:cs typeface="Arial" pitchFamily="34" charset="0"/>
                        </a:rPr>
                        <a:t>The CER budget mentioned below is for 3 years</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02B171C-5E73-4A39-99F9-BE2BE204F375}"/>
              </a:ext>
            </a:extLst>
          </p:cNvPr>
          <p:cNvSpPr>
            <a:spLocks noGrp="1"/>
          </p:cNvSpPr>
          <p:nvPr>
            <p:ph type="sldNum" sz="quarter" idx="12"/>
          </p:nvPr>
        </p:nvSpPr>
        <p:spPr/>
        <p:txBody>
          <a:bodyPr/>
          <a:lstStyle/>
          <a:p>
            <a:fld id="{CFF127C1-E3C8-484A-B43B-A9A91675C17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6571" y="625928"/>
          <a:ext cx="11495314" cy="6099048"/>
        </p:xfrm>
        <a:graphic>
          <a:graphicData uri="http://schemas.openxmlformats.org/drawingml/2006/table">
            <a:tbl>
              <a:tblPr/>
              <a:tblGrid>
                <a:gridCol w="643738">
                  <a:extLst>
                    <a:ext uri="{9D8B030D-6E8A-4147-A177-3AD203B41FA5}">
                      <a16:colId xmlns:a16="http://schemas.microsoft.com/office/drawing/2014/main" xmlns="" val="20000"/>
                    </a:ext>
                  </a:extLst>
                </a:gridCol>
                <a:gridCol w="1717399">
                  <a:extLst>
                    <a:ext uri="{9D8B030D-6E8A-4147-A177-3AD203B41FA5}">
                      <a16:colId xmlns:a16="http://schemas.microsoft.com/office/drawing/2014/main" xmlns="" val="20001"/>
                    </a:ext>
                  </a:extLst>
                </a:gridCol>
                <a:gridCol w="2328951">
                  <a:extLst>
                    <a:ext uri="{9D8B030D-6E8A-4147-A177-3AD203B41FA5}">
                      <a16:colId xmlns:a16="http://schemas.microsoft.com/office/drawing/2014/main" xmlns="" val="20002"/>
                    </a:ext>
                  </a:extLst>
                </a:gridCol>
                <a:gridCol w="2499081">
                  <a:extLst>
                    <a:ext uri="{9D8B030D-6E8A-4147-A177-3AD203B41FA5}">
                      <a16:colId xmlns:a16="http://schemas.microsoft.com/office/drawing/2014/main" xmlns="" val="20003"/>
                    </a:ext>
                  </a:extLst>
                </a:gridCol>
                <a:gridCol w="1887531">
                  <a:extLst>
                    <a:ext uri="{9D8B030D-6E8A-4147-A177-3AD203B41FA5}">
                      <a16:colId xmlns:a16="http://schemas.microsoft.com/office/drawing/2014/main" xmlns="" val="20004"/>
                    </a:ext>
                  </a:extLst>
                </a:gridCol>
                <a:gridCol w="1443812">
                  <a:extLst>
                    <a:ext uri="{9D8B030D-6E8A-4147-A177-3AD203B41FA5}">
                      <a16:colId xmlns:a16="http://schemas.microsoft.com/office/drawing/2014/main" xmlns="" val="20005"/>
                    </a:ext>
                  </a:extLst>
                </a:gridCol>
                <a:gridCol w="974802">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n-US" sz="1200">
                          <a:latin typeface="Arial" pitchFamily="34" charset="0"/>
                          <a:ea typeface="Times New Roman"/>
                          <a:cs typeface="Arial" pitchFamily="34" charset="0"/>
                        </a:rPr>
                        <a:t>14</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Smt. Sabitri Naik, Nurusuan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Room for SHG training</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Health Camps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Control Dust Pollution</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Donation to poor girl’s marriage</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Massive Plantation</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Construction of Community Hall shall be taken up by District Administration and liaison shall be made.</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Health Care initiatives and Camps have been planned under CER.  However, Pollution Controlling measure have been planned under EMP. For Girl’s marriage, OSISL shall impart training and inputs to strengthen their livelihood.</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Apart from Greenbelt development, Plantation and rain water harvesting has also been planned under CER.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CER Initiatives for development of shall be taken up and a 3 year budget has been allocated considering the present need, situation and demand.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10 lakhs for setting up a Community Centre-cum-Training centre and Rs. 24 Lakhs for Health camps has been allocated.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The CER budget mentioned is for 3 years. However, EMP budget will have both capital and recurring cost.</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15</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Ms. Jasoda Sethy, Saraskola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Support SHG members specially Mothers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Drinking Water</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Roads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Health Care facilities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Under CER intervention, activities for SHGs, Drinking Water and Health care have been planned.</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However, on the commencement of the plant, connecting roads within the nearby villages shall be planned by District Administration.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OSISL has planned its CER initiatives for 3 years considering the Socio-Economic status.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Out of Rs. 340 Lakhs CER Budget, Rs. 89 lakhs for Education, Rs. 90.5 Lakhs for Health, Rs. 63 Lakhs for Drinking Water, Rs. 42.5 lakhs for Environment and Rs. 55 Lakhs for Livelihood has been assigned.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A69199A2-72D2-4AF6-9489-7275CB0F8A80}"/>
              </a:ext>
            </a:extLst>
          </p:cNvPr>
          <p:cNvSpPr>
            <a:spLocks noGrp="1"/>
          </p:cNvSpPr>
          <p:nvPr>
            <p:ph type="sldNum" sz="quarter" idx="12"/>
          </p:nvPr>
        </p:nvSpPr>
        <p:spPr/>
        <p:txBody>
          <a:bodyPr/>
          <a:lstStyle/>
          <a:p>
            <a:fld id="{CFF127C1-E3C8-484A-B43B-A9A91675C17C}"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78019" y="719666"/>
          <a:ext cx="11495314" cy="5888736"/>
        </p:xfrm>
        <a:graphic>
          <a:graphicData uri="http://schemas.openxmlformats.org/drawingml/2006/table">
            <a:tbl>
              <a:tblPr/>
              <a:tblGrid>
                <a:gridCol w="643738">
                  <a:extLst>
                    <a:ext uri="{9D8B030D-6E8A-4147-A177-3AD203B41FA5}">
                      <a16:colId xmlns:a16="http://schemas.microsoft.com/office/drawing/2014/main" xmlns="" val="20000"/>
                    </a:ext>
                  </a:extLst>
                </a:gridCol>
                <a:gridCol w="1717399">
                  <a:extLst>
                    <a:ext uri="{9D8B030D-6E8A-4147-A177-3AD203B41FA5}">
                      <a16:colId xmlns:a16="http://schemas.microsoft.com/office/drawing/2014/main" xmlns="" val="20001"/>
                    </a:ext>
                  </a:extLst>
                </a:gridCol>
                <a:gridCol w="2328951">
                  <a:extLst>
                    <a:ext uri="{9D8B030D-6E8A-4147-A177-3AD203B41FA5}">
                      <a16:colId xmlns:a16="http://schemas.microsoft.com/office/drawing/2014/main" xmlns="" val="20002"/>
                    </a:ext>
                  </a:extLst>
                </a:gridCol>
                <a:gridCol w="2499081">
                  <a:extLst>
                    <a:ext uri="{9D8B030D-6E8A-4147-A177-3AD203B41FA5}">
                      <a16:colId xmlns:a16="http://schemas.microsoft.com/office/drawing/2014/main" xmlns="" val="20003"/>
                    </a:ext>
                  </a:extLst>
                </a:gridCol>
                <a:gridCol w="1887531">
                  <a:extLst>
                    <a:ext uri="{9D8B030D-6E8A-4147-A177-3AD203B41FA5}">
                      <a16:colId xmlns:a16="http://schemas.microsoft.com/office/drawing/2014/main" xmlns="" val="20004"/>
                    </a:ext>
                  </a:extLst>
                </a:gridCol>
                <a:gridCol w="1443812">
                  <a:extLst>
                    <a:ext uri="{9D8B030D-6E8A-4147-A177-3AD203B41FA5}">
                      <a16:colId xmlns:a16="http://schemas.microsoft.com/office/drawing/2014/main" xmlns="" val="20005"/>
                    </a:ext>
                  </a:extLst>
                </a:gridCol>
                <a:gridCol w="974802">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n-US" sz="1200">
                          <a:latin typeface="Arial" pitchFamily="34" charset="0"/>
                          <a:ea typeface="Times New Roman"/>
                          <a:cs typeface="Arial" pitchFamily="34" charset="0"/>
                        </a:rPr>
                        <a:t>16</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Laxmi Kanta Pradhan, Palaspanga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Appreciated OSISL’s greenfield intervention and emphasized on smooth operation where community/Villages along with the company need to support each other.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OSISL agreed with the statement and ensured that adequate measures for Environment protection and community development shall be executed.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Roadmap for CER intervention with targets has been laid for 3 years.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Socio-Economic Development Activities are planned as CER Initiative with Rs. 340 Lakhs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highlight>
                          <a:srgbClr val="FFFF00"/>
                        </a:highligh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17</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Smt. Rani Nayak, Saraskola Village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Dust Collection through sprinkling Water</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Livelihood intervention by supporting SHGs and Employment to the locals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Drinking Water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For Pollution control, EMP has been planned with capital as well as recurring Cost.</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CER budget has been allocated for Livelihood Support of the local community and provisions for Drinking Water has also been outlined. </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However, OSISL shall ensure that employment is provided to the locals as per requirement and their ability/suitability with appropriate wages.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CER Initiatives as per modalities for Greenfield project has been planned for for 3 years.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340 Lakhs has been proposed for sustainable development of the community.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Refer EMP Budget and CER budget.</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18</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Subrat Kumar Pradhan, Palaspanga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Supported the intervention of OSISL</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CER for Socio-Economic Development and EMP plan for mitigating Pollution shall be executed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NA</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NA</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NA</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5393">
                <a:tc>
                  <a:txBody>
                    <a:bodyPr/>
                    <a:lstStyle/>
                    <a:p>
                      <a:pPr algn="just">
                        <a:lnSpc>
                          <a:spcPct val="115000"/>
                        </a:lnSpc>
                        <a:spcAft>
                          <a:spcPts val="0"/>
                        </a:spcAft>
                      </a:pPr>
                      <a:r>
                        <a:rPr lang="en-US" sz="1200">
                          <a:latin typeface="Arial" pitchFamily="34" charset="0"/>
                          <a:ea typeface="Times New Roman"/>
                          <a:cs typeface="Arial" pitchFamily="34" charset="0"/>
                        </a:rPr>
                        <a:t>19</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Bhabagrahi Mahanta, Murusuan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Other Companies with assurance have not fulfilled the commitment as pending work persists. </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Employment for qualified.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OSISL will be committed for community development in sustainable format. Henceforth, adequate financial resources have been allocated as per modalities. </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CER has been planned for 3 years and EMP capital and recurring has been outlined for 1 year.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340 Lakhs as CER has been outlined.</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200" dirty="0">
                        <a:highlight>
                          <a:srgbClr val="FFFF00"/>
                        </a:highligh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2280EB40-042E-4FFE-8FF9-ABEE55C0BC33}"/>
              </a:ext>
            </a:extLst>
          </p:cNvPr>
          <p:cNvSpPr>
            <a:spLocks noGrp="1"/>
          </p:cNvSpPr>
          <p:nvPr>
            <p:ph type="sldNum" sz="quarter" idx="12"/>
          </p:nvPr>
        </p:nvSpPr>
        <p:spPr/>
        <p:txBody>
          <a:bodyPr/>
          <a:lstStyle/>
          <a:p>
            <a:fld id="{CFF127C1-E3C8-484A-B43B-A9A91675C17C}"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65759" y="759707"/>
          <a:ext cx="11390811" cy="5888736"/>
        </p:xfrm>
        <a:graphic>
          <a:graphicData uri="http://schemas.openxmlformats.org/drawingml/2006/table">
            <a:tbl>
              <a:tblPr/>
              <a:tblGrid>
                <a:gridCol w="637885">
                  <a:extLst>
                    <a:ext uri="{9D8B030D-6E8A-4147-A177-3AD203B41FA5}">
                      <a16:colId xmlns:a16="http://schemas.microsoft.com/office/drawing/2014/main" xmlns="" val="20000"/>
                    </a:ext>
                  </a:extLst>
                </a:gridCol>
                <a:gridCol w="1701787">
                  <a:extLst>
                    <a:ext uri="{9D8B030D-6E8A-4147-A177-3AD203B41FA5}">
                      <a16:colId xmlns:a16="http://schemas.microsoft.com/office/drawing/2014/main" xmlns="" val="20001"/>
                    </a:ext>
                  </a:extLst>
                </a:gridCol>
                <a:gridCol w="2307779">
                  <a:extLst>
                    <a:ext uri="{9D8B030D-6E8A-4147-A177-3AD203B41FA5}">
                      <a16:colId xmlns:a16="http://schemas.microsoft.com/office/drawing/2014/main" xmlns="" val="20002"/>
                    </a:ext>
                  </a:extLst>
                </a:gridCol>
                <a:gridCol w="2476362">
                  <a:extLst>
                    <a:ext uri="{9D8B030D-6E8A-4147-A177-3AD203B41FA5}">
                      <a16:colId xmlns:a16="http://schemas.microsoft.com/office/drawing/2014/main" xmlns="" val="20003"/>
                    </a:ext>
                  </a:extLst>
                </a:gridCol>
                <a:gridCol w="1870372">
                  <a:extLst>
                    <a:ext uri="{9D8B030D-6E8A-4147-A177-3AD203B41FA5}">
                      <a16:colId xmlns:a16="http://schemas.microsoft.com/office/drawing/2014/main" xmlns="" val="20004"/>
                    </a:ext>
                  </a:extLst>
                </a:gridCol>
                <a:gridCol w="1430686">
                  <a:extLst>
                    <a:ext uri="{9D8B030D-6E8A-4147-A177-3AD203B41FA5}">
                      <a16:colId xmlns:a16="http://schemas.microsoft.com/office/drawing/2014/main" xmlns="" val="20005"/>
                    </a:ext>
                  </a:extLst>
                </a:gridCol>
                <a:gridCol w="965940">
                  <a:extLst>
                    <a:ext uri="{9D8B030D-6E8A-4147-A177-3AD203B41FA5}">
                      <a16:colId xmlns:a16="http://schemas.microsoft.com/office/drawing/2014/main" xmlns="" val="20006"/>
                    </a:ext>
                  </a:extLst>
                </a:gridCol>
              </a:tblGrid>
              <a:tr h="0">
                <a:tc>
                  <a:txBody>
                    <a:bodyPr/>
                    <a:lstStyle/>
                    <a:p>
                      <a:pPr algn="just">
                        <a:lnSpc>
                          <a:spcPct val="115000"/>
                        </a:lnSpc>
                        <a:spcAft>
                          <a:spcPts val="0"/>
                        </a:spcAft>
                      </a:pPr>
                      <a:r>
                        <a:rPr lang="en-US" sz="1200">
                          <a:latin typeface="Arial" pitchFamily="34" charset="0"/>
                          <a:ea typeface="Times New Roman"/>
                          <a:cs typeface="Arial" pitchFamily="34" charset="0"/>
                        </a:rPr>
                        <a:t>20</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Smt. Samtilata Mahatanta, Nuagao Village, Palaspanga</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More Compensation to land losers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Education</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Roads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No private land acquisition as per RFCTLARR Act, 2013 prevails. Hence, no compensation is required to be paid. For education, Rs. 215.3 Lakhs has been allocated under CER. On the start of project, District Administration shall support in laying adequate communication facility.</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CER has been outlined for 3 years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340 Lakhs charted for CER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NA</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21</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Fakir Naik, Jamudiha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Employment</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Education</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Good Roads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Health Care</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Drinking Water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dirty="0">
                          <a:latin typeface="Arial" pitchFamily="34" charset="0"/>
                          <a:ea typeface="Times New Roman"/>
                          <a:cs typeface="Arial" pitchFamily="34" charset="0"/>
                        </a:rPr>
                        <a:t>CER will cater the needs of the nearby community like Education, Health Care and Drinking Water.</a:t>
                      </a:r>
                      <a:endParaRPr lang="en-IN" sz="1200" dirty="0">
                        <a:latin typeface="Arial" pitchFamily="34" charset="0"/>
                        <a:ea typeface="Times New Roman"/>
                        <a:cs typeface="Arial" pitchFamily="34" charset="0"/>
                      </a:endParaRPr>
                    </a:p>
                    <a:p>
                      <a:pPr algn="just">
                        <a:lnSpc>
                          <a:spcPct val="115000"/>
                        </a:lnSpc>
                        <a:spcAft>
                          <a:spcPts val="0"/>
                        </a:spcAft>
                      </a:pPr>
                      <a:r>
                        <a:rPr lang="en-US" sz="1200" dirty="0">
                          <a:latin typeface="Arial" pitchFamily="34" charset="0"/>
                          <a:ea typeface="Times New Roman"/>
                          <a:cs typeface="Arial" pitchFamily="34" charset="0"/>
                        </a:rPr>
                        <a:t>Employment shall be on abilities and requirement. However, adequate initiatives pertaining with livelihood interventions are also planned under CER</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3 Years</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340 Lakhs </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Refer CER Interventions</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15000"/>
                        </a:lnSpc>
                        <a:spcAft>
                          <a:spcPts val="0"/>
                        </a:spcAft>
                      </a:pPr>
                      <a:r>
                        <a:rPr lang="en-US" sz="1200">
                          <a:latin typeface="Arial" pitchFamily="34" charset="0"/>
                          <a:ea typeface="Times New Roman"/>
                          <a:cs typeface="Arial" pitchFamily="34" charset="0"/>
                        </a:rPr>
                        <a:t>22</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Sri Mangal Majhi, Murusuan Village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Afforestation programme in Tangrani Areas</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Lift irrigation at Sajabeda</a:t>
                      </a:r>
                      <a:endParaRPr lang="en-IN" sz="12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200">
                          <a:latin typeface="Arial" pitchFamily="34" charset="0"/>
                          <a:ea typeface="Times New Roman"/>
                          <a:cs typeface="Arial" pitchFamily="34" charset="0"/>
                        </a:rPr>
                        <a:t>Permanent employment</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200">
                          <a:latin typeface="Arial" pitchFamily="34" charset="0"/>
                          <a:ea typeface="Times New Roman"/>
                          <a:cs typeface="Arial" pitchFamily="34" charset="0"/>
                        </a:rPr>
                        <a:t>Apart from Greenbelt development, plantation drive has been planned under CER. </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However, adequate coordination with District Administration shall be done for lift irrigation project.</a:t>
                      </a:r>
                      <a:endParaRPr lang="en-IN" sz="1200">
                        <a:latin typeface="Arial" pitchFamily="34" charset="0"/>
                        <a:ea typeface="Times New Roman"/>
                        <a:cs typeface="Arial" pitchFamily="34" charset="0"/>
                      </a:endParaRPr>
                    </a:p>
                    <a:p>
                      <a:pPr algn="just">
                        <a:lnSpc>
                          <a:spcPct val="115000"/>
                        </a:lnSpc>
                        <a:spcAft>
                          <a:spcPts val="0"/>
                        </a:spcAft>
                      </a:pPr>
                      <a:r>
                        <a:rPr lang="en-US" sz="1200">
                          <a:latin typeface="Arial" pitchFamily="34" charset="0"/>
                          <a:ea typeface="Times New Roman"/>
                          <a:cs typeface="Arial" pitchFamily="34" charset="0"/>
                        </a:rPr>
                        <a:t>Moreover, employment shall be provided based on abilities and requirement and hence commitment at this junction is not possible</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3 Years of CER intervention</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latin typeface="Arial" pitchFamily="34" charset="0"/>
                          <a:ea typeface="Times New Roman"/>
                          <a:cs typeface="Arial" pitchFamily="34" charset="0"/>
                        </a:rPr>
                        <a:t>Rs. 340 Lakhs for CER</a:t>
                      </a:r>
                      <a:endParaRPr lang="en-IN" sz="12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latin typeface="Arial" pitchFamily="34" charset="0"/>
                          <a:ea typeface="Times New Roman"/>
                          <a:cs typeface="Arial" pitchFamily="34" charset="0"/>
                        </a:rPr>
                        <a:t>NA</a:t>
                      </a:r>
                      <a:endParaRPr lang="en-IN" sz="12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59055"/>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Issues raised and Action plan in Public Hearing … Cont…</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CD072C7F-15D4-4EE7-BB56-AB0FA8C4453C}"/>
              </a:ext>
            </a:extLst>
          </p:cNvPr>
          <p:cNvSpPr>
            <a:spLocks noGrp="1"/>
          </p:cNvSpPr>
          <p:nvPr>
            <p:ph type="sldNum" sz="quarter" idx="12"/>
          </p:nvPr>
        </p:nvSpPr>
        <p:spPr/>
        <p:txBody>
          <a:bodyPr/>
          <a:lstStyle/>
          <a:p>
            <a:fld id="{CFF127C1-E3C8-484A-B43B-A9A91675C17C}"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52051C1-7979-4DCC-BAFE-EA73699A4D2B}"/>
              </a:ext>
            </a:extLst>
          </p:cNvPr>
          <p:cNvSpPr/>
          <p:nvPr/>
        </p:nvSpPr>
        <p:spPr>
          <a:xfrm>
            <a:off x="-220720" y="-22867"/>
            <a:ext cx="12990787" cy="40011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000" b="1" dirty="0">
                <a:solidFill>
                  <a:srgbClr val="C00000"/>
                </a:solidFill>
              </a:rPr>
              <a:t>Public hearing demands with Action Plan and Budget as per </a:t>
            </a:r>
            <a:r>
              <a:rPr lang="en-US" sz="2000" b="1" dirty="0" err="1">
                <a:solidFill>
                  <a:srgbClr val="C00000"/>
                </a:solidFill>
              </a:rPr>
              <a:t>MoEF&amp;CC</a:t>
            </a:r>
            <a:r>
              <a:rPr lang="en-US" sz="2000" b="1" dirty="0">
                <a:solidFill>
                  <a:srgbClr val="C00000"/>
                </a:solidFill>
              </a:rPr>
              <a:t> </a:t>
            </a:r>
            <a:r>
              <a:rPr lang="en-US" sz="2000" b="1" dirty="0" smtClean="0">
                <a:solidFill>
                  <a:srgbClr val="C00000"/>
                </a:solidFill>
              </a:rPr>
              <a:t>O.M. dated </a:t>
            </a:r>
            <a:r>
              <a:rPr lang="en-US" sz="2000" b="1" dirty="0">
                <a:solidFill>
                  <a:srgbClr val="C00000"/>
                </a:solidFill>
              </a:rPr>
              <a:t>30/09/2021</a:t>
            </a:r>
          </a:p>
        </p:txBody>
      </p:sp>
      <p:sp>
        <p:nvSpPr>
          <p:cNvPr id="4" name="Slide Number Placeholder 3">
            <a:extLst>
              <a:ext uri="{FF2B5EF4-FFF2-40B4-BE49-F238E27FC236}">
                <a16:creationId xmlns:a16="http://schemas.microsoft.com/office/drawing/2014/main" xmlns="" id="{CD072C7F-15D4-4EE7-BB56-AB0FA8C4453C}"/>
              </a:ext>
            </a:extLst>
          </p:cNvPr>
          <p:cNvSpPr>
            <a:spLocks noGrp="1"/>
          </p:cNvSpPr>
          <p:nvPr>
            <p:ph type="sldNum" sz="quarter" idx="12"/>
          </p:nvPr>
        </p:nvSpPr>
        <p:spPr/>
        <p:txBody>
          <a:bodyPr/>
          <a:lstStyle/>
          <a:p>
            <a:fld id="{CFF127C1-E3C8-484A-B43B-A9A91675C17C}" type="slidenum">
              <a:rPr lang="en-US" smtClean="0"/>
              <a:pPr/>
              <a:t>48</a:t>
            </a:fld>
            <a:endParaRPr lang="en-US"/>
          </a:p>
        </p:txBody>
      </p:sp>
      <p:graphicFrame>
        <p:nvGraphicFramePr>
          <p:cNvPr id="7" name="Table 6">
            <a:extLst>
              <a:ext uri="{FF2B5EF4-FFF2-40B4-BE49-F238E27FC236}">
                <a16:creationId xmlns:a16="http://schemas.microsoft.com/office/drawing/2014/main" xmlns="" id="{83F33E17-2191-4B98-A563-E44A4B3D7264}"/>
              </a:ext>
            </a:extLst>
          </p:cNvPr>
          <p:cNvGraphicFramePr>
            <a:graphicFrameLocks noGrp="1"/>
          </p:cNvGraphicFramePr>
          <p:nvPr>
            <p:extLst>
              <p:ext uri="{D42A27DB-BD31-4B8C-83A1-F6EECF244321}">
                <p14:modId xmlns:p14="http://schemas.microsoft.com/office/powerpoint/2010/main" val="355193872"/>
              </p:ext>
            </p:extLst>
          </p:nvPr>
        </p:nvGraphicFramePr>
        <p:xfrm>
          <a:off x="133004" y="460976"/>
          <a:ext cx="12058996" cy="6313086"/>
        </p:xfrm>
        <a:graphic>
          <a:graphicData uri="http://schemas.openxmlformats.org/drawingml/2006/table">
            <a:tbl>
              <a:tblPr firstRow="1" firstCol="1" bandRow="1">
                <a:tableStyleId>{5940675A-B579-460E-94D1-54222C63F5DA}</a:tableStyleId>
              </a:tblPr>
              <a:tblGrid>
                <a:gridCol w="702568">
                  <a:extLst>
                    <a:ext uri="{9D8B030D-6E8A-4147-A177-3AD203B41FA5}">
                      <a16:colId xmlns:a16="http://schemas.microsoft.com/office/drawing/2014/main" xmlns="" val="320474679"/>
                    </a:ext>
                  </a:extLst>
                </a:gridCol>
                <a:gridCol w="3957029">
                  <a:extLst>
                    <a:ext uri="{9D8B030D-6E8A-4147-A177-3AD203B41FA5}">
                      <a16:colId xmlns:a16="http://schemas.microsoft.com/office/drawing/2014/main" xmlns="" val="2404846269"/>
                    </a:ext>
                  </a:extLst>
                </a:gridCol>
                <a:gridCol w="788392">
                  <a:extLst>
                    <a:ext uri="{9D8B030D-6E8A-4147-A177-3AD203B41FA5}">
                      <a16:colId xmlns:a16="http://schemas.microsoft.com/office/drawing/2014/main" xmlns="" val="109308339"/>
                    </a:ext>
                  </a:extLst>
                </a:gridCol>
                <a:gridCol w="914400">
                  <a:extLst>
                    <a:ext uri="{9D8B030D-6E8A-4147-A177-3AD203B41FA5}">
                      <a16:colId xmlns:a16="http://schemas.microsoft.com/office/drawing/2014/main" xmlns="" val="1252698286"/>
                    </a:ext>
                  </a:extLst>
                </a:gridCol>
                <a:gridCol w="882869">
                  <a:extLst>
                    <a:ext uri="{9D8B030D-6E8A-4147-A177-3AD203B41FA5}">
                      <a16:colId xmlns:a16="http://schemas.microsoft.com/office/drawing/2014/main" xmlns="" val="3753468702"/>
                    </a:ext>
                  </a:extLst>
                </a:gridCol>
                <a:gridCol w="1150883">
                  <a:extLst>
                    <a:ext uri="{9D8B030D-6E8A-4147-A177-3AD203B41FA5}">
                      <a16:colId xmlns:a16="http://schemas.microsoft.com/office/drawing/2014/main" xmlns="" val="1169619027"/>
                    </a:ext>
                  </a:extLst>
                </a:gridCol>
                <a:gridCol w="835572">
                  <a:extLst>
                    <a:ext uri="{9D8B030D-6E8A-4147-A177-3AD203B41FA5}">
                      <a16:colId xmlns:a16="http://schemas.microsoft.com/office/drawing/2014/main" xmlns="" val="1996429445"/>
                    </a:ext>
                  </a:extLst>
                </a:gridCol>
                <a:gridCol w="2827283">
                  <a:extLst>
                    <a:ext uri="{9D8B030D-6E8A-4147-A177-3AD203B41FA5}">
                      <a16:colId xmlns:a16="http://schemas.microsoft.com/office/drawing/2014/main" xmlns="" val="2166521889"/>
                    </a:ext>
                  </a:extLst>
                </a:gridCol>
              </a:tblGrid>
              <a:tr h="409889">
                <a:tc rowSpan="2">
                  <a:txBody>
                    <a:bodyPr/>
                    <a:lstStyle/>
                    <a:p>
                      <a:pPr algn="ctr"/>
                      <a:r>
                        <a:rPr lang="en-US" sz="1400" dirty="0">
                          <a:effectLst/>
                        </a:rPr>
                        <a:t>S. No.</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rowSpan="2">
                  <a:txBody>
                    <a:bodyPr/>
                    <a:lstStyle/>
                    <a:p>
                      <a:pPr algn="ctr"/>
                      <a:r>
                        <a:rPr lang="en-US" sz="1400" dirty="0">
                          <a:effectLst/>
                        </a:rPr>
                        <a:t>Major activities</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gridSpan="3">
                  <a:txBody>
                    <a:bodyPr/>
                    <a:lstStyle/>
                    <a:p>
                      <a:pPr algn="ctr"/>
                      <a:r>
                        <a:rPr lang="en-US" sz="1400" dirty="0">
                          <a:effectLst/>
                        </a:rPr>
                        <a:t>Year Wise Proposed CER Budget (</a:t>
                      </a:r>
                      <a:r>
                        <a:rPr lang="en-US" sz="1400" dirty="0" err="1">
                          <a:effectLst/>
                        </a:rPr>
                        <a:t>Rs</a:t>
                      </a:r>
                      <a:r>
                        <a:rPr lang="en-US" sz="1400" dirty="0">
                          <a:effectLst/>
                        </a:rPr>
                        <a:t>. In Lakhs)</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hMerge="1">
                  <a:txBody>
                    <a:bodyPr/>
                    <a:lstStyle/>
                    <a:p>
                      <a:endParaRPr lang="en-IN"/>
                    </a:p>
                  </a:txBody>
                  <a:tcPr/>
                </a:tc>
                <a:tc hMerge="1">
                  <a:txBody>
                    <a:bodyPr/>
                    <a:lstStyle/>
                    <a:p>
                      <a:endParaRPr lang="en-IN"/>
                    </a:p>
                  </a:txBody>
                  <a:tcPr/>
                </a:tc>
                <a:tc rowSpan="2">
                  <a:txBody>
                    <a:bodyPr/>
                    <a:lstStyle/>
                    <a:p>
                      <a:pPr algn="ctr"/>
                      <a:r>
                        <a:rPr lang="en-US" sz="1400">
                          <a:effectLst/>
                        </a:rPr>
                        <a:t>Total Amount (Rs. In Lakhs)</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rowSpan="2">
                  <a:txBody>
                    <a:bodyPr/>
                    <a:lstStyle/>
                    <a:p>
                      <a:pPr algn="ctr"/>
                      <a:r>
                        <a:rPr lang="en-US" sz="1400">
                          <a:effectLst/>
                        </a:rPr>
                        <a:t>Total Physical Targets</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rowSpan="2">
                  <a:txBody>
                    <a:bodyPr/>
                    <a:lstStyle/>
                    <a:p>
                      <a:pPr algn="ctr"/>
                      <a:r>
                        <a:rPr lang="en-US" sz="1400">
                          <a:effectLst/>
                        </a:rPr>
                        <a:t>Physical Target</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3513320295"/>
                  </a:ext>
                </a:extLst>
              </a:tr>
              <a:tr h="586559">
                <a:tc vMerge="1">
                  <a:txBody>
                    <a:bodyPr/>
                    <a:lstStyle/>
                    <a:p>
                      <a:endParaRPr lang="en-IN"/>
                    </a:p>
                  </a:txBody>
                  <a:tcPr/>
                </a:tc>
                <a:tc vMerge="1">
                  <a:txBody>
                    <a:bodyPr/>
                    <a:lstStyle/>
                    <a:p>
                      <a:endParaRPr lang="en-IN"/>
                    </a:p>
                  </a:txBody>
                  <a:tcPr/>
                </a:tc>
                <a:tc>
                  <a:txBody>
                    <a:bodyPr/>
                    <a:lstStyle/>
                    <a:p>
                      <a:pPr algn="ctr"/>
                      <a:r>
                        <a:rPr lang="en-US" sz="1400">
                          <a:effectLst/>
                        </a:rPr>
                        <a:t>1</a:t>
                      </a:r>
                      <a:r>
                        <a:rPr lang="en-US" sz="1400" baseline="30000">
                          <a:effectLst/>
                        </a:rPr>
                        <a:t>st</a:t>
                      </a:r>
                      <a:r>
                        <a:rPr lang="en-US" sz="1400">
                          <a:effectLst/>
                        </a:rPr>
                        <a:t> Year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2</a:t>
                      </a:r>
                      <a:r>
                        <a:rPr lang="en-US" sz="1400" baseline="30000">
                          <a:effectLst/>
                        </a:rPr>
                        <a:t>nd</a:t>
                      </a:r>
                      <a:r>
                        <a:rPr lang="en-US" sz="1400">
                          <a:effectLst/>
                        </a:rPr>
                        <a:t> Year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3</a:t>
                      </a:r>
                      <a:r>
                        <a:rPr lang="en-US" sz="1400" baseline="30000" dirty="0">
                          <a:effectLst/>
                        </a:rPr>
                        <a:t>rd</a:t>
                      </a:r>
                      <a:r>
                        <a:rPr lang="en-US" sz="1400" dirty="0">
                          <a:effectLst/>
                        </a:rPr>
                        <a:t> Year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xmlns="" val="2999266079"/>
                  </a:ext>
                </a:extLst>
              </a:tr>
              <a:tr h="204945">
                <a:tc>
                  <a:txBody>
                    <a:bodyPr/>
                    <a:lstStyle/>
                    <a:p>
                      <a:pPr algn="ctr"/>
                      <a:r>
                        <a:rPr lang="en-US" sz="1400">
                          <a:effectLst/>
                        </a:rPr>
                        <a:t>A</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Education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3074690315"/>
                  </a:ext>
                </a:extLst>
              </a:tr>
              <a:tr h="819778">
                <a:tc>
                  <a:txBody>
                    <a:bodyPr/>
                    <a:lstStyle/>
                    <a:p>
                      <a:pPr algn="ctr"/>
                      <a:r>
                        <a:rPr lang="en-US" sz="1400">
                          <a:effectLst/>
                        </a:rPr>
                        <a:t>1</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just"/>
                      <a:r>
                        <a:rPr lang="en-US" sz="1400" dirty="0">
                          <a:effectLst/>
                        </a:rPr>
                        <a:t>High School Transformational Project (smart class, science lab, etc.) partnering with Govt. of Odisha flagship project under Mo School </a:t>
                      </a:r>
                      <a:r>
                        <a:rPr lang="en-US" sz="1400" dirty="0" err="1">
                          <a:effectLst/>
                        </a:rPr>
                        <a:t>Abhiyaan</a:t>
                      </a:r>
                      <a:r>
                        <a:rPr lang="en-US" sz="1400" dirty="0">
                          <a:effectLst/>
                        </a:rPr>
                        <a:t> or Madhyamik </a:t>
                      </a:r>
                      <a:r>
                        <a:rPr lang="en-US" sz="1400" dirty="0" err="1">
                          <a:effectLst/>
                        </a:rPr>
                        <a:t>Shikshya</a:t>
                      </a:r>
                      <a:r>
                        <a:rPr lang="en-US" sz="1400" dirty="0">
                          <a:effectLst/>
                        </a:rPr>
                        <a:t> Abhiyan</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0.0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20.0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20.0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40.0</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2 High School shall be supported</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4268608168"/>
                  </a:ext>
                </a:extLst>
              </a:tr>
              <a:tr h="819778">
                <a:tc>
                  <a:txBody>
                    <a:bodyPr/>
                    <a:lstStyle/>
                    <a:p>
                      <a:pPr algn="ctr"/>
                      <a:r>
                        <a:rPr lang="en-US" sz="1400">
                          <a:effectLst/>
                        </a:rPr>
                        <a:t>2</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just"/>
                      <a:r>
                        <a:rPr lang="en-US" sz="1400" dirty="0">
                          <a:effectLst/>
                        </a:rPr>
                        <a:t>Beti </a:t>
                      </a:r>
                      <a:r>
                        <a:rPr lang="en-US" sz="1400" dirty="0" err="1">
                          <a:effectLst/>
                        </a:rPr>
                        <a:t>Padhao</a:t>
                      </a:r>
                      <a:r>
                        <a:rPr lang="en-US" sz="1400" dirty="0">
                          <a:effectLst/>
                        </a:rPr>
                        <a:t> Campaign and Campaign against Child </a:t>
                      </a:r>
                      <a:r>
                        <a:rPr lang="en-US" sz="1400" dirty="0" err="1">
                          <a:effectLst/>
                        </a:rPr>
                        <a:t>Labour</a:t>
                      </a:r>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4.0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4.0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4.0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12.0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12</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Each year, 4 campaigns shall be conducted with the help of Local NGOs (2 </a:t>
                      </a:r>
                      <a:r>
                        <a:rPr lang="en-US" sz="1400" dirty="0" err="1">
                          <a:effectLst/>
                        </a:rPr>
                        <a:t>Beti</a:t>
                      </a:r>
                      <a:r>
                        <a:rPr lang="en-US" sz="1400" dirty="0">
                          <a:effectLst/>
                        </a:rPr>
                        <a:t> </a:t>
                      </a:r>
                      <a:r>
                        <a:rPr lang="en-US" sz="1400" dirty="0" err="1">
                          <a:effectLst/>
                        </a:rPr>
                        <a:t>Padhao</a:t>
                      </a:r>
                      <a:r>
                        <a:rPr lang="en-US" sz="1400" dirty="0">
                          <a:effectLst/>
                        </a:rPr>
                        <a:t> and 2 Child </a:t>
                      </a:r>
                      <a:r>
                        <a:rPr lang="en-US" sz="1400" dirty="0" err="1">
                          <a:effectLst/>
                        </a:rPr>
                        <a:t>Labour</a:t>
                      </a:r>
                      <a:r>
                        <a:rPr lang="en-US" sz="1400" dirty="0">
                          <a:effectLst/>
                        </a:rPr>
                        <a:t>)</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1391927520"/>
                  </a:ext>
                </a:extLst>
              </a:tr>
              <a:tr h="819778">
                <a:tc>
                  <a:txBody>
                    <a:bodyPr/>
                    <a:lstStyle/>
                    <a:p>
                      <a:pPr algn="ctr"/>
                      <a:r>
                        <a:rPr lang="en-US" sz="1400">
                          <a:effectLst/>
                        </a:rPr>
                        <a:t>4</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just"/>
                      <a:r>
                        <a:rPr lang="en-US" sz="1400" dirty="0">
                          <a:effectLst/>
                        </a:rPr>
                        <a:t>Organizing School level competition (Quiz, Drawing, Slogan, etc. on various issues)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2.5</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2.5</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2.5</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7.5</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15</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Each year, 4 school level &amp; 1 GP level Competition shall be organized for a period of 3 years. In total 15 such events shall be organized</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1879613565"/>
                  </a:ext>
                </a:extLst>
              </a:tr>
              <a:tr h="456946">
                <a:tc>
                  <a:txBody>
                    <a:bodyPr/>
                    <a:lstStyle/>
                    <a:p>
                      <a:pPr algn="ctr"/>
                      <a:r>
                        <a:rPr lang="en-US" sz="1400">
                          <a:effectLst/>
                        </a:rPr>
                        <a:t>5</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just"/>
                      <a:r>
                        <a:rPr lang="en-US" sz="1400">
                          <a:effectLst/>
                        </a:rPr>
                        <a:t>Improvement in basic amenities &amp; teaching learning materials in Anganwadi center (AWC)</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2.0</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2.0</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6.0</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6</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Each year 02 AWCs shall be supported per year.</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3064764423"/>
                  </a:ext>
                </a:extLst>
              </a:tr>
              <a:tr h="819778">
                <a:tc>
                  <a:txBody>
                    <a:bodyPr/>
                    <a:lstStyle/>
                    <a:p>
                      <a:pPr algn="ctr"/>
                      <a:r>
                        <a:rPr lang="en-US" sz="1400">
                          <a:effectLst/>
                        </a:rPr>
                        <a:t>6</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just"/>
                      <a:r>
                        <a:rPr lang="en-US" sz="1400">
                          <a:effectLst/>
                        </a:rPr>
                        <a:t>Financial Support to Children with single parent or Orphans for Education (Death due to Covid-19 or</a:t>
                      </a:r>
                      <a:br>
                        <a:rPr lang="en-US" sz="1400">
                          <a:effectLst/>
                        </a:rPr>
                      </a:br>
                      <a:r>
                        <a:rPr lang="en-US" sz="1400">
                          <a:effectLst/>
                        </a:rPr>
                        <a:t>Scholarship for Merit Students (Above Matriculation for completing Graduation)</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5.4</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5.4</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5.4</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16.2</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15</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For the period of 3 years, 15 Children will be supported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2945699599"/>
                  </a:ext>
                </a:extLst>
              </a:tr>
              <a:tr h="1002381">
                <a:tc>
                  <a:txBody>
                    <a:bodyPr/>
                    <a:lstStyle/>
                    <a:p>
                      <a:pPr algn="ctr"/>
                      <a:r>
                        <a:rPr lang="en-US" sz="1400">
                          <a:effectLst/>
                        </a:rPr>
                        <a:t>7</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just"/>
                      <a:r>
                        <a:rPr lang="en-US" sz="1400">
                          <a:effectLst/>
                        </a:rPr>
                        <a:t>Bridge Course Centre (For Drop-Out and Never Enrolled Children)</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0.0</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3.6</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3.6</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7.2</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2</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2 Bridge Course Centre shall be operationalized to develop skill of Drop-out children to re-enroll in schools</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3295548375"/>
                  </a:ext>
                </a:extLst>
              </a:tr>
              <a:tr h="204945">
                <a:tc>
                  <a:txBody>
                    <a:bodyPr/>
                    <a:lstStyle/>
                    <a:p>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Sub Total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dirty="0">
                          <a:effectLst/>
                        </a:rPr>
                        <a:t>13.9</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37.5</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37.5</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88.9</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pPr algn="ctr"/>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40207" marR="40207" marT="0" marB="0" anchor="ctr"/>
                </a:tc>
                <a:tc>
                  <a:txBody>
                    <a:bodyPr/>
                    <a:lstStyle/>
                    <a:p>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40207" marR="40207" marT="0" marB="0" anchor="ctr"/>
                </a:tc>
                <a:extLst>
                  <a:ext uri="{0D108BD9-81ED-4DB2-BD59-A6C34878D82A}">
                    <a16:rowId xmlns:a16="http://schemas.microsoft.com/office/drawing/2014/main" xmlns="" val="159452959"/>
                  </a:ext>
                </a:extLst>
              </a:tr>
            </a:tbl>
          </a:graphicData>
        </a:graphic>
      </p:graphicFrame>
    </p:spTree>
    <p:extLst>
      <p:ext uri="{BB962C8B-B14F-4D97-AF65-F5344CB8AC3E}">
        <p14:creationId xmlns:p14="http://schemas.microsoft.com/office/powerpoint/2010/main" val="3482692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D072C7F-15D4-4EE7-BB56-AB0FA8C4453C}"/>
              </a:ext>
            </a:extLst>
          </p:cNvPr>
          <p:cNvSpPr>
            <a:spLocks noGrp="1"/>
          </p:cNvSpPr>
          <p:nvPr>
            <p:ph type="sldNum" sz="quarter" idx="12"/>
          </p:nvPr>
        </p:nvSpPr>
        <p:spPr/>
        <p:txBody>
          <a:bodyPr/>
          <a:lstStyle/>
          <a:p>
            <a:fld id="{CFF127C1-E3C8-484A-B43B-A9A91675C17C}" type="slidenum">
              <a:rPr lang="en-US" smtClean="0"/>
              <a:pPr/>
              <a:t>49</a:t>
            </a:fld>
            <a:endParaRPr lang="en-US"/>
          </a:p>
        </p:txBody>
      </p:sp>
      <p:graphicFrame>
        <p:nvGraphicFramePr>
          <p:cNvPr id="2" name="Table 1">
            <a:extLst>
              <a:ext uri="{FF2B5EF4-FFF2-40B4-BE49-F238E27FC236}">
                <a16:creationId xmlns:a16="http://schemas.microsoft.com/office/drawing/2014/main" xmlns="" id="{96A6C845-1BA5-4BAD-9E78-83D4E5245E00}"/>
              </a:ext>
            </a:extLst>
          </p:cNvPr>
          <p:cNvGraphicFramePr>
            <a:graphicFrameLocks noGrp="1"/>
          </p:cNvGraphicFramePr>
          <p:nvPr>
            <p:extLst>
              <p:ext uri="{D42A27DB-BD31-4B8C-83A1-F6EECF244321}">
                <p14:modId xmlns:p14="http://schemas.microsoft.com/office/powerpoint/2010/main" val="1680302258"/>
              </p:ext>
            </p:extLst>
          </p:nvPr>
        </p:nvGraphicFramePr>
        <p:xfrm>
          <a:off x="282633" y="266007"/>
          <a:ext cx="11621192" cy="6455467"/>
        </p:xfrm>
        <a:graphic>
          <a:graphicData uri="http://schemas.openxmlformats.org/drawingml/2006/table">
            <a:tbl>
              <a:tblPr firstRow="1" firstCol="1" bandRow="1">
                <a:tableStyleId>{5940675A-B579-460E-94D1-54222C63F5DA}</a:tableStyleId>
              </a:tblPr>
              <a:tblGrid>
                <a:gridCol w="655435">
                  <a:extLst>
                    <a:ext uri="{9D8B030D-6E8A-4147-A177-3AD203B41FA5}">
                      <a16:colId xmlns:a16="http://schemas.microsoft.com/office/drawing/2014/main" xmlns="" val="2336654270"/>
                    </a:ext>
                  </a:extLst>
                </a:gridCol>
                <a:gridCol w="3518898">
                  <a:extLst>
                    <a:ext uri="{9D8B030D-6E8A-4147-A177-3AD203B41FA5}">
                      <a16:colId xmlns:a16="http://schemas.microsoft.com/office/drawing/2014/main" xmlns="" val="2436171653"/>
                    </a:ext>
                  </a:extLst>
                </a:gridCol>
                <a:gridCol w="971531">
                  <a:extLst>
                    <a:ext uri="{9D8B030D-6E8A-4147-A177-3AD203B41FA5}">
                      <a16:colId xmlns:a16="http://schemas.microsoft.com/office/drawing/2014/main" xmlns="" val="3991485840"/>
                    </a:ext>
                  </a:extLst>
                </a:gridCol>
                <a:gridCol w="971531">
                  <a:extLst>
                    <a:ext uri="{9D8B030D-6E8A-4147-A177-3AD203B41FA5}">
                      <a16:colId xmlns:a16="http://schemas.microsoft.com/office/drawing/2014/main" xmlns="" val="687453661"/>
                    </a:ext>
                  </a:extLst>
                </a:gridCol>
                <a:gridCol w="973856">
                  <a:extLst>
                    <a:ext uri="{9D8B030D-6E8A-4147-A177-3AD203B41FA5}">
                      <a16:colId xmlns:a16="http://schemas.microsoft.com/office/drawing/2014/main" xmlns="" val="2449412728"/>
                    </a:ext>
                  </a:extLst>
                </a:gridCol>
                <a:gridCol w="1457298">
                  <a:extLst>
                    <a:ext uri="{9D8B030D-6E8A-4147-A177-3AD203B41FA5}">
                      <a16:colId xmlns:a16="http://schemas.microsoft.com/office/drawing/2014/main" xmlns="" val="1432986465"/>
                    </a:ext>
                  </a:extLst>
                </a:gridCol>
                <a:gridCol w="1252764">
                  <a:extLst>
                    <a:ext uri="{9D8B030D-6E8A-4147-A177-3AD203B41FA5}">
                      <a16:colId xmlns:a16="http://schemas.microsoft.com/office/drawing/2014/main" xmlns="" val="896030264"/>
                    </a:ext>
                  </a:extLst>
                </a:gridCol>
                <a:gridCol w="1819879">
                  <a:extLst>
                    <a:ext uri="{9D8B030D-6E8A-4147-A177-3AD203B41FA5}">
                      <a16:colId xmlns:a16="http://schemas.microsoft.com/office/drawing/2014/main" xmlns="" val="410986611"/>
                    </a:ext>
                  </a:extLst>
                </a:gridCol>
              </a:tblGrid>
              <a:tr h="260407">
                <a:tc>
                  <a:txBody>
                    <a:bodyPr/>
                    <a:lstStyle/>
                    <a:p>
                      <a:pPr algn="ctr"/>
                      <a:r>
                        <a:rPr lang="en-US" sz="1400" dirty="0">
                          <a:effectLst/>
                        </a:rPr>
                        <a:t>B</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dirty="0">
                          <a:effectLst/>
                        </a:rPr>
                        <a:t>Health</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1033914266"/>
                  </a:ext>
                </a:extLst>
              </a:tr>
              <a:tr h="999957">
                <a:tc>
                  <a:txBody>
                    <a:bodyPr/>
                    <a:lstStyle/>
                    <a:p>
                      <a:pPr algn="ctr"/>
                      <a:r>
                        <a:rPr lang="en-US" sz="1400">
                          <a:effectLst/>
                        </a:rPr>
                        <a:t>1</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just"/>
                      <a:r>
                        <a:rPr lang="en-US" sz="1400" dirty="0">
                          <a:effectLst/>
                        </a:rPr>
                        <a:t>Setting up a Dispensary </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15.0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15.0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Setting up a Dispensary serving local Community and Plant workers</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256761803"/>
                  </a:ext>
                </a:extLst>
              </a:tr>
              <a:tr h="664035">
                <a:tc>
                  <a:txBody>
                    <a:bodyPr/>
                    <a:lstStyle/>
                    <a:p>
                      <a:pPr algn="ctr"/>
                      <a:r>
                        <a:rPr lang="en-US" sz="1400">
                          <a:effectLst/>
                        </a:rPr>
                        <a:t>2</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just"/>
                      <a:r>
                        <a:rPr lang="en-US" sz="1400" dirty="0">
                          <a:effectLst/>
                        </a:rPr>
                        <a:t>Operational Cost of the Dispensary (Free Doctor consultation and Generic medicine)</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12.0</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12.0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12.0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36.0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3</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Operational Cost of the Dispensary for 3 years</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4213849686"/>
                  </a:ext>
                </a:extLst>
              </a:tr>
              <a:tr h="499981">
                <a:tc>
                  <a:txBody>
                    <a:bodyPr/>
                    <a:lstStyle/>
                    <a:p>
                      <a:pPr algn="ctr"/>
                      <a:r>
                        <a:rPr lang="en-US" sz="1400">
                          <a:effectLst/>
                        </a:rPr>
                        <a:t>3</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just"/>
                      <a:r>
                        <a:rPr lang="en-US" sz="1400">
                          <a:effectLst/>
                        </a:rPr>
                        <a:t>Ambulance</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10.0</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2.8</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2.8</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15.5</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1 Ambulance serving the peripheral villages</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2150656553"/>
                  </a:ext>
                </a:extLst>
              </a:tr>
              <a:tr h="749970">
                <a:tc>
                  <a:txBody>
                    <a:bodyPr/>
                    <a:lstStyle/>
                    <a:p>
                      <a:pPr algn="ctr"/>
                      <a:r>
                        <a:rPr lang="en-US" sz="1400">
                          <a:effectLst/>
                        </a:rPr>
                        <a:t>4</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just"/>
                      <a:r>
                        <a:rPr lang="en-US" sz="1400">
                          <a:effectLst/>
                        </a:rPr>
                        <a:t>Health Camps in Surrounding Villages</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8.0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8.0</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8.0</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24.0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12</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4 Camps in a Year concluding the total 12 Camps</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2163833781"/>
                  </a:ext>
                </a:extLst>
              </a:tr>
              <a:tr h="260407">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Sub Total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45.0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22.8</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22.8</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90.5</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2492351413"/>
                  </a:ext>
                </a:extLst>
              </a:tr>
              <a:tr h="260407">
                <a:tc>
                  <a:txBody>
                    <a:bodyPr/>
                    <a:lstStyle/>
                    <a:p>
                      <a:pPr algn="ctr"/>
                      <a:r>
                        <a:rPr lang="en-US" sz="1400">
                          <a:effectLst/>
                        </a:rPr>
                        <a:t>C</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Drinking Water</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2924283851"/>
                  </a:ext>
                </a:extLst>
              </a:tr>
              <a:tr h="1249948">
                <a:tc>
                  <a:txBody>
                    <a:bodyPr/>
                    <a:lstStyle/>
                    <a:p>
                      <a:pPr algn="ctr"/>
                      <a:r>
                        <a:rPr lang="en-US" sz="1400">
                          <a:effectLst/>
                        </a:rPr>
                        <a:t>1</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just"/>
                      <a:r>
                        <a:rPr lang="en-US" sz="1400">
                          <a:effectLst/>
                        </a:rPr>
                        <a:t>Purified Drinking Water Facility at Public Places</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11.0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11.0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11.0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33.0</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3</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dirty="0">
                          <a:effectLst/>
                        </a:rPr>
                        <a:t>In total 3 </a:t>
                      </a:r>
                      <a:r>
                        <a:rPr lang="en-US" sz="1400" dirty="0" err="1">
                          <a:effectLst/>
                        </a:rPr>
                        <a:t>nos</a:t>
                      </a:r>
                      <a:r>
                        <a:rPr lang="en-US" sz="1400" dirty="0">
                          <a:effectLst/>
                        </a:rPr>
                        <a:t> of Purified Drinking Water shall be installed at strategic public locations </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2083644613"/>
                  </a:ext>
                </a:extLst>
              </a:tr>
              <a:tr h="1249948">
                <a:tc>
                  <a:txBody>
                    <a:bodyPr/>
                    <a:lstStyle/>
                    <a:p>
                      <a:pPr algn="ctr"/>
                      <a:r>
                        <a:rPr lang="en-US" sz="1400">
                          <a:effectLst/>
                        </a:rPr>
                        <a:t>2</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just"/>
                      <a:r>
                        <a:rPr lang="en-US" sz="1400">
                          <a:effectLst/>
                        </a:rPr>
                        <a:t>Community based RO Plant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10.0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10.0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10.0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30.0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dirty="0">
                          <a:effectLst/>
                        </a:rPr>
                        <a:t>3</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dirty="0">
                          <a:effectLst/>
                        </a:rPr>
                        <a:t>Every year 3 Nos. of RO Plant shall be installed considering Contamination of Drinking Water </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453835861"/>
                  </a:ext>
                </a:extLst>
              </a:tr>
              <a:tr h="260407">
                <a:tc>
                  <a:txBody>
                    <a:bodyPr/>
                    <a:lstStyle/>
                    <a:p>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a:effectLst/>
                        </a:rPr>
                        <a:t>Sub Total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21.0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21.0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21.0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63.0</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pPr algn="ctr"/>
                      <a:r>
                        <a:rPr lang="en-US" sz="1400">
                          <a:effectLst/>
                        </a:rPr>
                        <a:t> </a:t>
                      </a:r>
                      <a:endParaRPr lang="en-IN" sz="1400">
                        <a:effectLst/>
                        <a:latin typeface="Times New Roman" panose="02020603050405020304" pitchFamily="18" charset="0"/>
                        <a:ea typeface="Times New Roman" panose="02020603050405020304" pitchFamily="18" charset="0"/>
                      </a:endParaRPr>
                    </a:p>
                  </a:txBody>
                  <a:tcPr marL="63190" marR="63190" marT="0" marB="0" anchor="ctr"/>
                </a:tc>
                <a:tc>
                  <a:txBody>
                    <a:bodyPr/>
                    <a:lstStyle/>
                    <a:p>
                      <a:r>
                        <a:rPr lang="en-US" sz="1400" dirty="0">
                          <a:effectLst/>
                        </a:rPr>
                        <a:t> </a:t>
                      </a:r>
                      <a:endParaRPr lang="en-IN" sz="1400" dirty="0">
                        <a:effectLst/>
                        <a:latin typeface="Times New Roman" panose="02020603050405020304" pitchFamily="18" charset="0"/>
                        <a:ea typeface="Times New Roman" panose="02020603050405020304" pitchFamily="18" charset="0"/>
                      </a:endParaRPr>
                    </a:p>
                  </a:txBody>
                  <a:tcPr marL="63190" marR="63190" marT="0" marB="0" anchor="ctr"/>
                </a:tc>
                <a:extLst>
                  <a:ext uri="{0D108BD9-81ED-4DB2-BD59-A6C34878D82A}">
                    <a16:rowId xmlns:a16="http://schemas.microsoft.com/office/drawing/2014/main" xmlns="" val="155354655"/>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220720" y="-22867"/>
            <a:ext cx="12990787" cy="40011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000" b="1" dirty="0">
                <a:solidFill>
                  <a:srgbClr val="C00000"/>
                </a:solidFill>
              </a:rPr>
              <a:t>Public hearing demands with Action Plan and Budget as per </a:t>
            </a:r>
            <a:r>
              <a:rPr lang="en-US" sz="2000" b="1" dirty="0" err="1">
                <a:solidFill>
                  <a:srgbClr val="C00000"/>
                </a:solidFill>
              </a:rPr>
              <a:t>MoEF&amp;CC</a:t>
            </a:r>
            <a:r>
              <a:rPr lang="en-US" sz="2000" b="1" dirty="0">
                <a:solidFill>
                  <a:srgbClr val="C00000"/>
                </a:solidFill>
              </a:rPr>
              <a:t> </a:t>
            </a:r>
            <a:r>
              <a:rPr lang="en-US" sz="2000" b="1" dirty="0" smtClean="0">
                <a:solidFill>
                  <a:srgbClr val="C00000"/>
                </a:solidFill>
              </a:rPr>
              <a:t>O.M. dated </a:t>
            </a:r>
            <a:r>
              <a:rPr lang="en-US" sz="2000" b="1" dirty="0">
                <a:solidFill>
                  <a:srgbClr val="C00000"/>
                </a:solidFill>
              </a:rPr>
              <a:t>30/09/2021</a:t>
            </a:r>
          </a:p>
        </p:txBody>
      </p:sp>
    </p:spTree>
    <p:extLst>
      <p:ext uri="{BB962C8B-B14F-4D97-AF65-F5344CB8AC3E}">
        <p14:creationId xmlns:p14="http://schemas.microsoft.com/office/powerpoint/2010/main" val="428057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B721A-53D1-4AF8-94ED-2E2F469D18EF}"/>
              </a:ext>
            </a:extLst>
          </p:cNvPr>
          <p:cNvSpPr>
            <a:spLocks noGrp="1"/>
          </p:cNvSpPr>
          <p:nvPr>
            <p:ph type="title"/>
          </p:nvPr>
        </p:nvSpPr>
        <p:spPr>
          <a:xfrm>
            <a:off x="4662156" y="86305"/>
            <a:ext cx="2734338" cy="452432"/>
          </a:xfrm>
          <a:noFill/>
        </p:spPr>
        <p:txBody>
          <a:bodyPr wrap="none" rtlCol="0">
            <a:spAutoFit/>
          </a:bodyPr>
          <a:lstStyle/>
          <a:p>
            <a:pPr algn="ctr"/>
            <a:r>
              <a:rPr lang="en-US" sz="2600" b="1" dirty="0">
                <a:solidFill>
                  <a:srgbClr val="C00000"/>
                </a:solidFill>
                <a:latin typeface="Arial" panose="020B0604020202020204" pitchFamily="34" charset="0"/>
                <a:cs typeface="Arial" panose="020B0604020202020204" pitchFamily="34" charset="0"/>
              </a:rPr>
              <a:t>LOCATION MAP</a:t>
            </a:r>
          </a:p>
        </p:txBody>
      </p:sp>
      <p:grpSp>
        <p:nvGrpSpPr>
          <p:cNvPr id="9" name="Group 8"/>
          <p:cNvGrpSpPr/>
          <p:nvPr/>
        </p:nvGrpSpPr>
        <p:grpSpPr>
          <a:xfrm>
            <a:off x="9496697" y="1835150"/>
            <a:ext cx="2529400" cy="3136900"/>
            <a:chOff x="9769027" y="552450"/>
            <a:chExt cx="2257069" cy="3848100"/>
          </a:xfrm>
        </p:grpSpPr>
        <p:sp>
          <p:nvSpPr>
            <p:cNvPr id="6" name="Rectangle 5"/>
            <p:cNvSpPr/>
            <p:nvPr/>
          </p:nvSpPr>
          <p:spPr>
            <a:xfrm>
              <a:off x="9884780" y="1318286"/>
              <a:ext cx="2141316" cy="1019401"/>
            </a:xfrm>
            <a:prstGeom prst="rect">
              <a:avLst/>
            </a:prstGeom>
            <a:ln>
              <a:noFill/>
            </a:ln>
          </p:spPr>
          <p:txBody>
            <a:bodyPr wrap="square">
              <a:spAutoFit/>
            </a:bodyPr>
            <a:lstStyle/>
            <a:p>
              <a:r>
                <a:rPr lang="en-IN" sz="1200" b="1" dirty="0">
                  <a:latin typeface="Arial" panose="020B0604020202020204" pitchFamily="34" charset="0"/>
                  <a:cs typeface="Arial" panose="020B0604020202020204" pitchFamily="34" charset="0"/>
                </a:rPr>
                <a:t>Village:- </a:t>
              </a:r>
              <a:r>
                <a:rPr lang="en-IN" sz="1200" b="1" dirty="0" err="1">
                  <a:latin typeface="Arial" panose="020B0604020202020204" pitchFamily="34" charset="0"/>
                  <a:cs typeface="Arial" panose="020B0604020202020204" pitchFamily="34" charset="0"/>
                </a:rPr>
                <a:t>Palaspanga</a:t>
              </a:r>
              <a:r>
                <a:rPr lang="en-IN" sz="1200" b="1" dirty="0">
                  <a:latin typeface="Arial" panose="020B0604020202020204" pitchFamily="34" charset="0"/>
                  <a:cs typeface="Arial" panose="020B0604020202020204" pitchFamily="34" charset="0"/>
                </a:rPr>
                <a:t>,</a:t>
              </a:r>
            </a:p>
            <a:p>
              <a:r>
                <a:rPr lang="en-IN" sz="1200" b="1" dirty="0" err="1">
                  <a:latin typeface="Arial" panose="020B0604020202020204" pitchFamily="34" charset="0"/>
                  <a:cs typeface="Arial" panose="020B0604020202020204" pitchFamily="34" charset="0"/>
                </a:rPr>
                <a:t>Tehsil</a:t>
              </a:r>
              <a:r>
                <a:rPr lang="en-IN" sz="1200" b="1" dirty="0">
                  <a:latin typeface="Arial" panose="020B0604020202020204" pitchFamily="34" charset="0"/>
                  <a:cs typeface="Arial" panose="020B0604020202020204" pitchFamily="34" charset="0"/>
                </a:rPr>
                <a:t> – </a:t>
              </a:r>
              <a:r>
                <a:rPr lang="en-IN" sz="1200" b="1" dirty="0" err="1">
                  <a:latin typeface="Arial" panose="020B0604020202020204" pitchFamily="34" charset="0"/>
                  <a:cs typeface="Arial" panose="020B0604020202020204" pitchFamily="34" charset="0"/>
                </a:rPr>
                <a:t>Kendujhar</a:t>
              </a:r>
              <a:r>
                <a:rPr lang="en-IN" sz="1200" b="1" dirty="0">
                  <a:latin typeface="Arial" panose="020B0604020202020204" pitchFamily="34" charset="0"/>
                  <a:cs typeface="Arial" panose="020B0604020202020204" pitchFamily="34" charset="0"/>
                </a:rPr>
                <a:t> Town,</a:t>
              </a:r>
            </a:p>
            <a:p>
              <a:r>
                <a:rPr lang="en-IN" sz="1200" b="1" dirty="0">
                  <a:latin typeface="Arial" panose="020B0604020202020204" pitchFamily="34" charset="0"/>
                  <a:cs typeface="Arial" panose="020B0604020202020204" pitchFamily="34" charset="0"/>
                </a:rPr>
                <a:t>District – </a:t>
              </a:r>
              <a:r>
                <a:rPr lang="en-IN" sz="1200" b="1" dirty="0" err="1">
                  <a:latin typeface="Arial" panose="020B0604020202020204" pitchFamily="34" charset="0"/>
                  <a:cs typeface="Arial" panose="020B0604020202020204" pitchFamily="34" charset="0"/>
                </a:rPr>
                <a:t>Keonjhar</a:t>
              </a:r>
              <a:r>
                <a:rPr lang="en-IN" sz="1200" b="1" dirty="0">
                  <a:latin typeface="Arial" panose="020B0604020202020204" pitchFamily="34" charset="0"/>
                  <a:cs typeface="Arial" panose="020B0604020202020204" pitchFamily="34" charset="0"/>
                </a:rPr>
                <a:t>, </a:t>
              </a:r>
            </a:p>
            <a:p>
              <a:r>
                <a:rPr lang="en-IN" sz="1200" b="1" dirty="0">
                  <a:latin typeface="Arial" panose="020B0604020202020204" pitchFamily="34" charset="0"/>
                  <a:cs typeface="Arial" panose="020B0604020202020204" pitchFamily="34" charset="0"/>
                </a:rPr>
                <a:t>State- </a:t>
              </a:r>
              <a:r>
                <a:rPr lang="en-IN" sz="1200" b="1" dirty="0" err="1">
                  <a:latin typeface="Arial" panose="020B0604020202020204" pitchFamily="34" charset="0"/>
                  <a:cs typeface="Arial" panose="020B0604020202020204" pitchFamily="34" charset="0"/>
                </a:rPr>
                <a:t>Odisha</a:t>
              </a:r>
              <a:r>
                <a:rPr lang="en-IN" sz="1200" b="1" dirty="0">
                  <a:latin typeface="Arial" panose="020B0604020202020204" pitchFamily="34" charset="0"/>
                  <a:cs typeface="Arial" panose="020B0604020202020204" pitchFamily="34" charset="0"/>
                </a:rPr>
                <a:t>.</a:t>
              </a:r>
              <a:endParaRPr lang="en-US" sz="1200" dirty="0"/>
            </a:p>
          </p:txBody>
        </p:sp>
        <p:sp>
          <p:nvSpPr>
            <p:cNvPr id="48129" name="Rectangle 1"/>
            <p:cNvSpPr>
              <a:spLocks noChangeArrowheads="1"/>
            </p:cNvSpPr>
            <p:nvPr/>
          </p:nvSpPr>
          <p:spPr bwMode="auto">
            <a:xfrm>
              <a:off x="9884780" y="2540307"/>
              <a:ext cx="2002420" cy="16990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b="1" dirty="0">
                  <a:latin typeface="Arial" pitchFamily="34" charset="0"/>
                  <a:cs typeface="Arial" pitchFamily="34" charset="0"/>
                </a:rPr>
                <a:t>Latitude:</a:t>
              </a:r>
            </a:p>
            <a:p>
              <a:pPr fontAlgn="base">
                <a:spcBef>
                  <a:spcPct val="0"/>
                </a:spcBef>
                <a:spcAft>
                  <a:spcPct val="0"/>
                </a:spcAft>
              </a:pPr>
              <a:r>
                <a:rPr lang="en-US" sz="1200" dirty="0">
                  <a:latin typeface="Arial" pitchFamily="34" charset="0"/>
                  <a:cs typeface="Arial" pitchFamily="34" charset="0"/>
                </a:rPr>
                <a:t>21°47'19.89"N to 21°48'8.49"N </a:t>
              </a:r>
            </a:p>
            <a:p>
              <a:pPr fontAlgn="base">
                <a:spcBef>
                  <a:spcPct val="0"/>
                </a:spcBef>
                <a:spcAft>
                  <a:spcPct val="0"/>
                </a:spcAft>
              </a:pPr>
              <a:endParaRPr lang="en-US" sz="1200" dirty="0">
                <a:latin typeface="Arial" pitchFamily="34" charset="0"/>
                <a:cs typeface="Arial" pitchFamily="34" charset="0"/>
              </a:endParaRPr>
            </a:p>
            <a:p>
              <a:pPr fontAlgn="base">
                <a:spcBef>
                  <a:spcPct val="0"/>
                </a:spcBef>
                <a:spcAft>
                  <a:spcPct val="0"/>
                </a:spcAft>
              </a:pPr>
              <a:r>
                <a:rPr lang="en-US" sz="1200" b="1" dirty="0">
                  <a:latin typeface="Arial" pitchFamily="34" charset="0"/>
                  <a:cs typeface="Arial" pitchFamily="34" charset="0"/>
                </a:rPr>
                <a:t>Longitude:</a:t>
              </a:r>
            </a:p>
            <a:p>
              <a:pPr fontAlgn="base">
                <a:spcBef>
                  <a:spcPct val="0"/>
                </a:spcBef>
                <a:spcAft>
                  <a:spcPct val="0"/>
                </a:spcAft>
              </a:pPr>
              <a:r>
                <a:rPr lang="en-US" sz="1200" dirty="0">
                  <a:latin typeface="Arial" pitchFamily="34" charset="0"/>
                  <a:cs typeface="Arial" pitchFamily="34" charset="0"/>
                </a:rPr>
                <a:t>85°34'9.67"E to  85°34'41.67"E</a:t>
              </a:r>
              <a:r>
                <a:rPr lang="en-US" sz="1200" b="1" dirty="0">
                  <a:latin typeface="Arial" pitchFamily="34" charset="0"/>
                  <a:cs typeface="Arial" pitchFamily="34" charset="0"/>
                </a:rPr>
                <a:t> </a:t>
              </a:r>
            </a:p>
          </p:txBody>
        </p:sp>
        <p:sp>
          <p:nvSpPr>
            <p:cNvPr id="7" name="Rectangle 6"/>
            <p:cNvSpPr/>
            <p:nvPr/>
          </p:nvSpPr>
          <p:spPr>
            <a:xfrm>
              <a:off x="9769027" y="582157"/>
              <a:ext cx="2191473" cy="646331"/>
            </a:xfrm>
            <a:prstGeom prst="rect">
              <a:avLst/>
            </a:prstGeom>
            <a:ln>
              <a:noFill/>
            </a:ln>
          </p:spPr>
          <p:txBody>
            <a:bodyPr wrap="square">
              <a:spAutoFit/>
            </a:bodyPr>
            <a:lstStyle/>
            <a:p>
              <a:pPr algn="ctr"/>
              <a:r>
                <a:rPr lang="en-US" b="1" dirty="0">
                  <a:latin typeface="Arial" panose="020B0604020202020204" pitchFamily="34" charset="0"/>
                  <a:cs typeface="Arial" panose="020B0604020202020204" pitchFamily="34" charset="0"/>
                </a:rPr>
                <a:t>Location of the project site </a:t>
              </a:r>
            </a:p>
          </p:txBody>
        </p:sp>
        <p:sp>
          <p:nvSpPr>
            <p:cNvPr id="8" name="Rectangle 7"/>
            <p:cNvSpPr/>
            <p:nvPr/>
          </p:nvSpPr>
          <p:spPr>
            <a:xfrm>
              <a:off x="9772650" y="552450"/>
              <a:ext cx="2228850" cy="384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C:\Users\umesh\Desktop\Orissa Sponge_New\Maps new\OSISL_Location_Ma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039" y="590912"/>
            <a:ext cx="7347404" cy="5953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xmlns="" id="{E9E4AAAB-9613-455E-B0E3-B983EE5E8440}"/>
              </a:ext>
            </a:extLst>
          </p:cNvPr>
          <p:cNvSpPr>
            <a:spLocks noGrp="1"/>
          </p:cNvSpPr>
          <p:nvPr>
            <p:ph type="sldNum" sz="quarter" idx="12"/>
          </p:nvPr>
        </p:nvSpPr>
        <p:spPr/>
        <p:txBody>
          <a:bodyPr/>
          <a:lstStyle/>
          <a:p>
            <a:fld id="{CFF127C1-E3C8-484A-B43B-A9A91675C17C}" type="slidenum">
              <a:rPr lang="en-US" smtClean="0"/>
              <a:pPr/>
              <a:t>5</a:t>
            </a:fld>
            <a:endParaRPr lang="en-US"/>
          </a:p>
        </p:txBody>
      </p:sp>
    </p:spTree>
    <p:extLst>
      <p:ext uri="{BB962C8B-B14F-4D97-AF65-F5344CB8AC3E}">
        <p14:creationId xmlns:p14="http://schemas.microsoft.com/office/powerpoint/2010/main" val="3779949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D072C7F-15D4-4EE7-BB56-AB0FA8C4453C}"/>
              </a:ext>
            </a:extLst>
          </p:cNvPr>
          <p:cNvSpPr>
            <a:spLocks noGrp="1"/>
          </p:cNvSpPr>
          <p:nvPr>
            <p:ph type="sldNum" sz="quarter" idx="12"/>
          </p:nvPr>
        </p:nvSpPr>
        <p:spPr/>
        <p:txBody>
          <a:bodyPr/>
          <a:lstStyle/>
          <a:p>
            <a:fld id="{CFF127C1-E3C8-484A-B43B-A9A91675C17C}" type="slidenum">
              <a:rPr lang="en-US" smtClean="0"/>
              <a:pPr/>
              <a:t>50</a:t>
            </a:fld>
            <a:endParaRPr lang="en-US"/>
          </a:p>
        </p:txBody>
      </p:sp>
      <p:graphicFrame>
        <p:nvGraphicFramePr>
          <p:cNvPr id="6" name="Table 5">
            <a:extLst>
              <a:ext uri="{FF2B5EF4-FFF2-40B4-BE49-F238E27FC236}">
                <a16:creationId xmlns:a16="http://schemas.microsoft.com/office/drawing/2014/main" xmlns="" id="{B75F0A56-C530-4A52-9F65-4D418F879F15}"/>
              </a:ext>
            </a:extLst>
          </p:cNvPr>
          <p:cNvGraphicFramePr>
            <a:graphicFrameLocks noGrp="1"/>
          </p:cNvGraphicFramePr>
          <p:nvPr>
            <p:extLst>
              <p:ext uri="{D42A27DB-BD31-4B8C-83A1-F6EECF244321}">
                <p14:modId xmlns:p14="http://schemas.microsoft.com/office/powerpoint/2010/main" val="136082477"/>
              </p:ext>
            </p:extLst>
          </p:nvPr>
        </p:nvGraphicFramePr>
        <p:xfrm>
          <a:off x="326967" y="315404"/>
          <a:ext cx="11538066" cy="6366316"/>
        </p:xfrm>
        <a:graphic>
          <a:graphicData uri="http://schemas.openxmlformats.org/drawingml/2006/table">
            <a:tbl>
              <a:tblPr firstRow="1" firstCol="1" bandRow="1">
                <a:tableStyleId>{5940675A-B579-460E-94D1-54222C63F5DA}</a:tableStyleId>
              </a:tblPr>
              <a:tblGrid>
                <a:gridCol w="650747">
                  <a:extLst>
                    <a:ext uri="{9D8B030D-6E8A-4147-A177-3AD203B41FA5}">
                      <a16:colId xmlns:a16="http://schemas.microsoft.com/office/drawing/2014/main" xmlns="" val="318396914"/>
                    </a:ext>
                  </a:extLst>
                </a:gridCol>
                <a:gridCol w="3493728">
                  <a:extLst>
                    <a:ext uri="{9D8B030D-6E8A-4147-A177-3AD203B41FA5}">
                      <a16:colId xmlns:a16="http://schemas.microsoft.com/office/drawing/2014/main" xmlns="" val="73155582"/>
                    </a:ext>
                  </a:extLst>
                </a:gridCol>
                <a:gridCol w="964582">
                  <a:extLst>
                    <a:ext uri="{9D8B030D-6E8A-4147-A177-3AD203B41FA5}">
                      <a16:colId xmlns:a16="http://schemas.microsoft.com/office/drawing/2014/main" xmlns="" val="3582996682"/>
                    </a:ext>
                  </a:extLst>
                </a:gridCol>
                <a:gridCol w="964582">
                  <a:extLst>
                    <a:ext uri="{9D8B030D-6E8A-4147-A177-3AD203B41FA5}">
                      <a16:colId xmlns:a16="http://schemas.microsoft.com/office/drawing/2014/main" xmlns="" val="2263354894"/>
                    </a:ext>
                  </a:extLst>
                </a:gridCol>
                <a:gridCol w="966891">
                  <a:extLst>
                    <a:ext uri="{9D8B030D-6E8A-4147-A177-3AD203B41FA5}">
                      <a16:colId xmlns:a16="http://schemas.microsoft.com/office/drawing/2014/main" xmlns="" val="273079134"/>
                    </a:ext>
                  </a:extLst>
                </a:gridCol>
                <a:gridCol w="1128110">
                  <a:extLst>
                    <a:ext uri="{9D8B030D-6E8A-4147-A177-3AD203B41FA5}">
                      <a16:colId xmlns:a16="http://schemas.microsoft.com/office/drawing/2014/main" xmlns="" val="2227742459"/>
                    </a:ext>
                  </a:extLst>
                </a:gridCol>
                <a:gridCol w="681644">
                  <a:extLst>
                    <a:ext uri="{9D8B030D-6E8A-4147-A177-3AD203B41FA5}">
                      <a16:colId xmlns:a16="http://schemas.microsoft.com/office/drawing/2014/main" xmlns="" val="142617619"/>
                    </a:ext>
                  </a:extLst>
                </a:gridCol>
                <a:gridCol w="2687782">
                  <a:extLst>
                    <a:ext uri="{9D8B030D-6E8A-4147-A177-3AD203B41FA5}">
                      <a16:colId xmlns:a16="http://schemas.microsoft.com/office/drawing/2014/main" xmlns="" val="65847861"/>
                    </a:ext>
                  </a:extLst>
                </a:gridCol>
              </a:tblGrid>
              <a:tr h="175868">
                <a:tc>
                  <a:txBody>
                    <a:bodyPr/>
                    <a:lstStyle/>
                    <a:p>
                      <a:pPr algn="ctr"/>
                      <a:r>
                        <a:rPr lang="en-US" sz="1200" dirty="0">
                          <a:effectLst/>
                        </a:rPr>
                        <a:t>D</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Environment</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604509586"/>
                  </a:ext>
                </a:extLst>
              </a:tr>
              <a:tr h="703473">
                <a:tc>
                  <a:txBody>
                    <a:bodyPr/>
                    <a:lstStyle/>
                    <a:p>
                      <a:pPr algn="ctr"/>
                      <a:r>
                        <a:rPr lang="en-US" sz="1200" dirty="0">
                          <a:effectLst/>
                        </a:rPr>
                        <a:t>1</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just"/>
                      <a:r>
                        <a:rPr lang="en-US" sz="1200" dirty="0">
                          <a:effectLst/>
                        </a:rPr>
                        <a:t>Rain Water Harvesting in Govt. Schools and Govt. Institutions</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0.0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13.8</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13.8</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27.5</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50 Schools or Govt. offices or Govt. Institution shall be covered within 2 years i.e. 25 per year</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387669971"/>
                  </a:ext>
                </a:extLst>
              </a:tr>
              <a:tr h="1055209">
                <a:tc>
                  <a:txBody>
                    <a:bodyPr/>
                    <a:lstStyle/>
                    <a:p>
                      <a:pPr algn="ctr"/>
                      <a:r>
                        <a:rPr lang="en-US" sz="1200">
                          <a:effectLst/>
                        </a:rPr>
                        <a:t>2</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just"/>
                      <a:r>
                        <a:rPr lang="en-US" sz="1200" dirty="0">
                          <a:effectLst/>
                        </a:rPr>
                        <a:t>Plantation/Afforestation Drive (including sampling and protection like tree guard </a:t>
                      </a:r>
                      <a:r>
                        <a:rPr lang="en-US" sz="1200" dirty="0" err="1">
                          <a:effectLst/>
                        </a:rPr>
                        <a:t>etc</a:t>
                      </a:r>
                      <a:r>
                        <a:rPr lang="en-US" sz="1200" dirty="0">
                          <a:effectLst/>
                        </a:rPr>
                        <a:t>)</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dirty="0">
                          <a:effectLst/>
                        </a:rPr>
                        <a:t>5.0</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dirty="0">
                          <a:effectLst/>
                        </a:rPr>
                        <a:t>5.0</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60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60 Schools or Govt. offices or Govt. Institution shall be covered within 3 years with approximately 15000 Sampling (250 sampling  per Institution)</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1851797145"/>
                  </a:ext>
                </a:extLst>
              </a:tr>
              <a:tr h="175868">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Sub Total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18.8</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18.8</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42.5</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2132726302"/>
                  </a:ext>
                </a:extLst>
              </a:tr>
              <a:tr h="175868">
                <a:tc>
                  <a:txBody>
                    <a:bodyPr/>
                    <a:lstStyle/>
                    <a:p>
                      <a:pPr algn="ctr"/>
                      <a:r>
                        <a:rPr lang="en-US" sz="1200">
                          <a:effectLst/>
                        </a:rPr>
                        <a:t>E</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Livelihood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3098573113"/>
                  </a:ext>
                </a:extLst>
              </a:tr>
              <a:tr h="1231078">
                <a:tc>
                  <a:txBody>
                    <a:bodyPr/>
                    <a:lstStyle/>
                    <a:p>
                      <a:pPr algn="ctr"/>
                      <a:r>
                        <a:rPr lang="en-US" sz="1200">
                          <a:effectLst/>
                        </a:rPr>
                        <a:t>1</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Promotion of Income Generation Activities- Tailoring &amp; embroidery etc</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0.0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7.5</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dirty="0">
                          <a:effectLst/>
                        </a:rPr>
                        <a:t>7.5</a:t>
                      </a:r>
                      <a:endParaRPr lang="en-IN" sz="1200" dirty="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100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100 interested women beneficiaries within 10 SHG members of neghbouring GP shall be trained within 2 years i.e. 5 Group with 10 member in each group shall be trained every year</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56679310"/>
                  </a:ext>
                </a:extLst>
              </a:tr>
              <a:tr h="1231078">
                <a:tc>
                  <a:txBody>
                    <a:bodyPr/>
                    <a:lstStyle/>
                    <a:p>
                      <a:pPr algn="ctr"/>
                      <a:r>
                        <a:rPr lang="en-US" sz="1200">
                          <a:effectLst/>
                        </a:rPr>
                        <a:t>2</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Promotion of Income Generation Activities- Mushroom Cultivation, NTFP, Kitchen Garden, Leafplate, Pickle etc.</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0.0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7.5</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dirty="0">
                          <a:effectLst/>
                        </a:rPr>
                        <a:t>7.5</a:t>
                      </a:r>
                      <a:endParaRPr lang="en-IN" sz="1200" dirty="0">
                        <a:effectLst/>
                        <a:latin typeface="Times New Roman" panose="02020603050405020304" pitchFamily="18" charset="0"/>
                        <a:ea typeface="+mn-ea"/>
                      </a:endParaRPr>
                    </a:p>
                  </a:txBody>
                  <a:tcPr marL="37765" marR="37765" marT="0" marB="0" anchor="ctr"/>
                </a:tc>
                <a:tc>
                  <a:txBody>
                    <a:bodyPr/>
                    <a:lstStyle/>
                    <a:p>
                      <a:pPr algn="ctr"/>
                      <a:r>
                        <a:rPr lang="en-US" sz="1200" dirty="0">
                          <a:effectLst/>
                        </a:rPr>
                        <a:t>15.0</a:t>
                      </a:r>
                      <a:endParaRPr lang="en-IN" sz="1200" dirty="0">
                        <a:effectLst/>
                        <a:latin typeface="Times New Roman" panose="02020603050405020304" pitchFamily="18" charset="0"/>
                        <a:ea typeface="+mn-ea"/>
                      </a:endParaRPr>
                    </a:p>
                  </a:txBody>
                  <a:tcPr marL="37765" marR="37765" marT="0" marB="0" anchor="ctr"/>
                </a:tc>
                <a:tc>
                  <a:txBody>
                    <a:bodyPr/>
                    <a:lstStyle/>
                    <a:p>
                      <a:pPr algn="ctr"/>
                      <a:r>
                        <a:rPr lang="en-US" sz="1200">
                          <a:effectLst/>
                        </a:rPr>
                        <a:t>100</a:t>
                      </a:r>
                      <a:endParaRPr lang="en-IN" sz="1200">
                        <a:effectLst/>
                        <a:latin typeface="Times New Roman" panose="02020603050405020304" pitchFamily="18" charset="0"/>
                        <a:ea typeface="+mn-ea"/>
                      </a:endParaRPr>
                    </a:p>
                  </a:txBody>
                  <a:tcPr marL="37765" marR="37765" marT="0" marB="0" anchor="ctr"/>
                </a:tc>
                <a:tc>
                  <a:txBody>
                    <a:bodyPr/>
                    <a:lstStyle/>
                    <a:p>
                      <a:r>
                        <a:rPr lang="en-US" sz="1200">
                          <a:effectLst/>
                        </a:rPr>
                        <a:t>100 interested women beneficiaries within 10 SHG members of neghbouring GP shall be trained within 2 years i.e. 5 Group with 10 member in each group shall be trained every year</a:t>
                      </a:r>
                      <a:endParaRPr lang="en-IN" sz="1200">
                        <a:effectLst/>
                        <a:latin typeface="Times New Roman" panose="02020603050405020304" pitchFamily="18" charset="0"/>
                        <a:ea typeface="+mn-ea"/>
                      </a:endParaRPr>
                    </a:p>
                  </a:txBody>
                  <a:tcPr marL="37765" marR="37765" marT="0" marB="0" anchor="ctr"/>
                </a:tc>
                <a:extLst>
                  <a:ext uri="{0D108BD9-81ED-4DB2-BD59-A6C34878D82A}">
                    <a16:rowId xmlns:a16="http://schemas.microsoft.com/office/drawing/2014/main" xmlns="" val="844718180"/>
                  </a:ext>
                </a:extLst>
              </a:tr>
              <a:tr h="703473">
                <a:tc>
                  <a:txBody>
                    <a:bodyPr/>
                    <a:lstStyle/>
                    <a:p>
                      <a:pPr algn="ctr"/>
                      <a:r>
                        <a:rPr lang="en-US" sz="1200">
                          <a:effectLst/>
                        </a:rPr>
                        <a:t>3</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Farmers input support for improving the yield for better return</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5.0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5.0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5.0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dirty="0">
                          <a:effectLst/>
                        </a:rPr>
                        <a:t>15.0</a:t>
                      </a:r>
                      <a:endParaRPr lang="en-IN" sz="1200" dirty="0">
                        <a:effectLst/>
                        <a:latin typeface="Times New Roman" panose="02020603050405020304" pitchFamily="18" charset="0"/>
                        <a:ea typeface="+mn-ea"/>
                      </a:endParaRPr>
                    </a:p>
                  </a:txBody>
                  <a:tcPr marL="37765" marR="37765" marT="0" marB="0" anchor="ctr"/>
                </a:tc>
                <a:tc>
                  <a:txBody>
                    <a:bodyPr/>
                    <a:lstStyle/>
                    <a:p>
                      <a:pPr algn="ctr"/>
                      <a:r>
                        <a:rPr lang="en-US" sz="1200">
                          <a:effectLst/>
                        </a:rPr>
                        <a:t>250</a:t>
                      </a:r>
                      <a:endParaRPr lang="en-IN" sz="1200">
                        <a:effectLst/>
                        <a:latin typeface="Times New Roman" panose="02020603050405020304" pitchFamily="18" charset="0"/>
                        <a:ea typeface="+mn-ea"/>
                      </a:endParaRPr>
                    </a:p>
                  </a:txBody>
                  <a:tcPr marL="37765" marR="37765" marT="0" marB="0" anchor="ctr"/>
                </a:tc>
                <a:tc>
                  <a:txBody>
                    <a:bodyPr/>
                    <a:lstStyle/>
                    <a:p>
                      <a:r>
                        <a:rPr lang="en-US" sz="1200">
                          <a:effectLst/>
                        </a:rPr>
                        <a:t>150 interested and selective farmers shall be provided with inputs for  3 years</a:t>
                      </a:r>
                      <a:endParaRPr lang="en-IN" sz="1200">
                        <a:effectLst/>
                        <a:latin typeface="Times New Roman" panose="02020603050405020304" pitchFamily="18" charset="0"/>
                        <a:ea typeface="+mn-ea"/>
                      </a:endParaRPr>
                    </a:p>
                  </a:txBody>
                  <a:tcPr marL="37765" marR="37765" marT="0" marB="0" anchor="ctr"/>
                </a:tc>
                <a:extLst>
                  <a:ext uri="{0D108BD9-81ED-4DB2-BD59-A6C34878D82A}">
                    <a16:rowId xmlns:a16="http://schemas.microsoft.com/office/drawing/2014/main" xmlns="" val="2130238841"/>
                  </a:ext>
                </a:extLst>
              </a:tr>
              <a:tr h="527605">
                <a:tc>
                  <a:txBody>
                    <a:bodyPr/>
                    <a:lstStyle/>
                    <a:p>
                      <a:pPr algn="ctr"/>
                      <a:r>
                        <a:rPr lang="en-US" sz="1200">
                          <a:effectLst/>
                        </a:rPr>
                        <a:t>4</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Setting up a Community Centre-cum-Training Centre</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10.0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0.0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a:effectLst/>
                        </a:rPr>
                        <a:t>0.0</a:t>
                      </a:r>
                      <a:endParaRPr lang="en-IN" sz="1200">
                        <a:effectLst/>
                        <a:latin typeface="Times New Roman" panose="02020603050405020304" pitchFamily="18" charset="0"/>
                        <a:ea typeface="+mn-ea"/>
                      </a:endParaRPr>
                    </a:p>
                  </a:txBody>
                  <a:tcPr marL="37765" marR="37765" marT="0" marB="0" anchor="ctr"/>
                </a:tc>
                <a:tc>
                  <a:txBody>
                    <a:bodyPr/>
                    <a:lstStyle/>
                    <a:p>
                      <a:pPr algn="ctr"/>
                      <a:r>
                        <a:rPr lang="en-US" sz="1200" dirty="0">
                          <a:effectLst/>
                        </a:rPr>
                        <a:t>10.0</a:t>
                      </a:r>
                      <a:endParaRPr lang="en-IN" sz="1200" dirty="0">
                        <a:effectLst/>
                        <a:latin typeface="Times New Roman" panose="02020603050405020304" pitchFamily="18" charset="0"/>
                        <a:ea typeface="+mn-ea"/>
                      </a:endParaRPr>
                    </a:p>
                  </a:txBody>
                  <a:tcPr marL="37765" marR="37765" marT="0" marB="0" anchor="ctr"/>
                </a:tc>
                <a:tc>
                  <a:txBody>
                    <a:bodyPr/>
                    <a:lstStyle/>
                    <a:p>
                      <a:pPr algn="ctr"/>
                      <a:r>
                        <a:rPr lang="en-US" sz="1200">
                          <a:effectLst/>
                        </a:rPr>
                        <a:t> </a:t>
                      </a:r>
                      <a:endParaRPr lang="en-IN" sz="1200">
                        <a:effectLst/>
                        <a:latin typeface="Times New Roman" panose="02020603050405020304" pitchFamily="18" charset="0"/>
                        <a:ea typeface="+mn-ea"/>
                      </a:endParaRPr>
                    </a:p>
                  </a:txBody>
                  <a:tcPr marL="37765" marR="37765" marT="0" marB="0" anchor="ctr"/>
                </a:tc>
                <a:tc>
                  <a:txBody>
                    <a:bodyPr/>
                    <a:lstStyle/>
                    <a:p>
                      <a:r>
                        <a:rPr lang="en-US" sz="1200" dirty="0">
                          <a:effectLst/>
                        </a:rPr>
                        <a:t>1 Community Centre cum Training Centre shall be constructed</a:t>
                      </a:r>
                      <a:endParaRPr lang="en-IN" sz="1200" dirty="0">
                        <a:effectLst/>
                        <a:latin typeface="Times New Roman" panose="02020603050405020304" pitchFamily="18" charset="0"/>
                        <a:ea typeface="+mn-ea"/>
                      </a:endParaRPr>
                    </a:p>
                  </a:txBody>
                  <a:tcPr marL="37765" marR="37765" marT="0" marB="0" anchor="ctr"/>
                </a:tc>
                <a:extLst>
                  <a:ext uri="{0D108BD9-81ED-4DB2-BD59-A6C34878D82A}">
                    <a16:rowId xmlns:a16="http://schemas.microsoft.com/office/drawing/2014/main" xmlns="" val="2635268362"/>
                  </a:ext>
                </a:extLst>
              </a:tr>
              <a:tr h="175868">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Sub Total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15.0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20.0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20.0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55.0</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pPr algn="ctr"/>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ctr"/>
                </a:tc>
                <a:extLst>
                  <a:ext uri="{0D108BD9-81ED-4DB2-BD59-A6C34878D82A}">
                    <a16:rowId xmlns:a16="http://schemas.microsoft.com/office/drawing/2014/main" xmlns="" val="2646627380"/>
                  </a:ext>
                </a:extLst>
              </a:tr>
              <a:tr h="175868">
                <a:tc>
                  <a:txBody>
                    <a:bodyPr/>
                    <a:lstStyle/>
                    <a:p>
                      <a:r>
                        <a:rPr lang="en-US" sz="1200">
                          <a:effectLst/>
                        </a:rPr>
                        <a:t> </a:t>
                      </a:r>
                      <a:endParaRPr lang="en-IN" sz="1200">
                        <a:effectLst/>
                        <a:latin typeface="Times New Roman" panose="02020603050405020304" pitchFamily="18" charset="0"/>
                        <a:ea typeface="Times New Roman" panose="02020603050405020304" pitchFamily="18" charset="0"/>
                      </a:endParaRPr>
                    </a:p>
                  </a:txBody>
                  <a:tcPr marL="37765" marR="37765" marT="0" marB="0" anchor="b"/>
                </a:tc>
                <a:tc>
                  <a:txBody>
                    <a:bodyPr/>
                    <a:lstStyle/>
                    <a:p>
                      <a:r>
                        <a:rPr lang="en-US" sz="1200">
                          <a:effectLst/>
                        </a:rPr>
                        <a:t>GRAND TOTAL</a:t>
                      </a:r>
                      <a:endParaRPr lang="en-IN" sz="1200">
                        <a:effectLst/>
                        <a:latin typeface="Times New Roman" panose="02020603050405020304" pitchFamily="18" charset="0"/>
                        <a:ea typeface="Times New Roman" panose="02020603050405020304" pitchFamily="18" charset="0"/>
                      </a:endParaRPr>
                    </a:p>
                  </a:txBody>
                  <a:tcPr marL="37765" marR="37765" marT="0" marB="0" anchor="b"/>
                </a:tc>
                <a:tc>
                  <a:txBody>
                    <a:bodyPr/>
                    <a:lstStyle/>
                    <a:p>
                      <a:pPr algn="r"/>
                      <a:r>
                        <a:rPr lang="en-US" sz="1200">
                          <a:effectLst/>
                        </a:rPr>
                        <a:t>99.9</a:t>
                      </a:r>
                      <a:endParaRPr lang="en-IN" sz="1200">
                        <a:effectLst/>
                        <a:latin typeface="Times New Roman" panose="02020603050405020304" pitchFamily="18" charset="0"/>
                        <a:ea typeface="Times New Roman" panose="02020603050405020304" pitchFamily="18" charset="0"/>
                      </a:endParaRPr>
                    </a:p>
                  </a:txBody>
                  <a:tcPr marL="37765" marR="37765" marT="0" marB="0" anchor="b"/>
                </a:tc>
                <a:tc>
                  <a:txBody>
                    <a:bodyPr/>
                    <a:lstStyle/>
                    <a:p>
                      <a:pPr algn="r"/>
                      <a:r>
                        <a:rPr lang="en-US" sz="1200" dirty="0">
                          <a:effectLst/>
                        </a:rPr>
                        <a:t>120.0</a:t>
                      </a:r>
                      <a:endParaRPr lang="en-IN" sz="1200" dirty="0">
                        <a:effectLst/>
                        <a:latin typeface="Times New Roman" panose="02020603050405020304" pitchFamily="18" charset="0"/>
                        <a:ea typeface="Times New Roman" panose="02020603050405020304" pitchFamily="18" charset="0"/>
                      </a:endParaRPr>
                    </a:p>
                  </a:txBody>
                  <a:tcPr marL="37765" marR="37765" marT="0" marB="0" anchor="b"/>
                </a:tc>
                <a:tc>
                  <a:txBody>
                    <a:bodyPr/>
                    <a:lstStyle/>
                    <a:p>
                      <a:pPr algn="r"/>
                      <a:r>
                        <a:rPr lang="en-US" sz="1200">
                          <a:effectLst/>
                        </a:rPr>
                        <a:t>120.0</a:t>
                      </a:r>
                      <a:endParaRPr lang="en-IN" sz="1200">
                        <a:effectLst/>
                        <a:latin typeface="Times New Roman" panose="02020603050405020304" pitchFamily="18" charset="0"/>
                        <a:ea typeface="Times New Roman" panose="02020603050405020304" pitchFamily="18" charset="0"/>
                      </a:endParaRPr>
                    </a:p>
                  </a:txBody>
                  <a:tcPr marL="37765" marR="37765" marT="0" marB="0" anchor="b"/>
                </a:tc>
                <a:tc>
                  <a:txBody>
                    <a:bodyPr/>
                    <a:lstStyle/>
                    <a:p>
                      <a:pPr algn="r"/>
                      <a:r>
                        <a:rPr lang="en-US" sz="1200" dirty="0">
                          <a:effectLst/>
                        </a:rPr>
                        <a:t>339.9</a:t>
                      </a:r>
                      <a:endParaRPr lang="en-IN" sz="1200" dirty="0">
                        <a:effectLst/>
                        <a:latin typeface="Times New Roman" panose="02020603050405020304" pitchFamily="18" charset="0"/>
                        <a:ea typeface="Times New Roman" panose="02020603050405020304" pitchFamily="18" charset="0"/>
                      </a:endParaRPr>
                    </a:p>
                  </a:txBody>
                  <a:tcPr marL="37765" marR="37765" marT="0" marB="0" anchor="b"/>
                </a:tc>
                <a:tc>
                  <a:txBody>
                    <a:bodyPr/>
                    <a:lstStyle/>
                    <a:p>
                      <a:r>
                        <a:rPr lang="en-US" sz="1200" dirty="0">
                          <a:effectLst/>
                        </a:rPr>
                        <a:t> </a:t>
                      </a:r>
                      <a:endParaRPr lang="en-IN" sz="1200" dirty="0">
                        <a:effectLst/>
                        <a:latin typeface="Times New Roman" panose="02020603050405020304" pitchFamily="18" charset="0"/>
                        <a:ea typeface="Times New Roman" panose="02020603050405020304" pitchFamily="18" charset="0"/>
                      </a:endParaRPr>
                    </a:p>
                  </a:txBody>
                  <a:tcPr marL="37765" marR="37765" marT="0" marB="0" anchor="b"/>
                </a:tc>
                <a:tc>
                  <a:txBody>
                    <a:bodyPr/>
                    <a:lstStyle/>
                    <a:p>
                      <a:r>
                        <a:rPr lang="en-US" sz="1200" dirty="0">
                          <a:effectLst/>
                        </a:rPr>
                        <a:t> </a:t>
                      </a:r>
                      <a:endParaRPr lang="en-IN" sz="1200" dirty="0">
                        <a:effectLst/>
                        <a:latin typeface="Times New Roman" panose="02020603050405020304" pitchFamily="18" charset="0"/>
                        <a:ea typeface="Times New Roman" panose="02020603050405020304" pitchFamily="18" charset="0"/>
                      </a:endParaRPr>
                    </a:p>
                  </a:txBody>
                  <a:tcPr marL="37765" marR="37765" marT="0" marB="0" anchor="b"/>
                </a:tc>
                <a:extLst>
                  <a:ext uri="{0D108BD9-81ED-4DB2-BD59-A6C34878D82A}">
                    <a16:rowId xmlns:a16="http://schemas.microsoft.com/office/drawing/2014/main" xmlns="" val="3384489425"/>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220720" y="-22867"/>
            <a:ext cx="12990787" cy="40011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000" b="1" dirty="0">
                <a:solidFill>
                  <a:srgbClr val="C00000"/>
                </a:solidFill>
              </a:rPr>
              <a:t>Public hearing demands with Action Plan and Budget as per </a:t>
            </a:r>
            <a:r>
              <a:rPr lang="en-US" sz="2000" b="1" dirty="0" err="1">
                <a:solidFill>
                  <a:srgbClr val="C00000"/>
                </a:solidFill>
              </a:rPr>
              <a:t>MoEF&amp;CC</a:t>
            </a:r>
            <a:r>
              <a:rPr lang="en-US" sz="2000" b="1" dirty="0">
                <a:solidFill>
                  <a:srgbClr val="C00000"/>
                </a:solidFill>
              </a:rPr>
              <a:t> </a:t>
            </a:r>
            <a:r>
              <a:rPr lang="en-US" sz="2000" b="1" dirty="0" smtClean="0">
                <a:solidFill>
                  <a:srgbClr val="C00000"/>
                </a:solidFill>
              </a:rPr>
              <a:t>O.M. dated </a:t>
            </a:r>
            <a:r>
              <a:rPr lang="en-US" sz="2000" b="1" dirty="0">
                <a:solidFill>
                  <a:srgbClr val="C00000"/>
                </a:solidFill>
              </a:rPr>
              <a:t>30/09/2021</a:t>
            </a:r>
          </a:p>
        </p:txBody>
      </p:sp>
    </p:spTree>
    <p:extLst>
      <p:ext uri="{BB962C8B-B14F-4D97-AF65-F5344CB8AC3E}">
        <p14:creationId xmlns:p14="http://schemas.microsoft.com/office/powerpoint/2010/main" val="707162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67D5EC40-6E77-4F2D-9E63-7377F8B17475}"/>
              </a:ext>
            </a:extLst>
          </p:cNvPr>
          <p:cNvSpPr>
            <a:spLocks noGrp="1"/>
          </p:cNvSpPr>
          <p:nvPr>
            <p:ph idx="1"/>
          </p:nvPr>
        </p:nvSpPr>
        <p:spPr>
          <a:xfrm>
            <a:off x="381000" y="1195387"/>
            <a:ext cx="11049000" cy="4976813"/>
          </a:xfrm>
        </p:spPr>
        <p:txBody>
          <a:bodyPr>
            <a:normAutofit/>
          </a:bodyPr>
          <a:lstStyle/>
          <a:p>
            <a:pPr>
              <a:lnSpc>
                <a:spcPct val="150000"/>
              </a:lnSpc>
            </a:pPr>
            <a:r>
              <a:rPr lang="en-IN" sz="1700" dirty="0">
                <a:latin typeface="Arial" panose="020B0604020202020204" pitchFamily="34" charset="0"/>
                <a:cs typeface="Arial" panose="020B0604020202020204" pitchFamily="34" charset="0"/>
              </a:rPr>
              <a:t>The responsible person will be-</a:t>
            </a:r>
          </a:p>
          <a:p>
            <a:pPr marL="0" indent="0">
              <a:lnSpc>
                <a:spcPct val="150000"/>
              </a:lnSpc>
              <a:buNone/>
            </a:pPr>
            <a:r>
              <a:rPr lang="en-US" sz="1700" b="1" dirty="0">
                <a:latin typeface="Arial" panose="020B0604020202020204" pitchFamily="34" charset="0"/>
                <a:cs typeface="Arial" panose="020B0604020202020204" pitchFamily="34" charset="0"/>
              </a:rPr>
              <a:t>Head, Environment, Orissa Sponge Iron and steel Ltd, </a:t>
            </a:r>
            <a:r>
              <a:rPr lang="en-US" sz="1700" b="1" dirty="0" err="1">
                <a:latin typeface="Arial" panose="020B0604020202020204" pitchFamily="34" charset="0"/>
                <a:cs typeface="Arial" panose="020B0604020202020204" pitchFamily="34" charset="0"/>
              </a:rPr>
              <a:t>Keonjhar</a:t>
            </a:r>
            <a:r>
              <a:rPr lang="en-US" sz="1700" b="1" dirty="0">
                <a:latin typeface="Arial" panose="020B0604020202020204" pitchFamily="34" charset="0"/>
                <a:cs typeface="Arial" panose="020B0604020202020204" pitchFamily="34" charset="0"/>
              </a:rPr>
              <a:t>.</a:t>
            </a:r>
          </a:p>
          <a:p>
            <a:pPr marL="0" indent="0">
              <a:lnSpc>
                <a:spcPct val="150000"/>
              </a:lnSpc>
              <a:buNone/>
            </a:pPr>
            <a:endParaRPr lang="en-US" sz="1700" b="1" dirty="0">
              <a:latin typeface="Arial" panose="020B0604020202020204" pitchFamily="34" charset="0"/>
              <a:cs typeface="Arial" panose="020B0604020202020204" pitchFamily="34" charset="0"/>
            </a:endParaRPr>
          </a:p>
          <a:p>
            <a:pPr algn="just">
              <a:lnSpc>
                <a:spcPct val="150000"/>
              </a:lnSpc>
            </a:pPr>
            <a:r>
              <a:rPr lang="en-IN" sz="1700" dirty="0">
                <a:latin typeface="Arial" panose="020B0604020202020204" pitchFamily="34" charset="0"/>
                <a:cs typeface="Arial" panose="020B0604020202020204" pitchFamily="34" charset="0"/>
              </a:rPr>
              <a:t>Communication protocol for any environmental issues to be communicated first to Head, Environment, subsequently the matter will be taken into knowledge of Head (Plant operation), Head (Project) and Corporate Head (Environment) for immediate action to resolve issues.</a:t>
            </a:r>
          </a:p>
          <a:p>
            <a:pPr>
              <a:lnSpc>
                <a:spcPct val="150000"/>
              </a:lnSpc>
            </a:pPr>
            <a:r>
              <a:rPr lang="en-IN" sz="1700" dirty="0">
                <a:latin typeface="Arial" panose="020B0604020202020204" pitchFamily="34" charset="0"/>
                <a:cs typeface="Arial" panose="020B0604020202020204" pitchFamily="34" charset="0"/>
              </a:rPr>
              <a:t>All complaint registration will be communicated to Head (Environment) and response mechanism to any environmental eventualities shall be taken on first priority basis to resolve the issues by taking necessary support of top management and local management.</a:t>
            </a:r>
          </a:p>
          <a:p>
            <a:pPr>
              <a:lnSpc>
                <a:spcPct val="150000"/>
              </a:lnSpc>
              <a:buFontTx/>
              <a:buChar char="-"/>
            </a:pPr>
            <a:endParaRPr lang="en-US" sz="17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52051C1-7979-4DCC-BAFE-EA73699A4D2B}"/>
              </a:ext>
            </a:extLst>
          </p:cNvPr>
          <p:cNvSpPr/>
          <p:nvPr/>
        </p:nvSpPr>
        <p:spPr>
          <a:xfrm>
            <a:off x="0" y="8638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AT SITE DURING CONSTRUCTION</a:t>
            </a:r>
          </a:p>
        </p:txBody>
      </p:sp>
      <p:sp>
        <p:nvSpPr>
          <p:cNvPr id="2" name="Slide Number Placeholder 1">
            <a:extLst>
              <a:ext uri="{FF2B5EF4-FFF2-40B4-BE49-F238E27FC236}">
                <a16:creationId xmlns:a16="http://schemas.microsoft.com/office/drawing/2014/main" xmlns="" id="{883CECCD-5DE7-459B-8BC9-9E5246436AAE}"/>
              </a:ext>
            </a:extLst>
          </p:cNvPr>
          <p:cNvSpPr>
            <a:spLocks noGrp="1"/>
          </p:cNvSpPr>
          <p:nvPr>
            <p:ph type="sldNum" sz="quarter" idx="12"/>
          </p:nvPr>
        </p:nvSpPr>
        <p:spPr/>
        <p:txBody>
          <a:bodyPr/>
          <a:lstStyle/>
          <a:p>
            <a:fld id="{CFF127C1-E3C8-484A-B43B-A9A91675C17C}" type="slidenum">
              <a:rPr lang="en-US" smtClean="0"/>
              <a:pPr/>
              <a:t>51</a:t>
            </a:fld>
            <a:endParaRPr lang="en-US"/>
          </a:p>
        </p:txBody>
      </p:sp>
    </p:spTree>
    <p:extLst>
      <p:ext uri="{BB962C8B-B14F-4D97-AF65-F5344CB8AC3E}">
        <p14:creationId xmlns:p14="http://schemas.microsoft.com/office/powerpoint/2010/main" val="3761966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9037790"/>
              </p:ext>
            </p:extLst>
          </p:nvPr>
        </p:nvGraphicFramePr>
        <p:xfrm>
          <a:off x="81644" y="444792"/>
          <a:ext cx="12034157" cy="6537960"/>
        </p:xfrm>
        <a:graphic>
          <a:graphicData uri="http://schemas.openxmlformats.org/drawingml/2006/table">
            <a:tbl>
              <a:tblPr/>
              <a:tblGrid>
                <a:gridCol w="376067">
                  <a:extLst>
                    <a:ext uri="{9D8B030D-6E8A-4147-A177-3AD203B41FA5}">
                      <a16:colId xmlns:a16="http://schemas.microsoft.com/office/drawing/2014/main" xmlns="" val="20000"/>
                    </a:ext>
                  </a:extLst>
                </a:gridCol>
                <a:gridCol w="977775">
                  <a:extLst>
                    <a:ext uri="{9D8B030D-6E8A-4147-A177-3AD203B41FA5}">
                      <a16:colId xmlns:a16="http://schemas.microsoft.com/office/drawing/2014/main" xmlns="" val="20001"/>
                    </a:ext>
                  </a:extLst>
                </a:gridCol>
                <a:gridCol w="808545">
                  <a:extLst>
                    <a:ext uri="{9D8B030D-6E8A-4147-A177-3AD203B41FA5}">
                      <a16:colId xmlns:a16="http://schemas.microsoft.com/office/drawing/2014/main" xmlns="" val="20002"/>
                    </a:ext>
                  </a:extLst>
                </a:gridCol>
                <a:gridCol w="2486035">
                  <a:extLst>
                    <a:ext uri="{9D8B030D-6E8A-4147-A177-3AD203B41FA5}">
                      <a16:colId xmlns:a16="http://schemas.microsoft.com/office/drawing/2014/main" xmlns="" val="20003"/>
                    </a:ext>
                  </a:extLst>
                </a:gridCol>
                <a:gridCol w="2006755">
                  <a:extLst>
                    <a:ext uri="{9D8B030D-6E8A-4147-A177-3AD203B41FA5}">
                      <a16:colId xmlns:a16="http://schemas.microsoft.com/office/drawing/2014/main" xmlns="" val="20004"/>
                    </a:ext>
                  </a:extLst>
                </a:gridCol>
                <a:gridCol w="3254199">
                  <a:extLst>
                    <a:ext uri="{9D8B030D-6E8A-4147-A177-3AD203B41FA5}">
                      <a16:colId xmlns:a16="http://schemas.microsoft.com/office/drawing/2014/main" xmlns="" val="20005"/>
                    </a:ext>
                  </a:extLst>
                </a:gridCol>
                <a:gridCol w="2124781">
                  <a:extLst>
                    <a:ext uri="{9D8B030D-6E8A-4147-A177-3AD203B41FA5}">
                      <a16:colId xmlns:a16="http://schemas.microsoft.com/office/drawing/2014/main" xmlns="" val="20006"/>
                    </a:ext>
                  </a:extLst>
                </a:gridCol>
              </a:tblGrid>
              <a:tr h="344091">
                <a:tc>
                  <a:txBody>
                    <a:bodyPr/>
                    <a:lstStyle/>
                    <a:p>
                      <a:pPr marL="14605" marR="0" algn="ctr">
                        <a:lnSpc>
                          <a:spcPct val="100000"/>
                        </a:lnSpc>
                        <a:spcBef>
                          <a:spcPts val="0"/>
                        </a:spcBef>
                        <a:spcAft>
                          <a:spcPts val="0"/>
                        </a:spcAft>
                      </a:pPr>
                      <a:r>
                        <a:rPr lang="en-US" sz="1200" b="1" dirty="0">
                          <a:latin typeface="Arial" pitchFamily="34" charset="0"/>
                          <a:ea typeface="Calibri"/>
                          <a:cs typeface="Arial" pitchFamily="34" charset="0"/>
                        </a:rPr>
                        <a:t>S</a:t>
                      </a:r>
                      <a:endParaRPr lang="en-US" sz="1200" dirty="0">
                        <a:latin typeface="Arial" pitchFamily="34" charset="0"/>
                        <a:ea typeface="Calibri"/>
                        <a:cs typeface="Arial" pitchFamily="34" charset="0"/>
                      </a:endParaRPr>
                    </a:p>
                    <a:p>
                      <a:pPr marL="14605" marR="0" algn="ctr">
                        <a:lnSpc>
                          <a:spcPct val="100000"/>
                        </a:lnSpc>
                        <a:spcBef>
                          <a:spcPts val="0"/>
                        </a:spcBef>
                        <a:spcAft>
                          <a:spcPts val="0"/>
                        </a:spcAft>
                      </a:pPr>
                      <a:r>
                        <a:rPr lang="en-US" sz="1200" b="1" dirty="0">
                          <a:latin typeface="Arial" pitchFamily="34" charset="0"/>
                          <a:ea typeface="Calibri"/>
                          <a:cs typeface="Arial" pitchFamily="34" charset="0"/>
                        </a:rPr>
                        <a:t>n</a:t>
                      </a:r>
                      <a:endParaRPr lang="en-US"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0" algn="ctr">
                        <a:lnSpc>
                          <a:spcPct val="100000"/>
                        </a:lnSpc>
                        <a:spcBef>
                          <a:spcPts val="0"/>
                        </a:spcBef>
                        <a:spcAft>
                          <a:spcPts val="0"/>
                        </a:spcAft>
                      </a:pPr>
                      <a:r>
                        <a:rPr lang="en-US" sz="1200" b="1" dirty="0">
                          <a:latin typeface="Arial" pitchFamily="34" charset="0"/>
                          <a:ea typeface="Calibri"/>
                          <a:cs typeface="Arial" pitchFamily="34" charset="0"/>
                        </a:rPr>
                        <a:t>Component</a:t>
                      </a:r>
                      <a:endParaRPr lang="en-US"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43180" algn="ctr">
                        <a:lnSpc>
                          <a:spcPct val="100000"/>
                        </a:lnSpc>
                        <a:spcBef>
                          <a:spcPts val="0"/>
                        </a:spcBef>
                        <a:spcAft>
                          <a:spcPts val="0"/>
                        </a:spcAft>
                      </a:pPr>
                      <a:r>
                        <a:rPr lang="en-US" sz="1200" b="1">
                          <a:latin typeface="Arial" pitchFamily="34" charset="0"/>
                          <a:ea typeface="Calibri"/>
                          <a:cs typeface="Arial" pitchFamily="34" charset="0"/>
                        </a:rPr>
                        <a:t>Aspect</a:t>
                      </a:r>
                      <a:endParaRPr lang="en-U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0" algn="ctr">
                        <a:lnSpc>
                          <a:spcPct val="100000"/>
                        </a:lnSpc>
                        <a:spcBef>
                          <a:spcPts val="0"/>
                        </a:spcBef>
                        <a:spcAft>
                          <a:spcPts val="0"/>
                        </a:spcAft>
                      </a:pPr>
                      <a:r>
                        <a:rPr lang="en-US" sz="1200" b="1">
                          <a:latin typeface="Arial" pitchFamily="34" charset="0"/>
                          <a:ea typeface="Calibri"/>
                          <a:cs typeface="Arial" pitchFamily="34" charset="0"/>
                        </a:rPr>
                        <a:t>Potential</a:t>
                      </a:r>
                      <a:r>
                        <a:rPr lang="en-US" sz="1200" b="1" spc="-70">
                          <a:latin typeface="Arial" pitchFamily="34" charset="0"/>
                          <a:ea typeface="Calibri"/>
                          <a:cs typeface="Arial" pitchFamily="34" charset="0"/>
                        </a:rPr>
                        <a:t> </a:t>
                      </a:r>
                      <a:r>
                        <a:rPr lang="en-US" sz="1200" b="1">
                          <a:latin typeface="Arial" pitchFamily="34" charset="0"/>
                          <a:ea typeface="Calibri"/>
                          <a:cs typeface="Arial" pitchFamily="34" charset="0"/>
                        </a:rPr>
                        <a:t>impacts</a:t>
                      </a:r>
                      <a:endParaRPr lang="en-U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algn="ctr">
                        <a:lnSpc>
                          <a:spcPct val="100000"/>
                        </a:lnSpc>
                        <a:spcBef>
                          <a:spcPts val="0"/>
                        </a:spcBef>
                        <a:spcAft>
                          <a:spcPts val="0"/>
                        </a:spcAft>
                      </a:pPr>
                      <a:r>
                        <a:rPr lang="en-US" sz="1200" b="1">
                          <a:latin typeface="Arial" pitchFamily="34" charset="0"/>
                          <a:ea typeface="Calibri"/>
                          <a:cs typeface="Arial" pitchFamily="34" charset="0"/>
                        </a:rPr>
                        <a:t>Impact</a:t>
                      </a:r>
                      <a:r>
                        <a:rPr lang="en-US" sz="1200" b="1" spc="-70">
                          <a:latin typeface="Arial" pitchFamily="34" charset="0"/>
                          <a:ea typeface="Calibri"/>
                          <a:cs typeface="Arial" pitchFamily="34" charset="0"/>
                        </a:rPr>
                        <a:t> </a:t>
                      </a:r>
                      <a:r>
                        <a:rPr lang="en-US" sz="1200" b="1">
                          <a:latin typeface="Arial" pitchFamily="34" charset="0"/>
                          <a:ea typeface="Calibri"/>
                          <a:cs typeface="Arial" pitchFamily="34" charset="0"/>
                        </a:rPr>
                        <a:t>evaluation</a:t>
                      </a:r>
                      <a:endParaRPr lang="en-U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lnSpc>
                          <a:spcPct val="100000"/>
                        </a:lnSpc>
                        <a:spcBef>
                          <a:spcPts val="0"/>
                        </a:spcBef>
                        <a:spcAft>
                          <a:spcPts val="0"/>
                        </a:spcAft>
                      </a:pPr>
                      <a:r>
                        <a:rPr lang="en-US" sz="1200" b="1">
                          <a:latin typeface="Arial" pitchFamily="34" charset="0"/>
                          <a:ea typeface="Calibri"/>
                          <a:cs typeface="Arial" pitchFamily="34" charset="0"/>
                        </a:rPr>
                        <a:t>Mitigation</a:t>
                      </a:r>
                      <a:r>
                        <a:rPr lang="en-US" sz="1200" b="1" spc="-90">
                          <a:latin typeface="Arial" pitchFamily="34" charset="0"/>
                          <a:ea typeface="Calibri"/>
                          <a:cs typeface="Arial" pitchFamily="34" charset="0"/>
                        </a:rPr>
                        <a:t> </a:t>
                      </a:r>
                      <a:r>
                        <a:rPr lang="en-US" sz="1200" b="1">
                          <a:latin typeface="Arial" pitchFamily="34" charset="0"/>
                          <a:ea typeface="Calibri"/>
                          <a:cs typeface="Arial" pitchFamily="34" charset="0"/>
                        </a:rPr>
                        <a:t>measures</a:t>
                      </a:r>
                      <a:endParaRPr lang="en-U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algn="ctr">
                        <a:lnSpc>
                          <a:spcPct val="100000"/>
                        </a:lnSpc>
                        <a:spcBef>
                          <a:spcPts val="0"/>
                        </a:spcBef>
                        <a:spcAft>
                          <a:spcPts val="0"/>
                        </a:spcAft>
                      </a:pPr>
                      <a:r>
                        <a:rPr lang="en-US" sz="1200" b="1" spc="-5">
                          <a:latin typeface="Arial" pitchFamily="34" charset="0"/>
                          <a:ea typeface="Calibri"/>
                          <a:cs typeface="Arial" pitchFamily="34" charset="0"/>
                        </a:rPr>
                        <a:t>Monitoring/</a:t>
                      </a:r>
                      <a:r>
                        <a:rPr lang="en-US" sz="1200" b="1" spc="-100">
                          <a:latin typeface="Arial" pitchFamily="34" charset="0"/>
                          <a:ea typeface="Calibri"/>
                          <a:cs typeface="Arial" pitchFamily="34" charset="0"/>
                        </a:rPr>
                        <a:t> </a:t>
                      </a:r>
                      <a:r>
                        <a:rPr lang="en-US" sz="1200" b="1">
                          <a:latin typeface="Arial" pitchFamily="34" charset="0"/>
                          <a:ea typeface="Calibri"/>
                          <a:cs typeface="Arial" pitchFamily="34" charset="0"/>
                        </a:rPr>
                        <a:t>Responsibility</a:t>
                      </a:r>
                      <a:endParaRPr lang="en-US"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68180">
                <a:tc>
                  <a:txBody>
                    <a:bodyPr/>
                    <a:lstStyle/>
                    <a:p>
                      <a:pPr marL="14605" marR="0" algn="ctr">
                        <a:lnSpc>
                          <a:spcPct val="100000"/>
                        </a:lnSpc>
                        <a:spcBef>
                          <a:spcPts val="0"/>
                        </a:spcBef>
                        <a:spcAft>
                          <a:spcPts val="0"/>
                        </a:spcAft>
                      </a:pPr>
                      <a:r>
                        <a:rPr lang="en-US" sz="1200" dirty="0">
                          <a:latin typeface="Arial" pitchFamily="34" charset="0"/>
                          <a:ea typeface="Calibri"/>
                          <a:cs typeface="Arial"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spcAft>
                          <a:spcPts val="0"/>
                        </a:spcAft>
                      </a:pPr>
                      <a:r>
                        <a:rPr lang="en-US" sz="1200">
                          <a:latin typeface="Arial" pitchFamily="34" charset="0"/>
                          <a:ea typeface="Times New Roman"/>
                          <a:cs typeface="Arial" pitchFamily="34" charset="0"/>
                        </a:rPr>
                        <a:t>Air</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spcAft>
                          <a:spcPts val="0"/>
                        </a:spcAft>
                      </a:pPr>
                      <a:r>
                        <a:rPr lang="en-US" sz="1200">
                          <a:latin typeface="Arial" pitchFamily="34" charset="0"/>
                          <a:ea typeface="Times New Roman"/>
                          <a:cs typeface="Arial" pitchFamily="34" charset="0"/>
                        </a:rPr>
                        <a:t>Air quality</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08585" algn="ctr">
                        <a:spcAft>
                          <a:spcPts val="0"/>
                        </a:spcAft>
                      </a:pPr>
                      <a:r>
                        <a:rPr lang="en-US" sz="1200">
                          <a:latin typeface="Arial" pitchFamily="34" charset="0"/>
                          <a:ea typeface="Times New Roman"/>
                          <a:cs typeface="Arial" pitchFamily="34" charset="0"/>
                        </a:rPr>
                        <a:t>Fugitive dust emissions from construction activities like Operation of heavy vehicles, dumping of materials etc.</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3495" lvl="0" indent="-342900" algn="ctr">
                        <a:lnSpc>
                          <a:spcPct val="115000"/>
                        </a:lnSpc>
                        <a:spcAft>
                          <a:spcPts val="0"/>
                        </a:spcAft>
                        <a:buSzPts val="1000"/>
                        <a:buFont typeface="Symbol"/>
                        <a:buChar char=""/>
                        <a:tabLst>
                          <a:tab pos="130810" algn="l"/>
                        </a:tabLst>
                      </a:pPr>
                      <a:r>
                        <a:rPr lang="en-US" sz="1200" dirty="0">
                          <a:latin typeface="Arial" pitchFamily="34" charset="0"/>
                          <a:ea typeface="Symbol"/>
                          <a:cs typeface="Arial" pitchFamily="34" charset="0"/>
                        </a:rPr>
                        <a:t>Temporary impacts confined to construction site.</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ctr">
                        <a:lnSpc>
                          <a:spcPct val="115000"/>
                        </a:lnSpc>
                        <a:spcAft>
                          <a:spcPts val="0"/>
                        </a:spcAft>
                        <a:buSzPts val="1000"/>
                        <a:buFont typeface="Symbol"/>
                        <a:buChar char=""/>
                        <a:tabLst>
                          <a:tab pos="132080" algn="l"/>
                        </a:tabLst>
                      </a:pPr>
                      <a:r>
                        <a:rPr lang="en-US" sz="1200" dirty="0">
                          <a:latin typeface="Arial" pitchFamily="34" charset="0"/>
                          <a:ea typeface="Symbol"/>
                          <a:cs typeface="Arial" pitchFamily="34" charset="0"/>
                        </a:rPr>
                        <a:t>Use of covered trucks</a:t>
                      </a:r>
                      <a:endParaRPr lang="en-IN" sz="1200" dirty="0">
                        <a:latin typeface="Arial" pitchFamily="34" charset="0"/>
                        <a:ea typeface="Symbol"/>
                        <a:cs typeface="Arial" pitchFamily="34" charset="0"/>
                      </a:endParaRPr>
                    </a:p>
                    <a:p>
                      <a:pPr marL="342900" marR="57150" lvl="0" indent="-342900" algn="ctr">
                        <a:lnSpc>
                          <a:spcPct val="115000"/>
                        </a:lnSpc>
                        <a:spcAft>
                          <a:spcPts val="0"/>
                        </a:spcAft>
                        <a:buSzPts val="1000"/>
                        <a:buFont typeface="Symbol"/>
                        <a:buChar char=""/>
                        <a:tabLst>
                          <a:tab pos="132080" algn="l"/>
                        </a:tabLst>
                      </a:pPr>
                      <a:r>
                        <a:rPr lang="en-US" sz="1200" dirty="0">
                          <a:latin typeface="Arial" pitchFamily="34" charset="0"/>
                          <a:ea typeface="Symbol"/>
                          <a:cs typeface="Arial" pitchFamily="34" charset="0"/>
                        </a:rPr>
                        <a:t>Regular water sprinkling at vulnerable areas of construction site and roads</a:t>
                      </a:r>
                      <a:endParaRPr lang="en-IN" sz="1200" dirty="0">
                        <a:latin typeface="Arial" pitchFamily="34" charset="0"/>
                        <a:ea typeface="Symbol"/>
                        <a:cs typeface="Arial" pitchFamily="34" charset="0"/>
                      </a:endParaRPr>
                    </a:p>
                    <a:p>
                      <a:pPr marL="342900" marR="85090" lvl="0" indent="-342900" algn="ctr">
                        <a:lnSpc>
                          <a:spcPct val="115000"/>
                        </a:lnSpc>
                        <a:spcAft>
                          <a:spcPts val="0"/>
                        </a:spcAft>
                        <a:buSzPts val="1000"/>
                        <a:buFont typeface="Symbol"/>
                        <a:buChar char=""/>
                        <a:tabLst>
                          <a:tab pos="132080" algn="l"/>
                        </a:tabLst>
                      </a:pPr>
                      <a:r>
                        <a:rPr lang="en-US" sz="1200" dirty="0">
                          <a:latin typeface="Arial" pitchFamily="34" charset="0"/>
                          <a:ea typeface="Symbol"/>
                          <a:cs typeface="Arial" pitchFamily="34" charset="0"/>
                        </a:rPr>
                        <a:t>Regular maintenance of Vehicles and machineries to conform to CPCB standards</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06045" lvl="0" indent="-342900" algn="ctr">
                        <a:lnSpc>
                          <a:spcPct val="115000"/>
                        </a:lnSpc>
                        <a:spcAft>
                          <a:spcPts val="0"/>
                        </a:spcAft>
                        <a:buSzPts val="1000"/>
                        <a:buFont typeface="Symbol"/>
                        <a:buChar char=""/>
                        <a:tabLst>
                          <a:tab pos="130810" algn="l"/>
                        </a:tabLst>
                      </a:pPr>
                      <a:r>
                        <a:rPr lang="en-US" sz="1200" dirty="0">
                          <a:latin typeface="Arial" pitchFamily="34" charset="0"/>
                          <a:ea typeface="Symbol"/>
                          <a:cs typeface="Arial" pitchFamily="34" charset="0"/>
                        </a:rPr>
                        <a:t>Continuous daily monitoring and supervision by OSISL.</a:t>
                      </a:r>
                      <a:endParaRPr lang="en-IN" sz="1200" dirty="0">
                        <a:latin typeface="Arial" pitchFamily="34" charset="0"/>
                        <a:ea typeface="Symbol"/>
                        <a:cs typeface="Arial" pitchFamily="34" charset="0"/>
                      </a:endParaRPr>
                    </a:p>
                    <a:p>
                      <a:pPr marL="342900" marR="151765" lvl="0" indent="-342900" algn="ctr">
                        <a:lnSpc>
                          <a:spcPct val="115000"/>
                        </a:lnSpc>
                        <a:spcAft>
                          <a:spcPts val="0"/>
                        </a:spcAft>
                        <a:buSzPts val="1000"/>
                        <a:buFont typeface="Symbol"/>
                        <a:buChar char=""/>
                        <a:tabLst>
                          <a:tab pos="130810" algn="l"/>
                        </a:tabLst>
                      </a:pPr>
                      <a:r>
                        <a:rPr lang="en-US" sz="1200" dirty="0">
                          <a:latin typeface="Arial" pitchFamily="34" charset="0"/>
                          <a:ea typeface="Symbol"/>
                          <a:cs typeface="Arial" pitchFamily="34" charset="0"/>
                        </a:rPr>
                        <a:t>Monitoring of pollutants on monthly basis as proposed in monitoring program.</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60227">
                <a:tc>
                  <a:txBody>
                    <a:bodyPr/>
                    <a:lstStyle/>
                    <a:p>
                      <a:pPr marL="14605" marR="0" algn="ctr">
                        <a:lnSpc>
                          <a:spcPct val="100000"/>
                        </a:lnSpc>
                        <a:spcBef>
                          <a:spcPts val="0"/>
                        </a:spcBef>
                        <a:spcAft>
                          <a:spcPts val="0"/>
                        </a:spcAft>
                      </a:pPr>
                      <a:r>
                        <a:rPr lang="en-US" sz="1200">
                          <a:latin typeface="Arial" pitchFamily="34" charset="0"/>
                          <a:ea typeface="Calibri"/>
                          <a:cs typeface="Arial"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spcAft>
                          <a:spcPts val="0"/>
                        </a:spcAft>
                      </a:pPr>
                      <a:r>
                        <a:rPr lang="en-US" sz="1200">
                          <a:latin typeface="Arial" pitchFamily="34" charset="0"/>
                          <a:ea typeface="Times New Roman"/>
                          <a:cs typeface="Arial" pitchFamily="34" charset="0"/>
                        </a:rPr>
                        <a:t>Noise</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spcAft>
                          <a:spcPts val="0"/>
                        </a:spcAft>
                      </a:pPr>
                      <a:r>
                        <a:rPr lang="en-US" sz="1200">
                          <a:latin typeface="Arial" pitchFamily="34" charset="0"/>
                          <a:ea typeface="Times New Roman"/>
                          <a:cs typeface="Arial" pitchFamily="34" charset="0"/>
                        </a:rPr>
                        <a:t>Noise levels</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08585" algn="ctr">
                        <a:spcAft>
                          <a:spcPts val="0"/>
                        </a:spcAft>
                      </a:pPr>
                      <a:r>
                        <a:rPr lang="en-US" sz="1200">
                          <a:latin typeface="Arial" pitchFamily="34" charset="0"/>
                          <a:ea typeface="Times New Roman"/>
                          <a:cs typeface="Arial" pitchFamily="34" charset="0"/>
                        </a:rPr>
                        <a:t>Increase in noise levels due to Operation of construction equipment</a:t>
                      </a:r>
                      <a:endParaRPr lang="en-IN" sz="1200">
                        <a:latin typeface="Arial" pitchFamily="34" charset="0"/>
                        <a:ea typeface="Calibri"/>
                        <a:cs typeface="Arial" pitchFamily="34" charset="0"/>
                      </a:endParaRPr>
                    </a:p>
                    <a:p>
                      <a:pPr marL="14605" algn="ctr">
                        <a:spcAft>
                          <a:spcPts val="0"/>
                        </a:spcAft>
                      </a:pPr>
                      <a:r>
                        <a:rPr lang="en-US" sz="1200">
                          <a:latin typeface="Arial" pitchFamily="34" charset="0"/>
                          <a:ea typeface="Times New Roman"/>
                          <a:cs typeface="Arial" pitchFamily="34" charset="0"/>
                        </a:rPr>
                        <a:t>&amp; Vehicular traffic for carrying construction material</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29845" algn="ctr">
                        <a:spcAft>
                          <a:spcPts val="0"/>
                        </a:spcAft>
                      </a:pPr>
                      <a:r>
                        <a:rPr lang="en-US" sz="1200">
                          <a:latin typeface="Arial" pitchFamily="34" charset="0"/>
                          <a:ea typeface="Times New Roman"/>
                          <a:cs typeface="Arial" pitchFamily="34" charset="0"/>
                        </a:rPr>
                        <a:t>Increased noise levels However, no long duration exposure envisaged.</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6035" lvl="0" indent="-342900" algn="ctr">
                        <a:lnSpc>
                          <a:spcPct val="115000"/>
                        </a:lnSpc>
                        <a:spcAft>
                          <a:spcPts val="0"/>
                        </a:spcAft>
                        <a:buSzPts val="1000"/>
                        <a:buFont typeface="Symbol"/>
                        <a:buChar char=""/>
                        <a:tabLst>
                          <a:tab pos="132080" algn="l"/>
                        </a:tabLst>
                      </a:pPr>
                      <a:r>
                        <a:rPr lang="en-US" sz="1200" dirty="0">
                          <a:latin typeface="Arial" pitchFamily="34" charset="0"/>
                          <a:ea typeface="Symbol"/>
                          <a:cs typeface="Arial" pitchFamily="34" charset="0"/>
                        </a:rPr>
                        <a:t>Provision of PPEs - earplugs, earmuffs etc. for construction personnel.</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755" lvl="0" indent="-342900" algn="ctr">
                        <a:lnSpc>
                          <a:spcPct val="115000"/>
                        </a:lnSpc>
                        <a:spcAft>
                          <a:spcPts val="0"/>
                        </a:spcAft>
                        <a:buSzPts val="1000"/>
                        <a:buFont typeface="Symbol"/>
                        <a:buChar char=""/>
                        <a:tabLst>
                          <a:tab pos="130810" algn="l"/>
                        </a:tabLst>
                      </a:pPr>
                      <a:r>
                        <a:rPr lang="en-US" sz="1200" dirty="0">
                          <a:latin typeface="Arial" pitchFamily="34" charset="0"/>
                          <a:ea typeface="Symbol"/>
                          <a:cs typeface="Arial" pitchFamily="34" charset="0"/>
                        </a:rPr>
                        <a:t>Monthly monitoring of Noise level during construction by OSISL</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63884">
                <a:tc rowSpan="2">
                  <a:txBody>
                    <a:bodyPr/>
                    <a:lstStyle/>
                    <a:p>
                      <a:pPr marL="14605" marR="0" algn="ctr">
                        <a:lnSpc>
                          <a:spcPct val="100000"/>
                        </a:lnSpc>
                        <a:spcBef>
                          <a:spcPts val="0"/>
                        </a:spcBef>
                        <a:spcAft>
                          <a:spcPts val="0"/>
                        </a:spcAft>
                      </a:pPr>
                      <a:r>
                        <a:rPr lang="en-US" sz="1200" dirty="0">
                          <a:latin typeface="Arial" pitchFamily="34" charset="0"/>
                          <a:ea typeface="Calibri"/>
                          <a:cs typeface="Arial" pitchFamily="34" charset="0"/>
                        </a:rPr>
                        <a:t>3.</a:t>
                      </a:r>
                    </a:p>
                    <a:p>
                      <a:pPr marL="14605" marR="0" algn="ctr">
                        <a:lnSpc>
                          <a:spcPct val="100000"/>
                        </a:lnSpc>
                        <a:spcBef>
                          <a:spcPts val="0"/>
                        </a:spcBef>
                        <a:spcAft>
                          <a:spcPts val="0"/>
                        </a:spcAft>
                      </a:pPr>
                      <a:endParaRPr lang="en-US"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spcAft>
                          <a:spcPts val="0"/>
                        </a:spcAft>
                      </a:pPr>
                      <a:r>
                        <a:rPr lang="en-US" sz="1200">
                          <a:latin typeface="Arial" pitchFamily="34" charset="0"/>
                          <a:ea typeface="Times New Roman"/>
                          <a:cs typeface="Arial" pitchFamily="34" charset="0"/>
                        </a:rPr>
                        <a:t>Water</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spcAft>
                          <a:spcPts val="0"/>
                        </a:spcAft>
                      </a:pPr>
                      <a:r>
                        <a:rPr lang="en-US" sz="1200">
                          <a:latin typeface="Arial" pitchFamily="34" charset="0"/>
                          <a:ea typeface="Times New Roman"/>
                          <a:cs typeface="Arial" pitchFamily="34" charset="0"/>
                        </a:rPr>
                        <a:t>Surface water</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08585" algn="ctr">
                        <a:spcAft>
                          <a:spcPts val="0"/>
                        </a:spcAft>
                      </a:pPr>
                      <a:r>
                        <a:rPr lang="en-US" sz="1200">
                          <a:latin typeface="Arial" pitchFamily="34" charset="0"/>
                          <a:ea typeface="Times New Roman"/>
                          <a:cs typeface="Arial" pitchFamily="34" charset="0"/>
                        </a:rPr>
                        <a:t>Increase in suspended solids from Storm water run-offs during heavy rain &amp; flooding situations carrying loose soil/ construction material from site</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29845" algn="ctr">
                        <a:spcAft>
                          <a:spcPts val="0"/>
                        </a:spcAft>
                      </a:pPr>
                      <a:r>
                        <a:rPr lang="en-US" sz="1200" dirty="0">
                          <a:latin typeface="Arial" pitchFamily="34" charset="0"/>
                          <a:ea typeface="Times New Roman"/>
                          <a:cs typeface="Arial" pitchFamily="34" charset="0"/>
                        </a:rPr>
                        <a:t>No large scale </a:t>
                      </a:r>
                      <a:r>
                        <a:rPr lang="en-US" sz="1200" dirty="0" err="1">
                          <a:latin typeface="Arial" pitchFamily="34" charset="0"/>
                          <a:ea typeface="Times New Roman"/>
                          <a:cs typeface="Arial" pitchFamily="34" charset="0"/>
                        </a:rPr>
                        <a:t>levelling</a:t>
                      </a:r>
                      <a:r>
                        <a:rPr lang="en-US" sz="1200" dirty="0">
                          <a:latin typeface="Arial" pitchFamily="34" charset="0"/>
                          <a:ea typeface="Times New Roman"/>
                          <a:cs typeface="Arial" pitchFamily="34" charset="0"/>
                        </a:rPr>
                        <a:t> &amp; excavation is required for completion of the balance work.</a:t>
                      </a:r>
                      <a:endParaRPr lang="en-IN"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342900" marR="69850" lvl="0" indent="-342900" algn="ctr">
                        <a:lnSpc>
                          <a:spcPct val="115000"/>
                        </a:lnSpc>
                        <a:spcAft>
                          <a:spcPts val="0"/>
                        </a:spcAft>
                        <a:buSzPts val="1000"/>
                        <a:buFont typeface="Symbol"/>
                        <a:buChar char=""/>
                        <a:tabLst>
                          <a:tab pos="132080" algn="l"/>
                        </a:tabLst>
                      </a:pPr>
                      <a:r>
                        <a:rPr lang="en-US" sz="1200">
                          <a:latin typeface="Arial" pitchFamily="34" charset="0"/>
                          <a:ea typeface="Symbol"/>
                          <a:cs typeface="Arial" pitchFamily="34" charset="0"/>
                        </a:rPr>
                        <a:t>Storm water drainage system with sediment traps for arresting the silt / sediment load</a:t>
                      </a:r>
                      <a:endParaRPr lang="en-IN" sz="1200">
                        <a:latin typeface="Arial" pitchFamily="34" charset="0"/>
                        <a:ea typeface="Symbol"/>
                        <a:cs typeface="Arial" pitchFamily="34" charset="0"/>
                      </a:endParaRPr>
                    </a:p>
                    <a:p>
                      <a:pPr marL="342900" marR="160655" lvl="0" indent="-342900" algn="ctr">
                        <a:lnSpc>
                          <a:spcPct val="115000"/>
                        </a:lnSpc>
                        <a:spcAft>
                          <a:spcPts val="0"/>
                        </a:spcAft>
                        <a:buSzPts val="1000"/>
                        <a:buFont typeface="Symbol"/>
                        <a:buChar char=""/>
                        <a:tabLst>
                          <a:tab pos="132080" algn="l"/>
                        </a:tabLst>
                      </a:pPr>
                      <a:r>
                        <a:rPr lang="en-US" sz="1200">
                          <a:latin typeface="Arial" pitchFamily="34" charset="0"/>
                          <a:ea typeface="Symbol"/>
                          <a:cs typeface="Arial" pitchFamily="34" charset="0"/>
                        </a:rPr>
                        <a:t>All washable construction material will be stored under sheds or enclosed space to prevent spillage into the drainage network</a:t>
                      </a:r>
                      <a:endParaRPr lang="en-IN" sz="1200">
                        <a:latin typeface="Arial" pitchFamily="34" charset="0"/>
                        <a:ea typeface="Symbol"/>
                        <a:cs typeface="Arial" pitchFamily="34" charset="0"/>
                      </a:endParaRPr>
                    </a:p>
                    <a:p>
                      <a:pPr marL="342900" marR="138430" lvl="0" indent="-342900" algn="ctr">
                        <a:lnSpc>
                          <a:spcPct val="115000"/>
                        </a:lnSpc>
                        <a:spcAft>
                          <a:spcPts val="0"/>
                        </a:spcAft>
                        <a:buSzPts val="1000"/>
                        <a:buFont typeface="Symbol"/>
                        <a:buChar char=""/>
                        <a:tabLst>
                          <a:tab pos="132080" algn="l"/>
                        </a:tabLst>
                      </a:pPr>
                      <a:r>
                        <a:rPr lang="en-US" sz="1200">
                          <a:latin typeface="Arial" pitchFamily="34" charset="0"/>
                          <a:ea typeface="Symbol"/>
                          <a:cs typeface="Arial" pitchFamily="34" charset="0"/>
                        </a:rPr>
                        <a:t>Clariflocculator is established to treat surface runoff.</a:t>
                      </a:r>
                      <a:endParaRPr lang="en-IN" sz="120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755" lvl="0" indent="-342900" algn="ctr">
                        <a:lnSpc>
                          <a:spcPct val="115000"/>
                        </a:lnSpc>
                        <a:spcAft>
                          <a:spcPts val="0"/>
                        </a:spcAft>
                        <a:buSzPts val="1000"/>
                        <a:buFont typeface="Symbol"/>
                        <a:buChar char=""/>
                        <a:tabLst>
                          <a:tab pos="130810" algn="l"/>
                        </a:tabLst>
                      </a:pPr>
                      <a:r>
                        <a:rPr lang="en-US" sz="1200" dirty="0">
                          <a:latin typeface="Arial" pitchFamily="34" charset="0"/>
                          <a:ea typeface="Symbol"/>
                          <a:cs typeface="Arial" pitchFamily="34" charset="0"/>
                        </a:rPr>
                        <a:t>Monitoring of pollutants on monthly basis by OSISL as proposed in environment monitoring program.</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74623">
                <a:tc vMerge="1">
                  <a:txBody>
                    <a:bodyPr/>
                    <a:lstStyle/>
                    <a:p>
                      <a:pPr marL="14605" marR="0" algn="ctr">
                        <a:lnSpc>
                          <a:spcPct val="100000"/>
                        </a:lnSpc>
                        <a:spcBef>
                          <a:spcPts val="0"/>
                        </a:spcBef>
                        <a:spcAft>
                          <a:spcPts val="0"/>
                        </a:spcAft>
                      </a:pPr>
                      <a:endParaRPr lang="en-US"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0" algn="just">
                        <a:lnSpc>
                          <a:spcPct val="100000"/>
                        </a:lnSpc>
                        <a:spcBef>
                          <a:spcPts val="0"/>
                        </a:spcBef>
                        <a:spcAft>
                          <a:spcPts val="0"/>
                        </a:spcAft>
                      </a:pPr>
                      <a:endParaRPr lang="en-US"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spcAft>
                          <a:spcPts val="0"/>
                        </a:spcAft>
                      </a:pPr>
                      <a:r>
                        <a:rPr lang="en-US" sz="1200">
                          <a:latin typeface="Arial" pitchFamily="34" charset="0"/>
                          <a:ea typeface="Times New Roman"/>
                          <a:cs typeface="Arial" pitchFamily="34" charset="0"/>
                        </a:rPr>
                        <a:t>Ground water</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08585" algn="ctr">
                        <a:spcAft>
                          <a:spcPts val="0"/>
                        </a:spcAft>
                      </a:pPr>
                      <a:r>
                        <a:rPr lang="en-US" sz="1200">
                          <a:latin typeface="Arial" pitchFamily="34" charset="0"/>
                          <a:ea typeface="Times New Roman"/>
                          <a:cs typeface="Arial" pitchFamily="34" charset="0"/>
                        </a:rPr>
                        <a:t>No groundwater will be used during construction phase. Thus, no negative impact anticipated.</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1445" marR="26035" indent="-101600" algn="ctr">
                        <a:lnSpc>
                          <a:spcPct val="115000"/>
                        </a:lnSpc>
                        <a:spcAft>
                          <a:spcPts val="0"/>
                        </a:spcAft>
                        <a:tabLst>
                          <a:tab pos="132080" algn="l"/>
                        </a:tabLst>
                      </a:pPr>
                      <a:r>
                        <a:rPr lang="en-US" sz="1200">
                          <a:latin typeface="Arial" pitchFamily="34" charset="0"/>
                          <a:ea typeface="Times New Roman"/>
                          <a:cs typeface="Arial" pitchFamily="34" charset="0"/>
                        </a:rPr>
                        <a:t>No negative impact anticipated. Hence mitigation measure not required.</a:t>
                      </a:r>
                      <a:endParaRPr lang="en-IN"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tcPr>
                </a:tc>
                <a:tc>
                  <a:txBody>
                    <a:bodyPr/>
                    <a:lstStyle/>
                    <a:p>
                      <a:pPr marL="12700" algn="ctr">
                        <a:spcAft>
                          <a:spcPts val="0"/>
                        </a:spcAft>
                      </a:pPr>
                      <a:r>
                        <a:rPr lang="en-US" sz="1200" dirty="0">
                          <a:latin typeface="Arial" pitchFamily="34" charset="0"/>
                          <a:ea typeface="Times New Roman"/>
                          <a:cs typeface="Arial" pitchFamily="34" charset="0"/>
                        </a:rPr>
                        <a:t>Ground water</a:t>
                      </a:r>
                      <a:endParaRPr lang="en-IN" sz="1200" dirty="0">
                        <a:latin typeface="Arial" pitchFamily="34" charset="0"/>
                        <a:ea typeface="Calibri"/>
                        <a:cs typeface="Arial" pitchFamily="34" charset="0"/>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6688" marR="222885" lvl="0" indent="-166688" algn="just" defTabSz="914400" rtl="0" eaLnBrk="1" latinLnBrk="0" hangingPunct="1">
                        <a:lnSpc>
                          <a:spcPct val="100000"/>
                        </a:lnSpc>
                        <a:spcBef>
                          <a:spcPts val="0"/>
                        </a:spcBef>
                        <a:spcAft>
                          <a:spcPts val="0"/>
                        </a:spcAft>
                        <a:buSzPts val="1000"/>
                        <a:buFont typeface="Symbol"/>
                        <a:buChar char=""/>
                        <a:tabLst>
                          <a:tab pos="130810" algn="l"/>
                        </a:tabLst>
                      </a:pPr>
                      <a:r>
                        <a:rPr lang="en-IN" sz="1200" kern="1200" spc="-5" dirty="0">
                          <a:solidFill>
                            <a:schemeClr val="tx1"/>
                          </a:solidFill>
                          <a:latin typeface="Arial" pitchFamily="34" charset="0"/>
                          <a:ea typeface="Symbol"/>
                          <a:cs typeface="Arial" pitchFamily="34" charset="0"/>
                        </a:rPr>
                        <a:t>-</a:t>
                      </a:r>
                      <a:endParaRPr lang="en-US" sz="1200" kern="1200" spc="-5" dirty="0">
                        <a:solidFill>
                          <a:schemeClr val="tx1"/>
                        </a:solidFill>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72475">
                <a:tc>
                  <a:txBody>
                    <a:bodyPr/>
                    <a:lstStyle/>
                    <a:p>
                      <a:pPr marL="14605" marR="0" algn="ctr">
                        <a:lnSpc>
                          <a:spcPct val="100000"/>
                        </a:lnSpc>
                        <a:spcBef>
                          <a:spcPts val="0"/>
                        </a:spcBef>
                        <a:spcAft>
                          <a:spcPts val="0"/>
                        </a:spcAft>
                      </a:pPr>
                      <a:r>
                        <a:rPr lang="en-US" sz="1200" dirty="0">
                          <a:latin typeface="Arial" pitchFamily="34" charset="0"/>
                          <a:ea typeface="Calibri"/>
                          <a:cs typeface="Arial"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algn="ctr">
                        <a:spcAft>
                          <a:spcPts val="0"/>
                        </a:spcAft>
                      </a:pPr>
                      <a:r>
                        <a:rPr lang="en-US" sz="1200">
                          <a:latin typeface="Arial" pitchFamily="34" charset="0"/>
                          <a:ea typeface="Times New Roman"/>
                          <a:cs typeface="Arial" pitchFamily="34" charset="0"/>
                        </a:rPr>
                        <a:t>Solid waste</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spcAft>
                          <a:spcPts val="0"/>
                        </a:spcAft>
                      </a:pPr>
                      <a:r>
                        <a:rPr lang="en-US" sz="1200">
                          <a:latin typeface="Arial" pitchFamily="34" charset="0"/>
                          <a:ea typeface="Times New Roman"/>
                          <a:cs typeface="Arial" pitchFamily="34" charset="0"/>
                        </a:rPr>
                        <a:t>Soil quality</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 marR="108585" algn="ctr">
                        <a:spcAft>
                          <a:spcPts val="0"/>
                        </a:spcAft>
                      </a:pPr>
                      <a:r>
                        <a:rPr lang="en-US" sz="1200">
                          <a:latin typeface="Arial" pitchFamily="34" charset="0"/>
                          <a:ea typeface="Times New Roman"/>
                          <a:cs typeface="Arial" pitchFamily="34" charset="0"/>
                        </a:rPr>
                        <a:t>Soil Contamination due to Solid wastes generated during construction</a:t>
                      </a:r>
                      <a:endParaRPr lang="en-IN" sz="120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29845" algn="ctr">
                        <a:spcAft>
                          <a:spcPts val="0"/>
                        </a:spcAft>
                      </a:pPr>
                      <a:r>
                        <a:rPr lang="en-US" sz="1200" dirty="0">
                          <a:latin typeface="Arial" pitchFamily="34" charset="0"/>
                          <a:ea typeface="Times New Roman"/>
                          <a:cs typeface="Arial" pitchFamily="34" charset="0"/>
                        </a:rPr>
                        <a:t>Temporary storage. construction &amp; implementation will be managed properly.</a:t>
                      </a:r>
                      <a:endParaRPr lang="en-IN" sz="1200" dirty="0">
                        <a:latin typeface="Arial" pitchFamily="34" charset="0"/>
                        <a:ea typeface="Calibri"/>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131445" marR="26035" indent="-101600" algn="ctr">
                        <a:lnSpc>
                          <a:spcPct val="115000"/>
                        </a:lnSpc>
                        <a:spcAft>
                          <a:spcPts val="0"/>
                        </a:spcAft>
                        <a:tabLst>
                          <a:tab pos="132080" algn="l"/>
                        </a:tabLst>
                      </a:pPr>
                      <a:r>
                        <a:rPr lang="en-US" sz="1200">
                          <a:latin typeface="Arial" pitchFamily="34" charset="0"/>
                          <a:ea typeface="Times New Roman"/>
                          <a:cs typeface="Arial" pitchFamily="34" charset="0"/>
                        </a:rPr>
                        <a:t>Construction waste generated will be disposed by use for levelling of pre-identified low lying areas within the plant.</a:t>
                      </a:r>
                      <a:endParaRPr lang="en-IN" sz="120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47625" lvl="0" indent="-342900" algn="ctr">
                        <a:lnSpc>
                          <a:spcPct val="115000"/>
                        </a:lnSpc>
                        <a:spcAft>
                          <a:spcPts val="0"/>
                        </a:spcAft>
                        <a:buSzPts val="1000"/>
                        <a:buFont typeface="Symbol"/>
                        <a:buChar char=""/>
                        <a:tabLst>
                          <a:tab pos="71755" algn="l"/>
                        </a:tabLst>
                      </a:pPr>
                      <a:r>
                        <a:rPr lang="en-US" sz="1200" dirty="0">
                          <a:latin typeface="Arial" pitchFamily="34" charset="0"/>
                          <a:ea typeface="Symbol"/>
                          <a:cs typeface="Arial" pitchFamily="34" charset="0"/>
                        </a:rPr>
                        <a:t>Continuous daily visual inspection by trained staff of contractor.</a:t>
                      </a:r>
                      <a:endParaRPr lang="en-IN" sz="1200" dirty="0">
                        <a:latin typeface="Arial" pitchFamily="34" charset="0"/>
                        <a:ea typeface="Symbol"/>
                        <a:cs typeface="Arial" pitchFamily="34" charset="0"/>
                      </a:endParaRPr>
                    </a:p>
                    <a:p>
                      <a:pPr marL="342900" marR="47625" lvl="0" indent="-342900" algn="ctr">
                        <a:lnSpc>
                          <a:spcPct val="115000"/>
                        </a:lnSpc>
                        <a:spcAft>
                          <a:spcPts val="0"/>
                        </a:spcAft>
                        <a:buSzPts val="1000"/>
                        <a:buFont typeface="Symbol"/>
                        <a:buChar char=""/>
                        <a:tabLst>
                          <a:tab pos="71755" algn="l"/>
                        </a:tabLst>
                      </a:pPr>
                      <a:r>
                        <a:rPr lang="en-US" sz="1200" dirty="0">
                          <a:latin typeface="Arial" pitchFamily="34" charset="0"/>
                          <a:ea typeface="Symbol"/>
                          <a:cs typeface="Arial" pitchFamily="34" charset="0"/>
                        </a:rPr>
                        <a:t>Weekly monitoring and supervision by OSISL</a:t>
                      </a:r>
                      <a:endParaRPr lang="en-IN" sz="1200" dirty="0">
                        <a:latin typeface="Arial" pitchFamily="34" charset="0"/>
                        <a:ea typeface="Symbol"/>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0" y="3467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AT SITE DURING CONSTRUCTION</a:t>
            </a:r>
          </a:p>
        </p:txBody>
      </p:sp>
      <p:sp>
        <p:nvSpPr>
          <p:cNvPr id="2" name="Slide Number Placeholder 1">
            <a:extLst>
              <a:ext uri="{FF2B5EF4-FFF2-40B4-BE49-F238E27FC236}">
                <a16:creationId xmlns:a16="http://schemas.microsoft.com/office/drawing/2014/main" xmlns="" id="{4946035F-B80F-4ABF-AFD5-42DE8FAB0DB3}"/>
              </a:ext>
            </a:extLst>
          </p:cNvPr>
          <p:cNvSpPr>
            <a:spLocks noGrp="1"/>
          </p:cNvSpPr>
          <p:nvPr>
            <p:ph type="sldNum" sz="quarter" idx="12"/>
          </p:nvPr>
        </p:nvSpPr>
        <p:spPr/>
        <p:txBody>
          <a:bodyPr/>
          <a:lstStyle/>
          <a:p>
            <a:fld id="{CFF127C1-E3C8-484A-B43B-A9A91675C17C}"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94260487"/>
              </p:ext>
            </p:extLst>
          </p:nvPr>
        </p:nvGraphicFramePr>
        <p:xfrm>
          <a:off x="360948" y="716313"/>
          <a:ext cx="11502191" cy="5440680"/>
        </p:xfrm>
        <a:graphic>
          <a:graphicData uri="http://schemas.openxmlformats.org/drawingml/2006/table">
            <a:tbl>
              <a:tblPr/>
              <a:tblGrid>
                <a:gridCol w="400691">
                  <a:extLst>
                    <a:ext uri="{9D8B030D-6E8A-4147-A177-3AD203B41FA5}">
                      <a16:colId xmlns:a16="http://schemas.microsoft.com/office/drawing/2014/main" xmlns="" val="20000"/>
                    </a:ext>
                  </a:extLst>
                </a:gridCol>
                <a:gridCol w="707102">
                  <a:extLst>
                    <a:ext uri="{9D8B030D-6E8A-4147-A177-3AD203B41FA5}">
                      <a16:colId xmlns:a16="http://schemas.microsoft.com/office/drawing/2014/main" xmlns="" val="20001"/>
                    </a:ext>
                  </a:extLst>
                </a:gridCol>
                <a:gridCol w="777812">
                  <a:extLst>
                    <a:ext uri="{9D8B030D-6E8A-4147-A177-3AD203B41FA5}">
                      <a16:colId xmlns:a16="http://schemas.microsoft.com/office/drawing/2014/main" xmlns="" val="20002"/>
                    </a:ext>
                  </a:extLst>
                </a:gridCol>
                <a:gridCol w="2309866">
                  <a:extLst>
                    <a:ext uri="{9D8B030D-6E8A-4147-A177-3AD203B41FA5}">
                      <a16:colId xmlns:a16="http://schemas.microsoft.com/office/drawing/2014/main" xmlns="" val="20003"/>
                    </a:ext>
                  </a:extLst>
                </a:gridCol>
                <a:gridCol w="3771211">
                  <a:extLst>
                    <a:ext uri="{9D8B030D-6E8A-4147-A177-3AD203B41FA5}">
                      <a16:colId xmlns:a16="http://schemas.microsoft.com/office/drawing/2014/main" xmlns="" val="20004"/>
                    </a:ext>
                  </a:extLst>
                </a:gridCol>
                <a:gridCol w="3535509">
                  <a:extLst>
                    <a:ext uri="{9D8B030D-6E8A-4147-A177-3AD203B41FA5}">
                      <a16:colId xmlns:a16="http://schemas.microsoft.com/office/drawing/2014/main" xmlns="" val="20005"/>
                    </a:ext>
                  </a:extLst>
                </a:gridCol>
              </a:tblGrid>
              <a:tr h="82728">
                <a:tc>
                  <a:txBody>
                    <a:bodyPr/>
                    <a:lstStyle/>
                    <a:p>
                      <a:pPr marL="0" marR="0" algn="ctr">
                        <a:lnSpc>
                          <a:spcPct val="150000"/>
                        </a:lnSpc>
                        <a:spcBef>
                          <a:spcPts val="0"/>
                        </a:spcBef>
                        <a:spcAft>
                          <a:spcPts val="0"/>
                        </a:spcAft>
                        <a:tabLst>
                          <a:tab pos="2933700" algn="l"/>
                        </a:tabLst>
                      </a:pPr>
                      <a:r>
                        <a:rPr lang="en-US" sz="1400" dirty="0">
                          <a:latin typeface="Calibri"/>
                          <a:ea typeface="Calibri"/>
                          <a:cs typeface="Kalinga"/>
                        </a:rPr>
                        <a:t>SL.NO</a:t>
                      </a: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400" b="1">
                          <a:latin typeface="Arial"/>
                          <a:ea typeface="Calibri"/>
                          <a:cs typeface="Kalinga"/>
                        </a:rPr>
                        <a:t>Component</a:t>
                      </a:r>
                      <a:endParaRPr lang="en-US" sz="1400">
                        <a:latin typeface="Calibri"/>
                        <a:ea typeface="Calibri"/>
                        <a:cs typeface="Kalinga"/>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400" b="1">
                          <a:latin typeface="Arial"/>
                          <a:ea typeface="Calibri"/>
                          <a:cs typeface="Kalinga"/>
                        </a:rPr>
                        <a:t>Aspect</a:t>
                      </a:r>
                      <a:endParaRPr lang="en-US" sz="1400">
                        <a:latin typeface="Calibri"/>
                        <a:ea typeface="Calibri"/>
                        <a:cs typeface="Kalinga"/>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400" b="1">
                          <a:latin typeface="Arial"/>
                          <a:ea typeface="Calibri"/>
                          <a:cs typeface="Kalinga"/>
                        </a:rPr>
                        <a:t>Impacts</a:t>
                      </a:r>
                      <a:endParaRPr lang="en-US" sz="1400">
                        <a:latin typeface="Calibri"/>
                        <a:ea typeface="Calibri"/>
                        <a:cs typeface="Kalinga"/>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400" b="1">
                          <a:latin typeface="Arial"/>
                          <a:ea typeface="Calibri"/>
                          <a:cs typeface="Kalinga"/>
                        </a:rPr>
                        <a:t>Mitigation</a:t>
                      </a:r>
                      <a:r>
                        <a:rPr lang="en-IN" sz="1400" b="1" spc="-90">
                          <a:latin typeface="Arial"/>
                          <a:ea typeface="Calibri"/>
                          <a:cs typeface="Kalinga"/>
                        </a:rPr>
                        <a:t> </a:t>
                      </a:r>
                      <a:r>
                        <a:rPr lang="en-IN" sz="1400" b="1">
                          <a:latin typeface="Arial"/>
                          <a:ea typeface="Calibri"/>
                          <a:cs typeface="Kalinga"/>
                        </a:rPr>
                        <a:t>measures</a:t>
                      </a:r>
                      <a:endParaRPr lang="en-US" sz="1400">
                        <a:latin typeface="Calibri"/>
                        <a:ea typeface="Calibri"/>
                        <a:cs typeface="Kalinga"/>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400" b="1" spc="-5" dirty="0">
                          <a:latin typeface="Arial"/>
                          <a:ea typeface="Calibri"/>
                          <a:cs typeface="Kalinga"/>
                        </a:rPr>
                        <a:t>Monitoring</a:t>
                      </a:r>
                      <a:r>
                        <a:rPr lang="en-IN" sz="1400" b="1" spc="-55" dirty="0">
                          <a:latin typeface="Arial"/>
                          <a:ea typeface="Calibri"/>
                          <a:cs typeface="Kalinga"/>
                        </a:rPr>
                        <a:t> </a:t>
                      </a:r>
                      <a:r>
                        <a:rPr lang="en-IN" sz="1400" b="1" dirty="0">
                          <a:latin typeface="Arial"/>
                          <a:ea typeface="Calibri"/>
                          <a:cs typeface="Kalinga"/>
                        </a:rPr>
                        <a:t>/</a:t>
                      </a:r>
                      <a:r>
                        <a:rPr lang="en-IN" sz="1400" b="1" spc="-55" dirty="0">
                          <a:latin typeface="Arial"/>
                          <a:ea typeface="Calibri"/>
                          <a:cs typeface="Kalinga"/>
                        </a:rPr>
                        <a:t> </a:t>
                      </a:r>
                      <a:r>
                        <a:rPr lang="en-IN" sz="1400" b="1" spc="-5" dirty="0">
                          <a:latin typeface="Arial"/>
                          <a:ea typeface="Calibri"/>
                          <a:cs typeface="Kalinga"/>
                        </a:rPr>
                        <a:t>Responsibility</a:t>
                      </a:r>
                      <a:endParaRPr lang="en-US" sz="1400" dirty="0">
                        <a:latin typeface="Calibri"/>
                        <a:ea typeface="Calibri"/>
                        <a:cs typeface="Kalinga"/>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99552">
                <a:tc>
                  <a:txBody>
                    <a:bodyPr/>
                    <a:lstStyle/>
                    <a:p>
                      <a:pPr marL="0" marR="0" algn="just">
                        <a:lnSpc>
                          <a:spcPct val="150000"/>
                        </a:lnSpc>
                        <a:spcBef>
                          <a:spcPts val="0"/>
                        </a:spcBef>
                        <a:spcAft>
                          <a:spcPts val="0"/>
                        </a:spcAft>
                        <a:tabLst>
                          <a:tab pos="2933700" algn="l"/>
                        </a:tabLst>
                      </a:pPr>
                      <a:r>
                        <a:rPr lang="en-IN" sz="1400">
                          <a:latin typeface="Arial"/>
                          <a:ea typeface="Calibri"/>
                          <a:cs typeface="Kalinga"/>
                        </a:rPr>
                        <a:t>1.</a:t>
                      </a:r>
                      <a:endParaRPr lang="en-US" sz="1400">
                        <a:latin typeface="Calibri"/>
                        <a:ea typeface="Calibri"/>
                        <a:cs typeface="Kalinga"/>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Air</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Air quality</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3335" lvl="0" indent="-342900" algn="just">
                        <a:lnSpc>
                          <a:spcPct val="150000"/>
                        </a:lnSpc>
                        <a:spcAft>
                          <a:spcPts val="0"/>
                        </a:spcAft>
                        <a:buSzPts val="1000"/>
                        <a:buFont typeface="Symbol"/>
                        <a:buChar char=""/>
                        <a:tabLst>
                          <a:tab pos="109220" algn="l"/>
                        </a:tabLst>
                      </a:pPr>
                      <a:r>
                        <a:rPr lang="en-US" sz="1400">
                          <a:latin typeface="Arial" pitchFamily="34" charset="0"/>
                          <a:ea typeface="Symbol"/>
                          <a:cs typeface="Arial" pitchFamily="34" charset="0"/>
                        </a:rPr>
                        <a:t>Degradation of AAQ in the plant &amp; vicinity due to Stack emissions (mainly PM).</a:t>
                      </a:r>
                      <a:endParaRPr lang="en-IN" sz="1400">
                        <a:latin typeface="Arial" pitchFamily="34" charset="0"/>
                        <a:ea typeface="Symbol"/>
                        <a:cs typeface="Arial" pitchFamily="34" charset="0"/>
                      </a:endParaRPr>
                    </a:p>
                    <a:p>
                      <a:pPr marL="342900" marR="13335" lvl="0" indent="-342900" algn="just">
                        <a:lnSpc>
                          <a:spcPct val="150000"/>
                        </a:lnSpc>
                        <a:spcAft>
                          <a:spcPts val="0"/>
                        </a:spcAft>
                        <a:buSzPts val="1000"/>
                        <a:buFont typeface="Symbol"/>
                        <a:buChar char=""/>
                        <a:tabLst>
                          <a:tab pos="109220" algn="l"/>
                        </a:tabLst>
                      </a:pPr>
                      <a:r>
                        <a:rPr lang="en-US" sz="1400">
                          <a:latin typeface="Arial" pitchFamily="34" charset="0"/>
                          <a:ea typeface="Symbol"/>
                          <a:cs typeface="Arial" pitchFamily="34" charset="0"/>
                        </a:rPr>
                        <a:t>Vehicular traffic may result in increased air pollution in nearby habitations.</a:t>
                      </a:r>
                      <a:endParaRPr lang="en-IN" sz="1400">
                        <a:latin typeface="Arial" pitchFamily="34" charset="0"/>
                        <a:ea typeface="Symbol"/>
                        <a:cs typeface="Arial" pitchFamily="34" charset="0"/>
                      </a:endParaRPr>
                    </a:p>
                    <a:p>
                      <a:pPr marL="342900" marR="14605" lvl="0" indent="-342900" algn="just">
                        <a:lnSpc>
                          <a:spcPct val="150000"/>
                        </a:lnSpc>
                        <a:spcAft>
                          <a:spcPts val="0"/>
                        </a:spcAft>
                        <a:buSzPts val="1000"/>
                        <a:buFont typeface="Symbol"/>
                        <a:buChar char=""/>
                        <a:tabLst>
                          <a:tab pos="109220" algn="l"/>
                        </a:tabLst>
                      </a:pPr>
                      <a:r>
                        <a:rPr lang="en-US" sz="1400">
                          <a:latin typeface="Arial" pitchFamily="34" charset="0"/>
                          <a:ea typeface="Symbol"/>
                          <a:cs typeface="Arial" pitchFamily="34" charset="0"/>
                        </a:rPr>
                        <a:t>Fugitive emissions from material handling, transfer, loading and unloading operations.</a:t>
                      </a:r>
                      <a:endParaRPr lang="en-IN" sz="140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4605" lvl="0" indent="-342900" algn="just">
                        <a:lnSpc>
                          <a:spcPct val="150000"/>
                        </a:lnSpc>
                        <a:spcAft>
                          <a:spcPts val="0"/>
                        </a:spcAft>
                        <a:buSzPts val="1000"/>
                        <a:buFont typeface="Symbol"/>
                        <a:buChar char=""/>
                        <a:tabLst>
                          <a:tab pos="109220" algn="l"/>
                        </a:tabLst>
                      </a:pPr>
                      <a:r>
                        <a:rPr lang="en-US" sz="1400" dirty="0">
                          <a:latin typeface="Arial" pitchFamily="34" charset="0"/>
                          <a:ea typeface="Symbol"/>
                          <a:cs typeface="Arial" pitchFamily="34" charset="0"/>
                        </a:rPr>
                        <a:t>ESP for control of main process emissions from the stack.</a:t>
                      </a:r>
                      <a:endParaRPr lang="en-IN" sz="1400" dirty="0">
                        <a:latin typeface="Arial" pitchFamily="34" charset="0"/>
                        <a:ea typeface="Symbol"/>
                        <a:cs typeface="Arial" pitchFamily="34" charset="0"/>
                      </a:endParaRPr>
                    </a:p>
                    <a:p>
                      <a:pPr marL="342900" marR="14605" lvl="0" indent="-342900" algn="just">
                        <a:lnSpc>
                          <a:spcPct val="150000"/>
                        </a:lnSpc>
                        <a:spcAft>
                          <a:spcPts val="0"/>
                        </a:spcAft>
                        <a:buSzPts val="1000"/>
                        <a:buFont typeface="Symbol"/>
                        <a:buChar char=""/>
                        <a:tabLst>
                          <a:tab pos="109220" algn="l"/>
                        </a:tabLst>
                      </a:pPr>
                      <a:r>
                        <a:rPr lang="en-US" sz="1400" dirty="0">
                          <a:latin typeface="Arial" pitchFamily="34" charset="0"/>
                          <a:ea typeface="Symbol"/>
                          <a:cs typeface="Arial" pitchFamily="34" charset="0"/>
                        </a:rPr>
                        <a:t>Bag filters in other sections to control stack emissions</a:t>
                      </a:r>
                      <a:endParaRPr lang="en-IN" sz="1400" dirty="0">
                        <a:latin typeface="Arial" pitchFamily="34" charset="0"/>
                        <a:ea typeface="Symbol"/>
                        <a:cs typeface="Arial" pitchFamily="34" charset="0"/>
                      </a:endParaRPr>
                    </a:p>
                    <a:p>
                      <a:pPr marL="342900" marR="14605" lvl="0" indent="-342900" algn="just">
                        <a:lnSpc>
                          <a:spcPct val="150000"/>
                        </a:lnSpc>
                        <a:spcAft>
                          <a:spcPts val="0"/>
                        </a:spcAft>
                        <a:buSzPts val="1000"/>
                        <a:buFont typeface="Symbol"/>
                        <a:buChar char=""/>
                        <a:tabLst>
                          <a:tab pos="109220" algn="l"/>
                        </a:tabLst>
                      </a:pPr>
                      <a:r>
                        <a:rPr lang="en-US" sz="1400" dirty="0">
                          <a:latin typeface="Arial" pitchFamily="34" charset="0"/>
                          <a:ea typeface="Symbol"/>
                          <a:cs typeface="Arial" pitchFamily="34" charset="0"/>
                        </a:rPr>
                        <a:t>All APCDs designed / upgraded to meet PM emissions of &lt; 30 mg/Nm</a:t>
                      </a:r>
                      <a:r>
                        <a:rPr lang="en-US" sz="1400" baseline="30000" dirty="0">
                          <a:latin typeface="Arial" pitchFamily="34" charset="0"/>
                          <a:ea typeface="Symbol"/>
                          <a:cs typeface="Arial" pitchFamily="34" charset="0"/>
                        </a:rPr>
                        <a:t>3</a:t>
                      </a:r>
                      <a:endParaRPr lang="en-IN" sz="1400" dirty="0">
                        <a:latin typeface="Arial" pitchFamily="34" charset="0"/>
                        <a:ea typeface="Symbol"/>
                        <a:cs typeface="Arial" pitchFamily="34" charset="0"/>
                      </a:endParaRPr>
                    </a:p>
                    <a:p>
                      <a:pPr marL="342900" marR="14605" lvl="0" indent="-342900" algn="just">
                        <a:lnSpc>
                          <a:spcPct val="150000"/>
                        </a:lnSpc>
                        <a:spcAft>
                          <a:spcPts val="0"/>
                        </a:spcAft>
                        <a:buSzPts val="1000"/>
                        <a:buFont typeface="Symbol"/>
                        <a:buChar char=""/>
                        <a:tabLst>
                          <a:tab pos="109220" algn="l"/>
                        </a:tabLst>
                      </a:pPr>
                      <a:r>
                        <a:rPr lang="en-US" sz="1400" dirty="0">
                          <a:latin typeface="Arial" pitchFamily="34" charset="0"/>
                          <a:ea typeface="Symbol"/>
                          <a:cs typeface="Arial" pitchFamily="34" charset="0"/>
                        </a:rPr>
                        <a:t>Dust suppression consisting of water sprinkling facilities and De dusting systems.</a:t>
                      </a:r>
                      <a:endParaRPr lang="en-IN" sz="1400" dirty="0">
                        <a:latin typeface="Arial" pitchFamily="34" charset="0"/>
                        <a:ea typeface="Symbol"/>
                        <a:cs typeface="Arial" pitchFamily="34" charset="0"/>
                      </a:endParaRPr>
                    </a:p>
                    <a:p>
                      <a:pPr marL="0" marR="14605" lvl="0" indent="0" algn="just">
                        <a:lnSpc>
                          <a:spcPct val="150000"/>
                        </a:lnSpc>
                        <a:spcAft>
                          <a:spcPts val="0"/>
                        </a:spcAft>
                        <a:buSzPts val="1000"/>
                        <a:buFont typeface="Symbol"/>
                        <a:buNone/>
                        <a:tabLst>
                          <a:tab pos="109220" algn="l"/>
                        </a:tabLst>
                      </a:pPr>
                      <a:r>
                        <a:rPr lang="en-US" sz="1400" dirty="0">
                          <a:latin typeface="Arial" pitchFamily="34" charset="0"/>
                          <a:ea typeface="Symbol"/>
                          <a:cs typeface="Arial" pitchFamily="34" charset="0"/>
                        </a:rPr>
                        <a:t>Control of fugitive emissions</a:t>
                      </a:r>
                      <a:endParaRPr lang="en-IN" sz="1400" dirty="0">
                        <a:latin typeface="Arial" pitchFamily="34" charset="0"/>
                        <a:ea typeface="Symbol"/>
                        <a:cs typeface="Arial" pitchFamily="34" charset="0"/>
                      </a:endParaRPr>
                    </a:p>
                    <a:p>
                      <a:pPr marL="342900" marR="14605" lvl="0" indent="-342900" algn="just">
                        <a:lnSpc>
                          <a:spcPct val="150000"/>
                        </a:lnSpc>
                        <a:spcAft>
                          <a:spcPts val="0"/>
                        </a:spcAft>
                        <a:buSzPts val="1000"/>
                        <a:buFont typeface="Symbol"/>
                        <a:buChar char=""/>
                        <a:tabLst>
                          <a:tab pos="109220" algn="l"/>
                        </a:tabLst>
                      </a:pPr>
                      <a:r>
                        <a:rPr lang="en-US" sz="1400" dirty="0">
                          <a:latin typeface="Arial" pitchFamily="34" charset="0"/>
                          <a:ea typeface="Symbol"/>
                          <a:cs typeface="Arial" pitchFamily="34" charset="0"/>
                        </a:rPr>
                        <a:t>Plain water type dust suppression systems consisting of water sprinkling systems will be provided all around the raw material stockpiles to suppress fugitive dust.</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36195" lvl="0" indent="-342900" algn="l">
                        <a:lnSpc>
                          <a:spcPct val="150000"/>
                        </a:lnSpc>
                        <a:spcAft>
                          <a:spcPts val="0"/>
                        </a:spcAft>
                        <a:buSzPts val="1000"/>
                        <a:buFont typeface="Symbol"/>
                        <a:buChar char=""/>
                        <a:tabLst>
                          <a:tab pos="124460" algn="l"/>
                        </a:tabLst>
                      </a:pPr>
                      <a:r>
                        <a:rPr lang="en-US" sz="1400" dirty="0">
                          <a:latin typeface="Arial" pitchFamily="34" charset="0"/>
                          <a:ea typeface="Symbol"/>
                          <a:cs typeface="Arial" pitchFamily="34" charset="0"/>
                        </a:rPr>
                        <a:t>Responsibility EMC, OSISL.</a:t>
                      </a:r>
                      <a:endParaRPr lang="en-IN" sz="1400" dirty="0">
                        <a:latin typeface="Arial" pitchFamily="34" charset="0"/>
                        <a:ea typeface="Symbol"/>
                        <a:cs typeface="Arial" pitchFamily="34" charset="0"/>
                      </a:endParaRPr>
                    </a:p>
                    <a:p>
                      <a:pPr marL="342900" marR="19050" lvl="0" indent="-342900" algn="l">
                        <a:lnSpc>
                          <a:spcPct val="150000"/>
                        </a:lnSpc>
                        <a:spcAft>
                          <a:spcPts val="0"/>
                        </a:spcAft>
                        <a:buSzPts val="1000"/>
                        <a:buFont typeface="Symbol"/>
                        <a:buChar char=""/>
                        <a:tabLst>
                          <a:tab pos="124460" algn="l"/>
                        </a:tabLst>
                      </a:pPr>
                      <a:r>
                        <a:rPr lang="en-US" sz="1400" dirty="0">
                          <a:latin typeface="Arial" pitchFamily="34" charset="0"/>
                          <a:ea typeface="Symbol"/>
                          <a:cs typeface="Arial" pitchFamily="34" charset="0"/>
                        </a:rPr>
                        <a:t>Monitoring of process stacks (of ESPs) through OCEMS.</a:t>
                      </a:r>
                      <a:endParaRPr lang="en-IN" sz="1400" dirty="0">
                        <a:latin typeface="Arial" pitchFamily="34" charset="0"/>
                        <a:ea typeface="Symbol"/>
                        <a:cs typeface="Arial" pitchFamily="34" charset="0"/>
                      </a:endParaRPr>
                    </a:p>
                    <a:p>
                      <a:pPr marL="342900" marR="73025" lvl="0" indent="-342900" algn="just">
                        <a:lnSpc>
                          <a:spcPct val="150000"/>
                        </a:lnSpc>
                        <a:spcAft>
                          <a:spcPts val="0"/>
                        </a:spcAft>
                        <a:buSzPts val="1000"/>
                        <a:buFont typeface="Symbol"/>
                        <a:buChar char=""/>
                        <a:tabLst>
                          <a:tab pos="124460" algn="l"/>
                        </a:tabLst>
                      </a:pPr>
                      <a:r>
                        <a:rPr lang="en-US" sz="1400" dirty="0">
                          <a:latin typeface="Arial" pitchFamily="34" charset="0"/>
                          <a:ea typeface="Symbol"/>
                          <a:cs typeface="Arial" pitchFamily="34" charset="0"/>
                        </a:rPr>
                        <a:t>Hourly continuous ambient air quality monitoring by Continuous Ambient Air Quality Monitoring Stations (CAAQMS)</a:t>
                      </a:r>
                      <a:endParaRPr lang="en-IN" sz="1400" dirty="0">
                        <a:latin typeface="Arial" pitchFamily="34" charset="0"/>
                        <a:ea typeface="Symbol"/>
                        <a:cs typeface="Arial" pitchFamily="34" charset="0"/>
                      </a:endParaRPr>
                    </a:p>
                    <a:p>
                      <a:pPr marL="342900" lvl="0" indent="-342900" algn="l">
                        <a:lnSpc>
                          <a:spcPct val="150000"/>
                        </a:lnSpc>
                        <a:spcAft>
                          <a:spcPts val="0"/>
                        </a:spcAft>
                        <a:buSzPts val="1000"/>
                        <a:buFont typeface="Symbol"/>
                        <a:buChar char=""/>
                        <a:tabLst>
                          <a:tab pos="86360" algn="l"/>
                        </a:tabLst>
                      </a:pPr>
                      <a:r>
                        <a:rPr lang="en-US" sz="1400" dirty="0">
                          <a:latin typeface="Arial" pitchFamily="34" charset="0"/>
                          <a:ea typeface="Symbol"/>
                          <a:cs typeface="Arial" pitchFamily="34" charset="0"/>
                        </a:rPr>
                        <a:t>Monitoring in the plant and nearby area as proposed in environment monitoring program.</a:t>
                      </a:r>
                      <a:endParaRPr lang="en-IN" sz="1400" dirty="0">
                        <a:latin typeface="Arial" pitchFamily="34" charset="0"/>
                        <a:ea typeface="Symbol"/>
                        <a:cs typeface="Arial" pitchFamily="34" charset="0"/>
                      </a:endParaRPr>
                    </a:p>
                    <a:p>
                      <a:pPr marL="342900" lvl="0" indent="-342900" algn="l">
                        <a:lnSpc>
                          <a:spcPct val="150000"/>
                        </a:lnSpc>
                        <a:spcAft>
                          <a:spcPts val="0"/>
                        </a:spcAft>
                        <a:buSzPts val="1000"/>
                        <a:buFont typeface="Symbol"/>
                        <a:buChar char=""/>
                        <a:tabLst>
                          <a:tab pos="86360" algn="l"/>
                        </a:tabLst>
                      </a:pPr>
                      <a:r>
                        <a:rPr lang="en-US" sz="1400" dirty="0">
                          <a:latin typeface="Arial" pitchFamily="34" charset="0"/>
                          <a:ea typeface="Symbol"/>
                          <a:cs typeface="Arial" pitchFamily="34" charset="0"/>
                        </a:rPr>
                        <a:t>EMC will use the data to analyze performance of the plant equipment. periodically.</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Rectangle 6">
            <a:extLst>
              <a:ext uri="{FF2B5EF4-FFF2-40B4-BE49-F238E27FC236}">
                <a16:creationId xmlns:a16="http://schemas.microsoft.com/office/drawing/2014/main" xmlns="" id="{D52051C1-7979-4DCC-BAFE-EA73699A4D2B}"/>
              </a:ext>
            </a:extLst>
          </p:cNvPr>
          <p:cNvSpPr/>
          <p:nvPr/>
        </p:nvSpPr>
        <p:spPr>
          <a:xfrm>
            <a:off x="0" y="56446"/>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AT SITE DURING  OPERATION PHASE (AIR) </a:t>
            </a:r>
          </a:p>
        </p:txBody>
      </p:sp>
      <p:sp>
        <p:nvSpPr>
          <p:cNvPr id="2" name="Slide Number Placeholder 1">
            <a:extLst>
              <a:ext uri="{FF2B5EF4-FFF2-40B4-BE49-F238E27FC236}">
                <a16:creationId xmlns:a16="http://schemas.microsoft.com/office/drawing/2014/main" xmlns="" id="{D1F998CB-7329-45E5-81D2-CF2C5921A851}"/>
              </a:ext>
            </a:extLst>
          </p:cNvPr>
          <p:cNvSpPr>
            <a:spLocks noGrp="1"/>
          </p:cNvSpPr>
          <p:nvPr>
            <p:ph type="sldNum" sz="quarter" idx="12"/>
          </p:nvPr>
        </p:nvSpPr>
        <p:spPr/>
        <p:txBody>
          <a:bodyPr/>
          <a:lstStyle/>
          <a:p>
            <a:fld id="{CFF127C1-E3C8-484A-B43B-A9A91675C17C}"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14849185"/>
              </p:ext>
            </p:extLst>
          </p:nvPr>
        </p:nvGraphicFramePr>
        <p:xfrm>
          <a:off x="360946" y="854293"/>
          <a:ext cx="11430000" cy="5688024"/>
        </p:xfrm>
        <a:graphic>
          <a:graphicData uri="http://schemas.openxmlformats.org/drawingml/2006/table">
            <a:tbl>
              <a:tblPr/>
              <a:tblGrid>
                <a:gridCol w="441915">
                  <a:extLst>
                    <a:ext uri="{9D8B030D-6E8A-4147-A177-3AD203B41FA5}">
                      <a16:colId xmlns:a16="http://schemas.microsoft.com/office/drawing/2014/main" xmlns="" val="20000"/>
                    </a:ext>
                  </a:extLst>
                </a:gridCol>
                <a:gridCol w="929687">
                  <a:extLst>
                    <a:ext uri="{9D8B030D-6E8A-4147-A177-3AD203B41FA5}">
                      <a16:colId xmlns:a16="http://schemas.microsoft.com/office/drawing/2014/main" xmlns="" val="20001"/>
                    </a:ext>
                  </a:extLst>
                </a:gridCol>
                <a:gridCol w="770021">
                  <a:extLst>
                    <a:ext uri="{9D8B030D-6E8A-4147-A177-3AD203B41FA5}">
                      <a16:colId xmlns:a16="http://schemas.microsoft.com/office/drawing/2014/main" xmlns="" val="20002"/>
                    </a:ext>
                  </a:extLst>
                </a:gridCol>
                <a:gridCol w="2237874">
                  <a:extLst>
                    <a:ext uri="{9D8B030D-6E8A-4147-A177-3AD203B41FA5}">
                      <a16:colId xmlns:a16="http://schemas.microsoft.com/office/drawing/2014/main" xmlns="" val="20003"/>
                    </a:ext>
                  </a:extLst>
                </a:gridCol>
                <a:gridCol w="4090736">
                  <a:extLst>
                    <a:ext uri="{9D8B030D-6E8A-4147-A177-3AD203B41FA5}">
                      <a16:colId xmlns:a16="http://schemas.microsoft.com/office/drawing/2014/main" xmlns="" val="20004"/>
                    </a:ext>
                  </a:extLst>
                </a:gridCol>
                <a:gridCol w="2959767">
                  <a:extLst>
                    <a:ext uri="{9D8B030D-6E8A-4147-A177-3AD203B41FA5}">
                      <a16:colId xmlns:a16="http://schemas.microsoft.com/office/drawing/2014/main" xmlns="" val="20005"/>
                    </a:ext>
                  </a:extLst>
                </a:gridCol>
              </a:tblGrid>
              <a:tr h="861160">
                <a:tc>
                  <a:txBody>
                    <a:bodyPr/>
                    <a:lstStyle/>
                    <a:p>
                      <a:pPr marL="0" marR="0" algn="ctr">
                        <a:lnSpc>
                          <a:spcPct val="150000"/>
                        </a:lnSpc>
                        <a:spcBef>
                          <a:spcPts val="0"/>
                        </a:spcBef>
                        <a:spcAft>
                          <a:spcPts val="0"/>
                        </a:spcAft>
                        <a:tabLst>
                          <a:tab pos="2933700" algn="l"/>
                        </a:tabLst>
                      </a:pPr>
                      <a:r>
                        <a:rPr lang="en-US" sz="1600" dirty="0">
                          <a:latin typeface="Arial" panose="020B0604020202020204" pitchFamily="34" charset="0"/>
                          <a:ea typeface="Calibri"/>
                          <a:cs typeface="Arial" panose="020B0604020202020204" pitchFamily="34" charset="0"/>
                        </a:rPr>
                        <a:t>SL.NO</a:t>
                      </a: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Component</a:t>
                      </a:r>
                      <a:endParaRPr lang="en-US" sz="1600" dirty="0">
                        <a:latin typeface="Arial" panose="020B0604020202020204" pitchFamily="34" charset="0"/>
                        <a:ea typeface="Calibri"/>
                        <a:cs typeface="Arial" panose="020B0604020202020204" pitchFamily="34" charset="0"/>
                      </a:endParaRP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600" b="1">
                          <a:latin typeface="Arial" panose="020B0604020202020204" pitchFamily="34" charset="0"/>
                          <a:ea typeface="Calibri"/>
                          <a:cs typeface="Arial" panose="020B0604020202020204" pitchFamily="34" charset="0"/>
                        </a:rPr>
                        <a:t>Aspect</a:t>
                      </a:r>
                      <a:endParaRPr lang="en-US" sz="1600">
                        <a:latin typeface="Arial" panose="020B0604020202020204" pitchFamily="34" charset="0"/>
                        <a:ea typeface="Calibri"/>
                        <a:cs typeface="Arial" panose="020B0604020202020204" pitchFamily="34" charset="0"/>
                      </a:endParaRP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600" b="1">
                          <a:latin typeface="Arial" panose="020B0604020202020204" pitchFamily="34" charset="0"/>
                          <a:ea typeface="Calibri"/>
                          <a:cs typeface="Arial" panose="020B0604020202020204" pitchFamily="34" charset="0"/>
                        </a:rPr>
                        <a:t>Impacts</a:t>
                      </a:r>
                      <a:endParaRPr lang="en-US" sz="1600">
                        <a:latin typeface="Arial" panose="020B0604020202020204" pitchFamily="34" charset="0"/>
                        <a:ea typeface="Calibri"/>
                        <a:cs typeface="Arial" panose="020B0604020202020204" pitchFamily="34" charset="0"/>
                      </a:endParaRP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Mitigation</a:t>
                      </a:r>
                      <a:r>
                        <a:rPr lang="en-IN" sz="1600" b="1" spc="-90" dirty="0">
                          <a:latin typeface="Arial" panose="020B0604020202020204" pitchFamily="34" charset="0"/>
                          <a:ea typeface="Calibri"/>
                          <a:cs typeface="Arial" panose="020B0604020202020204" pitchFamily="34" charset="0"/>
                        </a:rPr>
                        <a:t> </a:t>
                      </a:r>
                      <a:r>
                        <a:rPr lang="en-IN" sz="1600" b="1" dirty="0">
                          <a:latin typeface="Arial" panose="020B0604020202020204" pitchFamily="34" charset="0"/>
                          <a:ea typeface="Calibri"/>
                          <a:cs typeface="Arial" panose="020B0604020202020204" pitchFamily="34" charset="0"/>
                        </a:rPr>
                        <a:t>measures</a:t>
                      </a:r>
                      <a:endParaRPr lang="en-US" sz="1600" dirty="0">
                        <a:latin typeface="Arial" panose="020B0604020202020204" pitchFamily="34" charset="0"/>
                        <a:ea typeface="Calibri"/>
                        <a:cs typeface="Arial" panose="020B0604020202020204" pitchFamily="34" charset="0"/>
                      </a:endParaRP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2933700" algn="l"/>
                        </a:tabLst>
                      </a:pPr>
                      <a:r>
                        <a:rPr lang="en-IN" sz="1600" b="1" spc="-5" dirty="0">
                          <a:latin typeface="Arial" panose="020B0604020202020204" pitchFamily="34" charset="0"/>
                          <a:ea typeface="Calibri"/>
                          <a:cs typeface="Arial" panose="020B0604020202020204" pitchFamily="34" charset="0"/>
                        </a:rPr>
                        <a:t>Monitoring</a:t>
                      </a:r>
                      <a:r>
                        <a:rPr lang="en-IN" sz="1600" b="1" spc="-55" dirty="0">
                          <a:latin typeface="Arial" panose="020B0604020202020204" pitchFamily="34" charset="0"/>
                          <a:ea typeface="Calibri"/>
                          <a:cs typeface="Arial" panose="020B0604020202020204" pitchFamily="34" charset="0"/>
                        </a:rPr>
                        <a:t> </a:t>
                      </a:r>
                      <a:r>
                        <a:rPr lang="en-IN" sz="1600" b="1" dirty="0">
                          <a:latin typeface="Arial" panose="020B0604020202020204" pitchFamily="34" charset="0"/>
                          <a:ea typeface="Calibri"/>
                          <a:cs typeface="Arial" panose="020B0604020202020204" pitchFamily="34" charset="0"/>
                        </a:rPr>
                        <a:t>/</a:t>
                      </a:r>
                      <a:r>
                        <a:rPr lang="en-IN" sz="1600" b="1" spc="-55" dirty="0">
                          <a:latin typeface="Arial" panose="020B0604020202020204" pitchFamily="34" charset="0"/>
                          <a:ea typeface="Calibri"/>
                          <a:cs typeface="Arial" panose="020B0604020202020204" pitchFamily="34" charset="0"/>
                        </a:rPr>
                        <a:t> </a:t>
                      </a:r>
                      <a:r>
                        <a:rPr lang="en-IN" sz="1600" b="1" spc="-5" dirty="0">
                          <a:latin typeface="Arial" panose="020B0604020202020204" pitchFamily="34" charset="0"/>
                          <a:ea typeface="Calibri"/>
                          <a:cs typeface="Arial" panose="020B0604020202020204" pitchFamily="34" charset="0"/>
                        </a:rPr>
                        <a:t>Responsibility</a:t>
                      </a:r>
                      <a:endParaRPr lang="en-US" sz="1600" dirty="0">
                        <a:latin typeface="Arial" panose="020B0604020202020204" pitchFamily="34" charset="0"/>
                        <a:ea typeface="Calibri"/>
                        <a:cs typeface="Arial" panose="020B0604020202020204" pitchFamily="34" charset="0"/>
                      </a:endParaRP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26864">
                <a:tc>
                  <a:txBody>
                    <a:bodyPr/>
                    <a:lstStyle/>
                    <a:p>
                      <a:pPr marL="0" marR="0" algn="ctr">
                        <a:lnSpc>
                          <a:spcPct val="150000"/>
                        </a:lnSpc>
                        <a:spcBef>
                          <a:spcPts val="0"/>
                        </a:spcBef>
                        <a:spcAft>
                          <a:spcPts val="0"/>
                        </a:spcAft>
                        <a:tabLst>
                          <a:tab pos="2933700" algn="l"/>
                        </a:tabLst>
                      </a:pPr>
                      <a:r>
                        <a:rPr lang="en-IN" sz="1600" dirty="0">
                          <a:latin typeface="Arial" panose="020B0604020202020204" pitchFamily="34" charset="0"/>
                          <a:ea typeface="Calibri"/>
                          <a:cs typeface="Arial" panose="020B0604020202020204" pitchFamily="34" charset="0"/>
                        </a:rPr>
                        <a:t>2.</a:t>
                      </a:r>
                      <a:endParaRPr lang="en-US" sz="1600" dirty="0">
                        <a:latin typeface="Arial" panose="020B0604020202020204" pitchFamily="34" charset="0"/>
                        <a:ea typeface="Calibri"/>
                        <a:cs typeface="Arial" panose="020B0604020202020204" pitchFamily="34" charset="0"/>
                      </a:endParaRPr>
                    </a:p>
                  </a:txBody>
                  <a:tcPr marL="11281" marR="11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Noise</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Noise levels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5240" lvl="0" indent="-342900" algn="just">
                        <a:lnSpc>
                          <a:spcPct val="150000"/>
                        </a:lnSpc>
                        <a:spcAft>
                          <a:spcPts val="0"/>
                        </a:spcAft>
                        <a:buSzPts val="1000"/>
                        <a:buFont typeface="Symbol"/>
                        <a:buChar char=""/>
                        <a:tabLst>
                          <a:tab pos="85090" algn="l"/>
                        </a:tabLst>
                      </a:pPr>
                      <a:r>
                        <a:rPr lang="en-US" sz="1400">
                          <a:latin typeface="Arial" pitchFamily="34" charset="0"/>
                          <a:ea typeface="Symbol"/>
                          <a:cs typeface="Arial" pitchFamily="34" charset="0"/>
                        </a:rPr>
                        <a:t>Main noise generating sources are much away from the plant boundary. </a:t>
                      </a:r>
                      <a:endParaRPr lang="en-IN" sz="140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SzPts val="1000"/>
                        <a:buFont typeface="Symbol"/>
                        <a:buChar char=""/>
                      </a:pPr>
                      <a:r>
                        <a:rPr lang="en-US" sz="1400" dirty="0">
                          <a:latin typeface="Arial" pitchFamily="34" charset="0"/>
                          <a:ea typeface="Symbol"/>
                          <a:cs typeface="Arial" pitchFamily="34" charset="0"/>
                        </a:rPr>
                        <a:t>Heavy noise generating equipment like – blowers/fans, crushers, compressors will be provided with acoustic barriers/ enclosures.</a:t>
                      </a:r>
                      <a:endParaRPr lang="en-IN" sz="1400" dirty="0">
                        <a:latin typeface="Arial" pitchFamily="34" charset="0"/>
                        <a:ea typeface="Symbol"/>
                        <a:cs typeface="Arial" pitchFamily="34" charset="0"/>
                      </a:endParaRPr>
                    </a:p>
                    <a:p>
                      <a:pPr marL="342900" lvl="0" indent="-342900" algn="just">
                        <a:lnSpc>
                          <a:spcPct val="150000"/>
                        </a:lnSpc>
                        <a:spcAft>
                          <a:spcPts val="0"/>
                        </a:spcAft>
                        <a:buSzPts val="1000"/>
                        <a:buFont typeface="Symbol"/>
                        <a:buChar char=""/>
                      </a:pPr>
                      <a:r>
                        <a:rPr lang="en-US" sz="1400" dirty="0">
                          <a:latin typeface="Arial" pitchFamily="34" charset="0"/>
                          <a:ea typeface="Symbol"/>
                          <a:cs typeface="Arial" pitchFamily="34" charset="0"/>
                        </a:rPr>
                        <a:t>Proper grouting of equipment to avoid rattling and vibrations.</a:t>
                      </a:r>
                      <a:endParaRPr lang="en-IN" sz="1400" dirty="0">
                        <a:latin typeface="Arial" pitchFamily="34" charset="0"/>
                        <a:ea typeface="Symbol"/>
                        <a:cs typeface="Arial" pitchFamily="34" charset="0"/>
                      </a:endParaRPr>
                    </a:p>
                    <a:p>
                      <a:pPr marL="342900" lvl="0" indent="-342900" algn="just">
                        <a:lnSpc>
                          <a:spcPct val="150000"/>
                        </a:lnSpc>
                        <a:spcAft>
                          <a:spcPts val="0"/>
                        </a:spcAft>
                        <a:buSzPts val="1000"/>
                        <a:buFont typeface="Symbol"/>
                        <a:buChar char=""/>
                      </a:pPr>
                      <a:r>
                        <a:rPr lang="en-US" sz="1400" dirty="0">
                          <a:latin typeface="Arial" pitchFamily="34" charset="0"/>
                          <a:ea typeface="Symbol"/>
                          <a:cs typeface="Arial" pitchFamily="34" charset="0"/>
                        </a:rPr>
                        <a:t>Regular monitoring and preventing maintenance to avoid pneumatic (air) leakages in lines</a:t>
                      </a:r>
                      <a:endParaRPr lang="en-IN" sz="1400" dirty="0">
                        <a:latin typeface="Arial" pitchFamily="34" charset="0"/>
                        <a:ea typeface="Symbol"/>
                        <a:cs typeface="Arial" pitchFamily="34" charset="0"/>
                      </a:endParaRPr>
                    </a:p>
                    <a:p>
                      <a:pPr marL="342900" lvl="0" indent="-342900" algn="just">
                        <a:lnSpc>
                          <a:spcPct val="150000"/>
                        </a:lnSpc>
                        <a:spcAft>
                          <a:spcPts val="0"/>
                        </a:spcAft>
                        <a:buSzPts val="1000"/>
                        <a:buFont typeface="Symbol"/>
                        <a:buChar char=""/>
                      </a:pPr>
                      <a:r>
                        <a:rPr lang="en-US" sz="1400" dirty="0">
                          <a:latin typeface="Arial" pitchFamily="34" charset="0"/>
                          <a:ea typeface="Symbol"/>
                          <a:cs typeface="Arial" pitchFamily="34" charset="0"/>
                        </a:rPr>
                        <a:t>Provision of PPEs, ear plugs/muffs provided to personnel working close to the noise generating equipment.</a:t>
                      </a:r>
                      <a:endParaRPr lang="en-IN" sz="1400" dirty="0">
                        <a:latin typeface="Arial" pitchFamily="34" charset="0"/>
                        <a:ea typeface="Symbol"/>
                        <a:cs typeface="Arial" pitchFamily="34" charset="0"/>
                      </a:endParaRPr>
                    </a:p>
                    <a:p>
                      <a:pPr marL="342900" lvl="0" indent="-342900" algn="just">
                        <a:lnSpc>
                          <a:spcPct val="150000"/>
                        </a:lnSpc>
                        <a:spcAft>
                          <a:spcPts val="0"/>
                        </a:spcAft>
                        <a:buSzPts val="1000"/>
                        <a:buFont typeface="Symbol"/>
                        <a:buChar char=""/>
                      </a:pPr>
                      <a:r>
                        <a:rPr lang="en-US" sz="1400" dirty="0">
                          <a:latin typeface="Arial" pitchFamily="34" charset="0"/>
                          <a:ea typeface="Symbol"/>
                          <a:cs typeface="Arial" pitchFamily="34" charset="0"/>
                        </a:rPr>
                        <a:t>All rotating equipment / parts lubricated and provided with enclosures as far as possible to reduce noise transmission. </a:t>
                      </a:r>
                      <a:endParaRPr lang="en-IN" sz="1400" dirty="0">
                        <a:latin typeface="Arial" pitchFamily="34" charset="0"/>
                        <a:ea typeface="Symbol"/>
                        <a:cs typeface="Arial" pitchFamily="34" charset="0"/>
                      </a:endParaRPr>
                    </a:p>
                    <a:p>
                      <a:pPr marL="342900" lvl="0" indent="-342900" algn="just">
                        <a:lnSpc>
                          <a:spcPct val="150000"/>
                        </a:lnSpc>
                        <a:spcAft>
                          <a:spcPts val="0"/>
                        </a:spcAft>
                        <a:buSzPts val="1000"/>
                        <a:buFont typeface="Symbol"/>
                        <a:buChar char=""/>
                      </a:pPr>
                      <a:r>
                        <a:rPr lang="en-US" sz="1400" dirty="0">
                          <a:latin typeface="Arial" pitchFamily="34" charset="0"/>
                          <a:ea typeface="Symbol"/>
                          <a:cs typeface="Arial" pitchFamily="34" charset="0"/>
                        </a:rPr>
                        <a:t>Isolation of equipment to the extent possible.</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SzPts val="1000"/>
                        <a:buFont typeface="Symbol"/>
                        <a:buChar char=""/>
                        <a:tabLst>
                          <a:tab pos="86360" algn="l"/>
                        </a:tabLst>
                      </a:pPr>
                      <a:r>
                        <a:rPr lang="en-US" sz="1400" dirty="0">
                          <a:latin typeface="Arial" pitchFamily="34" charset="0"/>
                          <a:ea typeface="Symbol"/>
                          <a:cs typeface="Arial" pitchFamily="34" charset="0"/>
                        </a:rPr>
                        <a:t>Work zone and ambient noise monitoring will be conducted periodically.</a:t>
                      </a:r>
                      <a:endParaRPr lang="en-IN" sz="1400" dirty="0">
                        <a:latin typeface="Arial" pitchFamily="34" charset="0"/>
                        <a:ea typeface="Symbol"/>
                        <a:cs typeface="Arial" pitchFamily="34" charset="0"/>
                      </a:endParaRPr>
                    </a:p>
                    <a:p>
                      <a:pPr marL="342900" lvl="0" indent="-342900" algn="l">
                        <a:lnSpc>
                          <a:spcPct val="150000"/>
                        </a:lnSpc>
                        <a:spcAft>
                          <a:spcPts val="0"/>
                        </a:spcAft>
                        <a:buSzPts val="1000"/>
                        <a:buFont typeface="Symbol"/>
                        <a:buChar char=""/>
                        <a:tabLst>
                          <a:tab pos="86360" algn="l"/>
                        </a:tabLst>
                      </a:pPr>
                      <a:r>
                        <a:rPr lang="en-US" sz="1400" dirty="0">
                          <a:latin typeface="Arial" pitchFamily="34" charset="0"/>
                          <a:ea typeface="Symbol"/>
                          <a:cs typeface="Arial" pitchFamily="34" charset="0"/>
                        </a:rPr>
                        <a:t>Noise level Monitoring in the plant and nearby area as proposed in environment monitoring program.</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0" y="4556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AT SITE DURING OPERATION PHASE ( NOISE) </a:t>
            </a:r>
          </a:p>
        </p:txBody>
      </p:sp>
      <p:sp>
        <p:nvSpPr>
          <p:cNvPr id="2" name="Slide Number Placeholder 1">
            <a:extLst>
              <a:ext uri="{FF2B5EF4-FFF2-40B4-BE49-F238E27FC236}">
                <a16:creationId xmlns:a16="http://schemas.microsoft.com/office/drawing/2014/main" xmlns="" id="{73E3FE60-D5A0-40C3-9387-CAB8DB4D18F7}"/>
              </a:ext>
            </a:extLst>
          </p:cNvPr>
          <p:cNvSpPr>
            <a:spLocks noGrp="1"/>
          </p:cNvSpPr>
          <p:nvPr>
            <p:ph type="sldNum" sz="quarter" idx="12"/>
          </p:nvPr>
        </p:nvSpPr>
        <p:spPr/>
        <p:txBody>
          <a:bodyPr/>
          <a:lstStyle/>
          <a:p>
            <a:fld id="{CFF127C1-E3C8-484A-B43B-A9A91675C17C}"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4556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AT SITE DURING  OPERATION PHASE ( WATER) </a:t>
            </a:r>
          </a:p>
        </p:txBody>
      </p:sp>
      <p:graphicFrame>
        <p:nvGraphicFramePr>
          <p:cNvPr id="5" name="Table 4"/>
          <p:cNvGraphicFramePr>
            <a:graphicFrameLocks noGrp="1"/>
          </p:cNvGraphicFramePr>
          <p:nvPr>
            <p:extLst>
              <p:ext uri="{D42A27DB-BD31-4B8C-83A1-F6EECF244321}">
                <p14:modId xmlns:p14="http://schemas.microsoft.com/office/powerpoint/2010/main" val="1828420864"/>
              </p:ext>
            </p:extLst>
          </p:nvPr>
        </p:nvGraphicFramePr>
        <p:xfrm>
          <a:off x="144378" y="578753"/>
          <a:ext cx="11839074" cy="6248400"/>
        </p:xfrm>
        <a:graphic>
          <a:graphicData uri="http://schemas.openxmlformats.org/drawingml/2006/table">
            <a:tbl>
              <a:tblPr/>
              <a:tblGrid>
                <a:gridCol w="390088">
                  <a:extLst>
                    <a:ext uri="{9D8B030D-6E8A-4147-A177-3AD203B41FA5}">
                      <a16:colId xmlns:a16="http://schemas.microsoft.com/office/drawing/2014/main" xmlns="" val="20000"/>
                    </a:ext>
                  </a:extLst>
                </a:gridCol>
                <a:gridCol w="623740">
                  <a:extLst>
                    <a:ext uri="{9D8B030D-6E8A-4147-A177-3AD203B41FA5}">
                      <a16:colId xmlns:a16="http://schemas.microsoft.com/office/drawing/2014/main" xmlns="" val="20001"/>
                    </a:ext>
                  </a:extLst>
                </a:gridCol>
                <a:gridCol w="756050">
                  <a:extLst>
                    <a:ext uri="{9D8B030D-6E8A-4147-A177-3AD203B41FA5}">
                      <a16:colId xmlns:a16="http://schemas.microsoft.com/office/drawing/2014/main" xmlns="" val="20002"/>
                    </a:ext>
                  </a:extLst>
                </a:gridCol>
                <a:gridCol w="3909028">
                  <a:extLst>
                    <a:ext uri="{9D8B030D-6E8A-4147-A177-3AD203B41FA5}">
                      <a16:colId xmlns:a16="http://schemas.microsoft.com/office/drawing/2014/main" xmlns="" val="20003"/>
                    </a:ext>
                  </a:extLst>
                </a:gridCol>
                <a:gridCol w="4156294">
                  <a:extLst>
                    <a:ext uri="{9D8B030D-6E8A-4147-A177-3AD203B41FA5}">
                      <a16:colId xmlns:a16="http://schemas.microsoft.com/office/drawing/2014/main" xmlns="" val="20004"/>
                    </a:ext>
                  </a:extLst>
                </a:gridCol>
                <a:gridCol w="2003874">
                  <a:extLst>
                    <a:ext uri="{9D8B030D-6E8A-4147-A177-3AD203B41FA5}">
                      <a16:colId xmlns:a16="http://schemas.microsoft.com/office/drawing/2014/main" xmlns="" val="20005"/>
                    </a:ext>
                  </a:extLst>
                </a:gridCol>
              </a:tblGrid>
              <a:tr h="82728">
                <a:tc>
                  <a:txBody>
                    <a:bodyPr/>
                    <a:lstStyle/>
                    <a:p>
                      <a:pPr marL="0" marR="0" algn="ctr">
                        <a:lnSpc>
                          <a:spcPct val="100000"/>
                        </a:lnSpc>
                        <a:spcBef>
                          <a:spcPts val="0"/>
                        </a:spcBef>
                        <a:spcAft>
                          <a:spcPts val="0"/>
                        </a:spcAft>
                        <a:tabLst>
                          <a:tab pos="2933700" algn="l"/>
                        </a:tabLst>
                      </a:pPr>
                      <a:r>
                        <a:rPr lang="en-IN" sz="1600" b="1" spc="-5" dirty="0" err="1">
                          <a:latin typeface="Arial" panose="020B0604020202020204" pitchFamily="34" charset="0"/>
                          <a:ea typeface="Calibri"/>
                          <a:cs typeface="Arial" panose="020B0604020202020204" pitchFamily="34" charset="0"/>
                        </a:rPr>
                        <a:t>Sn</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a:latin typeface="Arial" panose="020B0604020202020204" pitchFamily="34" charset="0"/>
                          <a:ea typeface="Calibri"/>
                          <a:cs typeface="Arial" panose="020B0604020202020204" pitchFamily="34" charset="0"/>
                        </a:rPr>
                        <a:t>Component</a:t>
                      </a:r>
                      <a:endParaRPr lang="en-US" sz="160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Aspect</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Impacts</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a:latin typeface="Arial" panose="020B0604020202020204" pitchFamily="34" charset="0"/>
                          <a:ea typeface="Calibri"/>
                          <a:cs typeface="Arial" panose="020B0604020202020204" pitchFamily="34" charset="0"/>
                        </a:rPr>
                        <a:t>Mitigation</a:t>
                      </a:r>
                      <a:r>
                        <a:rPr lang="en-IN" sz="1600" b="1" spc="-90">
                          <a:latin typeface="Arial" panose="020B0604020202020204" pitchFamily="34" charset="0"/>
                          <a:ea typeface="Calibri"/>
                          <a:cs typeface="Arial" panose="020B0604020202020204" pitchFamily="34" charset="0"/>
                        </a:rPr>
                        <a:t> </a:t>
                      </a:r>
                      <a:r>
                        <a:rPr lang="en-IN" sz="1600" b="1">
                          <a:latin typeface="Arial" panose="020B0604020202020204" pitchFamily="34" charset="0"/>
                          <a:ea typeface="Calibri"/>
                          <a:cs typeface="Arial" panose="020B0604020202020204" pitchFamily="34" charset="0"/>
                        </a:rPr>
                        <a:t>measures</a:t>
                      </a:r>
                      <a:endParaRPr lang="en-US" sz="160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spc="-5" dirty="0">
                          <a:latin typeface="Arial" panose="020B0604020202020204" pitchFamily="34" charset="0"/>
                          <a:ea typeface="Calibri"/>
                          <a:cs typeface="Arial" panose="020B0604020202020204" pitchFamily="34" charset="0"/>
                        </a:rPr>
                        <a:t>Monitoring</a:t>
                      </a:r>
                      <a:r>
                        <a:rPr lang="en-IN" sz="1600" b="1" spc="-55" dirty="0">
                          <a:latin typeface="Arial" panose="020B0604020202020204" pitchFamily="34" charset="0"/>
                          <a:ea typeface="Calibri"/>
                          <a:cs typeface="Arial" panose="020B0604020202020204" pitchFamily="34" charset="0"/>
                        </a:rPr>
                        <a:t> </a:t>
                      </a:r>
                      <a:r>
                        <a:rPr lang="en-IN" sz="1600" b="1" dirty="0">
                          <a:latin typeface="Arial" panose="020B0604020202020204" pitchFamily="34" charset="0"/>
                          <a:ea typeface="Calibri"/>
                          <a:cs typeface="Arial" panose="020B0604020202020204" pitchFamily="34" charset="0"/>
                        </a:rPr>
                        <a:t>/</a:t>
                      </a:r>
                      <a:r>
                        <a:rPr lang="en-IN" sz="1600" b="1" spc="-55" dirty="0">
                          <a:latin typeface="Arial" panose="020B0604020202020204" pitchFamily="34" charset="0"/>
                          <a:ea typeface="Calibri"/>
                          <a:cs typeface="Arial" panose="020B0604020202020204" pitchFamily="34" charset="0"/>
                        </a:rPr>
                        <a:t> </a:t>
                      </a:r>
                      <a:r>
                        <a:rPr lang="en-IN" sz="1600" b="1" spc="-5" dirty="0">
                          <a:latin typeface="Arial" panose="020B0604020202020204" pitchFamily="34" charset="0"/>
                          <a:ea typeface="Calibri"/>
                          <a:cs typeface="Arial" panose="020B0604020202020204" pitchFamily="34" charset="0"/>
                        </a:rPr>
                        <a:t>Responsibility</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8183">
                <a:tc>
                  <a:txBody>
                    <a:bodyPr/>
                    <a:lstStyle/>
                    <a:p>
                      <a:pPr marL="0" marR="0" algn="just">
                        <a:lnSpc>
                          <a:spcPct val="100000"/>
                        </a:lnSpc>
                        <a:spcBef>
                          <a:spcPts val="0"/>
                        </a:spcBef>
                        <a:spcAft>
                          <a:spcPts val="0"/>
                        </a:spcAft>
                        <a:tabLst>
                          <a:tab pos="2933700" algn="l"/>
                        </a:tabLst>
                      </a:pPr>
                      <a:r>
                        <a:rPr lang="en-IN" sz="1600" dirty="0">
                          <a:latin typeface="Arial" panose="020B0604020202020204" pitchFamily="34" charset="0"/>
                          <a:ea typeface="Calibri"/>
                          <a:cs typeface="Arial" panose="020B0604020202020204" pitchFamily="34" charset="0"/>
                        </a:rPr>
                        <a:t>3.</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tabLst>
                          <a:tab pos="2933700" algn="l"/>
                        </a:tabLst>
                      </a:pPr>
                      <a:r>
                        <a:rPr lang="en-IN" sz="1600" dirty="0">
                          <a:latin typeface="Arial" panose="020B0604020202020204" pitchFamily="34" charset="0"/>
                          <a:ea typeface="Calibri"/>
                          <a:cs typeface="Arial" panose="020B0604020202020204" pitchFamily="34" charset="0"/>
                        </a:rPr>
                        <a:t>Water</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Surface water resources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50000"/>
                        </a:lnSpc>
                        <a:spcAft>
                          <a:spcPts val="0"/>
                        </a:spcAft>
                        <a:buFont typeface="Symbol"/>
                        <a:buChar char=""/>
                        <a:tabLst>
                          <a:tab pos="2933700" algn="l"/>
                        </a:tabLst>
                      </a:pPr>
                      <a:r>
                        <a:rPr lang="en-US" sz="1400" dirty="0">
                          <a:latin typeface="Arial" pitchFamily="34" charset="0"/>
                          <a:ea typeface="Times New Roman"/>
                          <a:cs typeface="Arial" pitchFamily="34" charset="0"/>
                        </a:rPr>
                        <a:t>Fresh water withdrawal from </a:t>
                      </a:r>
                      <a:r>
                        <a:rPr lang="en-US" sz="1400" dirty="0" err="1">
                          <a:latin typeface="Arial" pitchFamily="34" charset="0"/>
                          <a:ea typeface="Times New Roman"/>
                          <a:cs typeface="Arial" pitchFamily="34" charset="0"/>
                        </a:rPr>
                        <a:t>Ardei</a:t>
                      </a:r>
                      <a:r>
                        <a:rPr lang="en-US" sz="1400" dirty="0">
                          <a:latin typeface="Arial" pitchFamily="34" charset="0"/>
                          <a:ea typeface="Times New Roman"/>
                          <a:cs typeface="Arial" pitchFamily="34" charset="0"/>
                        </a:rPr>
                        <a:t> River only to the tune of 2345.29 KLD for the proposed project.</a:t>
                      </a:r>
                      <a:endParaRPr lang="en-IN" sz="1400" dirty="0">
                        <a:latin typeface="Arial" pitchFamily="34" charset="0"/>
                        <a:ea typeface="Times New Roman"/>
                        <a:cs typeface="Arial" pitchFamily="34" charset="0"/>
                      </a:endParaRPr>
                    </a:p>
                    <a:p>
                      <a:pPr marL="342900" lvl="0" indent="-342900" algn="l">
                        <a:lnSpc>
                          <a:spcPct val="150000"/>
                        </a:lnSpc>
                        <a:spcAft>
                          <a:spcPts val="0"/>
                        </a:spcAft>
                        <a:buFont typeface="Symbol"/>
                        <a:buChar char=""/>
                        <a:tabLst>
                          <a:tab pos="2933700" algn="l"/>
                        </a:tabLst>
                      </a:pPr>
                      <a:r>
                        <a:rPr lang="en-US" sz="1400" dirty="0">
                          <a:latin typeface="Arial" pitchFamily="34" charset="0"/>
                          <a:ea typeface="Times New Roman"/>
                          <a:cs typeface="Arial" pitchFamily="34" charset="0"/>
                        </a:rPr>
                        <a:t>Decrease in flow of water in the river.</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Extensive recycling &amp; water reuse is envisaged in the present proposal, to minimize fresh water withdrawal.</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933700" algn="l"/>
                        </a:tabLst>
                      </a:pPr>
                      <a:r>
                        <a:rPr lang="en-US" sz="1400" dirty="0">
                          <a:latin typeface="Arial" pitchFamily="34" charset="0"/>
                          <a:ea typeface="Times New Roman"/>
                          <a:cs typeface="Arial" pitchFamily="34" charset="0"/>
                        </a:rPr>
                        <a:t>Monitoring by OSISL.</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34097">
                <a:tc>
                  <a:txBody>
                    <a:bodyPr/>
                    <a:lstStyle/>
                    <a:p>
                      <a:pPr marL="0" marR="0" algn="just">
                        <a:lnSpc>
                          <a:spcPct val="100000"/>
                        </a:lnSpc>
                        <a:spcBef>
                          <a:spcPts val="0"/>
                        </a:spcBef>
                        <a:spcAft>
                          <a:spcPts val="0"/>
                        </a:spcAft>
                        <a:tabLst>
                          <a:tab pos="2933700" algn="l"/>
                        </a:tabLst>
                      </a:pPr>
                      <a:endParaRPr lang="en-US" sz="160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Surface water quality</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Clr>
                          <a:srgbClr val="0D0D0D"/>
                        </a:buClr>
                        <a:buFont typeface="Symbol"/>
                        <a:buChar char=""/>
                      </a:pPr>
                      <a:r>
                        <a:rPr lang="en-US" sz="1400">
                          <a:latin typeface="Arial" pitchFamily="34" charset="0"/>
                          <a:ea typeface="Times New Roman"/>
                          <a:cs typeface="Arial" pitchFamily="34" charset="0"/>
                        </a:rPr>
                        <a:t>Contamination of surface water due to flow of effluents and surface runoff.</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Clr>
                          <a:srgbClr val="0D0D0D"/>
                        </a:buClr>
                        <a:buFont typeface="Symbol"/>
                        <a:buChar char=""/>
                      </a:pPr>
                      <a:r>
                        <a:rPr lang="en-US" sz="1400" dirty="0">
                          <a:latin typeface="Arial" pitchFamily="34" charset="0"/>
                          <a:ea typeface="Times New Roman"/>
                          <a:cs typeface="Arial" pitchFamily="34" charset="0"/>
                        </a:rPr>
                        <a:t>Process effluent from Beneficiation plant is recycled and kept in closed circuit through thickeners, so that there is no discharge of wastewater.</a:t>
                      </a:r>
                      <a:endParaRPr lang="en-IN" sz="1400" dirty="0">
                        <a:latin typeface="Arial" pitchFamily="34" charset="0"/>
                        <a:ea typeface="Times New Roman"/>
                        <a:cs typeface="Arial" pitchFamily="34" charset="0"/>
                      </a:endParaRPr>
                    </a:p>
                    <a:p>
                      <a:pPr marL="342900" lvl="0" indent="-342900" algn="just">
                        <a:lnSpc>
                          <a:spcPct val="150000"/>
                        </a:lnSpc>
                        <a:spcAft>
                          <a:spcPts val="0"/>
                        </a:spcAft>
                        <a:buClr>
                          <a:srgbClr val="0D0D0D"/>
                        </a:buClr>
                        <a:buFont typeface="Symbol"/>
                        <a:buChar char=""/>
                      </a:pPr>
                      <a:r>
                        <a:rPr lang="en-US" sz="1400" dirty="0">
                          <a:latin typeface="Arial" pitchFamily="34" charset="0"/>
                          <a:ea typeface="Times New Roman"/>
                          <a:cs typeface="Arial" pitchFamily="34" charset="0"/>
                        </a:rPr>
                        <a:t>Dedicated ETP of 20 KLD will be provided to treat Phenolic water generation.</a:t>
                      </a:r>
                      <a:endParaRPr lang="en-IN" sz="1400" dirty="0">
                        <a:latin typeface="Arial" pitchFamily="34" charset="0"/>
                        <a:ea typeface="Times New Roman"/>
                        <a:cs typeface="Arial" pitchFamily="34" charset="0"/>
                      </a:endParaRPr>
                    </a:p>
                    <a:p>
                      <a:pPr marL="342900" lvl="0" indent="-342900" algn="just">
                        <a:lnSpc>
                          <a:spcPct val="150000"/>
                        </a:lnSpc>
                        <a:spcAft>
                          <a:spcPts val="0"/>
                        </a:spcAft>
                        <a:buClr>
                          <a:srgbClr val="0D0D0D"/>
                        </a:buClr>
                        <a:buFont typeface="Symbol"/>
                        <a:buChar char=""/>
                      </a:pPr>
                      <a:r>
                        <a:rPr lang="en-US" sz="1400" dirty="0">
                          <a:latin typeface="Arial" pitchFamily="34" charset="0"/>
                          <a:ea typeface="Times New Roman"/>
                          <a:cs typeface="Arial" pitchFamily="34" charset="0"/>
                        </a:rPr>
                        <a:t>STP based on MBBR technology for treatment of domestic wastewater.</a:t>
                      </a:r>
                      <a:endParaRPr lang="en-IN" sz="1400" dirty="0">
                        <a:latin typeface="Arial" pitchFamily="34" charset="0"/>
                        <a:ea typeface="Times New Roman"/>
                        <a:cs typeface="Arial" pitchFamily="34" charset="0"/>
                      </a:endParaRPr>
                    </a:p>
                    <a:p>
                      <a:pPr marL="342900" lvl="0" indent="-342900" algn="just">
                        <a:lnSpc>
                          <a:spcPct val="150000"/>
                        </a:lnSpc>
                        <a:spcAft>
                          <a:spcPts val="0"/>
                        </a:spcAft>
                        <a:buClr>
                          <a:srgbClr val="0D0D0D"/>
                        </a:buClr>
                        <a:buFont typeface="Symbol"/>
                        <a:buChar char=""/>
                      </a:pPr>
                      <a:r>
                        <a:rPr lang="en-US" sz="1400" dirty="0">
                          <a:latin typeface="Arial" pitchFamily="34" charset="0"/>
                          <a:ea typeface="Times New Roman"/>
                          <a:cs typeface="Arial" pitchFamily="34" charset="0"/>
                        </a:rPr>
                        <a:t>ZLD systems will be implemented in the proposed plant.</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SzPts val="1000"/>
                        <a:buFont typeface="Symbol"/>
                        <a:buChar char=""/>
                        <a:tabLst>
                          <a:tab pos="86360" algn="l"/>
                        </a:tabLst>
                      </a:pPr>
                      <a:r>
                        <a:rPr lang="en-US" sz="1400" dirty="0">
                          <a:latin typeface="Arial" pitchFamily="34" charset="0"/>
                          <a:ea typeface="Symbol"/>
                          <a:cs typeface="Arial" pitchFamily="34" charset="0"/>
                        </a:rPr>
                        <a:t>Water and wastewater monitoring will be conducted periodically.</a:t>
                      </a:r>
                      <a:endParaRPr lang="en-IN" sz="1400" dirty="0">
                        <a:latin typeface="Arial" pitchFamily="34" charset="0"/>
                        <a:ea typeface="Symbol"/>
                        <a:cs typeface="Arial" pitchFamily="34" charset="0"/>
                      </a:endParaRPr>
                    </a:p>
                    <a:p>
                      <a:pPr marL="342900" lvl="0" indent="-342900" algn="l">
                        <a:lnSpc>
                          <a:spcPct val="150000"/>
                        </a:lnSpc>
                        <a:spcAft>
                          <a:spcPts val="0"/>
                        </a:spcAft>
                        <a:buSzPts val="1000"/>
                        <a:buFont typeface="Symbol"/>
                        <a:buChar char=""/>
                        <a:tabLst>
                          <a:tab pos="86360" algn="l"/>
                        </a:tabLst>
                      </a:pPr>
                      <a:r>
                        <a:rPr lang="en-US" sz="1400" dirty="0">
                          <a:latin typeface="Arial" pitchFamily="34" charset="0"/>
                          <a:ea typeface="Symbol"/>
                          <a:cs typeface="Arial" pitchFamily="34" charset="0"/>
                        </a:rPr>
                        <a:t>Monitoring as proposed in environment monitoring program.</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9547">
                <a:tc>
                  <a:txBody>
                    <a:bodyPr/>
                    <a:lstStyle/>
                    <a:p>
                      <a:pPr marL="0" marR="0" algn="just">
                        <a:lnSpc>
                          <a:spcPct val="100000"/>
                        </a:lnSpc>
                        <a:spcBef>
                          <a:spcPts val="0"/>
                        </a:spcBef>
                        <a:spcAft>
                          <a:spcPts val="0"/>
                        </a:spcAft>
                        <a:tabLst>
                          <a:tab pos="2933700" algn="l"/>
                        </a:tabLst>
                      </a:pPr>
                      <a:endParaRPr lang="en-US" sz="160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a:lnSpc>
                          <a:spcPct val="150000"/>
                        </a:lnSpc>
                        <a:spcAft>
                          <a:spcPts val="0"/>
                        </a:spcAft>
                        <a:tabLst>
                          <a:tab pos="2933700" algn="l"/>
                        </a:tabLst>
                      </a:pPr>
                      <a:r>
                        <a:rPr lang="en-US" sz="1400">
                          <a:latin typeface="Arial" pitchFamily="34" charset="0"/>
                          <a:ea typeface="Times New Roman"/>
                          <a:cs typeface="Arial" pitchFamily="34" charset="0"/>
                        </a:rPr>
                        <a:t>Ground water resources</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5240" lvl="0" indent="-342900" algn="l">
                        <a:lnSpc>
                          <a:spcPct val="150000"/>
                        </a:lnSpc>
                        <a:spcAft>
                          <a:spcPts val="0"/>
                        </a:spcAft>
                        <a:buSzPts val="1000"/>
                        <a:buFont typeface="Symbol"/>
                        <a:buChar char=""/>
                        <a:tabLst>
                          <a:tab pos="85090" algn="l"/>
                        </a:tabLst>
                      </a:pPr>
                      <a:r>
                        <a:rPr lang="en-US" sz="1400" dirty="0">
                          <a:latin typeface="Arial" pitchFamily="34" charset="0"/>
                          <a:ea typeface="Symbol"/>
                          <a:cs typeface="Arial" pitchFamily="34" charset="0"/>
                        </a:rPr>
                        <a:t>No abstraction of groundwater is envisaged for the proposed activities. Thus, no negative impact on existing ground water regime.</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tabLst>
                          <a:tab pos="2933700" algn="l"/>
                        </a:tabLst>
                      </a:pPr>
                      <a:endParaRPr lang="en-US" sz="1400" dirty="0">
                        <a:latin typeface="Arial" pitchFamily="34" charset="0"/>
                        <a:ea typeface="Calibri"/>
                        <a:cs typeface="Arial"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tabLst>
                          <a:tab pos="2933700" algn="l"/>
                        </a:tabLst>
                      </a:pPr>
                      <a:endParaRPr lang="en-US" sz="1400" dirty="0">
                        <a:latin typeface="Arial" pitchFamily="34" charset="0"/>
                        <a:ea typeface="Calibri"/>
                        <a:cs typeface="Arial"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lide Number Placeholder 1">
            <a:extLst>
              <a:ext uri="{FF2B5EF4-FFF2-40B4-BE49-F238E27FC236}">
                <a16:creationId xmlns:a16="http://schemas.microsoft.com/office/drawing/2014/main" xmlns="" id="{93C6934F-705A-44BC-95C7-30F45E0244F3}"/>
              </a:ext>
            </a:extLst>
          </p:cNvPr>
          <p:cNvSpPr>
            <a:spLocks noGrp="1"/>
          </p:cNvSpPr>
          <p:nvPr>
            <p:ph type="sldNum" sz="quarter" idx="12"/>
          </p:nvPr>
        </p:nvSpPr>
        <p:spPr/>
        <p:txBody>
          <a:bodyPr/>
          <a:lstStyle/>
          <a:p>
            <a:fld id="{CFF127C1-E3C8-484A-B43B-A9A91675C17C}"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54076094"/>
              </p:ext>
            </p:extLst>
          </p:nvPr>
        </p:nvGraphicFramePr>
        <p:xfrm>
          <a:off x="216566" y="533286"/>
          <a:ext cx="11556334" cy="6278880"/>
        </p:xfrm>
        <a:graphic>
          <a:graphicData uri="http://schemas.openxmlformats.org/drawingml/2006/table">
            <a:tbl>
              <a:tblPr/>
              <a:tblGrid>
                <a:gridCol w="389359">
                  <a:extLst>
                    <a:ext uri="{9D8B030D-6E8A-4147-A177-3AD203B41FA5}">
                      <a16:colId xmlns:a16="http://schemas.microsoft.com/office/drawing/2014/main" xmlns="" val="20000"/>
                    </a:ext>
                  </a:extLst>
                </a:gridCol>
                <a:gridCol w="908037">
                  <a:extLst>
                    <a:ext uri="{9D8B030D-6E8A-4147-A177-3AD203B41FA5}">
                      <a16:colId xmlns:a16="http://schemas.microsoft.com/office/drawing/2014/main" xmlns="" val="20001"/>
                    </a:ext>
                  </a:extLst>
                </a:gridCol>
                <a:gridCol w="1148276">
                  <a:extLst>
                    <a:ext uri="{9D8B030D-6E8A-4147-A177-3AD203B41FA5}">
                      <a16:colId xmlns:a16="http://schemas.microsoft.com/office/drawing/2014/main" xmlns="" val="20002"/>
                    </a:ext>
                  </a:extLst>
                </a:gridCol>
                <a:gridCol w="3332496">
                  <a:extLst>
                    <a:ext uri="{9D8B030D-6E8A-4147-A177-3AD203B41FA5}">
                      <a16:colId xmlns:a16="http://schemas.microsoft.com/office/drawing/2014/main" xmlns="" val="20003"/>
                    </a:ext>
                  </a:extLst>
                </a:gridCol>
                <a:gridCol w="4493252">
                  <a:extLst>
                    <a:ext uri="{9D8B030D-6E8A-4147-A177-3AD203B41FA5}">
                      <a16:colId xmlns:a16="http://schemas.microsoft.com/office/drawing/2014/main" xmlns="" val="20004"/>
                    </a:ext>
                  </a:extLst>
                </a:gridCol>
                <a:gridCol w="1284914">
                  <a:extLst>
                    <a:ext uri="{9D8B030D-6E8A-4147-A177-3AD203B41FA5}">
                      <a16:colId xmlns:a16="http://schemas.microsoft.com/office/drawing/2014/main" xmlns="" val="20005"/>
                    </a:ext>
                  </a:extLst>
                </a:gridCol>
              </a:tblGrid>
              <a:tr h="653338">
                <a:tc>
                  <a:txBody>
                    <a:bodyPr/>
                    <a:lstStyle/>
                    <a:p>
                      <a:pPr marL="0" marR="0" algn="ctr">
                        <a:lnSpc>
                          <a:spcPct val="100000"/>
                        </a:lnSpc>
                        <a:spcBef>
                          <a:spcPts val="0"/>
                        </a:spcBef>
                        <a:spcAft>
                          <a:spcPts val="0"/>
                        </a:spcAft>
                        <a:tabLst>
                          <a:tab pos="2933700" algn="l"/>
                        </a:tabLst>
                      </a:pPr>
                      <a:r>
                        <a:rPr lang="en-US" sz="1600" dirty="0">
                          <a:latin typeface="Arial" panose="020B0604020202020204" pitchFamily="34" charset="0"/>
                          <a:ea typeface="Calibri"/>
                          <a:cs typeface="Arial" panose="020B0604020202020204" pitchFamily="34" charset="0"/>
                        </a:rPr>
                        <a:t>Sl. no</a:t>
                      </a: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Component</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Aspect</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dirty="0">
                          <a:latin typeface="Arial" panose="020B0604020202020204" pitchFamily="34" charset="0"/>
                          <a:ea typeface="Calibri"/>
                          <a:cs typeface="Arial" panose="020B0604020202020204" pitchFamily="34" charset="0"/>
                        </a:rPr>
                        <a:t>Impacts</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a:latin typeface="Arial" panose="020B0604020202020204" pitchFamily="34" charset="0"/>
                          <a:ea typeface="Calibri"/>
                          <a:cs typeface="Arial" panose="020B0604020202020204" pitchFamily="34" charset="0"/>
                        </a:rPr>
                        <a:t>Mitigation</a:t>
                      </a:r>
                      <a:r>
                        <a:rPr lang="en-IN" sz="1600" b="1" spc="-90">
                          <a:latin typeface="Arial" panose="020B0604020202020204" pitchFamily="34" charset="0"/>
                          <a:ea typeface="Calibri"/>
                          <a:cs typeface="Arial" panose="020B0604020202020204" pitchFamily="34" charset="0"/>
                        </a:rPr>
                        <a:t> </a:t>
                      </a:r>
                      <a:r>
                        <a:rPr lang="en-IN" sz="1600" b="1">
                          <a:latin typeface="Arial" panose="020B0604020202020204" pitchFamily="34" charset="0"/>
                          <a:ea typeface="Calibri"/>
                          <a:cs typeface="Arial" panose="020B0604020202020204" pitchFamily="34" charset="0"/>
                        </a:rPr>
                        <a:t>measures</a:t>
                      </a:r>
                      <a:endParaRPr lang="en-US" sz="160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tabLst>
                          <a:tab pos="2933700" algn="l"/>
                        </a:tabLst>
                      </a:pPr>
                      <a:r>
                        <a:rPr lang="en-IN" sz="1600" b="1" spc="-5" dirty="0">
                          <a:latin typeface="Arial" panose="020B0604020202020204" pitchFamily="34" charset="0"/>
                          <a:ea typeface="Calibri"/>
                          <a:cs typeface="Arial" panose="020B0604020202020204" pitchFamily="34" charset="0"/>
                        </a:rPr>
                        <a:t>Monitoring</a:t>
                      </a:r>
                      <a:r>
                        <a:rPr lang="en-IN" sz="1600" b="1" spc="-55" dirty="0">
                          <a:latin typeface="Arial" panose="020B0604020202020204" pitchFamily="34" charset="0"/>
                          <a:ea typeface="Calibri"/>
                          <a:cs typeface="Arial" panose="020B0604020202020204" pitchFamily="34" charset="0"/>
                        </a:rPr>
                        <a:t> </a:t>
                      </a:r>
                      <a:r>
                        <a:rPr lang="en-IN" sz="1600" b="1" dirty="0">
                          <a:latin typeface="Arial" panose="020B0604020202020204" pitchFamily="34" charset="0"/>
                          <a:ea typeface="Calibri"/>
                          <a:cs typeface="Arial" panose="020B0604020202020204" pitchFamily="34" charset="0"/>
                        </a:rPr>
                        <a:t>/</a:t>
                      </a:r>
                      <a:r>
                        <a:rPr lang="en-IN" sz="1600" b="1" spc="-55" dirty="0">
                          <a:latin typeface="Arial" panose="020B0604020202020204" pitchFamily="34" charset="0"/>
                          <a:ea typeface="Calibri"/>
                          <a:cs typeface="Arial" panose="020B0604020202020204" pitchFamily="34" charset="0"/>
                        </a:rPr>
                        <a:t> </a:t>
                      </a:r>
                      <a:r>
                        <a:rPr lang="en-IN" sz="1600" b="1" spc="-5" dirty="0">
                          <a:latin typeface="Arial" panose="020B0604020202020204" pitchFamily="34" charset="0"/>
                          <a:ea typeface="Calibri"/>
                          <a:cs typeface="Arial" panose="020B0604020202020204" pitchFamily="34" charset="0"/>
                        </a:rPr>
                        <a:t>Responsibility</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24477">
                <a:tc>
                  <a:txBody>
                    <a:bodyPr/>
                    <a:lstStyle/>
                    <a:p>
                      <a:pPr marL="0" marR="0" algn="ctr">
                        <a:lnSpc>
                          <a:spcPct val="100000"/>
                        </a:lnSpc>
                        <a:spcBef>
                          <a:spcPts val="0"/>
                        </a:spcBef>
                        <a:spcAft>
                          <a:spcPts val="0"/>
                        </a:spcAft>
                        <a:tabLst>
                          <a:tab pos="2933700" algn="l"/>
                        </a:tabLst>
                      </a:pPr>
                      <a:r>
                        <a:rPr lang="en-IN" sz="1600" dirty="0">
                          <a:latin typeface="Arial" panose="020B0604020202020204" pitchFamily="34" charset="0"/>
                          <a:ea typeface="Calibri"/>
                          <a:cs typeface="Arial" panose="020B0604020202020204" pitchFamily="34" charset="0"/>
                        </a:rPr>
                        <a:t>4.</a:t>
                      </a:r>
                      <a:endParaRPr lang="en-US" sz="1600" dirty="0">
                        <a:latin typeface="Arial" panose="020B0604020202020204" pitchFamily="34" charset="0"/>
                        <a:ea typeface="Calibri"/>
                        <a:cs typeface="Arial" panose="020B0604020202020204" pitchFamily="34" charset="0"/>
                      </a:endParaRPr>
                    </a:p>
                  </a:txBody>
                  <a:tcPr marL="11281" marR="1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933700" algn="l"/>
                        </a:tabLst>
                      </a:pPr>
                      <a:r>
                        <a:rPr lang="en-US" sz="1400">
                          <a:latin typeface="Arial" pitchFamily="34" charset="0"/>
                          <a:ea typeface="Times New Roman"/>
                          <a:cs typeface="Arial" pitchFamily="34" charset="0"/>
                        </a:rPr>
                        <a:t>Solid waste</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933700" algn="l"/>
                        </a:tabLst>
                      </a:pPr>
                      <a:r>
                        <a:rPr lang="en-US" sz="1400">
                          <a:latin typeface="Arial" pitchFamily="34" charset="0"/>
                          <a:ea typeface="Times New Roman"/>
                          <a:cs typeface="Arial" pitchFamily="34" charset="0"/>
                        </a:rPr>
                        <a:t>Soil quality/ Ground water quality</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4605" lvl="0" indent="-342900" algn="just" defTabSz="914400" rtl="0" eaLnBrk="1" latinLnBrk="0" hangingPunct="1">
                        <a:lnSpc>
                          <a:spcPct val="100000"/>
                        </a:lnSpc>
                        <a:spcAft>
                          <a:spcPts val="0"/>
                        </a:spcAft>
                        <a:buSzPts val="1000"/>
                        <a:buFont typeface="Symbol"/>
                        <a:buChar char=""/>
                        <a:tabLst>
                          <a:tab pos="85090" algn="l"/>
                        </a:tabLst>
                      </a:pPr>
                      <a:r>
                        <a:rPr lang="en-US" sz="1400" kern="1200" dirty="0">
                          <a:solidFill>
                            <a:schemeClr val="tx1"/>
                          </a:solidFill>
                          <a:latin typeface="Arial" pitchFamily="34" charset="0"/>
                          <a:ea typeface="Symbol"/>
                          <a:cs typeface="Arial" pitchFamily="34" charset="0"/>
                        </a:rPr>
                        <a:t>Deteriorating ground water quality &amp; Soil quality, due to leaching of chemicals. </a:t>
                      </a:r>
                      <a:endParaRPr lang="en-IN" sz="1400" kern="1200" dirty="0">
                        <a:solidFill>
                          <a:schemeClr val="tx1"/>
                        </a:solidFill>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80340" lvl="0" indent="-342900" algn="just" defTabSz="914400" rtl="0" eaLnBrk="1" latinLnBrk="0" hangingPunct="1">
                        <a:lnSpc>
                          <a:spcPct val="100000"/>
                        </a:lnSpc>
                        <a:spcBef>
                          <a:spcPts val="600"/>
                        </a:spcBef>
                        <a:spcAft>
                          <a:spcPts val="0"/>
                        </a:spcAft>
                        <a:buSzPts val="1000"/>
                        <a:buFont typeface="Symbol"/>
                        <a:buChar char=""/>
                        <a:tabLst>
                          <a:tab pos="712470" algn="l"/>
                        </a:tabLst>
                      </a:pPr>
                      <a:r>
                        <a:rPr lang="en-IN" sz="1400" kern="1200" dirty="0">
                          <a:solidFill>
                            <a:schemeClr val="tx1"/>
                          </a:solidFill>
                          <a:latin typeface="Arial" pitchFamily="34" charset="0"/>
                          <a:ea typeface="Times New Roman" panose="02020603050405020304" pitchFamily="18" charset="0"/>
                          <a:cs typeface="Arial" pitchFamily="34" charset="0"/>
                        </a:rPr>
                        <a:t>Tailings, 1.35 MTPA will be disposed to outside parties for use in cement plants in </a:t>
                      </a:r>
                      <a:r>
                        <a:rPr lang="en-IN" sz="1400" kern="1200" dirty="0" err="1">
                          <a:solidFill>
                            <a:schemeClr val="tx1"/>
                          </a:solidFill>
                          <a:latin typeface="Arial" pitchFamily="34" charset="0"/>
                          <a:ea typeface="Times New Roman" panose="02020603050405020304" pitchFamily="18" charset="0"/>
                          <a:cs typeface="Arial" pitchFamily="34" charset="0"/>
                        </a:rPr>
                        <a:t>Jajpur</a:t>
                      </a:r>
                      <a:r>
                        <a:rPr lang="en-IN" sz="1400" kern="1200" dirty="0">
                          <a:solidFill>
                            <a:schemeClr val="tx1"/>
                          </a:solidFill>
                          <a:latin typeface="Arial" pitchFamily="34" charset="0"/>
                          <a:ea typeface="Times New Roman" panose="02020603050405020304" pitchFamily="18" charset="0"/>
                          <a:cs typeface="Arial" pitchFamily="34" charset="0"/>
                        </a:rPr>
                        <a:t> area- M/s. JSW Cement/ M/s. </a:t>
                      </a:r>
                      <a:r>
                        <a:rPr lang="en-IN" sz="1400" kern="1200" dirty="0" err="1">
                          <a:solidFill>
                            <a:schemeClr val="tx1"/>
                          </a:solidFill>
                          <a:latin typeface="Arial" pitchFamily="34" charset="0"/>
                          <a:ea typeface="Times New Roman" panose="02020603050405020304" pitchFamily="18" charset="0"/>
                          <a:cs typeface="Arial" pitchFamily="34" charset="0"/>
                        </a:rPr>
                        <a:t>Emami</a:t>
                      </a:r>
                      <a:r>
                        <a:rPr lang="en-IN" sz="1400" kern="1200" dirty="0">
                          <a:solidFill>
                            <a:schemeClr val="tx1"/>
                          </a:solidFill>
                          <a:latin typeface="Arial" pitchFamily="34" charset="0"/>
                          <a:ea typeface="Times New Roman" panose="02020603050405020304" pitchFamily="18" charset="0"/>
                          <a:cs typeface="Arial" pitchFamily="34" charset="0"/>
                        </a:rPr>
                        <a:t> Cement/ M/s. RAMCO Cement &amp; brick manufacturing/ landfill/ Construction fillings in nearby </a:t>
                      </a:r>
                      <a:r>
                        <a:rPr lang="en-IN" sz="1400" kern="1200" dirty="0" err="1">
                          <a:solidFill>
                            <a:schemeClr val="tx1"/>
                          </a:solidFill>
                          <a:latin typeface="Arial" pitchFamily="34" charset="0"/>
                          <a:ea typeface="Times New Roman" panose="02020603050405020304" pitchFamily="18" charset="0"/>
                          <a:cs typeface="Arial" pitchFamily="34" charset="0"/>
                        </a:rPr>
                        <a:t>areas.Ash</a:t>
                      </a:r>
                      <a:r>
                        <a:rPr lang="en-IN" sz="1400" kern="1200" dirty="0">
                          <a:solidFill>
                            <a:schemeClr val="tx1"/>
                          </a:solidFill>
                          <a:latin typeface="Arial" pitchFamily="34" charset="0"/>
                          <a:ea typeface="Times New Roman" panose="02020603050405020304" pitchFamily="18" charset="0"/>
                          <a:cs typeface="Arial" pitchFamily="34" charset="0"/>
                        </a:rPr>
                        <a:t> from PGP, 60000 TPA to be supplied to fly ash brick/ block manufacturers- M/s.  Lucky Fly Ash Bricks &amp; Paver Blocks/ M/s. </a:t>
                      </a:r>
                      <a:r>
                        <a:rPr lang="en-IN" sz="1400" kern="1200" dirty="0" err="1">
                          <a:solidFill>
                            <a:schemeClr val="tx1"/>
                          </a:solidFill>
                          <a:latin typeface="Arial" pitchFamily="34" charset="0"/>
                          <a:ea typeface="Times New Roman" panose="02020603050405020304" pitchFamily="18" charset="0"/>
                          <a:cs typeface="Arial" pitchFamily="34" charset="0"/>
                        </a:rPr>
                        <a:t>Ramamani</a:t>
                      </a:r>
                      <a:r>
                        <a:rPr lang="en-IN" sz="1400" kern="1200" dirty="0">
                          <a:solidFill>
                            <a:schemeClr val="tx1"/>
                          </a:solidFill>
                          <a:latin typeface="Arial" pitchFamily="34" charset="0"/>
                          <a:ea typeface="Times New Roman" panose="02020603050405020304" pitchFamily="18" charset="0"/>
                          <a:cs typeface="Arial" pitchFamily="34" charset="0"/>
                        </a:rPr>
                        <a:t> </a:t>
                      </a:r>
                      <a:r>
                        <a:rPr lang="en-IN" sz="1400" kern="1200" dirty="0" err="1">
                          <a:solidFill>
                            <a:schemeClr val="tx1"/>
                          </a:solidFill>
                          <a:latin typeface="Arial" pitchFamily="34" charset="0"/>
                          <a:ea typeface="Times New Roman" panose="02020603050405020304" pitchFamily="18" charset="0"/>
                          <a:cs typeface="Arial" pitchFamily="34" charset="0"/>
                        </a:rPr>
                        <a:t>Ecobrick</a:t>
                      </a:r>
                      <a:r>
                        <a:rPr lang="en-IN" sz="1400" kern="1200" dirty="0">
                          <a:solidFill>
                            <a:schemeClr val="tx1"/>
                          </a:solidFill>
                          <a:latin typeface="Arial" pitchFamily="34" charset="0"/>
                          <a:ea typeface="Times New Roman" panose="02020603050405020304" pitchFamily="18" charset="0"/>
                          <a:cs typeface="Arial" pitchFamily="34" charset="0"/>
                        </a:rPr>
                        <a:t> Tech in </a:t>
                      </a:r>
                      <a:r>
                        <a:rPr lang="en-IN" sz="1400" kern="1200" dirty="0" err="1">
                          <a:solidFill>
                            <a:schemeClr val="tx1"/>
                          </a:solidFill>
                          <a:latin typeface="Arial" pitchFamily="34" charset="0"/>
                          <a:ea typeface="Times New Roman" panose="02020603050405020304" pitchFamily="18" charset="0"/>
                          <a:cs typeface="Arial" pitchFamily="34" charset="0"/>
                        </a:rPr>
                        <a:t>Keonjhar</a:t>
                      </a:r>
                      <a:r>
                        <a:rPr lang="en-IN" sz="1400" kern="1200" dirty="0">
                          <a:solidFill>
                            <a:schemeClr val="tx1"/>
                          </a:solidFill>
                          <a:latin typeface="Arial" pitchFamily="34" charset="0"/>
                          <a:ea typeface="Times New Roman" panose="02020603050405020304" pitchFamily="18" charset="0"/>
                          <a:cs typeface="Arial" pitchFamily="34" charset="0"/>
                        </a:rPr>
                        <a:t> </a:t>
                      </a:r>
                      <a:r>
                        <a:rPr lang="en-IN" sz="1400" kern="1200" dirty="0" err="1">
                          <a:solidFill>
                            <a:schemeClr val="tx1"/>
                          </a:solidFill>
                          <a:latin typeface="Arial" pitchFamily="34" charset="0"/>
                          <a:ea typeface="Times New Roman" panose="02020603050405020304" pitchFamily="18" charset="0"/>
                          <a:cs typeface="Arial" pitchFamily="34" charset="0"/>
                        </a:rPr>
                        <a:t>area.Tar</a:t>
                      </a:r>
                      <a:r>
                        <a:rPr lang="en-IN" sz="1400" kern="1200" dirty="0">
                          <a:solidFill>
                            <a:schemeClr val="tx1"/>
                          </a:solidFill>
                          <a:latin typeface="Arial" pitchFamily="34" charset="0"/>
                          <a:ea typeface="Times New Roman" panose="02020603050405020304" pitchFamily="18" charset="0"/>
                          <a:cs typeface="Arial" pitchFamily="34" charset="0"/>
                        </a:rPr>
                        <a:t> generation 7000 TPA, Used Oil 6 KLA, Wastes/ Residues Containing Oil 3 KLA to be sold to Authorize Tar Processing Vendor by SPCB. Fines collected from ESP/Bag </a:t>
                      </a:r>
                      <a:r>
                        <a:rPr lang="en-US" sz="1400" kern="1200" dirty="0">
                          <a:solidFill>
                            <a:schemeClr val="tx1"/>
                          </a:solidFill>
                          <a:latin typeface="Arial" pitchFamily="34" charset="0"/>
                          <a:ea typeface="Times New Roman" panose="02020603050405020304" pitchFamily="18" charset="0"/>
                          <a:cs typeface="Arial" pitchFamily="34" charset="0"/>
                        </a:rPr>
                        <a:t>1,02,480 TPA </a:t>
                      </a:r>
                      <a:r>
                        <a:rPr lang="en-IN" sz="1400" kern="1200" dirty="0">
                          <a:solidFill>
                            <a:schemeClr val="tx1"/>
                          </a:solidFill>
                          <a:latin typeface="Arial" pitchFamily="34" charset="0"/>
                          <a:ea typeface="Times New Roman" panose="02020603050405020304" pitchFamily="18" charset="0"/>
                          <a:cs typeface="Arial" pitchFamily="34" charset="0"/>
                        </a:rPr>
                        <a:t>will be recycled in pellet plant along with concentrate. </a:t>
                      </a:r>
                      <a:r>
                        <a:rPr lang="en-US" sz="1400" kern="1200" dirty="0">
                          <a:solidFill>
                            <a:schemeClr val="tx1"/>
                          </a:solidFill>
                          <a:latin typeface="Arial" pitchFamily="34" charset="0"/>
                          <a:ea typeface="Times New Roman" panose="02020603050405020304" pitchFamily="18" charset="0"/>
                          <a:cs typeface="Arial" pitchFamily="34" charset="0"/>
                        </a:rPr>
                        <a:t>Phenolic water  KLD to be treated in a ETP OF 20 KLD Capacity.</a:t>
                      </a:r>
                      <a:endParaRPr lang="en-IN" sz="1400" kern="1200" dirty="0">
                        <a:solidFill>
                          <a:schemeClr val="tx1"/>
                        </a:solidFill>
                        <a:latin typeface="Arial" pitchFamily="34" charset="0"/>
                        <a:ea typeface="Times New Roman" panose="02020603050405020304"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2933700" algn="l"/>
                        </a:tabLst>
                      </a:pPr>
                      <a:r>
                        <a:rPr lang="en-US" sz="1400" dirty="0">
                          <a:latin typeface="Arial" pitchFamily="34" charset="0"/>
                          <a:ea typeface="Times New Roman"/>
                          <a:cs typeface="Arial" pitchFamily="34" charset="0"/>
                        </a:rPr>
                        <a:t>Monitoring by OSISL</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96126">
                <a:tc>
                  <a:txBody>
                    <a:bodyPr/>
                    <a:lstStyle/>
                    <a:p>
                      <a:pPr algn="l">
                        <a:lnSpc>
                          <a:spcPct val="100000"/>
                        </a:lnSpc>
                        <a:spcAft>
                          <a:spcPts val="0"/>
                        </a:spcAft>
                        <a:tabLst>
                          <a:tab pos="2933700" algn="l"/>
                        </a:tabLst>
                      </a:pPr>
                      <a:r>
                        <a:rPr lang="en-US" sz="1400">
                          <a:latin typeface="Arial" pitchFamily="34" charset="0"/>
                          <a:ea typeface="Times New Roman"/>
                          <a:cs typeface="Arial" pitchFamily="34" charset="0"/>
                        </a:rPr>
                        <a:t>5.</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933700" algn="l"/>
                        </a:tabLst>
                      </a:pPr>
                      <a:r>
                        <a:rPr lang="en-US" sz="1400">
                          <a:latin typeface="Arial" pitchFamily="34" charset="0"/>
                          <a:ea typeface="Times New Roman"/>
                          <a:cs typeface="Arial" pitchFamily="34" charset="0"/>
                        </a:rPr>
                        <a:t>Ecology</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2933700" algn="l"/>
                        </a:tabLst>
                      </a:pPr>
                      <a:r>
                        <a:rPr lang="en-US" sz="1400">
                          <a:latin typeface="Arial" pitchFamily="34" charset="0"/>
                          <a:ea typeface="Times New Roman"/>
                          <a:cs typeface="Arial" pitchFamily="34" charset="0"/>
                        </a:rPr>
                        <a:t>Terrestrial ecology/ Aquatic ecology</a:t>
                      </a:r>
                      <a:endParaRPr lang="en-IN" sz="1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14605" lvl="0" indent="-342900" algn="just" defTabSz="914400" rtl="0" eaLnBrk="1" latinLnBrk="0" hangingPunct="1">
                        <a:lnSpc>
                          <a:spcPct val="100000"/>
                        </a:lnSpc>
                        <a:spcAft>
                          <a:spcPts val="0"/>
                        </a:spcAft>
                        <a:buSzPts val="1000"/>
                        <a:buFont typeface="Symbol"/>
                        <a:buChar char=""/>
                        <a:tabLst>
                          <a:tab pos="85090" algn="l"/>
                        </a:tabLst>
                      </a:pPr>
                      <a:r>
                        <a:rPr lang="en-US" sz="1400" kern="1200" dirty="0">
                          <a:solidFill>
                            <a:schemeClr val="tx1"/>
                          </a:solidFill>
                          <a:latin typeface="Arial" pitchFamily="34" charset="0"/>
                          <a:ea typeface="Times New Roman"/>
                          <a:cs typeface="Arial" pitchFamily="34" charset="0"/>
                        </a:rPr>
                        <a:t>Activities will take place only within the plant premise. No discharge of effluents. </a:t>
                      </a:r>
                      <a:r>
                        <a:rPr lang="en-US" sz="1400" kern="1200" dirty="0">
                          <a:solidFill>
                            <a:schemeClr val="tx1"/>
                          </a:solidFill>
                          <a:latin typeface="Arial" pitchFamily="34" charset="0"/>
                          <a:ea typeface="Times New Roman" panose="02020603050405020304" pitchFamily="18" charset="0"/>
                          <a:cs typeface="Arial" pitchFamily="34" charset="0"/>
                        </a:rPr>
                        <a:t>There are around 595 Trees which will be fallen for establishing plant facilities. Around 839 trees present along the boundary of the project site will be preserved for greenbelt in addition to 33% greenbelt/plantation </a:t>
                      </a:r>
                      <a:r>
                        <a:rPr lang="en-US" sz="1400" kern="1200" dirty="0" err="1">
                          <a:solidFill>
                            <a:schemeClr val="tx1"/>
                          </a:solidFill>
                          <a:latin typeface="Arial" pitchFamily="34" charset="0"/>
                          <a:ea typeface="Times New Roman" panose="02020603050405020304" pitchFamily="18" charset="0"/>
                          <a:cs typeface="Arial" pitchFamily="34" charset="0"/>
                        </a:rPr>
                        <a:t>area.</a:t>
                      </a:r>
                      <a:r>
                        <a:rPr lang="en-US" sz="1400" kern="1200" dirty="0" err="1">
                          <a:solidFill>
                            <a:schemeClr val="tx1"/>
                          </a:solidFill>
                          <a:latin typeface="Arial" pitchFamily="34" charset="0"/>
                          <a:ea typeface="Times New Roman"/>
                          <a:cs typeface="Arial" pitchFamily="34" charset="0"/>
                        </a:rPr>
                        <a:t>No</a:t>
                      </a:r>
                      <a:r>
                        <a:rPr lang="en-US" sz="1400" kern="1200" dirty="0">
                          <a:solidFill>
                            <a:schemeClr val="tx1"/>
                          </a:solidFill>
                          <a:latin typeface="Arial" pitchFamily="34" charset="0"/>
                          <a:ea typeface="Times New Roman"/>
                          <a:cs typeface="Arial" pitchFamily="34" charset="0"/>
                        </a:rPr>
                        <a:t> cutting of trees required outside</a:t>
                      </a:r>
                      <a:r>
                        <a:rPr lang="en-US" sz="1400" dirty="0">
                          <a:latin typeface="Arial" pitchFamily="34" charset="0"/>
                          <a:ea typeface="Times New Roman"/>
                          <a:cs typeface="Arial" pitchFamily="34" charset="0"/>
                        </a:rPr>
                        <a:t> plant premises.</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SzPts val="1000"/>
                        <a:buFont typeface="Symbol"/>
                        <a:buChar char=""/>
                      </a:pPr>
                      <a:r>
                        <a:rPr lang="en-US" sz="1400" dirty="0">
                          <a:latin typeface="Arial" pitchFamily="34" charset="0"/>
                          <a:ea typeface="Symbol"/>
                          <a:cs typeface="Arial" pitchFamily="34" charset="0"/>
                        </a:rPr>
                        <a:t>All technological measures to minimize air emissions, generation of effluents (including contaminated storm water) and noise generation will be incorporated in the design of the proposed units.</a:t>
                      </a:r>
                      <a:endParaRPr lang="en-IN" sz="1400" dirty="0">
                        <a:latin typeface="Arial" pitchFamily="34" charset="0"/>
                        <a:ea typeface="Symbol"/>
                        <a:cs typeface="Arial" pitchFamily="34" charset="0"/>
                      </a:endParaRPr>
                    </a:p>
                    <a:p>
                      <a:pPr marL="342900" lvl="0" indent="-342900" algn="just">
                        <a:lnSpc>
                          <a:spcPct val="100000"/>
                        </a:lnSpc>
                        <a:spcAft>
                          <a:spcPts val="0"/>
                        </a:spcAft>
                        <a:buSzPts val="1000"/>
                        <a:buFont typeface="Symbol"/>
                        <a:buChar char=""/>
                      </a:pPr>
                      <a:r>
                        <a:rPr lang="en-US" sz="1400" dirty="0">
                          <a:latin typeface="Arial" pitchFamily="34" charset="0"/>
                          <a:ea typeface="Symbol"/>
                          <a:cs typeface="Arial" pitchFamily="34" charset="0"/>
                        </a:rPr>
                        <a:t>Green belt will be developed in 52.33 Acre which is 33% of total area (158.59 Acres). </a:t>
                      </a:r>
                      <a:endParaRPr lang="en-IN" sz="1400" dirty="0">
                        <a:latin typeface="Arial" pitchFamily="34" charset="0"/>
                        <a:ea typeface="Symbol"/>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2933700" algn="l"/>
                        </a:tabLst>
                      </a:pPr>
                      <a:r>
                        <a:rPr lang="en-US" sz="1400" dirty="0">
                          <a:latin typeface="Arial" pitchFamily="34" charset="0"/>
                          <a:ea typeface="Times New Roman"/>
                          <a:cs typeface="Arial" pitchFamily="34" charset="0"/>
                        </a:rPr>
                        <a:t>Horticulture Department, OSISL.</a:t>
                      </a:r>
                      <a:endParaRPr lang="en-IN" sz="1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0" y="56446"/>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AT SITE DURING OPERATION PHASE ( SOLID WASTE  AND ECOLOGY) </a:t>
            </a:r>
          </a:p>
        </p:txBody>
      </p:sp>
      <p:sp>
        <p:nvSpPr>
          <p:cNvPr id="2" name="Slide Number Placeholder 1">
            <a:extLst>
              <a:ext uri="{FF2B5EF4-FFF2-40B4-BE49-F238E27FC236}">
                <a16:creationId xmlns:a16="http://schemas.microsoft.com/office/drawing/2014/main" xmlns="" id="{C0504CE2-969F-48BB-9929-848DA9968A8E}"/>
              </a:ext>
            </a:extLst>
          </p:cNvPr>
          <p:cNvSpPr>
            <a:spLocks noGrp="1"/>
          </p:cNvSpPr>
          <p:nvPr>
            <p:ph type="sldNum" sz="quarter" idx="12"/>
          </p:nvPr>
        </p:nvSpPr>
        <p:spPr/>
        <p:txBody>
          <a:bodyPr/>
          <a:lstStyle/>
          <a:p>
            <a:fld id="{CFF127C1-E3C8-484A-B43B-A9A91675C17C}"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52051C1-7979-4DCC-BAFE-EA73699A4D2B}"/>
              </a:ext>
            </a:extLst>
          </p:cNvPr>
          <p:cNvSpPr/>
          <p:nvPr/>
        </p:nvSpPr>
        <p:spPr>
          <a:xfrm>
            <a:off x="7" y="59388"/>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 GREEN BELT (OPERATION/CONSTRUCTION)</a:t>
            </a:r>
          </a:p>
        </p:txBody>
      </p:sp>
      <p:sp>
        <p:nvSpPr>
          <p:cNvPr id="20481" name="Rectangle 1"/>
          <p:cNvSpPr>
            <a:spLocks noChangeArrowheads="1"/>
          </p:cNvSpPr>
          <p:nvPr/>
        </p:nvSpPr>
        <p:spPr bwMode="auto">
          <a:xfrm>
            <a:off x="402771" y="1032280"/>
            <a:ext cx="11527972"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tabLst>
                <a:tab pos="400050" algn="l"/>
              </a:tabLst>
            </a:pPr>
            <a:r>
              <a:rPr kumimoji="0" lang="en-US" i="0" u="none" strike="noStrike" cap="none" normalizeH="0" baseline="0" dirty="0">
                <a:ln>
                  <a:noFill/>
                </a:ln>
                <a:solidFill>
                  <a:schemeClr val="tx1"/>
                </a:solidFill>
                <a:effectLst/>
                <a:latin typeface="Arial" pitchFamily="34" charset="0"/>
                <a:ea typeface="Calibri" pitchFamily="34" charset="0"/>
                <a:cs typeface="Arial" pitchFamily="34" charset="0"/>
              </a:rPr>
              <a:t>In the Proposed Project green belt and plantation area is </a:t>
            </a:r>
            <a:r>
              <a:rPr lang="en-IN" dirty="0">
                <a:latin typeface="Arial" pitchFamily="34" charset="0"/>
                <a:cs typeface="Arial" pitchFamily="34" charset="0"/>
              </a:rPr>
              <a:t>52.33</a:t>
            </a:r>
            <a:r>
              <a:rPr kumimoji="0" lang="en-US" i="0" u="none" strike="noStrike" cap="none" normalizeH="0" baseline="0" dirty="0">
                <a:ln>
                  <a:noFill/>
                </a:ln>
                <a:solidFill>
                  <a:schemeClr val="tx1"/>
                </a:solidFill>
                <a:effectLst/>
                <a:latin typeface="Arial" pitchFamily="34" charset="0"/>
                <a:ea typeface="Calibri" pitchFamily="34" charset="0"/>
                <a:cs typeface="Arial" pitchFamily="34" charset="0"/>
              </a:rPr>
              <a:t> Acres (</a:t>
            </a:r>
            <a:r>
              <a:rPr lang="en-US" dirty="0">
                <a:latin typeface="Arial" pitchFamily="34" charset="0"/>
                <a:cs typeface="Arial" pitchFamily="34" charset="0"/>
              </a:rPr>
              <a:t>21.18 Ha.</a:t>
            </a:r>
            <a:r>
              <a:rPr kumimoji="0" lang="en-US" i="0" u="none" strike="noStrike" cap="none" normalizeH="0" baseline="0" dirty="0">
                <a:ln>
                  <a:noFill/>
                </a:ln>
                <a:solidFill>
                  <a:schemeClr val="tx1"/>
                </a:solidFill>
                <a:effectLst/>
                <a:latin typeface="Arial" pitchFamily="34" charset="0"/>
                <a:ea typeface="Calibri" pitchFamily="34" charset="0"/>
                <a:cs typeface="Arial" pitchFamily="34" charset="0"/>
              </a:rPr>
              <a:t>), (33% of total land area of </a:t>
            </a:r>
            <a:r>
              <a:rPr lang="en-IN" dirty="0">
                <a:latin typeface="Arial" pitchFamily="34" charset="0"/>
                <a:cs typeface="Arial" pitchFamily="34" charset="0"/>
              </a:rPr>
              <a:t>158.59</a:t>
            </a:r>
            <a:r>
              <a:rPr kumimoji="0" lang="en-US" i="0" u="none" strike="noStrike" cap="none" normalizeH="0" baseline="0" dirty="0">
                <a:ln>
                  <a:noFill/>
                </a:ln>
                <a:solidFill>
                  <a:schemeClr val="tx1"/>
                </a:solidFill>
                <a:effectLst/>
                <a:latin typeface="Arial" pitchFamily="34" charset="0"/>
                <a:ea typeface="Calibri" pitchFamily="34" charset="0"/>
                <a:cs typeface="Arial" pitchFamily="34" charset="0"/>
              </a:rPr>
              <a:t> acres, </a:t>
            </a:r>
            <a:r>
              <a:rPr lang="en-IN" dirty="0">
                <a:latin typeface="Arial" pitchFamily="34" charset="0"/>
                <a:cs typeface="Arial" pitchFamily="34" charset="0"/>
              </a:rPr>
              <a:t>64.18 Ha.</a:t>
            </a:r>
            <a:r>
              <a:rPr kumimoji="0" lang="en-US" i="0" u="none" strike="noStrike" cap="none" normalizeH="0" baseline="0" dirty="0">
                <a:ln>
                  <a:noFill/>
                </a:ln>
                <a:solidFill>
                  <a:schemeClr val="tx1"/>
                </a:solidFill>
                <a:effectLst/>
                <a:latin typeface="Arial" pitchFamily="34" charset="0"/>
                <a:ea typeface="Calibri" pitchFamily="34" charset="0"/>
                <a:cs typeface="Arial" pitchFamily="34" charset="0"/>
              </a:rPr>
              <a:t>).</a:t>
            </a:r>
            <a:endParaRPr kumimoji="0" lang="en-US" i="0" u="none" strike="noStrike" cap="none" normalizeH="0" baseline="0" dirty="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q"/>
              <a:tabLst>
                <a:tab pos="400050" algn="l"/>
              </a:tabLst>
            </a:pPr>
            <a:r>
              <a:rPr kumimoji="0" lang="en-US" b="0" i="0" u="none" strike="noStrike" cap="none" normalizeH="0" baseline="0" dirty="0">
                <a:ln>
                  <a:noFill/>
                </a:ln>
                <a:solidFill>
                  <a:schemeClr val="tx1"/>
                </a:solidFill>
                <a:effectLst/>
                <a:latin typeface="Arial" pitchFamily="34" charset="0"/>
                <a:ea typeface="Calibri" pitchFamily="34" charset="0"/>
                <a:cs typeface="Arial" pitchFamily="34" charset="0"/>
              </a:rPr>
              <a:t>The estimated cost for this program is </a:t>
            </a:r>
            <a:r>
              <a:rPr kumimoji="0" lang="en-US" b="0" i="0" u="none" strike="noStrike" cap="none" normalizeH="0" baseline="0" dirty="0">
                <a:ln>
                  <a:noFill/>
                </a:ln>
                <a:effectLst/>
                <a:latin typeface="Arial" pitchFamily="34" charset="0"/>
                <a:ea typeface="Calibri" pitchFamily="34" charset="0"/>
                <a:cs typeface="Arial" pitchFamily="34" charset="0"/>
              </a:rPr>
              <a:t>Rs 48,78,400. </a:t>
            </a:r>
            <a:endParaRPr kumimoji="0" lang="en-US" b="0" i="0" u="none" strike="noStrike" cap="none" normalizeH="0" baseline="0" dirty="0">
              <a:ln>
                <a:noFill/>
              </a:ln>
              <a:effectLst/>
              <a:latin typeface="Arial" pitchFamily="34" charset="0"/>
              <a:cs typeface="Arial" pitchFamily="34" charset="0"/>
            </a:endParaRP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q"/>
              <a:tabLst>
                <a:tab pos="400050" algn="l"/>
              </a:tabLst>
            </a:pPr>
            <a:r>
              <a:rPr kumimoji="0" lang="en-US" b="0" i="0" u="none" strike="noStrike" cap="none" normalizeH="0" baseline="0" dirty="0">
                <a:ln>
                  <a:noFill/>
                </a:ln>
                <a:solidFill>
                  <a:schemeClr val="tx1"/>
                </a:solidFill>
                <a:effectLst/>
                <a:latin typeface="Arial" pitchFamily="34" charset="0"/>
                <a:ea typeface="Calibri" pitchFamily="34" charset="0"/>
                <a:cs typeface="Arial" pitchFamily="34" charset="0"/>
              </a:rPr>
              <a:t>Local plant species have been preferred as per the CPCB guidelines in consultation with the Local Forest Department.</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q"/>
              <a:tabLst>
                <a:tab pos="400050" algn="l"/>
              </a:tabLst>
            </a:pPr>
            <a:r>
              <a:rPr lang="en-IN" dirty="0">
                <a:latin typeface="Arial" pitchFamily="34" charset="0"/>
                <a:cs typeface="Arial" pitchFamily="34" charset="0"/>
              </a:rPr>
              <a:t>A planned 5 year Afforestation scheme shall be developed over an area of 52.33 Acre. With 2500 saplings/Ha.</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q"/>
              <a:tabLst>
                <a:tab pos="400050" algn="l"/>
              </a:tabLst>
            </a:pPr>
            <a:r>
              <a:rPr lang="en-IN" dirty="0">
                <a:latin typeface="Arial" pitchFamily="34" charset="0"/>
                <a:cs typeface="Arial" pitchFamily="34" charset="0"/>
              </a:rPr>
              <a:t>The maintenance such as suitable fencing, watering, replacement of dead plants etc. shall be done for better survival rate.</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q"/>
              <a:tabLst>
                <a:tab pos="400050" algn="l"/>
              </a:tabLst>
            </a:pPr>
            <a:r>
              <a:rPr lang="en-IN" dirty="0">
                <a:latin typeface="Arial" pitchFamily="34" charset="0"/>
                <a:cs typeface="Arial" pitchFamily="34" charset="0"/>
              </a:rPr>
              <a:t>Dust suppression shall be done by regular water sprinkling to minimize the impact on plants.</a:t>
            </a:r>
          </a:p>
          <a:p>
            <a:pPr marL="457200" marR="0" lvl="0" indent="-457200" algn="just" defTabSz="914400" rtl="0" eaLnBrk="0" fontAlgn="base" latinLnBrk="0" hangingPunct="0">
              <a:lnSpc>
                <a:spcPct val="150000"/>
              </a:lnSpc>
              <a:spcBef>
                <a:spcPct val="0"/>
              </a:spcBef>
              <a:spcAft>
                <a:spcPct val="0"/>
              </a:spcAft>
              <a:buClrTx/>
              <a:buSzTx/>
              <a:buFont typeface="Wingdings" pitchFamily="2" charset="2"/>
              <a:buChar char="q"/>
              <a:tabLst>
                <a:tab pos="400050" algn="l"/>
              </a:tabLst>
            </a:pP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2" name="Slide Number Placeholder 1">
            <a:extLst>
              <a:ext uri="{FF2B5EF4-FFF2-40B4-BE49-F238E27FC236}">
                <a16:creationId xmlns:a16="http://schemas.microsoft.com/office/drawing/2014/main" xmlns="" id="{1F262B22-0AF4-4364-B79E-5C20CFF16243}"/>
              </a:ext>
            </a:extLst>
          </p:cNvPr>
          <p:cNvSpPr>
            <a:spLocks noGrp="1"/>
          </p:cNvSpPr>
          <p:nvPr>
            <p:ph type="sldNum" sz="quarter" idx="12"/>
          </p:nvPr>
        </p:nvSpPr>
        <p:spPr/>
        <p:txBody>
          <a:bodyPr/>
          <a:lstStyle/>
          <a:p>
            <a:fld id="{CFF127C1-E3C8-484A-B43B-A9A91675C17C}" type="slidenum">
              <a:rPr lang="en-US" smtClean="0"/>
              <a:pPr/>
              <a:t>57</a:t>
            </a:fld>
            <a:endParaRPr lang="en-US"/>
          </a:p>
        </p:txBody>
      </p:sp>
    </p:spTree>
    <p:extLst>
      <p:ext uri="{BB962C8B-B14F-4D97-AF65-F5344CB8AC3E}">
        <p14:creationId xmlns:p14="http://schemas.microsoft.com/office/powerpoint/2010/main" val="24083685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2051C1-7979-4DCC-BAFE-EA73699A4D2B}"/>
              </a:ext>
            </a:extLst>
          </p:cNvPr>
          <p:cNvSpPr/>
          <p:nvPr/>
        </p:nvSpPr>
        <p:spPr>
          <a:xfrm>
            <a:off x="0" y="4354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 GREEN BELT SCHEDULE (PROPOSED)</a:t>
            </a:r>
          </a:p>
        </p:txBody>
      </p:sp>
      <p:graphicFrame>
        <p:nvGraphicFramePr>
          <p:cNvPr id="6" name="Table 5"/>
          <p:cNvGraphicFramePr>
            <a:graphicFrameLocks noGrp="1"/>
          </p:cNvGraphicFramePr>
          <p:nvPr/>
        </p:nvGraphicFramePr>
        <p:xfrm>
          <a:off x="391888" y="719666"/>
          <a:ext cx="11599814" cy="5898749"/>
        </p:xfrm>
        <a:graphic>
          <a:graphicData uri="http://schemas.openxmlformats.org/drawingml/2006/table">
            <a:tbl>
              <a:tblPr/>
              <a:tblGrid>
                <a:gridCol w="673148">
                  <a:extLst>
                    <a:ext uri="{9D8B030D-6E8A-4147-A177-3AD203B41FA5}">
                      <a16:colId xmlns:a16="http://schemas.microsoft.com/office/drawing/2014/main" xmlns="" val="20000"/>
                    </a:ext>
                  </a:extLst>
                </a:gridCol>
                <a:gridCol w="1367973">
                  <a:extLst>
                    <a:ext uri="{9D8B030D-6E8A-4147-A177-3AD203B41FA5}">
                      <a16:colId xmlns:a16="http://schemas.microsoft.com/office/drawing/2014/main" xmlns="" val="20001"/>
                    </a:ext>
                  </a:extLst>
                </a:gridCol>
                <a:gridCol w="1617836">
                  <a:extLst>
                    <a:ext uri="{9D8B030D-6E8A-4147-A177-3AD203B41FA5}">
                      <a16:colId xmlns:a16="http://schemas.microsoft.com/office/drawing/2014/main" xmlns="" val="20002"/>
                    </a:ext>
                  </a:extLst>
                </a:gridCol>
                <a:gridCol w="1454682">
                  <a:extLst>
                    <a:ext uri="{9D8B030D-6E8A-4147-A177-3AD203B41FA5}">
                      <a16:colId xmlns:a16="http://schemas.microsoft.com/office/drawing/2014/main" xmlns="" val="20003"/>
                    </a:ext>
                  </a:extLst>
                </a:gridCol>
                <a:gridCol w="3073661">
                  <a:extLst>
                    <a:ext uri="{9D8B030D-6E8A-4147-A177-3AD203B41FA5}">
                      <a16:colId xmlns:a16="http://schemas.microsoft.com/office/drawing/2014/main" xmlns="" val="20004"/>
                    </a:ext>
                  </a:extLst>
                </a:gridCol>
                <a:gridCol w="1454682">
                  <a:extLst>
                    <a:ext uri="{9D8B030D-6E8A-4147-A177-3AD203B41FA5}">
                      <a16:colId xmlns:a16="http://schemas.microsoft.com/office/drawing/2014/main" xmlns="" val="20005"/>
                    </a:ext>
                  </a:extLst>
                </a:gridCol>
                <a:gridCol w="1957832">
                  <a:extLst>
                    <a:ext uri="{9D8B030D-6E8A-4147-A177-3AD203B41FA5}">
                      <a16:colId xmlns:a16="http://schemas.microsoft.com/office/drawing/2014/main" xmlns="" val="20006"/>
                    </a:ext>
                  </a:extLst>
                </a:gridCol>
              </a:tblGrid>
              <a:tr h="789793">
                <a:tc>
                  <a:txBody>
                    <a:bodyPr/>
                    <a:lstStyle/>
                    <a:p>
                      <a:pPr algn="ctr">
                        <a:lnSpc>
                          <a:spcPct val="115000"/>
                        </a:lnSpc>
                        <a:spcAft>
                          <a:spcPts val="1000"/>
                        </a:spcAft>
                      </a:pPr>
                      <a:r>
                        <a:rPr lang="en-US" sz="1400" b="1">
                          <a:latin typeface="Arial" pitchFamily="34" charset="0"/>
                          <a:ea typeface="Times New Roman"/>
                          <a:cs typeface="Arial" pitchFamily="34" charset="0"/>
                        </a:rPr>
                        <a:t>Sl. No.</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latin typeface="Arial" pitchFamily="34" charset="0"/>
                          <a:ea typeface="Times New Roman"/>
                          <a:cs typeface="Arial" pitchFamily="34" charset="0"/>
                        </a:rPr>
                        <a:t>Year</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latin typeface="Arial" pitchFamily="34" charset="0"/>
                          <a:ea typeface="Times New Roman"/>
                          <a:cs typeface="Arial" pitchFamily="34" charset="0"/>
                        </a:rPr>
                        <a:t>Greenbelt Area to be developed (in Acres)</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latin typeface="Arial" pitchFamily="34" charset="0"/>
                          <a:ea typeface="Times New Roman"/>
                          <a:cs typeface="Arial" pitchFamily="34" charset="0"/>
                        </a:rPr>
                        <a:t>No. of Saplings Proposed to be Planted</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latin typeface="Arial" pitchFamily="34" charset="0"/>
                          <a:ea typeface="Times New Roman"/>
                          <a:cs typeface="Arial" pitchFamily="34" charset="0"/>
                        </a:rPr>
                        <a:t>Species Name</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latin typeface="Arial" pitchFamily="34" charset="0"/>
                          <a:ea typeface="Times New Roman"/>
                          <a:cs typeface="Arial" pitchFamily="34" charset="0"/>
                        </a:rPr>
                        <a:t>spacing of Plantation</a:t>
                      </a:r>
                      <a:endParaRPr lang="en-IN" sz="1400">
                        <a:latin typeface="Arial" pitchFamily="34" charset="0"/>
                        <a:ea typeface="Times New Roman"/>
                        <a:cs typeface="Arial" pitchFamily="34" charset="0"/>
                      </a:endParaRPr>
                    </a:p>
                    <a:p>
                      <a:pPr algn="ctr">
                        <a:lnSpc>
                          <a:spcPct val="115000"/>
                        </a:lnSpc>
                        <a:spcAft>
                          <a:spcPts val="1000"/>
                        </a:spcAft>
                      </a:pPr>
                      <a:r>
                        <a:rPr lang="en-US" sz="1400" b="1">
                          <a:latin typeface="Arial" pitchFamily="34" charset="0"/>
                          <a:ea typeface="Times New Roman"/>
                          <a:cs typeface="Arial" pitchFamily="34" charset="0"/>
                        </a:rPr>
                        <a:t>(m x m)</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400" b="1">
                          <a:latin typeface="Arial" pitchFamily="34" charset="0"/>
                          <a:ea typeface="Times New Roman"/>
                          <a:cs typeface="Arial" pitchFamily="34" charset="0"/>
                        </a:rPr>
                        <a:t>Budgetary Allocation (In Rs.)</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947752">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1</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
                        </a:spcBef>
                        <a:spcAft>
                          <a:spcPts val="50"/>
                        </a:spcAft>
                        <a:tabLst>
                          <a:tab pos="914400" algn="l"/>
                        </a:tabLst>
                      </a:pPr>
                      <a:r>
                        <a:rPr lang="en-US" sz="1400" b="1">
                          <a:latin typeface="Arial" pitchFamily="34" charset="0"/>
                          <a:ea typeface="Times New Roman"/>
                          <a:cs typeface="Arial" pitchFamily="34" charset="0"/>
                        </a:rPr>
                        <a:t>1</a:t>
                      </a:r>
                      <a:r>
                        <a:rPr lang="en-US" sz="1400" b="1" baseline="30000">
                          <a:latin typeface="Arial" pitchFamily="34" charset="0"/>
                          <a:ea typeface="Times New Roman"/>
                          <a:cs typeface="Arial" pitchFamily="34" charset="0"/>
                        </a:rPr>
                        <a:t>st</a:t>
                      </a:r>
                      <a:r>
                        <a:rPr lang="en-US" sz="1400" b="1">
                          <a:latin typeface="Arial" pitchFamily="34" charset="0"/>
                          <a:ea typeface="Times New Roman"/>
                          <a:cs typeface="Arial" pitchFamily="34" charset="0"/>
                        </a:rPr>
                        <a:t> Year</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6.7</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4355</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a:latin typeface="Arial" pitchFamily="34" charset="0"/>
                          <a:ea typeface="Times New Roman"/>
                          <a:cs typeface="Arial" pitchFamily="34" charset="0"/>
                        </a:rPr>
                        <a:t>Casuarina, Neem, Radha Chuda, Chattiyana, Kadamba, Karanja, Spathodia, Patoli, Badam, Champa, Mango, Jamun, Mahagoni, Sishoo</a:t>
                      </a:r>
                      <a:endParaRPr lang="en-IN" sz="1400">
                        <a:latin typeface="Arial" pitchFamily="34" charset="0"/>
                        <a:ea typeface="Times New Roman"/>
                        <a:cs typeface="Arial" pitchFamily="34" charset="0"/>
                      </a:endParaRPr>
                    </a:p>
                  </a:txBody>
                  <a:tcPr marL="56191" marR="56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2 x 2</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6,22,200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47752">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2</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
                        </a:spcBef>
                        <a:spcAft>
                          <a:spcPts val="50"/>
                        </a:spcAft>
                        <a:tabLst>
                          <a:tab pos="914400" algn="l"/>
                        </a:tabLst>
                      </a:pPr>
                      <a:r>
                        <a:rPr lang="en-US" sz="1400" b="1">
                          <a:latin typeface="Arial" pitchFamily="34" charset="0"/>
                          <a:ea typeface="Times New Roman"/>
                          <a:cs typeface="Arial" pitchFamily="34" charset="0"/>
                        </a:rPr>
                        <a:t>2</a:t>
                      </a:r>
                      <a:r>
                        <a:rPr lang="en-US" sz="1400" b="1" baseline="30000">
                          <a:latin typeface="Arial" pitchFamily="34" charset="0"/>
                          <a:ea typeface="Times New Roman"/>
                          <a:cs typeface="Arial" pitchFamily="34" charset="0"/>
                        </a:rPr>
                        <a:t>nd</a:t>
                      </a:r>
                      <a:r>
                        <a:rPr lang="en-US" sz="1400" b="1">
                          <a:latin typeface="Arial" pitchFamily="34" charset="0"/>
                          <a:ea typeface="Times New Roman"/>
                          <a:cs typeface="Arial" pitchFamily="34" charset="0"/>
                        </a:rPr>
                        <a:t> Year</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8.9</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5785</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a:latin typeface="Arial" pitchFamily="34" charset="0"/>
                          <a:ea typeface="Times New Roman"/>
                          <a:cs typeface="Arial" pitchFamily="34" charset="0"/>
                        </a:rPr>
                        <a:t>Neem, Radha Chuda, Chattiyana, Kadamba, Karanja, Spathodia, Patoli, Bahula, Badam,  Champa, Mango, Jamun, Mahagoni, Sishoo</a:t>
                      </a:r>
                      <a:endParaRPr lang="en-IN" sz="1400">
                        <a:latin typeface="Arial" pitchFamily="34" charset="0"/>
                        <a:ea typeface="Times New Roman"/>
                        <a:cs typeface="Arial" pitchFamily="34" charset="0"/>
                      </a:endParaRPr>
                    </a:p>
                  </a:txBody>
                  <a:tcPr marL="56191" marR="56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8,26,500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89793">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3</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
                        </a:spcBef>
                        <a:spcAft>
                          <a:spcPts val="50"/>
                        </a:spcAft>
                        <a:tabLst>
                          <a:tab pos="914400" algn="l"/>
                        </a:tabLst>
                      </a:pPr>
                      <a:r>
                        <a:rPr lang="en-US" sz="1400" b="1">
                          <a:latin typeface="Arial" pitchFamily="34" charset="0"/>
                          <a:ea typeface="Times New Roman"/>
                          <a:cs typeface="Arial" pitchFamily="34" charset="0"/>
                        </a:rPr>
                        <a:t>3</a:t>
                      </a:r>
                      <a:r>
                        <a:rPr lang="en-US" sz="1400" b="1" baseline="30000">
                          <a:latin typeface="Arial" pitchFamily="34" charset="0"/>
                          <a:ea typeface="Times New Roman"/>
                          <a:cs typeface="Arial" pitchFamily="34" charset="0"/>
                        </a:rPr>
                        <a:t>rd</a:t>
                      </a:r>
                      <a:r>
                        <a:rPr lang="en-US" sz="1400" b="1">
                          <a:latin typeface="Arial" pitchFamily="34" charset="0"/>
                          <a:ea typeface="Times New Roman"/>
                          <a:cs typeface="Arial" pitchFamily="34" charset="0"/>
                        </a:rPr>
                        <a:t> Year</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10.62</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6903</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a:latin typeface="Arial" pitchFamily="34" charset="0"/>
                          <a:ea typeface="Times New Roman"/>
                          <a:cs typeface="Arial" pitchFamily="34" charset="0"/>
                        </a:rPr>
                        <a:t>Neem, Radha Chuda, Chattiyana, Kadamba, Karanja, Spathodia, Patoli, Sana Chakunda, Badam, Sishoo</a:t>
                      </a:r>
                      <a:endParaRPr lang="en-IN" sz="1400">
                        <a:latin typeface="Arial" pitchFamily="34" charset="0"/>
                        <a:ea typeface="Times New Roman"/>
                        <a:cs typeface="Arial" pitchFamily="34" charset="0"/>
                      </a:endParaRPr>
                    </a:p>
                  </a:txBody>
                  <a:tcPr marL="56191" marR="56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9,86,200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47752">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4</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
                        </a:spcBef>
                        <a:spcAft>
                          <a:spcPts val="50"/>
                        </a:spcAft>
                        <a:tabLst>
                          <a:tab pos="914400" algn="l"/>
                        </a:tabLst>
                      </a:pPr>
                      <a:r>
                        <a:rPr lang="en-US" sz="1400" b="1">
                          <a:latin typeface="Arial" pitchFamily="34" charset="0"/>
                          <a:ea typeface="Times New Roman"/>
                          <a:cs typeface="Arial" pitchFamily="34" charset="0"/>
                        </a:rPr>
                        <a:t>4</a:t>
                      </a:r>
                      <a:r>
                        <a:rPr lang="en-US" sz="1400" b="1" baseline="30000">
                          <a:latin typeface="Arial" pitchFamily="34" charset="0"/>
                          <a:ea typeface="Times New Roman"/>
                          <a:cs typeface="Arial" pitchFamily="34" charset="0"/>
                        </a:rPr>
                        <a:t>th</a:t>
                      </a:r>
                      <a:r>
                        <a:rPr lang="en-US" sz="1400" b="1">
                          <a:latin typeface="Arial" pitchFamily="34" charset="0"/>
                          <a:ea typeface="Times New Roman"/>
                          <a:cs typeface="Arial" pitchFamily="34" charset="0"/>
                        </a:rPr>
                        <a:t> Year</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12.0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7930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a:latin typeface="Arial" pitchFamily="34" charset="0"/>
                          <a:ea typeface="Times New Roman"/>
                          <a:cs typeface="Arial" pitchFamily="34" charset="0"/>
                        </a:rPr>
                        <a:t>Neem, Radha Chuda, Kadamba, Spathodia, Patoli, Badam, Krishna Chuda, Jakaranda, Sunahari, Cordia Sebastina</a:t>
                      </a:r>
                      <a:endParaRPr lang="en-IN" sz="1400">
                        <a:latin typeface="Arial" pitchFamily="34" charset="0"/>
                        <a:ea typeface="Times New Roman"/>
                        <a:cs typeface="Arial" pitchFamily="34" charset="0"/>
                      </a:endParaRPr>
                    </a:p>
                  </a:txBody>
                  <a:tcPr marL="56191" marR="56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11,33,000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89793">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5</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
                        </a:spcBef>
                        <a:spcAft>
                          <a:spcPts val="50"/>
                        </a:spcAft>
                        <a:tabLst>
                          <a:tab pos="914400" algn="l"/>
                        </a:tabLst>
                      </a:pPr>
                      <a:r>
                        <a:rPr lang="en-US" sz="1400" b="1">
                          <a:latin typeface="Arial" pitchFamily="34" charset="0"/>
                          <a:ea typeface="Times New Roman"/>
                          <a:cs typeface="Arial" pitchFamily="34" charset="0"/>
                        </a:rPr>
                        <a:t>5</a:t>
                      </a:r>
                      <a:r>
                        <a:rPr lang="en-US" sz="1400" b="1" baseline="30000">
                          <a:latin typeface="Arial" pitchFamily="34" charset="0"/>
                          <a:ea typeface="Times New Roman"/>
                          <a:cs typeface="Arial" pitchFamily="34" charset="0"/>
                        </a:rPr>
                        <a:t>th</a:t>
                      </a:r>
                      <a:r>
                        <a:rPr lang="en-US" sz="1400" b="1">
                          <a:latin typeface="Arial" pitchFamily="34" charset="0"/>
                          <a:ea typeface="Times New Roman"/>
                          <a:cs typeface="Arial" pitchFamily="34" charset="0"/>
                        </a:rPr>
                        <a:t> Year</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14.11</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9172</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1400" dirty="0" err="1">
                          <a:latin typeface="Arial" pitchFamily="34" charset="0"/>
                          <a:ea typeface="Times New Roman"/>
                          <a:cs typeface="Arial" pitchFamily="34" charset="0"/>
                        </a:rPr>
                        <a:t>Neem</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Radha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Chuda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Kadamba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Spathodia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Patoli</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Badam</a:t>
                      </a:r>
                      <a:r>
                        <a:rPr lang="en-US" sz="1400" dirty="0">
                          <a:latin typeface="Arial" pitchFamily="34" charset="0"/>
                          <a:ea typeface="Times New Roman"/>
                          <a:cs typeface="Arial" pitchFamily="34" charset="0"/>
                        </a:rPr>
                        <a:t>, Krishna </a:t>
                      </a:r>
                      <a:r>
                        <a:rPr lang="en-US" sz="1400" dirty="0" err="1">
                          <a:latin typeface="Arial" pitchFamily="34" charset="0"/>
                          <a:ea typeface="Times New Roman"/>
                          <a:cs typeface="Arial" pitchFamily="34" charset="0"/>
                        </a:rPr>
                        <a:t>Chuda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Jakaranda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Casurina</a:t>
                      </a:r>
                      <a:r>
                        <a:rPr lang="en-US" sz="1400" dirty="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Chattiyana</a:t>
                      </a:r>
                      <a:endParaRPr lang="en-IN" sz="1400" dirty="0">
                        <a:latin typeface="Arial" pitchFamily="34" charset="0"/>
                        <a:ea typeface="Times New Roman"/>
                        <a:cs typeface="Arial" pitchFamily="34" charset="0"/>
                      </a:endParaRPr>
                    </a:p>
                  </a:txBody>
                  <a:tcPr marL="56191" marR="56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180340" algn="ctr">
                        <a:lnSpc>
                          <a:spcPct val="150000"/>
                        </a:lnSpc>
                        <a:spcBef>
                          <a:spcPts val="600"/>
                        </a:spcBef>
                        <a:spcAft>
                          <a:spcPts val="600"/>
                        </a:spcAft>
                      </a:pPr>
                      <a:r>
                        <a:rPr lang="en-US" sz="1400">
                          <a:solidFill>
                            <a:srgbClr val="000000"/>
                          </a:solidFill>
                          <a:latin typeface="Arial" pitchFamily="34" charset="0"/>
                          <a:ea typeface="Times New Roman"/>
                          <a:cs typeface="Arial" pitchFamily="34" charset="0"/>
                        </a:rPr>
                        <a:t>13,10,500</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6033">
                <a:tc gridSpan="2">
                  <a:txBody>
                    <a:bodyPr/>
                    <a:lstStyle/>
                    <a:p>
                      <a:pPr algn="ctr">
                        <a:lnSpc>
                          <a:spcPct val="115000"/>
                        </a:lnSpc>
                        <a:spcBef>
                          <a:spcPts val="50"/>
                        </a:spcBef>
                        <a:spcAft>
                          <a:spcPts val="50"/>
                        </a:spcAft>
                        <a:tabLst>
                          <a:tab pos="914400" algn="l"/>
                        </a:tabLst>
                      </a:pPr>
                      <a:r>
                        <a:rPr lang="en-US" sz="1400" b="1">
                          <a:latin typeface="Arial" pitchFamily="34" charset="0"/>
                          <a:ea typeface="Times New Roman"/>
                          <a:cs typeface="Arial" pitchFamily="34" charset="0"/>
                        </a:rPr>
                        <a:t>Total</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R="180340" algn="ctr">
                        <a:lnSpc>
                          <a:spcPct val="150000"/>
                        </a:lnSpc>
                        <a:spcBef>
                          <a:spcPts val="600"/>
                        </a:spcBef>
                        <a:spcAft>
                          <a:spcPts val="600"/>
                        </a:spcAft>
                      </a:pPr>
                      <a:r>
                        <a:rPr lang="en-US" sz="1400" b="1">
                          <a:solidFill>
                            <a:srgbClr val="000000"/>
                          </a:solidFill>
                          <a:latin typeface="Arial" pitchFamily="34" charset="0"/>
                          <a:ea typeface="Times New Roman"/>
                          <a:cs typeface="Arial" pitchFamily="34" charset="0"/>
                        </a:rPr>
                        <a:t>52.33</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r>
                        <a:rPr lang="en-US" sz="1400" b="1">
                          <a:solidFill>
                            <a:srgbClr val="000000"/>
                          </a:solidFill>
                          <a:latin typeface="Arial" pitchFamily="34" charset="0"/>
                          <a:ea typeface="Times New Roman"/>
                          <a:cs typeface="Arial" pitchFamily="34" charset="0"/>
                        </a:rPr>
                        <a:t>34,145</a:t>
                      </a:r>
                      <a:endParaRPr lang="en-IN" sz="140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0340" algn="ctr">
                        <a:lnSpc>
                          <a:spcPct val="150000"/>
                        </a:lnSpc>
                        <a:spcBef>
                          <a:spcPts val="600"/>
                        </a:spcBef>
                        <a:spcAft>
                          <a:spcPts val="600"/>
                        </a:spcAft>
                      </a:pPr>
                      <a:endParaRPr lang="en-IN" sz="1400">
                        <a:latin typeface="Arial" pitchFamily="34" charset="0"/>
                        <a:ea typeface="Times New Roman"/>
                        <a:cs typeface="Arial" pitchFamily="34" charset="0"/>
                      </a:endParaRPr>
                    </a:p>
                  </a:txBody>
                  <a:tcPr marL="56191" marR="56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marR="180340" algn="ctr">
                        <a:lnSpc>
                          <a:spcPct val="150000"/>
                        </a:lnSpc>
                        <a:spcBef>
                          <a:spcPts val="600"/>
                        </a:spcBef>
                        <a:spcAft>
                          <a:spcPts val="600"/>
                        </a:spcAft>
                      </a:pPr>
                      <a:r>
                        <a:rPr lang="en-US" sz="1400" b="1" dirty="0">
                          <a:solidFill>
                            <a:srgbClr val="000000"/>
                          </a:solidFill>
                          <a:latin typeface="Arial" pitchFamily="34" charset="0"/>
                          <a:ea typeface="Times New Roman"/>
                          <a:cs typeface="Arial" pitchFamily="34" charset="0"/>
                        </a:rPr>
                        <a:t>48,78,400</a:t>
                      </a:r>
                      <a:endParaRPr lang="en-IN" sz="1400" dirty="0">
                        <a:latin typeface="Arial" pitchFamily="34" charset="0"/>
                        <a:ea typeface="Times New Roman"/>
                        <a:cs typeface="Arial" pitchFamily="34" charset="0"/>
                      </a:endParaRPr>
                    </a:p>
                  </a:txBody>
                  <a:tcPr marL="56191" marR="561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2" name="Slide Number Placeholder 1">
            <a:extLst>
              <a:ext uri="{FF2B5EF4-FFF2-40B4-BE49-F238E27FC236}">
                <a16:creationId xmlns:a16="http://schemas.microsoft.com/office/drawing/2014/main" xmlns="" id="{62D69845-4048-456F-B1AF-416710E2FC06}"/>
              </a:ext>
            </a:extLst>
          </p:cNvPr>
          <p:cNvSpPr>
            <a:spLocks noGrp="1"/>
          </p:cNvSpPr>
          <p:nvPr>
            <p:ph type="sldNum" sz="quarter" idx="12"/>
          </p:nvPr>
        </p:nvSpPr>
        <p:spPr/>
        <p:txBody>
          <a:bodyPr/>
          <a:lstStyle/>
          <a:p>
            <a:fld id="{CFF127C1-E3C8-484A-B43B-A9A91675C17C}"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5372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EMP-SOLID WASTE MANAGEMENT &amp; DISPOSAL </a:t>
            </a:r>
          </a:p>
        </p:txBody>
      </p:sp>
      <p:graphicFrame>
        <p:nvGraphicFramePr>
          <p:cNvPr id="3" name="Table 2">
            <a:extLst>
              <a:ext uri="{FF2B5EF4-FFF2-40B4-BE49-F238E27FC236}">
                <a16:creationId xmlns:a16="http://schemas.microsoft.com/office/drawing/2014/main" xmlns="" id="{DF15B2DA-4A68-43A3-B72D-3B4B8022751E}"/>
              </a:ext>
            </a:extLst>
          </p:cNvPr>
          <p:cNvGraphicFramePr>
            <a:graphicFrameLocks noGrp="1"/>
          </p:cNvGraphicFramePr>
          <p:nvPr>
            <p:extLst>
              <p:ext uri="{D42A27DB-BD31-4B8C-83A1-F6EECF244321}">
                <p14:modId xmlns:p14="http://schemas.microsoft.com/office/powerpoint/2010/main" val="2839332537"/>
              </p:ext>
            </p:extLst>
          </p:nvPr>
        </p:nvGraphicFramePr>
        <p:xfrm>
          <a:off x="737936" y="930443"/>
          <a:ext cx="10716128" cy="5215796"/>
        </p:xfrm>
        <a:graphic>
          <a:graphicData uri="http://schemas.openxmlformats.org/drawingml/2006/table">
            <a:tbl>
              <a:tblPr firstRow="1" firstCol="1" bandRow="1"/>
              <a:tblGrid>
                <a:gridCol w="2788361">
                  <a:extLst>
                    <a:ext uri="{9D8B030D-6E8A-4147-A177-3AD203B41FA5}">
                      <a16:colId xmlns:a16="http://schemas.microsoft.com/office/drawing/2014/main" xmlns="" val="3774413249"/>
                    </a:ext>
                  </a:extLst>
                </a:gridCol>
                <a:gridCol w="1900830">
                  <a:extLst>
                    <a:ext uri="{9D8B030D-6E8A-4147-A177-3AD203B41FA5}">
                      <a16:colId xmlns:a16="http://schemas.microsoft.com/office/drawing/2014/main" xmlns="" val="4148256203"/>
                    </a:ext>
                  </a:extLst>
                </a:gridCol>
                <a:gridCol w="6026937">
                  <a:extLst>
                    <a:ext uri="{9D8B030D-6E8A-4147-A177-3AD203B41FA5}">
                      <a16:colId xmlns:a16="http://schemas.microsoft.com/office/drawing/2014/main" xmlns="" val="2489750376"/>
                    </a:ext>
                  </a:extLst>
                </a:gridCol>
              </a:tblGrid>
              <a:tr h="334940">
                <a:tc gridSpan="3">
                  <a:txBody>
                    <a:bodyPr/>
                    <a:lstStyle/>
                    <a:p>
                      <a:pPr marL="228600" marR="82550" algn="just">
                        <a:spcAft>
                          <a:spcPts val="0"/>
                        </a:spcAft>
                      </a:pPr>
                      <a:r>
                        <a:rPr lang="en-IN" sz="1800" b="1" dirty="0">
                          <a:effectLst/>
                          <a:latin typeface="Arial" panose="020B0604020202020204" pitchFamily="34" charset="0"/>
                          <a:ea typeface="Times New Roman" panose="02020603050405020304" pitchFamily="18" charset="0"/>
                          <a:cs typeface="Arial" panose="020B0604020202020204" pitchFamily="34" charset="0"/>
                        </a:rPr>
                        <a:t>Beneficiation Plant</a:t>
                      </a:r>
                      <a:r>
                        <a:rPr lang="en-IN" sz="1800" dirty="0">
                          <a:effectLst/>
                          <a:latin typeface="Arial" panose="020B0604020202020204" pitchFamily="34" charset="0"/>
                          <a:ea typeface="Times New Roman" panose="02020603050405020304" pitchFamily="18" charset="0"/>
                          <a:cs typeface="Arial" panose="020B0604020202020204" pitchFamily="34" charset="0"/>
                        </a:rPr>
                        <a:t>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743541114"/>
                  </a:ext>
                </a:extLst>
              </a:tr>
              <a:tr h="371981">
                <a:tc>
                  <a:txBody>
                    <a:bodyPr/>
                    <a:lstStyle/>
                    <a:p>
                      <a:pPr marL="228600" marR="82550" algn="just">
                        <a:spcAft>
                          <a:spcPts val="0"/>
                        </a:spcAft>
                      </a:pPr>
                      <a:r>
                        <a:rPr lang="en-IN" sz="1800" b="1">
                          <a:effectLst/>
                          <a:latin typeface="Arial" panose="020B0604020202020204" pitchFamily="34" charset="0"/>
                          <a:ea typeface="Times New Roman" panose="02020603050405020304" pitchFamily="18" charset="0"/>
                          <a:cs typeface="Arial" panose="020B0604020202020204" pitchFamily="34" charset="0"/>
                        </a:rPr>
                        <a:t>Solid waste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b="1">
                          <a:effectLst/>
                          <a:latin typeface="Arial" panose="020B0604020202020204" pitchFamily="34" charset="0"/>
                          <a:ea typeface="Times New Roman" panose="02020603050405020304" pitchFamily="18" charset="0"/>
                          <a:cs typeface="Arial" panose="020B0604020202020204" pitchFamily="34" charset="0"/>
                        </a:rPr>
                        <a:t>MTPA</a:t>
                      </a:r>
                      <a:r>
                        <a:rPr lang="en-IN" sz="1800">
                          <a:effectLst/>
                          <a:latin typeface="Arial" panose="020B0604020202020204" pitchFamily="34" charset="0"/>
                          <a:ea typeface="Times New Roman" panose="02020603050405020304" pitchFamily="18" charset="0"/>
                          <a:cs typeface="Arial" panose="020B0604020202020204" pitchFamily="34" charset="0"/>
                        </a:rPr>
                        <a:t>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b="1">
                          <a:effectLst/>
                          <a:latin typeface="Arial" panose="020B0604020202020204" pitchFamily="34" charset="0"/>
                          <a:ea typeface="Times New Roman" panose="02020603050405020304" pitchFamily="18" charset="0"/>
                          <a:cs typeface="Arial" panose="020B0604020202020204" pitchFamily="34" charset="0"/>
                        </a:rPr>
                        <a:t>Disposal</a:t>
                      </a:r>
                      <a:r>
                        <a:rPr lang="en-IN" sz="1800">
                          <a:effectLst/>
                          <a:latin typeface="Arial" panose="020B0604020202020204" pitchFamily="34" charset="0"/>
                          <a:ea typeface="Times New Roman" panose="02020603050405020304" pitchFamily="18" charset="0"/>
                          <a:cs typeface="Arial" panose="020B0604020202020204" pitchFamily="34" charset="0"/>
                        </a:rPr>
                        <a:t>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4848341"/>
                  </a:ext>
                </a:extLst>
              </a:tr>
              <a:tr h="1307769">
                <a:tc>
                  <a:txBody>
                    <a:bodyPr/>
                    <a:lstStyle/>
                    <a:p>
                      <a:pPr marL="228600" marR="82550" algn="just">
                        <a:spcAft>
                          <a:spcPts val="0"/>
                        </a:spcAft>
                      </a:pPr>
                      <a:r>
                        <a:rPr lang="en-IN" sz="1800" dirty="0">
                          <a:effectLst/>
                          <a:latin typeface="Arial" panose="020B0604020202020204" pitchFamily="34" charset="0"/>
                          <a:ea typeface="Times New Roman" panose="02020603050405020304" pitchFamily="18" charset="0"/>
                          <a:cs typeface="Arial" panose="020B0604020202020204" pitchFamily="34" charset="0"/>
                        </a:rPr>
                        <a:t>Tailing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a:effectLst/>
                          <a:latin typeface="Arial" panose="020B0604020202020204" pitchFamily="34" charset="0"/>
                          <a:ea typeface="Times New Roman" panose="02020603050405020304" pitchFamily="18" charset="0"/>
                          <a:cs typeface="Arial" panose="020B0604020202020204" pitchFamily="34" charset="0"/>
                        </a:rPr>
                        <a:t>1.35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dirty="0">
                          <a:effectLst/>
                          <a:latin typeface="Arial" panose="020B0604020202020204" pitchFamily="34" charset="0"/>
                          <a:ea typeface="Times New Roman" panose="02020603050405020304" pitchFamily="18" charset="0"/>
                          <a:cs typeface="Arial" panose="020B0604020202020204" pitchFamily="34" charset="0"/>
                        </a:rPr>
                        <a:t>Disposed to outside parties for use in cement plants in </a:t>
                      </a:r>
                      <a:r>
                        <a:rPr lang="en-IN" sz="1800" dirty="0" err="1">
                          <a:effectLst/>
                          <a:latin typeface="Arial" panose="020B0604020202020204" pitchFamily="34" charset="0"/>
                          <a:ea typeface="Times New Roman" panose="02020603050405020304" pitchFamily="18" charset="0"/>
                          <a:cs typeface="Arial" panose="020B0604020202020204" pitchFamily="34" charset="0"/>
                        </a:rPr>
                        <a:t>Jajpur</a:t>
                      </a:r>
                      <a:r>
                        <a:rPr lang="en-IN" sz="1800" dirty="0">
                          <a:effectLst/>
                          <a:latin typeface="Arial" panose="020B0604020202020204" pitchFamily="34" charset="0"/>
                          <a:ea typeface="Times New Roman" panose="02020603050405020304" pitchFamily="18" charset="0"/>
                          <a:cs typeface="Arial" panose="020B0604020202020204" pitchFamily="34" charset="0"/>
                        </a:rPr>
                        <a:t> area- M/s. JSW Cement/ M/s. </a:t>
                      </a:r>
                      <a:r>
                        <a:rPr lang="en-IN" sz="1800" dirty="0" err="1">
                          <a:effectLst/>
                          <a:latin typeface="Arial" panose="020B0604020202020204" pitchFamily="34" charset="0"/>
                          <a:ea typeface="Times New Roman" panose="02020603050405020304" pitchFamily="18" charset="0"/>
                          <a:cs typeface="Arial" panose="020B0604020202020204" pitchFamily="34" charset="0"/>
                        </a:rPr>
                        <a:t>Emami</a:t>
                      </a:r>
                      <a:r>
                        <a:rPr lang="en-IN" sz="1800" dirty="0">
                          <a:effectLst/>
                          <a:latin typeface="Arial" panose="020B0604020202020204" pitchFamily="34" charset="0"/>
                          <a:ea typeface="Times New Roman" panose="02020603050405020304" pitchFamily="18" charset="0"/>
                          <a:cs typeface="Arial" panose="020B0604020202020204" pitchFamily="34" charset="0"/>
                        </a:rPr>
                        <a:t> Cement/ M/s. RAMCO Cement &amp; brick manufacturing/ landfill/ Construction fillings in nearby areas.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25069662"/>
                  </a:ext>
                </a:extLst>
              </a:tr>
              <a:tr h="334940">
                <a:tc gridSpan="3">
                  <a:txBody>
                    <a:bodyPr/>
                    <a:lstStyle/>
                    <a:p>
                      <a:pPr marL="228600" marR="82550" algn="just">
                        <a:spcAft>
                          <a:spcPts val="0"/>
                        </a:spcAft>
                      </a:pPr>
                      <a:r>
                        <a:rPr lang="en-IN" sz="1800" b="1" dirty="0">
                          <a:effectLst/>
                          <a:latin typeface="Arial" panose="020B0604020202020204" pitchFamily="34" charset="0"/>
                          <a:ea typeface="Times New Roman" panose="02020603050405020304" pitchFamily="18" charset="0"/>
                          <a:cs typeface="Arial" panose="020B0604020202020204" pitchFamily="34" charset="0"/>
                        </a:rPr>
                        <a:t>Pellet (including PG) Plant </a:t>
                      </a:r>
                      <a:endParaRPr lang="en-IN" sz="1800" dirty="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665877520"/>
                  </a:ext>
                </a:extLst>
              </a:tr>
              <a:tr h="644227">
                <a:tc>
                  <a:txBody>
                    <a:bodyPr/>
                    <a:lstStyle/>
                    <a:p>
                      <a:pPr marL="228600" marR="82550" algn="just">
                        <a:spcAft>
                          <a:spcPts val="0"/>
                        </a:spcAft>
                      </a:pPr>
                      <a:r>
                        <a:rPr lang="en-IN" sz="1800" b="1">
                          <a:effectLst/>
                          <a:latin typeface="Arial" panose="020B0604020202020204" pitchFamily="34" charset="0"/>
                          <a:ea typeface="Times New Roman" panose="02020603050405020304" pitchFamily="18" charset="0"/>
                          <a:cs typeface="Arial" panose="020B0604020202020204" pitchFamily="34" charset="0"/>
                        </a:rPr>
                        <a:t>Solid waste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US" sz="1800" b="1">
                          <a:effectLst/>
                          <a:latin typeface="Arial" panose="020B0604020202020204" pitchFamily="34" charset="0"/>
                          <a:ea typeface="Times New Roman" panose="02020603050405020304" pitchFamily="18" charset="0"/>
                          <a:cs typeface="Arial" panose="020B0604020202020204" pitchFamily="34" charset="0"/>
                        </a:rPr>
                        <a:t>TPA</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b="1">
                          <a:effectLst/>
                          <a:latin typeface="Arial" panose="020B0604020202020204" pitchFamily="34" charset="0"/>
                          <a:ea typeface="Times New Roman" panose="02020603050405020304" pitchFamily="18" charset="0"/>
                          <a:cs typeface="Arial" panose="020B0604020202020204" pitchFamily="34" charset="0"/>
                        </a:rPr>
                        <a:t>Disposal </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22050682"/>
                  </a:ext>
                </a:extLst>
              </a:tr>
              <a:tr h="913957">
                <a:tc>
                  <a:txBody>
                    <a:bodyPr/>
                    <a:lstStyle/>
                    <a:p>
                      <a:pPr marL="228600" marR="82550" algn="just">
                        <a:spcAft>
                          <a:spcPts val="0"/>
                        </a:spcAft>
                      </a:pPr>
                      <a:r>
                        <a:rPr lang="en-IN" sz="1800" dirty="0">
                          <a:effectLst/>
                          <a:latin typeface="Arial" panose="020B0604020202020204" pitchFamily="34" charset="0"/>
                          <a:ea typeface="Times New Roman" panose="02020603050405020304" pitchFamily="18" charset="0"/>
                          <a:cs typeface="Arial" panose="020B0604020202020204" pitchFamily="34" charset="0"/>
                        </a:rPr>
                        <a:t>Fines collected from ESP/Bag filters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1,02,480</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dirty="0">
                          <a:effectLst/>
                          <a:latin typeface="Arial" panose="020B0604020202020204" pitchFamily="34" charset="0"/>
                          <a:ea typeface="Times New Roman" panose="02020603050405020304" pitchFamily="18" charset="0"/>
                          <a:cs typeface="Arial" panose="020B0604020202020204" pitchFamily="34" charset="0"/>
                        </a:rPr>
                        <a:t>Will be recycled in pellet plant along with concentrate </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0292915"/>
                  </a:ext>
                </a:extLst>
              </a:tr>
              <a:tr h="983493">
                <a:tc>
                  <a:txBody>
                    <a:bodyPr/>
                    <a:lstStyle/>
                    <a:p>
                      <a:pPr marL="228600" marR="82550" algn="just">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Ash from PGP</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US" sz="1800">
                          <a:effectLst/>
                          <a:latin typeface="Arial" panose="020B0604020202020204" pitchFamily="34" charset="0"/>
                          <a:ea typeface="Times New Roman" panose="02020603050405020304" pitchFamily="18" charset="0"/>
                          <a:cs typeface="Arial" panose="020B0604020202020204" pitchFamily="34" charset="0"/>
                        </a:rPr>
                        <a:t>60,000</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dirty="0">
                          <a:effectLst/>
                          <a:latin typeface="Arial" panose="020B0604020202020204" pitchFamily="34" charset="0"/>
                          <a:ea typeface="Times New Roman" panose="02020603050405020304" pitchFamily="18" charset="0"/>
                          <a:cs typeface="Arial" panose="020B0604020202020204" pitchFamily="34" charset="0"/>
                        </a:rPr>
                        <a:t>Supplied to fly ash bricks/blocks manufacturers M/s.  Lucky Fly Ash Bricks &amp; Paver Blocks/ M/s. </a:t>
                      </a:r>
                      <a:r>
                        <a:rPr lang="en-IN" sz="1800" dirty="0" err="1">
                          <a:effectLst/>
                          <a:latin typeface="Arial" panose="020B0604020202020204" pitchFamily="34" charset="0"/>
                          <a:ea typeface="Times New Roman" panose="02020603050405020304" pitchFamily="18" charset="0"/>
                          <a:cs typeface="Arial" panose="020B0604020202020204" pitchFamily="34" charset="0"/>
                        </a:rPr>
                        <a:t>Ramamani</a:t>
                      </a:r>
                      <a:r>
                        <a:rPr lang="en-IN" sz="1800" dirty="0">
                          <a:effectLst/>
                          <a:latin typeface="Arial" panose="020B0604020202020204" pitchFamily="34" charset="0"/>
                          <a:ea typeface="Times New Roman" panose="02020603050405020304" pitchFamily="18" charset="0"/>
                          <a:cs typeface="Arial" panose="020B0604020202020204" pitchFamily="34" charset="0"/>
                        </a:rPr>
                        <a:t> </a:t>
                      </a:r>
                      <a:r>
                        <a:rPr lang="en-IN" sz="1800" dirty="0" err="1">
                          <a:effectLst/>
                          <a:latin typeface="Arial" panose="020B0604020202020204" pitchFamily="34" charset="0"/>
                          <a:ea typeface="Times New Roman" panose="02020603050405020304" pitchFamily="18" charset="0"/>
                          <a:cs typeface="Arial" panose="020B0604020202020204" pitchFamily="34" charset="0"/>
                        </a:rPr>
                        <a:t>Ecobrick</a:t>
                      </a:r>
                      <a:r>
                        <a:rPr lang="en-IN" sz="1800" dirty="0">
                          <a:effectLst/>
                          <a:latin typeface="Arial" panose="020B0604020202020204" pitchFamily="34" charset="0"/>
                          <a:ea typeface="Times New Roman" panose="02020603050405020304" pitchFamily="18" charset="0"/>
                          <a:cs typeface="Arial" panose="020B0604020202020204" pitchFamily="34" charset="0"/>
                        </a:rPr>
                        <a:t> Tech in </a:t>
                      </a:r>
                      <a:r>
                        <a:rPr lang="en-IN" sz="1800" dirty="0" err="1">
                          <a:effectLst/>
                          <a:latin typeface="Arial" panose="020B0604020202020204" pitchFamily="34" charset="0"/>
                          <a:ea typeface="Times New Roman" panose="02020603050405020304" pitchFamily="18" charset="0"/>
                          <a:cs typeface="Arial" panose="020B0604020202020204" pitchFamily="34" charset="0"/>
                        </a:rPr>
                        <a:t>Keonjhar</a:t>
                      </a:r>
                      <a:r>
                        <a:rPr lang="en-IN" sz="1800" dirty="0">
                          <a:effectLst/>
                          <a:latin typeface="Arial" panose="020B0604020202020204" pitchFamily="34" charset="0"/>
                          <a:ea typeface="Times New Roman" panose="02020603050405020304" pitchFamily="18" charset="0"/>
                          <a:cs typeface="Arial" panose="020B0604020202020204" pitchFamily="34" charset="0"/>
                        </a:rPr>
                        <a:t> area.</a:t>
                      </a:r>
                    </a:p>
                  </a:txBody>
                  <a:tcPr marL="57310" marR="57310" marT="90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1175976"/>
                  </a:ext>
                </a:extLst>
              </a:tr>
              <a:tr h="257738">
                <a:tc>
                  <a:txBody>
                    <a:bodyPr/>
                    <a:lstStyle/>
                    <a:p>
                      <a:pPr algn="ctr">
                        <a:lnSpc>
                          <a:spcPct val="115000"/>
                        </a:lnSpc>
                      </a:pPr>
                      <a:r>
                        <a:rPr lang="en-US" sz="1800">
                          <a:effectLst/>
                          <a:latin typeface="Arial" panose="020B0604020202020204" pitchFamily="34" charset="0"/>
                          <a:ea typeface="Times New Roman" panose="02020603050405020304" pitchFamily="18" charset="0"/>
                          <a:cs typeface="Arial" panose="020B0604020202020204" pitchFamily="34" charset="0"/>
                        </a:rPr>
                        <a:t>Tar</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1800">
                          <a:effectLst/>
                          <a:latin typeface="Arial" panose="020B0604020202020204" pitchFamily="34" charset="0"/>
                          <a:ea typeface="Times New Roman" panose="02020603050405020304" pitchFamily="18" charset="0"/>
                          <a:cs typeface="Arial" panose="020B0604020202020204" pitchFamily="34" charset="0"/>
                        </a:rPr>
                        <a:t>7,000 TPA</a:t>
                      </a:r>
                      <a:endParaRPr lang="en-IN" sz="1800">
                        <a:effectLst/>
                        <a:latin typeface="Arial" panose="020B0604020202020204" pitchFamily="34" charset="0"/>
                        <a:ea typeface="Times New Roman" panose="02020603050405020304" pitchFamily="18" charset="0"/>
                        <a:cs typeface="Arial" panose="020B0604020202020204" pitchFamily="34" charset="0"/>
                      </a:endParaRPr>
                    </a:p>
                  </a:txBody>
                  <a:tcPr marL="57310" marR="57310" marT="9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82550" algn="just">
                        <a:spcAft>
                          <a:spcPts val="0"/>
                        </a:spcAft>
                      </a:pPr>
                      <a:r>
                        <a:rPr lang="en-IN" sz="1800" dirty="0">
                          <a:effectLst/>
                          <a:latin typeface="Arial" panose="020B0604020202020204" pitchFamily="34" charset="0"/>
                          <a:ea typeface="Times New Roman" panose="02020603050405020304" pitchFamily="18" charset="0"/>
                          <a:cs typeface="Arial" panose="020B0604020202020204" pitchFamily="34" charset="0"/>
                        </a:rPr>
                        <a:t>Sold to Authorize Tar Processing Vendors by SPCB</a:t>
                      </a:r>
                    </a:p>
                  </a:txBody>
                  <a:tcPr marL="57310" marR="57310" marT="90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6166039"/>
                  </a:ext>
                </a:extLst>
              </a:tr>
            </a:tbl>
          </a:graphicData>
        </a:graphic>
      </p:graphicFrame>
      <p:sp>
        <p:nvSpPr>
          <p:cNvPr id="2" name="Slide Number Placeholder 1">
            <a:extLst>
              <a:ext uri="{FF2B5EF4-FFF2-40B4-BE49-F238E27FC236}">
                <a16:creationId xmlns:a16="http://schemas.microsoft.com/office/drawing/2014/main" xmlns="" id="{8EB60A90-2984-4B67-A564-6ACBB7690E4D}"/>
              </a:ext>
            </a:extLst>
          </p:cNvPr>
          <p:cNvSpPr>
            <a:spLocks noGrp="1"/>
          </p:cNvSpPr>
          <p:nvPr>
            <p:ph type="sldNum" sz="quarter" idx="12"/>
          </p:nvPr>
        </p:nvSpPr>
        <p:spPr/>
        <p:txBody>
          <a:bodyPr/>
          <a:lstStyle/>
          <a:p>
            <a:fld id="{CFF127C1-E3C8-484A-B43B-A9A91675C17C}" type="slidenum">
              <a:rPr lang="en-US" smtClean="0"/>
              <a:pPr/>
              <a:t>59</a:t>
            </a:fld>
            <a:endParaRPr lang="en-US"/>
          </a:p>
        </p:txBody>
      </p:sp>
    </p:spTree>
    <p:extLst>
      <p:ext uri="{BB962C8B-B14F-4D97-AF65-F5344CB8AC3E}">
        <p14:creationId xmlns:p14="http://schemas.microsoft.com/office/powerpoint/2010/main" val="326362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52051C1-7979-4DCC-BAFE-EA73699A4D2B}"/>
              </a:ext>
            </a:extLst>
          </p:cNvPr>
          <p:cNvSpPr/>
          <p:nvPr/>
        </p:nvSpPr>
        <p:spPr>
          <a:xfrm>
            <a:off x="0" y="3557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GOOGLE EARTH IMAGERY</a:t>
            </a:r>
          </a:p>
        </p:txBody>
      </p:sp>
      <p:graphicFrame>
        <p:nvGraphicFramePr>
          <p:cNvPr id="21" name="Table 20"/>
          <p:cNvGraphicFramePr>
            <a:graphicFrameLocks noGrp="1"/>
          </p:cNvGraphicFramePr>
          <p:nvPr>
            <p:extLst>
              <p:ext uri="{D42A27DB-BD31-4B8C-83A1-F6EECF244321}">
                <p14:modId xmlns:p14="http://schemas.microsoft.com/office/powerpoint/2010/main" val="917056746"/>
              </p:ext>
            </p:extLst>
          </p:nvPr>
        </p:nvGraphicFramePr>
        <p:xfrm>
          <a:off x="8164286" y="1078926"/>
          <a:ext cx="3791928" cy="3520440"/>
        </p:xfrm>
        <a:graphic>
          <a:graphicData uri="http://schemas.openxmlformats.org/drawingml/2006/table">
            <a:tbl>
              <a:tblPr/>
              <a:tblGrid>
                <a:gridCol w="689975">
                  <a:extLst>
                    <a:ext uri="{9D8B030D-6E8A-4147-A177-3AD203B41FA5}">
                      <a16:colId xmlns:a16="http://schemas.microsoft.com/office/drawing/2014/main" xmlns="" val="20000"/>
                    </a:ext>
                  </a:extLst>
                </a:gridCol>
                <a:gridCol w="1352892">
                  <a:extLst>
                    <a:ext uri="{9D8B030D-6E8A-4147-A177-3AD203B41FA5}">
                      <a16:colId xmlns:a16="http://schemas.microsoft.com/office/drawing/2014/main" xmlns="" val="20001"/>
                    </a:ext>
                  </a:extLst>
                </a:gridCol>
                <a:gridCol w="1749061">
                  <a:extLst>
                    <a:ext uri="{9D8B030D-6E8A-4147-A177-3AD203B41FA5}">
                      <a16:colId xmlns:a16="http://schemas.microsoft.com/office/drawing/2014/main" xmlns="" val="20002"/>
                    </a:ext>
                  </a:extLst>
                </a:gridCol>
              </a:tblGrid>
              <a:tr h="235594">
                <a:tc>
                  <a:txBody>
                    <a:bodyPr/>
                    <a:lstStyle/>
                    <a:p>
                      <a:pPr marL="0" marR="0" algn="ctr">
                        <a:lnSpc>
                          <a:spcPct val="150000"/>
                        </a:lnSpc>
                        <a:spcBef>
                          <a:spcPts val="0"/>
                        </a:spcBef>
                        <a:spcAft>
                          <a:spcPts val="0"/>
                        </a:spcAft>
                      </a:pPr>
                      <a:r>
                        <a:rPr lang="en-IN" sz="1400" b="1" dirty="0">
                          <a:latin typeface="Arial" pitchFamily="34" charset="0"/>
                          <a:ea typeface="Times New Roman"/>
                          <a:cs typeface="Arial" pitchFamily="34" charset="0"/>
                        </a:rPr>
                        <a:t>Corner Index</a:t>
                      </a:r>
                      <a:endParaRPr lang="en-US" sz="1400" dirty="0">
                        <a:latin typeface="Arial" pitchFamily="34" charset="0"/>
                        <a:ea typeface="Calibri"/>
                        <a:cs typeface="Arial" pitchFamily="34" charset="0"/>
                      </a:endParaRP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400" b="1" dirty="0">
                          <a:latin typeface="Arial" pitchFamily="34" charset="0"/>
                          <a:ea typeface="Times New Roman"/>
                          <a:cs typeface="Arial" pitchFamily="34" charset="0"/>
                        </a:rPr>
                        <a:t>Latitude (N)</a:t>
                      </a:r>
                      <a:endParaRPr lang="en-US" sz="1400" dirty="0">
                        <a:latin typeface="Arial" pitchFamily="34" charset="0"/>
                        <a:ea typeface="Calibri"/>
                        <a:cs typeface="Arial" pitchFamily="34" charset="0"/>
                      </a:endParaRP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400" b="1">
                          <a:latin typeface="Arial" pitchFamily="34" charset="0"/>
                          <a:ea typeface="Times New Roman"/>
                          <a:cs typeface="Arial" pitchFamily="34" charset="0"/>
                        </a:rPr>
                        <a:t>Longitude (E)</a:t>
                      </a:r>
                      <a:endParaRPr lang="en-US" sz="1400">
                        <a:latin typeface="Arial" pitchFamily="34" charset="0"/>
                        <a:ea typeface="Calibri"/>
                        <a:cs typeface="Arial" pitchFamily="34" charset="0"/>
                      </a:endParaRP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1</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21°47'19.89"N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85°34'9.67"E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2</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21°47'26.18"N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85°34'19.62"E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3</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21°47'29.96"N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85°34'29.04"E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4</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21°48'4.78"N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80340" algn="ctr">
                        <a:spcBef>
                          <a:spcPts val="600"/>
                        </a:spcBef>
                        <a:spcAft>
                          <a:spcPts val="600"/>
                        </a:spcAft>
                      </a:pPr>
                      <a:r>
                        <a:rPr lang="en-IN" sz="1400" dirty="0">
                          <a:latin typeface="Arial" pitchFamily="34" charset="0"/>
                          <a:cs typeface="Arial" pitchFamily="34" charset="0"/>
                        </a:rPr>
                        <a:t>85°34'41.76"E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5</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21°48'9.07"N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80340" algn="ctr">
                        <a:spcBef>
                          <a:spcPts val="600"/>
                        </a:spcBef>
                        <a:spcAft>
                          <a:spcPts val="600"/>
                        </a:spcAft>
                      </a:pPr>
                      <a:r>
                        <a:rPr lang="en-IN" sz="1400">
                          <a:latin typeface="Arial" pitchFamily="34" charset="0"/>
                          <a:cs typeface="Arial" pitchFamily="34" charset="0"/>
                        </a:rPr>
                        <a:t>85°34'35.94"E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6</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21°48'8.51"N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80340" algn="ctr">
                        <a:spcBef>
                          <a:spcPts val="600"/>
                        </a:spcBef>
                        <a:spcAft>
                          <a:spcPts val="600"/>
                        </a:spcAft>
                      </a:pPr>
                      <a:r>
                        <a:rPr lang="en-IN" sz="1400">
                          <a:latin typeface="Arial" pitchFamily="34" charset="0"/>
                          <a:cs typeface="Arial" pitchFamily="34" charset="0"/>
                        </a:rPr>
                        <a:t>85°34'31.23"E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7</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21°47'57.43"N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80340" algn="ctr">
                        <a:spcBef>
                          <a:spcPts val="600"/>
                        </a:spcBef>
                        <a:spcAft>
                          <a:spcPts val="600"/>
                        </a:spcAft>
                      </a:pPr>
                      <a:r>
                        <a:rPr lang="en-IN" sz="1400">
                          <a:latin typeface="Arial" pitchFamily="34" charset="0"/>
                          <a:cs typeface="Arial" pitchFamily="34" charset="0"/>
                        </a:rPr>
                        <a:t>85°34'29.82"E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5594">
                <a:tc>
                  <a:txBody>
                    <a:bodyPr/>
                    <a:lstStyle/>
                    <a:p>
                      <a:pPr marL="0" marR="0" algn="ctr">
                        <a:lnSpc>
                          <a:spcPct val="150000"/>
                        </a:lnSpc>
                        <a:spcBef>
                          <a:spcPts val="0"/>
                        </a:spcBef>
                        <a:spcAft>
                          <a:spcPts val="0"/>
                        </a:spcAft>
                      </a:pPr>
                      <a:r>
                        <a:rPr lang="en-US" sz="1400">
                          <a:latin typeface="Arial" pitchFamily="34" charset="0"/>
                          <a:ea typeface="Calibri"/>
                          <a:cs typeface="Arial" pitchFamily="34" charset="0"/>
                        </a:rPr>
                        <a:t>8</a:t>
                      </a:r>
                    </a:p>
                  </a:txBody>
                  <a:tcPr marL="64253" marR="642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N" sz="1400">
                          <a:latin typeface="Arial" pitchFamily="34" charset="0"/>
                          <a:cs typeface="Arial" pitchFamily="34" charset="0"/>
                        </a:rPr>
                        <a:t>21°47'57.22"N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340" marR="180340" algn="ctr">
                        <a:spcBef>
                          <a:spcPts val="600"/>
                        </a:spcBef>
                        <a:spcAft>
                          <a:spcPts val="600"/>
                        </a:spcAft>
                      </a:pPr>
                      <a:r>
                        <a:rPr lang="en-IN" sz="1400" dirty="0">
                          <a:latin typeface="Arial" pitchFamily="34" charset="0"/>
                          <a:cs typeface="Arial" pitchFamily="34" charset="0"/>
                        </a:rPr>
                        <a:t>85°34'16.68"E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6" name="Picture 5" descr="C:\Users\umesh\Desktop\coor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83" y="785131"/>
            <a:ext cx="7677559" cy="4805772"/>
          </a:xfrm>
          <a:prstGeom prst="rect">
            <a:avLst/>
          </a:prstGeom>
          <a:noFill/>
          <a:ln>
            <a:noFill/>
          </a:ln>
        </p:spPr>
      </p:pic>
      <p:sp>
        <p:nvSpPr>
          <p:cNvPr id="7" name="TextBox 6"/>
          <p:cNvSpPr txBox="1"/>
          <p:nvPr/>
        </p:nvSpPr>
        <p:spPr>
          <a:xfrm>
            <a:off x="6387735" y="5669277"/>
            <a:ext cx="1525739" cy="276999"/>
          </a:xfrm>
          <a:prstGeom prst="rect">
            <a:avLst/>
          </a:prstGeom>
          <a:noFill/>
        </p:spPr>
        <p:txBody>
          <a:bodyPr wrap="none" rtlCol="0">
            <a:spAutoFit/>
          </a:bodyPr>
          <a:lstStyle/>
          <a:p>
            <a:r>
              <a:rPr lang="en-IN" sz="1200" b="1" i="1" dirty="0"/>
              <a:t>Source: Google Earth</a:t>
            </a:r>
          </a:p>
        </p:txBody>
      </p:sp>
      <p:sp>
        <p:nvSpPr>
          <p:cNvPr id="2" name="Slide Number Placeholder 1">
            <a:extLst>
              <a:ext uri="{FF2B5EF4-FFF2-40B4-BE49-F238E27FC236}">
                <a16:creationId xmlns:a16="http://schemas.microsoft.com/office/drawing/2014/main" xmlns="" id="{F42F7503-5AA0-4033-A9E4-64C9CAECB061}"/>
              </a:ext>
            </a:extLst>
          </p:cNvPr>
          <p:cNvSpPr>
            <a:spLocks noGrp="1"/>
          </p:cNvSpPr>
          <p:nvPr>
            <p:ph type="sldNum" sz="quarter" idx="12"/>
          </p:nvPr>
        </p:nvSpPr>
        <p:spPr/>
        <p:txBody>
          <a:bodyPr/>
          <a:lstStyle/>
          <a:p>
            <a:fld id="{CFF127C1-E3C8-484A-B43B-A9A91675C17C}" type="slidenum">
              <a:rPr lang="en-US" smtClean="0"/>
              <a:pPr/>
              <a:t>6</a:t>
            </a:fld>
            <a:endParaRPr lang="en-US"/>
          </a:p>
        </p:txBody>
      </p:sp>
    </p:spTree>
    <p:extLst>
      <p:ext uri="{BB962C8B-B14F-4D97-AF65-F5344CB8AC3E}">
        <p14:creationId xmlns:p14="http://schemas.microsoft.com/office/powerpoint/2010/main" val="2233226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9797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HAZARDOUS WASTE MANAGEMENT &amp; DISPOSAL </a:t>
            </a:r>
          </a:p>
        </p:txBody>
      </p:sp>
      <p:graphicFrame>
        <p:nvGraphicFramePr>
          <p:cNvPr id="7" name="Table 6"/>
          <p:cNvGraphicFramePr>
            <a:graphicFrameLocks noGrp="1"/>
          </p:cNvGraphicFramePr>
          <p:nvPr>
            <p:extLst>
              <p:ext uri="{D42A27DB-BD31-4B8C-83A1-F6EECF244321}">
                <p14:modId xmlns:p14="http://schemas.microsoft.com/office/powerpoint/2010/main" val="1471193833"/>
              </p:ext>
            </p:extLst>
          </p:nvPr>
        </p:nvGraphicFramePr>
        <p:xfrm>
          <a:off x="786245" y="1028654"/>
          <a:ext cx="10676413" cy="3042031"/>
        </p:xfrm>
        <a:graphic>
          <a:graphicData uri="http://schemas.openxmlformats.org/drawingml/2006/table">
            <a:tbl>
              <a:tblPr/>
              <a:tblGrid>
                <a:gridCol w="3201737">
                  <a:extLst>
                    <a:ext uri="{9D8B030D-6E8A-4147-A177-3AD203B41FA5}">
                      <a16:colId xmlns:a16="http://schemas.microsoft.com/office/drawing/2014/main" xmlns="" val="20000"/>
                    </a:ext>
                  </a:extLst>
                </a:gridCol>
                <a:gridCol w="2134096">
                  <a:extLst>
                    <a:ext uri="{9D8B030D-6E8A-4147-A177-3AD203B41FA5}">
                      <a16:colId xmlns:a16="http://schemas.microsoft.com/office/drawing/2014/main" xmlns="" val="20001"/>
                    </a:ext>
                  </a:extLst>
                </a:gridCol>
                <a:gridCol w="1707040">
                  <a:extLst>
                    <a:ext uri="{9D8B030D-6E8A-4147-A177-3AD203B41FA5}">
                      <a16:colId xmlns:a16="http://schemas.microsoft.com/office/drawing/2014/main" xmlns="" val="20002"/>
                    </a:ext>
                  </a:extLst>
                </a:gridCol>
                <a:gridCol w="3633540">
                  <a:extLst>
                    <a:ext uri="{9D8B030D-6E8A-4147-A177-3AD203B41FA5}">
                      <a16:colId xmlns:a16="http://schemas.microsoft.com/office/drawing/2014/main" xmlns="" val="20003"/>
                    </a:ext>
                  </a:extLst>
                </a:gridCol>
              </a:tblGrid>
              <a:tr h="256540">
                <a:tc>
                  <a:txBody>
                    <a:bodyPr/>
                    <a:lstStyle/>
                    <a:p>
                      <a:pPr marL="0" marR="0" algn="ctr">
                        <a:lnSpc>
                          <a:spcPct val="100000"/>
                        </a:lnSpc>
                        <a:spcBef>
                          <a:spcPts val="0"/>
                        </a:spcBef>
                        <a:spcAft>
                          <a:spcPts val="0"/>
                        </a:spcAft>
                      </a:pPr>
                      <a:r>
                        <a:rPr lang="en-US" sz="1600" b="1" dirty="0">
                          <a:latin typeface="Arial" pitchFamily="34" charset="0"/>
                          <a:ea typeface="Calibri"/>
                          <a:cs typeface="Arial" pitchFamily="34" charset="0"/>
                        </a:rPr>
                        <a:t>Category of Hazardous Waste as per the Schedules I, II &amp; III of these rules</a:t>
                      </a:r>
                      <a:endParaRPr lang="en-US" sz="16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latin typeface="Arial" pitchFamily="34" charset="0"/>
                          <a:ea typeface="Calibri"/>
                          <a:cs typeface="Arial" pitchFamily="34" charset="0"/>
                        </a:rPr>
                        <a:t>Waste Description</a:t>
                      </a:r>
                      <a:endParaRPr lang="en-US" sz="16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latin typeface="Arial" pitchFamily="34" charset="0"/>
                          <a:ea typeface="Calibri"/>
                          <a:cs typeface="Arial" pitchFamily="34" charset="0"/>
                        </a:rPr>
                        <a:t>Quantity</a:t>
                      </a:r>
                      <a:endParaRPr lang="en-US" sz="16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b="1" dirty="0">
                          <a:latin typeface="Arial" pitchFamily="34" charset="0"/>
                          <a:ea typeface="Calibri"/>
                          <a:cs typeface="Arial" pitchFamily="34" charset="0"/>
                        </a:rPr>
                        <a:t>Mode of Disposal</a:t>
                      </a:r>
                      <a:endParaRPr lang="en-US" sz="16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53720">
                <a:tc>
                  <a:txBody>
                    <a:bodyPr/>
                    <a:lstStyle/>
                    <a:p>
                      <a:pPr algn="ctr">
                        <a:lnSpc>
                          <a:spcPct val="115000"/>
                        </a:lnSpc>
                        <a:spcAft>
                          <a:spcPts val="0"/>
                        </a:spcAft>
                      </a:pPr>
                      <a:r>
                        <a:rPr lang="en-US" sz="1600" dirty="0">
                          <a:latin typeface="Arial" pitchFamily="34" charset="0"/>
                          <a:ea typeface="Times New Roman"/>
                          <a:cs typeface="Arial" pitchFamily="34" charset="0"/>
                        </a:rPr>
                        <a:t>Schedule- I</a:t>
                      </a:r>
                      <a:endParaRPr lang="en-IN" sz="1600" dirty="0">
                        <a:latin typeface="Arial" pitchFamily="34" charset="0"/>
                        <a:ea typeface="Times New Roman"/>
                        <a:cs typeface="Arial" pitchFamily="34" charset="0"/>
                      </a:endParaRPr>
                    </a:p>
                    <a:p>
                      <a:pPr algn="ctr">
                        <a:lnSpc>
                          <a:spcPct val="115000"/>
                        </a:lnSpc>
                        <a:spcAft>
                          <a:spcPts val="0"/>
                        </a:spcAft>
                      </a:pPr>
                      <a:r>
                        <a:rPr lang="en-US" sz="1600" dirty="0">
                          <a:latin typeface="Arial" pitchFamily="34" charset="0"/>
                          <a:ea typeface="Times New Roman"/>
                          <a:cs typeface="Arial" pitchFamily="34" charset="0"/>
                        </a:rPr>
                        <a:t>Sl. No.- 5.1</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Arial" pitchFamily="34" charset="0"/>
                          <a:ea typeface="Times New Roman"/>
                          <a:cs typeface="Arial" pitchFamily="34" charset="0"/>
                        </a:rPr>
                        <a:t>Used Oil</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Arial" pitchFamily="34" charset="0"/>
                          <a:ea typeface="Times New Roman"/>
                          <a:cs typeface="Arial" pitchFamily="34" charset="0"/>
                        </a:rPr>
                        <a:t>6 KLA</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US" sz="1600" dirty="0">
                          <a:latin typeface="Arial" pitchFamily="34" charset="0"/>
                          <a:ea typeface="Times New Roman"/>
                          <a:cs typeface="Arial" pitchFamily="34" charset="0"/>
                        </a:rPr>
                        <a:t>Storage in containers over the concrete floor under-ventilated covered shed followed by sale to actual users/Recyclers/Re-processors having valid authorization from SPCB, Odisha or disposed to TSDF</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28015">
                <a:tc>
                  <a:txBody>
                    <a:bodyPr/>
                    <a:lstStyle/>
                    <a:p>
                      <a:pPr algn="ctr">
                        <a:lnSpc>
                          <a:spcPct val="115000"/>
                        </a:lnSpc>
                        <a:spcAft>
                          <a:spcPts val="0"/>
                        </a:spcAft>
                      </a:pPr>
                      <a:r>
                        <a:rPr lang="en-US" sz="1600" dirty="0">
                          <a:latin typeface="Arial" pitchFamily="34" charset="0"/>
                          <a:ea typeface="Times New Roman"/>
                          <a:cs typeface="Arial" pitchFamily="34" charset="0"/>
                        </a:rPr>
                        <a:t>Schedule- I</a:t>
                      </a:r>
                      <a:endParaRPr lang="en-IN" sz="1600" dirty="0">
                        <a:latin typeface="Arial" pitchFamily="34" charset="0"/>
                        <a:ea typeface="Times New Roman"/>
                        <a:cs typeface="Arial" pitchFamily="34" charset="0"/>
                      </a:endParaRPr>
                    </a:p>
                    <a:p>
                      <a:pPr algn="ctr">
                        <a:lnSpc>
                          <a:spcPct val="115000"/>
                        </a:lnSpc>
                        <a:spcAft>
                          <a:spcPts val="0"/>
                        </a:spcAft>
                      </a:pPr>
                      <a:r>
                        <a:rPr lang="en-US" sz="1600" dirty="0">
                          <a:latin typeface="Arial" pitchFamily="34" charset="0"/>
                          <a:ea typeface="Times New Roman"/>
                          <a:cs typeface="Arial" pitchFamily="34" charset="0"/>
                        </a:rPr>
                        <a:t>Sl. No.- 5.2</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Arial" pitchFamily="34" charset="0"/>
                          <a:ea typeface="Times New Roman"/>
                          <a:cs typeface="Arial" pitchFamily="34" charset="0"/>
                        </a:rPr>
                        <a:t>Wastes/ Residues Containing Oil</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Arial" pitchFamily="34" charset="0"/>
                          <a:ea typeface="Times New Roman"/>
                          <a:cs typeface="Arial" pitchFamily="34" charset="0"/>
                        </a:rPr>
                        <a:t>3 KLA</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xmlns="" val="10002"/>
                  </a:ext>
                </a:extLst>
              </a:tr>
              <a:tr h="628015">
                <a:tc>
                  <a:txBody>
                    <a:bodyPr/>
                    <a:lstStyle/>
                    <a:p>
                      <a:pPr algn="ctr">
                        <a:lnSpc>
                          <a:spcPct val="115000"/>
                        </a:lnSpc>
                        <a:spcAft>
                          <a:spcPts val="0"/>
                        </a:spcAft>
                      </a:pPr>
                      <a:r>
                        <a:rPr lang="en-US" sz="1600" dirty="0">
                          <a:latin typeface="Arial" pitchFamily="34" charset="0"/>
                          <a:ea typeface="Times New Roman"/>
                          <a:cs typeface="Arial" pitchFamily="34" charset="0"/>
                        </a:rPr>
                        <a:t>Schedule- I</a:t>
                      </a:r>
                      <a:endParaRPr lang="en-IN" sz="1600" dirty="0">
                        <a:latin typeface="Arial" pitchFamily="34" charset="0"/>
                        <a:ea typeface="Times New Roman"/>
                        <a:cs typeface="Arial" pitchFamily="34" charset="0"/>
                      </a:endParaRPr>
                    </a:p>
                    <a:p>
                      <a:pPr algn="ctr">
                        <a:lnSpc>
                          <a:spcPct val="115000"/>
                        </a:lnSpc>
                        <a:spcAft>
                          <a:spcPts val="0"/>
                        </a:spcAft>
                      </a:pPr>
                      <a:r>
                        <a:rPr lang="en-US" sz="1600" dirty="0">
                          <a:latin typeface="Arial" pitchFamily="34" charset="0"/>
                          <a:ea typeface="Times New Roman"/>
                          <a:cs typeface="Arial" pitchFamily="34" charset="0"/>
                        </a:rPr>
                        <a:t>Sl. No.- 1.4</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Arial" pitchFamily="34" charset="0"/>
                          <a:ea typeface="Times New Roman"/>
                          <a:cs typeface="Arial" pitchFamily="34" charset="0"/>
                        </a:rPr>
                        <a:t>Phenolic water</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Arial" pitchFamily="34" charset="0"/>
                          <a:ea typeface="Times New Roman"/>
                          <a:cs typeface="Arial" pitchFamily="34" charset="0"/>
                        </a:rPr>
                        <a:t>10 KLD</a:t>
                      </a:r>
                      <a:endParaRPr lang="en-IN" sz="16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latin typeface="Arial" pitchFamily="34" charset="0"/>
                          <a:ea typeface="Times New Roman"/>
                          <a:cs typeface="Arial" pitchFamily="34" charset="0"/>
                        </a:rPr>
                        <a:t>To be treated in ETP of 20 KLD Capacity</a:t>
                      </a:r>
                      <a:endParaRPr lang="en-IN"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2" name="Slide Number Placeholder 1">
            <a:extLst>
              <a:ext uri="{FF2B5EF4-FFF2-40B4-BE49-F238E27FC236}">
                <a16:creationId xmlns:a16="http://schemas.microsoft.com/office/drawing/2014/main" xmlns="" id="{F8867B8A-E79D-41A6-9CB2-45A25CC7053E}"/>
              </a:ext>
            </a:extLst>
          </p:cNvPr>
          <p:cNvSpPr>
            <a:spLocks noGrp="1"/>
          </p:cNvSpPr>
          <p:nvPr>
            <p:ph type="sldNum" sz="quarter" idx="12"/>
          </p:nvPr>
        </p:nvSpPr>
        <p:spPr/>
        <p:txBody>
          <a:bodyPr/>
          <a:lstStyle/>
          <a:p>
            <a:fld id="{CFF127C1-E3C8-484A-B43B-A9A91675C17C}" type="slidenum">
              <a:rPr lang="en-US" smtClean="0"/>
              <a:pPr/>
              <a:t>60</a:t>
            </a:fld>
            <a:endParaRPr lang="en-US"/>
          </a:p>
        </p:txBody>
      </p:sp>
    </p:spTree>
    <p:extLst>
      <p:ext uri="{BB962C8B-B14F-4D97-AF65-F5344CB8AC3E}">
        <p14:creationId xmlns:p14="http://schemas.microsoft.com/office/powerpoint/2010/main" val="3046460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10886" y="32658"/>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EMP BUDGET  </a:t>
            </a:r>
          </a:p>
        </p:txBody>
      </p:sp>
      <p:sp>
        <p:nvSpPr>
          <p:cNvPr id="13313" name="Rectangle 1"/>
          <p:cNvSpPr>
            <a:spLocks noChangeArrowheads="1"/>
          </p:cNvSpPr>
          <p:nvPr/>
        </p:nvSpPr>
        <p:spPr bwMode="auto">
          <a:xfrm>
            <a:off x="409575" y="746204"/>
            <a:ext cx="11372850" cy="7155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tabLst/>
            </a:pPr>
            <a:r>
              <a:rPr kumimoji="0" lang="en-US" sz="135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total cost of the project is Rs 500 Crores and the capital cost for environmental protection measures is proposed as Rs </a:t>
            </a:r>
            <a:r>
              <a:rPr lang="en-US" sz="1350" dirty="0">
                <a:latin typeface="Arial" pitchFamily="34" charset="0"/>
                <a:ea typeface="Times New Roman" pitchFamily="18" charset="0"/>
                <a:cs typeface="Arial" pitchFamily="34" charset="0"/>
              </a:rPr>
              <a:t>12 </a:t>
            </a:r>
            <a:r>
              <a:rPr kumimoji="0" lang="en-US" sz="1350" b="0" i="0" u="none" strike="noStrike" cap="none" normalizeH="0" baseline="0" dirty="0">
                <a:ln>
                  <a:noFill/>
                </a:ln>
                <a:solidFill>
                  <a:schemeClr val="tx1"/>
                </a:solidFill>
                <a:effectLst/>
                <a:latin typeface="Arial" pitchFamily="34" charset="0"/>
                <a:ea typeface="Times New Roman" pitchFamily="18" charset="0"/>
                <a:cs typeface="Arial" pitchFamily="34" charset="0"/>
              </a:rPr>
              <a:t>Crores. The annual recurring cost towards the environmental protection measures is proposed as Rs 1.11 </a:t>
            </a:r>
            <a:r>
              <a:rPr kumimoji="0" lang="en-US" sz="135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Crores</a:t>
            </a:r>
            <a:r>
              <a:rPr kumimoji="0" lang="en-US" sz="1350" b="0" i="0" u="none" strike="noStrike" cap="none" normalizeH="0" baseline="0" dirty="0">
                <a:ln>
                  <a:noFill/>
                </a:ln>
                <a:solidFill>
                  <a:schemeClr val="tx1"/>
                </a:solidFill>
                <a:effectLst/>
                <a:latin typeface="Arial" pitchFamily="34" charset="0"/>
                <a:ea typeface="Times New Roman" pitchFamily="18" charset="0"/>
                <a:cs typeface="Arial" pitchFamily="34" charset="0"/>
              </a:rPr>
              <a:t>. The manpower requirement is 350. The details of cost for environmental protection measures is as follows:</a:t>
            </a:r>
            <a:endParaRPr kumimoji="0" lang="en-US" sz="135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47063996"/>
              </p:ext>
            </p:extLst>
          </p:nvPr>
        </p:nvGraphicFramePr>
        <p:xfrm>
          <a:off x="535577" y="1570222"/>
          <a:ext cx="11116492" cy="4873625"/>
        </p:xfrm>
        <a:graphic>
          <a:graphicData uri="http://schemas.openxmlformats.org/drawingml/2006/table">
            <a:tbl>
              <a:tblPr/>
              <a:tblGrid>
                <a:gridCol w="1412957">
                  <a:extLst>
                    <a:ext uri="{9D8B030D-6E8A-4147-A177-3AD203B41FA5}">
                      <a16:colId xmlns:a16="http://schemas.microsoft.com/office/drawing/2014/main" xmlns="" val="20000"/>
                    </a:ext>
                  </a:extLst>
                </a:gridCol>
                <a:gridCol w="3705112">
                  <a:extLst>
                    <a:ext uri="{9D8B030D-6E8A-4147-A177-3AD203B41FA5}">
                      <a16:colId xmlns:a16="http://schemas.microsoft.com/office/drawing/2014/main" xmlns="" val="20001"/>
                    </a:ext>
                  </a:extLst>
                </a:gridCol>
                <a:gridCol w="3136695">
                  <a:extLst>
                    <a:ext uri="{9D8B030D-6E8A-4147-A177-3AD203B41FA5}">
                      <a16:colId xmlns:a16="http://schemas.microsoft.com/office/drawing/2014/main" xmlns="" val="20002"/>
                    </a:ext>
                  </a:extLst>
                </a:gridCol>
                <a:gridCol w="2861728">
                  <a:extLst>
                    <a:ext uri="{9D8B030D-6E8A-4147-A177-3AD203B41FA5}">
                      <a16:colId xmlns:a16="http://schemas.microsoft.com/office/drawing/2014/main" xmlns="" val="20003"/>
                    </a:ext>
                  </a:extLst>
                </a:gridCol>
              </a:tblGrid>
              <a:tr h="302895">
                <a:tc gridSpan="4">
                  <a:txBody>
                    <a:bodyPr/>
                    <a:lstStyle/>
                    <a:p>
                      <a:pPr marL="284480" algn="ctr">
                        <a:lnSpc>
                          <a:spcPct val="150000"/>
                        </a:lnSpc>
                        <a:spcAft>
                          <a:spcPts val="0"/>
                        </a:spcAft>
                      </a:pPr>
                      <a:r>
                        <a:rPr lang="en-US" sz="1600" b="1" dirty="0">
                          <a:latin typeface="Arial" pitchFamily="34" charset="0"/>
                          <a:ea typeface="Times New Roman"/>
                          <a:cs typeface="Arial" pitchFamily="34" charset="0"/>
                        </a:rPr>
                        <a:t>Estimated Cost of EMP</a:t>
                      </a:r>
                      <a:endParaRPr lang="en-IN" sz="1600" dirty="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469265">
                <a:tc>
                  <a:txBody>
                    <a:bodyPr/>
                    <a:lstStyle/>
                    <a:p>
                      <a:pPr marL="284480" algn="just">
                        <a:lnSpc>
                          <a:spcPct val="150000"/>
                        </a:lnSpc>
                        <a:spcAft>
                          <a:spcPts val="0"/>
                        </a:spcAft>
                      </a:pPr>
                      <a:r>
                        <a:rPr lang="en-IN" sz="1600" b="1">
                          <a:latin typeface="Arial" pitchFamily="34" charset="0"/>
                          <a:ea typeface="Times New Roman"/>
                          <a:cs typeface="Arial" pitchFamily="34" charset="0"/>
                        </a:rPr>
                        <a:t>Sr. No. </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b="1">
                          <a:latin typeface="Arial" pitchFamily="34" charset="0"/>
                          <a:ea typeface="Times New Roman"/>
                          <a:cs typeface="Arial" pitchFamily="34" charset="0"/>
                        </a:rPr>
                        <a:t>Particulars </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b="1">
                          <a:latin typeface="Arial" pitchFamily="34" charset="0"/>
                          <a:ea typeface="Times New Roman"/>
                          <a:cs typeface="Arial" pitchFamily="34" charset="0"/>
                        </a:rPr>
                        <a:t>Estimated Capital cost in </a:t>
                      </a:r>
                      <a:endParaRPr lang="en-IN" sz="1600">
                        <a:latin typeface="Arial" pitchFamily="34" charset="0"/>
                        <a:ea typeface="Times New Roman"/>
                        <a:cs typeface="Arial" pitchFamily="34" charset="0"/>
                      </a:endParaRPr>
                    </a:p>
                    <a:p>
                      <a:pPr marL="284480" algn="just">
                        <a:lnSpc>
                          <a:spcPct val="150000"/>
                        </a:lnSpc>
                        <a:spcAft>
                          <a:spcPts val="0"/>
                        </a:spcAft>
                      </a:pPr>
                      <a:r>
                        <a:rPr lang="en-IN" sz="1600" b="1">
                          <a:latin typeface="Arial" pitchFamily="34" charset="0"/>
                          <a:ea typeface="Times New Roman"/>
                          <a:cs typeface="Arial" pitchFamily="34" charset="0"/>
                        </a:rPr>
                        <a:t>Rs. Cr.</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b="1">
                          <a:latin typeface="Arial" pitchFamily="34" charset="0"/>
                          <a:ea typeface="Times New Roman"/>
                          <a:cs typeface="Arial" pitchFamily="34" charset="0"/>
                        </a:rPr>
                        <a:t>Recurring cost in </a:t>
                      </a:r>
                      <a:endParaRPr lang="en-IN" sz="1600">
                        <a:latin typeface="Arial" pitchFamily="34" charset="0"/>
                        <a:ea typeface="Times New Roman"/>
                        <a:cs typeface="Arial" pitchFamily="34" charset="0"/>
                      </a:endParaRPr>
                    </a:p>
                    <a:p>
                      <a:pPr marL="284480" algn="just">
                        <a:lnSpc>
                          <a:spcPct val="150000"/>
                        </a:lnSpc>
                        <a:spcAft>
                          <a:spcPts val="0"/>
                        </a:spcAft>
                      </a:pPr>
                      <a:r>
                        <a:rPr lang="en-IN" sz="1600" b="1">
                          <a:latin typeface="Arial" pitchFamily="34" charset="0"/>
                          <a:ea typeface="Times New Roman"/>
                          <a:cs typeface="Arial" pitchFamily="34" charset="0"/>
                        </a:rPr>
                        <a:t>Rs. Cr./annum </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6070">
                <a:tc>
                  <a:txBody>
                    <a:bodyPr/>
                    <a:lstStyle/>
                    <a:p>
                      <a:pPr marL="284480" algn="just">
                        <a:lnSpc>
                          <a:spcPct val="150000"/>
                        </a:lnSpc>
                        <a:spcAft>
                          <a:spcPts val="0"/>
                        </a:spcAft>
                      </a:pPr>
                      <a:r>
                        <a:rPr lang="en-IN" sz="1600">
                          <a:latin typeface="Arial" pitchFamily="34" charset="0"/>
                          <a:ea typeface="Times New Roman"/>
                          <a:cs typeface="Arial" pitchFamily="34" charset="0"/>
                        </a:rPr>
                        <a:t>1.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Air Pollution Control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8.00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0.20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8290">
                <a:tc>
                  <a:txBody>
                    <a:bodyPr/>
                    <a:lstStyle/>
                    <a:p>
                      <a:pPr marL="284480" algn="just">
                        <a:lnSpc>
                          <a:spcPct val="150000"/>
                        </a:lnSpc>
                        <a:spcAft>
                          <a:spcPts val="0"/>
                        </a:spcAft>
                      </a:pPr>
                      <a:r>
                        <a:rPr lang="en-IN" sz="1600">
                          <a:latin typeface="Arial" pitchFamily="34" charset="0"/>
                          <a:ea typeface="Times New Roman"/>
                          <a:cs typeface="Arial" pitchFamily="34" charset="0"/>
                        </a:rPr>
                        <a:t>2.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dirty="0">
                          <a:latin typeface="Arial" pitchFamily="34" charset="0"/>
                          <a:ea typeface="Times New Roman"/>
                          <a:cs typeface="Arial" pitchFamily="34" charset="0"/>
                        </a:rPr>
                        <a:t>Water Pollution Control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1.00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0.10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02895">
                <a:tc>
                  <a:txBody>
                    <a:bodyPr/>
                    <a:lstStyle/>
                    <a:p>
                      <a:pPr marL="284480" algn="just">
                        <a:lnSpc>
                          <a:spcPct val="150000"/>
                        </a:lnSpc>
                        <a:spcAft>
                          <a:spcPts val="0"/>
                        </a:spcAft>
                      </a:pPr>
                      <a:r>
                        <a:rPr lang="en-IN" sz="1600">
                          <a:latin typeface="Arial" pitchFamily="34" charset="0"/>
                          <a:ea typeface="Times New Roman"/>
                          <a:cs typeface="Arial" pitchFamily="34" charset="0"/>
                        </a:rPr>
                        <a:t>3.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Noise Pollution Control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0.50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0.015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81965">
                <a:tc>
                  <a:txBody>
                    <a:bodyPr/>
                    <a:lstStyle/>
                    <a:p>
                      <a:pPr marL="284480" algn="just">
                        <a:lnSpc>
                          <a:spcPct val="150000"/>
                        </a:lnSpc>
                        <a:spcAft>
                          <a:spcPts val="0"/>
                        </a:spcAft>
                      </a:pPr>
                      <a:r>
                        <a:rPr lang="en-IN" sz="1600">
                          <a:latin typeface="Arial" pitchFamily="34" charset="0"/>
                          <a:ea typeface="Times New Roman"/>
                          <a:cs typeface="Arial" pitchFamily="34" charset="0"/>
                        </a:rPr>
                        <a:t>4.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Environment Monitoring </a:t>
                      </a:r>
                    </a:p>
                    <a:p>
                      <a:pPr marL="284480" algn="just">
                        <a:lnSpc>
                          <a:spcPct val="150000"/>
                        </a:lnSpc>
                        <a:spcAft>
                          <a:spcPts val="0"/>
                        </a:spcAft>
                      </a:pPr>
                      <a:r>
                        <a:rPr lang="en-IN" sz="1600">
                          <a:latin typeface="Arial" pitchFamily="34" charset="0"/>
                          <a:ea typeface="Times New Roman"/>
                          <a:cs typeface="Arial" pitchFamily="34" charset="0"/>
                        </a:rPr>
                        <a:t>&amp; Management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0.50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0.575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02895">
                <a:tc>
                  <a:txBody>
                    <a:bodyPr/>
                    <a:lstStyle/>
                    <a:p>
                      <a:pPr marL="284480" algn="just">
                        <a:lnSpc>
                          <a:spcPct val="150000"/>
                        </a:lnSpc>
                        <a:spcAft>
                          <a:spcPts val="0"/>
                        </a:spcAft>
                      </a:pPr>
                      <a:r>
                        <a:rPr lang="en-IN" sz="1600">
                          <a:latin typeface="Arial" pitchFamily="34" charset="0"/>
                          <a:ea typeface="Times New Roman"/>
                          <a:cs typeface="Arial" pitchFamily="34" charset="0"/>
                        </a:rPr>
                        <a:t>5.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Occupational Health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0.50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0.04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2895">
                <a:tc>
                  <a:txBody>
                    <a:bodyPr/>
                    <a:lstStyle/>
                    <a:p>
                      <a:pPr marL="284480" algn="just">
                        <a:lnSpc>
                          <a:spcPct val="150000"/>
                        </a:lnSpc>
                        <a:spcAft>
                          <a:spcPts val="0"/>
                        </a:spcAft>
                      </a:pPr>
                      <a:r>
                        <a:rPr lang="en-IN" sz="1600">
                          <a:latin typeface="Arial" pitchFamily="34" charset="0"/>
                          <a:ea typeface="Times New Roman"/>
                          <a:cs typeface="Arial" pitchFamily="34" charset="0"/>
                        </a:rPr>
                        <a:t>6.</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EMS &amp; Disaster Management</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1.0</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0.10</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02895">
                <a:tc>
                  <a:txBody>
                    <a:bodyPr/>
                    <a:lstStyle/>
                    <a:p>
                      <a:pPr marL="284480" algn="just">
                        <a:lnSpc>
                          <a:spcPct val="150000"/>
                        </a:lnSpc>
                        <a:spcAft>
                          <a:spcPts val="0"/>
                        </a:spcAft>
                      </a:pPr>
                      <a:r>
                        <a:rPr lang="en-IN" sz="1600">
                          <a:latin typeface="Arial" pitchFamily="34" charset="0"/>
                          <a:ea typeface="Times New Roman"/>
                          <a:cs typeface="Arial" pitchFamily="34" charset="0"/>
                        </a:rPr>
                        <a:t>7.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Green Belt/plantation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0.50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IN" sz="1600">
                          <a:latin typeface="Arial" pitchFamily="34" charset="0"/>
                          <a:ea typeface="Times New Roman"/>
                          <a:cs typeface="Arial" pitchFamily="34" charset="0"/>
                        </a:rPr>
                        <a:t>0.08 </a:t>
                      </a: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06070">
                <a:tc gridSpan="2">
                  <a:txBody>
                    <a:bodyPr/>
                    <a:lstStyle/>
                    <a:p>
                      <a:pPr marL="284480" algn="just">
                        <a:lnSpc>
                          <a:spcPct val="150000"/>
                        </a:lnSpc>
                        <a:spcAft>
                          <a:spcPts val="0"/>
                        </a:spcAft>
                      </a:pPr>
                      <a:r>
                        <a:rPr lang="en-IN" sz="1600" b="1">
                          <a:latin typeface="Arial" pitchFamily="34" charset="0"/>
                          <a:ea typeface="Times New Roman"/>
                          <a:cs typeface="Arial" pitchFamily="34" charset="0"/>
                        </a:rPr>
                        <a:t>Total </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284480" algn="just">
                        <a:lnSpc>
                          <a:spcPct val="150000"/>
                        </a:lnSpc>
                        <a:spcAft>
                          <a:spcPts val="0"/>
                        </a:spcAft>
                      </a:pPr>
                      <a:r>
                        <a:rPr lang="en-IN" sz="1600" b="1">
                          <a:latin typeface="Arial" pitchFamily="34" charset="0"/>
                          <a:ea typeface="Times New Roman"/>
                          <a:cs typeface="Arial" pitchFamily="34" charset="0"/>
                        </a:rPr>
                        <a:t>12.0</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US" sz="1600" b="1">
                          <a:latin typeface="Arial" pitchFamily="34" charset="0"/>
                          <a:ea typeface="Times New Roman"/>
                          <a:cs typeface="Arial" pitchFamily="34" charset="0"/>
                        </a:rPr>
                        <a:t>1.11</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6070">
                <a:tc gridSpan="2">
                  <a:txBody>
                    <a:bodyPr/>
                    <a:lstStyle/>
                    <a:p>
                      <a:pPr marL="284480" algn="just">
                        <a:lnSpc>
                          <a:spcPct val="150000"/>
                        </a:lnSpc>
                        <a:spcAft>
                          <a:spcPts val="0"/>
                        </a:spcAft>
                      </a:pPr>
                      <a:r>
                        <a:rPr lang="en-IN" sz="1600" b="1" dirty="0" smtClean="0">
                          <a:latin typeface="Arial" pitchFamily="34" charset="0"/>
                          <a:ea typeface="Times New Roman"/>
                          <a:cs typeface="Arial" pitchFamily="34" charset="0"/>
                        </a:rPr>
                        <a:t>PH</a:t>
                      </a:r>
                      <a:r>
                        <a:rPr lang="en-IN" sz="1600" b="1" baseline="0" dirty="0" smtClean="0">
                          <a:latin typeface="Arial" pitchFamily="34" charset="0"/>
                          <a:ea typeface="Times New Roman"/>
                          <a:cs typeface="Arial" pitchFamily="34" charset="0"/>
                        </a:rPr>
                        <a:t> Compliance Cost</a:t>
                      </a:r>
                      <a:endParaRPr lang="en-IN" sz="1600" dirty="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284480" algn="just">
                        <a:lnSpc>
                          <a:spcPct val="150000"/>
                        </a:lnSpc>
                        <a:spcAft>
                          <a:spcPts val="0"/>
                        </a:spcAft>
                      </a:pPr>
                      <a:r>
                        <a:rPr lang="en-IN" sz="1600" b="1">
                          <a:latin typeface="Arial" pitchFamily="34" charset="0"/>
                          <a:ea typeface="Times New Roman"/>
                          <a:cs typeface="Arial" pitchFamily="34" charset="0"/>
                        </a:rPr>
                        <a:t>-</a:t>
                      </a:r>
                      <a:endParaRPr lang="en-IN" sz="160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algn="just">
                        <a:lnSpc>
                          <a:spcPct val="150000"/>
                        </a:lnSpc>
                        <a:spcAft>
                          <a:spcPts val="0"/>
                        </a:spcAft>
                      </a:pPr>
                      <a:r>
                        <a:rPr lang="en-US" sz="1600" b="1" dirty="0">
                          <a:latin typeface="Arial" pitchFamily="34" charset="0"/>
                          <a:ea typeface="Times New Roman"/>
                          <a:cs typeface="Arial" pitchFamily="34" charset="0"/>
                        </a:rPr>
                        <a:t>3.40</a:t>
                      </a:r>
                      <a:endParaRPr lang="en-IN" sz="1600" dirty="0">
                        <a:latin typeface="Arial" pitchFamily="34" charset="0"/>
                        <a:ea typeface="Times New Roman"/>
                        <a:cs typeface="Arial" pitchFamily="34" charset="0"/>
                      </a:endParaRPr>
                    </a:p>
                  </a:txBody>
                  <a:tcPr marL="10795" marR="10795" marT="1079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2" name="Slide Number Placeholder 1">
            <a:extLst>
              <a:ext uri="{FF2B5EF4-FFF2-40B4-BE49-F238E27FC236}">
                <a16:creationId xmlns:a16="http://schemas.microsoft.com/office/drawing/2014/main" xmlns="" id="{EEC57930-1053-4B06-A51F-17B665A3B6F8}"/>
              </a:ext>
            </a:extLst>
          </p:cNvPr>
          <p:cNvSpPr>
            <a:spLocks noGrp="1"/>
          </p:cNvSpPr>
          <p:nvPr>
            <p:ph type="sldNum" sz="quarter" idx="12"/>
          </p:nvPr>
        </p:nvSpPr>
        <p:spPr/>
        <p:txBody>
          <a:bodyPr/>
          <a:lstStyle/>
          <a:p>
            <a:fld id="{CFF127C1-E3C8-484A-B43B-A9A91675C17C}" type="slidenum">
              <a:rPr lang="en-US" smtClean="0"/>
              <a:pPr/>
              <a:t>61</a:t>
            </a:fld>
            <a:endParaRPr lang="en-US"/>
          </a:p>
        </p:txBody>
      </p:sp>
    </p:spTree>
    <p:extLst>
      <p:ext uri="{BB962C8B-B14F-4D97-AF65-F5344CB8AC3E}">
        <p14:creationId xmlns:p14="http://schemas.microsoft.com/office/powerpoint/2010/main" val="2947635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52051C1-7979-4DCC-BAFE-EA73699A4D2B}"/>
              </a:ext>
            </a:extLst>
          </p:cNvPr>
          <p:cNvSpPr/>
          <p:nvPr/>
        </p:nvSpPr>
        <p:spPr>
          <a:xfrm>
            <a:off x="0" y="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POST PROJECT MONITORING</a:t>
            </a:r>
          </a:p>
        </p:txBody>
      </p:sp>
      <p:graphicFrame>
        <p:nvGraphicFramePr>
          <p:cNvPr id="6" name="Table 5"/>
          <p:cNvGraphicFramePr>
            <a:graphicFrameLocks noGrp="1"/>
          </p:cNvGraphicFramePr>
          <p:nvPr/>
        </p:nvGraphicFramePr>
        <p:xfrm>
          <a:off x="352698" y="547226"/>
          <a:ext cx="11534502" cy="5398008"/>
        </p:xfrm>
        <a:graphic>
          <a:graphicData uri="http://schemas.openxmlformats.org/drawingml/2006/table">
            <a:tbl>
              <a:tblPr/>
              <a:tblGrid>
                <a:gridCol w="742877">
                  <a:extLst>
                    <a:ext uri="{9D8B030D-6E8A-4147-A177-3AD203B41FA5}">
                      <a16:colId xmlns:a16="http://schemas.microsoft.com/office/drawing/2014/main" xmlns="" val="20000"/>
                    </a:ext>
                  </a:extLst>
                </a:gridCol>
                <a:gridCol w="541515">
                  <a:extLst>
                    <a:ext uri="{9D8B030D-6E8A-4147-A177-3AD203B41FA5}">
                      <a16:colId xmlns:a16="http://schemas.microsoft.com/office/drawing/2014/main" xmlns="" val="20001"/>
                    </a:ext>
                  </a:extLst>
                </a:gridCol>
                <a:gridCol w="3175144">
                  <a:extLst>
                    <a:ext uri="{9D8B030D-6E8A-4147-A177-3AD203B41FA5}">
                      <a16:colId xmlns:a16="http://schemas.microsoft.com/office/drawing/2014/main" xmlns="" val="20002"/>
                    </a:ext>
                  </a:extLst>
                </a:gridCol>
                <a:gridCol w="2213842">
                  <a:extLst>
                    <a:ext uri="{9D8B030D-6E8A-4147-A177-3AD203B41FA5}">
                      <a16:colId xmlns:a16="http://schemas.microsoft.com/office/drawing/2014/main" xmlns="" val="20003"/>
                    </a:ext>
                  </a:extLst>
                </a:gridCol>
                <a:gridCol w="2258208">
                  <a:extLst>
                    <a:ext uri="{9D8B030D-6E8A-4147-A177-3AD203B41FA5}">
                      <a16:colId xmlns:a16="http://schemas.microsoft.com/office/drawing/2014/main" xmlns="" val="20004"/>
                    </a:ext>
                  </a:extLst>
                </a:gridCol>
                <a:gridCol w="2602916">
                  <a:extLst>
                    <a:ext uri="{9D8B030D-6E8A-4147-A177-3AD203B41FA5}">
                      <a16:colId xmlns:a16="http://schemas.microsoft.com/office/drawing/2014/main" xmlns="" val="20005"/>
                    </a:ext>
                  </a:extLst>
                </a:gridCol>
              </a:tblGrid>
              <a:tr h="255727">
                <a:tc>
                  <a:txBody>
                    <a:bodyPr/>
                    <a:lstStyle/>
                    <a:p>
                      <a:pPr algn="ctr">
                        <a:lnSpc>
                          <a:spcPct val="115000"/>
                        </a:lnSpc>
                        <a:spcAft>
                          <a:spcPts val="0"/>
                        </a:spcAft>
                      </a:pPr>
                      <a:r>
                        <a:rPr lang="en-US" sz="1400" b="1" dirty="0">
                          <a:latin typeface="Arial" pitchFamily="34" charset="0"/>
                          <a:ea typeface="Times New Roman"/>
                          <a:cs typeface="Arial" pitchFamily="34" charset="0"/>
                        </a:rPr>
                        <a:t>Sl. No.</a:t>
                      </a:r>
                      <a:endParaRPr lang="en-IN" sz="1400" dirty="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a:latin typeface="Arial" pitchFamily="34" charset="0"/>
                          <a:ea typeface="Times New Roman"/>
                          <a:cs typeface="Arial" pitchFamily="34" charset="0"/>
                        </a:rPr>
                        <a:t>Particulars</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algn="ctr">
                        <a:lnSpc>
                          <a:spcPct val="115000"/>
                        </a:lnSpc>
                        <a:spcAft>
                          <a:spcPts val="0"/>
                        </a:spcAft>
                      </a:pPr>
                      <a:r>
                        <a:rPr lang="en-US" sz="1400" b="1">
                          <a:latin typeface="Arial" pitchFamily="34" charset="0"/>
                          <a:ea typeface="Times New Roman"/>
                          <a:cs typeface="Arial" pitchFamily="34" charset="0"/>
                        </a:rPr>
                        <a:t>Monitoring Frequency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Arial" pitchFamily="34" charset="0"/>
                          <a:ea typeface="Times New Roman"/>
                          <a:cs typeface="Arial" pitchFamily="34" charset="0"/>
                        </a:rPr>
                        <a:t>Duration of Sampling</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latin typeface="Arial" pitchFamily="34" charset="0"/>
                          <a:ea typeface="Times New Roman"/>
                          <a:cs typeface="Arial" pitchFamily="34" charset="0"/>
                        </a:rPr>
                        <a:t>Important Monitoring Parameters</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6651">
                <a:tc>
                  <a:txBody>
                    <a:bodyPr/>
                    <a:lstStyle/>
                    <a:p>
                      <a:pPr algn="ctr">
                        <a:lnSpc>
                          <a:spcPct val="115000"/>
                        </a:lnSpc>
                        <a:spcAft>
                          <a:spcPts val="0"/>
                        </a:spcAft>
                      </a:pPr>
                      <a:r>
                        <a:rPr lang="en-US" sz="1400" b="1">
                          <a:latin typeface="Arial" pitchFamily="34" charset="0"/>
                          <a:ea typeface="Times New Roman"/>
                          <a:cs typeface="Arial" pitchFamily="34" charset="0"/>
                        </a:rPr>
                        <a:t>1.</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n-US" sz="1400" b="1">
                          <a:latin typeface="Arial" pitchFamily="34" charset="0"/>
                          <a:ea typeface="Times New Roman"/>
                          <a:cs typeface="Arial" pitchFamily="34" charset="0"/>
                        </a:rPr>
                        <a:t>Air Pollution and Meteorology</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1"/>
                  </a:ext>
                </a:extLst>
              </a:tr>
              <a:tr h="84538">
                <a:tc>
                  <a:txBody>
                    <a:bodyPr/>
                    <a:lstStyle/>
                    <a:p>
                      <a:pPr algn="ctr">
                        <a:lnSpc>
                          <a:spcPct val="115000"/>
                        </a:lnSpc>
                        <a:spcAft>
                          <a:spcPts val="0"/>
                        </a:spcAft>
                      </a:pP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A</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n-US" sz="1400">
                          <a:latin typeface="Arial" pitchFamily="34" charset="0"/>
                          <a:ea typeface="Times New Roman"/>
                          <a:cs typeface="Arial" pitchFamily="34" charset="0"/>
                        </a:rPr>
                        <a:t>Ambient Air Quality </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2"/>
                  </a:ext>
                </a:extLst>
              </a:tr>
              <a:tr h="629976">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4 locations (1 location in upwind side, 2 in downwind side / impact zone, 1 at other nearby receptors)</a:t>
                      </a:r>
                      <a:endParaRPr lang="en-IN" sz="1400">
                        <a:latin typeface="Arial" pitchFamily="34" charset="0"/>
                        <a:ea typeface="Times New Roman"/>
                        <a:cs typeface="Arial" pitchFamily="34" charset="0"/>
                      </a:endParaRPr>
                    </a:p>
                    <a:p>
                      <a:pPr marL="342900" lvl="0" indent="-342900" algn="just">
                        <a:lnSpc>
                          <a:spcPct val="115000"/>
                        </a:lnSpc>
                        <a:spcAft>
                          <a:spcPts val="1000"/>
                        </a:spcAft>
                        <a:buFont typeface="Symbol"/>
                        <a:buChar char=""/>
                      </a:pPr>
                      <a:r>
                        <a:rPr lang="en-US" sz="1400">
                          <a:latin typeface="Arial" pitchFamily="34" charset="0"/>
                          <a:ea typeface="Times New Roman"/>
                          <a:cs typeface="Arial" pitchFamily="34" charset="0"/>
                        </a:rPr>
                        <a:t>2 location within the plant boundary</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Twice a week</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24 hr continuously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Parameters as per NAAQS</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4538">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B</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n-US" sz="1400" b="1">
                          <a:latin typeface="Arial" pitchFamily="34" charset="0"/>
                          <a:ea typeface="Times New Roman"/>
                          <a:cs typeface="Arial" pitchFamily="34" charset="0"/>
                        </a:rPr>
                        <a:t>Stack Monitoring</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4"/>
                  </a:ext>
                </a:extLst>
              </a:tr>
              <a:tr h="489982">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All stacks &amp;  Performance evaluation of APCDs</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Performance evaluation of APCDs</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Monthly</a:t>
                      </a:r>
                      <a:endParaRPr lang="en-IN" sz="1400">
                        <a:latin typeface="Arial" pitchFamily="34" charset="0"/>
                        <a:ea typeface="Times New Roman"/>
                        <a:cs typeface="Arial" pitchFamily="34" charset="0"/>
                      </a:endParaRPr>
                    </a:p>
                    <a:p>
                      <a:pPr algn="ctr">
                        <a:lnSpc>
                          <a:spcPct val="115000"/>
                        </a:lnSpc>
                        <a:spcAft>
                          <a:spcPts val="0"/>
                        </a:spcAft>
                      </a:pPr>
                      <a:r>
                        <a:rPr lang="en-US" sz="1400">
                          <a:latin typeface="Arial" pitchFamily="34" charset="0"/>
                          <a:ea typeface="Times New Roman"/>
                          <a:cs typeface="Arial" pitchFamily="34" charset="0"/>
                        </a:rPr>
                        <a:t>Annually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As per CPCB norms (Continuous monitoring)</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Temperature, Velocity, Particulate Matter, SO</a:t>
                      </a:r>
                      <a:r>
                        <a:rPr lang="en-US" sz="1400" baseline="-25000">
                          <a:latin typeface="Arial" pitchFamily="34" charset="0"/>
                          <a:ea typeface="Times New Roman"/>
                          <a:cs typeface="Arial" pitchFamily="34" charset="0"/>
                        </a:rPr>
                        <a:t>2</a:t>
                      </a:r>
                      <a:r>
                        <a:rPr lang="en-US" sz="1400">
                          <a:latin typeface="Arial" pitchFamily="34" charset="0"/>
                          <a:ea typeface="Times New Roman"/>
                          <a:cs typeface="Arial" pitchFamily="34" charset="0"/>
                        </a:rPr>
                        <a:t>, &amp; NO</a:t>
                      </a:r>
                      <a:r>
                        <a:rPr lang="en-US" sz="1400" baseline="-25000">
                          <a:latin typeface="Arial" pitchFamily="34" charset="0"/>
                          <a:ea typeface="Times New Roman"/>
                          <a:cs typeface="Arial" pitchFamily="34" charset="0"/>
                        </a:rPr>
                        <a:t>x.</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4538">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C</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n-US" sz="1400" b="1">
                          <a:latin typeface="Arial" pitchFamily="34" charset="0"/>
                          <a:ea typeface="Times New Roman"/>
                          <a:cs typeface="Arial" pitchFamily="34" charset="0"/>
                        </a:rPr>
                        <a:t>Fugitive Emissions</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6"/>
                  </a:ext>
                </a:extLst>
              </a:tr>
              <a:tr h="629976">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Transportation route</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Raw material &amp; Additive Handling areas</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Processing area and </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Product handling area.</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Monthly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24 hr continuously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latin typeface="Arial" pitchFamily="34" charset="0"/>
                          <a:ea typeface="Times New Roman"/>
                          <a:cs typeface="Arial" pitchFamily="34" charset="0"/>
                        </a:rPr>
                        <a:t>PM</a:t>
                      </a:r>
                      <a:r>
                        <a:rPr lang="en-US" sz="1400" baseline="-25000">
                          <a:latin typeface="Arial" pitchFamily="34" charset="0"/>
                          <a:ea typeface="Times New Roman"/>
                          <a:cs typeface="Arial" pitchFamily="34" charset="0"/>
                        </a:rPr>
                        <a:t>10</a:t>
                      </a:r>
                      <a:r>
                        <a:rPr lang="en-US" sz="1400">
                          <a:latin typeface="Arial" pitchFamily="34" charset="0"/>
                          <a:ea typeface="Times New Roman"/>
                          <a:cs typeface="Arial" pitchFamily="34" charset="0"/>
                        </a:rPr>
                        <a:t> &amp; PM</a:t>
                      </a:r>
                      <a:r>
                        <a:rPr lang="en-US" sz="1400" baseline="-25000">
                          <a:latin typeface="Arial" pitchFamily="34" charset="0"/>
                          <a:ea typeface="Times New Roman"/>
                          <a:cs typeface="Arial" pitchFamily="34" charset="0"/>
                        </a:rPr>
                        <a:t>2.5</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8765">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D</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n-US" sz="1400" b="1">
                          <a:latin typeface="Arial" pitchFamily="34" charset="0"/>
                          <a:ea typeface="Times New Roman"/>
                          <a:cs typeface="Arial" pitchFamily="34" charset="0"/>
                        </a:rPr>
                        <a:t>Meteorology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8"/>
                  </a:ext>
                </a:extLst>
              </a:tr>
              <a:tr h="349987">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Meteorological data to be monitored at project area</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Regular</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Continuous monitoring</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Arial" pitchFamily="34" charset="0"/>
                          <a:ea typeface="Times New Roman"/>
                          <a:cs typeface="Arial" pitchFamily="34" charset="0"/>
                        </a:rPr>
                        <a:t>Wind speed, direction, temperature, relative humidity and rainfall</a:t>
                      </a:r>
                      <a:endParaRPr lang="en-IN" sz="1400" dirty="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2" name="Slide Number Placeholder 1">
            <a:extLst>
              <a:ext uri="{FF2B5EF4-FFF2-40B4-BE49-F238E27FC236}">
                <a16:creationId xmlns:a16="http://schemas.microsoft.com/office/drawing/2014/main" xmlns="" id="{0982EF46-336A-4A11-A704-3E154CCDB1C1}"/>
              </a:ext>
            </a:extLst>
          </p:cNvPr>
          <p:cNvSpPr>
            <a:spLocks noGrp="1"/>
          </p:cNvSpPr>
          <p:nvPr>
            <p:ph type="sldNum" sz="quarter" idx="12"/>
          </p:nvPr>
        </p:nvSpPr>
        <p:spPr/>
        <p:txBody>
          <a:bodyPr/>
          <a:lstStyle/>
          <a:p>
            <a:fld id="{CFF127C1-E3C8-484A-B43B-A9A91675C17C}" type="slidenum">
              <a:rPr lang="en-US" smtClean="0"/>
              <a:pPr/>
              <a:t>62</a:t>
            </a:fld>
            <a:endParaRPr lang="en-US"/>
          </a:p>
        </p:txBody>
      </p:sp>
    </p:spTree>
    <p:extLst>
      <p:ext uri="{BB962C8B-B14F-4D97-AF65-F5344CB8AC3E}">
        <p14:creationId xmlns:p14="http://schemas.microsoft.com/office/powerpoint/2010/main" val="30509049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52051C1-7979-4DCC-BAFE-EA73699A4D2B}"/>
              </a:ext>
            </a:extLst>
          </p:cNvPr>
          <p:cNvSpPr/>
          <p:nvPr/>
        </p:nvSpPr>
        <p:spPr>
          <a:xfrm>
            <a:off x="0" y="65316"/>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POST PROJECT MONITORING </a:t>
            </a:r>
            <a:r>
              <a:rPr lang="en-US" sz="2600" b="1" dirty="0">
                <a:solidFill>
                  <a:srgbClr val="C00000"/>
                </a:solidFill>
                <a:latin typeface="Arial" panose="020B0604020202020204" pitchFamily="34" charset="0"/>
                <a:cs typeface="Arial" panose="020B0604020202020204" pitchFamily="34" charset="0"/>
              </a:rPr>
              <a:t>… Cont…</a:t>
            </a:r>
            <a:r>
              <a:rPr lang="en-US" sz="2600" b="1" dirty="0">
                <a:solidFill>
                  <a:srgbClr val="C00000"/>
                </a:solidFill>
                <a:latin typeface="Arial" panose="020B0604020202020204" pitchFamily="34" charset="0"/>
                <a:ea typeface="+mj-ea"/>
                <a:cs typeface="Arial" panose="020B0604020202020204" pitchFamily="34" charset="0"/>
              </a:rPr>
              <a:t> </a:t>
            </a:r>
          </a:p>
        </p:txBody>
      </p:sp>
      <p:graphicFrame>
        <p:nvGraphicFramePr>
          <p:cNvPr id="8" name="Table 7"/>
          <p:cNvGraphicFramePr>
            <a:graphicFrameLocks noGrp="1"/>
          </p:cNvGraphicFramePr>
          <p:nvPr/>
        </p:nvGraphicFramePr>
        <p:xfrm>
          <a:off x="324231" y="598643"/>
          <a:ext cx="11534502" cy="6134100"/>
        </p:xfrm>
        <a:graphic>
          <a:graphicData uri="http://schemas.openxmlformats.org/drawingml/2006/table">
            <a:tbl>
              <a:tblPr/>
              <a:tblGrid>
                <a:gridCol w="742877">
                  <a:extLst>
                    <a:ext uri="{9D8B030D-6E8A-4147-A177-3AD203B41FA5}">
                      <a16:colId xmlns:a16="http://schemas.microsoft.com/office/drawing/2014/main" xmlns="" val="20000"/>
                    </a:ext>
                  </a:extLst>
                </a:gridCol>
                <a:gridCol w="541515">
                  <a:extLst>
                    <a:ext uri="{9D8B030D-6E8A-4147-A177-3AD203B41FA5}">
                      <a16:colId xmlns:a16="http://schemas.microsoft.com/office/drawing/2014/main" xmlns="" val="20001"/>
                    </a:ext>
                  </a:extLst>
                </a:gridCol>
                <a:gridCol w="3175144">
                  <a:extLst>
                    <a:ext uri="{9D8B030D-6E8A-4147-A177-3AD203B41FA5}">
                      <a16:colId xmlns:a16="http://schemas.microsoft.com/office/drawing/2014/main" xmlns="" val="20002"/>
                    </a:ext>
                  </a:extLst>
                </a:gridCol>
                <a:gridCol w="2213842">
                  <a:extLst>
                    <a:ext uri="{9D8B030D-6E8A-4147-A177-3AD203B41FA5}">
                      <a16:colId xmlns:a16="http://schemas.microsoft.com/office/drawing/2014/main" xmlns="" val="20003"/>
                    </a:ext>
                  </a:extLst>
                </a:gridCol>
                <a:gridCol w="2258208">
                  <a:extLst>
                    <a:ext uri="{9D8B030D-6E8A-4147-A177-3AD203B41FA5}">
                      <a16:colId xmlns:a16="http://schemas.microsoft.com/office/drawing/2014/main" xmlns="" val="20004"/>
                    </a:ext>
                  </a:extLst>
                </a:gridCol>
                <a:gridCol w="2602916">
                  <a:extLst>
                    <a:ext uri="{9D8B030D-6E8A-4147-A177-3AD203B41FA5}">
                      <a16:colId xmlns:a16="http://schemas.microsoft.com/office/drawing/2014/main" xmlns="" val="20005"/>
                    </a:ext>
                  </a:extLst>
                </a:gridCol>
              </a:tblGrid>
              <a:tr h="84538">
                <a:tc>
                  <a:txBody>
                    <a:bodyPr/>
                    <a:lstStyle/>
                    <a:p>
                      <a:pPr algn="ctr">
                        <a:lnSpc>
                          <a:spcPct val="115000"/>
                        </a:lnSpc>
                        <a:spcAft>
                          <a:spcPts val="0"/>
                        </a:spcAft>
                      </a:pPr>
                      <a:r>
                        <a:rPr lang="en-US" sz="1400" b="1">
                          <a:latin typeface="Arial" pitchFamily="34" charset="0"/>
                          <a:ea typeface="Times New Roman"/>
                          <a:cs typeface="Arial" pitchFamily="34" charset="0"/>
                        </a:rPr>
                        <a:t>2</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n-US" sz="1400" b="1">
                          <a:latin typeface="Arial" pitchFamily="34" charset="0"/>
                          <a:ea typeface="Times New Roman"/>
                          <a:cs typeface="Arial" pitchFamily="34" charset="0"/>
                        </a:rPr>
                        <a:t>Water and Wastewater Quality</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86651">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A</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n-US" sz="1400">
                          <a:latin typeface="Arial" pitchFamily="34" charset="0"/>
                          <a:ea typeface="Times New Roman"/>
                          <a:cs typeface="Arial" pitchFamily="34" charset="0"/>
                        </a:rPr>
                        <a:t>Industrial</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1"/>
                  </a:ext>
                </a:extLst>
              </a:tr>
              <a:tr h="169076">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1</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Sewage treatment plant </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Monthly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Grab</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10 basic parameters</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1189">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2</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Effluent Treatment Plant </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Monthly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Grab</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Oil &amp; Grease, pH, TDS, TSS, BOD, COD, </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1189">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3</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Performance of WPC system/equipmemt</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Annually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84538">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B</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en-US" sz="1400">
                          <a:latin typeface="Arial" pitchFamily="34" charset="0"/>
                          <a:ea typeface="Times New Roman"/>
                          <a:cs typeface="Arial" pitchFamily="34" charset="0"/>
                        </a:rPr>
                        <a:t>Water Quality in the study area</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5"/>
                  </a:ext>
                </a:extLst>
              </a:tr>
              <a:tr h="419984">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1</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Ground Water  - 4 locations in buffer zone.</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Once in a month</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Grab</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As per the parameters specified under IS:10500 and as per OSPCB listed parameters</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79989">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2</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SurfaceWater-3 locations in buffer zone.</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Once in a month</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Grab</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Parameters specified under Class – C &amp; E and as per OSPCB</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6651">
                <a:tc>
                  <a:txBody>
                    <a:bodyPr/>
                    <a:lstStyle/>
                    <a:p>
                      <a:pPr algn="ctr">
                        <a:lnSpc>
                          <a:spcPct val="115000"/>
                        </a:lnSpc>
                        <a:spcAft>
                          <a:spcPts val="0"/>
                        </a:spcAft>
                      </a:pPr>
                      <a:r>
                        <a:rPr lang="en-US" sz="1400" b="1">
                          <a:latin typeface="Arial" pitchFamily="34" charset="0"/>
                          <a:ea typeface="Times New Roman"/>
                          <a:cs typeface="Arial" pitchFamily="34" charset="0"/>
                        </a:rPr>
                        <a:t>3</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n-US" sz="1400" b="1">
                          <a:latin typeface="Arial" pitchFamily="34" charset="0"/>
                          <a:ea typeface="Times New Roman"/>
                          <a:cs typeface="Arial" pitchFamily="34" charset="0"/>
                        </a:rPr>
                        <a:t>Noise Levels</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8"/>
                  </a:ext>
                </a:extLst>
              </a:tr>
              <a:tr h="84538">
                <a:tc>
                  <a:txBody>
                    <a:bodyPr/>
                    <a:lstStyle/>
                    <a:p>
                      <a:pPr>
                        <a:lnSpc>
                          <a:spcPct val="115000"/>
                        </a:lnSpc>
                        <a:spcAft>
                          <a:spcPts val="0"/>
                        </a:spcAft>
                      </a:pP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n-US" sz="1400" b="1">
                          <a:latin typeface="Arial" pitchFamily="34" charset="0"/>
                          <a:ea typeface="Times New Roman"/>
                          <a:cs typeface="Arial" pitchFamily="34" charset="0"/>
                        </a:rPr>
                        <a:t>Industrial Noise</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9"/>
                  </a:ext>
                </a:extLst>
              </a:tr>
              <a:tr h="209992">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1</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Major noise generating sources (Machineries)</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Quarterly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4 hr continuous with 1 hr interval</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Noise level in dB(A)</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9992">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2</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Transportation road inside the boundary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Quarterly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4 hr continuous with 1 hr interval</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Noise level in dB(A)</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9020">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3</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Personal noise exposure</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Monthly</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8 hour exposure</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Noise level in dB(A)</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86651">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n-US" sz="1400">
                          <a:latin typeface="Arial" pitchFamily="34" charset="0"/>
                          <a:ea typeface="Times New Roman"/>
                          <a:cs typeface="Arial" pitchFamily="34" charset="0"/>
                        </a:rPr>
                        <a:t>Ambient Noise level</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13"/>
                  </a:ext>
                </a:extLst>
              </a:tr>
              <a:tr h="279989">
                <a:tc>
                  <a:txBody>
                    <a:bodyPr/>
                    <a:lstStyle/>
                    <a:p>
                      <a:pPr algn="ct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4 locations within the plant boundary </a:t>
                      </a:r>
                      <a:endParaRPr lang="en-IN" sz="1400">
                        <a:latin typeface="Arial" pitchFamily="34" charset="0"/>
                        <a:ea typeface="Times New Roman"/>
                        <a:cs typeface="Arial" pitchFamily="34" charset="0"/>
                      </a:endParaRPr>
                    </a:p>
                    <a:p>
                      <a:pPr marL="342900" lvl="0" indent="-342900" algn="just">
                        <a:lnSpc>
                          <a:spcPct val="115000"/>
                        </a:lnSpc>
                        <a:spcAft>
                          <a:spcPts val="0"/>
                        </a:spcAft>
                        <a:buFont typeface="Symbol"/>
                        <a:buChar char=""/>
                      </a:pPr>
                      <a:r>
                        <a:rPr lang="en-US" sz="1400">
                          <a:latin typeface="Arial" pitchFamily="34" charset="0"/>
                          <a:ea typeface="Times New Roman"/>
                          <a:cs typeface="Arial" pitchFamily="34" charset="0"/>
                        </a:rPr>
                        <a:t>4 locations in nearby villages </a:t>
                      </a:r>
                      <a:endParaRPr lang="en-IN" sz="140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Arial" pitchFamily="34" charset="0"/>
                          <a:ea typeface="Times New Roman"/>
                          <a:cs typeface="Arial" pitchFamily="34" charset="0"/>
                        </a:rPr>
                        <a:t>Monthly </a:t>
                      </a:r>
                      <a:endParaRPr lang="en-IN" sz="1400" dirty="0">
                        <a:latin typeface="Arial" pitchFamily="34" charset="0"/>
                        <a:ea typeface="Times New Roman"/>
                        <a:cs typeface="Arial" pitchFamily="34" charset="0"/>
                      </a:endParaRPr>
                    </a:p>
                  </a:txBody>
                  <a:tcPr marL="22825" marR="228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Arial" pitchFamily="34" charset="0"/>
                          <a:ea typeface="Times New Roman"/>
                          <a:cs typeface="Arial" pitchFamily="34" charset="0"/>
                        </a:rPr>
                        <a:t>24 hr continuous with 1 hr interval</a:t>
                      </a:r>
                      <a:endParaRPr lang="en-IN" sz="140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Arial" pitchFamily="34" charset="0"/>
                          <a:ea typeface="Times New Roman"/>
                          <a:cs typeface="Arial" pitchFamily="34" charset="0"/>
                        </a:rPr>
                        <a:t>Noise level in dB(A)</a:t>
                      </a:r>
                      <a:endParaRPr lang="en-IN" sz="1400" dirty="0">
                        <a:latin typeface="Arial" pitchFamily="34" charset="0"/>
                        <a:ea typeface="Times New Roman"/>
                        <a:cs typeface="Arial" pitchFamily="34" charset="0"/>
                      </a:endParaRPr>
                    </a:p>
                  </a:txBody>
                  <a:tcPr marL="22825" marR="228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2" name="Slide Number Placeholder 1">
            <a:extLst>
              <a:ext uri="{FF2B5EF4-FFF2-40B4-BE49-F238E27FC236}">
                <a16:creationId xmlns:a16="http://schemas.microsoft.com/office/drawing/2014/main" xmlns="" id="{73372516-3329-4593-85AA-4E3FCBEE530A}"/>
              </a:ext>
            </a:extLst>
          </p:cNvPr>
          <p:cNvSpPr>
            <a:spLocks noGrp="1"/>
          </p:cNvSpPr>
          <p:nvPr>
            <p:ph type="sldNum" sz="quarter" idx="12"/>
          </p:nvPr>
        </p:nvSpPr>
        <p:spPr/>
        <p:txBody>
          <a:bodyPr/>
          <a:lstStyle/>
          <a:p>
            <a:fld id="{CFF127C1-E3C8-484A-B43B-A9A91675C17C}" type="slidenum">
              <a:rPr lang="en-US" smtClean="0"/>
              <a:pPr/>
              <a:t>63</a:t>
            </a:fld>
            <a:endParaRPr lang="en-US"/>
          </a:p>
        </p:txBody>
      </p:sp>
    </p:spTree>
    <p:extLst>
      <p:ext uri="{BB962C8B-B14F-4D97-AF65-F5344CB8AC3E}">
        <p14:creationId xmlns:p14="http://schemas.microsoft.com/office/powerpoint/2010/main" val="40770974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0985" y="6569078"/>
            <a:ext cx="2844800" cy="365125"/>
          </a:xfrm>
        </p:spPr>
        <p:txBody>
          <a:bodyPr/>
          <a:lstStyle/>
          <a:p>
            <a:fld id="{C2D1187C-B7AF-481C-8D16-3206DBE8370E}" type="slidenum">
              <a:rPr lang="en-US" smtClean="0">
                <a:solidFill>
                  <a:schemeClr val="accent5">
                    <a:lumMod val="75000"/>
                  </a:schemeClr>
                </a:solidFill>
              </a:rPr>
              <a:pPr/>
              <a:t>64</a:t>
            </a:fld>
            <a:endParaRPr lang="en-US" dirty="0">
              <a:solidFill>
                <a:schemeClr val="accent5">
                  <a:lumMod val="75000"/>
                </a:schemeClr>
              </a:solidFill>
            </a:endParaRPr>
          </a:p>
        </p:txBody>
      </p:sp>
      <p:sp>
        <p:nvSpPr>
          <p:cNvPr id="6" name="Rectangle 5">
            <a:extLst>
              <a:ext uri="{FF2B5EF4-FFF2-40B4-BE49-F238E27FC236}">
                <a16:creationId xmlns:a16="http://schemas.microsoft.com/office/drawing/2014/main" xmlns="" id="{D52051C1-7979-4DCC-BAFE-EA73699A4D2B}"/>
              </a:ext>
            </a:extLst>
          </p:cNvPr>
          <p:cNvSpPr/>
          <p:nvPr/>
        </p:nvSpPr>
        <p:spPr>
          <a:xfrm>
            <a:off x="0" y="5443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RISK ASSESSMENT FINDINGS AND ITS MITIGATION </a:t>
            </a:r>
          </a:p>
        </p:txBody>
      </p:sp>
      <p:graphicFrame>
        <p:nvGraphicFramePr>
          <p:cNvPr id="13" name="Table 12"/>
          <p:cNvGraphicFramePr>
            <a:graphicFrameLocks noGrp="1"/>
          </p:cNvGraphicFramePr>
          <p:nvPr>
            <p:extLst>
              <p:ext uri="{D42A27DB-BD31-4B8C-83A1-F6EECF244321}">
                <p14:modId xmlns:p14="http://schemas.microsoft.com/office/powerpoint/2010/main" val="2899859878"/>
              </p:ext>
            </p:extLst>
          </p:nvPr>
        </p:nvGraphicFramePr>
        <p:xfrm>
          <a:off x="247650" y="821874"/>
          <a:ext cx="11563352" cy="4838589"/>
        </p:xfrm>
        <a:graphic>
          <a:graphicData uri="http://schemas.openxmlformats.org/drawingml/2006/table">
            <a:tbl>
              <a:tblPr firstRow="1" firstCol="1" lastRow="1" lastCol="1" bandRow="1" bandCol="1">
                <a:tableStyleId>{5940675A-B579-460E-94D1-54222C63F5DA}</a:tableStyleId>
              </a:tblPr>
              <a:tblGrid>
                <a:gridCol w="529602">
                  <a:extLst>
                    <a:ext uri="{9D8B030D-6E8A-4147-A177-3AD203B41FA5}">
                      <a16:colId xmlns:a16="http://schemas.microsoft.com/office/drawing/2014/main" xmlns="" val="20000"/>
                    </a:ext>
                  </a:extLst>
                </a:gridCol>
                <a:gridCol w="3261348">
                  <a:extLst>
                    <a:ext uri="{9D8B030D-6E8A-4147-A177-3AD203B41FA5}">
                      <a16:colId xmlns:a16="http://schemas.microsoft.com/office/drawing/2014/main" xmlns="" val="20001"/>
                    </a:ext>
                  </a:extLst>
                </a:gridCol>
                <a:gridCol w="713509">
                  <a:extLst>
                    <a:ext uri="{9D8B030D-6E8A-4147-A177-3AD203B41FA5}">
                      <a16:colId xmlns:a16="http://schemas.microsoft.com/office/drawing/2014/main" xmlns="" val="20002"/>
                    </a:ext>
                  </a:extLst>
                </a:gridCol>
                <a:gridCol w="1256805">
                  <a:extLst>
                    <a:ext uri="{9D8B030D-6E8A-4147-A177-3AD203B41FA5}">
                      <a16:colId xmlns:a16="http://schemas.microsoft.com/office/drawing/2014/main" xmlns="" val="20003"/>
                    </a:ext>
                  </a:extLst>
                </a:gridCol>
                <a:gridCol w="1556657">
                  <a:extLst>
                    <a:ext uri="{9D8B030D-6E8A-4147-A177-3AD203B41FA5}">
                      <a16:colId xmlns:a16="http://schemas.microsoft.com/office/drawing/2014/main" xmlns="" val="1703458965"/>
                    </a:ext>
                  </a:extLst>
                </a:gridCol>
                <a:gridCol w="4245431">
                  <a:extLst>
                    <a:ext uri="{9D8B030D-6E8A-4147-A177-3AD203B41FA5}">
                      <a16:colId xmlns:a16="http://schemas.microsoft.com/office/drawing/2014/main" xmlns="" val="3535318027"/>
                    </a:ext>
                  </a:extLst>
                </a:gridCol>
              </a:tblGrid>
              <a:tr h="521115">
                <a:tc>
                  <a:txBody>
                    <a:bodyPr/>
                    <a:lstStyle/>
                    <a:p>
                      <a:pPr marL="93980" marR="0" algn="ctr">
                        <a:lnSpc>
                          <a:spcPct val="114000"/>
                        </a:lnSpc>
                        <a:spcBef>
                          <a:spcPts val="0"/>
                        </a:spcBef>
                        <a:spcAft>
                          <a:spcPts val="0"/>
                        </a:spcAft>
                      </a:pPr>
                      <a:r>
                        <a:rPr lang="en-US" sz="1600" b="1" dirty="0">
                          <a:effectLst/>
                          <a:latin typeface="Arial" pitchFamily="34" charset="0"/>
                          <a:ea typeface="Cambria" pitchFamily="18" charset="0"/>
                          <a:cs typeface="Arial" pitchFamily="34" charset="0"/>
                        </a:rPr>
                        <a:t>Sl. No.</a:t>
                      </a:r>
                    </a:p>
                  </a:txBody>
                  <a:tcPr marL="0" marR="0" marT="0" marB="0">
                    <a:noFill/>
                  </a:tcPr>
                </a:tc>
                <a:tc>
                  <a:txBody>
                    <a:bodyPr/>
                    <a:lstStyle/>
                    <a:p>
                      <a:pPr marL="0" marR="0" algn="ctr">
                        <a:lnSpc>
                          <a:spcPct val="114000"/>
                        </a:lnSpc>
                        <a:spcBef>
                          <a:spcPts val="0"/>
                        </a:spcBef>
                        <a:spcAft>
                          <a:spcPts val="0"/>
                        </a:spcAft>
                      </a:pPr>
                      <a:r>
                        <a:rPr lang="en-US" sz="1600" b="1" dirty="0">
                          <a:effectLst/>
                          <a:latin typeface="Arial" pitchFamily="34" charset="0"/>
                          <a:ea typeface="Cambria" pitchFamily="18" charset="0"/>
                          <a:cs typeface="Arial" pitchFamily="34" charset="0"/>
                        </a:rPr>
                        <a:t>Activity</a:t>
                      </a:r>
                    </a:p>
                  </a:txBody>
                  <a:tcPr marL="0" marR="0" marT="0" marB="0">
                    <a:noFill/>
                  </a:tcPr>
                </a:tc>
                <a:tc>
                  <a:txBody>
                    <a:bodyPr/>
                    <a:lstStyle/>
                    <a:p>
                      <a:pPr marL="1588" marR="0" indent="0" algn="ctr">
                        <a:lnSpc>
                          <a:spcPct val="114000"/>
                        </a:lnSpc>
                        <a:spcBef>
                          <a:spcPts val="0"/>
                        </a:spcBef>
                        <a:spcAft>
                          <a:spcPts val="0"/>
                        </a:spcAft>
                      </a:pPr>
                      <a:r>
                        <a:rPr lang="en-US" sz="1600" b="1" dirty="0">
                          <a:effectLst/>
                          <a:latin typeface="Arial" pitchFamily="34" charset="0"/>
                          <a:ea typeface="Cambria" pitchFamily="18" charset="0"/>
                          <a:cs typeface="Arial" pitchFamily="34" charset="0"/>
                        </a:rPr>
                        <a:t>Hazard</a:t>
                      </a:r>
                    </a:p>
                  </a:txBody>
                  <a:tcPr marL="0" marR="0" marT="0" marB="0">
                    <a:noFill/>
                  </a:tcPr>
                </a:tc>
                <a:tc>
                  <a:txBody>
                    <a:bodyPr/>
                    <a:lstStyle/>
                    <a:p>
                      <a:pPr marL="56515" marR="44450" algn="ctr">
                        <a:lnSpc>
                          <a:spcPct val="114000"/>
                        </a:lnSpc>
                        <a:spcBef>
                          <a:spcPts val="0"/>
                        </a:spcBef>
                        <a:spcAft>
                          <a:spcPts val="0"/>
                        </a:spcAft>
                      </a:pPr>
                      <a:r>
                        <a:rPr lang="en-US" sz="1600" b="1" dirty="0">
                          <a:effectLst/>
                          <a:latin typeface="Arial" pitchFamily="34" charset="0"/>
                          <a:ea typeface="Cambria" pitchFamily="18" charset="0"/>
                          <a:cs typeface="Arial" pitchFamily="34" charset="0"/>
                        </a:rPr>
                        <a:t>Risk</a:t>
                      </a:r>
                    </a:p>
                  </a:txBody>
                  <a:tcPr marL="0" marR="0" marT="0" marB="0">
                    <a:noFill/>
                  </a:tcPr>
                </a:tc>
                <a:tc>
                  <a:txBody>
                    <a:bodyPr/>
                    <a:lstStyle/>
                    <a:p>
                      <a:pPr marL="193040" marR="166370" indent="60960" algn="ctr">
                        <a:lnSpc>
                          <a:spcPct val="114000"/>
                        </a:lnSpc>
                        <a:spcBef>
                          <a:spcPts val="0"/>
                        </a:spcBef>
                        <a:spcAft>
                          <a:spcPts val="0"/>
                        </a:spcAft>
                      </a:pPr>
                      <a:r>
                        <a:rPr lang="en-US" sz="1600" b="1" dirty="0">
                          <a:effectLst/>
                          <a:latin typeface="Arial" pitchFamily="34" charset="0"/>
                          <a:ea typeface="Cambria" pitchFamily="18" charset="0"/>
                          <a:cs typeface="Arial" pitchFamily="34" charset="0"/>
                        </a:rPr>
                        <a:t>Risk Level</a:t>
                      </a:r>
                    </a:p>
                  </a:txBody>
                  <a:tcPr marL="0" marR="0" marT="0" marB="0">
                    <a:noFill/>
                  </a:tcPr>
                </a:tc>
                <a:tc>
                  <a:txBody>
                    <a:bodyPr/>
                    <a:lstStyle/>
                    <a:p>
                      <a:pPr marL="587375" marR="0" indent="-471488" algn="ctr">
                        <a:lnSpc>
                          <a:spcPct val="114000"/>
                        </a:lnSpc>
                        <a:spcBef>
                          <a:spcPts val="0"/>
                        </a:spcBef>
                        <a:spcAft>
                          <a:spcPts val="0"/>
                        </a:spcAft>
                      </a:pPr>
                      <a:r>
                        <a:rPr lang="en-US" sz="1600" b="1" dirty="0">
                          <a:effectLst/>
                          <a:latin typeface="Arial" pitchFamily="34" charset="0"/>
                          <a:ea typeface="Cambria" pitchFamily="18" charset="0"/>
                          <a:cs typeface="Arial" pitchFamily="34" charset="0"/>
                        </a:rPr>
                        <a:t>Proposed Safety system</a:t>
                      </a:r>
                    </a:p>
                  </a:txBody>
                  <a:tcPr marL="0" marR="0" marT="0" marB="0">
                    <a:noFill/>
                  </a:tcPr>
                </a:tc>
                <a:extLst>
                  <a:ext uri="{0D108BD9-81ED-4DB2-BD59-A6C34878D82A}">
                    <a16:rowId xmlns:a16="http://schemas.microsoft.com/office/drawing/2014/main" xmlns="" val="10000"/>
                  </a:ext>
                </a:extLst>
              </a:tr>
              <a:tr h="236805">
                <a:tc>
                  <a:txBody>
                    <a:bodyPr/>
                    <a:lstStyle/>
                    <a:p>
                      <a:pPr marL="67945" marR="0">
                        <a:lnSpc>
                          <a:spcPct val="114000"/>
                        </a:lnSpc>
                        <a:spcBef>
                          <a:spcPts val="0"/>
                        </a:spcBef>
                        <a:spcAft>
                          <a:spcPts val="0"/>
                        </a:spcAft>
                      </a:pPr>
                      <a:r>
                        <a:rPr lang="en-US" sz="1600" b="1">
                          <a:solidFill>
                            <a:schemeClr val="tx2"/>
                          </a:solidFill>
                          <a:effectLst/>
                          <a:latin typeface="Arial" pitchFamily="34" charset="0"/>
                          <a:ea typeface="Cambria" pitchFamily="18" charset="0"/>
                          <a:cs typeface="Arial" pitchFamily="34" charset="0"/>
                        </a:rPr>
                        <a:t>1</a:t>
                      </a:r>
                    </a:p>
                  </a:txBody>
                  <a:tcPr marL="0" marR="0" marT="0" marB="0" anchor="ctr"/>
                </a:tc>
                <a:tc gridSpan="5">
                  <a:txBody>
                    <a:bodyPr/>
                    <a:lstStyle/>
                    <a:p>
                      <a:pPr marL="0" marR="0" indent="29845">
                        <a:lnSpc>
                          <a:spcPct val="114000"/>
                        </a:lnSpc>
                        <a:spcBef>
                          <a:spcPts val="200"/>
                        </a:spcBef>
                        <a:spcAft>
                          <a:spcPts val="200"/>
                        </a:spcAft>
                        <a:tabLst>
                          <a:tab pos="229235" algn="l"/>
                        </a:tabLst>
                      </a:pPr>
                      <a:r>
                        <a:rPr lang="en-US" sz="1600" b="1" kern="1200" dirty="0">
                          <a:solidFill>
                            <a:schemeClr val="tx2"/>
                          </a:solidFill>
                          <a:effectLst/>
                          <a:latin typeface="Arial" pitchFamily="34" charset="0"/>
                          <a:ea typeface="Cambria" pitchFamily="18" charset="0"/>
                          <a:cs typeface="Arial" pitchFamily="34" charset="0"/>
                        </a:rPr>
                        <a:t>Fire/explosion hazard  (General) </a:t>
                      </a:r>
                      <a:endParaRPr lang="en-US" sz="1600" b="1" dirty="0">
                        <a:solidFill>
                          <a:schemeClr val="tx2"/>
                        </a:solidFill>
                        <a:effectLst/>
                        <a:latin typeface="Arial" pitchFamily="34" charset="0"/>
                        <a:ea typeface="Cambria" pitchFamily="18" charset="0"/>
                        <a:cs typeface="Arial"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004580">
                <a:tc>
                  <a:txBody>
                    <a:bodyPr/>
                    <a:lstStyle/>
                    <a:p>
                      <a:pPr marL="67945" marR="0">
                        <a:lnSpc>
                          <a:spcPct val="114000"/>
                        </a:lnSpc>
                        <a:spcBef>
                          <a:spcPts val="0"/>
                        </a:spcBef>
                        <a:spcAft>
                          <a:spcPts val="0"/>
                        </a:spcAft>
                      </a:pPr>
                      <a:r>
                        <a:rPr lang="en-US" sz="1600">
                          <a:effectLst/>
                          <a:latin typeface="Arial" pitchFamily="34" charset="0"/>
                          <a:ea typeface="Cambria" pitchFamily="18" charset="0"/>
                          <a:cs typeface="Arial" pitchFamily="34" charset="0"/>
                        </a:rPr>
                        <a:t>1.1</a:t>
                      </a:r>
                    </a:p>
                  </a:txBody>
                  <a:tcPr marL="0" marR="0" marT="0" marB="0"/>
                </a:tc>
                <a:tc>
                  <a:txBody>
                    <a:bodyPr/>
                    <a:lstStyle/>
                    <a:p>
                      <a:pPr fontAlgn="t">
                        <a:lnSpc>
                          <a:spcPct val="114000"/>
                        </a:lnSpc>
                      </a:pPr>
                      <a:r>
                        <a:rPr lang="en-US" sz="1600" dirty="0">
                          <a:latin typeface="Arial" pitchFamily="34" charset="0"/>
                          <a:cs typeface="Arial" pitchFamily="34" charset="0"/>
                        </a:rPr>
                        <a:t>A. Storage and Handling of LDO/FO</a:t>
                      </a:r>
                    </a:p>
                    <a:p>
                      <a:pPr fontAlgn="t">
                        <a:lnSpc>
                          <a:spcPct val="114000"/>
                        </a:lnSpc>
                      </a:pPr>
                      <a:r>
                        <a:rPr lang="en-IN" sz="1600" dirty="0">
                          <a:latin typeface="Arial" pitchFamily="34" charset="0"/>
                          <a:cs typeface="Arial" pitchFamily="34" charset="0"/>
                        </a:rPr>
                        <a:t>B. LPG</a:t>
                      </a:r>
                      <a:endParaRPr lang="en-US" sz="1600" dirty="0">
                        <a:latin typeface="Arial" pitchFamily="34" charset="0"/>
                        <a:cs typeface="Arial" pitchFamily="34" charset="0"/>
                      </a:endParaRPr>
                    </a:p>
                  </a:txBody>
                  <a:tcPr marL="0" marR="0" marT="0" marB="0"/>
                </a:tc>
                <a:tc>
                  <a:txBody>
                    <a:bodyPr/>
                    <a:lstStyle/>
                    <a:p>
                      <a:pPr marL="66675" marR="213360" algn="ctr">
                        <a:lnSpc>
                          <a:spcPct val="114000"/>
                        </a:lnSpc>
                        <a:spcBef>
                          <a:spcPts val="0"/>
                        </a:spcBef>
                        <a:spcAft>
                          <a:spcPts val="0"/>
                        </a:spcAft>
                      </a:pPr>
                      <a:r>
                        <a:rPr lang="en-US" sz="1600" dirty="0">
                          <a:effectLst/>
                          <a:latin typeface="Arial" pitchFamily="34" charset="0"/>
                          <a:ea typeface="Cambria" pitchFamily="18" charset="0"/>
                          <a:cs typeface="Arial" pitchFamily="34" charset="0"/>
                        </a:rPr>
                        <a:t>Fire </a:t>
                      </a:r>
                    </a:p>
                  </a:txBody>
                  <a:tcPr marL="0" marR="0" marT="0" marB="0"/>
                </a:tc>
                <a:tc>
                  <a:txBody>
                    <a:bodyPr/>
                    <a:lstStyle/>
                    <a:p>
                      <a:pPr marL="0" indent="0" algn="ctr">
                        <a:lnSpc>
                          <a:spcPct val="114000"/>
                        </a:lnSpc>
                        <a:buNone/>
                      </a:pPr>
                      <a:r>
                        <a:rPr lang="en-US" sz="1600" kern="1200" dirty="0">
                          <a:solidFill>
                            <a:schemeClr val="tx1"/>
                          </a:solidFill>
                          <a:effectLst/>
                          <a:latin typeface="Arial" pitchFamily="34" charset="0"/>
                          <a:ea typeface="Cambria" pitchFamily="18" charset="0"/>
                          <a:cs typeface="Arial" pitchFamily="34" charset="0"/>
                        </a:rPr>
                        <a:t>Fire may propagate to the nearby area.</a:t>
                      </a:r>
                    </a:p>
                  </a:txBody>
                  <a:tcPr marL="0" marR="0" marT="0" marB="0"/>
                </a:tc>
                <a:tc>
                  <a:txBody>
                    <a:bodyPr/>
                    <a:lstStyle/>
                    <a:p>
                      <a:pPr marL="144780" marR="129540" algn="ctr">
                        <a:lnSpc>
                          <a:spcPct val="114000"/>
                        </a:lnSpc>
                        <a:spcBef>
                          <a:spcPts val="0"/>
                        </a:spcBef>
                        <a:spcAft>
                          <a:spcPts val="0"/>
                        </a:spcAft>
                      </a:pPr>
                      <a:r>
                        <a:rPr lang="en-US" sz="1600" dirty="0">
                          <a:effectLst/>
                          <a:latin typeface="Arial" pitchFamily="34" charset="0"/>
                          <a:ea typeface="Cambria" pitchFamily="18" charset="0"/>
                          <a:cs typeface="Arial" pitchFamily="34" charset="0"/>
                        </a:rPr>
                        <a:t>Medium</a:t>
                      </a:r>
                    </a:p>
                  </a:txBody>
                  <a:tcPr marL="0" marR="0" marT="0" marB="0"/>
                </a:tc>
                <a:tc>
                  <a:txBody>
                    <a:bodyPr/>
                    <a:lstStyle/>
                    <a:p>
                      <a:pPr marL="342900" indent="-342900" algn="just">
                        <a:lnSpc>
                          <a:spcPct val="114000"/>
                        </a:lnSpc>
                        <a:buFont typeface="+mj-lt"/>
                        <a:buAutoNum type="arabicPeriod"/>
                      </a:pPr>
                      <a:r>
                        <a:rPr lang="en-US" sz="1600" dirty="0">
                          <a:latin typeface="Arial" pitchFamily="34" charset="0"/>
                          <a:cs typeface="Arial" pitchFamily="34" charset="0"/>
                        </a:rPr>
                        <a:t>On site emergency plan is prepared based up on detailed hazard identification and risk assessment studies carried using </a:t>
                      </a:r>
                      <a:r>
                        <a:rPr lang="en-US" sz="1600" b="0" dirty="0">
                          <a:latin typeface="Arial" pitchFamily="34" charset="0"/>
                          <a:cs typeface="Arial" pitchFamily="34" charset="0"/>
                        </a:rPr>
                        <a:t>CAMEO Software system</a:t>
                      </a:r>
                      <a:r>
                        <a:rPr lang="en-US" sz="1600" dirty="0">
                          <a:latin typeface="Arial" pitchFamily="34" charset="0"/>
                          <a:cs typeface="Arial" pitchFamily="34" charset="0"/>
                        </a:rPr>
                        <a:t>. Fire hazard in FO Storage Tank is considered as Most credible scenario. </a:t>
                      </a:r>
                    </a:p>
                    <a:p>
                      <a:pPr marL="342900" indent="-342900" algn="just">
                        <a:lnSpc>
                          <a:spcPct val="114000"/>
                        </a:lnSpc>
                        <a:buFont typeface="+mj-lt"/>
                        <a:buAutoNum type="arabicPeriod"/>
                      </a:pPr>
                      <a:r>
                        <a:rPr lang="en-US" sz="1600" dirty="0">
                          <a:latin typeface="Arial" pitchFamily="34" charset="0"/>
                          <a:cs typeface="Arial" pitchFamily="34" charset="0"/>
                        </a:rPr>
                        <a:t>Emergency command structure is prepared along with defined roles and responsibilities of team members. Silent hour command structure is also prepared.</a:t>
                      </a:r>
                    </a:p>
                    <a:p>
                      <a:pPr marL="342900" indent="-342900" algn="just">
                        <a:lnSpc>
                          <a:spcPct val="114000"/>
                        </a:lnSpc>
                        <a:buFont typeface="+mj-lt"/>
                        <a:buAutoNum type="arabicPeriod"/>
                      </a:pPr>
                      <a:r>
                        <a:rPr lang="en-US" sz="1600" dirty="0">
                          <a:latin typeface="Arial" pitchFamily="34" charset="0"/>
                          <a:cs typeface="Arial" pitchFamily="34" charset="0"/>
                        </a:rPr>
                        <a:t>Activation and closing procedures are defined for onsite emergency situation.</a:t>
                      </a: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00963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987233858"/>
              </p:ext>
            </p:extLst>
          </p:nvPr>
        </p:nvGraphicFramePr>
        <p:xfrm>
          <a:off x="323850" y="1333500"/>
          <a:ext cx="11563352" cy="4389120"/>
        </p:xfrm>
        <a:graphic>
          <a:graphicData uri="http://schemas.openxmlformats.org/drawingml/2006/table">
            <a:tbl>
              <a:tblPr firstRow="1" firstCol="1" lastRow="1" lastCol="1" bandRow="1" bandCol="1">
                <a:tableStyleId>{5940675A-B579-460E-94D1-54222C63F5DA}</a:tableStyleId>
              </a:tblPr>
              <a:tblGrid>
                <a:gridCol w="529602">
                  <a:extLst>
                    <a:ext uri="{9D8B030D-6E8A-4147-A177-3AD203B41FA5}">
                      <a16:colId xmlns:a16="http://schemas.microsoft.com/office/drawing/2014/main" xmlns="" val="20000"/>
                    </a:ext>
                  </a:extLst>
                </a:gridCol>
                <a:gridCol w="2338109">
                  <a:extLst>
                    <a:ext uri="{9D8B030D-6E8A-4147-A177-3AD203B41FA5}">
                      <a16:colId xmlns:a16="http://schemas.microsoft.com/office/drawing/2014/main" xmlns="" val="20001"/>
                    </a:ext>
                  </a:extLst>
                </a:gridCol>
                <a:gridCol w="2220164">
                  <a:extLst>
                    <a:ext uri="{9D8B030D-6E8A-4147-A177-3AD203B41FA5}">
                      <a16:colId xmlns:a16="http://schemas.microsoft.com/office/drawing/2014/main" xmlns="" val="20002"/>
                    </a:ext>
                  </a:extLst>
                </a:gridCol>
                <a:gridCol w="1757630">
                  <a:extLst>
                    <a:ext uri="{9D8B030D-6E8A-4147-A177-3AD203B41FA5}">
                      <a16:colId xmlns:a16="http://schemas.microsoft.com/office/drawing/2014/main" xmlns="" val="20003"/>
                    </a:ext>
                  </a:extLst>
                </a:gridCol>
                <a:gridCol w="1572615">
                  <a:extLst>
                    <a:ext uri="{9D8B030D-6E8A-4147-A177-3AD203B41FA5}">
                      <a16:colId xmlns:a16="http://schemas.microsoft.com/office/drawing/2014/main" xmlns="" val="20004"/>
                    </a:ext>
                  </a:extLst>
                </a:gridCol>
                <a:gridCol w="3145232">
                  <a:extLst>
                    <a:ext uri="{9D8B030D-6E8A-4147-A177-3AD203B41FA5}">
                      <a16:colId xmlns:a16="http://schemas.microsoft.com/office/drawing/2014/main" xmlns="" val="20005"/>
                    </a:ext>
                  </a:extLst>
                </a:gridCol>
              </a:tblGrid>
              <a:tr h="469522">
                <a:tc>
                  <a:txBody>
                    <a:bodyPr/>
                    <a:lstStyle/>
                    <a:p>
                      <a:pPr marL="93980" marR="0" algn="ctr">
                        <a:spcBef>
                          <a:spcPts val="0"/>
                        </a:spcBef>
                        <a:spcAft>
                          <a:spcPts val="0"/>
                        </a:spcAft>
                      </a:pPr>
                      <a:r>
                        <a:rPr lang="en-US" sz="1600" b="1" dirty="0">
                          <a:effectLst/>
                          <a:latin typeface="Arial" pitchFamily="34" charset="0"/>
                          <a:ea typeface="Cambria" pitchFamily="18" charset="0"/>
                          <a:cs typeface="Arial" pitchFamily="34" charset="0"/>
                        </a:rPr>
                        <a:t>Sl. No.</a:t>
                      </a:r>
                    </a:p>
                  </a:txBody>
                  <a:tcPr marL="0" marR="0" marT="0" marB="0">
                    <a:noFill/>
                  </a:tcPr>
                </a:tc>
                <a:tc>
                  <a:txBody>
                    <a:bodyPr/>
                    <a:lstStyle/>
                    <a:p>
                      <a:pPr marL="0" marR="0" algn="ctr">
                        <a:spcBef>
                          <a:spcPts val="0"/>
                        </a:spcBef>
                        <a:spcAft>
                          <a:spcPts val="0"/>
                        </a:spcAft>
                      </a:pPr>
                      <a:r>
                        <a:rPr lang="en-US" sz="1600" b="1" dirty="0">
                          <a:effectLst/>
                          <a:latin typeface="Arial" pitchFamily="34" charset="0"/>
                          <a:ea typeface="Cambria" pitchFamily="18" charset="0"/>
                          <a:cs typeface="Arial" pitchFamily="34" charset="0"/>
                        </a:rPr>
                        <a:t>Activity</a:t>
                      </a:r>
                    </a:p>
                  </a:txBody>
                  <a:tcPr marL="0" marR="0" marT="0" marB="0">
                    <a:noFill/>
                  </a:tcPr>
                </a:tc>
                <a:tc>
                  <a:txBody>
                    <a:bodyPr/>
                    <a:lstStyle/>
                    <a:p>
                      <a:pPr marL="252095" marR="0" algn="ctr">
                        <a:spcBef>
                          <a:spcPts val="0"/>
                        </a:spcBef>
                        <a:spcAft>
                          <a:spcPts val="0"/>
                        </a:spcAft>
                      </a:pPr>
                      <a:r>
                        <a:rPr lang="en-US" sz="1600" b="1" dirty="0">
                          <a:effectLst/>
                          <a:latin typeface="Arial" pitchFamily="34" charset="0"/>
                          <a:ea typeface="Cambria" pitchFamily="18" charset="0"/>
                          <a:cs typeface="Arial" pitchFamily="34" charset="0"/>
                        </a:rPr>
                        <a:t>Hazard</a:t>
                      </a:r>
                    </a:p>
                  </a:txBody>
                  <a:tcPr marL="0" marR="0" marT="0" marB="0">
                    <a:noFill/>
                  </a:tcPr>
                </a:tc>
                <a:tc>
                  <a:txBody>
                    <a:bodyPr/>
                    <a:lstStyle/>
                    <a:p>
                      <a:pPr marL="56515" marR="44450" algn="ctr">
                        <a:spcBef>
                          <a:spcPts val="0"/>
                        </a:spcBef>
                        <a:spcAft>
                          <a:spcPts val="0"/>
                        </a:spcAft>
                      </a:pPr>
                      <a:r>
                        <a:rPr lang="en-US" sz="1600" b="1" dirty="0">
                          <a:effectLst/>
                          <a:latin typeface="Arial" pitchFamily="34" charset="0"/>
                          <a:ea typeface="Cambria" pitchFamily="18" charset="0"/>
                          <a:cs typeface="Arial" pitchFamily="34" charset="0"/>
                        </a:rPr>
                        <a:t>Risk</a:t>
                      </a:r>
                    </a:p>
                  </a:txBody>
                  <a:tcPr marL="0" marR="0" marT="0" marB="0">
                    <a:noFill/>
                  </a:tcPr>
                </a:tc>
                <a:tc>
                  <a:txBody>
                    <a:bodyPr/>
                    <a:lstStyle/>
                    <a:p>
                      <a:pPr marL="193040" marR="166370" indent="60960" algn="ctr">
                        <a:spcBef>
                          <a:spcPts val="0"/>
                        </a:spcBef>
                        <a:spcAft>
                          <a:spcPts val="0"/>
                        </a:spcAft>
                      </a:pPr>
                      <a:r>
                        <a:rPr lang="en-US" sz="1600" b="1" dirty="0">
                          <a:effectLst/>
                          <a:latin typeface="Arial" pitchFamily="34" charset="0"/>
                          <a:ea typeface="Cambria" pitchFamily="18" charset="0"/>
                          <a:cs typeface="Arial" pitchFamily="34" charset="0"/>
                        </a:rPr>
                        <a:t>Risk Level</a:t>
                      </a:r>
                    </a:p>
                  </a:txBody>
                  <a:tcPr marL="0" marR="0" marT="0" marB="0">
                    <a:noFill/>
                  </a:tcPr>
                </a:tc>
                <a:tc>
                  <a:txBody>
                    <a:bodyPr/>
                    <a:lstStyle/>
                    <a:p>
                      <a:pPr marL="587375" marR="0" indent="-471488" algn="ctr">
                        <a:spcBef>
                          <a:spcPts val="0"/>
                        </a:spcBef>
                        <a:spcAft>
                          <a:spcPts val="0"/>
                        </a:spcAft>
                      </a:pPr>
                      <a:r>
                        <a:rPr lang="en-US" sz="1600" b="1" dirty="0">
                          <a:effectLst/>
                          <a:latin typeface="Arial" pitchFamily="34" charset="0"/>
                          <a:ea typeface="Cambria" pitchFamily="18" charset="0"/>
                          <a:cs typeface="Arial" pitchFamily="34" charset="0"/>
                        </a:rPr>
                        <a:t>Proposed Safety system</a:t>
                      </a:r>
                    </a:p>
                  </a:txBody>
                  <a:tcPr marL="0" marR="0" marT="0" marB="0">
                    <a:noFill/>
                  </a:tcPr>
                </a:tc>
                <a:extLst>
                  <a:ext uri="{0D108BD9-81ED-4DB2-BD59-A6C34878D82A}">
                    <a16:rowId xmlns:a16="http://schemas.microsoft.com/office/drawing/2014/main" xmlns="" val="10000"/>
                  </a:ext>
                </a:extLst>
              </a:tr>
              <a:tr h="234761">
                <a:tc>
                  <a:txBody>
                    <a:bodyPr/>
                    <a:lstStyle/>
                    <a:p>
                      <a:pPr marL="67945" marR="0">
                        <a:spcBef>
                          <a:spcPts val="0"/>
                        </a:spcBef>
                        <a:spcAft>
                          <a:spcPts val="0"/>
                        </a:spcAft>
                      </a:pPr>
                      <a:r>
                        <a:rPr lang="en-US" sz="1600" b="1">
                          <a:solidFill>
                            <a:schemeClr val="tx2"/>
                          </a:solidFill>
                          <a:effectLst/>
                          <a:latin typeface="Arial" pitchFamily="34" charset="0"/>
                          <a:ea typeface="Cambria" pitchFamily="18" charset="0"/>
                          <a:cs typeface="Arial" pitchFamily="34" charset="0"/>
                        </a:rPr>
                        <a:t>1</a:t>
                      </a:r>
                    </a:p>
                  </a:txBody>
                  <a:tcPr marL="0" marR="0" marT="0" marB="0" anchor="ctr"/>
                </a:tc>
                <a:tc gridSpan="5">
                  <a:txBody>
                    <a:bodyPr/>
                    <a:lstStyle/>
                    <a:p>
                      <a:pPr marL="0" marR="0" indent="29845" algn="l">
                        <a:spcBef>
                          <a:spcPts val="0"/>
                        </a:spcBef>
                        <a:spcAft>
                          <a:spcPts val="0"/>
                        </a:spcAft>
                        <a:tabLst>
                          <a:tab pos="229235" algn="l"/>
                        </a:tabLst>
                      </a:pPr>
                      <a:r>
                        <a:rPr lang="en-US" sz="1600" b="1" dirty="0">
                          <a:solidFill>
                            <a:schemeClr val="tx2"/>
                          </a:solidFill>
                          <a:effectLst/>
                          <a:latin typeface="Arial" pitchFamily="34" charset="0"/>
                          <a:ea typeface="Cambria" pitchFamily="18" charset="0"/>
                          <a:cs typeface="Arial" pitchFamily="34" charset="0"/>
                        </a:rPr>
                        <a:t>Material Handling (Raw Materials &amp; Finished Products)</a:t>
                      </a: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xmlns="" val="10001"/>
                  </a:ext>
                </a:extLst>
              </a:tr>
              <a:tr h="469522">
                <a:tc>
                  <a:txBody>
                    <a:bodyPr/>
                    <a:lstStyle/>
                    <a:p>
                      <a:pPr marL="67945" marR="0">
                        <a:spcBef>
                          <a:spcPts val="0"/>
                        </a:spcBef>
                        <a:spcAft>
                          <a:spcPts val="0"/>
                        </a:spcAft>
                      </a:pPr>
                      <a:r>
                        <a:rPr lang="en-US" sz="1600">
                          <a:effectLst/>
                          <a:latin typeface="Arial" pitchFamily="34" charset="0"/>
                          <a:ea typeface="Cambria" pitchFamily="18" charset="0"/>
                          <a:cs typeface="Arial" pitchFamily="34" charset="0"/>
                        </a:rPr>
                        <a:t>1.1</a:t>
                      </a:r>
                    </a:p>
                  </a:txBody>
                  <a:tcPr marL="0" marR="0" marT="0" marB="0"/>
                </a:tc>
                <a:tc>
                  <a:txBody>
                    <a:bodyPr/>
                    <a:lstStyle/>
                    <a:p>
                      <a:pPr marL="67945" marR="225425" algn="ctr">
                        <a:spcBef>
                          <a:spcPts val="0"/>
                        </a:spcBef>
                        <a:spcAft>
                          <a:spcPts val="0"/>
                        </a:spcAft>
                      </a:pPr>
                      <a:r>
                        <a:rPr lang="en-US" sz="1600" dirty="0">
                          <a:effectLst/>
                          <a:latin typeface="Arial" pitchFamily="34" charset="0"/>
                          <a:ea typeface="Cambria" pitchFamily="18" charset="0"/>
                          <a:cs typeface="Arial" pitchFamily="34" charset="0"/>
                        </a:rPr>
                        <a:t>Unloading of material from trucks</a:t>
                      </a:r>
                    </a:p>
                  </a:txBody>
                  <a:tcPr marL="0" marR="0" marT="0" marB="0"/>
                </a:tc>
                <a:tc>
                  <a:txBody>
                    <a:bodyPr/>
                    <a:lstStyle/>
                    <a:p>
                      <a:pPr marL="66675" marR="213360" algn="ctr">
                        <a:spcBef>
                          <a:spcPts val="0"/>
                        </a:spcBef>
                        <a:spcAft>
                          <a:spcPts val="0"/>
                        </a:spcAft>
                      </a:pPr>
                      <a:r>
                        <a:rPr lang="en-US" sz="1600" dirty="0">
                          <a:effectLst/>
                          <a:latin typeface="Arial" pitchFamily="34" charset="0"/>
                          <a:ea typeface="Cambria" pitchFamily="18" charset="0"/>
                          <a:cs typeface="Arial" pitchFamily="34" charset="0"/>
                        </a:rPr>
                        <a:t>Dust </a:t>
                      </a:r>
                    </a:p>
                  </a:txBody>
                  <a:tcPr marL="0" marR="0" marT="0" marB="0"/>
                </a:tc>
                <a:tc>
                  <a:txBody>
                    <a:bodyPr/>
                    <a:lstStyle/>
                    <a:p>
                      <a:pPr marL="67945" marR="62230" algn="ctr">
                        <a:spcBef>
                          <a:spcPts val="0"/>
                        </a:spcBef>
                        <a:spcAft>
                          <a:spcPts val="0"/>
                        </a:spcAft>
                      </a:pPr>
                      <a:r>
                        <a:rPr lang="en-US" sz="1600" dirty="0">
                          <a:effectLst/>
                          <a:latin typeface="Arial" pitchFamily="34" charset="0"/>
                          <a:ea typeface="Cambria" pitchFamily="18" charset="0"/>
                          <a:cs typeface="Arial" pitchFamily="34" charset="0"/>
                        </a:rPr>
                        <a:t>Respiratory problems</a:t>
                      </a:r>
                    </a:p>
                  </a:txBody>
                  <a:tcPr marL="0" marR="0" marT="0" marB="0"/>
                </a:tc>
                <a:tc>
                  <a:txBody>
                    <a:bodyPr/>
                    <a:lstStyle/>
                    <a:p>
                      <a:pPr marL="144780" marR="129540" algn="ctr">
                        <a:spcBef>
                          <a:spcPts val="0"/>
                        </a:spcBef>
                        <a:spcAft>
                          <a:spcPts val="0"/>
                        </a:spcAft>
                      </a:pPr>
                      <a:r>
                        <a:rPr lang="en-US" sz="1600" dirty="0">
                          <a:effectLst/>
                          <a:latin typeface="Arial" pitchFamily="34" charset="0"/>
                          <a:ea typeface="Cambria" pitchFamily="18" charset="0"/>
                          <a:cs typeface="Arial" pitchFamily="34" charset="0"/>
                        </a:rPr>
                        <a:t>Medium</a:t>
                      </a:r>
                    </a:p>
                  </a:txBody>
                  <a:tcPr marL="0" marR="0" marT="0" marB="0"/>
                </a:tc>
                <a:tc rowSpan="3">
                  <a:txBody>
                    <a:bodyPr/>
                    <a:lstStyle/>
                    <a:p>
                      <a:pPr marL="53975" marR="54610" lvl="0" indent="0" algn="ctr">
                        <a:spcBef>
                          <a:spcPts val="0"/>
                        </a:spcBef>
                        <a:spcAft>
                          <a:spcPts val="0"/>
                        </a:spcAft>
                        <a:buSzPts val="1100"/>
                        <a:buFont typeface="Calibri"/>
                        <a:buNone/>
                        <a:tabLst>
                          <a:tab pos="229235" algn="l"/>
                        </a:tabLst>
                      </a:pPr>
                      <a:r>
                        <a:rPr lang="en-US" sz="1600" dirty="0">
                          <a:effectLst/>
                          <a:latin typeface="Arial" pitchFamily="34" charset="0"/>
                          <a:ea typeface="Cambria" pitchFamily="18" charset="0"/>
                          <a:cs typeface="Arial" pitchFamily="34" charset="0"/>
                        </a:rPr>
                        <a:t>Preparation of SOP and SMP and Training</a:t>
                      </a:r>
                      <a:r>
                        <a:rPr lang="en-US" sz="1600" spc="-10" dirty="0">
                          <a:effectLst/>
                          <a:latin typeface="Arial" pitchFamily="34" charset="0"/>
                          <a:ea typeface="Cambria" pitchFamily="18" charset="0"/>
                          <a:cs typeface="Arial" pitchFamily="34" charset="0"/>
                        </a:rPr>
                        <a:t> </a:t>
                      </a:r>
                      <a:r>
                        <a:rPr lang="en-US" sz="1600" dirty="0">
                          <a:effectLst/>
                          <a:latin typeface="Arial" pitchFamily="34" charset="0"/>
                          <a:ea typeface="Cambria" pitchFamily="18" charset="0"/>
                          <a:cs typeface="Arial" pitchFamily="34" charset="0"/>
                        </a:rPr>
                        <a:t>manuals, Providing adequate training to</a:t>
                      </a:r>
                      <a:r>
                        <a:rPr lang="en-US" sz="1600" spc="-35" dirty="0">
                          <a:effectLst/>
                          <a:latin typeface="Arial" pitchFamily="34" charset="0"/>
                          <a:ea typeface="Cambria" pitchFamily="18" charset="0"/>
                          <a:cs typeface="Arial" pitchFamily="34" charset="0"/>
                        </a:rPr>
                        <a:t> the </a:t>
                      </a:r>
                      <a:r>
                        <a:rPr lang="en-US" sz="1600" dirty="0">
                          <a:effectLst/>
                          <a:latin typeface="Arial" pitchFamily="34" charset="0"/>
                          <a:ea typeface="Cambria" pitchFamily="18" charset="0"/>
                          <a:cs typeface="Arial" pitchFamily="34" charset="0"/>
                        </a:rPr>
                        <a:t>operators, Conducting regular safety audits and rectifying safety issue and monitor safety compliance reports,</a:t>
                      </a:r>
                      <a:r>
                        <a:rPr lang="en-US" sz="1600" baseline="0" dirty="0">
                          <a:effectLst/>
                          <a:latin typeface="Arial" pitchFamily="34" charset="0"/>
                          <a:ea typeface="Cambria" pitchFamily="18" charset="0"/>
                          <a:cs typeface="Arial" pitchFamily="34" charset="0"/>
                        </a:rPr>
                        <a:t> </a:t>
                      </a:r>
                      <a:r>
                        <a:rPr lang="en-US" sz="1600" dirty="0">
                          <a:effectLst/>
                          <a:latin typeface="Arial" pitchFamily="34" charset="0"/>
                          <a:ea typeface="Cambria" pitchFamily="18" charset="0"/>
                          <a:cs typeface="Arial" pitchFamily="34" charset="0"/>
                        </a:rPr>
                        <a:t>Ensure use of</a:t>
                      </a:r>
                      <a:r>
                        <a:rPr lang="en-US" sz="1600" spc="-25" dirty="0">
                          <a:effectLst/>
                          <a:latin typeface="Arial" pitchFamily="34" charset="0"/>
                          <a:ea typeface="Cambria" pitchFamily="18" charset="0"/>
                          <a:cs typeface="Arial" pitchFamily="34" charset="0"/>
                        </a:rPr>
                        <a:t> </a:t>
                      </a:r>
                      <a:r>
                        <a:rPr lang="en-US" sz="1600" dirty="0">
                          <a:effectLst/>
                          <a:latin typeface="Arial" pitchFamily="34" charset="0"/>
                          <a:ea typeface="Cambria" pitchFamily="18" charset="0"/>
                          <a:cs typeface="Arial" pitchFamily="34" charset="0"/>
                        </a:rPr>
                        <a:t>PPE</a:t>
                      </a:r>
                    </a:p>
                  </a:txBody>
                  <a:tcPr marL="0" marR="0" marT="0" marB="0"/>
                </a:tc>
                <a:extLst>
                  <a:ext uri="{0D108BD9-81ED-4DB2-BD59-A6C34878D82A}">
                    <a16:rowId xmlns:a16="http://schemas.microsoft.com/office/drawing/2014/main" xmlns="" val="10002"/>
                  </a:ext>
                </a:extLst>
              </a:tr>
              <a:tr h="469522">
                <a:tc>
                  <a:txBody>
                    <a:bodyPr/>
                    <a:lstStyle/>
                    <a:p>
                      <a:pPr marL="67945" marR="0">
                        <a:spcBef>
                          <a:spcPts val="0"/>
                        </a:spcBef>
                        <a:spcAft>
                          <a:spcPts val="0"/>
                        </a:spcAft>
                      </a:pPr>
                      <a:r>
                        <a:rPr lang="en-US" sz="1600">
                          <a:effectLst/>
                          <a:latin typeface="Arial" pitchFamily="34" charset="0"/>
                          <a:ea typeface="Cambria" pitchFamily="18" charset="0"/>
                          <a:cs typeface="Arial" pitchFamily="34" charset="0"/>
                        </a:rPr>
                        <a:t>1.2</a:t>
                      </a:r>
                    </a:p>
                  </a:txBody>
                  <a:tcPr marL="0" marR="0" marT="0" marB="0"/>
                </a:tc>
                <a:tc>
                  <a:txBody>
                    <a:bodyPr/>
                    <a:lstStyle/>
                    <a:p>
                      <a:pPr marL="67945" marR="225425" algn="ctr">
                        <a:spcBef>
                          <a:spcPts val="0"/>
                        </a:spcBef>
                        <a:spcAft>
                          <a:spcPts val="0"/>
                        </a:spcAft>
                      </a:pPr>
                      <a:r>
                        <a:rPr lang="en-US" sz="1600" dirty="0">
                          <a:effectLst/>
                          <a:latin typeface="Arial" pitchFamily="34" charset="0"/>
                          <a:ea typeface="Cambria" pitchFamily="18" charset="0"/>
                          <a:cs typeface="Arial" pitchFamily="34" charset="0"/>
                        </a:rPr>
                        <a:t>Transportation of materials by truck</a:t>
                      </a:r>
                    </a:p>
                  </a:txBody>
                  <a:tcPr marL="0" marR="0" marT="0" marB="0"/>
                </a:tc>
                <a:tc>
                  <a:txBody>
                    <a:bodyPr/>
                    <a:lstStyle/>
                    <a:p>
                      <a:pPr marL="66675" marR="213360" algn="ctr">
                        <a:spcBef>
                          <a:spcPts val="0"/>
                        </a:spcBef>
                        <a:spcAft>
                          <a:spcPts val="0"/>
                        </a:spcAft>
                      </a:pPr>
                      <a:r>
                        <a:rPr lang="en-US" sz="1600">
                          <a:effectLst/>
                          <a:latin typeface="Arial" pitchFamily="34" charset="0"/>
                          <a:ea typeface="Cambria" pitchFamily="18" charset="0"/>
                          <a:cs typeface="Arial" pitchFamily="34" charset="0"/>
                        </a:rPr>
                        <a:t>Collision of trucks</a:t>
                      </a:r>
                    </a:p>
                  </a:txBody>
                  <a:tcPr marL="0" marR="0" marT="0" marB="0"/>
                </a:tc>
                <a:tc>
                  <a:txBody>
                    <a:bodyPr/>
                    <a:lstStyle/>
                    <a:p>
                      <a:pPr marL="67945" marR="62230" algn="ctr">
                        <a:spcBef>
                          <a:spcPts val="0"/>
                        </a:spcBef>
                        <a:spcAft>
                          <a:spcPts val="0"/>
                        </a:spcAft>
                      </a:pPr>
                      <a:r>
                        <a:rPr lang="en-US" sz="1600" dirty="0">
                          <a:effectLst/>
                          <a:latin typeface="Arial" pitchFamily="34" charset="0"/>
                          <a:ea typeface="Cambria" pitchFamily="18" charset="0"/>
                          <a:cs typeface="Arial" pitchFamily="34" charset="0"/>
                        </a:rPr>
                        <a:t>Injury to  person</a:t>
                      </a:r>
                    </a:p>
                  </a:txBody>
                  <a:tcPr marL="0" marR="0" marT="0" marB="0"/>
                </a:tc>
                <a:tc>
                  <a:txBody>
                    <a:bodyPr/>
                    <a:lstStyle/>
                    <a:p>
                      <a:pPr marL="144780" marR="129540" algn="ctr">
                        <a:spcBef>
                          <a:spcPts val="0"/>
                        </a:spcBef>
                        <a:spcAft>
                          <a:spcPts val="0"/>
                        </a:spcAft>
                      </a:pPr>
                      <a:r>
                        <a:rPr lang="en-US" sz="1600" dirty="0">
                          <a:effectLst/>
                          <a:latin typeface="Arial" pitchFamily="34" charset="0"/>
                          <a:ea typeface="Cambria" pitchFamily="18" charset="0"/>
                          <a:cs typeface="Arial" pitchFamily="34" charset="0"/>
                        </a:rPr>
                        <a:t>High</a:t>
                      </a:r>
                    </a:p>
                  </a:txBody>
                  <a:tcPr marL="0" marR="0" marT="0" marB="0"/>
                </a:tc>
                <a:tc vMerge="1">
                  <a:txBody>
                    <a:bodyPr/>
                    <a:lstStyle/>
                    <a:p>
                      <a:endParaRPr lang="en-US"/>
                    </a:p>
                  </a:txBody>
                  <a:tcPr/>
                </a:tc>
                <a:extLst>
                  <a:ext uri="{0D108BD9-81ED-4DB2-BD59-A6C34878D82A}">
                    <a16:rowId xmlns:a16="http://schemas.microsoft.com/office/drawing/2014/main" xmlns="" val="10003"/>
                  </a:ext>
                </a:extLst>
              </a:tr>
              <a:tr h="624515">
                <a:tc>
                  <a:txBody>
                    <a:bodyPr/>
                    <a:lstStyle/>
                    <a:p>
                      <a:pPr marL="67945" marR="0">
                        <a:spcBef>
                          <a:spcPts val="0"/>
                        </a:spcBef>
                        <a:spcAft>
                          <a:spcPts val="0"/>
                        </a:spcAft>
                      </a:pPr>
                      <a:r>
                        <a:rPr lang="en-US" sz="1600" dirty="0">
                          <a:effectLst/>
                          <a:latin typeface="Arial" pitchFamily="34" charset="0"/>
                          <a:ea typeface="Cambria" pitchFamily="18" charset="0"/>
                          <a:cs typeface="Arial" pitchFamily="34" charset="0"/>
                        </a:rPr>
                        <a:t>1.3</a:t>
                      </a:r>
                    </a:p>
                  </a:txBody>
                  <a:tcPr marL="0" marR="0" marT="0" marB="0"/>
                </a:tc>
                <a:tc>
                  <a:txBody>
                    <a:bodyPr/>
                    <a:lstStyle/>
                    <a:p>
                      <a:pPr marL="67945" marR="160655" algn="ctr">
                        <a:spcBef>
                          <a:spcPts val="0"/>
                        </a:spcBef>
                        <a:spcAft>
                          <a:spcPts val="0"/>
                        </a:spcAft>
                      </a:pPr>
                      <a:r>
                        <a:rPr lang="en-US" sz="1600">
                          <a:effectLst/>
                          <a:latin typeface="Arial" pitchFamily="34" charset="0"/>
                          <a:ea typeface="Cambria" pitchFamily="18" charset="0"/>
                          <a:cs typeface="Arial" pitchFamily="34" charset="0"/>
                        </a:rPr>
                        <a:t>Stack of  of material</a:t>
                      </a:r>
                      <a:endParaRPr lang="en-US" sz="1600" dirty="0">
                        <a:effectLst/>
                        <a:latin typeface="Arial" pitchFamily="34" charset="0"/>
                        <a:ea typeface="Cambria" pitchFamily="18" charset="0"/>
                        <a:cs typeface="Arial" pitchFamily="34" charset="0"/>
                      </a:endParaRPr>
                    </a:p>
                  </a:txBody>
                  <a:tcPr marL="0" marR="0" marT="0" marB="0"/>
                </a:tc>
                <a:tc>
                  <a:txBody>
                    <a:bodyPr/>
                    <a:lstStyle/>
                    <a:p>
                      <a:pPr marL="66675" marR="116840" algn="ctr">
                        <a:spcBef>
                          <a:spcPts val="0"/>
                        </a:spcBef>
                        <a:spcAft>
                          <a:spcPts val="0"/>
                        </a:spcAft>
                      </a:pPr>
                      <a:r>
                        <a:rPr lang="en-US" sz="1600" dirty="0">
                          <a:effectLst/>
                          <a:latin typeface="Arial" pitchFamily="34" charset="0"/>
                          <a:ea typeface="Cambria" pitchFamily="18" charset="0"/>
                          <a:cs typeface="Arial" pitchFamily="34" charset="0"/>
                        </a:rPr>
                        <a:t>Dust arising during conveying of materials / Spillage</a:t>
                      </a:r>
                    </a:p>
                  </a:txBody>
                  <a:tcPr marL="0" marR="0" marT="0" marB="0"/>
                </a:tc>
                <a:tc>
                  <a:txBody>
                    <a:bodyPr/>
                    <a:lstStyle/>
                    <a:p>
                      <a:pPr marL="67945" marR="56515" algn="ctr">
                        <a:spcBef>
                          <a:spcPts val="0"/>
                        </a:spcBef>
                        <a:spcAft>
                          <a:spcPts val="0"/>
                        </a:spcAft>
                      </a:pPr>
                      <a:r>
                        <a:rPr lang="en-US" sz="1600" dirty="0">
                          <a:effectLst/>
                          <a:latin typeface="Arial" pitchFamily="34" charset="0"/>
                          <a:ea typeface="Cambria" pitchFamily="18" charset="0"/>
                          <a:cs typeface="Arial" pitchFamily="34" charset="0"/>
                        </a:rPr>
                        <a:t>Respiratory problem Injury to personnel</a:t>
                      </a:r>
                    </a:p>
                  </a:txBody>
                  <a:tcPr marL="0" marR="0" marT="0" marB="0"/>
                </a:tc>
                <a:tc>
                  <a:txBody>
                    <a:bodyPr/>
                    <a:lstStyle/>
                    <a:p>
                      <a:pPr marL="142240" marR="129540" algn="ctr">
                        <a:spcBef>
                          <a:spcPts val="0"/>
                        </a:spcBef>
                        <a:spcAft>
                          <a:spcPts val="0"/>
                        </a:spcAft>
                      </a:pPr>
                      <a:r>
                        <a:rPr lang="en-US" sz="1600" dirty="0">
                          <a:effectLst/>
                          <a:latin typeface="Arial" pitchFamily="34" charset="0"/>
                          <a:ea typeface="Cambria" pitchFamily="18" charset="0"/>
                          <a:cs typeface="Arial" pitchFamily="34" charset="0"/>
                        </a:rPr>
                        <a:t>Low</a:t>
                      </a:r>
                    </a:p>
                  </a:txBody>
                  <a:tcPr marL="0" marR="0" marT="0" marB="0"/>
                </a:tc>
                <a:tc vMerge="1">
                  <a:txBody>
                    <a:bodyPr/>
                    <a:lstStyle/>
                    <a:p>
                      <a:endParaRPr lang="en-US"/>
                    </a:p>
                  </a:txBody>
                  <a:tcPr/>
                </a:tc>
                <a:extLst>
                  <a:ext uri="{0D108BD9-81ED-4DB2-BD59-A6C34878D82A}">
                    <a16:rowId xmlns:a16="http://schemas.microsoft.com/office/drawing/2014/main" xmlns="" val="10004"/>
                  </a:ext>
                </a:extLst>
              </a:tr>
              <a:tr h="804477">
                <a:tc>
                  <a:txBody>
                    <a:bodyPr/>
                    <a:lstStyle/>
                    <a:p>
                      <a:pPr marL="67945" marR="0">
                        <a:spcBef>
                          <a:spcPts val="0"/>
                        </a:spcBef>
                        <a:spcAft>
                          <a:spcPts val="0"/>
                        </a:spcAft>
                      </a:pPr>
                      <a:r>
                        <a:rPr lang="en-US" sz="1600" dirty="0">
                          <a:effectLst/>
                          <a:latin typeface="Arial" pitchFamily="34" charset="0"/>
                          <a:ea typeface="Cambria" pitchFamily="18" charset="0"/>
                          <a:cs typeface="Arial" pitchFamily="34" charset="0"/>
                        </a:rPr>
                        <a:t>1.4</a:t>
                      </a:r>
                    </a:p>
                  </a:txBody>
                  <a:tcPr marL="0" marR="0" marT="0" marB="0"/>
                </a:tc>
                <a:tc>
                  <a:txBody>
                    <a:bodyPr/>
                    <a:lstStyle/>
                    <a:p>
                      <a:pPr marL="67945" marR="160655" algn="ctr">
                        <a:spcBef>
                          <a:spcPts val="0"/>
                        </a:spcBef>
                        <a:spcAft>
                          <a:spcPts val="0"/>
                        </a:spcAft>
                      </a:pPr>
                      <a:r>
                        <a:rPr lang="en-US" sz="1600" dirty="0">
                          <a:effectLst/>
                          <a:latin typeface="Arial" pitchFamily="34" charset="0"/>
                          <a:ea typeface="Cambria" pitchFamily="18" charset="0"/>
                          <a:cs typeface="Arial" pitchFamily="34" charset="0"/>
                        </a:rPr>
                        <a:t>Handling of Coal</a:t>
                      </a:r>
                    </a:p>
                  </a:txBody>
                  <a:tcPr marL="0" marR="0" marT="0" marB="0"/>
                </a:tc>
                <a:tc>
                  <a:txBody>
                    <a:bodyPr/>
                    <a:lstStyle/>
                    <a:p>
                      <a:pPr marL="66675" marR="116840" algn="ctr">
                        <a:spcBef>
                          <a:spcPts val="0"/>
                        </a:spcBef>
                        <a:spcAft>
                          <a:spcPts val="0"/>
                        </a:spcAft>
                      </a:pPr>
                      <a:r>
                        <a:rPr lang="en-US" sz="1600" dirty="0">
                          <a:effectLst/>
                          <a:latin typeface="Arial" pitchFamily="34" charset="0"/>
                          <a:ea typeface="Cambria" pitchFamily="18" charset="0"/>
                          <a:cs typeface="Arial" pitchFamily="34" charset="0"/>
                        </a:rPr>
                        <a:t>Inflammable, fire/ explosion hazard </a:t>
                      </a:r>
                    </a:p>
                  </a:txBody>
                  <a:tcPr marL="0" marR="0" marT="0" marB="0"/>
                </a:tc>
                <a:tc>
                  <a:txBody>
                    <a:bodyPr/>
                    <a:lstStyle/>
                    <a:p>
                      <a:pPr marL="67945" marR="56515" algn="ctr">
                        <a:spcBef>
                          <a:spcPts val="0"/>
                        </a:spcBef>
                        <a:spcAft>
                          <a:spcPts val="0"/>
                        </a:spcAft>
                      </a:pPr>
                      <a:r>
                        <a:rPr lang="en-US" sz="1600" dirty="0">
                          <a:effectLst/>
                          <a:latin typeface="Arial" pitchFamily="34" charset="0"/>
                          <a:ea typeface="Cambria" pitchFamily="18" charset="0"/>
                          <a:cs typeface="Arial" pitchFamily="34" charset="0"/>
                        </a:rPr>
                        <a:t>Fire and Explosion hazard in the facility can lead to fatality.</a:t>
                      </a:r>
                    </a:p>
                  </a:txBody>
                  <a:tcPr marL="0" marR="0" marT="0" marB="0"/>
                </a:tc>
                <a:tc>
                  <a:txBody>
                    <a:bodyPr/>
                    <a:lstStyle/>
                    <a:p>
                      <a:pPr marL="142240" marR="129540" algn="ctr">
                        <a:spcBef>
                          <a:spcPts val="0"/>
                        </a:spcBef>
                        <a:spcAft>
                          <a:spcPts val="0"/>
                        </a:spcAft>
                      </a:pPr>
                      <a:r>
                        <a:rPr lang="en-US" sz="1600" dirty="0">
                          <a:effectLst/>
                          <a:latin typeface="Arial" pitchFamily="34" charset="0"/>
                          <a:ea typeface="Cambria" pitchFamily="18" charset="0"/>
                          <a:cs typeface="Arial" pitchFamily="34" charset="0"/>
                        </a:rPr>
                        <a:t>High</a:t>
                      </a:r>
                    </a:p>
                  </a:txBody>
                  <a:tcPr marL="0" marR="0" marT="0" marB="0"/>
                </a:tc>
                <a:tc>
                  <a:txBody>
                    <a:bodyPr/>
                    <a:lstStyle/>
                    <a:p>
                      <a:pPr marL="53975" marR="53340" lvl="0" indent="0" algn="ctr">
                        <a:spcBef>
                          <a:spcPts val="0"/>
                        </a:spcBef>
                        <a:spcAft>
                          <a:spcPts val="0"/>
                        </a:spcAft>
                        <a:buSzPts val="1100"/>
                        <a:buFont typeface="Calibri"/>
                        <a:buNone/>
                        <a:tabLst>
                          <a:tab pos="229235" algn="l"/>
                        </a:tabLst>
                      </a:pPr>
                      <a:r>
                        <a:rPr lang="en-US" sz="1600" dirty="0">
                          <a:effectLst/>
                          <a:latin typeface="Arial" pitchFamily="34" charset="0"/>
                          <a:ea typeface="Cambria" pitchFamily="18" charset="0"/>
                          <a:cs typeface="Arial" pitchFamily="34" charset="0"/>
                        </a:rPr>
                        <a:t>Inspection and Maintenance;</a:t>
                      </a:r>
                      <a:r>
                        <a:rPr lang="en-US" sz="1600" baseline="0" dirty="0">
                          <a:effectLst/>
                          <a:latin typeface="Arial" pitchFamily="34" charset="0"/>
                          <a:ea typeface="Cambria" pitchFamily="18" charset="0"/>
                          <a:cs typeface="Arial" pitchFamily="34" charset="0"/>
                        </a:rPr>
                        <a:t> </a:t>
                      </a:r>
                      <a:r>
                        <a:rPr lang="en-US" sz="1600" dirty="0">
                          <a:effectLst/>
                          <a:latin typeface="Arial" pitchFamily="34" charset="0"/>
                          <a:ea typeface="Cambria" pitchFamily="18" charset="0"/>
                          <a:cs typeface="Arial" pitchFamily="34" charset="0"/>
                        </a:rPr>
                        <a:t>Fire protection system;</a:t>
                      </a:r>
                      <a:r>
                        <a:rPr lang="en-US" sz="1600" baseline="0" dirty="0">
                          <a:effectLst/>
                          <a:latin typeface="Arial" pitchFamily="34" charset="0"/>
                          <a:ea typeface="Cambria" pitchFamily="18" charset="0"/>
                          <a:cs typeface="Arial" pitchFamily="34" charset="0"/>
                        </a:rPr>
                        <a:t> </a:t>
                      </a:r>
                      <a:r>
                        <a:rPr lang="en-US" sz="1600" dirty="0">
                          <a:effectLst/>
                          <a:latin typeface="Arial" pitchFamily="34" charset="0"/>
                          <a:ea typeface="Cambria" pitchFamily="18" charset="0"/>
                          <a:cs typeface="Arial" pitchFamily="34" charset="0"/>
                        </a:rPr>
                        <a:t>Fire/smoke detectors;</a:t>
                      </a:r>
                      <a:r>
                        <a:rPr lang="en-US" sz="1600" baseline="0" dirty="0">
                          <a:effectLst/>
                          <a:latin typeface="Arial" pitchFamily="34" charset="0"/>
                          <a:ea typeface="Cambria" pitchFamily="18" charset="0"/>
                          <a:cs typeface="Arial" pitchFamily="34" charset="0"/>
                        </a:rPr>
                        <a:t> </a:t>
                      </a:r>
                      <a:r>
                        <a:rPr lang="en-US" sz="1600" dirty="0">
                          <a:effectLst/>
                          <a:latin typeface="Arial" pitchFamily="34" charset="0"/>
                          <a:ea typeface="Cambria" pitchFamily="18" charset="0"/>
                          <a:cs typeface="Arial" pitchFamily="34" charset="0"/>
                        </a:rPr>
                        <a:t>Fire Hydrant system</a:t>
                      </a:r>
                    </a:p>
                  </a:txBody>
                  <a:tcPr marL="0" marR="0" marT="0" marB="0"/>
                </a:tc>
                <a:extLst>
                  <a:ext uri="{0D108BD9-81ED-4DB2-BD59-A6C34878D82A}">
                    <a16:rowId xmlns:a16="http://schemas.microsoft.com/office/drawing/2014/main" xmlns="" val="10005"/>
                  </a:ext>
                </a:extLst>
              </a:tr>
              <a:tr h="604195">
                <a:tc>
                  <a:txBody>
                    <a:bodyPr/>
                    <a:lstStyle/>
                    <a:p>
                      <a:pPr marL="67945" marR="0">
                        <a:spcBef>
                          <a:spcPts val="0"/>
                        </a:spcBef>
                        <a:spcAft>
                          <a:spcPts val="0"/>
                        </a:spcAft>
                      </a:pPr>
                      <a:r>
                        <a:rPr lang="en-US" sz="1600" dirty="0">
                          <a:effectLst/>
                          <a:latin typeface="Arial" pitchFamily="34" charset="0"/>
                          <a:ea typeface="Cambria" pitchFamily="18" charset="0"/>
                          <a:cs typeface="Arial" pitchFamily="34" charset="0"/>
                        </a:rPr>
                        <a:t>1.5</a:t>
                      </a:r>
                    </a:p>
                  </a:txBody>
                  <a:tcPr marL="0" marR="0" marT="0" marB="0"/>
                </a:tc>
                <a:tc>
                  <a:txBody>
                    <a:bodyPr/>
                    <a:lstStyle/>
                    <a:p>
                      <a:pPr marL="67945" marR="160655" algn="ctr">
                        <a:spcBef>
                          <a:spcPts val="0"/>
                        </a:spcBef>
                        <a:spcAft>
                          <a:spcPts val="0"/>
                        </a:spcAft>
                      </a:pPr>
                      <a:r>
                        <a:rPr lang="en-US" sz="1600" dirty="0">
                          <a:effectLst/>
                          <a:latin typeface="Arial" pitchFamily="34" charset="0"/>
                          <a:ea typeface="Cambria" pitchFamily="18" charset="0"/>
                          <a:cs typeface="Arial" pitchFamily="34" charset="0"/>
                        </a:rPr>
                        <a:t>Finished Product Handling and Transportation</a:t>
                      </a:r>
                    </a:p>
                  </a:txBody>
                  <a:tcPr marL="0" marR="0" marT="0" marB="0"/>
                </a:tc>
                <a:tc>
                  <a:txBody>
                    <a:bodyPr/>
                    <a:lstStyle/>
                    <a:p>
                      <a:pPr marL="66675" marR="116840" algn="ctr">
                        <a:spcBef>
                          <a:spcPts val="0"/>
                        </a:spcBef>
                        <a:spcAft>
                          <a:spcPts val="0"/>
                        </a:spcAft>
                      </a:pPr>
                      <a:r>
                        <a:rPr lang="en-US" sz="1600" dirty="0">
                          <a:effectLst/>
                          <a:latin typeface="Arial" pitchFamily="34" charset="0"/>
                          <a:ea typeface="Cambria" pitchFamily="18" charset="0"/>
                          <a:cs typeface="Arial" pitchFamily="34" charset="0"/>
                        </a:rPr>
                        <a:t>Occupational and Physical Hazard</a:t>
                      </a:r>
                    </a:p>
                  </a:txBody>
                  <a:tcPr marL="0" marR="0" marT="0" marB="0"/>
                </a:tc>
                <a:tc>
                  <a:txBody>
                    <a:bodyPr/>
                    <a:lstStyle/>
                    <a:p>
                      <a:pPr marL="67945" marR="56515" algn="ctr">
                        <a:spcBef>
                          <a:spcPts val="0"/>
                        </a:spcBef>
                        <a:spcAft>
                          <a:spcPts val="0"/>
                        </a:spcAft>
                      </a:pPr>
                      <a:r>
                        <a:rPr lang="en-US" sz="1600" dirty="0">
                          <a:effectLst/>
                          <a:latin typeface="Arial" pitchFamily="34" charset="0"/>
                          <a:ea typeface="Cambria" pitchFamily="18" charset="0"/>
                          <a:cs typeface="Arial" pitchFamily="34" charset="0"/>
                        </a:rPr>
                        <a:t>Cuts, Falling of material</a:t>
                      </a:r>
                    </a:p>
                  </a:txBody>
                  <a:tcPr marL="0" marR="0" marT="0" marB="0"/>
                </a:tc>
                <a:tc>
                  <a:txBody>
                    <a:bodyPr/>
                    <a:lstStyle/>
                    <a:p>
                      <a:pPr marL="142240" marR="129540" algn="ctr">
                        <a:spcBef>
                          <a:spcPts val="0"/>
                        </a:spcBef>
                        <a:spcAft>
                          <a:spcPts val="0"/>
                        </a:spcAft>
                      </a:pPr>
                      <a:r>
                        <a:rPr lang="en-US" sz="1600" dirty="0">
                          <a:effectLst/>
                          <a:latin typeface="Arial" pitchFamily="34" charset="0"/>
                          <a:ea typeface="Cambria" pitchFamily="18" charset="0"/>
                          <a:cs typeface="Arial" pitchFamily="34" charset="0"/>
                        </a:rPr>
                        <a:t>Low</a:t>
                      </a:r>
                    </a:p>
                  </a:txBody>
                  <a:tcPr marL="0" marR="0" marT="0" marB="0"/>
                </a:tc>
                <a:tc>
                  <a:txBody>
                    <a:bodyPr/>
                    <a:lstStyle/>
                    <a:p>
                      <a:pPr marL="53975" marR="53340" lvl="0" indent="0" algn="ctr">
                        <a:spcBef>
                          <a:spcPts val="0"/>
                        </a:spcBef>
                        <a:spcAft>
                          <a:spcPts val="0"/>
                        </a:spcAft>
                        <a:buSzPts val="1100"/>
                        <a:buFont typeface="Calibri"/>
                        <a:buNone/>
                        <a:tabLst>
                          <a:tab pos="229235" algn="l"/>
                        </a:tabLst>
                      </a:pPr>
                      <a:r>
                        <a:rPr lang="en-US" sz="1600" dirty="0">
                          <a:effectLst/>
                          <a:latin typeface="Arial" pitchFamily="34" charset="0"/>
                          <a:ea typeface="Cambria" pitchFamily="18" charset="0"/>
                          <a:cs typeface="Arial" pitchFamily="34" charset="0"/>
                        </a:rPr>
                        <a:t>Avoiding overloading, Training shall be given to operators, Ensure use of PPE</a:t>
                      </a:r>
                    </a:p>
                  </a:txBody>
                  <a:tcPr marL="0" marR="0" marT="0" marB="0"/>
                </a:tc>
                <a:extLst>
                  <a:ext uri="{0D108BD9-81ED-4DB2-BD59-A6C34878D82A}">
                    <a16:rowId xmlns:a16="http://schemas.microsoft.com/office/drawing/2014/main" xmlns="" val="10006"/>
                  </a:ext>
                </a:extLst>
              </a:tr>
            </a:tbl>
          </a:graphicData>
        </a:graphic>
      </p:graphicFrame>
      <p:sp>
        <p:nvSpPr>
          <p:cNvPr id="7" name="Rectangle 6">
            <a:extLst>
              <a:ext uri="{FF2B5EF4-FFF2-40B4-BE49-F238E27FC236}">
                <a16:creationId xmlns:a16="http://schemas.microsoft.com/office/drawing/2014/main" xmlns="" id="{D52051C1-7979-4DCC-BAFE-EA73699A4D2B}"/>
              </a:ext>
            </a:extLst>
          </p:cNvPr>
          <p:cNvSpPr/>
          <p:nvPr/>
        </p:nvSpPr>
        <p:spPr>
          <a:xfrm>
            <a:off x="0" y="5443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RISK ASSESSMENT FINDINGS AND ITS MITIGATION </a:t>
            </a:r>
          </a:p>
        </p:txBody>
      </p:sp>
      <p:sp>
        <p:nvSpPr>
          <p:cNvPr id="2" name="Slide Number Placeholder 1">
            <a:extLst>
              <a:ext uri="{FF2B5EF4-FFF2-40B4-BE49-F238E27FC236}">
                <a16:creationId xmlns:a16="http://schemas.microsoft.com/office/drawing/2014/main" xmlns="" id="{70F12A29-EDFC-45FA-B3F2-2DC4A20B2C94}"/>
              </a:ext>
            </a:extLst>
          </p:cNvPr>
          <p:cNvSpPr>
            <a:spLocks noGrp="1"/>
          </p:cNvSpPr>
          <p:nvPr>
            <p:ph type="sldNum" sz="quarter" idx="12"/>
          </p:nvPr>
        </p:nvSpPr>
        <p:spPr/>
        <p:txBody>
          <a:bodyPr/>
          <a:lstStyle/>
          <a:p>
            <a:fld id="{CFF127C1-E3C8-484A-B43B-A9A91675C17C}" type="slidenum">
              <a:rPr lang="en-US" smtClean="0"/>
              <a:pPr/>
              <a:t>65</a:t>
            </a:fld>
            <a:endParaRPr lang="en-US"/>
          </a:p>
        </p:txBody>
      </p:sp>
    </p:spTree>
    <p:extLst>
      <p:ext uri="{BB962C8B-B14F-4D97-AF65-F5344CB8AC3E}">
        <p14:creationId xmlns:p14="http://schemas.microsoft.com/office/powerpoint/2010/main" val="1300963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0985" y="6569078"/>
            <a:ext cx="2844800" cy="365125"/>
          </a:xfrm>
        </p:spPr>
        <p:txBody>
          <a:bodyPr/>
          <a:lstStyle/>
          <a:p>
            <a:fld id="{C2D1187C-B7AF-481C-8D16-3206DBE8370E}" type="slidenum">
              <a:rPr lang="en-US" smtClean="0">
                <a:solidFill>
                  <a:schemeClr val="accent5">
                    <a:lumMod val="75000"/>
                  </a:schemeClr>
                </a:solidFill>
              </a:rPr>
              <a:pPr/>
              <a:t>66</a:t>
            </a:fld>
            <a:endParaRPr lang="en-US" dirty="0">
              <a:solidFill>
                <a:schemeClr val="accent5">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47121654"/>
              </p:ext>
            </p:extLst>
          </p:nvPr>
        </p:nvGraphicFramePr>
        <p:xfrm>
          <a:off x="133350" y="1021031"/>
          <a:ext cx="11925301" cy="5291523"/>
        </p:xfrm>
        <a:graphic>
          <a:graphicData uri="http://schemas.openxmlformats.org/drawingml/2006/table">
            <a:tbl>
              <a:tblPr firstRow="1" firstCol="1" lastRow="1" lastCol="1" bandRow="1" bandCol="1">
                <a:tableStyleId>{5940675A-B579-460E-94D1-54222C63F5DA}</a:tableStyleId>
              </a:tblPr>
              <a:tblGrid>
                <a:gridCol w="619237">
                  <a:extLst>
                    <a:ext uri="{9D8B030D-6E8A-4147-A177-3AD203B41FA5}">
                      <a16:colId xmlns:a16="http://schemas.microsoft.com/office/drawing/2014/main" xmlns="" val="20000"/>
                    </a:ext>
                  </a:extLst>
                </a:gridCol>
                <a:gridCol w="1098647">
                  <a:extLst>
                    <a:ext uri="{9D8B030D-6E8A-4147-A177-3AD203B41FA5}">
                      <a16:colId xmlns:a16="http://schemas.microsoft.com/office/drawing/2014/main" xmlns="" val="20001"/>
                    </a:ext>
                  </a:extLst>
                </a:gridCol>
                <a:gridCol w="1897660">
                  <a:extLst>
                    <a:ext uri="{9D8B030D-6E8A-4147-A177-3AD203B41FA5}">
                      <a16:colId xmlns:a16="http://schemas.microsoft.com/office/drawing/2014/main" xmlns="" val="20002"/>
                    </a:ext>
                  </a:extLst>
                </a:gridCol>
                <a:gridCol w="1997537">
                  <a:extLst>
                    <a:ext uri="{9D8B030D-6E8A-4147-A177-3AD203B41FA5}">
                      <a16:colId xmlns:a16="http://schemas.microsoft.com/office/drawing/2014/main" xmlns="" val="20003"/>
                    </a:ext>
                  </a:extLst>
                </a:gridCol>
                <a:gridCol w="1338351">
                  <a:extLst>
                    <a:ext uri="{9D8B030D-6E8A-4147-A177-3AD203B41FA5}">
                      <a16:colId xmlns:a16="http://schemas.microsoft.com/office/drawing/2014/main" xmlns="" val="20004"/>
                    </a:ext>
                  </a:extLst>
                </a:gridCol>
                <a:gridCol w="4973869">
                  <a:extLst>
                    <a:ext uri="{9D8B030D-6E8A-4147-A177-3AD203B41FA5}">
                      <a16:colId xmlns:a16="http://schemas.microsoft.com/office/drawing/2014/main" xmlns="" val="20005"/>
                    </a:ext>
                  </a:extLst>
                </a:gridCol>
              </a:tblGrid>
              <a:tr h="469522">
                <a:tc>
                  <a:txBody>
                    <a:bodyPr/>
                    <a:lstStyle/>
                    <a:p>
                      <a:pPr marL="93980" marR="0" algn="ctr">
                        <a:spcBef>
                          <a:spcPts val="200"/>
                        </a:spcBef>
                        <a:spcAft>
                          <a:spcPts val="200"/>
                        </a:spcAft>
                      </a:pPr>
                      <a:r>
                        <a:rPr lang="en-US" sz="1400" b="1" dirty="0">
                          <a:effectLst/>
                          <a:latin typeface="Arial" pitchFamily="34" charset="0"/>
                          <a:ea typeface="Cambria" pitchFamily="18" charset="0"/>
                          <a:cs typeface="Arial" pitchFamily="34" charset="0"/>
                        </a:rPr>
                        <a:t>Sl. No.</a:t>
                      </a:r>
                    </a:p>
                  </a:txBody>
                  <a:tcPr marL="0" marR="0" marT="0" marB="0">
                    <a:noFill/>
                  </a:tcPr>
                </a:tc>
                <a:tc>
                  <a:txBody>
                    <a:bodyPr/>
                    <a:lstStyle/>
                    <a:p>
                      <a:pPr marL="0" marR="0" algn="ctr">
                        <a:spcBef>
                          <a:spcPts val="200"/>
                        </a:spcBef>
                        <a:spcAft>
                          <a:spcPts val="200"/>
                        </a:spcAft>
                      </a:pPr>
                      <a:r>
                        <a:rPr lang="en-US" sz="1400" b="1" dirty="0">
                          <a:effectLst/>
                          <a:latin typeface="Arial" pitchFamily="34" charset="0"/>
                          <a:ea typeface="Cambria" pitchFamily="18" charset="0"/>
                          <a:cs typeface="Arial" pitchFamily="34" charset="0"/>
                        </a:rPr>
                        <a:t>Activity</a:t>
                      </a:r>
                    </a:p>
                  </a:txBody>
                  <a:tcPr marL="0" marR="0" marT="0" marB="0">
                    <a:noFill/>
                  </a:tcPr>
                </a:tc>
                <a:tc>
                  <a:txBody>
                    <a:bodyPr/>
                    <a:lstStyle/>
                    <a:p>
                      <a:pPr marL="252095" marR="0" algn="ctr">
                        <a:spcBef>
                          <a:spcPts val="200"/>
                        </a:spcBef>
                        <a:spcAft>
                          <a:spcPts val="200"/>
                        </a:spcAft>
                      </a:pPr>
                      <a:r>
                        <a:rPr lang="en-US" sz="1400" b="1" dirty="0">
                          <a:effectLst/>
                          <a:latin typeface="Arial" pitchFamily="34" charset="0"/>
                          <a:ea typeface="Cambria" pitchFamily="18" charset="0"/>
                          <a:cs typeface="Arial" pitchFamily="34" charset="0"/>
                        </a:rPr>
                        <a:t>Hazard</a:t>
                      </a:r>
                    </a:p>
                  </a:txBody>
                  <a:tcPr marL="0" marR="0" marT="0" marB="0">
                    <a:noFill/>
                  </a:tcPr>
                </a:tc>
                <a:tc>
                  <a:txBody>
                    <a:bodyPr/>
                    <a:lstStyle/>
                    <a:p>
                      <a:pPr marL="56515" marR="44450" algn="ctr">
                        <a:spcBef>
                          <a:spcPts val="200"/>
                        </a:spcBef>
                        <a:spcAft>
                          <a:spcPts val="200"/>
                        </a:spcAft>
                      </a:pPr>
                      <a:r>
                        <a:rPr lang="en-US" sz="1400" b="1" dirty="0">
                          <a:effectLst/>
                          <a:latin typeface="Arial" pitchFamily="34" charset="0"/>
                          <a:ea typeface="Cambria" pitchFamily="18" charset="0"/>
                          <a:cs typeface="Arial" pitchFamily="34" charset="0"/>
                        </a:rPr>
                        <a:t>Risk</a:t>
                      </a:r>
                    </a:p>
                  </a:txBody>
                  <a:tcPr marL="0" marR="0" marT="0" marB="0">
                    <a:noFill/>
                  </a:tcPr>
                </a:tc>
                <a:tc>
                  <a:txBody>
                    <a:bodyPr/>
                    <a:lstStyle/>
                    <a:p>
                      <a:pPr marL="193040" marR="166370" indent="60960" algn="ctr">
                        <a:spcBef>
                          <a:spcPts val="200"/>
                        </a:spcBef>
                        <a:spcAft>
                          <a:spcPts val="200"/>
                        </a:spcAft>
                      </a:pPr>
                      <a:r>
                        <a:rPr lang="en-US" sz="1400" b="1" dirty="0">
                          <a:effectLst/>
                          <a:latin typeface="Arial" pitchFamily="34" charset="0"/>
                          <a:ea typeface="Cambria" pitchFamily="18" charset="0"/>
                          <a:cs typeface="Arial" pitchFamily="34" charset="0"/>
                        </a:rPr>
                        <a:t>Risk Level</a:t>
                      </a:r>
                    </a:p>
                  </a:txBody>
                  <a:tcPr marL="0" marR="0" marT="0" marB="0">
                    <a:noFill/>
                  </a:tcPr>
                </a:tc>
                <a:tc>
                  <a:txBody>
                    <a:bodyPr/>
                    <a:lstStyle/>
                    <a:p>
                      <a:pPr marL="587375" marR="0" indent="-471488" algn="ctr">
                        <a:spcBef>
                          <a:spcPts val="200"/>
                        </a:spcBef>
                        <a:spcAft>
                          <a:spcPts val="200"/>
                        </a:spcAft>
                      </a:pPr>
                      <a:r>
                        <a:rPr lang="en-US" sz="1400" b="1" dirty="0">
                          <a:effectLst/>
                          <a:latin typeface="Arial" pitchFamily="34" charset="0"/>
                          <a:ea typeface="Cambria" pitchFamily="18" charset="0"/>
                          <a:cs typeface="Arial" pitchFamily="34" charset="0"/>
                        </a:rPr>
                        <a:t>Proposed Safety system</a:t>
                      </a:r>
                    </a:p>
                  </a:txBody>
                  <a:tcPr marL="0" marR="0" marT="0" marB="0">
                    <a:noFill/>
                  </a:tcPr>
                </a:tc>
                <a:extLst>
                  <a:ext uri="{0D108BD9-81ED-4DB2-BD59-A6C34878D82A}">
                    <a16:rowId xmlns:a16="http://schemas.microsoft.com/office/drawing/2014/main" xmlns="" val="10000"/>
                  </a:ext>
                </a:extLst>
              </a:tr>
              <a:tr h="234761">
                <a:tc>
                  <a:txBody>
                    <a:bodyPr/>
                    <a:lstStyle/>
                    <a:p>
                      <a:pPr marL="67945" marR="0">
                        <a:spcBef>
                          <a:spcPts val="200"/>
                        </a:spcBef>
                        <a:spcAft>
                          <a:spcPts val="200"/>
                        </a:spcAft>
                      </a:pPr>
                      <a:r>
                        <a:rPr lang="en-US" sz="1400" b="1" dirty="0">
                          <a:solidFill>
                            <a:schemeClr val="tx2"/>
                          </a:solidFill>
                          <a:effectLst/>
                          <a:latin typeface="Arial" pitchFamily="34" charset="0"/>
                          <a:ea typeface="Cambria" pitchFamily="18" charset="0"/>
                          <a:cs typeface="Arial" pitchFamily="34" charset="0"/>
                        </a:rPr>
                        <a:t>2</a:t>
                      </a:r>
                    </a:p>
                  </a:txBody>
                  <a:tcPr marL="0" marR="0" marT="0" marB="0" anchor="ctr"/>
                </a:tc>
                <a:tc gridSpan="5">
                  <a:txBody>
                    <a:bodyPr/>
                    <a:lstStyle/>
                    <a:p>
                      <a:pPr marL="0" marR="0" indent="29845">
                        <a:spcBef>
                          <a:spcPts val="200"/>
                        </a:spcBef>
                        <a:spcAft>
                          <a:spcPts val="200"/>
                        </a:spcAft>
                        <a:tabLst>
                          <a:tab pos="229235" algn="l"/>
                        </a:tabLst>
                      </a:pPr>
                      <a:r>
                        <a:rPr lang="en-US" sz="1400" b="1" kern="1200" dirty="0">
                          <a:solidFill>
                            <a:schemeClr val="tx2"/>
                          </a:solidFill>
                          <a:effectLst/>
                          <a:latin typeface="Arial" pitchFamily="34" charset="0"/>
                          <a:ea typeface="Cambria" pitchFamily="18" charset="0"/>
                          <a:cs typeface="Arial" pitchFamily="34" charset="0"/>
                        </a:rPr>
                        <a:t>Fire/explosion hazard  (General) </a:t>
                      </a:r>
                      <a:endParaRPr lang="en-US" sz="1400" b="1" dirty="0">
                        <a:solidFill>
                          <a:schemeClr val="tx2"/>
                        </a:solidFill>
                        <a:effectLst/>
                        <a:latin typeface="Arial" pitchFamily="34" charset="0"/>
                        <a:ea typeface="Cambria" pitchFamily="18" charset="0"/>
                        <a:cs typeface="Arial"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194560">
                <a:tc>
                  <a:txBody>
                    <a:bodyPr/>
                    <a:lstStyle/>
                    <a:p>
                      <a:pPr marL="67945" marR="0">
                        <a:spcBef>
                          <a:spcPts val="200"/>
                        </a:spcBef>
                        <a:spcAft>
                          <a:spcPts val="200"/>
                        </a:spcAft>
                      </a:pPr>
                      <a:r>
                        <a:rPr lang="en-US" sz="1400" dirty="0">
                          <a:effectLst/>
                          <a:latin typeface="Arial" pitchFamily="34" charset="0"/>
                          <a:ea typeface="Cambria" pitchFamily="18" charset="0"/>
                          <a:cs typeface="Arial" pitchFamily="34" charset="0"/>
                        </a:rPr>
                        <a:t>2.1</a:t>
                      </a:r>
                    </a:p>
                  </a:txBody>
                  <a:tcPr marL="0" marR="0" marT="0" marB="0"/>
                </a:tc>
                <a:tc>
                  <a:txBody>
                    <a:bodyPr/>
                    <a:lstStyle/>
                    <a:p>
                      <a:pPr marL="67945" marR="0" algn="ctr">
                        <a:spcBef>
                          <a:spcPts val="200"/>
                        </a:spcBef>
                        <a:spcAft>
                          <a:spcPts val="200"/>
                        </a:spcAft>
                      </a:pPr>
                      <a:r>
                        <a:rPr lang="en-US" sz="1400" dirty="0">
                          <a:effectLst/>
                          <a:latin typeface="Arial" pitchFamily="34" charset="0"/>
                          <a:ea typeface="Cambria" pitchFamily="18" charset="0"/>
                          <a:cs typeface="Arial" pitchFamily="34" charset="0"/>
                        </a:rPr>
                        <a:t>Hot Area</a:t>
                      </a:r>
                    </a:p>
                  </a:txBody>
                  <a:tcPr marL="0" marR="0" marT="0" marB="0"/>
                </a:tc>
                <a:tc>
                  <a:txBody>
                    <a:bodyPr/>
                    <a:lstStyle/>
                    <a:p>
                      <a:pPr marL="288925" marR="117475" lvl="0" indent="-231775" algn="just" defTabSz="914400" rtl="0" eaLnBrk="1" latinLnBrk="0" hangingPunct="1">
                        <a:spcBef>
                          <a:spcPts val="200"/>
                        </a:spcBef>
                        <a:spcAft>
                          <a:spcPts val="200"/>
                        </a:spcAft>
                        <a:buFont typeface="+mj-lt"/>
                        <a:buAutoNum type="arabicPeriod"/>
                        <a:tabLst>
                          <a:tab pos="231775" algn="l"/>
                        </a:tabLst>
                      </a:pPr>
                      <a:r>
                        <a:rPr lang="en-IN" sz="1400" kern="1200" dirty="0">
                          <a:solidFill>
                            <a:schemeClr val="tx1"/>
                          </a:solidFill>
                          <a:effectLst/>
                          <a:latin typeface="Arial" pitchFamily="34" charset="0"/>
                          <a:ea typeface="Cambria" pitchFamily="18" charset="0"/>
                          <a:cs typeface="Arial" pitchFamily="34" charset="0"/>
                        </a:rPr>
                        <a:t>Fire in LDO Tank, Furnace Oil Tank, LPG</a:t>
                      </a:r>
                    </a:p>
                  </a:txBody>
                  <a:tcPr marL="0" marR="0" marT="0" marB="0"/>
                </a:tc>
                <a:tc>
                  <a:txBody>
                    <a:bodyPr/>
                    <a:lstStyle/>
                    <a:p>
                      <a:pPr marL="288925" marR="179705" lvl="0" indent="-231775">
                        <a:spcBef>
                          <a:spcPts val="200"/>
                        </a:spcBef>
                        <a:spcAft>
                          <a:spcPts val="200"/>
                        </a:spcAft>
                        <a:buFont typeface="+mj-lt"/>
                        <a:buAutoNum type="arabicPeriod"/>
                        <a:tabLst>
                          <a:tab pos="231775" algn="l"/>
                        </a:tabLst>
                      </a:pPr>
                      <a:r>
                        <a:rPr lang="en-US" sz="1400" dirty="0">
                          <a:effectLst/>
                          <a:latin typeface="Arial" pitchFamily="34" charset="0"/>
                          <a:ea typeface="Cambria" pitchFamily="18" charset="0"/>
                          <a:cs typeface="Arial" pitchFamily="34" charset="0"/>
                        </a:rPr>
                        <a:t>Scope of fire accidents and burns</a:t>
                      </a:r>
                    </a:p>
                    <a:p>
                      <a:pPr marL="288925" marR="179705" lvl="0" indent="-231775">
                        <a:spcBef>
                          <a:spcPts val="200"/>
                        </a:spcBef>
                        <a:spcAft>
                          <a:spcPts val="200"/>
                        </a:spcAft>
                        <a:buFont typeface="+mj-lt"/>
                        <a:buAutoNum type="arabicPeriod"/>
                        <a:tabLst>
                          <a:tab pos="231775" algn="l"/>
                        </a:tabLst>
                      </a:pPr>
                      <a:r>
                        <a:rPr lang="en-US" sz="1400" dirty="0">
                          <a:effectLst/>
                          <a:latin typeface="Arial" pitchFamily="34" charset="0"/>
                          <a:ea typeface="Cambria" pitchFamily="18" charset="0"/>
                          <a:cs typeface="Arial" pitchFamily="34" charset="0"/>
                        </a:rPr>
                        <a:t>Scope of damage to skin</a:t>
                      </a:r>
                    </a:p>
                  </a:txBody>
                  <a:tcPr marL="0" marR="0" marT="0" marB="0"/>
                </a:tc>
                <a:tc>
                  <a:txBody>
                    <a:bodyPr/>
                    <a:lstStyle/>
                    <a:p>
                      <a:pPr marL="161290" marR="112395" algn="ctr">
                        <a:spcBef>
                          <a:spcPts val="200"/>
                        </a:spcBef>
                        <a:spcAft>
                          <a:spcPts val="200"/>
                        </a:spcAft>
                      </a:pPr>
                      <a:r>
                        <a:rPr lang="en-US" sz="1400" dirty="0">
                          <a:effectLst/>
                          <a:latin typeface="Arial" pitchFamily="34" charset="0"/>
                          <a:ea typeface="Cambria" pitchFamily="18" charset="0"/>
                          <a:cs typeface="Arial" pitchFamily="34" charset="0"/>
                        </a:rPr>
                        <a:t>Medium</a:t>
                      </a:r>
                    </a:p>
                  </a:txBody>
                  <a:tcPr marL="0" marR="0" marT="0" marB="0"/>
                </a:tc>
                <a:tc>
                  <a:txBody>
                    <a:bodyPr/>
                    <a:lstStyle/>
                    <a:p>
                      <a:pPr marL="288925" marR="117475" lvl="0" indent="-231775" algn="just">
                        <a:spcBef>
                          <a:spcPts val="200"/>
                        </a:spcBef>
                        <a:spcAft>
                          <a:spcPts val="200"/>
                        </a:spcAft>
                        <a:buFont typeface="+mj-lt"/>
                        <a:buAutoNum type="arabicPeriod"/>
                      </a:pPr>
                      <a:r>
                        <a:rPr lang="en-US" sz="1400" dirty="0">
                          <a:effectLst/>
                          <a:latin typeface="Arial" pitchFamily="34" charset="0"/>
                          <a:ea typeface="Cambria" pitchFamily="18" charset="0"/>
                          <a:cs typeface="Arial" pitchFamily="34" charset="0"/>
                        </a:rPr>
                        <a:t>Proper SOPs for O&amp;M and adequate  firefighting scheme</a:t>
                      </a:r>
                      <a:r>
                        <a:rPr lang="en-US" sz="1400" baseline="0" dirty="0">
                          <a:effectLst/>
                          <a:latin typeface="Arial" pitchFamily="34" charset="0"/>
                          <a:ea typeface="Cambria" pitchFamily="18" charset="0"/>
                          <a:cs typeface="Arial" pitchFamily="34" charset="0"/>
                        </a:rPr>
                        <a:t> </a:t>
                      </a:r>
                      <a:endParaRPr lang="en-US" sz="1400" dirty="0">
                        <a:effectLst/>
                        <a:latin typeface="Arial" pitchFamily="34" charset="0"/>
                        <a:ea typeface="Cambria" pitchFamily="18" charset="0"/>
                        <a:cs typeface="Arial" pitchFamily="34" charset="0"/>
                      </a:endParaRPr>
                    </a:p>
                    <a:p>
                      <a:pPr marL="288925" marR="117475" lvl="0" indent="-231775" algn="just" defTabSz="914400" rtl="0" eaLnBrk="1" latinLnBrk="0" hangingPunct="1">
                        <a:spcBef>
                          <a:spcPts val="200"/>
                        </a:spcBef>
                        <a:spcAft>
                          <a:spcPts val="200"/>
                        </a:spcAft>
                        <a:buFont typeface="+mj-lt"/>
                        <a:buAutoNum type="arabicPeriod"/>
                      </a:pPr>
                      <a:r>
                        <a:rPr lang="en-US" sz="1400" kern="1200" dirty="0">
                          <a:solidFill>
                            <a:schemeClr val="tx1"/>
                          </a:solidFill>
                          <a:effectLst/>
                          <a:latin typeface="Arial" pitchFamily="34" charset="0"/>
                          <a:ea typeface="Cambria" pitchFamily="18" charset="0"/>
                          <a:cs typeface="Arial" pitchFamily="34" charset="0"/>
                        </a:rPr>
                        <a:t>Proper safety and protective equipment </a:t>
                      </a:r>
                    </a:p>
                    <a:p>
                      <a:pPr marL="288925" marR="117475" lvl="0" indent="-231775" algn="just" defTabSz="914400" rtl="0" eaLnBrk="1" latinLnBrk="0" hangingPunct="1">
                        <a:spcBef>
                          <a:spcPts val="200"/>
                        </a:spcBef>
                        <a:spcAft>
                          <a:spcPts val="200"/>
                        </a:spcAft>
                        <a:buFont typeface="+mj-lt"/>
                        <a:buAutoNum type="arabicPeriod"/>
                      </a:pPr>
                      <a:r>
                        <a:rPr lang="en-IN" sz="1400" kern="1200" dirty="0">
                          <a:solidFill>
                            <a:schemeClr val="tx1"/>
                          </a:solidFill>
                          <a:effectLst/>
                          <a:latin typeface="Arial" pitchFamily="34" charset="0"/>
                          <a:ea typeface="Cambria" pitchFamily="18" charset="0"/>
                          <a:cs typeface="Arial" pitchFamily="34" charset="0"/>
                        </a:rPr>
                        <a:t>Maintain collection of data on accidents with a view to take corrective, remedial and preventive action.</a:t>
                      </a:r>
                      <a:endParaRPr lang="en-US" sz="1400" kern="1200" dirty="0">
                        <a:solidFill>
                          <a:schemeClr val="tx1"/>
                        </a:solidFill>
                        <a:effectLst/>
                        <a:latin typeface="Arial" pitchFamily="34" charset="0"/>
                        <a:ea typeface="Cambria" pitchFamily="18" charset="0"/>
                        <a:cs typeface="Arial" pitchFamily="34" charset="0"/>
                      </a:endParaRPr>
                    </a:p>
                    <a:p>
                      <a:pPr marL="288925" marR="117475" lvl="0" indent="-231775" algn="just" defTabSz="914400" rtl="0" eaLnBrk="1" latinLnBrk="0" hangingPunct="1">
                        <a:spcBef>
                          <a:spcPts val="200"/>
                        </a:spcBef>
                        <a:spcAft>
                          <a:spcPts val="200"/>
                        </a:spcAft>
                        <a:buFont typeface="+mj-lt"/>
                        <a:buAutoNum type="arabicPeriod"/>
                      </a:pPr>
                      <a:r>
                        <a:rPr lang="en-IN" sz="1400" kern="1200" dirty="0">
                          <a:solidFill>
                            <a:schemeClr val="tx1"/>
                          </a:solidFill>
                          <a:effectLst/>
                          <a:latin typeface="Arial" pitchFamily="34" charset="0"/>
                          <a:ea typeface="Cambria" pitchFamily="18" charset="0"/>
                          <a:cs typeface="Arial" pitchFamily="34" charset="0"/>
                        </a:rPr>
                        <a:t>Automatic fire detection-cum-alarm system shall be provided.</a:t>
                      </a:r>
                      <a:endParaRPr lang="en-US" sz="1400" kern="1200" dirty="0">
                        <a:solidFill>
                          <a:schemeClr val="tx1"/>
                        </a:solidFill>
                        <a:effectLst/>
                        <a:latin typeface="Arial" pitchFamily="34" charset="0"/>
                        <a:ea typeface="Cambria" pitchFamily="18" charset="0"/>
                        <a:cs typeface="Arial" pitchFamily="34" charset="0"/>
                      </a:endParaRPr>
                    </a:p>
                  </a:txBody>
                  <a:tcPr marL="0" marR="0" marT="0" marB="0"/>
                </a:tc>
                <a:extLst>
                  <a:ext uri="{0D108BD9-81ED-4DB2-BD59-A6C34878D82A}">
                    <a16:rowId xmlns:a16="http://schemas.microsoft.com/office/drawing/2014/main" xmlns="" val="10002"/>
                  </a:ext>
                </a:extLst>
              </a:tr>
              <a:tr h="1112520">
                <a:tc>
                  <a:txBody>
                    <a:bodyPr/>
                    <a:lstStyle/>
                    <a:p>
                      <a:pPr marL="67945" marR="0" indent="0" algn="l" defTabSz="914400" rtl="0" eaLnBrk="1" fontAlgn="auto" latinLnBrk="0" hangingPunct="1">
                        <a:lnSpc>
                          <a:spcPct val="100000"/>
                        </a:lnSpc>
                        <a:spcBef>
                          <a:spcPts val="200"/>
                        </a:spcBef>
                        <a:spcAft>
                          <a:spcPts val="200"/>
                        </a:spcAft>
                        <a:buClrTx/>
                        <a:buSzTx/>
                        <a:buFontTx/>
                        <a:buNone/>
                        <a:tabLst/>
                        <a:defRPr/>
                      </a:pPr>
                      <a:r>
                        <a:rPr lang="en-US" sz="1400" dirty="0">
                          <a:effectLst/>
                          <a:latin typeface="Arial" pitchFamily="34" charset="0"/>
                          <a:ea typeface="Cambria" pitchFamily="18" charset="0"/>
                          <a:cs typeface="Arial" pitchFamily="34" charset="0"/>
                        </a:rPr>
                        <a:t>2.2</a:t>
                      </a:r>
                    </a:p>
                    <a:p>
                      <a:pPr marL="67945" marR="0">
                        <a:spcBef>
                          <a:spcPts val="200"/>
                        </a:spcBef>
                        <a:spcAft>
                          <a:spcPts val="200"/>
                        </a:spcAft>
                      </a:pPr>
                      <a:endParaRPr lang="en-US" sz="1400" dirty="0">
                        <a:effectLst/>
                        <a:latin typeface="Arial" pitchFamily="34" charset="0"/>
                        <a:ea typeface="Cambria" pitchFamily="18" charset="0"/>
                        <a:cs typeface="Arial" pitchFamily="34" charset="0"/>
                      </a:endParaRPr>
                    </a:p>
                  </a:txBody>
                  <a:tcPr marL="0" marR="0" marT="0" marB="0"/>
                </a:tc>
                <a:tc>
                  <a:txBody>
                    <a:bodyPr/>
                    <a:lstStyle/>
                    <a:p>
                      <a:pPr marL="67945" marR="0" lvl="0" indent="0" algn="ctr" defTabSz="914400" rtl="0" eaLnBrk="1" fontAlgn="auto" latinLnBrk="0" hangingPunct="1">
                        <a:lnSpc>
                          <a:spcPct val="100000"/>
                        </a:lnSpc>
                        <a:spcBef>
                          <a:spcPts val="200"/>
                        </a:spcBef>
                        <a:spcAft>
                          <a:spcPts val="200"/>
                        </a:spcAft>
                        <a:buClrTx/>
                        <a:buSzTx/>
                        <a:buFontTx/>
                        <a:buNone/>
                        <a:tabLst/>
                        <a:defRPr/>
                      </a:pPr>
                      <a:r>
                        <a:rPr lang="en-IN" sz="1400" kern="1200" dirty="0">
                          <a:solidFill>
                            <a:schemeClr val="tx1"/>
                          </a:solidFill>
                          <a:effectLst/>
                          <a:latin typeface="Arial" pitchFamily="34" charset="0"/>
                          <a:ea typeface="Cambria" pitchFamily="18" charset="0"/>
                          <a:cs typeface="Arial" pitchFamily="34" charset="0"/>
                        </a:rPr>
                        <a:t>Chemicals/Oil spillage</a:t>
                      </a:r>
                      <a:endParaRPr lang="en-US" sz="1400" kern="1200" dirty="0">
                        <a:solidFill>
                          <a:schemeClr val="tx1"/>
                        </a:solidFill>
                        <a:effectLst/>
                        <a:latin typeface="Arial" pitchFamily="34" charset="0"/>
                        <a:ea typeface="Cambria" pitchFamily="18" charset="0"/>
                        <a:cs typeface="Arial" pitchFamily="34" charset="0"/>
                      </a:endParaRPr>
                    </a:p>
                    <a:p>
                      <a:pPr marL="67945" marR="0" algn="ctr">
                        <a:spcBef>
                          <a:spcPts val="200"/>
                        </a:spcBef>
                        <a:spcAft>
                          <a:spcPts val="200"/>
                        </a:spcAft>
                      </a:pPr>
                      <a:endParaRPr lang="en-US" sz="1400" dirty="0">
                        <a:effectLst/>
                        <a:latin typeface="Arial" pitchFamily="34" charset="0"/>
                        <a:ea typeface="Cambria" pitchFamily="18" charset="0"/>
                        <a:cs typeface="Arial" pitchFamily="34" charset="0"/>
                      </a:endParaRPr>
                    </a:p>
                  </a:txBody>
                  <a:tcPr marL="0" marR="0" marT="0" marB="0"/>
                </a:tc>
                <a:tc>
                  <a:txBody>
                    <a:bodyPr/>
                    <a:lstStyle/>
                    <a:p>
                      <a:pPr marL="288925" marR="117475" lvl="0" indent="-231775" algn="ctr" defTabSz="914400" rtl="0" eaLnBrk="1" latinLnBrk="0" hangingPunct="1">
                        <a:spcBef>
                          <a:spcPts val="200"/>
                        </a:spcBef>
                        <a:spcAft>
                          <a:spcPts val="200"/>
                        </a:spcAft>
                        <a:buFont typeface="+mj-lt"/>
                        <a:buNone/>
                        <a:tabLst>
                          <a:tab pos="231775" algn="l"/>
                        </a:tabLst>
                      </a:pPr>
                      <a:r>
                        <a:rPr lang="en-IN" sz="1400" kern="1200" dirty="0">
                          <a:solidFill>
                            <a:schemeClr val="tx1"/>
                          </a:solidFill>
                          <a:latin typeface="Arial" pitchFamily="34" charset="0"/>
                          <a:ea typeface="+mn-ea"/>
                          <a:cs typeface="Arial" pitchFamily="34" charset="0"/>
                        </a:rPr>
                        <a:t>Corrosive</a:t>
                      </a:r>
                      <a:endParaRPr lang="en-IN" sz="1400" kern="1200" dirty="0">
                        <a:solidFill>
                          <a:schemeClr val="tx1"/>
                        </a:solidFill>
                        <a:effectLst/>
                        <a:latin typeface="Arial" pitchFamily="34" charset="0"/>
                        <a:ea typeface="Cambria" pitchFamily="18" charset="0"/>
                        <a:cs typeface="Arial" pitchFamily="34" charset="0"/>
                      </a:endParaRPr>
                    </a:p>
                  </a:txBody>
                  <a:tcPr marL="0" marR="0" marT="0" marB="0"/>
                </a:tc>
                <a:tc>
                  <a:txBody>
                    <a:bodyPr/>
                    <a:lstStyle/>
                    <a:p>
                      <a:pPr marL="288925" marR="179705" lvl="0" indent="-231775" algn="l" defTabSz="914400" rtl="0" eaLnBrk="1" latinLnBrk="0" hangingPunct="1">
                        <a:spcBef>
                          <a:spcPts val="200"/>
                        </a:spcBef>
                        <a:spcAft>
                          <a:spcPts val="200"/>
                        </a:spcAft>
                        <a:buFont typeface="+mj-lt"/>
                        <a:buAutoNum type="arabicPeriod"/>
                        <a:tabLst>
                          <a:tab pos="231775" algn="l"/>
                        </a:tabLst>
                      </a:pPr>
                      <a:r>
                        <a:rPr lang="en-US" sz="1400" kern="1200" dirty="0">
                          <a:solidFill>
                            <a:schemeClr val="tx1"/>
                          </a:solidFill>
                          <a:effectLst/>
                          <a:latin typeface="Arial" pitchFamily="34" charset="0"/>
                          <a:ea typeface="Cambria" pitchFamily="18" charset="0"/>
                          <a:cs typeface="Arial" pitchFamily="34" charset="0"/>
                        </a:rPr>
                        <a:t>it effects people, animals, the land and the coastal waters ways</a:t>
                      </a: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Arial" pitchFamily="34" charset="0"/>
                          <a:ea typeface="Cambria" pitchFamily="18" charset="0"/>
                          <a:cs typeface="Arial" pitchFamily="34" charset="0"/>
                        </a:rPr>
                        <a:t>Medium</a:t>
                      </a:r>
                    </a:p>
                    <a:p>
                      <a:pPr algn="ctr"/>
                      <a:endParaRPr lang="en-US" sz="1400" dirty="0">
                        <a:latin typeface="Arial" pitchFamily="34" charset="0"/>
                        <a:cs typeface="Arial" pitchFamily="34" charset="0"/>
                      </a:endParaRPr>
                    </a:p>
                  </a:txBody>
                  <a:tcPr marL="0" marR="0" marT="0" marB="0"/>
                </a:tc>
                <a:tc>
                  <a:txBody>
                    <a:bodyPr/>
                    <a:lstStyle/>
                    <a:p>
                      <a:pPr marL="288925" marR="179705" lvl="0" indent="-231775" algn="just" defTabSz="914400" rtl="0" eaLnBrk="1" latinLnBrk="0" hangingPunct="1">
                        <a:spcBef>
                          <a:spcPts val="200"/>
                        </a:spcBef>
                        <a:spcAft>
                          <a:spcPts val="200"/>
                        </a:spcAft>
                        <a:buFont typeface="+mj-lt"/>
                        <a:buAutoNum type="arabicPeriod"/>
                        <a:tabLst>
                          <a:tab pos="231775" algn="l"/>
                        </a:tabLst>
                      </a:pPr>
                      <a:r>
                        <a:rPr lang="en-IN" sz="1400" kern="1200" dirty="0">
                          <a:solidFill>
                            <a:schemeClr val="tx1"/>
                          </a:solidFill>
                          <a:effectLst/>
                          <a:latin typeface="Arial" pitchFamily="34" charset="0"/>
                          <a:ea typeface="Cambria" pitchFamily="18" charset="0"/>
                          <a:cs typeface="Arial" pitchFamily="34" charset="0"/>
                        </a:rPr>
                        <a:t>Periodical</a:t>
                      </a:r>
                      <a:r>
                        <a:rPr lang="en-IN" sz="1400" kern="1200" baseline="0" dirty="0">
                          <a:solidFill>
                            <a:schemeClr val="tx1"/>
                          </a:solidFill>
                          <a:effectLst/>
                          <a:latin typeface="Arial" pitchFamily="34" charset="0"/>
                          <a:ea typeface="Cambria" pitchFamily="18" charset="0"/>
                          <a:cs typeface="Arial" pitchFamily="34" charset="0"/>
                        </a:rPr>
                        <a:t> </a:t>
                      </a:r>
                      <a:r>
                        <a:rPr lang="en-IN" sz="1400" kern="1200" dirty="0">
                          <a:solidFill>
                            <a:schemeClr val="tx1"/>
                          </a:solidFill>
                          <a:effectLst/>
                          <a:latin typeface="Arial" pitchFamily="34" charset="0"/>
                          <a:ea typeface="Cambria" pitchFamily="18" charset="0"/>
                          <a:cs typeface="Arial" pitchFamily="34" charset="0"/>
                        </a:rPr>
                        <a:t>inspection and testing to identify spillage.</a:t>
                      </a:r>
                      <a:endParaRPr lang="en-US" sz="1400" kern="1200" dirty="0">
                        <a:solidFill>
                          <a:schemeClr val="tx1"/>
                        </a:solidFill>
                        <a:effectLst/>
                        <a:latin typeface="Arial" pitchFamily="34" charset="0"/>
                        <a:ea typeface="Cambria" pitchFamily="18" charset="0"/>
                        <a:cs typeface="Arial" pitchFamily="34" charset="0"/>
                      </a:endParaRPr>
                    </a:p>
                    <a:p>
                      <a:pPr marL="288925" marR="179705" lvl="0" indent="-231775" algn="just" defTabSz="914400" rtl="0" eaLnBrk="1" latinLnBrk="0" hangingPunct="1">
                        <a:spcBef>
                          <a:spcPts val="200"/>
                        </a:spcBef>
                        <a:spcAft>
                          <a:spcPts val="200"/>
                        </a:spcAft>
                        <a:buFont typeface="+mj-lt"/>
                        <a:buAutoNum type="arabicPeriod"/>
                        <a:tabLst>
                          <a:tab pos="231775" algn="l"/>
                        </a:tabLst>
                      </a:pPr>
                      <a:r>
                        <a:rPr lang="en-IN" sz="1400" kern="1200" dirty="0">
                          <a:solidFill>
                            <a:schemeClr val="tx1"/>
                          </a:solidFill>
                          <a:effectLst/>
                          <a:latin typeface="Arial" pitchFamily="34" charset="0"/>
                          <a:ea typeface="Cambria" pitchFamily="18" charset="0"/>
                          <a:cs typeface="Arial" pitchFamily="34" charset="0"/>
                        </a:rPr>
                        <a:t>Disaster Controller in plant</a:t>
                      </a:r>
                      <a:endParaRPr lang="en-US" sz="1400" kern="1200" dirty="0">
                        <a:solidFill>
                          <a:schemeClr val="tx1"/>
                        </a:solidFill>
                        <a:effectLst/>
                        <a:latin typeface="Arial" pitchFamily="34" charset="0"/>
                        <a:ea typeface="Cambria" pitchFamily="18" charset="0"/>
                        <a:cs typeface="Arial" pitchFamily="34" charset="0"/>
                      </a:endParaRPr>
                    </a:p>
                    <a:p>
                      <a:pPr marL="288925" marR="117475" lvl="0" indent="-231775" algn="just" defTabSz="914400" rtl="0" eaLnBrk="1" latinLnBrk="0" hangingPunct="1">
                        <a:spcBef>
                          <a:spcPts val="200"/>
                        </a:spcBef>
                        <a:spcAft>
                          <a:spcPts val="200"/>
                        </a:spcAft>
                        <a:buFont typeface="+mj-lt"/>
                        <a:buAutoNum type="arabicPeriod"/>
                      </a:pPr>
                      <a:endParaRPr lang="en-US" sz="1400" kern="1200" dirty="0">
                        <a:solidFill>
                          <a:schemeClr val="tx1"/>
                        </a:solidFill>
                        <a:effectLst/>
                        <a:latin typeface="Arial" pitchFamily="34" charset="0"/>
                        <a:ea typeface="Cambria" pitchFamily="18" charset="0"/>
                        <a:cs typeface="Arial" pitchFamily="34" charset="0"/>
                      </a:endParaRPr>
                    </a:p>
                  </a:txBody>
                  <a:tcPr marL="0" marR="0" marT="0" marB="0"/>
                </a:tc>
                <a:extLst>
                  <a:ext uri="{0D108BD9-81ED-4DB2-BD59-A6C34878D82A}">
                    <a16:rowId xmlns:a16="http://schemas.microsoft.com/office/drawing/2014/main" xmlns="" val="10004"/>
                  </a:ext>
                </a:extLst>
              </a:tr>
              <a:tr h="469522">
                <a:tc>
                  <a:txBody>
                    <a:bodyPr/>
                    <a:lstStyle/>
                    <a:p>
                      <a:pPr marL="67945" marR="0">
                        <a:spcBef>
                          <a:spcPts val="200"/>
                        </a:spcBef>
                        <a:spcAft>
                          <a:spcPts val="200"/>
                        </a:spcAft>
                      </a:pPr>
                      <a:r>
                        <a:rPr lang="en-US" sz="1400" dirty="0">
                          <a:effectLst/>
                          <a:latin typeface="Arial" pitchFamily="34" charset="0"/>
                          <a:ea typeface="Cambria" pitchFamily="18" charset="0"/>
                          <a:cs typeface="Arial" pitchFamily="34" charset="0"/>
                        </a:rPr>
                        <a:t>2.3</a:t>
                      </a:r>
                    </a:p>
                  </a:txBody>
                  <a:tcPr marL="0" marR="0" marT="0" marB="0"/>
                </a:tc>
                <a:tc>
                  <a:txBody>
                    <a:bodyPr/>
                    <a:lstStyle/>
                    <a:p>
                      <a:pPr marL="67945" marR="0" algn="ctr">
                        <a:spcBef>
                          <a:spcPts val="200"/>
                        </a:spcBef>
                        <a:spcAft>
                          <a:spcPts val="200"/>
                        </a:spcAft>
                      </a:pPr>
                      <a:r>
                        <a:rPr lang="en-US" sz="1400" dirty="0">
                          <a:effectLst/>
                          <a:latin typeface="Arial" pitchFamily="34" charset="0"/>
                          <a:ea typeface="Cambria" pitchFamily="18" charset="0"/>
                          <a:cs typeface="Arial" pitchFamily="34" charset="0"/>
                        </a:rPr>
                        <a:t>Diesel Generator</a:t>
                      </a:r>
                    </a:p>
                  </a:txBody>
                  <a:tcPr marL="0" marR="0" marT="0" marB="0"/>
                </a:tc>
                <a:tc>
                  <a:txBody>
                    <a:bodyPr/>
                    <a:lstStyle/>
                    <a:p>
                      <a:pPr marL="171450" marR="179705" indent="-171450" algn="just">
                        <a:spcBef>
                          <a:spcPts val="200"/>
                        </a:spcBef>
                        <a:spcAft>
                          <a:spcPts val="200"/>
                        </a:spcAft>
                        <a:buFont typeface="+mj-lt"/>
                        <a:buAutoNum type="arabicPeriod"/>
                      </a:pPr>
                      <a:r>
                        <a:rPr lang="en-US" sz="1400" dirty="0">
                          <a:effectLst/>
                          <a:latin typeface="Arial" pitchFamily="34" charset="0"/>
                          <a:ea typeface="Cambria" pitchFamily="18" charset="0"/>
                          <a:cs typeface="Arial" pitchFamily="34" charset="0"/>
                        </a:rPr>
                        <a:t>Mechanical hazards, fire hazards in Lube oil system and Cable galleries, Short circuits</a:t>
                      </a:r>
                    </a:p>
                  </a:txBody>
                  <a:tcPr marL="0" marR="0" marT="0" marB="0"/>
                </a:tc>
                <a:tc>
                  <a:txBody>
                    <a:bodyPr/>
                    <a:lstStyle/>
                    <a:p>
                      <a:pPr marL="288925" marR="179705" lvl="0" indent="-231775" algn="l" defTabSz="914400" rtl="0" eaLnBrk="1" latinLnBrk="0" hangingPunct="1">
                        <a:spcBef>
                          <a:spcPts val="200"/>
                        </a:spcBef>
                        <a:spcAft>
                          <a:spcPts val="200"/>
                        </a:spcAft>
                        <a:buFont typeface="+mj-lt"/>
                        <a:buAutoNum type="arabicPeriod"/>
                        <a:tabLst>
                          <a:tab pos="231775" algn="l"/>
                        </a:tabLst>
                      </a:pPr>
                      <a:r>
                        <a:rPr lang="en-US" sz="1400" kern="1200" dirty="0">
                          <a:solidFill>
                            <a:schemeClr val="tx1"/>
                          </a:solidFill>
                          <a:effectLst/>
                          <a:latin typeface="Arial" pitchFamily="34" charset="0"/>
                          <a:ea typeface="Cambria" pitchFamily="18" charset="0"/>
                          <a:cs typeface="Arial" pitchFamily="34" charset="0"/>
                        </a:rPr>
                        <a:t>Fire / electrical accident</a:t>
                      </a:r>
                    </a:p>
                  </a:txBody>
                  <a:tcPr marL="0" marR="0" marT="0" marB="0"/>
                </a:tc>
                <a:tc>
                  <a:txBody>
                    <a:bodyPr/>
                    <a:lstStyle/>
                    <a:p>
                      <a:pPr marL="161290" marR="112395" algn="ctr">
                        <a:spcBef>
                          <a:spcPts val="200"/>
                        </a:spcBef>
                        <a:spcAft>
                          <a:spcPts val="200"/>
                        </a:spcAft>
                      </a:pPr>
                      <a:r>
                        <a:rPr lang="en-US" sz="1400" dirty="0">
                          <a:effectLst/>
                          <a:latin typeface="Arial" pitchFamily="34" charset="0"/>
                          <a:ea typeface="Cambria" pitchFamily="18" charset="0"/>
                          <a:cs typeface="Arial" pitchFamily="34" charset="0"/>
                        </a:rPr>
                        <a:t>Medium</a:t>
                      </a:r>
                    </a:p>
                  </a:txBody>
                  <a:tcPr marL="0" marR="0" marT="0" marB="0"/>
                </a:tc>
                <a:tc>
                  <a:txBody>
                    <a:bodyPr/>
                    <a:lstStyle/>
                    <a:p>
                      <a:pPr marL="288925" marR="0" lvl="0" indent="-231775">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Inspection and Maintenance</a:t>
                      </a:r>
                    </a:p>
                    <a:p>
                      <a:pPr marL="288925" marR="0" lvl="0" indent="-231775">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Fire protection system.</a:t>
                      </a:r>
                    </a:p>
                    <a:p>
                      <a:pPr marL="288925" marR="0" lvl="0" indent="-231775">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Provision in electrical system described above</a:t>
                      </a:r>
                    </a:p>
                  </a:txBody>
                  <a:tcPr marL="0" marR="0" marT="0" marB="0"/>
                </a:tc>
                <a:extLst>
                  <a:ext uri="{0D108BD9-81ED-4DB2-BD59-A6C34878D82A}">
                    <a16:rowId xmlns:a16="http://schemas.microsoft.com/office/drawing/2014/main" xmlns="" val="10003"/>
                  </a:ext>
                </a:extLst>
              </a:tr>
            </a:tbl>
          </a:graphicData>
        </a:graphic>
      </p:graphicFrame>
      <p:sp>
        <p:nvSpPr>
          <p:cNvPr id="5" name="Rectangle 4">
            <a:extLst>
              <a:ext uri="{FF2B5EF4-FFF2-40B4-BE49-F238E27FC236}">
                <a16:creationId xmlns:a16="http://schemas.microsoft.com/office/drawing/2014/main" xmlns="" id="{D52051C1-7979-4DCC-BAFE-EA73699A4D2B}"/>
              </a:ext>
            </a:extLst>
          </p:cNvPr>
          <p:cNvSpPr/>
          <p:nvPr/>
        </p:nvSpPr>
        <p:spPr>
          <a:xfrm>
            <a:off x="0" y="5443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RISK ASSESSMENT FINDINGS AND ITS MITIGATION </a:t>
            </a:r>
          </a:p>
        </p:txBody>
      </p:sp>
    </p:spTree>
    <p:extLst>
      <p:ext uri="{BB962C8B-B14F-4D97-AF65-F5344CB8AC3E}">
        <p14:creationId xmlns:p14="http://schemas.microsoft.com/office/powerpoint/2010/main" val="1300963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0985" y="6569078"/>
            <a:ext cx="2844800" cy="365125"/>
          </a:xfrm>
        </p:spPr>
        <p:txBody>
          <a:bodyPr/>
          <a:lstStyle/>
          <a:p>
            <a:fld id="{C2D1187C-B7AF-481C-8D16-3206DBE8370E}" type="slidenum">
              <a:rPr lang="en-US" smtClean="0">
                <a:solidFill>
                  <a:schemeClr val="accent5">
                    <a:lumMod val="75000"/>
                  </a:schemeClr>
                </a:solidFill>
              </a:rPr>
              <a:pPr/>
              <a:t>67</a:t>
            </a:fld>
            <a:endParaRPr lang="en-US" dirty="0">
              <a:solidFill>
                <a:schemeClr val="accent5">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94289220"/>
              </p:ext>
            </p:extLst>
          </p:nvPr>
        </p:nvGraphicFramePr>
        <p:xfrm>
          <a:off x="133927" y="1262611"/>
          <a:ext cx="11772900" cy="4961323"/>
        </p:xfrm>
        <a:graphic>
          <a:graphicData uri="http://schemas.openxmlformats.org/drawingml/2006/table">
            <a:tbl>
              <a:tblPr firstRow="1" firstCol="1" lastRow="1" lastCol="1" bandRow="1" bandCol="1">
                <a:tableStyleId>{5940675A-B579-460E-94D1-54222C63F5DA}</a:tableStyleId>
              </a:tblPr>
              <a:tblGrid>
                <a:gridCol w="534919">
                  <a:extLst>
                    <a:ext uri="{9D8B030D-6E8A-4147-A177-3AD203B41FA5}">
                      <a16:colId xmlns:a16="http://schemas.microsoft.com/office/drawing/2014/main" xmlns="" val="20000"/>
                    </a:ext>
                  </a:extLst>
                </a:gridCol>
                <a:gridCol w="1333795">
                  <a:extLst>
                    <a:ext uri="{9D8B030D-6E8A-4147-A177-3AD203B41FA5}">
                      <a16:colId xmlns:a16="http://schemas.microsoft.com/office/drawing/2014/main" xmlns="" val="20001"/>
                    </a:ext>
                  </a:extLst>
                </a:gridCol>
                <a:gridCol w="1962150">
                  <a:extLst>
                    <a:ext uri="{9D8B030D-6E8A-4147-A177-3AD203B41FA5}">
                      <a16:colId xmlns:a16="http://schemas.microsoft.com/office/drawing/2014/main" xmlns="" val="20002"/>
                    </a:ext>
                  </a:extLst>
                </a:gridCol>
                <a:gridCol w="2242457">
                  <a:extLst>
                    <a:ext uri="{9D8B030D-6E8A-4147-A177-3AD203B41FA5}">
                      <a16:colId xmlns:a16="http://schemas.microsoft.com/office/drawing/2014/main" xmlns="" val="20003"/>
                    </a:ext>
                  </a:extLst>
                </a:gridCol>
                <a:gridCol w="1121229">
                  <a:extLst>
                    <a:ext uri="{9D8B030D-6E8A-4147-A177-3AD203B41FA5}">
                      <a16:colId xmlns:a16="http://schemas.microsoft.com/office/drawing/2014/main" xmlns="" val="20005"/>
                    </a:ext>
                  </a:extLst>
                </a:gridCol>
                <a:gridCol w="4578350">
                  <a:extLst>
                    <a:ext uri="{9D8B030D-6E8A-4147-A177-3AD203B41FA5}">
                      <a16:colId xmlns:a16="http://schemas.microsoft.com/office/drawing/2014/main" xmlns="" val="20006"/>
                    </a:ext>
                  </a:extLst>
                </a:gridCol>
              </a:tblGrid>
              <a:tr h="469522">
                <a:tc>
                  <a:txBody>
                    <a:bodyPr/>
                    <a:lstStyle/>
                    <a:p>
                      <a:pPr marL="93980" marR="0" algn="ctr">
                        <a:spcBef>
                          <a:spcPts val="200"/>
                        </a:spcBef>
                        <a:spcAft>
                          <a:spcPts val="200"/>
                        </a:spcAft>
                      </a:pPr>
                      <a:r>
                        <a:rPr lang="en-US" sz="1400" b="1" dirty="0">
                          <a:effectLst/>
                          <a:latin typeface="Arial" pitchFamily="34" charset="0"/>
                          <a:ea typeface="Cambria" pitchFamily="18" charset="0"/>
                          <a:cs typeface="Arial" pitchFamily="34" charset="0"/>
                        </a:rPr>
                        <a:t>Sl. No.</a:t>
                      </a:r>
                    </a:p>
                  </a:txBody>
                  <a:tcPr marL="0" marR="0" marT="0" marB="0">
                    <a:noFill/>
                  </a:tcPr>
                </a:tc>
                <a:tc>
                  <a:txBody>
                    <a:bodyPr/>
                    <a:lstStyle/>
                    <a:p>
                      <a:pPr marL="0" marR="0" algn="ctr">
                        <a:spcBef>
                          <a:spcPts val="200"/>
                        </a:spcBef>
                        <a:spcAft>
                          <a:spcPts val="200"/>
                        </a:spcAft>
                      </a:pPr>
                      <a:r>
                        <a:rPr lang="en-US" sz="1400" b="1" dirty="0">
                          <a:effectLst/>
                          <a:latin typeface="Arial" pitchFamily="34" charset="0"/>
                          <a:ea typeface="Cambria" pitchFamily="18" charset="0"/>
                          <a:cs typeface="Arial" pitchFamily="34" charset="0"/>
                        </a:rPr>
                        <a:t>Activity</a:t>
                      </a:r>
                    </a:p>
                  </a:txBody>
                  <a:tcPr marL="0" marR="0" marT="0" marB="0">
                    <a:noFill/>
                  </a:tcPr>
                </a:tc>
                <a:tc>
                  <a:txBody>
                    <a:bodyPr/>
                    <a:lstStyle/>
                    <a:p>
                      <a:pPr marL="252095" marR="0" algn="ctr">
                        <a:spcBef>
                          <a:spcPts val="200"/>
                        </a:spcBef>
                        <a:spcAft>
                          <a:spcPts val="200"/>
                        </a:spcAft>
                      </a:pPr>
                      <a:r>
                        <a:rPr lang="en-US" sz="1400" b="1" dirty="0">
                          <a:effectLst/>
                          <a:latin typeface="Arial" pitchFamily="34" charset="0"/>
                          <a:ea typeface="Cambria" pitchFamily="18" charset="0"/>
                          <a:cs typeface="Arial" pitchFamily="34" charset="0"/>
                        </a:rPr>
                        <a:t>Hazard</a:t>
                      </a:r>
                    </a:p>
                  </a:txBody>
                  <a:tcPr marL="0" marR="0" marT="0" marB="0">
                    <a:noFill/>
                  </a:tcPr>
                </a:tc>
                <a:tc>
                  <a:txBody>
                    <a:bodyPr/>
                    <a:lstStyle/>
                    <a:p>
                      <a:pPr marL="56515" marR="44450" algn="ctr">
                        <a:spcBef>
                          <a:spcPts val="200"/>
                        </a:spcBef>
                        <a:spcAft>
                          <a:spcPts val="200"/>
                        </a:spcAft>
                      </a:pPr>
                      <a:r>
                        <a:rPr lang="en-US" sz="1400" b="1" dirty="0">
                          <a:effectLst/>
                          <a:latin typeface="Arial" pitchFamily="34" charset="0"/>
                          <a:ea typeface="Cambria" pitchFamily="18" charset="0"/>
                          <a:cs typeface="Arial" pitchFamily="34" charset="0"/>
                        </a:rPr>
                        <a:t>Risk</a:t>
                      </a:r>
                    </a:p>
                  </a:txBody>
                  <a:tcPr marL="0" marR="0" marT="0" marB="0">
                    <a:noFill/>
                  </a:tcPr>
                </a:tc>
                <a:tc>
                  <a:txBody>
                    <a:bodyPr/>
                    <a:lstStyle/>
                    <a:p>
                      <a:pPr marL="193040" marR="166370" indent="60960" algn="ctr">
                        <a:spcBef>
                          <a:spcPts val="200"/>
                        </a:spcBef>
                        <a:spcAft>
                          <a:spcPts val="200"/>
                        </a:spcAft>
                      </a:pPr>
                      <a:r>
                        <a:rPr lang="en-US" sz="1400" b="1" dirty="0">
                          <a:effectLst/>
                          <a:latin typeface="Arial" pitchFamily="34" charset="0"/>
                          <a:ea typeface="Cambria" pitchFamily="18" charset="0"/>
                          <a:cs typeface="Arial" pitchFamily="34" charset="0"/>
                        </a:rPr>
                        <a:t>Risk Level</a:t>
                      </a:r>
                    </a:p>
                  </a:txBody>
                  <a:tcPr marL="0" marR="0" marT="0" marB="0">
                    <a:noFill/>
                  </a:tcPr>
                </a:tc>
                <a:tc>
                  <a:txBody>
                    <a:bodyPr/>
                    <a:lstStyle/>
                    <a:p>
                      <a:pPr marL="587375" marR="0" indent="-471488" algn="ctr">
                        <a:spcBef>
                          <a:spcPts val="200"/>
                        </a:spcBef>
                        <a:spcAft>
                          <a:spcPts val="200"/>
                        </a:spcAft>
                      </a:pPr>
                      <a:r>
                        <a:rPr lang="en-US" sz="1400" b="1" dirty="0">
                          <a:effectLst/>
                          <a:latin typeface="Arial" pitchFamily="34" charset="0"/>
                          <a:ea typeface="Cambria" pitchFamily="18" charset="0"/>
                          <a:cs typeface="Arial" pitchFamily="34" charset="0"/>
                        </a:rPr>
                        <a:t>Proposed Safety system</a:t>
                      </a:r>
                    </a:p>
                  </a:txBody>
                  <a:tcPr marL="0" marR="0" marT="0" marB="0">
                    <a:noFill/>
                  </a:tcPr>
                </a:tc>
                <a:extLst>
                  <a:ext uri="{0D108BD9-81ED-4DB2-BD59-A6C34878D82A}">
                    <a16:rowId xmlns:a16="http://schemas.microsoft.com/office/drawing/2014/main" xmlns="" val="10000"/>
                  </a:ext>
                </a:extLst>
              </a:tr>
              <a:tr h="234761">
                <a:tc>
                  <a:txBody>
                    <a:bodyPr/>
                    <a:lstStyle/>
                    <a:p>
                      <a:pPr marL="67945" marR="0">
                        <a:spcBef>
                          <a:spcPts val="200"/>
                        </a:spcBef>
                        <a:spcAft>
                          <a:spcPts val="200"/>
                        </a:spcAft>
                      </a:pPr>
                      <a:r>
                        <a:rPr lang="en-US" sz="1400" b="1" dirty="0">
                          <a:solidFill>
                            <a:schemeClr val="tx2"/>
                          </a:solidFill>
                          <a:effectLst/>
                          <a:latin typeface="Arial" pitchFamily="34" charset="0"/>
                          <a:ea typeface="Cambria" pitchFamily="18" charset="0"/>
                          <a:cs typeface="Arial" pitchFamily="34" charset="0"/>
                        </a:rPr>
                        <a:t>3</a:t>
                      </a:r>
                    </a:p>
                  </a:txBody>
                  <a:tcPr marL="0" marR="0" marT="0" marB="0" anchor="ctr"/>
                </a:tc>
                <a:tc gridSpan="5">
                  <a:txBody>
                    <a:bodyPr/>
                    <a:lstStyle/>
                    <a:p>
                      <a:pPr marL="0" marR="0" indent="29845">
                        <a:spcBef>
                          <a:spcPts val="200"/>
                        </a:spcBef>
                        <a:spcAft>
                          <a:spcPts val="200"/>
                        </a:spcAft>
                        <a:tabLst>
                          <a:tab pos="229235" algn="l"/>
                        </a:tabLst>
                      </a:pPr>
                      <a:r>
                        <a:rPr lang="en-US" sz="1400" b="1" kern="1200" dirty="0">
                          <a:solidFill>
                            <a:schemeClr val="tx2"/>
                          </a:solidFill>
                          <a:effectLst/>
                          <a:latin typeface="Arial" pitchFamily="34" charset="0"/>
                          <a:ea typeface="Cambria" pitchFamily="18" charset="0"/>
                          <a:cs typeface="Arial" pitchFamily="34" charset="0"/>
                        </a:rPr>
                        <a:t>Fire/explosion hazard  (General) </a:t>
                      </a:r>
                      <a:endParaRPr lang="en-US" sz="1400" b="1" dirty="0">
                        <a:solidFill>
                          <a:schemeClr val="tx2"/>
                        </a:solidFill>
                        <a:effectLst/>
                        <a:latin typeface="Arial" pitchFamily="34" charset="0"/>
                        <a:ea typeface="Cambria" pitchFamily="18" charset="0"/>
                        <a:cs typeface="Arial" pitchFamily="34" charset="0"/>
                      </a:endParaRPr>
                    </a:p>
                  </a:txBody>
                  <a:tcPr marL="0" marR="0" marT="0" marB="0" anchor="ctr"/>
                </a:tc>
                <a:tc hMerge="1">
                  <a:txBody>
                    <a:bodyPr/>
                    <a:lstStyle/>
                    <a:p>
                      <a:endParaRPr lang="en-IN"/>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69522">
                <a:tc>
                  <a:txBody>
                    <a:bodyPr/>
                    <a:lstStyle/>
                    <a:p>
                      <a:pPr marL="67945" marR="0">
                        <a:spcBef>
                          <a:spcPts val="200"/>
                        </a:spcBef>
                        <a:spcAft>
                          <a:spcPts val="200"/>
                        </a:spcAft>
                      </a:pPr>
                      <a:r>
                        <a:rPr lang="en-US" sz="1400" dirty="0">
                          <a:effectLst/>
                          <a:latin typeface="Arial" pitchFamily="34" charset="0"/>
                          <a:ea typeface="Cambria" pitchFamily="18" charset="0"/>
                          <a:cs typeface="Arial" pitchFamily="34" charset="0"/>
                        </a:rPr>
                        <a:t>3.1</a:t>
                      </a:r>
                    </a:p>
                  </a:txBody>
                  <a:tcPr marL="0" marR="0" marT="0" marB="0"/>
                </a:tc>
                <a:tc>
                  <a:txBody>
                    <a:bodyPr/>
                    <a:lstStyle/>
                    <a:p>
                      <a:pPr marL="410845" marR="0" indent="-342900">
                        <a:spcBef>
                          <a:spcPts val="200"/>
                        </a:spcBef>
                        <a:spcAft>
                          <a:spcPts val="200"/>
                        </a:spcAft>
                        <a:buFont typeface="+mj-lt"/>
                        <a:buAutoNum type="arabicPeriod"/>
                      </a:pPr>
                      <a:r>
                        <a:rPr lang="en-US" sz="1400" dirty="0">
                          <a:effectLst/>
                          <a:latin typeface="Arial" pitchFamily="34" charset="0"/>
                          <a:ea typeface="Cambria" pitchFamily="18" charset="0"/>
                          <a:cs typeface="Arial" pitchFamily="34" charset="0"/>
                        </a:rPr>
                        <a:t>Used Oil Storage in the Plant</a:t>
                      </a:r>
                    </a:p>
                    <a:p>
                      <a:pPr marL="410845" marR="0" indent="-342900" algn="l" defTabSz="914400" rtl="0" eaLnBrk="1" fontAlgn="auto" latinLnBrk="0" hangingPunct="1">
                        <a:lnSpc>
                          <a:spcPct val="100000"/>
                        </a:lnSpc>
                        <a:spcBef>
                          <a:spcPts val="200"/>
                        </a:spcBef>
                        <a:spcAft>
                          <a:spcPts val="200"/>
                        </a:spcAft>
                        <a:buClrTx/>
                        <a:buSzTx/>
                        <a:buFont typeface="+mj-lt"/>
                        <a:buAutoNum type="arabicPeriod"/>
                        <a:tabLst/>
                        <a:defRPr/>
                      </a:pPr>
                      <a:r>
                        <a:rPr lang="en-IN" sz="1400" dirty="0">
                          <a:latin typeface="Arial" pitchFamily="34" charset="0"/>
                          <a:ea typeface="Calibri"/>
                          <a:cs typeface="Arial" pitchFamily="34" charset="0"/>
                        </a:rPr>
                        <a:t>Cloud burst/ lightning</a:t>
                      </a:r>
                    </a:p>
                    <a:p>
                      <a:pPr marL="410845" marR="0" indent="-342900" algn="l" defTabSz="914400" rtl="0" eaLnBrk="1" fontAlgn="auto" latinLnBrk="0" hangingPunct="1">
                        <a:lnSpc>
                          <a:spcPct val="100000"/>
                        </a:lnSpc>
                        <a:spcBef>
                          <a:spcPts val="200"/>
                        </a:spcBef>
                        <a:spcAft>
                          <a:spcPts val="200"/>
                        </a:spcAft>
                        <a:buClrTx/>
                        <a:buSzTx/>
                        <a:buFont typeface="+mj-lt"/>
                        <a:buAutoNum type="arabicPeriod"/>
                        <a:tabLst/>
                        <a:defRPr/>
                      </a:pPr>
                      <a:r>
                        <a:rPr lang="en-US" sz="1400" kern="1200" dirty="0">
                          <a:solidFill>
                            <a:schemeClr val="tx1"/>
                          </a:solidFill>
                          <a:latin typeface="Arial" pitchFamily="34" charset="0"/>
                          <a:ea typeface="+mn-ea"/>
                          <a:cs typeface="Arial" pitchFamily="34" charset="0"/>
                        </a:rPr>
                        <a:t>static electricity/electric spark </a:t>
                      </a:r>
                      <a:endParaRPr lang="en-US" sz="1400" dirty="0">
                        <a:latin typeface="Arial" pitchFamily="34" charset="0"/>
                        <a:ea typeface="Calibri"/>
                        <a:cs typeface="Arial" pitchFamily="34" charset="0"/>
                      </a:endParaRPr>
                    </a:p>
                    <a:p>
                      <a:pPr marL="67945" marR="0">
                        <a:spcBef>
                          <a:spcPts val="200"/>
                        </a:spcBef>
                        <a:spcAft>
                          <a:spcPts val="200"/>
                        </a:spcAft>
                      </a:pPr>
                      <a:endParaRPr lang="en-US" sz="1400" dirty="0">
                        <a:effectLst/>
                        <a:latin typeface="Arial" pitchFamily="34" charset="0"/>
                        <a:ea typeface="Cambria" pitchFamily="18" charset="0"/>
                        <a:cs typeface="Arial" pitchFamily="34" charset="0"/>
                      </a:endParaRPr>
                    </a:p>
                  </a:txBody>
                  <a:tcPr marL="0" marR="0" marT="0" marB="0"/>
                </a:tc>
                <a:tc>
                  <a:txBody>
                    <a:bodyPr/>
                    <a:lstStyle/>
                    <a:p>
                      <a:pPr marL="66675" marR="179705">
                        <a:spcBef>
                          <a:spcPts val="200"/>
                        </a:spcBef>
                        <a:spcAft>
                          <a:spcPts val="200"/>
                        </a:spcAft>
                      </a:pPr>
                      <a:r>
                        <a:rPr lang="en-US" sz="1400" dirty="0">
                          <a:effectLst/>
                          <a:latin typeface="Arial" pitchFamily="34" charset="0"/>
                          <a:ea typeface="Cambria" pitchFamily="18" charset="0"/>
                          <a:cs typeface="Arial" pitchFamily="34" charset="0"/>
                        </a:rPr>
                        <a:t>Fire hazard / Slippage </a:t>
                      </a:r>
                    </a:p>
                  </a:txBody>
                  <a:tcPr marL="0" marR="0" marT="0" marB="0"/>
                </a:tc>
                <a:tc>
                  <a:txBody>
                    <a:bodyPr/>
                    <a:lstStyle/>
                    <a:p>
                      <a:pPr marL="66675" marR="179705">
                        <a:spcBef>
                          <a:spcPts val="200"/>
                        </a:spcBef>
                        <a:spcAft>
                          <a:spcPts val="200"/>
                        </a:spcAft>
                      </a:pPr>
                      <a:r>
                        <a:rPr lang="en-US" sz="1400" dirty="0">
                          <a:effectLst/>
                          <a:latin typeface="Arial" pitchFamily="34" charset="0"/>
                          <a:ea typeface="Cambria" pitchFamily="18" charset="0"/>
                          <a:cs typeface="Arial" pitchFamily="34" charset="0"/>
                        </a:rPr>
                        <a:t>Burn injury, </a:t>
                      </a:r>
                    </a:p>
                    <a:p>
                      <a:pPr marL="66675" marR="179705">
                        <a:spcBef>
                          <a:spcPts val="200"/>
                        </a:spcBef>
                        <a:spcAft>
                          <a:spcPts val="200"/>
                        </a:spcAft>
                      </a:pPr>
                      <a:r>
                        <a:rPr lang="en-US" sz="1400" dirty="0">
                          <a:effectLst/>
                          <a:latin typeface="Arial" pitchFamily="34" charset="0"/>
                          <a:ea typeface="Cambria" pitchFamily="18" charset="0"/>
                          <a:cs typeface="Arial" pitchFamily="34" charset="0"/>
                        </a:rPr>
                        <a:t>May be fatal if magnitude of fire is high &amp; uncontrollable</a:t>
                      </a:r>
                    </a:p>
                    <a:p>
                      <a:pPr marL="66675" marR="179705">
                        <a:spcBef>
                          <a:spcPts val="200"/>
                        </a:spcBef>
                        <a:spcAft>
                          <a:spcPts val="200"/>
                        </a:spcAft>
                      </a:pPr>
                      <a:r>
                        <a:rPr lang="en-US" sz="1400" dirty="0">
                          <a:effectLst/>
                          <a:latin typeface="Arial" pitchFamily="34" charset="0"/>
                          <a:ea typeface="Cambria" pitchFamily="18" charset="0"/>
                          <a:cs typeface="Arial" pitchFamily="34" charset="0"/>
                        </a:rPr>
                        <a:t>Body injury due to slippage</a:t>
                      </a:r>
                    </a:p>
                  </a:txBody>
                  <a:tcPr marL="0" marR="0" marT="0" marB="0"/>
                </a:tc>
                <a:tc>
                  <a:txBody>
                    <a:bodyPr/>
                    <a:lstStyle/>
                    <a:p>
                      <a:pPr marL="161290" marR="112395" algn="ctr">
                        <a:spcBef>
                          <a:spcPts val="200"/>
                        </a:spcBef>
                        <a:spcAft>
                          <a:spcPts val="200"/>
                        </a:spcAft>
                      </a:pPr>
                      <a:r>
                        <a:rPr lang="en-US" sz="1400" dirty="0">
                          <a:effectLst/>
                          <a:latin typeface="Arial" pitchFamily="34" charset="0"/>
                          <a:ea typeface="Cambria" pitchFamily="18" charset="0"/>
                          <a:cs typeface="Arial" pitchFamily="34" charset="0"/>
                        </a:rPr>
                        <a:t>High</a:t>
                      </a:r>
                    </a:p>
                  </a:txBody>
                  <a:tcPr marL="0" marR="0" marT="0" marB="0"/>
                </a:tc>
                <a:tc>
                  <a:txBody>
                    <a:bodyPr/>
                    <a:lstStyle/>
                    <a:p>
                      <a:pPr marL="285750" marR="0" lvl="0" indent="-228600">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Oil storage on Concrete floor with catchment </a:t>
                      </a:r>
                      <a:r>
                        <a:rPr lang="en-US" sz="1400" kern="1200" dirty="0">
                          <a:solidFill>
                            <a:schemeClr val="tx1"/>
                          </a:solidFill>
                          <a:effectLst/>
                          <a:latin typeface="Arial" pitchFamily="34" charset="0"/>
                          <a:ea typeface="Cambria" pitchFamily="18" charset="0"/>
                          <a:cs typeface="Arial" pitchFamily="34" charset="0"/>
                        </a:rPr>
                        <a:t>and spillage oil collection pit </a:t>
                      </a:r>
                    </a:p>
                    <a:p>
                      <a:pPr marL="285750" marR="0" lvl="0" indent="-228600">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Firefighting system</a:t>
                      </a:r>
                    </a:p>
                    <a:p>
                      <a:pPr marL="285750" marR="0" lvl="0" indent="-228600">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Fireproof bulb in Oil storage area</a:t>
                      </a:r>
                    </a:p>
                    <a:p>
                      <a:pPr marL="285750" marR="0" lvl="0" indent="-228600">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Proper house keeping</a:t>
                      </a:r>
                    </a:p>
                    <a:p>
                      <a:pPr marL="285750" marR="0" lvl="0" indent="-228600">
                        <a:spcBef>
                          <a:spcPts val="200"/>
                        </a:spcBef>
                        <a:spcAft>
                          <a:spcPts val="200"/>
                        </a:spcAft>
                        <a:buFont typeface="+mj-lt"/>
                        <a:buAutoNum type="arabicPeriod"/>
                        <a:tabLst>
                          <a:tab pos="201930" algn="l"/>
                        </a:tabLst>
                      </a:pPr>
                      <a:r>
                        <a:rPr lang="en-US" sz="1400" dirty="0">
                          <a:effectLst/>
                          <a:latin typeface="Arial" pitchFamily="34" charset="0"/>
                          <a:ea typeface="Cambria" pitchFamily="18" charset="0"/>
                          <a:cs typeface="Arial" pitchFamily="34" charset="0"/>
                        </a:rPr>
                        <a:t>No smoking/any other ignition source while handling Used oil</a:t>
                      </a:r>
                    </a:p>
                  </a:txBody>
                  <a:tcPr marL="0" marR="0" marT="0" marB="0"/>
                </a:tc>
                <a:extLst>
                  <a:ext uri="{0D108BD9-81ED-4DB2-BD59-A6C34878D82A}">
                    <a16:rowId xmlns:a16="http://schemas.microsoft.com/office/drawing/2014/main" xmlns="" val="10002"/>
                  </a:ext>
                </a:extLst>
              </a:tr>
              <a:tr h="193040">
                <a:tc>
                  <a:txBody>
                    <a:bodyPr/>
                    <a:lstStyle/>
                    <a:p>
                      <a:pPr marL="67945" marR="0">
                        <a:spcBef>
                          <a:spcPts val="200"/>
                        </a:spcBef>
                        <a:spcAft>
                          <a:spcPts val="200"/>
                        </a:spcAft>
                      </a:pPr>
                      <a:r>
                        <a:rPr lang="en-US" sz="1400" b="1" kern="1200" dirty="0">
                          <a:solidFill>
                            <a:schemeClr val="tx2"/>
                          </a:solidFill>
                          <a:effectLst/>
                          <a:latin typeface="Arial" pitchFamily="34" charset="0"/>
                          <a:ea typeface="Cambria" pitchFamily="18" charset="0"/>
                          <a:cs typeface="Arial" pitchFamily="34" charset="0"/>
                        </a:rPr>
                        <a:t>4 </a:t>
                      </a:r>
                    </a:p>
                  </a:txBody>
                  <a:tcPr marL="0" marR="0" marT="0" marB="0"/>
                </a:tc>
                <a:tc gridSpan="5">
                  <a:txBody>
                    <a:bodyPr/>
                    <a:lstStyle/>
                    <a:p>
                      <a:pPr marL="67945" marR="0">
                        <a:spcBef>
                          <a:spcPts val="200"/>
                        </a:spcBef>
                        <a:spcAft>
                          <a:spcPts val="200"/>
                        </a:spcAft>
                      </a:pPr>
                      <a:r>
                        <a:rPr lang="en-US" sz="1400" b="1" kern="1200" dirty="0">
                          <a:solidFill>
                            <a:schemeClr val="tx2"/>
                          </a:solidFill>
                          <a:effectLst/>
                          <a:latin typeface="Arial" pitchFamily="34" charset="0"/>
                          <a:ea typeface="Cambria" pitchFamily="18" charset="0"/>
                          <a:cs typeface="Arial" pitchFamily="34" charset="0"/>
                        </a:rPr>
                        <a:t>Electrical System</a:t>
                      </a:r>
                    </a:p>
                  </a:txBody>
                  <a:tcPr marL="0" marR="0" marT="0" marB="0"/>
                </a:tc>
                <a:tc hMerge="1">
                  <a:txBody>
                    <a:bodyPr/>
                    <a:lstStyle/>
                    <a:p>
                      <a:endParaRPr lang="en-IN"/>
                    </a:p>
                  </a:txBody>
                  <a:tcPr/>
                </a:tc>
                <a:tc hMerge="1">
                  <a:txBody>
                    <a:bodyPr/>
                    <a:lstStyle/>
                    <a:p>
                      <a:endParaRPr lang="en-US"/>
                    </a:p>
                  </a:txBody>
                  <a:tcPr marL="0" marR="0" marT="0" marB="0"/>
                </a:tc>
                <a:tc hMerge="1">
                  <a:txBody>
                    <a:bodyPr/>
                    <a:lstStyle/>
                    <a:p>
                      <a:endParaRPr lang="en-US"/>
                    </a:p>
                  </a:txBody>
                  <a:tcPr/>
                </a:tc>
                <a:tc hMerge="1">
                  <a:txBody>
                    <a:bodyPr/>
                    <a:lstStyle/>
                    <a:p>
                      <a:pPr marL="288925" marR="0" lvl="0" indent="-231775">
                        <a:spcBef>
                          <a:spcPts val="200"/>
                        </a:spcBef>
                        <a:spcAft>
                          <a:spcPts val="200"/>
                        </a:spcAft>
                        <a:buFont typeface="+mj-lt"/>
                        <a:buAutoNum type="arabicPeriod"/>
                        <a:tabLst>
                          <a:tab pos="201930" algn="l"/>
                        </a:tabLst>
                      </a:pPr>
                      <a:endParaRPr lang="en-US" sz="1600" dirty="0">
                        <a:effectLst/>
                        <a:latin typeface="Cambria" pitchFamily="18" charset="0"/>
                        <a:ea typeface="Cambria" pitchFamily="18" charset="0"/>
                        <a:cs typeface="Times New Roman"/>
                      </a:endParaRPr>
                    </a:p>
                  </a:txBody>
                  <a:tcPr marL="0" marR="0" marT="0" marB="0"/>
                </a:tc>
                <a:extLst>
                  <a:ext uri="{0D108BD9-81ED-4DB2-BD59-A6C34878D82A}">
                    <a16:rowId xmlns:a16="http://schemas.microsoft.com/office/drawing/2014/main" xmlns="" val="10003"/>
                  </a:ext>
                </a:extLst>
              </a:tr>
              <a:tr h="701040">
                <a:tc>
                  <a:txBody>
                    <a:bodyPr/>
                    <a:lstStyle/>
                    <a:p>
                      <a:pPr marL="67945" marR="0">
                        <a:spcBef>
                          <a:spcPts val="200"/>
                        </a:spcBef>
                        <a:spcAft>
                          <a:spcPts val="200"/>
                        </a:spcAft>
                      </a:pPr>
                      <a:r>
                        <a:rPr lang="en-US" sz="1400" dirty="0">
                          <a:effectLst/>
                          <a:latin typeface="Arial" pitchFamily="34" charset="0"/>
                          <a:ea typeface="Cambria" pitchFamily="18" charset="0"/>
                          <a:cs typeface="Arial" pitchFamily="34" charset="0"/>
                        </a:rPr>
                        <a:t>4.1</a:t>
                      </a:r>
                    </a:p>
                  </a:txBody>
                  <a:tcPr marL="0" marR="0" marT="0" marB="0"/>
                </a:tc>
                <a:tc>
                  <a:txBody>
                    <a:bodyPr/>
                    <a:lstStyle/>
                    <a:p>
                      <a:pPr marL="67945" marR="0">
                        <a:spcBef>
                          <a:spcPts val="200"/>
                        </a:spcBef>
                        <a:spcAft>
                          <a:spcPts val="200"/>
                        </a:spcAft>
                      </a:pPr>
                      <a:r>
                        <a:rPr lang="en-US" sz="1400" kern="1200" dirty="0">
                          <a:solidFill>
                            <a:schemeClr val="tx1"/>
                          </a:solidFill>
                          <a:effectLst/>
                          <a:latin typeface="Arial" pitchFamily="34" charset="0"/>
                          <a:ea typeface="Cambria" pitchFamily="18" charset="0"/>
                          <a:cs typeface="Arial" pitchFamily="34" charset="0"/>
                        </a:rPr>
                        <a:t>Electrical System</a:t>
                      </a:r>
                      <a:endParaRPr lang="en-US" sz="1400" dirty="0">
                        <a:effectLst/>
                        <a:latin typeface="Arial" pitchFamily="34" charset="0"/>
                        <a:ea typeface="Cambria" pitchFamily="18" charset="0"/>
                        <a:cs typeface="Arial" pitchFamily="34" charset="0"/>
                      </a:endParaRPr>
                    </a:p>
                  </a:txBody>
                  <a:tcPr marL="0" marR="0" marT="0" marB="0"/>
                </a:tc>
                <a:tc>
                  <a:txBody>
                    <a:bodyPr/>
                    <a:lstStyle/>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Exposure to Electrical Shocks</a:t>
                      </a:r>
                    </a:p>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Scope of Fire due to Electrical Short circuits </a:t>
                      </a:r>
                    </a:p>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Exposure to Burns</a:t>
                      </a:r>
                    </a:p>
                  </a:txBody>
                  <a:tcPr marL="0" marR="0" marT="0" marB="0"/>
                </a:tc>
                <a:tc>
                  <a:txBody>
                    <a:bodyPr/>
                    <a:lstStyle/>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Burns </a:t>
                      </a:r>
                    </a:p>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Shocks </a:t>
                      </a:r>
                    </a:p>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Damages to skin</a:t>
                      </a:r>
                    </a:p>
                    <a:p>
                      <a:pPr marL="288925" marR="0" lvl="0" indent="-23177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Neurological problems</a:t>
                      </a:r>
                    </a:p>
                  </a:txBody>
                  <a:tcPr marL="0" marR="0" marT="0" marB="0"/>
                </a:tc>
                <a:tc>
                  <a:txBody>
                    <a:bodyPr/>
                    <a:lstStyle/>
                    <a:p>
                      <a:pPr algn="ctr"/>
                      <a:r>
                        <a:rPr lang="en-US" sz="1400" kern="1200" dirty="0">
                          <a:solidFill>
                            <a:schemeClr val="tx1"/>
                          </a:solidFill>
                          <a:effectLst/>
                          <a:latin typeface="Arial" pitchFamily="34" charset="0"/>
                          <a:ea typeface="Cambria" pitchFamily="18" charset="0"/>
                          <a:cs typeface="Arial" pitchFamily="34" charset="0"/>
                        </a:rPr>
                        <a:t>Medium</a:t>
                      </a:r>
                      <a:endParaRPr lang="en-US" sz="1400" dirty="0">
                        <a:latin typeface="Arial" pitchFamily="34" charset="0"/>
                        <a:ea typeface="Cambria" pitchFamily="18" charset="0"/>
                        <a:cs typeface="Arial" pitchFamily="34" charset="0"/>
                      </a:endParaRPr>
                    </a:p>
                  </a:txBody>
                  <a:tcPr marL="0" marR="0" marT="0" marB="0"/>
                </a:tc>
                <a:tc>
                  <a:txBody>
                    <a:bodyPr/>
                    <a:lstStyle/>
                    <a:p>
                      <a:pPr marL="231775" marR="0" lvl="0" indent="-17462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Adequately rated and quick response circuit breakers, aided by reliable and selective digital or microprocessor based electromagnetic protective relays would be incorporated in the electrical system </a:t>
                      </a:r>
                    </a:p>
                    <a:p>
                      <a:pPr marL="231775" marR="0" lvl="0" indent="-174625" algn="l" defTabSz="914400" rtl="0" eaLnBrk="1" latinLnBrk="0" hangingPunct="1">
                        <a:spcBef>
                          <a:spcPts val="200"/>
                        </a:spcBef>
                        <a:spcAft>
                          <a:spcPts val="200"/>
                        </a:spcAft>
                        <a:buFont typeface="+mj-lt"/>
                        <a:buAutoNum type="arabicPeriod"/>
                        <a:tabLst>
                          <a:tab pos="201930" algn="l"/>
                        </a:tabLst>
                      </a:pPr>
                      <a:r>
                        <a:rPr lang="en-US" sz="1400" kern="1200" dirty="0">
                          <a:solidFill>
                            <a:schemeClr val="tx1"/>
                          </a:solidFill>
                          <a:effectLst/>
                          <a:latin typeface="Arial" pitchFamily="34" charset="0"/>
                          <a:ea typeface="Cambria" pitchFamily="18" charset="0"/>
                          <a:cs typeface="Arial" pitchFamily="34" charset="0"/>
                        </a:rPr>
                        <a:t>Powder type or CO</a:t>
                      </a:r>
                      <a:r>
                        <a:rPr lang="en-US" sz="1400" kern="1200" baseline="-25000" dirty="0">
                          <a:solidFill>
                            <a:schemeClr val="tx1"/>
                          </a:solidFill>
                          <a:effectLst/>
                          <a:latin typeface="Arial" pitchFamily="34" charset="0"/>
                          <a:ea typeface="Cambria" pitchFamily="18" charset="0"/>
                          <a:cs typeface="Arial" pitchFamily="34" charset="0"/>
                        </a:rPr>
                        <a:t>2</a:t>
                      </a:r>
                      <a:r>
                        <a:rPr lang="en-US" sz="1400" kern="1200" dirty="0">
                          <a:solidFill>
                            <a:schemeClr val="tx1"/>
                          </a:solidFill>
                          <a:effectLst/>
                          <a:latin typeface="Arial" pitchFamily="34" charset="0"/>
                          <a:ea typeface="Cambria" pitchFamily="18" charset="0"/>
                          <a:cs typeface="Arial" pitchFamily="34" charset="0"/>
                        </a:rPr>
                        <a:t> fire extinguisher Proper design of electrical equipment as per standards/HAC and proper isolation</a:t>
                      </a:r>
                    </a:p>
                  </a:txBody>
                  <a:tcPr marL="0" marR="0" marT="0" marB="0"/>
                </a:tc>
                <a:extLst>
                  <a:ext uri="{0D108BD9-81ED-4DB2-BD59-A6C34878D82A}">
                    <a16:rowId xmlns:a16="http://schemas.microsoft.com/office/drawing/2014/main" xmlns="" val="10004"/>
                  </a:ext>
                </a:extLst>
              </a:tr>
            </a:tbl>
          </a:graphicData>
        </a:graphic>
      </p:graphicFrame>
      <p:sp>
        <p:nvSpPr>
          <p:cNvPr id="7" name="Rectangle 6">
            <a:extLst>
              <a:ext uri="{FF2B5EF4-FFF2-40B4-BE49-F238E27FC236}">
                <a16:creationId xmlns:a16="http://schemas.microsoft.com/office/drawing/2014/main" xmlns="" id="{D52051C1-7979-4DCC-BAFE-EA73699A4D2B}"/>
              </a:ext>
            </a:extLst>
          </p:cNvPr>
          <p:cNvSpPr/>
          <p:nvPr/>
        </p:nvSpPr>
        <p:spPr>
          <a:xfrm>
            <a:off x="0" y="5443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RISK ASSESSMENT FINDINGS AND ITS MITIGATION </a:t>
            </a:r>
          </a:p>
        </p:txBody>
      </p:sp>
    </p:spTree>
    <p:extLst>
      <p:ext uri="{BB962C8B-B14F-4D97-AF65-F5344CB8AC3E}">
        <p14:creationId xmlns:p14="http://schemas.microsoft.com/office/powerpoint/2010/main" val="13009634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0985" y="6569078"/>
            <a:ext cx="2844800" cy="365125"/>
          </a:xfrm>
        </p:spPr>
        <p:txBody>
          <a:bodyPr/>
          <a:lstStyle/>
          <a:p>
            <a:fld id="{C2D1187C-B7AF-481C-8D16-3206DBE8370E}" type="slidenum">
              <a:rPr lang="en-US" smtClean="0">
                <a:solidFill>
                  <a:schemeClr val="accent5">
                    <a:lumMod val="75000"/>
                  </a:schemeClr>
                </a:solidFill>
              </a:rPr>
              <a:pPr/>
              <a:t>68</a:t>
            </a:fld>
            <a:endParaRPr lang="en-US" dirty="0">
              <a:solidFill>
                <a:schemeClr val="accent5">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5490225"/>
              </p:ext>
            </p:extLst>
          </p:nvPr>
        </p:nvGraphicFramePr>
        <p:xfrm>
          <a:off x="209550" y="659153"/>
          <a:ext cx="11772900" cy="4668520"/>
        </p:xfrm>
        <a:graphic>
          <a:graphicData uri="http://schemas.openxmlformats.org/drawingml/2006/table">
            <a:tbl>
              <a:tblPr firstRow="1" firstCol="1" lastRow="1" lastCol="1" bandRow="1" bandCol="1">
                <a:tableStyleId>{5940675A-B579-460E-94D1-54222C63F5DA}</a:tableStyleId>
              </a:tblPr>
              <a:tblGrid>
                <a:gridCol w="534919">
                  <a:extLst>
                    <a:ext uri="{9D8B030D-6E8A-4147-A177-3AD203B41FA5}">
                      <a16:colId xmlns:a16="http://schemas.microsoft.com/office/drawing/2014/main" xmlns="" val="20000"/>
                    </a:ext>
                  </a:extLst>
                </a:gridCol>
                <a:gridCol w="2455931">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2015671">
                  <a:extLst>
                    <a:ext uri="{9D8B030D-6E8A-4147-A177-3AD203B41FA5}">
                      <a16:colId xmlns:a16="http://schemas.microsoft.com/office/drawing/2014/main" xmlns="" val="20003"/>
                    </a:ext>
                  </a:extLst>
                </a:gridCol>
                <a:gridCol w="1121229">
                  <a:extLst>
                    <a:ext uri="{9D8B030D-6E8A-4147-A177-3AD203B41FA5}">
                      <a16:colId xmlns:a16="http://schemas.microsoft.com/office/drawing/2014/main" xmlns="" val="20005"/>
                    </a:ext>
                  </a:extLst>
                </a:gridCol>
                <a:gridCol w="4578350">
                  <a:extLst>
                    <a:ext uri="{9D8B030D-6E8A-4147-A177-3AD203B41FA5}">
                      <a16:colId xmlns:a16="http://schemas.microsoft.com/office/drawing/2014/main" xmlns="" val="20006"/>
                    </a:ext>
                  </a:extLst>
                </a:gridCol>
              </a:tblGrid>
              <a:tr h="469522">
                <a:tc>
                  <a:txBody>
                    <a:bodyPr/>
                    <a:lstStyle/>
                    <a:p>
                      <a:pPr marL="93980" marR="0" algn="ctr">
                        <a:spcBef>
                          <a:spcPts val="200"/>
                        </a:spcBef>
                        <a:spcAft>
                          <a:spcPts val="200"/>
                        </a:spcAft>
                      </a:pPr>
                      <a:r>
                        <a:rPr lang="en-US" sz="1400" b="1" dirty="0">
                          <a:effectLst/>
                          <a:latin typeface="Arial" pitchFamily="34" charset="0"/>
                          <a:ea typeface="Cambria" pitchFamily="18" charset="0"/>
                          <a:cs typeface="Arial" pitchFamily="34" charset="0"/>
                        </a:rPr>
                        <a:t>Sl. No.</a:t>
                      </a:r>
                    </a:p>
                  </a:txBody>
                  <a:tcPr marL="0" marR="0" marT="0" marB="0">
                    <a:noFill/>
                  </a:tcPr>
                </a:tc>
                <a:tc>
                  <a:txBody>
                    <a:bodyPr/>
                    <a:lstStyle/>
                    <a:p>
                      <a:pPr marL="0" marR="0" algn="ctr">
                        <a:spcBef>
                          <a:spcPts val="200"/>
                        </a:spcBef>
                        <a:spcAft>
                          <a:spcPts val="200"/>
                        </a:spcAft>
                      </a:pPr>
                      <a:r>
                        <a:rPr lang="en-US" sz="1400" b="1" dirty="0">
                          <a:effectLst/>
                          <a:latin typeface="Arial" pitchFamily="34" charset="0"/>
                          <a:ea typeface="Cambria" pitchFamily="18" charset="0"/>
                          <a:cs typeface="Arial" pitchFamily="34" charset="0"/>
                        </a:rPr>
                        <a:t>Activity</a:t>
                      </a:r>
                    </a:p>
                  </a:txBody>
                  <a:tcPr marL="0" marR="0" marT="0" marB="0">
                    <a:noFill/>
                  </a:tcPr>
                </a:tc>
                <a:tc>
                  <a:txBody>
                    <a:bodyPr/>
                    <a:lstStyle/>
                    <a:p>
                      <a:pPr marL="252095" marR="0" algn="ctr">
                        <a:spcBef>
                          <a:spcPts val="200"/>
                        </a:spcBef>
                        <a:spcAft>
                          <a:spcPts val="200"/>
                        </a:spcAft>
                      </a:pPr>
                      <a:r>
                        <a:rPr lang="en-US" sz="1400" b="1" dirty="0">
                          <a:effectLst/>
                          <a:latin typeface="Arial" pitchFamily="34" charset="0"/>
                          <a:ea typeface="Cambria" pitchFamily="18" charset="0"/>
                          <a:cs typeface="Arial" pitchFamily="34" charset="0"/>
                        </a:rPr>
                        <a:t>Hazard</a:t>
                      </a:r>
                    </a:p>
                  </a:txBody>
                  <a:tcPr marL="0" marR="0" marT="0" marB="0">
                    <a:noFill/>
                  </a:tcPr>
                </a:tc>
                <a:tc>
                  <a:txBody>
                    <a:bodyPr/>
                    <a:lstStyle/>
                    <a:p>
                      <a:pPr marL="56515" marR="44450" algn="ctr">
                        <a:spcBef>
                          <a:spcPts val="200"/>
                        </a:spcBef>
                        <a:spcAft>
                          <a:spcPts val="200"/>
                        </a:spcAft>
                      </a:pPr>
                      <a:r>
                        <a:rPr lang="en-US" sz="1400" b="1" dirty="0">
                          <a:effectLst/>
                          <a:latin typeface="Arial" pitchFamily="34" charset="0"/>
                          <a:ea typeface="Cambria" pitchFamily="18" charset="0"/>
                          <a:cs typeface="Arial" pitchFamily="34" charset="0"/>
                        </a:rPr>
                        <a:t>Risk</a:t>
                      </a:r>
                    </a:p>
                  </a:txBody>
                  <a:tcPr marL="0" marR="0" marT="0" marB="0">
                    <a:noFill/>
                  </a:tcPr>
                </a:tc>
                <a:tc>
                  <a:txBody>
                    <a:bodyPr/>
                    <a:lstStyle/>
                    <a:p>
                      <a:pPr marL="193040" marR="166370" indent="60960" algn="ctr">
                        <a:spcBef>
                          <a:spcPts val="200"/>
                        </a:spcBef>
                        <a:spcAft>
                          <a:spcPts val="200"/>
                        </a:spcAft>
                      </a:pPr>
                      <a:r>
                        <a:rPr lang="en-US" sz="1400" b="1" dirty="0">
                          <a:effectLst/>
                          <a:latin typeface="Arial" pitchFamily="34" charset="0"/>
                          <a:ea typeface="Cambria" pitchFamily="18" charset="0"/>
                          <a:cs typeface="Arial" pitchFamily="34" charset="0"/>
                        </a:rPr>
                        <a:t>Risk Level</a:t>
                      </a:r>
                    </a:p>
                  </a:txBody>
                  <a:tcPr marL="0" marR="0" marT="0" marB="0">
                    <a:noFill/>
                  </a:tcPr>
                </a:tc>
                <a:tc>
                  <a:txBody>
                    <a:bodyPr/>
                    <a:lstStyle/>
                    <a:p>
                      <a:pPr marL="587375" marR="0" indent="-471488" algn="ctr">
                        <a:spcBef>
                          <a:spcPts val="200"/>
                        </a:spcBef>
                        <a:spcAft>
                          <a:spcPts val="200"/>
                        </a:spcAft>
                      </a:pPr>
                      <a:r>
                        <a:rPr lang="en-US" sz="1400" b="1" dirty="0">
                          <a:effectLst/>
                          <a:latin typeface="Arial" pitchFamily="34" charset="0"/>
                          <a:ea typeface="Cambria" pitchFamily="18" charset="0"/>
                          <a:cs typeface="Arial" pitchFamily="34" charset="0"/>
                        </a:rPr>
                        <a:t>Proposed Safety system</a:t>
                      </a:r>
                    </a:p>
                  </a:txBody>
                  <a:tcPr marL="0" marR="0" marT="0" marB="0">
                    <a:noFill/>
                  </a:tcPr>
                </a:tc>
                <a:extLst>
                  <a:ext uri="{0D108BD9-81ED-4DB2-BD59-A6C34878D82A}">
                    <a16:rowId xmlns:a16="http://schemas.microsoft.com/office/drawing/2014/main" xmlns="" val="10000"/>
                  </a:ext>
                </a:extLst>
              </a:tr>
              <a:tr h="234761">
                <a:tc>
                  <a:txBody>
                    <a:bodyPr/>
                    <a:lstStyle/>
                    <a:p>
                      <a:pPr marL="0" marR="0" algn="l" defTabSz="914400" rtl="0" eaLnBrk="1" latinLnBrk="0" hangingPunct="1">
                        <a:spcBef>
                          <a:spcPts val="200"/>
                        </a:spcBef>
                        <a:spcAft>
                          <a:spcPts val="200"/>
                        </a:spcAft>
                      </a:pPr>
                      <a:r>
                        <a:rPr lang="en-US" sz="1400" kern="1200" dirty="0">
                          <a:solidFill>
                            <a:schemeClr val="tx1"/>
                          </a:solidFill>
                          <a:latin typeface="Arial" pitchFamily="34" charset="0"/>
                          <a:ea typeface="+mn-ea"/>
                          <a:cs typeface="Arial" pitchFamily="34" charset="0"/>
                        </a:rPr>
                        <a:t>5</a:t>
                      </a:r>
                    </a:p>
                  </a:txBody>
                  <a:tcPr marL="0" marR="0" marT="0" marB="0" anchor="ctr"/>
                </a:tc>
                <a:tc gridSpan="5">
                  <a:txBody>
                    <a:bodyPr/>
                    <a:lstStyle/>
                    <a:p>
                      <a:pPr marL="0" marR="0" algn="l" defTabSz="914400" rtl="0" eaLnBrk="1" latinLnBrk="0" hangingPunct="1">
                        <a:lnSpc>
                          <a:spcPct val="115000"/>
                        </a:lnSpc>
                        <a:spcBef>
                          <a:spcPts val="0"/>
                        </a:spcBef>
                        <a:spcAft>
                          <a:spcPts val="0"/>
                        </a:spcAft>
                      </a:pPr>
                      <a:r>
                        <a:rPr lang="en-US" sz="1400" kern="1200" dirty="0">
                          <a:solidFill>
                            <a:schemeClr val="tx1"/>
                          </a:solidFill>
                          <a:latin typeface="Arial" pitchFamily="34" charset="0"/>
                          <a:ea typeface="+mn-ea"/>
                          <a:cs typeface="Arial" pitchFamily="34" charset="0"/>
                        </a:rPr>
                        <a:t>Occupational health </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69522">
                <a:tc>
                  <a:txBody>
                    <a:bodyPr/>
                    <a:lstStyle/>
                    <a:p>
                      <a:pPr marL="67945" marR="0">
                        <a:spcBef>
                          <a:spcPts val="200"/>
                        </a:spcBef>
                        <a:spcAft>
                          <a:spcPts val="200"/>
                        </a:spcAft>
                      </a:pPr>
                      <a:r>
                        <a:rPr lang="en-US" sz="1400" dirty="0">
                          <a:effectLst/>
                          <a:latin typeface="Arial" pitchFamily="34" charset="0"/>
                          <a:ea typeface="Cambria" pitchFamily="18" charset="0"/>
                          <a:cs typeface="Arial" pitchFamily="34" charset="0"/>
                        </a:rPr>
                        <a:t>5.1</a:t>
                      </a:r>
                    </a:p>
                  </a:txBody>
                  <a:tcPr marL="0" marR="0" marT="0" marB="0"/>
                </a:tc>
                <a:tc>
                  <a:txBody>
                    <a:bodyPr/>
                    <a:lstStyle/>
                    <a:p>
                      <a:pPr marL="114300" indent="-114300">
                        <a:buFont typeface="+mj-lt"/>
                        <a:buAutoNum type="arabicPeriod"/>
                      </a:pPr>
                      <a:r>
                        <a:rPr lang="en-IN" sz="1400" kern="1200" dirty="0">
                          <a:solidFill>
                            <a:schemeClr val="tx1"/>
                          </a:solidFill>
                          <a:latin typeface="Arial" pitchFamily="34" charset="0"/>
                          <a:ea typeface="+mn-ea"/>
                          <a:cs typeface="Arial" pitchFamily="34" charset="0"/>
                        </a:rPr>
                        <a:t>Food poisoning/water poisoning &amp; - Sabotage</a:t>
                      </a:r>
                      <a:endParaRPr lang="en-US" sz="1400" kern="1200" dirty="0">
                        <a:solidFill>
                          <a:schemeClr val="tx1"/>
                        </a:solidFill>
                        <a:latin typeface="Arial" pitchFamily="34" charset="0"/>
                        <a:ea typeface="+mn-ea"/>
                        <a:cs typeface="Arial" pitchFamily="34" charset="0"/>
                      </a:endParaRPr>
                    </a:p>
                    <a:p>
                      <a:pPr marL="114300" marR="0" indent="-114300" algn="l" defTabSz="914400" rtl="0" eaLnBrk="1" fontAlgn="auto" latinLnBrk="0" hangingPunct="1">
                        <a:lnSpc>
                          <a:spcPct val="100000"/>
                        </a:lnSpc>
                        <a:spcBef>
                          <a:spcPts val="0"/>
                        </a:spcBef>
                        <a:spcAft>
                          <a:spcPts val="0"/>
                        </a:spcAft>
                        <a:buClrTx/>
                        <a:buSzTx/>
                        <a:buFont typeface="+mj-lt"/>
                        <a:buAutoNum type="arabicPeriod"/>
                        <a:tabLst/>
                        <a:defRPr/>
                      </a:pPr>
                      <a:r>
                        <a:rPr lang="en-IN" sz="1400" kern="1200" dirty="0">
                          <a:solidFill>
                            <a:schemeClr val="tx1"/>
                          </a:solidFill>
                          <a:latin typeface="Arial" pitchFamily="34" charset="0"/>
                          <a:ea typeface="+mn-ea"/>
                          <a:cs typeface="Arial" pitchFamily="34" charset="0"/>
                        </a:rPr>
                        <a:t>Workplace hazards like confined space, working with improper tools, poor illumination, poor ventilation, etc</a:t>
                      </a:r>
                      <a:endParaRPr lang="en-US" sz="1400" dirty="0">
                        <a:effectLst/>
                        <a:latin typeface="Arial" pitchFamily="34" charset="0"/>
                        <a:ea typeface="Cambria" pitchFamily="18" charset="0"/>
                        <a:cs typeface="Arial" pitchFamily="34" charset="0"/>
                      </a:endParaRPr>
                    </a:p>
                    <a:p>
                      <a:endParaRPr lang="en-US" sz="1400" dirty="0">
                        <a:latin typeface="Arial" pitchFamily="34" charset="0"/>
                        <a:cs typeface="Arial" pitchFamily="34" charset="0"/>
                      </a:endParaRPr>
                    </a:p>
                  </a:txBody>
                  <a:tcPr marL="68580" marR="68580" marT="0" marB="0" anchor="ctr"/>
                </a:tc>
                <a:tc>
                  <a:txBody>
                    <a:bodyPr/>
                    <a:lstStyle/>
                    <a:p>
                      <a:pPr marL="66675" marR="179705" algn="ctr">
                        <a:spcBef>
                          <a:spcPts val="200"/>
                        </a:spcBef>
                        <a:spcAft>
                          <a:spcPts val="200"/>
                        </a:spcAft>
                      </a:pPr>
                      <a:r>
                        <a:rPr lang="en-US" sz="1400" dirty="0">
                          <a:effectLst/>
                          <a:latin typeface="Arial" pitchFamily="34" charset="0"/>
                          <a:ea typeface="Cambria" pitchFamily="18" charset="0"/>
                          <a:cs typeface="Arial" pitchFamily="34" charset="0"/>
                        </a:rPr>
                        <a:t>Health </a:t>
                      </a:r>
                    </a:p>
                  </a:txBody>
                  <a:tcPr marL="0" marR="0" marT="0" marB="0"/>
                </a:tc>
                <a:tc>
                  <a:txBody>
                    <a:bodyPr/>
                    <a:lstStyle/>
                    <a:p>
                      <a:pPr algn="ctr"/>
                      <a:r>
                        <a:rPr lang="en-US" sz="1400" b="0" i="0" kern="1200" dirty="0">
                          <a:solidFill>
                            <a:schemeClr val="tx1"/>
                          </a:solidFill>
                          <a:latin typeface="Arial" pitchFamily="34" charset="0"/>
                          <a:ea typeface="+mn-ea"/>
                          <a:cs typeface="Arial" pitchFamily="34" charset="0"/>
                        </a:rPr>
                        <a:t>Common symptoms of food borne diseases are </a:t>
                      </a:r>
                      <a:r>
                        <a:rPr lang="en-US" sz="1400" b="1" i="0" kern="1200" dirty="0">
                          <a:solidFill>
                            <a:schemeClr val="tx1"/>
                          </a:solidFill>
                          <a:latin typeface="Arial" pitchFamily="34" charset="0"/>
                          <a:ea typeface="+mn-ea"/>
                          <a:cs typeface="Arial" pitchFamily="34" charset="0"/>
                        </a:rPr>
                        <a:t>nausea, vomiting, stomach cramps, and diarrhea</a:t>
                      </a:r>
                      <a:r>
                        <a:rPr lang="en-US" sz="1400" b="0" i="0" kern="1200" dirty="0">
                          <a:solidFill>
                            <a:schemeClr val="tx1"/>
                          </a:solidFill>
                          <a:latin typeface="Arial" pitchFamily="34" charset="0"/>
                          <a:ea typeface="+mn-ea"/>
                          <a:cs typeface="Arial" pitchFamily="34" charset="0"/>
                        </a:rPr>
                        <a:t>.</a:t>
                      </a:r>
                      <a:endParaRPr lang="en-US" sz="1400" dirty="0">
                        <a:latin typeface="Arial" pitchFamily="34" charset="0"/>
                        <a:cs typeface="Arial" pitchFamily="34" charset="0"/>
                      </a:endParaRPr>
                    </a:p>
                  </a:txBody>
                  <a:tcPr marL="0" marR="0" marT="0" marB="0"/>
                </a:tc>
                <a:tc>
                  <a:txBody>
                    <a:bodyPr/>
                    <a:lstStyle/>
                    <a:p>
                      <a:pPr marL="161290" marR="112395" indent="0" algn="ctr" defTabSz="914400" rtl="0" eaLnBrk="1" fontAlgn="auto" latinLnBrk="0" hangingPunct="1">
                        <a:lnSpc>
                          <a:spcPct val="100000"/>
                        </a:lnSpc>
                        <a:spcBef>
                          <a:spcPts val="200"/>
                        </a:spcBef>
                        <a:spcAft>
                          <a:spcPts val="200"/>
                        </a:spcAft>
                        <a:buClrTx/>
                        <a:buSzTx/>
                        <a:buFontTx/>
                        <a:buNone/>
                        <a:tabLst/>
                        <a:defRPr/>
                      </a:pPr>
                      <a:r>
                        <a:rPr lang="en-US" sz="1400" dirty="0">
                          <a:effectLst/>
                          <a:latin typeface="Arial" pitchFamily="34" charset="0"/>
                          <a:ea typeface="Cambria" pitchFamily="18" charset="0"/>
                          <a:cs typeface="Arial" pitchFamily="34" charset="0"/>
                        </a:rPr>
                        <a:t>Medium</a:t>
                      </a:r>
                    </a:p>
                    <a:p>
                      <a:pPr marL="161290" marR="112395" algn="ctr">
                        <a:spcBef>
                          <a:spcPts val="200"/>
                        </a:spcBef>
                        <a:spcAft>
                          <a:spcPts val="200"/>
                        </a:spcAft>
                      </a:pPr>
                      <a:endParaRPr lang="en-US" sz="1400" dirty="0">
                        <a:effectLst/>
                        <a:latin typeface="Arial" pitchFamily="34" charset="0"/>
                        <a:ea typeface="Cambria" pitchFamily="18" charset="0"/>
                        <a:cs typeface="Arial" pitchFamily="34" charset="0"/>
                      </a:endParaRPr>
                    </a:p>
                  </a:txBody>
                  <a:tcPr marL="0" marR="0" marT="0" marB="0"/>
                </a:tc>
                <a:tc>
                  <a:txBody>
                    <a:bodyPr/>
                    <a:lstStyle/>
                    <a:p>
                      <a:pPr marL="285750" marR="0" lvl="0" indent="-228600">
                        <a:spcBef>
                          <a:spcPts val="200"/>
                        </a:spcBef>
                        <a:spcAft>
                          <a:spcPts val="200"/>
                        </a:spcAft>
                        <a:buFont typeface="+mj-lt"/>
                        <a:buAutoNum type="arabicPeriod"/>
                        <a:tabLst>
                          <a:tab pos="201930" algn="l"/>
                        </a:tabLst>
                      </a:pPr>
                      <a:r>
                        <a:rPr lang="en-IN" sz="1400" kern="1200" dirty="0">
                          <a:solidFill>
                            <a:schemeClr val="tx1"/>
                          </a:solidFill>
                          <a:latin typeface="Arial" pitchFamily="34" charset="0"/>
                          <a:ea typeface="+mn-ea"/>
                          <a:cs typeface="Arial" pitchFamily="34" charset="0"/>
                        </a:rPr>
                        <a:t>Facilities for immediate first aid.</a:t>
                      </a:r>
                    </a:p>
                    <a:p>
                      <a:pPr marL="285750" marR="0" lvl="0" indent="-228600" algn="l" defTabSz="914400" rtl="0" eaLnBrk="1" latinLnBrk="0" hangingPunct="1">
                        <a:spcBef>
                          <a:spcPts val="200"/>
                        </a:spcBef>
                        <a:spcAft>
                          <a:spcPts val="200"/>
                        </a:spcAft>
                        <a:buFont typeface="+mj-lt"/>
                        <a:buAutoNum type="arabicPeriod"/>
                        <a:tabLst>
                          <a:tab pos="201930" algn="l"/>
                        </a:tabLst>
                      </a:pPr>
                      <a:r>
                        <a:rPr lang="en-IN" sz="1400" kern="1200" dirty="0">
                          <a:solidFill>
                            <a:schemeClr val="tx1"/>
                          </a:solidFill>
                          <a:latin typeface="Arial" pitchFamily="34" charset="0"/>
                          <a:ea typeface="+mn-ea"/>
                          <a:cs typeface="Arial" pitchFamily="34" charset="0"/>
                        </a:rPr>
                        <a:t>Proper workplace maintenance with respect to illumination, ventilation etc in adherence with latest norms. </a:t>
                      </a:r>
                      <a:endParaRPr lang="en-US" sz="1400" kern="1200" dirty="0">
                        <a:solidFill>
                          <a:schemeClr val="tx1"/>
                        </a:solidFill>
                        <a:latin typeface="Arial" pitchFamily="34" charset="0"/>
                        <a:ea typeface="+mn-ea"/>
                        <a:cs typeface="Arial" pitchFamily="34" charset="0"/>
                      </a:endParaRPr>
                    </a:p>
                    <a:p>
                      <a:pPr marL="285750" marR="0" lvl="0" indent="-228600" algn="l" defTabSz="914400" rtl="0" eaLnBrk="1" latinLnBrk="0" hangingPunct="1">
                        <a:spcBef>
                          <a:spcPts val="200"/>
                        </a:spcBef>
                        <a:spcAft>
                          <a:spcPts val="200"/>
                        </a:spcAft>
                        <a:buFont typeface="+mj-lt"/>
                        <a:buAutoNum type="arabicPeriod"/>
                        <a:tabLst>
                          <a:tab pos="201930" algn="l"/>
                        </a:tabLst>
                      </a:pPr>
                      <a:r>
                        <a:rPr lang="en-IN" sz="1400" kern="1200" dirty="0">
                          <a:solidFill>
                            <a:schemeClr val="tx1"/>
                          </a:solidFill>
                          <a:latin typeface="Arial" pitchFamily="34" charset="0"/>
                          <a:ea typeface="+mn-ea"/>
                          <a:cs typeface="Arial" pitchFamily="34" charset="0"/>
                        </a:rPr>
                        <a:t>Strict adherence to safe work practices</a:t>
                      </a:r>
                      <a:endParaRPr lang="en-US" sz="1400" kern="1200" dirty="0">
                        <a:solidFill>
                          <a:schemeClr val="tx1"/>
                        </a:solidFill>
                        <a:latin typeface="Arial" pitchFamily="34" charset="0"/>
                        <a:ea typeface="+mn-ea"/>
                        <a:cs typeface="Arial" pitchFamily="34" charset="0"/>
                      </a:endParaRPr>
                    </a:p>
                  </a:txBody>
                  <a:tcPr marL="0" marR="0" marT="0" marB="0"/>
                </a:tc>
                <a:extLst>
                  <a:ext uri="{0D108BD9-81ED-4DB2-BD59-A6C34878D82A}">
                    <a16:rowId xmlns:a16="http://schemas.microsoft.com/office/drawing/2014/main" xmlns="" val="10002"/>
                  </a:ext>
                </a:extLst>
              </a:tr>
              <a:tr h="193040">
                <a:tc>
                  <a:txBody>
                    <a:bodyPr/>
                    <a:lstStyle/>
                    <a:p>
                      <a:pPr marL="67945" marR="0">
                        <a:spcBef>
                          <a:spcPts val="200"/>
                        </a:spcBef>
                        <a:spcAft>
                          <a:spcPts val="200"/>
                        </a:spcAft>
                      </a:pPr>
                      <a:r>
                        <a:rPr lang="en-US" sz="1400" b="1" kern="1200" dirty="0">
                          <a:solidFill>
                            <a:schemeClr val="tx2"/>
                          </a:solidFill>
                          <a:effectLst/>
                          <a:latin typeface="Arial" pitchFamily="34" charset="0"/>
                          <a:ea typeface="Cambria" pitchFamily="18" charset="0"/>
                          <a:cs typeface="Arial" pitchFamily="34" charset="0"/>
                        </a:rPr>
                        <a:t>6 </a:t>
                      </a:r>
                    </a:p>
                  </a:txBody>
                  <a:tcPr marL="0" marR="0" marT="0" marB="0"/>
                </a:tc>
                <a:tc gridSpan="5">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1"/>
                          </a:solidFill>
                          <a:latin typeface="Arial" pitchFamily="34" charset="0"/>
                          <a:ea typeface="+mn-ea"/>
                          <a:cs typeface="Arial" pitchFamily="34" charset="0"/>
                        </a:rPr>
                        <a:t>Contamination by hazardous waste</a:t>
                      </a:r>
                      <a:endParaRPr lang="en-US" sz="1400" dirty="0">
                        <a:effectLst/>
                        <a:latin typeface="Arial" pitchFamily="34" charset="0"/>
                        <a:ea typeface="Cambria" pitchFamily="18" charset="0"/>
                        <a:cs typeface="Arial" pitchFamily="34" charset="0"/>
                      </a:endParaRPr>
                    </a:p>
                    <a:p>
                      <a:pPr marL="0" marR="0" algn="just">
                        <a:lnSpc>
                          <a:spcPct val="115000"/>
                        </a:lnSpc>
                        <a:spcBef>
                          <a:spcPts val="0"/>
                        </a:spcBef>
                        <a:spcAft>
                          <a:spcPts val="0"/>
                        </a:spcAft>
                      </a:pPr>
                      <a:endParaRPr lang="en-US" sz="1400" dirty="0">
                        <a:latin typeface="Arial" pitchFamily="34" charset="0"/>
                        <a:ea typeface="Calibri"/>
                        <a:cs typeface="Arial"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spcBef>
                          <a:spcPts val="200"/>
                        </a:spcBef>
                        <a:spcAft>
                          <a:spcPts val="200"/>
                        </a:spcAft>
                        <a:buFont typeface="+mj-lt"/>
                        <a:buAutoNum type="arabicPeriod"/>
                        <a:tabLst>
                          <a:tab pos="201930" algn="l"/>
                        </a:tabLst>
                      </a:pPr>
                      <a:endParaRPr lang="en-US" sz="1600" dirty="0">
                        <a:effectLst/>
                        <a:latin typeface="Cambria" pitchFamily="18" charset="0"/>
                        <a:ea typeface="Cambria" pitchFamily="18" charset="0"/>
                        <a:cs typeface="Times New Roman"/>
                      </a:endParaRPr>
                    </a:p>
                  </a:txBody>
                  <a:tcPr marL="0" marR="0" marT="0" marB="0"/>
                </a:tc>
                <a:extLst>
                  <a:ext uri="{0D108BD9-81ED-4DB2-BD59-A6C34878D82A}">
                    <a16:rowId xmlns:a16="http://schemas.microsoft.com/office/drawing/2014/main" xmlns="" val="10003"/>
                  </a:ext>
                </a:extLst>
              </a:tr>
              <a:tr h="701040">
                <a:tc>
                  <a:txBody>
                    <a:bodyPr/>
                    <a:lstStyle/>
                    <a:p>
                      <a:pPr marL="67945" marR="0">
                        <a:spcBef>
                          <a:spcPts val="200"/>
                        </a:spcBef>
                        <a:spcAft>
                          <a:spcPts val="200"/>
                        </a:spcAft>
                      </a:pPr>
                      <a:r>
                        <a:rPr lang="en-US" sz="1400" dirty="0">
                          <a:effectLst/>
                          <a:latin typeface="Arial" pitchFamily="34" charset="0"/>
                          <a:ea typeface="Cambria" pitchFamily="18" charset="0"/>
                          <a:cs typeface="Arial" pitchFamily="34" charset="0"/>
                        </a:rPr>
                        <a:t>6.1</a:t>
                      </a:r>
                    </a:p>
                  </a:txBody>
                  <a:tcPr marL="0" marR="0" marT="0" marB="0"/>
                </a:tc>
                <a:tc>
                  <a:txBody>
                    <a:bodyPr/>
                    <a:lstStyle/>
                    <a:p>
                      <a:pPr marL="67945" marR="0">
                        <a:spcBef>
                          <a:spcPts val="200"/>
                        </a:spcBef>
                        <a:spcAft>
                          <a:spcPts val="200"/>
                        </a:spcAft>
                      </a:pPr>
                      <a:r>
                        <a:rPr lang="en-US" sz="1400" b="0" i="0" kern="1200" dirty="0">
                          <a:solidFill>
                            <a:schemeClr val="tx1"/>
                          </a:solidFill>
                          <a:latin typeface="Arial" pitchFamily="34" charset="0"/>
                          <a:ea typeface="+mn-ea"/>
                          <a:cs typeface="Arial" pitchFamily="34" charset="0"/>
                        </a:rPr>
                        <a:t>improper </a:t>
                      </a:r>
                      <a:r>
                        <a:rPr lang="en-US" sz="1400" b="1" i="0" kern="1200" dirty="0">
                          <a:solidFill>
                            <a:schemeClr val="tx1"/>
                          </a:solidFill>
                          <a:latin typeface="Arial" pitchFamily="34" charset="0"/>
                          <a:ea typeface="+mn-ea"/>
                          <a:cs typeface="Arial" pitchFamily="34" charset="0"/>
                        </a:rPr>
                        <a:t>storage</a:t>
                      </a:r>
                      <a:r>
                        <a:rPr lang="en-US" sz="1400" b="0" i="0" kern="1200" dirty="0">
                          <a:solidFill>
                            <a:schemeClr val="tx1"/>
                          </a:solidFill>
                          <a:latin typeface="Arial" pitchFamily="34" charset="0"/>
                          <a:ea typeface="+mn-ea"/>
                          <a:cs typeface="Arial" pitchFamily="34" charset="0"/>
                        </a:rPr>
                        <a:t> of those materials might cause spills, leaks, fires, and contamination of soil and drinking water</a:t>
                      </a:r>
                      <a:endParaRPr lang="en-US" sz="1400" dirty="0">
                        <a:effectLst/>
                        <a:latin typeface="Arial" pitchFamily="34" charset="0"/>
                        <a:ea typeface="Cambria" pitchFamily="18" charset="0"/>
                        <a:cs typeface="Arial" pitchFamily="34" charset="0"/>
                      </a:endParaRPr>
                    </a:p>
                  </a:txBody>
                  <a:tcPr marL="0" marR="0" marT="0" marB="0"/>
                </a:tc>
                <a:tc>
                  <a:txBody>
                    <a:bodyPr/>
                    <a:lstStyle/>
                    <a:p>
                      <a:pPr algn="ctr"/>
                      <a:r>
                        <a:rPr lang="en-IN" sz="1400" kern="1200" dirty="0">
                          <a:solidFill>
                            <a:schemeClr val="tx1"/>
                          </a:solidFill>
                          <a:latin typeface="Arial" pitchFamily="34" charset="0"/>
                          <a:ea typeface="+mn-ea"/>
                          <a:cs typeface="Arial" pitchFamily="34" charset="0"/>
                        </a:rPr>
                        <a:t>Toxic</a:t>
                      </a:r>
                      <a:endParaRPr lang="en-US" sz="1400" dirty="0">
                        <a:latin typeface="Arial" pitchFamily="34" charset="0"/>
                        <a:cs typeface="Arial" pitchFamily="34" charset="0"/>
                      </a:endParaRPr>
                    </a:p>
                  </a:txBody>
                  <a:tcPr marL="0" marR="0" marT="0" marB="0"/>
                </a:tc>
                <a:tc>
                  <a:txBody>
                    <a:bodyPr/>
                    <a:lstStyle/>
                    <a:p>
                      <a:pPr algn="ctr"/>
                      <a:r>
                        <a:rPr lang="en-US" sz="1400" b="0" i="0" kern="1200" dirty="0">
                          <a:solidFill>
                            <a:schemeClr val="tx1"/>
                          </a:solidFill>
                          <a:latin typeface="Arial" pitchFamily="34" charset="0"/>
                          <a:ea typeface="+mn-ea"/>
                          <a:cs typeface="Arial" pitchFamily="34" charset="0"/>
                        </a:rPr>
                        <a:t>hazardous waste can have serious short-and-long-term effects on the body: </a:t>
                      </a:r>
                      <a:r>
                        <a:rPr lang="en-US" sz="1400" b="1" i="0" kern="1200" dirty="0">
                          <a:solidFill>
                            <a:schemeClr val="tx1"/>
                          </a:solidFill>
                          <a:latin typeface="Arial" pitchFamily="34" charset="0"/>
                          <a:ea typeface="+mn-ea"/>
                          <a:cs typeface="Arial" pitchFamily="34" charset="0"/>
                        </a:rPr>
                        <a:t>Eye and skin irritation</a:t>
                      </a:r>
                      <a:r>
                        <a:rPr lang="en-US" sz="1400" b="0" i="0" kern="1200" dirty="0">
                          <a:solidFill>
                            <a:schemeClr val="tx1"/>
                          </a:solidFill>
                          <a:latin typeface="Arial" pitchFamily="34" charset="0"/>
                          <a:ea typeface="+mn-ea"/>
                          <a:cs typeface="Arial" pitchFamily="34" charset="0"/>
                        </a:rPr>
                        <a:t>. </a:t>
                      </a:r>
                      <a:r>
                        <a:rPr lang="en-US" sz="1400" b="1" i="0" kern="1200" dirty="0">
                          <a:solidFill>
                            <a:schemeClr val="tx1"/>
                          </a:solidFill>
                          <a:latin typeface="Arial" pitchFamily="34" charset="0"/>
                          <a:ea typeface="+mn-ea"/>
                          <a:cs typeface="Arial" pitchFamily="34" charset="0"/>
                        </a:rPr>
                        <a:t>Chemical burns</a:t>
                      </a:r>
                      <a:r>
                        <a:rPr lang="en-US" sz="1400" b="0" i="0" kern="1200" dirty="0">
                          <a:solidFill>
                            <a:schemeClr val="tx1"/>
                          </a:solidFill>
                          <a:latin typeface="Arial" pitchFamily="34" charset="0"/>
                          <a:ea typeface="+mn-ea"/>
                          <a:cs typeface="Arial" pitchFamily="34" charset="0"/>
                        </a:rPr>
                        <a:t>. </a:t>
                      </a:r>
                      <a:r>
                        <a:rPr lang="en-US" sz="1400" b="1" i="0" kern="1200" dirty="0">
                          <a:solidFill>
                            <a:schemeClr val="tx1"/>
                          </a:solidFill>
                          <a:latin typeface="Arial" pitchFamily="34" charset="0"/>
                          <a:ea typeface="+mn-ea"/>
                          <a:cs typeface="Arial" pitchFamily="34" charset="0"/>
                        </a:rPr>
                        <a:t>Difficulty breathing</a:t>
                      </a:r>
                      <a:endParaRPr lang="en-US" sz="1400" dirty="0">
                        <a:latin typeface="Arial" pitchFamily="34" charset="0"/>
                        <a:cs typeface="Arial" pitchFamily="34" charset="0"/>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Arial" pitchFamily="34" charset="0"/>
                          <a:ea typeface="Cambria" pitchFamily="18" charset="0"/>
                          <a:cs typeface="Arial" pitchFamily="34" charset="0"/>
                        </a:rPr>
                        <a:t>Medium</a:t>
                      </a:r>
                    </a:p>
                    <a:p>
                      <a:pPr algn="ctr"/>
                      <a:endParaRPr lang="en-US" sz="1400" dirty="0">
                        <a:latin typeface="Arial" pitchFamily="34" charset="0"/>
                        <a:ea typeface="Cambria" pitchFamily="18" charset="0"/>
                        <a:cs typeface="Arial" pitchFamily="34" charset="0"/>
                      </a:endParaRPr>
                    </a:p>
                  </a:txBody>
                  <a:tcPr marL="0" marR="0" marT="0" marB="0"/>
                </a:tc>
                <a:tc>
                  <a:txBody>
                    <a:bodyPr/>
                    <a:lstStyle/>
                    <a:p>
                      <a:pPr marL="231775" marR="0" lvl="0" indent="-174625" algn="l" defTabSz="914400" rtl="0" eaLnBrk="1" latinLnBrk="0" hangingPunct="1">
                        <a:spcBef>
                          <a:spcPts val="200"/>
                        </a:spcBef>
                        <a:spcAft>
                          <a:spcPts val="200"/>
                        </a:spcAft>
                        <a:buFont typeface="+mj-lt"/>
                        <a:buAutoNum type="arabicPeriod"/>
                        <a:tabLst>
                          <a:tab pos="201930" algn="l"/>
                        </a:tabLst>
                      </a:pPr>
                      <a:r>
                        <a:rPr lang="en-IN" sz="1400" kern="1200" dirty="0">
                          <a:solidFill>
                            <a:schemeClr val="tx1"/>
                          </a:solidFill>
                          <a:latin typeface="Arial" pitchFamily="34" charset="0"/>
                          <a:ea typeface="+mn-ea"/>
                          <a:cs typeface="Arial" pitchFamily="34" charset="0"/>
                        </a:rPr>
                        <a:t>Storage in containers over the concrete floor under-ventilated covered shed followed by sale to actual users having valid authorization from SPCB, Odisha</a:t>
                      </a:r>
                      <a:endParaRPr lang="en-US" sz="1400" kern="1200" dirty="0">
                        <a:solidFill>
                          <a:schemeClr val="tx1"/>
                        </a:solidFill>
                        <a:effectLst/>
                        <a:latin typeface="Arial" pitchFamily="34" charset="0"/>
                        <a:ea typeface="Cambria" pitchFamily="18" charset="0"/>
                        <a:cs typeface="Arial" pitchFamily="34" charset="0"/>
                      </a:endParaRPr>
                    </a:p>
                  </a:txBody>
                  <a:tcPr marL="0" marR="0" marT="0" marB="0"/>
                </a:tc>
                <a:extLst>
                  <a:ext uri="{0D108BD9-81ED-4DB2-BD59-A6C34878D82A}">
                    <a16:rowId xmlns:a16="http://schemas.microsoft.com/office/drawing/2014/main" xmlns="" val="10004"/>
                  </a:ext>
                </a:extLst>
              </a:tr>
              <a:tr h="262506">
                <a:tc>
                  <a:txBody>
                    <a:bodyPr/>
                    <a:lstStyle/>
                    <a:p>
                      <a:pPr marL="67945" marR="0">
                        <a:spcBef>
                          <a:spcPts val="200"/>
                        </a:spcBef>
                        <a:spcAft>
                          <a:spcPts val="200"/>
                        </a:spcAft>
                      </a:pPr>
                      <a:endParaRPr lang="en-US" sz="1400" dirty="0">
                        <a:effectLst/>
                        <a:latin typeface="Arial" pitchFamily="34" charset="0"/>
                        <a:ea typeface="Cambria" pitchFamily="18" charset="0"/>
                        <a:cs typeface="Arial" pitchFamily="34" charset="0"/>
                      </a:endParaRPr>
                    </a:p>
                  </a:txBody>
                  <a:tcPr marL="0" marR="0" marT="0" marB="0"/>
                </a:tc>
                <a:tc gridSpan="5">
                  <a:txBody>
                    <a:bodyPr/>
                    <a:lstStyle/>
                    <a:p>
                      <a:pPr marL="67945" marR="0">
                        <a:spcBef>
                          <a:spcPts val="200"/>
                        </a:spcBef>
                        <a:spcAft>
                          <a:spcPts val="200"/>
                        </a:spcAft>
                      </a:pPr>
                      <a:endParaRPr lang="en-US" sz="1400" dirty="0">
                        <a:effectLst/>
                        <a:latin typeface="Arial" pitchFamily="34" charset="0"/>
                        <a:ea typeface="Cambria" pitchFamily="18" charset="0"/>
                        <a:cs typeface="Arial"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pPr algn="ctr"/>
                      <a:endParaRPr lang="en-US" sz="1700" dirty="0">
                        <a:latin typeface="Cambria" pitchFamily="18" charset="0"/>
                        <a:ea typeface="Cambria" pitchFamily="18" charset="0"/>
                      </a:endParaRPr>
                    </a:p>
                  </a:txBody>
                  <a:tcPr marL="0" marR="0" marT="0" marB="0"/>
                </a:tc>
                <a:tc hMerge="1">
                  <a:txBody>
                    <a:bodyPr/>
                    <a:lstStyle/>
                    <a:p>
                      <a:pPr marL="231775" marR="0" lvl="0" indent="-174625" algn="l" defTabSz="914400" rtl="0" eaLnBrk="1" latinLnBrk="0" hangingPunct="1">
                        <a:spcBef>
                          <a:spcPts val="200"/>
                        </a:spcBef>
                        <a:spcAft>
                          <a:spcPts val="200"/>
                        </a:spcAft>
                        <a:buFont typeface="+mj-lt"/>
                        <a:buAutoNum type="arabicPeriod"/>
                        <a:tabLst>
                          <a:tab pos="201930" algn="l"/>
                        </a:tabLst>
                      </a:pPr>
                      <a:endParaRPr lang="en-US" sz="1700" kern="1200" dirty="0">
                        <a:solidFill>
                          <a:schemeClr val="tx1"/>
                        </a:solidFill>
                        <a:effectLst/>
                        <a:latin typeface="Cambria" pitchFamily="18" charset="0"/>
                        <a:ea typeface="Cambria" pitchFamily="18" charset="0"/>
                        <a:cs typeface="Calibri"/>
                      </a:endParaRPr>
                    </a:p>
                  </a:txBody>
                  <a:tcPr marL="0" marR="0" marT="0" marB="0"/>
                </a:tc>
                <a:extLst>
                  <a:ext uri="{0D108BD9-81ED-4DB2-BD59-A6C34878D82A}">
                    <a16:rowId xmlns:a16="http://schemas.microsoft.com/office/drawing/2014/main" xmlns="" val="10005"/>
                  </a:ext>
                </a:extLst>
              </a:tr>
            </a:tbl>
          </a:graphicData>
        </a:graphic>
      </p:graphicFrame>
      <p:sp>
        <p:nvSpPr>
          <p:cNvPr id="7" name="Rectangle 6">
            <a:extLst>
              <a:ext uri="{FF2B5EF4-FFF2-40B4-BE49-F238E27FC236}">
                <a16:creationId xmlns:a16="http://schemas.microsoft.com/office/drawing/2014/main" xmlns="" id="{D52051C1-7979-4DCC-BAFE-EA73699A4D2B}"/>
              </a:ext>
            </a:extLst>
          </p:cNvPr>
          <p:cNvSpPr/>
          <p:nvPr/>
        </p:nvSpPr>
        <p:spPr>
          <a:xfrm>
            <a:off x="0" y="5443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RISK ASSESSMENT FINDINGS AND ITS MITIGATION </a:t>
            </a:r>
          </a:p>
        </p:txBody>
      </p:sp>
    </p:spTree>
    <p:extLst>
      <p:ext uri="{BB962C8B-B14F-4D97-AF65-F5344CB8AC3E}">
        <p14:creationId xmlns:p14="http://schemas.microsoft.com/office/powerpoint/2010/main" val="1300963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1715923"/>
              </p:ext>
            </p:extLst>
          </p:nvPr>
        </p:nvGraphicFramePr>
        <p:xfrm>
          <a:off x="261253" y="572819"/>
          <a:ext cx="11682550" cy="5175034"/>
        </p:xfrm>
        <a:graphic>
          <a:graphicData uri="http://schemas.openxmlformats.org/drawingml/2006/table">
            <a:tbl>
              <a:tblPr/>
              <a:tblGrid>
                <a:gridCol w="2043076">
                  <a:extLst>
                    <a:ext uri="{9D8B030D-6E8A-4147-A177-3AD203B41FA5}">
                      <a16:colId xmlns:a16="http://schemas.microsoft.com/office/drawing/2014/main" xmlns="" val="20000"/>
                    </a:ext>
                  </a:extLst>
                </a:gridCol>
                <a:gridCol w="932410">
                  <a:extLst>
                    <a:ext uri="{9D8B030D-6E8A-4147-A177-3AD203B41FA5}">
                      <a16:colId xmlns:a16="http://schemas.microsoft.com/office/drawing/2014/main" xmlns="" val="20001"/>
                    </a:ext>
                  </a:extLst>
                </a:gridCol>
                <a:gridCol w="713020">
                  <a:extLst>
                    <a:ext uri="{9D8B030D-6E8A-4147-A177-3AD203B41FA5}">
                      <a16:colId xmlns:a16="http://schemas.microsoft.com/office/drawing/2014/main" xmlns="" val="20002"/>
                    </a:ext>
                  </a:extLst>
                </a:gridCol>
                <a:gridCol w="713020">
                  <a:extLst>
                    <a:ext uri="{9D8B030D-6E8A-4147-A177-3AD203B41FA5}">
                      <a16:colId xmlns:a16="http://schemas.microsoft.com/office/drawing/2014/main" xmlns="" val="20003"/>
                    </a:ext>
                  </a:extLst>
                </a:gridCol>
                <a:gridCol w="767867">
                  <a:extLst>
                    <a:ext uri="{9D8B030D-6E8A-4147-A177-3AD203B41FA5}">
                      <a16:colId xmlns:a16="http://schemas.microsoft.com/office/drawing/2014/main" xmlns="" val="20004"/>
                    </a:ext>
                  </a:extLst>
                </a:gridCol>
                <a:gridCol w="6513157">
                  <a:extLst>
                    <a:ext uri="{9D8B030D-6E8A-4147-A177-3AD203B41FA5}">
                      <a16:colId xmlns:a16="http://schemas.microsoft.com/office/drawing/2014/main" xmlns="" val="20005"/>
                    </a:ext>
                  </a:extLst>
                </a:gridCol>
              </a:tblGrid>
              <a:tr h="250995">
                <a:tc rowSpan="2">
                  <a:txBody>
                    <a:bodyPr/>
                    <a:lstStyle/>
                    <a:p>
                      <a:pPr marL="90170" marR="89535" algn="ctr">
                        <a:lnSpc>
                          <a:spcPct val="150000"/>
                        </a:lnSpc>
                        <a:spcAft>
                          <a:spcPts val="0"/>
                        </a:spcAft>
                      </a:pPr>
                      <a:r>
                        <a:rPr lang="en-US" sz="1400" b="1" spc="-5" dirty="0">
                          <a:latin typeface="Arial" pitchFamily="34" charset="0"/>
                          <a:ea typeface="Arial"/>
                          <a:cs typeface="Arial" pitchFamily="34" charset="0"/>
                        </a:rPr>
                        <a:t>E</a:t>
                      </a:r>
                      <a:r>
                        <a:rPr lang="en-US" sz="1400" b="1" dirty="0">
                          <a:latin typeface="Arial" pitchFamily="34" charset="0"/>
                          <a:ea typeface="Arial"/>
                          <a:cs typeface="Arial" pitchFamily="34" charset="0"/>
                        </a:rPr>
                        <a:t>v</a:t>
                      </a:r>
                      <a:r>
                        <a:rPr lang="en-US" sz="1400" b="1" spc="-5" dirty="0">
                          <a:latin typeface="Arial" pitchFamily="34" charset="0"/>
                          <a:ea typeface="Arial"/>
                          <a:cs typeface="Arial" pitchFamily="34" charset="0"/>
                        </a:rPr>
                        <a:t>e</a:t>
                      </a:r>
                      <a:r>
                        <a:rPr lang="en-US" sz="1400" b="1" dirty="0">
                          <a:latin typeface="Arial" pitchFamily="34" charset="0"/>
                          <a:ea typeface="Arial"/>
                          <a:cs typeface="Arial" pitchFamily="34" charset="0"/>
                        </a:rPr>
                        <a:t>nt</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89535" algn="ctr">
                        <a:lnSpc>
                          <a:spcPct val="150000"/>
                        </a:lnSpc>
                        <a:spcBef>
                          <a:spcPts val="20"/>
                        </a:spcBef>
                        <a:spcAft>
                          <a:spcPts val="0"/>
                        </a:spcAft>
                      </a:pPr>
                      <a:r>
                        <a:rPr lang="en-US" sz="1400" b="1" spc="-5" dirty="0">
                          <a:latin typeface="Arial" pitchFamily="34" charset="0"/>
                          <a:ea typeface="Arial"/>
                          <a:cs typeface="Arial" pitchFamily="34" charset="0"/>
                        </a:rPr>
                        <a:t>N</a:t>
                      </a:r>
                      <a:r>
                        <a:rPr lang="en-US" sz="1400" b="1" dirty="0">
                          <a:latin typeface="Arial" pitchFamily="34" charset="0"/>
                          <a:ea typeface="Arial"/>
                          <a:cs typeface="Arial" pitchFamily="34" charset="0"/>
                        </a:rPr>
                        <a:t>ature</a:t>
                      </a:r>
                      <a:r>
                        <a:rPr lang="en-US" sz="1400" b="1" spc="5" dirty="0">
                          <a:latin typeface="Arial" pitchFamily="34" charset="0"/>
                          <a:ea typeface="Arial"/>
                          <a:cs typeface="Arial" pitchFamily="34" charset="0"/>
                        </a:rPr>
                        <a:t> </a:t>
                      </a:r>
                      <a:r>
                        <a:rPr lang="en-US" sz="1400" b="1" spc="-15" dirty="0">
                          <a:latin typeface="Arial" pitchFamily="34" charset="0"/>
                          <a:ea typeface="Arial"/>
                          <a:cs typeface="Arial" pitchFamily="34" charset="0"/>
                        </a:rPr>
                        <a:t>o</a:t>
                      </a:r>
                      <a:r>
                        <a:rPr lang="en-US" sz="1400" b="1" dirty="0">
                          <a:latin typeface="Arial" pitchFamily="34" charset="0"/>
                          <a:ea typeface="Arial"/>
                          <a:cs typeface="Arial" pitchFamily="34" charset="0"/>
                        </a:rPr>
                        <a:t>f</a:t>
                      </a:r>
                      <a:endParaRPr lang="en-IN" sz="1400" dirty="0">
                        <a:latin typeface="Arial" pitchFamily="34" charset="0"/>
                        <a:ea typeface="Times New Roman"/>
                        <a:cs typeface="Arial" pitchFamily="34" charset="0"/>
                      </a:endParaRPr>
                    </a:p>
                    <a:p>
                      <a:pPr marR="89535" algn="ctr">
                        <a:lnSpc>
                          <a:spcPct val="150000"/>
                        </a:lnSpc>
                        <a:spcAft>
                          <a:spcPts val="0"/>
                        </a:spcAft>
                      </a:pPr>
                      <a:r>
                        <a:rPr lang="en-US" sz="1400" b="1" spc="-5" dirty="0">
                          <a:latin typeface="Arial" pitchFamily="34" charset="0"/>
                          <a:ea typeface="Arial"/>
                          <a:cs typeface="Arial" pitchFamily="34" charset="0"/>
                        </a:rPr>
                        <a:t>H</a:t>
                      </a:r>
                      <a:r>
                        <a:rPr lang="en-US" sz="1400" b="1" dirty="0">
                          <a:latin typeface="Arial" pitchFamily="34" charset="0"/>
                          <a:ea typeface="Arial"/>
                          <a:cs typeface="Arial" pitchFamily="34" charset="0"/>
                        </a:rPr>
                        <a:t>az</a:t>
                      </a:r>
                      <a:r>
                        <a:rPr lang="en-US" sz="1400" b="1" spc="-5" dirty="0">
                          <a:latin typeface="Arial" pitchFamily="34" charset="0"/>
                          <a:ea typeface="Arial"/>
                          <a:cs typeface="Arial" pitchFamily="34" charset="0"/>
                        </a:rPr>
                        <a:t>a</a:t>
                      </a:r>
                      <a:r>
                        <a:rPr lang="en-US" sz="1400" b="1" dirty="0">
                          <a:latin typeface="Arial" pitchFamily="34" charset="0"/>
                          <a:ea typeface="Arial"/>
                          <a:cs typeface="Arial" pitchFamily="34" charset="0"/>
                        </a:rPr>
                        <a:t>rd</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89535" algn="ctr">
                        <a:lnSpc>
                          <a:spcPct val="150000"/>
                        </a:lnSpc>
                        <a:spcAft>
                          <a:spcPts val="0"/>
                        </a:spcAft>
                      </a:pPr>
                      <a:r>
                        <a:rPr lang="en-US" sz="1400" b="1" spc="-5" dirty="0">
                          <a:latin typeface="Arial" pitchFamily="34" charset="0"/>
                          <a:ea typeface="Arial"/>
                          <a:cs typeface="Arial" pitchFamily="34" charset="0"/>
                        </a:rPr>
                        <a:t>R</a:t>
                      </a:r>
                      <a:r>
                        <a:rPr lang="en-US" sz="1400" b="1" spc="5" dirty="0">
                          <a:latin typeface="Arial" pitchFamily="34" charset="0"/>
                          <a:ea typeface="Arial"/>
                          <a:cs typeface="Arial" pitchFamily="34" charset="0"/>
                        </a:rPr>
                        <a:t>i</a:t>
                      </a:r>
                      <a:r>
                        <a:rPr lang="en-US" sz="1400" b="1" dirty="0">
                          <a:latin typeface="Arial" pitchFamily="34" charset="0"/>
                          <a:ea typeface="Arial"/>
                          <a:cs typeface="Arial" pitchFamily="34" charset="0"/>
                        </a:rPr>
                        <a:t>sk</a:t>
                      </a:r>
                      <a:r>
                        <a:rPr lang="en-US" sz="1400" b="1" spc="5" dirty="0">
                          <a:latin typeface="Arial" pitchFamily="34" charset="0"/>
                          <a:ea typeface="Arial"/>
                          <a:cs typeface="Arial" pitchFamily="34" charset="0"/>
                        </a:rPr>
                        <a:t> </a:t>
                      </a:r>
                      <a:r>
                        <a:rPr lang="en-US" sz="1400" b="1" spc="-5" dirty="0">
                          <a:latin typeface="Arial" pitchFamily="34" charset="0"/>
                          <a:ea typeface="Arial"/>
                          <a:cs typeface="Arial" pitchFamily="34" charset="0"/>
                        </a:rPr>
                        <a:t>R</a:t>
                      </a:r>
                      <a:r>
                        <a:rPr lang="en-US" sz="1400" b="1" dirty="0">
                          <a:latin typeface="Arial" pitchFamily="34" charset="0"/>
                          <a:ea typeface="Arial"/>
                          <a:cs typeface="Arial" pitchFamily="34" charset="0"/>
                        </a:rPr>
                        <a:t>a</a:t>
                      </a:r>
                      <a:r>
                        <a:rPr lang="en-US" sz="1400" b="1" spc="-5" dirty="0">
                          <a:latin typeface="Arial" pitchFamily="34" charset="0"/>
                          <a:ea typeface="Arial"/>
                          <a:cs typeface="Arial" pitchFamily="34" charset="0"/>
                        </a:rPr>
                        <a:t>n</a:t>
                      </a:r>
                      <a:r>
                        <a:rPr lang="en-US" sz="1400" b="1" dirty="0">
                          <a:latin typeface="Arial" pitchFamily="34" charset="0"/>
                          <a:ea typeface="Arial"/>
                          <a:cs typeface="Arial" pitchFamily="34" charset="0"/>
                        </a:rPr>
                        <a:t>king</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rowSpan="2">
                  <a:txBody>
                    <a:bodyPr/>
                    <a:lstStyle/>
                    <a:p>
                      <a:pPr marR="89535" algn="ctr">
                        <a:lnSpc>
                          <a:spcPct val="150000"/>
                        </a:lnSpc>
                        <a:spcBef>
                          <a:spcPts val="15"/>
                        </a:spcBef>
                        <a:spcAft>
                          <a:spcPts val="0"/>
                        </a:spcAft>
                      </a:pPr>
                      <a:endParaRPr lang="en-US" sz="1400" dirty="0">
                        <a:latin typeface="Arial" pitchFamily="34" charset="0"/>
                        <a:ea typeface="Times New Roman"/>
                        <a:cs typeface="Arial" pitchFamily="34" charset="0"/>
                      </a:endParaRPr>
                    </a:p>
                    <a:p>
                      <a:pPr marR="89535" algn="ctr">
                        <a:lnSpc>
                          <a:spcPct val="150000"/>
                        </a:lnSpc>
                        <a:spcAft>
                          <a:spcPts val="0"/>
                        </a:spcAft>
                      </a:pPr>
                      <a:r>
                        <a:rPr lang="en-US" sz="1400" b="1" spc="5" dirty="0">
                          <a:latin typeface="Arial" pitchFamily="34" charset="0"/>
                          <a:ea typeface="Arial"/>
                          <a:cs typeface="Arial" pitchFamily="34" charset="0"/>
                        </a:rPr>
                        <a:t>M</a:t>
                      </a:r>
                      <a:r>
                        <a:rPr lang="en-US" sz="1400" b="1" spc="-5" dirty="0">
                          <a:latin typeface="Arial" pitchFamily="34" charset="0"/>
                          <a:ea typeface="Arial"/>
                          <a:cs typeface="Arial" pitchFamily="34" charset="0"/>
                        </a:rPr>
                        <a:t>i</a:t>
                      </a:r>
                      <a:r>
                        <a:rPr lang="en-US" sz="1400" b="1" spc="5" dirty="0">
                          <a:latin typeface="Arial" pitchFamily="34" charset="0"/>
                          <a:ea typeface="Arial"/>
                          <a:cs typeface="Arial" pitchFamily="34" charset="0"/>
                        </a:rPr>
                        <a:t>ti</a:t>
                      </a:r>
                      <a:r>
                        <a:rPr lang="en-US" sz="1400" b="1" dirty="0">
                          <a:latin typeface="Arial" pitchFamily="34" charset="0"/>
                          <a:ea typeface="Arial"/>
                          <a:cs typeface="Arial" pitchFamily="34" charset="0"/>
                        </a:rPr>
                        <a:t>g</a:t>
                      </a:r>
                      <a:r>
                        <a:rPr lang="en-US" sz="1400" b="1" spc="-15" dirty="0">
                          <a:latin typeface="Arial" pitchFamily="34" charset="0"/>
                          <a:ea typeface="Arial"/>
                          <a:cs typeface="Arial" pitchFamily="34" charset="0"/>
                        </a:rPr>
                        <a:t>a</a:t>
                      </a:r>
                      <a:r>
                        <a:rPr lang="en-US" sz="1400" b="1" spc="5" dirty="0">
                          <a:latin typeface="Arial" pitchFamily="34" charset="0"/>
                          <a:ea typeface="Arial"/>
                          <a:cs typeface="Arial" pitchFamily="34" charset="0"/>
                        </a:rPr>
                        <a:t>ti</a:t>
                      </a:r>
                      <a:r>
                        <a:rPr lang="en-US" sz="1400" b="1" dirty="0">
                          <a:latin typeface="Arial" pitchFamily="34" charset="0"/>
                          <a:ea typeface="Arial"/>
                          <a:cs typeface="Arial" pitchFamily="34" charset="0"/>
                        </a:rPr>
                        <a:t>on</a:t>
                      </a:r>
                      <a:r>
                        <a:rPr lang="en-US" sz="1400" b="1" spc="-10" dirty="0">
                          <a:latin typeface="Arial" pitchFamily="34" charset="0"/>
                          <a:ea typeface="Arial"/>
                          <a:cs typeface="Arial" pitchFamily="34" charset="0"/>
                        </a:rPr>
                        <a:t> </a:t>
                      </a:r>
                      <a:r>
                        <a:rPr lang="en-US" sz="1400" b="1" spc="5" dirty="0">
                          <a:latin typeface="Arial" pitchFamily="34" charset="0"/>
                          <a:ea typeface="Arial"/>
                          <a:cs typeface="Arial" pitchFamily="34" charset="0"/>
                        </a:rPr>
                        <a:t>M</a:t>
                      </a:r>
                      <a:r>
                        <a:rPr lang="en-US" sz="1400" b="1" dirty="0">
                          <a:latin typeface="Arial" pitchFamily="34" charset="0"/>
                          <a:ea typeface="Arial"/>
                          <a:cs typeface="Arial" pitchFamily="34" charset="0"/>
                        </a:rPr>
                        <a:t>e</a:t>
                      </a:r>
                      <a:r>
                        <a:rPr lang="en-US" sz="1400" b="1" spc="-5" dirty="0">
                          <a:latin typeface="Arial" pitchFamily="34" charset="0"/>
                          <a:ea typeface="Arial"/>
                          <a:cs typeface="Arial" pitchFamily="34" charset="0"/>
                        </a:rPr>
                        <a:t>a</a:t>
                      </a:r>
                      <a:r>
                        <a:rPr lang="en-US" sz="1400" b="1" dirty="0">
                          <a:latin typeface="Arial" pitchFamily="34" charset="0"/>
                          <a:ea typeface="Arial"/>
                          <a:cs typeface="Arial" pitchFamily="34" charset="0"/>
                        </a:rPr>
                        <a:t>s</a:t>
                      </a:r>
                      <a:r>
                        <a:rPr lang="en-US" sz="1400" b="1" spc="-15" dirty="0">
                          <a:latin typeface="Arial" pitchFamily="34" charset="0"/>
                          <a:ea typeface="Arial"/>
                          <a:cs typeface="Arial" pitchFamily="34" charset="0"/>
                        </a:rPr>
                        <a:t>u</a:t>
                      </a:r>
                      <a:r>
                        <a:rPr lang="en-US" sz="1400" b="1" dirty="0">
                          <a:latin typeface="Arial" pitchFamily="34" charset="0"/>
                          <a:ea typeface="Arial"/>
                          <a:cs typeface="Arial" pitchFamily="34" charset="0"/>
                        </a:rPr>
                        <a:t>res</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6134">
                <a:tc vMerge="1">
                  <a:txBody>
                    <a:bodyPr/>
                    <a:lstStyle/>
                    <a:p>
                      <a:endParaRPr lang="en-IN"/>
                    </a:p>
                  </a:txBody>
                  <a:tcPr/>
                </a:tc>
                <a:tc vMerge="1">
                  <a:txBody>
                    <a:bodyPr/>
                    <a:lstStyle/>
                    <a:p>
                      <a:endParaRPr lang="en-IN"/>
                    </a:p>
                  </a:txBody>
                  <a:tcPr/>
                </a:tc>
                <a:tc>
                  <a:txBody>
                    <a:bodyPr/>
                    <a:lstStyle/>
                    <a:p>
                      <a:pPr marR="157480" algn="ctr">
                        <a:lnSpc>
                          <a:spcPct val="150000"/>
                        </a:lnSpc>
                        <a:spcAft>
                          <a:spcPts val="0"/>
                        </a:spcAft>
                      </a:pPr>
                      <a:r>
                        <a:rPr lang="en-US" sz="1400" b="1" dirty="0">
                          <a:latin typeface="Arial" pitchFamily="34" charset="0"/>
                          <a:ea typeface="Arial"/>
                          <a:cs typeface="Arial" pitchFamily="34" charset="0"/>
                        </a:rPr>
                        <a:t>L</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1130" algn="ctr">
                        <a:lnSpc>
                          <a:spcPct val="150000"/>
                        </a:lnSpc>
                        <a:spcAft>
                          <a:spcPts val="0"/>
                        </a:spcAft>
                      </a:pPr>
                      <a:r>
                        <a:rPr lang="en-US" sz="1400" b="1" dirty="0">
                          <a:latin typeface="Arial" pitchFamily="34" charset="0"/>
                          <a:ea typeface="Arial"/>
                          <a:cs typeface="Arial" pitchFamily="34" charset="0"/>
                        </a:rPr>
                        <a:t>S</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spc="-5" dirty="0">
                          <a:latin typeface="Arial" pitchFamily="34" charset="0"/>
                          <a:ea typeface="Arial"/>
                          <a:cs typeface="Arial" pitchFamily="34" charset="0"/>
                        </a:rPr>
                        <a:t>RP</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extLst>
                  <a:ext uri="{0D108BD9-81ED-4DB2-BD59-A6C34878D82A}">
                    <a16:rowId xmlns:a16="http://schemas.microsoft.com/office/drawing/2014/main" xmlns="" val="10001"/>
                  </a:ext>
                </a:extLst>
              </a:tr>
              <a:tr h="250995">
                <a:tc>
                  <a:txBody>
                    <a:bodyPr/>
                    <a:lstStyle/>
                    <a:p>
                      <a:pPr marL="90170" marR="41275" algn="ctr">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in</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L</a:t>
                      </a:r>
                      <a:r>
                        <a:rPr lang="en-US" sz="1400" spc="-5" dirty="0">
                          <a:latin typeface="Arial" pitchFamily="34" charset="0"/>
                          <a:ea typeface="Arial"/>
                          <a:cs typeface="Arial" pitchFamily="34" charset="0"/>
                        </a:rPr>
                        <a:t>D</a:t>
                      </a:r>
                      <a:r>
                        <a:rPr lang="en-US" sz="1400" dirty="0">
                          <a:latin typeface="Arial" pitchFamily="34" charset="0"/>
                          <a:ea typeface="Arial"/>
                          <a:cs typeface="Arial" pitchFamily="34" charset="0"/>
                        </a:rPr>
                        <a:t>O T</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nk</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805" algn="ctr">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850" algn="l"/>
                        </a:tabLs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9</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marR="40640" algn="just">
                        <a:lnSpc>
                          <a:spcPct val="150000"/>
                        </a:lnSpc>
                        <a:spcBef>
                          <a:spcPts val="65"/>
                        </a:spcBef>
                        <a:spcAft>
                          <a:spcPts val="0"/>
                        </a:spcAft>
                        <a:tabLst>
                          <a:tab pos="292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P</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p</a:t>
                      </a:r>
                      <a:r>
                        <a:rPr lang="en-US" sz="1400" dirty="0">
                          <a:latin typeface="Arial" pitchFamily="34" charset="0"/>
                          <a:ea typeface="Arial"/>
                          <a:cs typeface="Arial" pitchFamily="34" charset="0"/>
                        </a:rPr>
                        <a:t>er  </a:t>
                      </a:r>
                      <a:r>
                        <a:rPr lang="en-US" sz="1400" spc="145"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p</a:t>
                      </a:r>
                      <a:r>
                        <a:rPr lang="en-US" sz="1400" spc="-5" dirty="0">
                          <a:latin typeface="Arial" pitchFamily="34" charset="0"/>
                          <a:ea typeface="Arial"/>
                          <a:cs typeface="Arial" pitchFamily="34" charset="0"/>
                        </a:rPr>
                        <a:t>l</a:t>
                      </a:r>
                      <a:r>
                        <a:rPr lang="en-US" sz="1400" spc="-15" dirty="0">
                          <a:latin typeface="Arial" pitchFamily="34" charset="0"/>
                          <a:ea typeface="Arial"/>
                          <a:cs typeface="Arial" pitchFamily="34" charset="0"/>
                        </a:rPr>
                        <a:t>e</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n</a:t>
                      </a:r>
                      <a:r>
                        <a:rPr lang="en-US" sz="1400" spc="5" dirty="0">
                          <a:latin typeface="Arial" pitchFamily="34" charset="0"/>
                          <a:ea typeface="Arial"/>
                          <a:cs typeface="Arial" pitchFamily="34" charset="0"/>
                        </a:rPr>
                        <a:t>t</a:t>
                      </a:r>
                      <a:r>
                        <a:rPr lang="en-US" sz="1400" spc="-15" dirty="0">
                          <a:latin typeface="Arial" pitchFamily="34" charset="0"/>
                          <a:ea typeface="Arial"/>
                          <a:cs typeface="Arial" pitchFamily="34" charset="0"/>
                        </a:rPr>
                        <a:t>a</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on  </a:t>
                      </a:r>
                      <a:r>
                        <a:rPr lang="en-US" sz="1400" spc="140" dirty="0">
                          <a:latin typeface="Arial" pitchFamily="34" charset="0"/>
                          <a:ea typeface="Arial"/>
                          <a:cs typeface="Arial" pitchFamily="34" charset="0"/>
                        </a:rPr>
                        <a:t> </a:t>
                      </a:r>
                      <a:r>
                        <a:rPr lang="en-US" sz="1400" dirty="0">
                          <a:latin typeface="Arial" pitchFamily="34" charset="0"/>
                          <a:ea typeface="Arial"/>
                          <a:cs typeface="Arial" pitchFamily="34" charset="0"/>
                        </a:rPr>
                        <a:t>of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r>
                        <a:rPr lang="en-US" sz="1400" spc="10" dirty="0">
                          <a:latin typeface="Arial" pitchFamily="34" charset="0"/>
                          <a:ea typeface="Arial"/>
                          <a:cs typeface="Arial" pitchFamily="34" charset="0"/>
                        </a:rPr>
                        <a:t> </a:t>
                      </a:r>
                      <a:r>
                        <a:rPr lang="en-US" sz="1400" spc="-15" dirty="0">
                          <a:latin typeface="Arial" pitchFamily="34" charset="0"/>
                          <a:ea typeface="Arial"/>
                          <a:cs typeface="Arial" pitchFamily="34" charset="0"/>
                        </a:rPr>
                        <a:t>p</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ev</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nti</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n </a:t>
                      </a:r>
                      <a:r>
                        <a:rPr lang="en-US" sz="1400" spc="5" dirty="0">
                          <a:latin typeface="Arial" pitchFamily="34" charset="0"/>
                          <a:ea typeface="Arial"/>
                          <a:cs typeface="Arial" pitchFamily="34" charset="0"/>
                        </a:rPr>
                        <a:t>m</a:t>
                      </a:r>
                      <a:r>
                        <a:rPr lang="en-US" sz="1400" spc="-15" dirty="0">
                          <a:latin typeface="Arial" pitchFamily="34" charset="0"/>
                          <a:ea typeface="Arial"/>
                          <a:cs typeface="Arial" pitchFamily="34" charset="0"/>
                        </a:rPr>
                        <a:t>e</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h</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ds a</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d an</a:t>
                      </a:r>
                      <a:r>
                        <a:rPr lang="en-US" sz="1400" spc="10" dirty="0">
                          <a:latin typeface="Arial" pitchFamily="34" charset="0"/>
                          <a:ea typeface="Arial"/>
                          <a:cs typeface="Arial" pitchFamily="34" charset="0"/>
                        </a:rPr>
                        <a:t> </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p</a:t>
                      </a:r>
                      <a:r>
                        <a:rPr lang="en-US" sz="1400" dirty="0">
                          <a:latin typeface="Arial" pitchFamily="34" charset="0"/>
                          <a:ea typeface="Arial"/>
                          <a:cs typeface="Arial" pitchFamily="34" charset="0"/>
                        </a:rPr>
                        <a:t>pro</a:t>
                      </a:r>
                      <a:r>
                        <a:rPr lang="en-US" sz="1400" spc="-15" dirty="0">
                          <a:latin typeface="Arial" pitchFamily="34" charset="0"/>
                          <a:ea typeface="Arial"/>
                          <a:cs typeface="Arial" pitchFamily="34" charset="0"/>
                        </a:rPr>
                        <a:t>p</a:t>
                      </a:r>
                      <a:r>
                        <a:rPr lang="en-US" sz="1400" spc="5" dirty="0">
                          <a:latin typeface="Arial" pitchFamily="34" charset="0"/>
                          <a:ea typeface="Arial"/>
                          <a:cs typeface="Arial" pitchFamily="34" charset="0"/>
                        </a:rPr>
                        <a:t>r</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ate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g</a:t>
                      </a:r>
                      <a:r>
                        <a:rPr lang="en-US" sz="1400" spc="-15" dirty="0">
                          <a:latin typeface="Arial" pitchFamily="34" charset="0"/>
                          <a:ea typeface="Arial"/>
                          <a:cs typeface="Arial" pitchFamily="34" charset="0"/>
                        </a:rPr>
                        <a:t>h</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ng servic</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a:t>
                      </a:r>
                      <a:endParaRPr lang="en-IN" sz="1400" dirty="0">
                        <a:latin typeface="Arial" pitchFamily="34" charset="0"/>
                        <a:ea typeface="Times New Roman"/>
                        <a:cs typeface="Arial" pitchFamily="34" charset="0"/>
                      </a:endParaRPr>
                    </a:p>
                    <a:p>
                      <a:pPr marR="40640" algn="just">
                        <a:lnSpc>
                          <a:spcPct val="150000"/>
                        </a:lnSpc>
                        <a:spcBef>
                          <a:spcPts val="85"/>
                        </a:spcBef>
                        <a:spcAft>
                          <a:spcPts val="0"/>
                        </a:spcAft>
                        <a:tabLst>
                          <a:tab pos="292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nta</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 </a:t>
                      </a:r>
                      <a:r>
                        <a:rPr lang="en-US" sz="1400" spc="45" dirty="0">
                          <a:latin typeface="Arial" pitchFamily="34" charset="0"/>
                          <a:ea typeface="Arial"/>
                          <a:cs typeface="Arial" pitchFamily="34" charset="0"/>
                        </a:rPr>
                        <a:t> </a:t>
                      </a:r>
                      <a:r>
                        <a:rPr lang="en-US" sz="1400" dirty="0">
                          <a:latin typeface="Arial" pitchFamily="34" charset="0"/>
                          <a:ea typeface="Arial"/>
                          <a:cs typeface="Arial" pitchFamily="34" charset="0"/>
                        </a:rPr>
                        <a:t>co</a:t>
                      </a:r>
                      <a:r>
                        <a:rPr lang="en-US" sz="1400" spc="-5" dirty="0">
                          <a:latin typeface="Arial" pitchFamily="34" charset="0"/>
                          <a:ea typeface="Arial"/>
                          <a:cs typeface="Arial" pitchFamily="34" charset="0"/>
                        </a:rPr>
                        <a:t>ll</a:t>
                      </a:r>
                      <a:r>
                        <a:rPr lang="en-US" sz="1400" dirty="0">
                          <a:latin typeface="Arial" pitchFamily="34" charset="0"/>
                          <a:ea typeface="Arial"/>
                          <a:cs typeface="Arial" pitchFamily="34" charset="0"/>
                        </a:rPr>
                        <a:t>ecti</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n </a:t>
                      </a:r>
                      <a:r>
                        <a:rPr lang="en-US" sz="1400" spc="60" dirty="0">
                          <a:latin typeface="Arial" pitchFamily="34" charset="0"/>
                          <a:ea typeface="Arial"/>
                          <a:cs typeface="Arial" pitchFamily="34" charset="0"/>
                        </a:rPr>
                        <a:t> </a:t>
                      </a:r>
                      <a:r>
                        <a:rPr lang="en-US" sz="1400" spc="-15" dirty="0">
                          <a:latin typeface="Arial" pitchFamily="34" charset="0"/>
                          <a:ea typeface="Arial"/>
                          <a:cs typeface="Arial" pitchFamily="34" charset="0"/>
                        </a:rPr>
                        <a:t>o</a:t>
                      </a:r>
                      <a:r>
                        <a:rPr lang="en-US" sz="1400" dirty="0">
                          <a:latin typeface="Arial" pitchFamily="34" charset="0"/>
                          <a:ea typeface="Arial"/>
                          <a:cs typeface="Arial" pitchFamily="34" charset="0"/>
                        </a:rPr>
                        <a:t>f </a:t>
                      </a:r>
                      <a:r>
                        <a:rPr lang="en-US" sz="1400" spc="55" dirty="0">
                          <a:latin typeface="Arial" pitchFamily="34" charset="0"/>
                          <a:ea typeface="Arial"/>
                          <a:cs typeface="Arial" pitchFamily="34" charset="0"/>
                        </a:rPr>
                        <a:t> </a:t>
                      </a:r>
                      <a:r>
                        <a:rPr lang="en-US" sz="1400" spc="-15" dirty="0">
                          <a:latin typeface="Arial" pitchFamily="34" charset="0"/>
                          <a:ea typeface="Arial"/>
                          <a:cs typeface="Arial" pitchFamily="34" charset="0"/>
                        </a:rPr>
                        <a:t>d</a:t>
                      </a:r>
                      <a:r>
                        <a:rPr lang="en-US" sz="1400" dirty="0">
                          <a:latin typeface="Arial" pitchFamily="34" charset="0"/>
                          <a:ea typeface="Arial"/>
                          <a:cs typeface="Arial" pitchFamily="34" charset="0"/>
                        </a:rPr>
                        <a:t>ata on</a:t>
                      </a:r>
                      <a:r>
                        <a:rPr lang="en-US" sz="1400" spc="10" dirty="0">
                          <a:latin typeface="Arial" pitchFamily="34" charset="0"/>
                          <a:ea typeface="Arial"/>
                          <a:cs typeface="Arial" pitchFamily="34" charset="0"/>
                        </a:rPr>
                        <a:t> </a:t>
                      </a:r>
                      <a:r>
                        <a:rPr lang="en-US" sz="1400" dirty="0">
                          <a:latin typeface="Arial" pitchFamily="34" charset="0"/>
                          <a:ea typeface="Arial"/>
                          <a:cs typeface="Arial" pitchFamily="34" charset="0"/>
                        </a:rPr>
                        <a:t>acc</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n</a:t>
                      </a:r>
                      <a:r>
                        <a:rPr lang="en-US" sz="1400" spc="-10" dirty="0">
                          <a:latin typeface="Arial" pitchFamily="34" charset="0"/>
                          <a:ea typeface="Arial"/>
                          <a:cs typeface="Arial" pitchFamily="34" charset="0"/>
                        </a:rPr>
                        <a:t>t</a:t>
                      </a:r>
                      <a:r>
                        <a:rPr lang="en-US" sz="1400" dirty="0">
                          <a:latin typeface="Arial" pitchFamily="34" charset="0"/>
                          <a:ea typeface="Arial"/>
                          <a:cs typeface="Arial" pitchFamily="34" charset="0"/>
                        </a:rPr>
                        <a:t>s</a:t>
                      </a:r>
                      <a:r>
                        <a:rPr lang="en-US" sz="1400" spc="15" dirty="0">
                          <a:latin typeface="Arial" pitchFamily="34" charset="0"/>
                          <a:ea typeface="Arial"/>
                          <a:cs typeface="Arial" pitchFamily="34" charset="0"/>
                        </a:rPr>
                        <a:t> </a:t>
                      </a:r>
                      <a:r>
                        <a:rPr lang="en-US" sz="1400" spc="-5" dirty="0">
                          <a:latin typeface="Arial" pitchFamily="34" charset="0"/>
                          <a:ea typeface="Arial"/>
                          <a:cs typeface="Arial" pitchFamily="34" charset="0"/>
                        </a:rPr>
                        <a:t>wi</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h a v</a:t>
                      </a:r>
                      <a:r>
                        <a:rPr lang="en-US" sz="1400" spc="-5" dirty="0">
                          <a:latin typeface="Arial" pitchFamily="34" charset="0"/>
                          <a:ea typeface="Arial"/>
                          <a:cs typeface="Arial" pitchFamily="34" charset="0"/>
                        </a:rPr>
                        <a:t>i</a:t>
                      </a:r>
                      <a:r>
                        <a:rPr lang="en-US" sz="1400" spc="-15" dirty="0">
                          <a:latin typeface="Arial" pitchFamily="34" charset="0"/>
                          <a:ea typeface="Arial"/>
                          <a:cs typeface="Arial" pitchFamily="34" charset="0"/>
                        </a:rPr>
                        <a:t>e</a:t>
                      </a:r>
                      <a:r>
                        <a:rPr lang="en-US" sz="1400" dirty="0">
                          <a:latin typeface="Arial" pitchFamily="34" charset="0"/>
                          <a:ea typeface="Arial"/>
                          <a:cs typeface="Arial" pitchFamily="34" charset="0"/>
                        </a:rPr>
                        <a:t>w</a:t>
                      </a:r>
                      <a:r>
                        <a:rPr lang="en-US" sz="1400" spc="10" dirty="0">
                          <a:latin typeface="Arial" pitchFamily="34" charset="0"/>
                          <a:ea typeface="Arial"/>
                          <a:cs typeface="Arial" pitchFamily="34" charset="0"/>
                        </a:rPr>
                        <a:t>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ake  </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c</a:t>
                      </a:r>
                      <a:r>
                        <a:rPr lang="en-US" sz="1400" spc="-15" dirty="0">
                          <a:latin typeface="Arial" pitchFamily="34" charset="0"/>
                          <a:ea typeface="Arial"/>
                          <a:cs typeface="Arial" pitchFamily="34" charset="0"/>
                        </a:rPr>
                        <a:t>o</a:t>
                      </a:r>
                      <a:r>
                        <a:rPr lang="en-US" sz="1400" spc="5" dirty="0">
                          <a:latin typeface="Arial" pitchFamily="34" charset="0"/>
                          <a:ea typeface="Arial"/>
                          <a:cs typeface="Arial" pitchFamily="34" charset="0"/>
                        </a:rPr>
                        <a:t>rr</a:t>
                      </a:r>
                      <a:r>
                        <a:rPr lang="en-US" sz="1400" dirty="0">
                          <a:latin typeface="Arial" pitchFamily="34" charset="0"/>
                          <a:ea typeface="Arial"/>
                          <a:cs typeface="Arial" pitchFamily="34" charset="0"/>
                        </a:rPr>
                        <a:t>e</a:t>
                      </a:r>
                      <a:r>
                        <a:rPr lang="en-US" sz="1400" spc="-15"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ve,   </a:t>
                      </a:r>
                      <a:r>
                        <a:rPr lang="en-US" sz="1400" spc="5" dirty="0">
                          <a:latin typeface="Arial" pitchFamily="34" charset="0"/>
                          <a:ea typeface="Arial"/>
                          <a:cs typeface="Arial" pitchFamily="34" charset="0"/>
                        </a:rPr>
                        <a:t>r</a:t>
                      </a:r>
                      <a:r>
                        <a:rPr lang="en-US" sz="1400" spc="-15" dirty="0">
                          <a:latin typeface="Arial" pitchFamily="34" charset="0"/>
                          <a:ea typeface="Arial"/>
                          <a:cs typeface="Arial" pitchFamily="34" charset="0"/>
                        </a:rPr>
                        <a:t>e</a:t>
                      </a:r>
                      <a:r>
                        <a:rPr lang="en-US" sz="1400" spc="5" dirty="0">
                          <a:latin typeface="Arial" pitchFamily="34" charset="0"/>
                          <a:ea typeface="Arial"/>
                          <a:cs typeface="Arial" pitchFamily="34" charset="0"/>
                        </a:rPr>
                        <a:t>m</a:t>
                      </a:r>
                      <a:r>
                        <a:rPr lang="en-US" sz="1400" spc="-15" dirty="0">
                          <a:latin typeface="Arial" pitchFamily="34" charset="0"/>
                          <a:ea typeface="Arial"/>
                          <a:cs typeface="Arial" pitchFamily="34" charset="0"/>
                        </a:rPr>
                        <a:t>e</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al a</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d p</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ev</a:t>
                      </a:r>
                      <a:r>
                        <a:rPr lang="en-US" sz="1400" spc="-5" dirty="0">
                          <a:latin typeface="Arial" pitchFamily="34" charset="0"/>
                          <a:ea typeface="Arial"/>
                          <a:cs typeface="Arial" pitchFamily="34" charset="0"/>
                        </a:rPr>
                        <a:t>e</a:t>
                      </a:r>
                      <a:r>
                        <a:rPr lang="en-US" sz="1400" spc="-15" dirty="0">
                          <a:latin typeface="Arial" pitchFamily="34" charset="0"/>
                          <a:ea typeface="Arial"/>
                          <a:cs typeface="Arial" pitchFamily="34" charset="0"/>
                        </a:rPr>
                        <a:t>n</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ve a</a:t>
                      </a:r>
                      <a:r>
                        <a:rPr lang="en-US" sz="1400" spc="-10"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a:t>
                      </a:r>
                      <a:endParaRPr lang="en-IN" sz="1400" dirty="0">
                        <a:latin typeface="Arial" pitchFamily="34" charset="0"/>
                        <a:ea typeface="Times New Roman"/>
                        <a:cs typeface="Arial" pitchFamily="34" charset="0"/>
                      </a:endParaRPr>
                    </a:p>
                    <a:p>
                      <a:pPr marR="40005" algn="just">
                        <a:lnSpc>
                          <a:spcPct val="150000"/>
                        </a:lnSpc>
                        <a:spcBef>
                          <a:spcPts val="100"/>
                        </a:spcBef>
                        <a:spcAft>
                          <a:spcPts val="0"/>
                        </a:spcAft>
                        <a:tabLst>
                          <a:tab pos="292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uto</a:t>
                      </a:r>
                      <a:r>
                        <a:rPr lang="en-US" sz="1400" spc="5" dirty="0">
                          <a:latin typeface="Arial" pitchFamily="34" charset="0"/>
                          <a:ea typeface="Arial"/>
                          <a:cs typeface="Arial" pitchFamily="34" charset="0"/>
                        </a:rPr>
                        <a:t>m</a:t>
                      </a:r>
                      <a:r>
                        <a:rPr lang="en-US" sz="1400" spc="-15" dirty="0">
                          <a:latin typeface="Arial" pitchFamily="34" charset="0"/>
                          <a:ea typeface="Arial"/>
                          <a:cs typeface="Arial" pitchFamily="34" charset="0"/>
                        </a:rPr>
                        <a:t>a</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c   </a:t>
                      </a:r>
                      <a:r>
                        <a:rPr lang="en-US" sz="1400" spc="50" dirty="0">
                          <a:latin typeface="Arial" pitchFamily="34" charset="0"/>
                          <a:ea typeface="Arial"/>
                          <a:cs typeface="Arial" pitchFamily="34" charset="0"/>
                        </a:rPr>
                        <a:t>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a:t>
                      </a:r>
                      <a:r>
                        <a:rPr lang="en-US" sz="1400" spc="40" dirty="0">
                          <a:latin typeface="Arial" pitchFamily="34" charset="0"/>
                          <a:ea typeface="Arial"/>
                          <a:cs typeface="Arial" pitchFamily="34" charset="0"/>
                        </a:rPr>
                        <a:t> </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e</a:t>
                      </a:r>
                      <a:r>
                        <a:rPr lang="en-US" sz="1400" spc="-15"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spc="-15" dirty="0">
                          <a:latin typeface="Arial" pitchFamily="34" charset="0"/>
                          <a:ea typeface="Arial"/>
                          <a:cs typeface="Arial" pitchFamily="34" charset="0"/>
                        </a:rPr>
                        <a:t>i</a:t>
                      </a:r>
                      <a:r>
                        <a:rPr lang="en-US" sz="1400" dirty="0">
                          <a:latin typeface="Arial" pitchFamily="34" charset="0"/>
                          <a:ea typeface="Arial"/>
                          <a:cs typeface="Arial" pitchFamily="34" charset="0"/>
                        </a:rPr>
                        <a:t>o</a:t>
                      </a:r>
                      <a:r>
                        <a:rPr lang="en-US" sz="1400" spc="10" dirty="0">
                          <a:latin typeface="Arial" pitchFamily="34" charset="0"/>
                          <a:ea typeface="Arial"/>
                          <a:cs typeface="Arial" pitchFamily="34" charset="0"/>
                        </a:rPr>
                        <a:t>n</a:t>
                      </a:r>
                      <a:r>
                        <a:rPr lang="en-US" sz="1400" dirty="0">
                          <a:latin typeface="Arial" pitchFamily="34" charset="0"/>
                          <a:ea typeface="Arial"/>
                          <a:cs typeface="Arial" pitchFamily="34" charset="0"/>
                        </a:rPr>
                        <a:t>- cu</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l</a:t>
                      </a:r>
                      <a:r>
                        <a:rPr lang="en-US" sz="1400" dirty="0">
                          <a:latin typeface="Arial" pitchFamily="34" charset="0"/>
                          <a:ea typeface="Arial"/>
                          <a:cs typeface="Arial" pitchFamily="34" charset="0"/>
                        </a:rPr>
                        <a:t>a</a:t>
                      </a:r>
                      <a:r>
                        <a:rPr lang="en-US" sz="1400" spc="-10" dirty="0">
                          <a:latin typeface="Arial" pitchFamily="34" charset="0"/>
                          <a:ea typeface="Arial"/>
                          <a:cs typeface="Arial" pitchFamily="34" charset="0"/>
                        </a:rPr>
                        <a:t>r</a:t>
                      </a:r>
                      <a:r>
                        <a:rPr lang="en-US" sz="1400" dirty="0">
                          <a:latin typeface="Arial" pitchFamily="34" charset="0"/>
                          <a:ea typeface="Arial"/>
                          <a:cs typeface="Arial" pitchFamily="34" charset="0"/>
                        </a:rPr>
                        <a:t>m s</a:t>
                      </a:r>
                      <a:r>
                        <a:rPr lang="en-US" sz="1400" spc="-10" dirty="0">
                          <a:latin typeface="Arial" pitchFamily="34" charset="0"/>
                          <a:ea typeface="Arial"/>
                          <a:cs typeface="Arial" pitchFamily="34" charset="0"/>
                        </a:rPr>
                        <a:t>y</a:t>
                      </a:r>
                      <a:r>
                        <a:rPr lang="en-US" sz="140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spc="-15" dirty="0">
                          <a:latin typeface="Arial" pitchFamily="34" charset="0"/>
                          <a:ea typeface="Arial"/>
                          <a:cs typeface="Arial" pitchFamily="34" charset="0"/>
                        </a:rPr>
                        <a:t>e</a:t>
                      </a:r>
                      <a:r>
                        <a:rPr lang="en-US" sz="1400" dirty="0">
                          <a:latin typeface="Arial" pitchFamily="34" charset="0"/>
                          <a:ea typeface="Arial"/>
                          <a:cs typeface="Arial" pitchFamily="34" charset="0"/>
                        </a:rPr>
                        <a:t>m sh</a:t>
                      </a:r>
                      <a:r>
                        <a:rPr lang="en-US" sz="1400" spc="-5" dirty="0">
                          <a:latin typeface="Arial" pitchFamily="34" charset="0"/>
                          <a:ea typeface="Arial"/>
                          <a:cs typeface="Arial" pitchFamily="34" charset="0"/>
                        </a:rPr>
                        <a:t>al</a:t>
                      </a:r>
                      <a:r>
                        <a:rPr lang="en-US" sz="1400" dirty="0">
                          <a:latin typeface="Arial" pitchFamily="34" charset="0"/>
                          <a:ea typeface="Arial"/>
                          <a:cs typeface="Arial" pitchFamily="34" charset="0"/>
                        </a:rPr>
                        <a:t>l be prov</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d.</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1734">
                <a:tc>
                  <a:txBody>
                    <a:bodyPr/>
                    <a:lstStyle/>
                    <a:p>
                      <a:pPr marL="90170" marR="41275" algn="ctr">
                        <a:lnSpc>
                          <a:spcPct val="150000"/>
                        </a:lnSpc>
                        <a:spcBef>
                          <a:spcPts val="5"/>
                        </a:spcBef>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in</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F</a:t>
                      </a:r>
                      <a:r>
                        <a:rPr lang="en-US" sz="1400" spc="-5" dirty="0">
                          <a:latin typeface="Arial" pitchFamily="34" charset="0"/>
                          <a:ea typeface="Arial"/>
                          <a:cs typeface="Arial" pitchFamily="34" charset="0"/>
                        </a:rPr>
                        <a:t>u</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n</a:t>
                      </a:r>
                      <a:r>
                        <a:rPr lang="en-US" sz="1400" spc="-15" dirty="0">
                          <a:latin typeface="Arial" pitchFamily="34" charset="0"/>
                          <a:ea typeface="Arial"/>
                          <a:cs typeface="Arial" pitchFamily="34" charset="0"/>
                        </a:rPr>
                        <a:t>a</a:t>
                      </a:r>
                      <a:r>
                        <a:rPr lang="en-US" sz="1400" dirty="0">
                          <a:latin typeface="Arial" pitchFamily="34" charset="0"/>
                          <a:ea typeface="Arial"/>
                          <a:cs typeface="Arial" pitchFamily="34" charset="0"/>
                        </a:rPr>
                        <a:t>ce</a:t>
                      </a:r>
                      <a:r>
                        <a:rPr lang="en-US" sz="1400" spc="-5" dirty="0">
                          <a:latin typeface="Arial" pitchFamily="34" charset="0"/>
                          <a:ea typeface="Arial"/>
                          <a:cs typeface="Arial" pitchFamily="34" charset="0"/>
                        </a:rPr>
                        <a:t> </a:t>
                      </a:r>
                      <a:r>
                        <a:rPr lang="en-US" sz="1400" spc="5" dirty="0">
                          <a:latin typeface="Arial" pitchFamily="34" charset="0"/>
                          <a:ea typeface="Arial"/>
                          <a:cs typeface="Arial" pitchFamily="34" charset="0"/>
                        </a:rPr>
                        <a:t>O</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l T</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nk</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805" algn="ctr">
                        <a:lnSpc>
                          <a:spcPct val="150000"/>
                        </a:lnSpc>
                        <a:spcBef>
                          <a:spcPts val="5"/>
                        </a:spcBef>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5"/>
                        </a:spcBef>
                        <a:spcAft>
                          <a:spcPts val="0"/>
                        </a:spcAft>
                        <a:tabLst>
                          <a:tab pos="450850" algn="l"/>
                        </a:tabLst>
                      </a:pPr>
                      <a:r>
                        <a:rPr lang="en-US" sz="1400" dirty="0">
                          <a:latin typeface="Arial" pitchFamily="34" charset="0"/>
                          <a:ea typeface="Arial"/>
                          <a:cs typeface="Arial" pitchFamily="34" charset="0"/>
                        </a:rPr>
                        <a:t>4</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Bef>
                          <a:spcPts val="5"/>
                        </a:spcBef>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Bef>
                          <a:spcPts val="5"/>
                        </a:spcBef>
                        <a:spcAft>
                          <a:spcPts val="0"/>
                        </a:spcAft>
                      </a:pPr>
                      <a:r>
                        <a:rPr lang="en-US" sz="1400" dirty="0">
                          <a:latin typeface="Arial" pitchFamily="34" charset="0"/>
                          <a:ea typeface="Arial"/>
                          <a:cs typeface="Arial" pitchFamily="34" charset="0"/>
                        </a:rPr>
                        <a:t>12</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IN"/>
                    </a:p>
                  </a:txBody>
                  <a:tcPr/>
                </a:tc>
                <a:extLst>
                  <a:ext uri="{0D108BD9-81ED-4DB2-BD59-A6C34878D82A}">
                    <a16:rowId xmlns:a16="http://schemas.microsoft.com/office/drawing/2014/main" xmlns="" val="10003"/>
                  </a:ext>
                </a:extLst>
              </a:tr>
              <a:tr h="823787">
                <a:tc>
                  <a:txBody>
                    <a:bodyPr/>
                    <a:lstStyle/>
                    <a:p>
                      <a:pPr marL="90170" marR="41275" algn="ctr">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a:t>
                      </a:r>
                      <a:r>
                        <a:rPr lang="en-US" sz="1400" spc="25"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 </a:t>
                      </a:r>
                      <a:r>
                        <a:rPr lang="en-US" sz="1400" spc="25" dirty="0">
                          <a:latin typeface="Arial" pitchFamily="34" charset="0"/>
                          <a:ea typeface="Arial"/>
                          <a:cs typeface="Arial" pitchFamily="34" charset="0"/>
                        </a:rPr>
                        <a:t> </a:t>
                      </a:r>
                      <a:r>
                        <a:rPr lang="en-US" sz="1400" dirty="0">
                          <a:latin typeface="Arial" pitchFamily="34" charset="0"/>
                          <a:ea typeface="Arial"/>
                          <a:cs typeface="Arial" pitchFamily="34" charset="0"/>
                        </a:rPr>
                        <a:t>Transf</a:t>
                      </a:r>
                      <a:r>
                        <a:rPr lang="en-US" sz="1400" spc="-10" dirty="0">
                          <a:latin typeface="Arial" pitchFamily="34" charset="0"/>
                          <a:ea typeface="Arial"/>
                          <a:cs typeface="Arial" pitchFamily="34" charset="0"/>
                        </a:rPr>
                        <a:t>o</a:t>
                      </a:r>
                      <a:r>
                        <a:rPr lang="en-US" sz="1400" spc="5" dirty="0">
                          <a:latin typeface="Arial" pitchFamily="34" charset="0"/>
                          <a:ea typeface="Arial"/>
                          <a:cs typeface="Arial" pitchFamily="34" charset="0"/>
                        </a:rPr>
                        <a:t>rm</a:t>
                      </a:r>
                      <a:r>
                        <a:rPr lang="en-US" sz="1400" spc="-15" dirty="0">
                          <a:latin typeface="Arial" pitchFamily="34" charset="0"/>
                          <a:ea typeface="Arial"/>
                          <a:cs typeface="Arial" pitchFamily="34" charset="0"/>
                        </a:rPr>
                        <a:t>e</a:t>
                      </a:r>
                      <a:r>
                        <a:rPr lang="en-US" sz="1400" dirty="0">
                          <a:latin typeface="Arial" pitchFamily="34" charset="0"/>
                          <a:ea typeface="Arial"/>
                          <a:cs typeface="Arial" pitchFamily="34" charset="0"/>
                        </a:rPr>
                        <a:t>r </a:t>
                      </a:r>
                      <a:r>
                        <a:rPr lang="en-US" sz="1400" spc="30" dirty="0">
                          <a:latin typeface="Arial" pitchFamily="34" charset="0"/>
                          <a:ea typeface="Arial"/>
                          <a:cs typeface="Arial" pitchFamily="34" charset="0"/>
                        </a:rPr>
                        <a:t> </a:t>
                      </a:r>
                      <a:r>
                        <a:rPr lang="en-US" sz="1400" spc="5" dirty="0">
                          <a:latin typeface="Arial" pitchFamily="34" charset="0"/>
                          <a:ea typeface="Arial"/>
                          <a:cs typeface="Arial" pitchFamily="34" charset="0"/>
                        </a:rPr>
                        <a:t>O</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l</a:t>
                      </a:r>
                      <a:endParaRPr lang="en-IN" sz="1400" dirty="0">
                        <a:latin typeface="Arial" pitchFamily="34" charset="0"/>
                        <a:ea typeface="Times New Roman"/>
                        <a:cs typeface="Arial" pitchFamily="34" charset="0"/>
                      </a:endParaRPr>
                    </a:p>
                    <a:p>
                      <a:pPr marL="90170" marR="41275" algn="ctr">
                        <a:lnSpc>
                          <a:spcPct val="150000"/>
                        </a:lnSpc>
                        <a:spcAft>
                          <a:spcPts val="0"/>
                        </a:spcAft>
                      </a:pPr>
                      <a:r>
                        <a:rPr lang="en-US" sz="1400" spc="-5"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orage Ta</a:t>
                      </a:r>
                      <a:r>
                        <a:rPr lang="en-US" sz="1400" spc="-15" dirty="0">
                          <a:latin typeface="Arial" pitchFamily="34" charset="0"/>
                          <a:ea typeface="Arial"/>
                          <a:cs typeface="Arial" pitchFamily="34" charset="0"/>
                        </a:rPr>
                        <a:t>n</a:t>
                      </a:r>
                      <a:r>
                        <a:rPr lang="en-US" sz="1400" dirty="0">
                          <a:latin typeface="Arial" pitchFamily="34" charset="0"/>
                          <a:ea typeface="Arial"/>
                          <a:cs typeface="Arial" pitchFamily="34" charset="0"/>
                        </a:rPr>
                        <a:t>k</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805" algn="ctr">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0850" algn="l"/>
                        </a:tabLs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9</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IN"/>
                    </a:p>
                  </a:txBody>
                  <a:tcPr/>
                </a:tc>
                <a:extLst>
                  <a:ext uri="{0D108BD9-81ED-4DB2-BD59-A6C34878D82A}">
                    <a16:rowId xmlns:a16="http://schemas.microsoft.com/office/drawing/2014/main" xmlns="" val="10004"/>
                  </a:ext>
                </a:extLst>
              </a:tr>
              <a:tr h="835152">
                <a:tc>
                  <a:txBody>
                    <a:bodyPr/>
                    <a:lstStyle/>
                    <a:p>
                      <a:pPr marL="90170" marR="41275" algn="ctr">
                        <a:lnSpc>
                          <a:spcPct val="150000"/>
                        </a:lnSpc>
                        <a:spcAft>
                          <a:spcPts val="0"/>
                        </a:spcAft>
                      </a:pPr>
                      <a:r>
                        <a:rPr lang="en-US" sz="1400" spc="-5" dirty="0">
                          <a:latin typeface="Arial" pitchFamily="34" charset="0"/>
                          <a:ea typeface="Arial"/>
                          <a:cs typeface="Arial" pitchFamily="34" charset="0"/>
                        </a:rPr>
                        <a:t>C</a:t>
                      </a:r>
                      <a:r>
                        <a:rPr lang="en-US" sz="1400" dirty="0">
                          <a:latin typeface="Arial" pitchFamily="34" charset="0"/>
                          <a:ea typeface="Arial"/>
                          <a:cs typeface="Arial" pitchFamily="34" charset="0"/>
                        </a:rPr>
                        <a:t>h</a:t>
                      </a:r>
                      <a:r>
                        <a:rPr lang="en-US" sz="1400" spc="-5" dirty="0">
                          <a:latin typeface="Arial" pitchFamily="34" charset="0"/>
                          <a:ea typeface="Arial"/>
                          <a:cs typeface="Arial" pitchFamily="34" charset="0"/>
                        </a:rPr>
                        <a:t>e</a:t>
                      </a:r>
                      <a:r>
                        <a:rPr lang="en-US" sz="1400" spc="5" dirty="0">
                          <a:latin typeface="Arial" pitchFamily="34" charset="0"/>
                          <a:ea typeface="Arial"/>
                          <a:cs typeface="Arial" pitchFamily="34" charset="0"/>
                        </a:rPr>
                        <a:t>m</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ca</a:t>
                      </a:r>
                      <a:r>
                        <a:rPr lang="en-US" sz="1400" spc="-5" dirty="0">
                          <a:latin typeface="Arial" pitchFamily="34" charset="0"/>
                          <a:ea typeface="Arial"/>
                          <a:cs typeface="Arial" pitchFamily="34" charset="0"/>
                        </a:rPr>
                        <a:t>l</a:t>
                      </a:r>
                      <a:r>
                        <a:rPr lang="en-US" sz="1400" dirty="0">
                          <a:latin typeface="Arial" pitchFamily="34" charset="0"/>
                          <a:ea typeface="Arial"/>
                          <a:cs typeface="Arial" pitchFamily="34" charset="0"/>
                        </a:rPr>
                        <a:t>s</a:t>
                      </a:r>
                      <a:r>
                        <a:rPr lang="en-US" sz="1400" spc="5" dirty="0">
                          <a:latin typeface="Arial" pitchFamily="34" charset="0"/>
                          <a:ea typeface="Arial"/>
                          <a:cs typeface="Arial" pitchFamily="34" charset="0"/>
                        </a:rPr>
                        <a:t>/O</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l sp</a:t>
                      </a:r>
                      <a:r>
                        <a:rPr lang="en-US" sz="1400" spc="-5" dirty="0">
                          <a:latin typeface="Arial" pitchFamily="34" charset="0"/>
                          <a:ea typeface="Arial"/>
                          <a:cs typeface="Arial" pitchFamily="34" charset="0"/>
                        </a:rPr>
                        <a:t>ill</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g</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805" algn="ctr">
                        <a:lnSpc>
                          <a:spcPct val="150000"/>
                        </a:lnSpc>
                        <a:spcAft>
                          <a:spcPts val="0"/>
                        </a:spcAft>
                      </a:pPr>
                      <a:r>
                        <a:rPr lang="en-US" sz="1400" spc="-5" dirty="0">
                          <a:latin typeface="Arial" pitchFamily="34" charset="0"/>
                          <a:ea typeface="Arial"/>
                          <a:cs typeface="Arial" pitchFamily="34" charset="0"/>
                        </a:rPr>
                        <a:t>C</a:t>
                      </a:r>
                      <a:r>
                        <a:rPr lang="en-US" sz="1400" dirty="0">
                          <a:latin typeface="Arial" pitchFamily="34" charset="0"/>
                          <a:ea typeface="Arial"/>
                          <a:cs typeface="Arial" pitchFamily="34" charset="0"/>
                        </a:rPr>
                        <a:t>or</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os</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ve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2</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6</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40640" algn="just">
                        <a:lnSpc>
                          <a:spcPct val="150000"/>
                        </a:lnSpc>
                        <a:spcBef>
                          <a:spcPts val="65"/>
                        </a:spcBef>
                        <a:spcAft>
                          <a:spcPts val="0"/>
                        </a:spcAft>
                        <a:tabLst>
                          <a:tab pos="292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P</a:t>
                      </a:r>
                      <a:r>
                        <a:rPr lang="en-US" sz="1400" dirty="0">
                          <a:latin typeface="Arial" pitchFamily="34" charset="0"/>
                          <a:ea typeface="Arial"/>
                          <a:cs typeface="Arial" pitchFamily="34" charset="0"/>
                        </a:rPr>
                        <a:t>eri</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cal  </a:t>
                      </a:r>
                      <a:r>
                        <a:rPr lang="en-US" sz="1400" spc="170"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ns</a:t>
                      </a:r>
                      <a:r>
                        <a:rPr lang="en-US" sz="1400" spc="-5" dirty="0">
                          <a:latin typeface="Arial" pitchFamily="34" charset="0"/>
                          <a:ea typeface="Arial"/>
                          <a:cs typeface="Arial" pitchFamily="34" charset="0"/>
                        </a:rPr>
                        <a:t>p</a:t>
                      </a:r>
                      <a:r>
                        <a:rPr lang="en-US" sz="1400" dirty="0">
                          <a:latin typeface="Arial" pitchFamily="34" charset="0"/>
                          <a:ea typeface="Arial"/>
                          <a:cs typeface="Arial" pitchFamily="34" charset="0"/>
                        </a:rPr>
                        <a:t>ecti</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n  </a:t>
                      </a:r>
                      <a:r>
                        <a:rPr lang="en-US" sz="1400" spc="165" dirty="0">
                          <a:latin typeface="Arial" pitchFamily="34" charset="0"/>
                          <a:ea typeface="Arial"/>
                          <a:cs typeface="Arial" pitchFamily="34" charset="0"/>
                        </a:rPr>
                        <a:t> </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d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esti</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g</a:t>
                      </a:r>
                      <a:r>
                        <a:rPr lang="en-US" sz="1400" spc="-5" dirty="0">
                          <a:latin typeface="Arial" pitchFamily="34" charset="0"/>
                          <a:ea typeface="Arial"/>
                          <a:cs typeface="Arial" pitchFamily="34" charset="0"/>
                        </a:rPr>
                        <a:t>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a:t>
                      </a:r>
                      <a:r>
                        <a:rPr lang="en-US" sz="1400" spc="-10"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ntify sp</a:t>
                      </a:r>
                      <a:r>
                        <a:rPr lang="en-US" sz="1400" spc="-5" dirty="0">
                          <a:latin typeface="Arial" pitchFamily="34" charset="0"/>
                          <a:ea typeface="Arial"/>
                          <a:cs typeface="Arial" pitchFamily="34" charset="0"/>
                        </a:rPr>
                        <a:t>ill</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g</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p>
                      <a:pPr marR="40005" algn="just">
                        <a:lnSpc>
                          <a:spcPct val="150000"/>
                        </a:lnSpc>
                        <a:spcBef>
                          <a:spcPts val="110"/>
                        </a:spcBef>
                        <a:spcAft>
                          <a:spcPts val="0"/>
                        </a:spcAft>
                        <a:tabLst>
                          <a:tab pos="292100" algn="l"/>
                          <a:tab pos="927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Di</a:t>
                      </a:r>
                      <a:r>
                        <a:rPr lang="en-US" sz="1400" dirty="0">
                          <a:latin typeface="Arial" pitchFamily="34" charset="0"/>
                          <a:ea typeface="Arial"/>
                          <a:cs typeface="Arial" pitchFamily="34" charset="0"/>
                        </a:rPr>
                        <a:t>saster</a:t>
                      </a:r>
                      <a:r>
                        <a:rPr lang="en-US" sz="1400" spc="285" dirty="0">
                          <a:latin typeface="Arial" pitchFamily="34" charset="0"/>
                          <a:ea typeface="Arial"/>
                          <a:cs typeface="Arial" pitchFamily="34" charset="0"/>
                        </a:rPr>
                        <a:t> </a:t>
                      </a:r>
                      <a:r>
                        <a:rPr lang="en-US" sz="1400" spc="-5" dirty="0">
                          <a:latin typeface="Arial" pitchFamily="34" charset="0"/>
                          <a:ea typeface="Arial"/>
                          <a:cs typeface="Arial" pitchFamily="34" charset="0"/>
                        </a:rPr>
                        <a:t>C</a:t>
                      </a:r>
                      <a:r>
                        <a:rPr lang="en-US" sz="1400" dirty="0">
                          <a:latin typeface="Arial" pitchFamily="34" charset="0"/>
                          <a:ea typeface="Arial"/>
                          <a:cs typeface="Arial" pitchFamily="34" charset="0"/>
                        </a:rPr>
                        <a:t>o</a:t>
                      </a:r>
                      <a:r>
                        <a:rPr lang="en-US" sz="1400" spc="-15" dirty="0">
                          <a:latin typeface="Arial" pitchFamily="34" charset="0"/>
                          <a:ea typeface="Arial"/>
                          <a:cs typeface="Arial" pitchFamily="34" charset="0"/>
                        </a:rPr>
                        <a:t>n</a:t>
                      </a:r>
                      <a:r>
                        <a:rPr lang="en-US" sz="1400" spc="5" dirty="0">
                          <a:latin typeface="Arial" pitchFamily="34" charset="0"/>
                          <a:ea typeface="Arial"/>
                          <a:cs typeface="Arial" pitchFamily="34" charset="0"/>
                        </a:rPr>
                        <a:t>tr</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ll</a:t>
                      </a:r>
                      <a:r>
                        <a:rPr lang="en-US" sz="1400" dirty="0">
                          <a:latin typeface="Arial" pitchFamily="34" charset="0"/>
                          <a:ea typeface="Arial"/>
                          <a:cs typeface="Arial" pitchFamily="34" charset="0"/>
                        </a:rPr>
                        <a:t>er</a:t>
                      </a:r>
                      <a:r>
                        <a:rPr lang="en-US" sz="1400" spc="275"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a:t>
                      </a:r>
                      <a:r>
                        <a:rPr lang="en-US" sz="1400" spc="280" dirty="0">
                          <a:latin typeface="Arial" pitchFamily="34" charset="0"/>
                          <a:ea typeface="Arial"/>
                          <a:cs typeface="Arial" pitchFamily="34" charset="0"/>
                        </a:rPr>
                        <a:t> </a:t>
                      </a:r>
                      <a:r>
                        <a:rPr lang="en-US" sz="1400" dirty="0">
                          <a:latin typeface="Arial" pitchFamily="34" charset="0"/>
                          <a:ea typeface="Arial"/>
                          <a:cs typeface="Arial" pitchFamily="34" charset="0"/>
                        </a:rPr>
                        <a:t>p</a:t>
                      </a:r>
                      <a:r>
                        <a:rPr lang="en-US" sz="1400" spc="-20" dirty="0">
                          <a:latin typeface="Arial" pitchFamily="34" charset="0"/>
                          <a:ea typeface="Arial"/>
                          <a:cs typeface="Arial" pitchFamily="34" charset="0"/>
                        </a:rPr>
                        <a:t>l</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t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a:t>
                      </a:r>
                      <a:r>
                        <a:rPr lang="en-US" sz="1400" spc="15" dirty="0">
                          <a:latin typeface="Arial" pitchFamily="34" charset="0"/>
                          <a:ea typeface="Arial"/>
                          <a:cs typeface="Arial" pitchFamily="34" charset="0"/>
                        </a:rPr>
                        <a:t> </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sure</a:t>
                      </a:r>
                      <a:r>
                        <a:rPr lang="en-US" sz="1400" spc="15"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ns</a:t>
                      </a:r>
                      <a:r>
                        <a:rPr lang="en-US" sz="1400" spc="-5" dirty="0">
                          <a:latin typeface="Arial" pitchFamily="34" charset="0"/>
                          <a:ea typeface="Arial"/>
                          <a:cs typeface="Arial" pitchFamily="34" charset="0"/>
                        </a:rPr>
                        <a:t>p</a:t>
                      </a:r>
                      <a:r>
                        <a:rPr lang="en-US" sz="1400" dirty="0">
                          <a:latin typeface="Arial" pitchFamily="34" charset="0"/>
                          <a:ea typeface="Arial"/>
                          <a:cs typeface="Arial" pitchFamily="34" charset="0"/>
                        </a:rPr>
                        <a:t>e</a:t>
                      </a:r>
                      <a:r>
                        <a:rPr lang="en-US" sz="1400" spc="-15"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on of af</a:t>
                      </a:r>
                      <a:r>
                        <a:rPr lang="en-US" sz="1400" spc="10" dirty="0">
                          <a:latin typeface="Arial" pitchFamily="34" charset="0"/>
                          <a:ea typeface="Arial"/>
                          <a:cs typeface="Arial" pitchFamily="34" charset="0"/>
                        </a:rPr>
                        <a:t>f</a:t>
                      </a:r>
                      <a:r>
                        <a:rPr lang="en-US" sz="1400" dirty="0">
                          <a:latin typeface="Arial" pitchFamily="34" charset="0"/>
                          <a:ea typeface="Arial"/>
                          <a:cs typeface="Arial" pitchFamily="34" charset="0"/>
                        </a:rPr>
                        <a:t>e</a:t>
                      </a:r>
                      <a:r>
                        <a:rPr lang="en-US" sz="1400" spc="-15"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ed</a:t>
                      </a:r>
                      <a:r>
                        <a:rPr lang="en-US" sz="1400" spc="10" dirty="0">
                          <a:latin typeface="Arial" pitchFamily="34" charset="0"/>
                          <a:ea typeface="Arial"/>
                          <a:cs typeface="Arial" pitchFamily="34" charset="0"/>
                        </a:rPr>
                        <a:t> </a:t>
                      </a:r>
                      <a:r>
                        <a:rPr lang="en-US" sz="1400" dirty="0">
                          <a:latin typeface="Arial" pitchFamily="34" charset="0"/>
                          <a:ea typeface="Arial"/>
                          <a:cs typeface="Arial" pitchFamily="34" charset="0"/>
                        </a:rPr>
                        <a:t>a</a:t>
                      </a:r>
                      <a:r>
                        <a:rPr lang="en-US" sz="1400" spc="-10" dirty="0">
                          <a:latin typeface="Arial" pitchFamily="34" charset="0"/>
                          <a:ea typeface="Arial"/>
                          <a:cs typeface="Arial" pitchFamily="34" charset="0"/>
                        </a:rPr>
                        <a:t>r</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s</a:t>
                      </a:r>
                      <a:r>
                        <a:rPr lang="en-US" sz="1400" spc="15" dirty="0">
                          <a:latin typeface="Arial" pitchFamily="34" charset="0"/>
                          <a:ea typeface="Arial"/>
                          <a:cs typeface="Arial" pitchFamily="34" charset="0"/>
                        </a:rPr>
                        <a:t>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 g</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t</a:t>
                      </a:r>
                      <a:r>
                        <a:rPr lang="en-US" sz="1400" spc="20" dirty="0">
                          <a:latin typeface="Arial" pitchFamily="34" charset="0"/>
                          <a:ea typeface="Arial"/>
                          <a:cs typeface="Arial" pitchFamily="34" charset="0"/>
                        </a:rPr>
                        <a:t> </a:t>
                      </a:r>
                      <a:r>
                        <a:rPr lang="en-US" sz="1400" spc="5" dirty="0">
                          <a:latin typeface="Arial" pitchFamily="34" charset="0"/>
                          <a:ea typeface="Arial"/>
                          <a:cs typeface="Arial" pitchFamily="34" charset="0"/>
                        </a:rPr>
                        <a:t>f</a:t>
                      </a:r>
                      <a:r>
                        <a:rPr lang="en-US" sz="1400" spc="-1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 hand kn</a:t>
                      </a:r>
                      <a:r>
                        <a:rPr lang="en-US" sz="1400" spc="-5" dirty="0">
                          <a:latin typeface="Arial" pitchFamily="34" charset="0"/>
                          <a:ea typeface="Arial"/>
                          <a:cs typeface="Arial" pitchFamily="34" charset="0"/>
                        </a:rPr>
                        <a:t>owl</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d</a:t>
                      </a:r>
                      <a:r>
                        <a:rPr lang="en-US" sz="1400" dirty="0">
                          <a:latin typeface="Arial" pitchFamily="34" charset="0"/>
                          <a:ea typeface="Arial"/>
                          <a:cs typeface="Arial" pitchFamily="34" charset="0"/>
                        </a:rPr>
                        <a:t>ge       </a:t>
                      </a:r>
                      <a:r>
                        <a:rPr lang="en-US" sz="1400" spc="140" dirty="0">
                          <a:latin typeface="Arial" pitchFamily="34" charset="0"/>
                          <a:ea typeface="Arial"/>
                          <a:cs typeface="Arial" pitchFamily="34" charset="0"/>
                        </a:rPr>
                        <a:t> </a:t>
                      </a:r>
                      <a:r>
                        <a:rPr lang="en-US" sz="1400" dirty="0">
                          <a:latin typeface="Arial" pitchFamily="34" charset="0"/>
                          <a:ea typeface="Arial"/>
                          <a:cs typeface="Arial" pitchFamily="34" charset="0"/>
                        </a:rPr>
                        <a:t>of d</a:t>
                      </a:r>
                      <a:r>
                        <a:rPr lang="en-US" sz="1400" spc="-5" dirty="0">
                          <a:latin typeface="Arial" pitchFamily="34" charset="0"/>
                          <a:ea typeface="Arial"/>
                          <a:cs typeface="Arial" pitchFamily="34" charset="0"/>
                        </a:rPr>
                        <a:t>a</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g</a:t>
                      </a:r>
                      <a:r>
                        <a:rPr lang="en-US" sz="1400" dirty="0">
                          <a:latin typeface="Arial" pitchFamily="34" charset="0"/>
                          <a:ea typeface="Arial"/>
                          <a:cs typeface="Arial" pitchFamily="34" charset="0"/>
                        </a:rPr>
                        <a:t>es </a:t>
                      </a:r>
                      <a:r>
                        <a:rPr lang="en-US" sz="1400" spc="-10" dirty="0">
                          <a:latin typeface="Arial" pitchFamily="34" charset="0"/>
                          <a:ea typeface="Arial"/>
                          <a:cs typeface="Arial" pitchFamily="34" charset="0"/>
                        </a:rPr>
                        <a:t>o</a:t>
                      </a:r>
                      <a:r>
                        <a:rPr lang="en-US" sz="1400" dirty="0">
                          <a:latin typeface="Arial" pitchFamily="34" charset="0"/>
                          <a:ea typeface="Arial"/>
                          <a:cs typeface="Arial" pitchFamily="34" charset="0"/>
                        </a:rPr>
                        <a:t>ccu</a:t>
                      </a:r>
                      <a:r>
                        <a:rPr lang="en-US" sz="1400" spc="-10" dirty="0">
                          <a:latin typeface="Arial" pitchFamily="34" charset="0"/>
                          <a:ea typeface="Arial"/>
                          <a:cs typeface="Arial" pitchFamily="34" charset="0"/>
                        </a:rPr>
                        <a:t>r</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d</a:t>
                      </a:r>
                      <a:r>
                        <a:rPr lang="en-US" sz="1400" dirty="0">
                          <a:latin typeface="Arial" pitchFamily="34" charset="0"/>
                          <a:ea typeface="Arial"/>
                          <a:cs typeface="Arial" pitchFamily="34" charset="0"/>
                        </a:rPr>
                        <a:t>.</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87796">
                <a:tc>
                  <a:txBody>
                    <a:bodyPr/>
                    <a:lstStyle/>
                    <a:p>
                      <a:pPr marL="90170" marR="41275" algn="ctr">
                        <a:lnSpc>
                          <a:spcPct val="150000"/>
                        </a:lnSpc>
                        <a:spcAft>
                          <a:spcPts val="0"/>
                        </a:spcAft>
                      </a:pPr>
                      <a:r>
                        <a:rPr lang="en-US" sz="1400" spc="-5" dirty="0">
                          <a:latin typeface="Arial" pitchFamily="34" charset="0"/>
                          <a:ea typeface="Arial"/>
                          <a:cs typeface="Arial" pitchFamily="34" charset="0"/>
                        </a:rPr>
                        <a:t>Cl</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u</a:t>
                      </a:r>
                      <a:r>
                        <a:rPr lang="en-US" sz="1400" dirty="0">
                          <a:latin typeface="Arial" pitchFamily="34" charset="0"/>
                          <a:ea typeface="Arial"/>
                          <a:cs typeface="Arial" pitchFamily="34" charset="0"/>
                        </a:rPr>
                        <a:t>d bu</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a:t>
                      </a:r>
                      <a:r>
                        <a:rPr lang="en-US" sz="1400" spc="-5" dirty="0">
                          <a:latin typeface="Arial" pitchFamily="34" charset="0"/>
                          <a:ea typeface="Arial"/>
                          <a:cs typeface="Arial" pitchFamily="34" charset="0"/>
                        </a:rPr>
                        <a:t>li</a:t>
                      </a:r>
                      <a:r>
                        <a:rPr lang="en-US" sz="1400" dirty="0">
                          <a:latin typeface="Arial" pitchFamily="34" charset="0"/>
                          <a:ea typeface="Arial"/>
                          <a:cs typeface="Arial" pitchFamily="34" charset="0"/>
                        </a:rPr>
                        <a:t>g</a:t>
                      </a:r>
                      <a:r>
                        <a:rPr lang="en-US" sz="1400" spc="-5" dirty="0">
                          <a:latin typeface="Arial" pitchFamily="34" charset="0"/>
                          <a:ea typeface="Arial"/>
                          <a:cs typeface="Arial" pitchFamily="34" charset="0"/>
                        </a:rPr>
                        <a:t>h</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n</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ng</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805" algn="ctr">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2</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4</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8</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40005" algn="just">
                        <a:lnSpc>
                          <a:spcPct val="150000"/>
                        </a:lnSpc>
                        <a:spcBef>
                          <a:spcPts val="65"/>
                        </a:spcBef>
                        <a:spcAft>
                          <a:spcPts val="0"/>
                        </a:spcAft>
                        <a:tabLst>
                          <a:tab pos="292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uto</a:t>
                      </a:r>
                      <a:r>
                        <a:rPr lang="en-US" sz="1400" spc="5" dirty="0">
                          <a:latin typeface="Arial" pitchFamily="34" charset="0"/>
                          <a:ea typeface="Arial"/>
                          <a:cs typeface="Arial" pitchFamily="34" charset="0"/>
                        </a:rPr>
                        <a:t>m</a:t>
                      </a:r>
                      <a:r>
                        <a:rPr lang="en-US" sz="1400" spc="-15" dirty="0">
                          <a:latin typeface="Arial" pitchFamily="34" charset="0"/>
                          <a:ea typeface="Arial"/>
                          <a:cs typeface="Arial" pitchFamily="34" charset="0"/>
                        </a:rPr>
                        <a:t>a</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c   </a:t>
                      </a:r>
                      <a:r>
                        <a:rPr lang="en-US" sz="1400" spc="50" dirty="0">
                          <a:latin typeface="Arial" pitchFamily="34" charset="0"/>
                          <a:ea typeface="Arial"/>
                          <a:cs typeface="Arial" pitchFamily="34" charset="0"/>
                        </a:rPr>
                        <a:t>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a:t>
                      </a:r>
                      <a:r>
                        <a:rPr lang="en-US" sz="1400" spc="50" dirty="0">
                          <a:latin typeface="Arial" pitchFamily="34" charset="0"/>
                          <a:ea typeface="Arial"/>
                          <a:cs typeface="Arial" pitchFamily="34" charset="0"/>
                        </a:rPr>
                        <a:t> </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e</a:t>
                      </a:r>
                      <a:r>
                        <a:rPr lang="en-US" sz="1400" spc="-15"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spc="-15" dirty="0">
                          <a:latin typeface="Arial" pitchFamily="34" charset="0"/>
                          <a:ea typeface="Arial"/>
                          <a:cs typeface="Arial" pitchFamily="34" charset="0"/>
                        </a:rPr>
                        <a:t>i</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 cu</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l</a:t>
                      </a:r>
                      <a:r>
                        <a:rPr lang="en-US" sz="1400" dirty="0">
                          <a:latin typeface="Arial" pitchFamily="34" charset="0"/>
                          <a:ea typeface="Arial"/>
                          <a:cs typeface="Arial" pitchFamily="34" charset="0"/>
                        </a:rPr>
                        <a:t>a</a:t>
                      </a:r>
                      <a:r>
                        <a:rPr lang="en-US" sz="1400" spc="-10" dirty="0">
                          <a:latin typeface="Arial" pitchFamily="34" charset="0"/>
                          <a:ea typeface="Arial"/>
                          <a:cs typeface="Arial" pitchFamily="34" charset="0"/>
                        </a:rPr>
                        <a:t>r</a:t>
                      </a:r>
                      <a:r>
                        <a:rPr lang="en-US" sz="1400" dirty="0">
                          <a:latin typeface="Arial" pitchFamily="34" charset="0"/>
                          <a:ea typeface="Arial"/>
                          <a:cs typeface="Arial" pitchFamily="34" charset="0"/>
                        </a:rPr>
                        <a:t>m s</a:t>
                      </a:r>
                      <a:r>
                        <a:rPr lang="en-US" sz="1400" spc="-10" dirty="0">
                          <a:latin typeface="Arial" pitchFamily="34" charset="0"/>
                          <a:ea typeface="Arial"/>
                          <a:cs typeface="Arial" pitchFamily="34" charset="0"/>
                        </a:rPr>
                        <a:t>y</a:t>
                      </a:r>
                      <a:r>
                        <a:rPr lang="en-US" sz="140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spc="-15" dirty="0">
                          <a:latin typeface="Arial" pitchFamily="34" charset="0"/>
                          <a:ea typeface="Arial"/>
                          <a:cs typeface="Arial" pitchFamily="34" charset="0"/>
                        </a:rPr>
                        <a:t>e</a:t>
                      </a:r>
                      <a:r>
                        <a:rPr lang="en-US" sz="1400" dirty="0">
                          <a:latin typeface="Arial" pitchFamily="34" charset="0"/>
                          <a:ea typeface="Arial"/>
                          <a:cs typeface="Arial" pitchFamily="34" charset="0"/>
                        </a:rPr>
                        <a:t>m sh</a:t>
                      </a:r>
                      <a:r>
                        <a:rPr lang="en-US" sz="1400" spc="-5" dirty="0">
                          <a:latin typeface="Arial" pitchFamily="34" charset="0"/>
                          <a:ea typeface="Arial"/>
                          <a:cs typeface="Arial" pitchFamily="34" charset="0"/>
                        </a:rPr>
                        <a:t>al</a:t>
                      </a:r>
                      <a:r>
                        <a:rPr lang="en-US" sz="1400" dirty="0">
                          <a:latin typeface="Arial" pitchFamily="34" charset="0"/>
                          <a:ea typeface="Arial"/>
                          <a:cs typeface="Arial" pitchFamily="34" charset="0"/>
                        </a:rPr>
                        <a:t>l be prov</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d</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0995">
                <a:tc>
                  <a:txBody>
                    <a:bodyPr/>
                    <a:lstStyle/>
                    <a:p>
                      <a:pPr marL="90170" marR="41275" algn="ctr">
                        <a:lnSpc>
                          <a:spcPct val="150000"/>
                        </a:lnSpc>
                        <a:spcAft>
                          <a:spcPts val="0"/>
                        </a:spcAft>
                      </a:pPr>
                      <a:r>
                        <a:rPr lang="en-US" sz="1400" dirty="0">
                          <a:latin typeface="Arial" pitchFamily="34" charset="0"/>
                          <a:ea typeface="Arial"/>
                          <a:cs typeface="Arial" pitchFamily="34" charset="0"/>
                        </a:rPr>
                        <a:t>F</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od</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p</a:t>
                      </a:r>
                      <a:r>
                        <a:rPr lang="en-US" sz="1400" spc="-5" dirty="0">
                          <a:latin typeface="Arial" pitchFamily="34" charset="0"/>
                          <a:ea typeface="Arial"/>
                          <a:cs typeface="Arial" pitchFamily="34" charset="0"/>
                        </a:rPr>
                        <a:t>oi</a:t>
                      </a:r>
                      <a:r>
                        <a:rPr lang="en-US" sz="1400" dirty="0">
                          <a:latin typeface="Arial" pitchFamily="34" charset="0"/>
                          <a:ea typeface="Arial"/>
                          <a:cs typeface="Arial" pitchFamily="34" charset="0"/>
                        </a:rPr>
                        <a:t>so</a:t>
                      </a:r>
                      <a:r>
                        <a:rPr lang="en-US" sz="1400" spc="-5" dirty="0">
                          <a:latin typeface="Arial" pitchFamily="34" charset="0"/>
                          <a:ea typeface="Arial"/>
                          <a:cs typeface="Arial" pitchFamily="34" charset="0"/>
                        </a:rPr>
                        <a:t>ni</a:t>
                      </a:r>
                      <a:r>
                        <a:rPr lang="en-US" sz="1400" dirty="0">
                          <a:latin typeface="Arial" pitchFamily="34" charset="0"/>
                          <a:ea typeface="Arial"/>
                          <a:cs typeface="Arial" pitchFamily="34" charset="0"/>
                        </a:rPr>
                        <a:t>ng</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805" algn="ctr">
                        <a:lnSpc>
                          <a:spcPct val="150000"/>
                        </a:lnSpc>
                        <a:spcAft>
                          <a:spcPts val="0"/>
                        </a:spcAft>
                      </a:pPr>
                      <a:r>
                        <a:rPr lang="en-US" sz="1400" spc="-5" dirty="0">
                          <a:latin typeface="Arial" pitchFamily="34" charset="0"/>
                          <a:ea typeface="Arial"/>
                          <a:cs typeface="Arial" pitchFamily="34" charset="0"/>
                        </a:rPr>
                        <a:t>H</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al</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h</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9</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41910" algn="just">
                        <a:lnSpc>
                          <a:spcPct val="150000"/>
                        </a:lnSpc>
                        <a:spcBef>
                          <a:spcPts val="65"/>
                        </a:spcBef>
                        <a:spcAft>
                          <a:spcPts val="0"/>
                        </a:spcAft>
                        <a:tabLst>
                          <a:tab pos="292100" algn="l"/>
                        </a:tabLst>
                      </a:pPr>
                      <a:r>
                        <a:rPr lang="en-US" sz="1400" dirty="0">
                          <a:latin typeface="Arial" pitchFamily="34" charset="0"/>
                          <a:ea typeface="Times New Roman"/>
                          <a:cs typeface="Arial" pitchFamily="34" charset="0"/>
                        </a:rPr>
                        <a:t>•	</a:t>
                      </a:r>
                      <a:r>
                        <a:rPr lang="en-US" sz="1400" dirty="0">
                          <a:latin typeface="Arial" pitchFamily="34" charset="0"/>
                          <a:ea typeface="Arial"/>
                          <a:cs typeface="Arial" pitchFamily="34" charset="0"/>
                        </a:rPr>
                        <a:t>F</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c</a:t>
                      </a:r>
                      <a:r>
                        <a:rPr lang="en-US" sz="1400" spc="-5" dirty="0">
                          <a:latin typeface="Arial" pitchFamily="34" charset="0"/>
                          <a:ea typeface="Arial"/>
                          <a:cs typeface="Arial" pitchFamily="34" charset="0"/>
                        </a:rPr>
                        <a:t>ili</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es</a:t>
                      </a:r>
                      <a:r>
                        <a:rPr lang="en-US" sz="1400" spc="160" dirty="0">
                          <a:latin typeface="Arial" pitchFamily="34" charset="0"/>
                          <a:ea typeface="Arial"/>
                          <a:cs typeface="Arial" pitchFamily="34" charset="0"/>
                        </a:rPr>
                        <a:t> </a:t>
                      </a:r>
                      <a:r>
                        <a:rPr lang="en-US" sz="1400" spc="5" dirty="0">
                          <a:latin typeface="Arial" pitchFamily="34" charset="0"/>
                          <a:ea typeface="Arial"/>
                          <a:cs typeface="Arial" pitchFamily="34" charset="0"/>
                        </a:rPr>
                        <a:t>f</a:t>
                      </a:r>
                      <a:r>
                        <a:rPr lang="en-US" sz="1400" dirty="0">
                          <a:latin typeface="Arial" pitchFamily="34" charset="0"/>
                          <a:ea typeface="Arial"/>
                          <a:cs typeface="Arial" pitchFamily="34" charset="0"/>
                        </a:rPr>
                        <a:t>or</a:t>
                      </a:r>
                      <a:r>
                        <a:rPr lang="en-US" sz="1400" spc="155"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spc="-10" dirty="0">
                          <a:latin typeface="Arial" pitchFamily="34" charset="0"/>
                          <a:ea typeface="Arial"/>
                          <a:cs typeface="Arial" pitchFamily="34" charset="0"/>
                        </a:rPr>
                        <a:t>m</a:t>
                      </a:r>
                      <a:r>
                        <a:rPr lang="en-US" sz="1400" spc="5" dirty="0">
                          <a:latin typeface="Arial" pitchFamily="34" charset="0"/>
                          <a:ea typeface="Arial"/>
                          <a:cs typeface="Arial" pitchFamily="34" charset="0"/>
                        </a:rPr>
                        <a:t>m</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di</a:t>
                      </a:r>
                      <a:r>
                        <a:rPr lang="en-US" sz="1400" dirty="0">
                          <a:latin typeface="Arial" pitchFamily="34" charset="0"/>
                          <a:ea typeface="Arial"/>
                          <a:cs typeface="Arial" pitchFamily="34" charset="0"/>
                        </a:rPr>
                        <a:t>ate</a:t>
                      </a:r>
                      <a:r>
                        <a:rPr lang="en-US" sz="1400" spc="140" dirty="0">
                          <a:latin typeface="Arial" pitchFamily="34" charset="0"/>
                          <a:ea typeface="Arial"/>
                          <a:cs typeface="Arial" pitchFamily="34" charset="0"/>
                        </a:rPr>
                        <a:t>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st a</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d.</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17862">
                <a:tc>
                  <a:txBody>
                    <a:bodyPr/>
                    <a:lstStyle/>
                    <a:p>
                      <a:pPr marL="90170" marR="41275" algn="ctr">
                        <a:lnSpc>
                          <a:spcPct val="150000"/>
                        </a:lnSpc>
                        <a:spcAft>
                          <a:spcPts val="0"/>
                        </a:spcAft>
                      </a:pPr>
                      <a:r>
                        <a:rPr lang="en-US" sz="1400" spc="-5" dirty="0">
                          <a:latin typeface="Arial" pitchFamily="34" charset="0"/>
                          <a:ea typeface="Arial"/>
                          <a:cs typeface="Arial" pitchFamily="34" charset="0"/>
                        </a:rPr>
                        <a:t>C</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n</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ami</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ati</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n           </a:t>
                      </a:r>
                      <a:r>
                        <a:rPr lang="en-US" sz="1400" spc="70" dirty="0">
                          <a:latin typeface="Arial" pitchFamily="34" charset="0"/>
                          <a:ea typeface="Arial"/>
                          <a:cs typeface="Arial" pitchFamily="34" charset="0"/>
                        </a:rPr>
                        <a:t> </a:t>
                      </a:r>
                      <a:r>
                        <a:rPr lang="en-US" sz="1400" dirty="0">
                          <a:latin typeface="Arial" pitchFamily="34" charset="0"/>
                          <a:ea typeface="Arial"/>
                          <a:cs typeface="Arial" pitchFamily="34" charset="0"/>
                        </a:rPr>
                        <a:t>by h</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zardous w</a:t>
                      </a:r>
                      <a:r>
                        <a:rPr lang="en-US" sz="1400" spc="-5" dirty="0">
                          <a:latin typeface="Arial" pitchFamily="34" charset="0"/>
                          <a:ea typeface="Arial"/>
                          <a:cs typeface="Arial" pitchFamily="34" charset="0"/>
                        </a:rPr>
                        <a:t>a</a:t>
                      </a:r>
                      <a:r>
                        <a:rPr lang="en-US" sz="1400" spc="-1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T</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x</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c</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2</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6</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40005" algn="just">
                        <a:lnSpc>
                          <a:spcPct val="150000"/>
                        </a:lnSpc>
                        <a:spcBef>
                          <a:spcPts val="65"/>
                        </a:spcBef>
                        <a:spcAft>
                          <a:spcPts val="0"/>
                        </a:spcAft>
                        <a:tabLst>
                          <a:tab pos="292100" algn="l"/>
                        </a:tabLst>
                      </a:pPr>
                      <a:r>
                        <a:rPr lang="en-US" sz="1400" dirty="0">
                          <a:latin typeface="Arial" pitchFamily="34" charset="0"/>
                          <a:ea typeface="Times New Roman"/>
                          <a:cs typeface="Arial" pitchFamily="34" charset="0"/>
                        </a:rPr>
                        <a:t>•	</a:t>
                      </a:r>
                      <a:r>
                        <a:rPr lang="en-US" sz="1400" spc="-5"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orage </a:t>
                      </a:r>
                      <a:r>
                        <a:rPr lang="en-US" sz="1400" spc="10" dirty="0">
                          <a:latin typeface="Arial" pitchFamily="34" charset="0"/>
                          <a:ea typeface="Arial"/>
                          <a:cs typeface="Arial" pitchFamily="34" charset="0"/>
                        </a:rPr>
                        <a:t> </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 </a:t>
                      </a:r>
                      <a:r>
                        <a:rPr lang="en-US" sz="1400" spc="10" dirty="0">
                          <a:latin typeface="Arial" pitchFamily="34" charset="0"/>
                          <a:ea typeface="Arial"/>
                          <a:cs typeface="Arial" pitchFamily="34" charset="0"/>
                        </a:rPr>
                        <a:t> </a:t>
                      </a:r>
                      <a:r>
                        <a:rPr lang="en-US" sz="1400" dirty="0">
                          <a:latin typeface="Arial" pitchFamily="34" charset="0"/>
                          <a:ea typeface="Arial"/>
                          <a:cs typeface="Arial" pitchFamily="34" charset="0"/>
                        </a:rPr>
                        <a:t>co</a:t>
                      </a:r>
                      <a:r>
                        <a:rPr lang="en-US" sz="1400" spc="-15" dirty="0">
                          <a:latin typeface="Arial" pitchFamily="34" charset="0"/>
                          <a:ea typeface="Arial"/>
                          <a:cs typeface="Arial" pitchFamily="34" charset="0"/>
                        </a:rPr>
                        <a:t>n</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a:t>
                      </a:r>
                      <a:r>
                        <a:rPr lang="en-US" sz="1400" spc="-5" dirty="0">
                          <a:latin typeface="Arial" pitchFamily="34" charset="0"/>
                          <a:ea typeface="Arial"/>
                          <a:cs typeface="Arial" pitchFamily="34" charset="0"/>
                        </a:rPr>
                        <a:t>e</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s</a:t>
                      </a:r>
                      <a:r>
                        <a:rPr lang="en-US" sz="1400" spc="305" dirty="0">
                          <a:latin typeface="Arial" pitchFamily="34" charset="0"/>
                          <a:ea typeface="Arial"/>
                          <a:cs typeface="Arial" pitchFamily="34" charset="0"/>
                        </a:rPr>
                        <a:t> </a:t>
                      </a:r>
                      <a:r>
                        <a:rPr lang="en-US" sz="1400" spc="-15" dirty="0">
                          <a:latin typeface="Arial" pitchFamily="34" charset="0"/>
                          <a:ea typeface="Arial"/>
                          <a:cs typeface="Arial" pitchFamily="34" charset="0"/>
                        </a:rPr>
                        <a:t>o</a:t>
                      </a:r>
                      <a:r>
                        <a:rPr lang="en-US" sz="1400" dirty="0">
                          <a:latin typeface="Arial" pitchFamily="34" charset="0"/>
                          <a:ea typeface="Arial"/>
                          <a:cs typeface="Arial" pitchFamily="34" charset="0"/>
                        </a:rPr>
                        <a:t>ver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he</a:t>
                      </a:r>
                      <a:r>
                        <a:rPr lang="en-US" sz="1400" spc="20" dirty="0">
                          <a:latin typeface="Arial" pitchFamily="34" charset="0"/>
                          <a:ea typeface="Arial"/>
                          <a:cs typeface="Arial" pitchFamily="34" charset="0"/>
                        </a:rPr>
                        <a:t> </a:t>
                      </a:r>
                      <a:r>
                        <a:rPr lang="en-US" sz="1400" dirty="0">
                          <a:latin typeface="Arial" pitchFamily="34" charset="0"/>
                          <a:ea typeface="Arial"/>
                          <a:cs typeface="Arial" pitchFamily="34" charset="0"/>
                        </a:rPr>
                        <a:t>co</a:t>
                      </a:r>
                      <a:r>
                        <a:rPr lang="en-US" sz="1400" spc="-5" dirty="0">
                          <a:latin typeface="Arial" pitchFamily="34" charset="0"/>
                          <a:ea typeface="Arial"/>
                          <a:cs typeface="Arial" pitchFamily="34" charset="0"/>
                        </a:rPr>
                        <a:t>n</a:t>
                      </a:r>
                      <a:r>
                        <a:rPr lang="en-US" sz="1400" spc="-10" dirty="0">
                          <a:latin typeface="Arial" pitchFamily="34" charset="0"/>
                          <a:ea typeface="Arial"/>
                          <a:cs typeface="Arial" pitchFamily="34" charset="0"/>
                        </a:rPr>
                        <a:t>c</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ete </a:t>
                      </a:r>
                      <a:r>
                        <a:rPr lang="en-US" sz="1400" spc="10" dirty="0">
                          <a:latin typeface="Arial" pitchFamily="34" charset="0"/>
                          <a:ea typeface="Arial"/>
                          <a:cs typeface="Arial" pitchFamily="34" charset="0"/>
                        </a:rPr>
                        <a:t>f</a:t>
                      </a:r>
                      <a:r>
                        <a:rPr lang="en-US" sz="1400" spc="-5" dirty="0">
                          <a:latin typeface="Arial" pitchFamily="34" charset="0"/>
                          <a:ea typeface="Arial"/>
                          <a:cs typeface="Arial" pitchFamily="34" charset="0"/>
                        </a:rPr>
                        <a:t>l</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r</a:t>
                      </a:r>
                      <a:r>
                        <a:rPr lang="en-US" sz="1400" spc="25" dirty="0">
                          <a:latin typeface="Arial" pitchFamily="34" charset="0"/>
                          <a:ea typeface="Arial"/>
                          <a:cs typeface="Arial" pitchFamily="34" charset="0"/>
                        </a:rPr>
                        <a:t> </a:t>
                      </a:r>
                      <a:r>
                        <a:rPr lang="en-US" sz="1400" dirty="0">
                          <a:latin typeface="Arial" pitchFamily="34" charset="0"/>
                          <a:ea typeface="Arial"/>
                          <a:cs typeface="Arial" pitchFamily="34" charset="0"/>
                        </a:rPr>
                        <a:t>u</a:t>
                      </a:r>
                      <a:r>
                        <a:rPr lang="en-US" sz="1400" spc="-15" dirty="0">
                          <a:latin typeface="Arial" pitchFamily="34" charset="0"/>
                          <a:ea typeface="Arial"/>
                          <a:cs typeface="Arial" pitchFamily="34" charset="0"/>
                        </a:rPr>
                        <a:t>n</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e</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 ve</a:t>
                      </a:r>
                      <a:r>
                        <a:rPr lang="en-US" sz="1400" spc="-5" dirty="0">
                          <a:latin typeface="Arial" pitchFamily="34" charset="0"/>
                          <a:ea typeface="Arial"/>
                          <a:cs typeface="Arial" pitchFamily="34" charset="0"/>
                        </a:rPr>
                        <a:t>n</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il</a:t>
                      </a:r>
                      <a:r>
                        <a:rPr lang="en-US" sz="1400" dirty="0">
                          <a:latin typeface="Arial" pitchFamily="34" charset="0"/>
                          <a:ea typeface="Arial"/>
                          <a:cs typeface="Arial" pitchFamily="34" charset="0"/>
                        </a:rPr>
                        <a:t>ated</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cov</a:t>
                      </a:r>
                      <a:r>
                        <a:rPr lang="en-US" sz="1400" spc="-15" dirty="0">
                          <a:latin typeface="Arial" pitchFamily="34" charset="0"/>
                          <a:ea typeface="Arial"/>
                          <a:cs typeface="Arial" pitchFamily="34" charset="0"/>
                        </a:rPr>
                        <a:t>e</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ed </a:t>
                      </a:r>
                      <a:r>
                        <a:rPr lang="en-US" sz="1400" spc="-10" dirty="0">
                          <a:latin typeface="Arial" pitchFamily="34" charset="0"/>
                          <a:ea typeface="Arial"/>
                          <a:cs typeface="Arial" pitchFamily="34" charset="0"/>
                        </a:rPr>
                        <a:t>s</a:t>
                      </a:r>
                      <a:r>
                        <a:rPr lang="en-US" sz="1400" dirty="0">
                          <a:latin typeface="Arial" pitchFamily="34" charset="0"/>
                          <a:ea typeface="Arial"/>
                          <a:cs typeface="Arial" pitchFamily="34" charset="0"/>
                        </a:rPr>
                        <a:t>h</a:t>
                      </a:r>
                      <a:r>
                        <a:rPr lang="en-US" sz="1400" spc="-5" dirty="0">
                          <a:latin typeface="Arial" pitchFamily="34" charset="0"/>
                          <a:ea typeface="Arial"/>
                          <a:cs typeface="Arial" pitchFamily="34" charset="0"/>
                        </a:rPr>
                        <a:t>e</a:t>
                      </a:r>
                      <a:r>
                        <a:rPr lang="en-US" sz="1400" dirty="0">
                          <a:latin typeface="Arial" pitchFamily="34" charset="0"/>
                          <a:ea typeface="Arial"/>
                          <a:cs typeface="Arial" pitchFamily="34" charset="0"/>
                        </a:rPr>
                        <a:t>d </a:t>
                      </a:r>
                      <a:r>
                        <a:rPr lang="en-US" sz="1400" spc="5" dirty="0">
                          <a:latin typeface="Arial" pitchFamily="34" charset="0"/>
                          <a:ea typeface="Arial"/>
                          <a:cs typeface="Arial" pitchFamily="34" charset="0"/>
                        </a:rPr>
                        <a:t>f</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ll</a:t>
                      </a:r>
                      <a:r>
                        <a:rPr lang="en-US" sz="1400" dirty="0">
                          <a:latin typeface="Arial" pitchFamily="34" charset="0"/>
                          <a:ea typeface="Arial"/>
                          <a:cs typeface="Arial" pitchFamily="34" charset="0"/>
                        </a:rPr>
                        <a:t>o</a:t>
                      </a:r>
                      <a:r>
                        <a:rPr lang="en-US" sz="1400" spc="-5" dirty="0">
                          <a:latin typeface="Arial" pitchFamily="34" charset="0"/>
                          <a:ea typeface="Arial"/>
                          <a:cs typeface="Arial" pitchFamily="34" charset="0"/>
                        </a:rPr>
                        <a:t>w</a:t>
                      </a:r>
                      <a:r>
                        <a:rPr lang="en-US" sz="1400" dirty="0">
                          <a:latin typeface="Arial" pitchFamily="34" charset="0"/>
                          <a:ea typeface="Arial"/>
                          <a:cs typeface="Arial" pitchFamily="34" charset="0"/>
                        </a:rPr>
                        <a:t>ed</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by</a:t>
                      </a:r>
                      <a:r>
                        <a:rPr lang="en-US" sz="1400" spc="5" dirty="0">
                          <a:latin typeface="Arial" pitchFamily="34" charset="0"/>
                          <a:ea typeface="Arial"/>
                          <a:cs typeface="Arial" pitchFamily="34" charset="0"/>
                        </a:rPr>
                        <a:t> </a:t>
                      </a:r>
                      <a:r>
                        <a:rPr lang="en-US" sz="1400" dirty="0">
                          <a:latin typeface="Arial" pitchFamily="34" charset="0"/>
                          <a:ea typeface="Arial"/>
                          <a:cs typeface="Arial" pitchFamily="34" charset="0"/>
                        </a:rPr>
                        <a:t>sa</a:t>
                      </a:r>
                      <a:r>
                        <a:rPr lang="en-US" sz="1400" spc="-5" dirty="0">
                          <a:latin typeface="Arial" pitchFamily="34" charset="0"/>
                          <a:ea typeface="Arial"/>
                          <a:cs typeface="Arial" pitchFamily="34" charset="0"/>
                        </a:rPr>
                        <a:t>l</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 t</a:t>
                      </a:r>
                      <a:r>
                        <a:rPr lang="en-US" sz="1400" dirty="0">
                          <a:latin typeface="Arial" pitchFamily="34" charset="0"/>
                          <a:ea typeface="Arial"/>
                          <a:cs typeface="Arial" pitchFamily="34" charset="0"/>
                        </a:rPr>
                        <a:t>o a</a:t>
                      </a:r>
                      <a:r>
                        <a:rPr lang="en-US" sz="1400" spc="-15" dirty="0">
                          <a:latin typeface="Arial" pitchFamily="34" charset="0"/>
                          <a:ea typeface="Arial"/>
                          <a:cs typeface="Arial" pitchFamily="34" charset="0"/>
                        </a:rPr>
                        <a:t>c</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u</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l us</a:t>
                      </a:r>
                      <a:r>
                        <a:rPr lang="en-US" sz="1400" spc="-5" dirty="0">
                          <a:latin typeface="Arial" pitchFamily="34" charset="0"/>
                          <a:ea typeface="Arial"/>
                          <a:cs typeface="Arial" pitchFamily="34" charset="0"/>
                        </a:rPr>
                        <a:t>e</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s h</a:t>
                      </a:r>
                      <a:r>
                        <a:rPr lang="en-US" sz="1400" spc="-5" dirty="0">
                          <a:latin typeface="Arial" pitchFamily="34" charset="0"/>
                          <a:ea typeface="Arial"/>
                          <a:cs typeface="Arial" pitchFamily="34" charset="0"/>
                        </a:rPr>
                        <a:t>a</a:t>
                      </a:r>
                      <a:r>
                        <a:rPr lang="en-US" sz="1400" dirty="0">
                          <a:latin typeface="Arial" pitchFamily="34" charset="0"/>
                          <a:ea typeface="Arial"/>
                          <a:cs typeface="Arial" pitchFamily="34" charset="0"/>
                        </a:rPr>
                        <a:t>v</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ng </a:t>
                      </a:r>
                      <a:r>
                        <a:rPr lang="en-US" sz="1400" spc="-10" dirty="0">
                          <a:latin typeface="Arial" pitchFamily="34" charset="0"/>
                          <a:ea typeface="Arial"/>
                          <a:cs typeface="Arial" pitchFamily="34" charset="0"/>
                        </a:rPr>
                        <a:t>v</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li</a:t>
                      </a:r>
                      <a:r>
                        <a:rPr lang="en-US" sz="1400" dirty="0">
                          <a:latin typeface="Arial" pitchFamily="34" charset="0"/>
                          <a:ea typeface="Arial"/>
                          <a:cs typeface="Arial" pitchFamily="34" charset="0"/>
                        </a:rPr>
                        <a:t>d a</a:t>
                      </a:r>
                      <a:r>
                        <a:rPr lang="en-US" sz="1400" spc="-5" dirty="0">
                          <a:latin typeface="Arial" pitchFamily="34" charset="0"/>
                          <a:ea typeface="Arial"/>
                          <a:cs typeface="Arial" pitchFamily="34" charset="0"/>
                        </a:rPr>
                        <a:t>u</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h</a:t>
                      </a:r>
                      <a:r>
                        <a:rPr lang="en-US" sz="1400" spc="-5" dirty="0">
                          <a:latin typeface="Arial" pitchFamily="34" charset="0"/>
                          <a:ea typeface="Arial"/>
                          <a:cs typeface="Arial" pitchFamily="34" charset="0"/>
                        </a:rPr>
                        <a:t>o</a:t>
                      </a:r>
                      <a:r>
                        <a:rPr lang="en-US" sz="1400" spc="5" dirty="0">
                          <a:latin typeface="Arial" pitchFamily="34" charset="0"/>
                          <a:ea typeface="Arial"/>
                          <a:cs typeface="Arial" pitchFamily="34" charset="0"/>
                        </a:rPr>
                        <a:t>r</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zati</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n </a:t>
                      </a:r>
                      <a:r>
                        <a:rPr lang="en-US" sz="1400" spc="5" dirty="0">
                          <a:latin typeface="Arial" pitchFamily="34" charset="0"/>
                          <a:ea typeface="Arial"/>
                          <a:cs typeface="Arial" pitchFamily="34" charset="0"/>
                        </a:rPr>
                        <a:t>fr</a:t>
                      </a:r>
                      <a:r>
                        <a:rPr lang="en-US" sz="1400" spc="-15" dirty="0">
                          <a:latin typeface="Arial" pitchFamily="34" charset="0"/>
                          <a:ea typeface="Arial"/>
                          <a:cs typeface="Arial" pitchFamily="34" charset="0"/>
                        </a:rPr>
                        <a:t>o</a:t>
                      </a:r>
                      <a:r>
                        <a:rPr lang="en-US" sz="1400" dirty="0">
                          <a:latin typeface="Arial" pitchFamily="34" charset="0"/>
                          <a:ea typeface="Arial"/>
                          <a:cs typeface="Arial" pitchFamily="34" charset="0"/>
                        </a:rPr>
                        <a:t>m</a:t>
                      </a:r>
                      <a:r>
                        <a:rPr lang="en-US" sz="1400" spc="20" dirty="0">
                          <a:latin typeface="Arial" pitchFamily="34" charset="0"/>
                          <a:ea typeface="Arial"/>
                          <a:cs typeface="Arial" pitchFamily="34" charset="0"/>
                        </a:rPr>
                        <a:t> </a:t>
                      </a:r>
                      <a:r>
                        <a:rPr lang="en-US" sz="1400" spc="-5" dirty="0">
                          <a:latin typeface="Arial" pitchFamily="34" charset="0"/>
                          <a:ea typeface="Arial"/>
                          <a:cs typeface="Arial" pitchFamily="34" charset="0"/>
                        </a:rPr>
                        <a:t>S</a:t>
                      </a:r>
                      <a:r>
                        <a:rPr lang="en-US" sz="1400" spc="-15" dirty="0">
                          <a:latin typeface="Arial" pitchFamily="34" charset="0"/>
                          <a:ea typeface="Arial"/>
                          <a:cs typeface="Arial" pitchFamily="34" charset="0"/>
                        </a:rPr>
                        <a:t>P</a:t>
                      </a:r>
                      <a:r>
                        <a:rPr lang="en-US" sz="1400" spc="-5" dirty="0">
                          <a:latin typeface="Arial" pitchFamily="34" charset="0"/>
                          <a:ea typeface="Arial"/>
                          <a:cs typeface="Arial" pitchFamily="34" charset="0"/>
                        </a:rPr>
                        <a:t>CB</a:t>
                      </a:r>
                      <a:r>
                        <a:rPr lang="en-US" sz="1400" dirty="0">
                          <a:latin typeface="Arial" pitchFamily="34" charset="0"/>
                          <a:ea typeface="Arial"/>
                          <a:cs typeface="Arial" pitchFamily="34" charset="0"/>
                        </a:rPr>
                        <a:t>, </a:t>
                      </a: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sha</a:t>
                      </a:r>
                      <a:endParaRPr lang="en-IN"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37391">
                <a:tc>
                  <a:txBody>
                    <a:bodyPr/>
                    <a:lstStyle/>
                    <a:p>
                      <a:pPr marL="90170" algn="ctr">
                        <a:lnSpc>
                          <a:spcPct val="150000"/>
                        </a:lnSpc>
                        <a:spcBef>
                          <a:spcPts val="30"/>
                        </a:spcBef>
                        <a:spcAft>
                          <a:spcPts val="0"/>
                        </a:spcAft>
                      </a:pPr>
                      <a:r>
                        <a:rPr lang="en-US" sz="1400" spc="5" dirty="0">
                          <a:latin typeface="Arial" pitchFamily="34" charset="0"/>
                          <a:ea typeface="Arial"/>
                          <a:cs typeface="Arial" pitchFamily="34" charset="0"/>
                        </a:rPr>
                        <a:t>O</a:t>
                      </a:r>
                      <a:r>
                        <a:rPr lang="en-US" sz="1400" dirty="0">
                          <a:latin typeface="Arial" pitchFamily="34" charset="0"/>
                          <a:ea typeface="Arial"/>
                          <a:cs typeface="Arial" pitchFamily="34" charset="0"/>
                        </a:rPr>
                        <a:t>cc</a:t>
                      </a:r>
                      <a:r>
                        <a:rPr lang="en-US" sz="1400" spc="-15" dirty="0">
                          <a:latin typeface="Arial" pitchFamily="34" charset="0"/>
                          <a:ea typeface="Arial"/>
                          <a:cs typeface="Arial" pitchFamily="34" charset="0"/>
                        </a:rPr>
                        <a:t>u</a:t>
                      </a:r>
                      <a:r>
                        <a:rPr lang="en-US" sz="1400" spc="5" dirty="0">
                          <a:latin typeface="Arial" pitchFamily="34" charset="0"/>
                          <a:ea typeface="Arial"/>
                          <a:cs typeface="Arial" pitchFamily="34" charset="0"/>
                        </a:rPr>
                        <a:t>rr</a:t>
                      </a:r>
                      <a:r>
                        <a:rPr lang="en-US" sz="1400" dirty="0">
                          <a:latin typeface="Arial" pitchFamily="34" charset="0"/>
                          <a:ea typeface="Arial"/>
                          <a:cs typeface="Arial" pitchFamily="34" charset="0"/>
                        </a:rPr>
                        <a:t>e</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ce</a:t>
                      </a:r>
                      <a:r>
                        <a:rPr lang="en-US" sz="1400" spc="-10" dirty="0">
                          <a:latin typeface="Arial" pitchFamily="34" charset="0"/>
                          <a:ea typeface="Arial"/>
                          <a:cs typeface="Arial" pitchFamily="34" charset="0"/>
                        </a:rPr>
                        <a:t> </a:t>
                      </a:r>
                      <a:r>
                        <a:rPr lang="en-US" sz="1400" dirty="0">
                          <a:latin typeface="Arial" pitchFamily="34" charset="0"/>
                          <a:ea typeface="Arial"/>
                          <a:cs typeface="Arial" pitchFamily="34" charset="0"/>
                        </a:rPr>
                        <a:t>of </a:t>
                      </a:r>
                      <a:r>
                        <a:rPr lang="en-US" sz="1400" spc="5" dirty="0">
                          <a:latin typeface="Arial" pitchFamily="34" charset="0"/>
                          <a:ea typeface="Arial"/>
                          <a:cs typeface="Arial" pitchFamily="34" charset="0"/>
                        </a:rPr>
                        <a:t>f</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a:t>
                      </a:r>
                      <a:r>
                        <a:rPr lang="en-US" sz="1400" spc="80" dirty="0">
                          <a:latin typeface="Arial" pitchFamily="34" charset="0"/>
                          <a:ea typeface="Arial"/>
                          <a:cs typeface="Arial" pitchFamily="34" charset="0"/>
                        </a:rPr>
                        <a:t> </a:t>
                      </a:r>
                      <a:r>
                        <a:rPr lang="en-US" sz="1400" dirty="0">
                          <a:latin typeface="Arial" pitchFamily="34" charset="0"/>
                          <a:ea typeface="Arial"/>
                          <a:cs typeface="Arial" pitchFamily="34" charset="0"/>
                        </a:rPr>
                        <a:t>d</a:t>
                      </a:r>
                      <a:r>
                        <a:rPr lang="en-US" sz="1400" spc="-5" dirty="0">
                          <a:latin typeface="Arial" pitchFamily="34" charset="0"/>
                          <a:ea typeface="Arial"/>
                          <a:cs typeface="Arial" pitchFamily="34" charset="0"/>
                        </a:rPr>
                        <a:t>u</a:t>
                      </a:r>
                      <a:r>
                        <a:rPr lang="en-US" sz="1400" dirty="0">
                          <a:latin typeface="Arial" pitchFamily="34" charset="0"/>
                          <a:ea typeface="Arial"/>
                          <a:cs typeface="Arial" pitchFamily="34" charset="0"/>
                        </a:rPr>
                        <a:t>e    </a:t>
                      </a:r>
                      <a:r>
                        <a:rPr lang="en-US" sz="1400" spc="80" dirty="0">
                          <a:latin typeface="Arial" pitchFamily="34" charset="0"/>
                          <a:ea typeface="Arial"/>
                          <a:cs typeface="Arial" pitchFamily="34" charset="0"/>
                        </a:rPr>
                        <a:t> </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o    </a:t>
                      </a:r>
                      <a:r>
                        <a:rPr lang="en-US" sz="1400" spc="80" dirty="0">
                          <a:latin typeface="Arial" pitchFamily="34" charset="0"/>
                          <a:ea typeface="Arial"/>
                          <a:cs typeface="Arial" pitchFamily="34" charset="0"/>
                        </a:rPr>
                        <a:t> </a:t>
                      </a:r>
                      <a:r>
                        <a:rPr lang="en-US" sz="140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spc="-15" dirty="0">
                          <a:latin typeface="Arial" pitchFamily="34" charset="0"/>
                          <a:ea typeface="Arial"/>
                          <a:cs typeface="Arial" pitchFamily="34" charset="0"/>
                        </a:rPr>
                        <a:t>a</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dirty="0">
                          <a:latin typeface="Arial" pitchFamily="34" charset="0"/>
                          <a:ea typeface="Arial"/>
                          <a:cs typeface="Arial" pitchFamily="34" charset="0"/>
                        </a:rPr>
                        <a:t>c</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latin typeface="Arial" pitchFamily="34" charset="0"/>
                          <a:ea typeface="Arial"/>
                          <a:cs typeface="Arial" pitchFamily="34" charset="0"/>
                        </a:rPr>
                        <a:t>2</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3</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 algn="ctr">
                        <a:lnSpc>
                          <a:spcPct val="150000"/>
                        </a:lnSpc>
                        <a:spcAft>
                          <a:spcPts val="0"/>
                        </a:spcAft>
                      </a:pPr>
                      <a:r>
                        <a:rPr lang="en-US" sz="1400" dirty="0">
                          <a:latin typeface="Arial" pitchFamily="34" charset="0"/>
                          <a:ea typeface="Arial"/>
                          <a:cs typeface="Arial" pitchFamily="34" charset="0"/>
                        </a:rPr>
                        <a:t>6</a:t>
                      </a:r>
                      <a:endParaRPr lang="en-IN" sz="1400" dirty="0">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Bef>
                          <a:spcPts val="65"/>
                        </a:spcBef>
                        <a:spcAft>
                          <a:spcPts val="0"/>
                        </a:spcAft>
                      </a:pPr>
                      <a:r>
                        <a:rPr lang="en-US" sz="1400" dirty="0">
                          <a:latin typeface="Arial" pitchFamily="34" charset="0"/>
                          <a:ea typeface="Times New Roman"/>
                          <a:cs typeface="Arial" pitchFamily="34" charset="0"/>
                        </a:rPr>
                        <a:t>•  </a:t>
                      </a:r>
                      <a:r>
                        <a:rPr lang="en-US" sz="1400" spc="210" dirty="0">
                          <a:latin typeface="Arial" pitchFamily="34" charset="0"/>
                          <a:ea typeface="Times New Roman"/>
                          <a:cs typeface="Arial" pitchFamily="34" charset="0"/>
                        </a:rPr>
                        <a:t> </a:t>
                      </a: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 </a:t>
                      </a:r>
                      <a:r>
                        <a:rPr lang="en-US" sz="1400" spc="45" dirty="0">
                          <a:latin typeface="Arial" pitchFamily="34" charset="0"/>
                          <a:ea typeface="Arial"/>
                          <a:cs typeface="Arial" pitchFamily="34" charset="0"/>
                        </a:rPr>
                        <a:t> </a:t>
                      </a:r>
                      <a:r>
                        <a:rPr lang="en-US" sz="1400" dirty="0">
                          <a:latin typeface="Arial" pitchFamily="34" charset="0"/>
                          <a:ea typeface="Arial"/>
                          <a:cs typeface="Arial" pitchFamily="34" charset="0"/>
                        </a:rPr>
                        <a:t>a</a:t>
                      </a:r>
                      <a:r>
                        <a:rPr lang="en-US" sz="1400" spc="-5" dirty="0">
                          <a:latin typeface="Arial" pitchFamily="34" charset="0"/>
                          <a:ea typeface="Arial"/>
                          <a:cs typeface="Arial" pitchFamily="34" charset="0"/>
                        </a:rPr>
                        <a:t>l</a:t>
                      </a:r>
                      <a:r>
                        <a:rPr lang="en-US" sz="1400" dirty="0">
                          <a:latin typeface="Arial" pitchFamily="34" charset="0"/>
                          <a:ea typeface="Arial"/>
                          <a:cs typeface="Arial" pitchFamily="34" charset="0"/>
                        </a:rPr>
                        <a:t>a</a:t>
                      </a:r>
                      <a:r>
                        <a:rPr lang="en-US" sz="1400" spc="-10" dirty="0">
                          <a:latin typeface="Arial" pitchFamily="34" charset="0"/>
                          <a:ea typeface="Arial"/>
                          <a:cs typeface="Arial" pitchFamily="34" charset="0"/>
                        </a:rPr>
                        <a:t>r</a:t>
                      </a:r>
                      <a:r>
                        <a:rPr lang="en-US" sz="1400" dirty="0">
                          <a:latin typeface="Arial" pitchFamily="34" charset="0"/>
                          <a:ea typeface="Arial"/>
                          <a:cs typeface="Arial" pitchFamily="34" charset="0"/>
                        </a:rPr>
                        <a:t>m </a:t>
                      </a:r>
                      <a:r>
                        <a:rPr lang="en-US" sz="1400" spc="40" dirty="0">
                          <a:latin typeface="Arial" pitchFamily="34" charset="0"/>
                          <a:ea typeface="Arial"/>
                          <a:cs typeface="Arial" pitchFamily="34" charset="0"/>
                        </a:rPr>
                        <a:t> </a:t>
                      </a:r>
                      <a:r>
                        <a:rPr lang="en-US" sz="1400" dirty="0">
                          <a:latin typeface="Arial" pitchFamily="34" charset="0"/>
                          <a:ea typeface="Arial"/>
                          <a:cs typeface="Arial" pitchFamily="34" charset="0"/>
                        </a:rPr>
                        <a:t>&amp; </a:t>
                      </a:r>
                      <a:r>
                        <a:rPr lang="en-US" sz="1400" spc="45" dirty="0">
                          <a:latin typeface="Arial" pitchFamily="34" charset="0"/>
                          <a:ea typeface="Arial"/>
                          <a:cs typeface="Arial" pitchFamily="34" charset="0"/>
                        </a:rPr>
                        <a:t> </a:t>
                      </a:r>
                      <a:r>
                        <a:rPr lang="en-US" sz="1400" dirty="0">
                          <a:latin typeface="Arial" pitchFamily="34" charset="0"/>
                          <a:ea typeface="Arial"/>
                          <a:cs typeface="Arial" pitchFamily="34" charset="0"/>
                        </a:rPr>
                        <a:t>F</a:t>
                      </a:r>
                      <a:r>
                        <a:rPr lang="en-US" sz="1400" spc="-5" dirty="0">
                          <a:latin typeface="Arial" pitchFamily="34" charset="0"/>
                          <a:ea typeface="Arial"/>
                          <a:cs typeface="Arial" pitchFamily="34" charset="0"/>
                        </a:rPr>
                        <a:t>o</a:t>
                      </a:r>
                      <a:r>
                        <a:rPr lang="en-US" sz="1400" spc="-15" dirty="0">
                          <a:latin typeface="Arial" pitchFamily="34" charset="0"/>
                          <a:ea typeface="Arial"/>
                          <a:cs typeface="Arial" pitchFamily="34" charset="0"/>
                        </a:rPr>
                        <a:t>a</a:t>
                      </a:r>
                      <a:r>
                        <a:rPr lang="en-US" sz="1400" dirty="0">
                          <a:latin typeface="Arial" pitchFamily="34" charset="0"/>
                          <a:ea typeface="Arial"/>
                          <a:cs typeface="Arial" pitchFamily="34" charset="0"/>
                        </a:rPr>
                        <a:t>m </a:t>
                      </a:r>
                      <a:r>
                        <a:rPr lang="en-US" sz="1400" spc="40" dirty="0">
                          <a:latin typeface="Arial" pitchFamily="34" charset="0"/>
                          <a:ea typeface="Arial"/>
                          <a:cs typeface="Arial" pitchFamily="34" charset="0"/>
                        </a:rPr>
                        <a:t> </a:t>
                      </a:r>
                      <a:r>
                        <a:rPr lang="en-US" sz="1400" dirty="0">
                          <a:latin typeface="Arial" pitchFamily="34" charset="0"/>
                          <a:ea typeface="Arial"/>
                          <a:cs typeface="Arial" pitchFamily="34" charset="0"/>
                        </a:rPr>
                        <a:t>b</a:t>
                      </a:r>
                      <a:r>
                        <a:rPr lang="en-US" sz="1400" spc="-15" dirty="0">
                          <a:latin typeface="Arial" pitchFamily="34" charset="0"/>
                          <a:ea typeface="Arial"/>
                          <a:cs typeface="Arial" pitchFamily="34" charset="0"/>
                        </a:rPr>
                        <a:t>a</a:t>
                      </a:r>
                      <a:r>
                        <a:rPr lang="en-US" sz="1400" dirty="0">
                          <a:latin typeface="Arial" pitchFamily="34" charset="0"/>
                          <a:ea typeface="Arial"/>
                          <a:cs typeface="Arial" pitchFamily="34" charset="0"/>
                        </a:rPr>
                        <a:t>sed</a:t>
                      </a:r>
                      <a:endParaRPr lang="en-IN" sz="1400" dirty="0">
                        <a:latin typeface="Arial" pitchFamily="34" charset="0"/>
                        <a:ea typeface="Times New Roman"/>
                        <a:cs typeface="Arial" pitchFamily="34" charset="0"/>
                      </a:endParaRPr>
                    </a:p>
                    <a:p>
                      <a:pPr algn="just">
                        <a:lnSpc>
                          <a:spcPct val="150000"/>
                        </a:lnSpc>
                        <a:spcAft>
                          <a:spcPts val="0"/>
                        </a:spcAft>
                      </a:pPr>
                      <a:r>
                        <a:rPr lang="en-US" sz="1400" dirty="0">
                          <a:latin typeface="Arial" pitchFamily="34" charset="0"/>
                          <a:ea typeface="Arial"/>
                          <a:cs typeface="Arial" pitchFamily="34" charset="0"/>
                        </a:rPr>
                        <a:t>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r</a:t>
                      </a:r>
                      <a:r>
                        <a:rPr lang="en-US" sz="1400" dirty="0">
                          <a:latin typeface="Arial" pitchFamily="34" charset="0"/>
                          <a:ea typeface="Arial"/>
                          <a:cs typeface="Arial" pitchFamily="34" charset="0"/>
                        </a:rPr>
                        <a:t>ef</a:t>
                      </a:r>
                      <a:r>
                        <a:rPr lang="en-US" sz="1400" spc="10" dirty="0">
                          <a:latin typeface="Arial" pitchFamily="34" charset="0"/>
                          <a:ea typeface="Arial"/>
                          <a:cs typeface="Arial" pitchFamily="34" charset="0"/>
                        </a:rPr>
                        <a:t>i</a:t>
                      </a:r>
                      <a:r>
                        <a:rPr lang="en-US" sz="1400" spc="-5" dirty="0">
                          <a:latin typeface="Arial" pitchFamily="34" charset="0"/>
                          <a:ea typeface="Arial"/>
                          <a:cs typeface="Arial" pitchFamily="34" charset="0"/>
                        </a:rPr>
                        <a:t>g</a:t>
                      </a:r>
                      <a:r>
                        <a:rPr lang="en-US" sz="1400" dirty="0">
                          <a:latin typeface="Arial" pitchFamily="34" charset="0"/>
                          <a:ea typeface="Arial"/>
                          <a:cs typeface="Arial" pitchFamily="34" charset="0"/>
                        </a:rPr>
                        <a:t>h</a:t>
                      </a:r>
                      <a:r>
                        <a:rPr lang="en-US" sz="1400" spc="-5" dirty="0">
                          <a:latin typeface="Arial" pitchFamily="34" charset="0"/>
                          <a:ea typeface="Arial"/>
                          <a:cs typeface="Arial" pitchFamily="34" charset="0"/>
                        </a:rPr>
                        <a:t>t</a:t>
                      </a:r>
                      <a:r>
                        <a:rPr lang="en-US" sz="1400" spc="5" dirty="0">
                          <a:latin typeface="Arial" pitchFamily="34" charset="0"/>
                          <a:ea typeface="Arial"/>
                          <a:cs typeface="Arial" pitchFamily="34" charset="0"/>
                        </a:rPr>
                        <a:t>i</a:t>
                      </a:r>
                      <a:r>
                        <a:rPr lang="en-US" sz="1400" spc="-5" dirty="0">
                          <a:latin typeface="Arial" pitchFamily="34" charset="0"/>
                          <a:ea typeface="Arial"/>
                          <a:cs typeface="Arial" pitchFamily="34" charset="0"/>
                        </a:rPr>
                        <a:t>n</a:t>
                      </a:r>
                      <a:r>
                        <a:rPr lang="en-US" sz="1400" dirty="0">
                          <a:latin typeface="Arial" pitchFamily="34" charset="0"/>
                          <a:ea typeface="Arial"/>
                          <a:cs typeface="Arial" pitchFamily="34" charset="0"/>
                        </a:rPr>
                        <a:t>g</a:t>
                      </a:r>
                      <a:r>
                        <a:rPr lang="en-US" sz="1400" spc="-10" dirty="0">
                          <a:latin typeface="Arial" pitchFamily="34" charset="0"/>
                          <a:ea typeface="Arial"/>
                          <a:cs typeface="Arial" pitchFamily="34" charset="0"/>
                        </a:rPr>
                        <a:t> </a:t>
                      </a:r>
                      <a:r>
                        <a:rPr lang="en-US" sz="1400" dirty="0">
                          <a:latin typeface="Arial" pitchFamily="34" charset="0"/>
                          <a:ea typeface="Arial"/>
                          <a:cs typeface="Arial" pitchFamily="34" charset="0"/>
                        </a:rPr>
                        <a:t>sy</a:t>
                      </a:r>
                      <a:r>
                        <a:rPr lang="en-US" sz="1400" spc="-10" dirty="0">
                          <a:latin typeface="Arial" pitchFamily="34" charset="0"/>
                          <a:ea typeface="Arial"/>
                          <a:cs typeface="Arial" pitchFamily="34" charset="0"/>
                        </a:rPr>
                        <a:t>s</a:t>
                      </a:r>
                      <a:r>
                        <a:rPr lang="en-US" sz="1400" spc="5" dirty="0">
                          <a:latin typeface="Arial" pitchFamily="34" charset="0"/>
                          <a:ea typeface="Arial"/>
                          <a:cs typeface="Arial" pitchFamily="34" charset="0"/>
                        </a:rPr>
                        <a:t>t</a:t>
                      </a:r>
                      <a:r>
                        <a:rPr lang="en-US" sz="1400" dirty="0">
                          <a:latin typeface="Arial" pitchFamily="34" charset="0"/>
                          <a:ea typeface="Arial"/>
                          <a:cs typeface="Arial" pitchFamily="34" charset="0"/>
                        </a:rPr>
                        <a:t>em</a:t>
                      </a:r>
                      <a:endParaRPr lang="en-IN" sz="1400" dirty="0">
                        <a:latin typeface="Arial" pitchFamily="34" charset="0"/>
                        <a:ea typeface="Times New Roman"/>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 name="Rectangle 2">
            <a:extLst>
              <a:ext uri="{FF2B5EF4-FFF2-40B4-BE49-F238E27FC236}">
                <a16:creationId xmlns:a16="http://schemas.microsoft.com/office/drawing/2014/main" xmlns="" id="{D52051C1-7979-4DCC-BAFE-EA73699A4D2B}"/>
              </a:ext>
            </a:extLst>
          </p:cNvPr>
          <p:cNvSpPr/>
          <p:nvPr/>
        </p:nvSpPr>
        <p:spPr>
          <a:xfrm>
            <a:off x="0" y="54430"/>
            <a:ext cx="12192000" cy="523220"/>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dirty="0">
                <a:solidFill>
                  <a:srgbClr val="C00000"/>
                </a:solidFill>
              </a:rPr>
              <a:t>RISK POTENTIAL OF DIFFERENT LIKELY EVENTS</a:t>
            </a:r>
            <a:endParaRPr lang="en-US" sz="2600" b="1" dirty="0">
              <a:solidFill>
                <a:srgbClr val="C00000"/>
              </a:solidFill>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xmlns="" id="{0FB3F1B0-5A53-46BC-8766-306D5EEA18B7}"/>
              </a:ext>
            </a:extLst>
          </p:cNvPr>
          <p:cNvSpPr>
            <a:spLocks noGrp="1"/>
          </p:cNvSpPr>
          <p:nvPr>
            <p:ph type="sldNum" sz="quarter" idx="12"/>
          </p:nvPr>
        </p:nvSpPr>
        <p:spPr/>
        <p:txBody>
          <a:bodyPr/>
          <a:lstStyle/>
          <a:p>
            <a:fld id="{CFF127C1-E3C8-484A-B43B-A9A91675C17C}" type="slidenum">
              <a:rPr lang="en-US" smtClean="0"/>
              <a:pPr/>
              <a:t>69</a:t>
            </a:fld>
            <a:endParaRPr lang="en-US" dirty="0"/>
          </a:p>
        </p:txBody>
      </p:sp>
      <p:grpSp>
        <p:nvGrpSpPr>
          <p:cNvPr id="5" name="Group 2">
            <a:extLst>
              <a:ext uri="{FF2B5EF4-FFF2-40B4-BE49-F238E27FC236}">
                <a16:creationId xmlns:a16="http://schemas.microsoft.com/office/drawing/2014/main" xmlns="" id="{E6704939-50FA-4CB2-AFE1-CE186C945384}"/>
              </a:ext>
            </a:extLst>
          </p:cNvPr>
          <p:cNvGrpSpPr>
            <a:grpSpLocks/>
          </p:cNvGrpSpPr>
          <p:nvPr/>
        </p:nvGrpSpPr>
        <p:grpSpPr bwMode="auto">
          <a:xfrm>
            <a:off x="6334297" y="5774020"/>
            <a:ext cx="5857703" cy="1139912"/>
            <a:chOff x="2851" y="1284"/>
            <a:chExt cx="6946" cy="2374"/>
          </a:xfrm>
        </p:grpSpPr>
        <p:pic>
          <p:nvPicPr>
            <p:cNvPr id="6" name="Picture 3">
              <a:extLst>
                <a:ext uri="{FF2B5EF4-FFF2-40B4-BE49-F238E27FC236}">
                  <a16:creationId xmlns:a16="http://schemas.microsoft.com/office/drawing/2014/main" xmlns="" id="{5F9057EA-98AE-46C2-AF5A-B6055E599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 y="1284"/>
              <a:ext cx="6946" cy="23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xmlns="" id="{690455C3-54ED-44CD-8492-5641147C4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 y="1384"/>
              <a:ext cx="6664" cy="2093"/>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xmlns="" id="{B5ABD877-ADAD-484A-81E4-15DB26614AAF}"/>
                </a:ext>
              </a:extLst>
            </p:cNvPr>
            <p:cNvSpPr>
              <a:spLocks/>
            </p:cNvSpPr>
            <p:nvPr/>
          </p:nvSpPr>
          <p:spPr bwMode="auto">
            <a:xfrm>
              <a:off x="2923" y="1354"/>
              <a:ext cx="6724" cy="2153"/>
            </a:xfrm>
            <a:custGeom>
              <a:avLst/>
              <a:gdLst>
                <a:gd name="T0" fmla="+- 0 2923 2923"/>
                <a:gd name="T1" fmla="*/ T0 w 6724"/>
                <a:gd name="T2" fmla="+- 0 3507 1354"/>
                <a:gd name="T3" fmla="*/ 3507 h 2153"/>
                <a:gd name="T4" fmla="+- 0 9647 2923"/>
                <a:gd name="T5" fmla="*/ T4 w 6724"/>
                <a:gd name="T6" fmla="+- 0 3507 1354"/>
                <a:gd name="T7" fmla="*/ 3507 h 2153"/>
                <a:gd name="T8" fmla="+- 0 9647 2923"/>
                <a:gd name="T9" fmla="*/ T8 w 6724"/>
                <a:gd name="T10" fmla="+- 0 1354 1354"/>
                <a:gd name="T11" fmla="*/ 1354 h 2153"/>
                <a:gd name="T12" fmla="+- 0 2923 2923"/>
                <a:gd name="T13" fmla="*/ T12 w 6724"/>
                <a:gd name="T14" fmla="+- 0 1354 1354"/>
                <a:gd name="T15" fmla="*/ 1354 h 2153"/>
                <a:gd name="T16" fmla="+- 0 2923 2923"/>
                <a:gd name="T17" fmla="*/ T16 w 6724"/>
                <a:gd name="T18" fmla="+- 0 3507 1354"/>
                <a:gd name="T19" fmla="*/ 3507 h 2153"/>
              </a:gdLst>
              <a:ahLst/>
              <a:cxnLst>
                <a:cxn ang="0">
                  <a:pos x="T1" y="T3"/>
                </a:cxn>
                <a:cxn ang="0">
                  <a:pos x="T5" y="T7"/>
                </a:cxn>
                <a:cxn ang="0">
                  <a:pos x="T9" y="T11"/>
                </a:cxn>
                <a:cxn ang="0">
                  <a:pos x="T13" y="T15"/>
                </a:cxn>
                <a:cxn ang="0">
                  <a:pos x="T17" y="T19"/>
                </a:cxn>
              </a:cxnLst>
              <a:rect l="0" t="0" r="r" b="b"/>
              <a:pathLst>
                <a:path w="6724" h="2153">
                  <a:moveTo>
                    <a:pt x="0" y="2153"/>
                  </a:moveTo>
                  <a:lnTo>
                    <a:pt x="6724" y="2153"/>
                  </a:lnTo>
                  <a:lnTo>
                    <a:pt x="6724" y="0"/>
                  </a:lnTo>
                  <a:lnTo>
                    <a:pt x="0" y="0"/>
                  </a:lnTo>
                  <a:lnTo>
                    <a:pt x="0" y="2153"/>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52051C1-7979-4DCC-BAFE-EA73699A4D2B}"/>
              </a:ext>
            </a:extLst>
          </p:cNvPr>
          <p:cNvSpPr/>
          <p:nvPr/>
        </p:nvSpPr>
        <p:spPr>
          <a:xfrm>
            <a:off x="0" y="3557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TOPOGRAPHICAL MAP</a:t>
            </a:r>
          </a:p>
        </p:txBody>
      </p:sp>
      <p:pic>
        <p:nvPicPr>
          <p:cNvPr id="8" name="Picture 7">
            <a:extLst>
              <a:ext uri="{FF2B5EF4-FFF2-40B4-BE49-F238E27FC236}">
                <a16:creationId xmlns:a16="http://schemas.microsoft.com/office/drawing/2014/main" xmlns="" id="{6437D8DB-D7E3-4CF7-BED4-08C00DB32E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239" y="1107830"/>
            <a:ext cx="7060223" cy="4642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xmlns="" id="{0CD9B0EC-A862-4B07-933E-1C12A4687020}"/>
              </a:ext>
            </a:extLst>
          </p:cNvPr>
          <p:cNvSpPr>
            <a:spLocks noGrp="1"/>
          </p:cNvSpPr>
          <p:nvPr>
            <p:ph type="sldNum" sz="quarter" idx="12"/>
          </p:nvPr>
        </p:nvSpPr>
        <p:spPr/>
        <p:txBody>
          <a:bodyPr/>
          <a:lstStyle/>
          <a:p>
            <a:fld id="{CFF127C1-E3C8-484A-B43B-A9A91675C17C}" type="slidenum">
              <a:rPr lang="en-US" smtClean="0"/>
              <a:pPr/>
              <a:t>7</a:t>
            </a:fld>
            <a:endParaRPr lang="en-US"/>
          </a:p>
        </p:txBody>
      </p:sp>
    </p:spTree>
    <p:extLst>
      <p:ext uri="{BB962C8B-B14F-4D97-AF65-F5344CB8AC3E}">
        <p14:creationId xmlns:p14="http://schemas.microsoft.com/office/powerpoint/2010/main" val="772869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0985" y="6569078"/>
            <a:ext cx="2844800" cy="365125"/>
          </a:xfrm>
        </p:spPr>
        <p:txBody>
          <a:bodyPr/>
          <a:lstStyle/>
          <a:p>
            <a:fld id="{C2D1187C-B7AF-481C-8D16-3206DBE8370E}" type="slidenum">
              <a:rPr lang="en-US" smtClean="0">
                <a:solidFill>
                  <a:schemeClr val="accent5">
                    <a:lumMod val="75000"/>
                  </a:schemeClr>
                </a:solidFill>
              </a:rPr>
              <a:pPr/>
              <a:t>70</a:t>
            </a:fld>
            <a:endParaRPr lang="en-US" dirty="0">
              <a:solidFill>
                <a:schemeClr val="accent5">
                  <a:lumMod val="75000"/>
                </a:schemeClr>
              </a:solidFill>
            </a:endParaRPr>
          </a:p>
        </p:txBody>
      </p:sp>
      <p:sp>
        <p:nvSpPr>
          <p:cNvPr id="6" name="Rectangle 5">
            <a:extLst>
              <a:ext uri="{FF2B5EF4-FFF2-40B4-BE49-F238E27FC236}">
                <a16:creationId xmlns:a16="http://schemas.microsoft.com/office/drawing/2014/main" xmlns="" id="{D52051C1-7979-4DCC-BAFE-EA73699A4D2B}"/>
              </a:ext>
            </a:extLst>
          </p:cNvPr>
          <p:cNvSpPr/>
          <p:nvPr/>
        </p:nvSpPr>
        <p:spPr>
          <a:xfrm>
            <a:off x="0" y="43544"/>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ENERGY AND WATER CONSERVATION MEASURES </a:t>
            </a:r>
          </a:p>
        </p:txBody>
      </p:sp>
      <p:sp>
        <p:nvSpPr>
          <p:cNvPr id="8" name="Content Placeholder 2">
            <a:extLst>
              <a:ext uri="{FF2B5EF4-FFF2-40B4-BE49-F238E27FC236}">
                <a16:creationId xmlns:a16="http://schemas.microsoft.com/office/drawing/2014/main" xmlns="" id="{55CF5FE1-7C0E-4064-A70A-114D5F0156E0}"/>
              </a:ext>
            </a:extLst>
          </p:cNvPr>
          <p:cNvSpPr>
            <a:spLocks noGrp="1"/>
          </p:cNvSpPr>
          <p:nvPr>
            <p:ph idx="1"/>
          </p:nvPr>
        </p:nvSpPr>
        <p:spPr>
          <a:xfrm>
            <a:off x="419100" y="726649"/>
            <a:ext cx="11353800" cy="5980970"/>
          </a:xfrm>
        </p:spPr>
        <p:txBody>
          <a:bodyPr>
            <a:noAutofit/>
          </a:bodyPr>
          <a:lstStyle/>
          <a:p>
            <a:pPr marL="0" marR="0" indent="0" algn="just">
              <a:lnSpc>
                <a:spcPct val="150000"/>
              </a:lnSpc>
              <a:spcBef>
                <a:spcPts val="0"/>
              </a:spcBef>
              <a:buNone/>
            </a:pPr>
            <a:r>
              <a:rPr lang="en-US" sz="1500" b="1" dirty="0">
                <a:effectLst/>
                <a:latin typeface="Arial" panose="020B0604020202020204" pitchFamily="34" charset="0"/>
                <a:ea typeface="Calibri" panose="020F0502020204030204" pitchFamily="34" charset="0"/>
                <a:cs typeface="Arial" panose="020B0604020202020204" pitchFamily="34" charset="0"/>
              </a:rPr>
              <a:t>Energy Conservation Measures taken in Beneficiation &amp;</a:t>
            </a:r>
            <a:r>
              <a:rPr lang="en-US" sz="1500" b="1" dirty="0">
                <a:latin typeface="Arial" panose="020B0604020202020204" pitchFamily="34" charset="0"/>
                <a:ea typeface="Calibri" panose="020F0502020204030204" pitchFamily="34" charset="0"/>
                <a:cs typeface="Arial" panose="020B0604020202020204" pitchFamily="34" charset="0"/>
              </a:rPr>
              <a:t> </a:t>
            </a:r>
            <a:r>
              <a:rPr lang="en-US" sz="1500" b="1" dirty="0">
                <a:effectLst/>
                <a:latin typeface="Arial" panose="020B0604020202020204" pitchFamily="34" charset="0"/>
                <a:ea typeface="Calibri" panose="020F0502020204030204" pitchFamily="34" charset="0"/>
                <a:cs typeface="Arial" panose="020B0604020202020204" pitchFamily="34" charset="0"/>
              </a:rPr>
              <a:t>Pellet Plant are;</a:t>
            </a:r>
          </a:p>
          <a:p>
            <a:pPr marR="180340" lvl="0" algn="just">
              <a:lnSpc>
                <a:spcPct val="150000"/>
              </a:lnSpc>
              <a:spcBef>
                <a:spcPts val="0"/>
              </a:spcBef>
              <a:spcAft>
                <a:spcPts val="600"/>
              </a:spcAft>
            </a:pPr>
            <a:r>
              <a:rPr lang="en-US" sz="1500" dirty="0">
                <a:latin typeface="Arial" panose="020B0604020202020204" pitchFamily="34" charset="0"/>
                <a:cs typeface="Arial" panose="020B0604020202020204" pitchFamily="34" charset="0"/>
              </a:rPr>
              <a:t>Low voltage and medium voltage Variable Frequency Drive (VFD) to be used for almost all motors, fans and conveyors.</a:t>
            </a:r>
            <a:endParaRPr lang="en-IN" sz="1500" dirty="0">
              <a:latin typeface="Arial" panose="020B0604020202020204" pitchFamily="34" charset="0"/>
              <a:cs typeface="Arial" panose="020B0604020202020204" pitchFamily="34" charset="0"/>
            </a:endParaRPr>
          </a:p>
          <a:p>
            <a:pPr marR="180340" lvl="0" algn="just">
              <a:lnSpc>
                <a:spcPct val="150000"/>
              </a:lnSpc>
              <a:spcBef>
                <a:spcPts val="0"/>
              </a:spcBef>
              <a:spcAft>
                <a:spcPts val="600"/>
              </a:spcAft>
            </a:pPr>
            <a:r>
              <a:rPr lang="en-US" sz="1500" dirty="0">
                <a:latin typeface="Arial" panose="020B0604020202020204" pitchFamily="34" charset="0"/>
                <a:cs typeface="Arial" panose="020B0604020202020204" pitchFamily="34" charset="0"/>
              </a:rPr>
              <a:t>99% of lights of LED category.</a:t>
            </a:r>
            <a:endParaRPr lang="en-IN" sz="1500" dirty="0">
              <a:latin typeface="Arial" panose="020B0604020202020204" pitchFamily="34" charset="0"/>
              <a:cs typeface="Arial" panose="020B0604020202020204" pitchFamily="34" charset="0"/>
            </a:endParaRPr>
          </a:p>
          <a:p>
            <a:pPr marR="180340" lvl="0" algn="just">
              <a:lnSpc>
                <a:spcPct val="150000"/>
              </a:lnSpc>
              <a:spcBef>
                <a:spcPts val="0"/>
              </a:spcBef>
              <a:spcAft>
                <a:spcPts val="600"/>
              </a:spcAft>
            </a:pPr>
            <a:r>
              <a:rPr lang="en-US" sz="1500" dirty="0">
                <a:latin typeface="Arial" panose="020B0604020202020204" pitchFamily="34" charset="0"/>
                <a:cs typeface="Arial" panose="020B0604020202020204" pitchFamily="34" charset="0"/>
              </a:rPr>
              <a:t>The power factor of plant to be maintained near to unity through harmonic filters and generators excitations.</a:t>
            </a:r>
            <a:endParaRPr lang="en-IN" sz="1500" dirty="0">
              <a:latin typeface="Arial" panose="020B0604020202020204" pitchFamily="34" charset="0"/>
              <a:cs typeface="Arial" panose="020B0604020202020204" pitchFamily="34" charset="0"/>
            </a:endParaRPr>
          </a:p>
          <a:p>
            <a:pPr marR="180340" lvl="0" algn="just">
              <a:lnSpc>
                <a:spcPct val="150000"/>
              </a:lnSpc>
              <a:spcBef>
                <a:spcPts val="0"/>
              </a:spcBef>
              <a:spcAft>
                <a:spcPts val="600"/>
              </a:spcAft>
            </a:pPr>
            <a:r>
              <a:rPr lang="en-US" sz="1500" dirty="0">
                <a:latin typeface="Arial" panose="020B0604020202020204" pitchFamily="34" charset="0"/>
                <a:cs typeface="Arial" panose="020B0604020202020204" pitchFamily="34" charset="0"/>
              </a:rPr>
              <a:t>The Centralized Energy Monitoring System to be implemented through Honeywell make Distributed Control Systems (DCS).</a:t>
            </a:r>
          </a:p>
          <a:p>
            <a:pPr marL="0" marR="180340" lvl="0" indent="0" algn="just">
              <a:lnSpc>
                <a:spcPct val="150000"/>
              </a:lnSpc>
              <a:spcBef>
                <a:spcPts val="0"/>
              </a:spcBef>
              <a:spcAft>
                <a:spcPts val="600"/>
              </a:spcAft>
              <a:buNone/>
            </a:pPr>
            <a:endParaRPr lang="en-IN" sz="1500" dirty="0">
              <a:latin typeface="Arial" panose="020B0604020202020204" pitchFamily="34" charset="0"/>
              <a:cs typeface="Arial" panose="020B0604020202020204" pitchFamily="34" charset="0"/>
            </a:endParaRPr>
          </a:p>
          <a:p>
            <a:pPr marL="0" indent="0" algn="just">
              <a:lnSpc>
                <a:spcPct val="150000"/>
              </a:lnSpc>
              <a:spcBef>
                <a:spcPts val="0"/>
              </a:spcBef>
              <a:buNone/>
            </a:pPr>
            <a:r>
              <a:rPr lang="en-US" sz="1500" b="1" dirty="0">
                <a:latin typeface="Arial" panose="020B0604020202020204" pitchFamily="34" charset="0"/>
                <a:ea typeface="Calibri" panose="020F0502020204030204" pitchFamily="34" charset="0"/>
                <a:cs typeface="Arial" panose="020B0604020202020204" pitchFamily="34" charset="0"/>
              </a:rPr>
              <a:t>Water Conservation Measures to be taken in Pellet Plant are;</a:t>
            </a:r>
          </a:p>
          <a:p>
            <a:pPr algn="just">
              <a:lnSpc>
                <a:spcPct val="150000"/>
              </a:lnSpc>
              <a:spcBef>
                <a:spcPts val="0"/>
              </a:spcBef>
            </a:pPr>
            <a:r>
              <a:rPr lang="en-US" sz="1500" dirty="0">
                <a:latin typeface="Arial" panose="020B0604020202020204" pitchFamily="34" charset="0"/>
                <a:ea typeface="Calibri" panose="020F0502020204030204" pitchFamily="34" charset="0"/>
                <a:cs typeface="Arial" panose="020B0604020202020204" pitchFamily="34" charset="0"/>
              </a:rPr>
              <a:t>Enhance the wastewater recycling to the extent practicable to conserve make-up water and to aim at zero discharge of process effluent.</a:t>
            </a:r>
          </a:p>
          <a:p>
            <a:pPr algn="just">
              <a:lnSpc>
                <a:spcPct val="150000"/>
              </a:lnSpc>
              <a:spcBef>
                <a:spcPts val="0"/>
              </a:spcBef>
            </a:pPr>
            <a:r>
              <a:rPr lang="en-US" sz="1500" dirty="0">
                <a:latin typeface="Arial" panose="020B0604020202020204" pitchFamily="34" charset="0"/>
                <a:ea typeface="Calibri" panose="020F0502020204030204" pitchFamily="34" charset="0"/>
                <a:cs typeface="Arial" panose="020B0604020202020204" pitchFamily="34" charset="0"/>
              </a:rPr>
              <a:t>Due to Wet process of Iron ore grinding, the water is recycled and kept in closed circuit through </a:t>
            </a:r>
            <a:r>
              <a:rPr lang="en-US" sz="1500" dirty="0" smtClean="0">
                <a:latin typeface="Arial" panose="020B0604020202020204" pitchFamily="34" charset="0"/>
                <a:ea typeface="Calibri" panose="020F0502020204030204" pitchFamily="34" charset="0"/>
                <a:cs typeface="Arial" panose="020B0604020202020204" pitchFamily="34" charset="0"/>
              </a:rPr>
              <a:t>thickeners </a:t>
            </a:r>
            <a:r>
              <a:rPr lang="en-US" sz="15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0"/>
              </a:spcBef>
            </a:pPr>
            <a:r>
              <a:rPr lang="en-US" sz="1500" dirty="0">
                <a:latin typeface="Arial" panose="020B0604020202020204" pitchFamily="34" charset="0"/>
                <a:ea typeface="Calibri" panose="020F0502020204030204" pitchFamily="34" charset="0"/>
                <a:cs typeface="Arial" panose="020B0604020202020204" pitchFamily="34" charset="0"/>
              </a:rPr>
              <a:t>STP (Sewerage Treatment Plant) of capacity 20 KLD of MBBR (Moving Bed Bio-film Reactor) based technology will be installed and treated water will be used for green belt.</a:t>
            </a:r>
          </a:p>
          <a:p>
            <a:pPr algn="just">
              <a:lnSpc>
                <a:spcPct val="150000"/>
              </a:lnSpc>
              <a:spcBef>
                <a:spcPts val="0"/>
              </a:spcBef>
            </a:pPr>
            <a:r>
              <a:rPr lang="en-US" sz="1500" dirty="0">
                <a:latin typeface="Arial" panose="020B0604020202020204" pitchFamily="34" charset="0"/>
                <a:ea typeface="Calibri" panose="020F0502020204030204" pitchFamily="34" charset="0"/>
                <a:cs typeface="Arial" panose="020B0604020202020204" pitchFamily="34" charset="0"/>
              </a:rPr>
              <a:t>ETP of 20 KLD capacity to treat  10 KLD Phenolic water.</a:t>
            </a:r>
          </a:p>
        </p:txBody>
      </p:sp>
    </p:spTree>
    <p:extLst>
      <p:ext uri="{BB962C8B-B14F-4D97-AF65-F5344CB8AC3E}">
        <p14:creationId xmlns:p14="http://schemas.microsoft.com/office/powerpoint/2010/main" val="13009634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0985" y="6569078"/>
            <a:ext cx="2844800" cy="365125"/>
          </a:xfrm>
        </p:spPr>
        <p:txBody>
          <a:bodyPr/>
          <a:lstStyle/>
          <a:p>
            <a:fld id="{C2D1187C-B7AF-481C-8D16-3206DBE8370E}" type="slidenum">
              <a:rPr lang="en-US" smtClean="0">
                <a:solidFill>
                  <a:schemeClr val="accent5">
                    <a:lumMod val="75000"/>
                  </a:schemeClr>
                </a:solidFill>
              </a:rPr>
              <a:pPr/>
              <a:t>71</a:t>
            </a:fld>
            <a:endParaRPr lang="en-US" dirty="0">
              <a:solidFill>
                <a:schemeClr val="accent5">
                  <a:lumMod val="75000"/>
                </a:schemeClr>
              </a:solidFill>
            </a:endParaRPr>
          </a:p>
        </p:txBody>
      </p:sp>
      <p:sp>
        <p:nvSpPr>
          <p:cNvPr id="6" name="Rectangle 5">
            <a:extLst>
              <a:ext uri="{FF2B5EF4-FFF2-40B4-BE49-F238E27FC236}">
                <a16:creationId xmlns:a16="http://schemas.microsoft.com/office/drawing/2014/main" xmlns="" id="{D52051C1-7979-4DCC-BAFE-EA73699A4D2B}"/>
              </a:ext>
            </a:extLst>
          </p:cNvPr>
          <p:cNvSpPr/>
          <p:nvPr/>
        </p:nvSpPr>
        <p:spPr>
          <a:xfrm>
            <a:off x="0" y="5443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DIRECTION/ COURT CASE/ LITIGATION </a:t>
            </a:r>
          </a:p>
        </p:txBody>
      </p:sp>
      <p:sp>
        <p:nvSpPr>
          <p:cNvPr id="5" name="Rectangle 4"/>
          <p:cNvSpPr/>
          <p:nvPr/>
        </p:nvSpPr>
        <p:spPr>
          <a:xfrm>
            <a:off x="704555" y="1593334"/>
            <a:ext cx="5147563"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No Direction/ Court Case/ Litigation reported.</a:t>
            </a:r>
          </a:p>
        </p:txBody>
      </p:sp>
    </p:spTree>
    <p:extLst>
      <p:ext uri="{BB962C8B-B14F-4D97-AF65-F5344CB8AC3E}">
        <p14:creationId xmlns:p14="http://schemas.microsoft.com/office/powerpoint/2010/main" val="13009634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727042-ABA7-4EB7-8777-999BE2059883}"/>
              </a:ext>
            </a:extLst>
          </p:cNvPr>
          <p:cNvSpPr>
            <a:spLocks noGrp="1"/>
          </p:cNvSpPr>
          <p:nvPr>
            <p:ph idx="1"/>
          </p:nvPr>
        </p:nvSpPr>
        <p:spPr>
          <a:xfrm>
            <a:off x="2622030" y="2605114"/>
            <a:ext cx="6252148" cy="1367280"/>
          </a:xfrm>
        </p:spPr>
        <p:txBody>
          <a:bodyPr>
            <a:normAutofit/>
          </a:bodyPr>
          <a:lstStyle/>
          <a:p>
            <a:pPr marL="0" indent="0" algn="ctr">
              <a:buNone/>
            </a:pPr>
            <a:r>
              <a:rPr lang="en-US" sz="7200" b="1" i="1" u="sng" dirty="0">
                <a:solidFill>
                  <a:srgbClr val="C00000"/>
                </a:solidFill>
              </a:rPr>
              <a:t>Thank You</a:t>
            </a:r>
          </a:p>
        </p:txBody>
      </p:sp>
      <p:sp>
        <p:nvSpPr>
          <p:cNvPr id="2" name="Slide Number Placeholder 1">
            <a:extLst>
              <a:ext uri="{FF2B5EF4-FFF2-40B4-BE49-F238E27FC236}">
                <a16:creationId xmlns:a16="http://schemas.microsoft.com/office/drawing/2014/main" xmlns="" id="{13DBB5CA-9F7B-498C-9FB9-CECF5D9DA85A}"/>
              </a:ext>
            </a:extLst>
          </p:cNvPr>
          <p:cNvSpPr>
            <a:spLocks noGrp="1"/>
          </p:cNvSpPr>
          <p:nvPr>
            <p:ph type="sldNum" sz="quarter" idx="12"/>
          </p:nvPr>
        </p:nvSpPr>
        <p:spPr/>
        <p:txBody>
          <a:bodyPr/>
          <a:lstStyle/>
          <a:p>
            <a:fld id="{CFF127C1-E3C8-484A-B43B-A9A91675C17C}" type="slidenum">
              <a:rPr lang="en-US" smtClean="0"/>
              <a:pPr/>
              <a:t>72</a:t>
            </a:fld>
            <a:endParaRPr lang="en-US"/>
          </a:p>
        </p:txBody>
      </p:sp>
    </p:spTree>
    <p:extLst>
      <p:ext uri="{BB962C8B-B14F-4D97-AF65-F5344CB8AC3E}">
        <p14:creationId xmlns:p14="http://schemas.microsoft.com/office/powerpoint/2010/main" val="2043721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52051C1-7979-4DCC-BAFE-EA73699A4D2B}"/>
              </a:ext>
            </a:extLst>
          </p:cNvPr>
          <p:cNvSpPr/>
          <p:nvPr/>
        </p:nvSpPr>
        <p:spPr>
          <a:xfrm>
            <a:off x="0" y="3557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LAND ACQUISITION DETAILS</a:t>
            </a:r>
          </a:p>
        </p:txBody>
      </p:sp>
      <p:graphicFrame>
        <p:nvGraphicFramePr>
          <p:cNvPr id="2" name="Table 1">
            <a:extLst>
              <a:ext uri="{FF2B5EF4-FFF2-40B4-BE49-F238E27FC236}">
                <a16:creationId xmlns:a16="http://schemas.microsoft.com/office/drawing/2014/main" xmlns="" id="{CA69327E-8938-46E8-8751-7A01458C1D92}"/>
              </a:ext>
            </a:extLst>
          </p:cNvPr>
          <p:cNvGraphicFramePr>
            <a:graphicFrameLocks noGrp="1"/>
          </p:cNvGraphicFramePr>
          <p:nvPr>
            <p:extLst>
              <p:ext uri="{D42A27DB-BD31-4B8C-83A1-F6EECF244321}">
                <p14:modId xmlns:p14="http://schemas.microsoft.com/office/powerpoint/2010/main" val="574518817"/>
              </p:ext>
            </p:extLst>
          </p:nvPr>
        </p:nvGraphicFramePr>
        <p:xfrm>
          <a:off x="184765" y="2212429"/>
          <a:ext cx="11423911" cy="1618592"/>
        </p:xfrm>
        <a:graphic>
          <a:graphicData uri="http://schemas.openxmlformats.org/drawingml/2006/table">
            <a:tbl>
              <a:tblPr firstRow="1" bandRow="1">
                <a:tableStyleId>{5940675A-B579-460E-94D1-54222C63F5DA}</a:tableStyleId>
              </a:tblPr>
              <a:tblGrid>
                <a:gridCol w="3799556">
                  <a:extLst>
                    <a:ext uri="{9D8B030D-6E8A-4147-A177-3AD203B41FA5}">
                      <a16:colId xmlns:a16="http://schemas.microsoft.com/office/drawing/2014/main" xmlns="" val="2118715301"/>
                    </a:ext>
                  </a:extLst>
                </a:gridCol>
                <a:gridCol w="7624355">
                  <a:extLst>
                    <a:ext uri="{9D8B030D-6E8A-4147-A177-3AD203B41FA5}">
                      <a16:colId xmlns:a16="http://schemas.microsoft.com/office/drawing/2014/main" xmlns="" val="937145914"/>
                    </a:ext>
                  </a:extLst>
                </a:gridCol>
              </a:tblGrid>
              <a:tr h="1618592">
                <a:tc>
                  <a:txBody>
                    <a:bodyPr/>
                    <a:lstStyle/>
                    <a:p>
                      <a:pPr marL="0" marR="0" algn="ctr">
                        <a:lnSpc>
                          <a:spcPct val="150000"/>
                        </a:lnSpc>
                        <a:spcBef>
                          <a:spcPts val="0"/>
                        </a:spcBef>
                        <a:spcAft>
                          <a:spcPts val="0"/>
                        </a:spcAft>
                      </a:pPr>
                      <a:r>
                        <a:rPr lang="en-US" sz="1600" b="1" kern="1200" dirty="0">
                          <a:solidFill>
                            <a:srgbClr val="222222"/>
                          </a:solidFill>
                          <a:latin typeface="Arial" pitchFamily="34" charset="0"/>
                          <a:cs typeface="Arial" pitchFamily="34" charset="0"/>
                        </a:rPr>
                        <a:t>Land Acquisition Status</a:t>
                      </a:r>
                    </a:p>
                  </a:txBody>
                  <a:tcPr anchor="ctr"/>
                </a:tc>
                <a:tc>
                  <a:txBody>
                    <a:bodyPr/>
                    <a:lstStyle/>
                    <a:p>
                      <a:pPr marL="0" marR="0" algn="just">
                        <a:lnSpc>
                          <a:spcPct val="114000"/>
                        </a:lnSpc>
                        <a:spcBef>
                          <a:spcPts val="0"/>
                        </a:spcBef>
                        <a:spcAft>
                          <a:spcPts val="0"/>
                        </a:spcAft>
                      </a:pPr>
                      <a:r>
                        <a:rPr lang="en-US" sz="1600" kern="1200" dirty="0">
                          <a:solidFill>
                            <a:srgbClr val="222222"/>
                          </a:solidFill>
                          <a:latin typeface="Arial" pitchFamily="34" charset="0"/>
                          <a:ea typeface="Calibri"/>
                          <a:cs typeface="Arial" pitchFamily="34" charset="0"/>
                        </a:rPr>
                        <a:t>Total land of </a:t>
                      </a:r>
                      <a:r>
                        <a:rPr lang="en-US" sz="1600" kern="1200" dirty="0">
                          <a:solidFill>
                            <a:schemeClr val="tx1"/>
                          </a:solidFill>
                          <a:latin typeface="Arial" pitchFamily="34" charset="0"/>
                          <a:ea typeface="+mn-ea"/>
                          <a:cs typeface="Arial" pitchFamily="34" charset="0"/>
                        </a:rPr>
                        <a:t>158.59 Acres (64.18 Ha) </a:t>
                      </a:r>
                      <a:r>
                        <a:rPr lang="en-US" sz="1600" kern="1200" dirty="0">
                          <a:solidFill>
                            <a:srgbClr val="222222"/>
                          </a:solidFill>
                          <a:latin typeface="Arial" pitchFamily="34" charset="0"/>
                          <a:ea typeface="Calibri"/>
                          <a:cs typeface="Arial" pitchFamily="34" charset="0"/>
                        </a:rPr>
                        <a:t>already in possession which is is Industrial Land. The land is allotted by IDCO.</a:t>
                      </a:r>
                    </a:p>
                    <a:p>
                      <a:pPr marL="0" marR="0" algn="just">
                        <a:lnSpc>
                          <a:spcPct val="114000"/>
                        </a:lnSpc>
                        <a:spcBef>
                          <a:spcPts val="0"/>
                        </a:spcBef>
                        <a:spcAft>
                          <a:spcPts val="0"/>
                        </a:spcAft>
                      </a:pPr>
                      <a:endParaRPr lang="en-US" sz="1600" kern="1200" dirty="0">
                        <a:solidFill>
                          <a:srgbClr val="222222"/>
                        </a:solidFill>
                        <a:latin typeface="Arial" pitchFamily="34" charset="0"/>
                        <a:ea typeface="Calibri"/>
                        <a:cs typeface="Arial" pitchFamily="34" charset="0"/>
                      </a:endParaRPr>
                    </a:p>
                    <a:p>
                      <a:pPr marL="0" marR="0" algn="just">
                        <a:lnSpc>
                          <a:spcPct val="114000"/>
                        </a:lnSpc>
                        <a:spcBef>
                          <a:spcPts val="0"/>
                        </a:spcBef>
                        <a:spcAft>
                          <a:spcPts val="0"/>
                        </a:spcAft>
                      </a:pPr>
                      <a:r>
                        <a:rPr lang="en-US" sz="1600" kern="1200" dirty="0">
                          <a:solidFill>
                            <a:srgbClr val="222222"/>
                          </a:solidFill>
                          <a:latin typeface="Arial" pitchFamily="34" charset="0"/>
                          <a:ea typeface="Calibri"/>
                          <a:cs typeface="Arial" pitchFamily="34" charset="0"/>
                        </a:rPr>
                        <a:t>There is no existence of habitants identified within the plant boundary. Hence no R&amp;R issues</a:t>
                      </a:r>
                    </a:p>
                  </a:txBody>
                  <a:tcPr marL="21882" marR="21882" marT="0" marB="0" anchor="ctr"/>
                </a:tc>
                <a:extLst>
                  <a:ext uri="{0D108BD9-81ED-4DB2-BD59-A6C34878D82A}">
                    <a16:rowId xmlns:a16="http://schemas.microsoft.com/office/drawing/2014/main" xmlns="" val="2064690385"/>
                  </a:ext>
                </a:extLst>
              </a:tr>
            </a:tbl>
          </a:graphicData>
        </a:graphic>
      </p:graphicFrame>
      <p:sp>
        <p:nvSpPr>
          <p:cNvPr id="3" name="Slide Number Placeholder 2">
            <a:extLst>
              <a:ext uri="{FF2B5EF4-FFF2-40B4-BE49-F238E27FC236}">
                <a16:creationId xmlns:a16="http://schemas.microsoft.com/office/drawing/2014/main" xmlns="" id="{770106A6-2A94-427F-9AF1-EDEF4F511CDD}"/>
              </a:ext>
            </a:extLst>
          </p:cNvPr>
          <p:cNvSpPr>
            <a:spLocks noGrp="1"/>
          </p:cNvSpPr>
          <p:nvPr>
            <p:ph type="sldNum" sz="quarter" idx="12"/>
          </p:nvPr>
        </p:nvSpPr>
        <p:spPr/>
        <p:txBody>
          <a:bodyPr/>
          <a:lstStyle/>
          <a:p>
            <a:fld id="{CFF127C1-E3C8-484A-B43B-A9A91675C17C}" type="slidenum">
              <a:rPr lang="en-US" smtClean="0"/>
              <a:pPr/>
              <a:t>8</a:t>
            </a:fld>
            <a:endParaRPr lang="en-US"/>
          </a:p>
        </p:txBody>
      </p:sp>
    </p:spTree>
    <p:extLst>
      <p:ext uri="{BB962C8B-B14F-4D97-AF65-F5344CB8AC3E}">
        <p14:creationId xmlns:p14="http://schemas.microsoft.com/office/powerpoint/2010/main" val="261781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49581709"/>
              </p:ext>
            </p:extLst>
          </p:nvPr>
        </p:nvGraphicFramePr>
        <p:xfrm>
          <a:off x="165808" y="622159"/>
          <a:ext cx="11805627" cy="3401987"/>
        </p:xfrm>
        <a:graphic>
          <a:graphicData uri="http://schemas.openxmlformats.org/drawingml/2006/table">
            <a:tbl>
              <a:tblPr/>
              <a:tblGrid>
                <a:gridCol w="5352676">
                  <a:extLst>
                    <a:ext uri="{9D8B030D-6E8A-4147-A177-3AD203B41FA5}">
                      <a16:colId xmlns:a16="http://schemas.microsoft.com/office/drawing/2014/main" xmlns="" val="20000"/>
                    </a:ext>
                  </a:extLst>
                </a:gridCol>
                <a:gridCol w="6452951">
                  <a:extLst>
                    <a:ext uri="{9D8B030D-6E8A-4147-A177-3AD203B41FA5}">
                      <a16:colId xmlns:a16="http://schemas.microsoft.com/office/drawing/2014/main" xmlns="" val="20001"/>
                    </a:ext>
                  </a:extLst>
                </a:gridCol>
              </a:tblGrid>
              <a:tr h="588714">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Nearest State/ National Highway</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500" kern="1200" dirty="0">
                          <a:solidFill>
                            <a:schemeClr val="tx1"/>
                          </a:solidFill>
                          <a:latin typeface="Arial" pitchFamily="34" charset="0"/>
                          <a:ea typeface="+mn-ea"/>
                          <a:cs typeface="Arial" pitchFamily="34" charset="0"/>
                        </a:rPr>
                        <a:t>NH-215- Adjacent to west boundary of Plant site</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4357">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Nearest Railway Station</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Parjanpur</a:t>
                      </a:r>
                      <a:r>
                        <a:rPr lang="en-US" sz="1500" kern="1200" dirty="0">
                          <a:solidFill>
                            <a:schemeClr val="tx1"/>
                          </a:solidFill>
                          <a:latin typeface="Arial" pitchFamily="34" charset="0"/>
                          <a:ea typeface="+mn-ea"/>
                          <a:cs typeface="Arial" pitchFamily="34" charset="0"/>
                        </a:rPr>
                        <a:t> Railway Station , approx. 4.75KM (W).</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4357">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Nearest Commercial Airport</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Biju</a:t>
                      </a:r>
                      <a:r>
                        <a:rPr lang="en-US" sz="1500" kern="1200" dirty="0">
                          <a:solidFill>
                            <a:schemeClr val="tx1"/>
                          </a:solidFill>
                          <a:latin typeface="Arial" pitchFamily="34" charset="0"/>
                          <a:ea typeface="+mn-ea"/>
                          <a:cs typeface="Arial" pitchFamily="34" charset="0"/>
                        </a:rPr>
                        <a:t> </a:t>
                      </a:r>
                      <a:r>
                        <a:rPr lang="en-US" sz="1500" kern="1200" dirty="0" err="1">
                          <a:solidFill>
                            <a:schemeClr val="tx1"/>
                          </a:solidFill>
                          <a:latin typeface="Arial" pitchFamily="34" charset="0"/>
                          <a:ea typeface="+mn-ea"/>
                          <a:cs typeface="Arial" pitchFamily="34" charset="0"/>
                        </a:rPr>
                        <a:t>Patnaik</a:t>
                      </a:r>
                      <a:r>
                        <a:rPr lang="en-US" sz="1500" kern="1200" dirty="0">
                          <a:solidFill>
                            <a:schemeClr val="tx1"/>
                          </a:solidFill>
                          <a:latin typeface="Arial" pitchFamily="34" charset="0"/>
                          <a:ea typeface="+mn-ea"/>
                          <a:cs typeface="Arial" pitchFamily="34" charset="0"/>
                        </a:rPr>
                        <a:t> International Airport, Bhubaneswar – 230 km </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58602">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Ecologically sensitive areas (Wild Life Sanctuary / National Park / Biosphere Reserve etc.)</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500" kern="1200" dirty="0">
                          <a:solidFill>
                            <a:schemeClr val="tx1"/>
                          </a:solidFill>
                          <a:latin typeface="Arial" pitchFamily="34" charset="0"/>
                          <a:ea typeface="Calibri"/>
                          <a:cs typeface="Arial" pitchFamily="34" charset="0"/>
                        </a:rPr>
                        <a:t>Nil</a:t>
                      </a:r>
                      <a:endParaRPr lang="en-US" sz="1500" kern="1200" dirty="0">
                        <a:solidFill>
                          <a:schemeClr val="tx1"/>
                        </a:solidFill>
                        <a:latin typeface="Arial" pitchFamily="34" charset="0"/>
                        <a:ea typeface="Calibri"/>
                        <a:cs typeface="Arial" pitchFamily="34" charset="0"/>
                      </a:endParaRPr>
                    </a:p>
                    <a:p>
                      <a:pPr marL="285750" marR="0" indent="-285750" algn="just">
                        <a:lnSpc>
                          <a:spcPct val="100000"/>
                        </a:lnSpc>
                        <a:spcBef>
                          <a:spcPts val="0"/>
                        </a:spcBef>
                        <a:spcAft>
                          <a:spcPts val="0"/>
                        </a:spcAft>
                        <a:buFont typeface="Arial" panose="020B0604020202020204" pitchFamily="34" charset="0"/>
                        <a:buChar char="•"/>
                      </a:pP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4357">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RF / PF in Project Site</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500" kern="1200" dirty="0">
                          <a:solidFill>
                            <a:schemeClr val="tx1"/>
                          </a:solidFill>
                          <a:latin typeface="Arial" pitchFamily="34" charset="0"/>
                          <a:ea typeface="+mn-ea"/>
                          <a:cs typeface="Arial" pitchFamily="34" charset="0"/>
                        </a:rPr>
                        <a:t>No forest land within the Project Site.</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88714">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RF / PF In Study Area</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Tangrani</a:t>
                      </a:r>
                      <a:r>
                        <a:rPr lang="en-US" sz="1500" kern="1200" dirty="0">
                          <a:solidFill>
                            <a:schemeClr val="tx1"/>
                          </a:solidFill>
                          <a:latin typeface="Arial" pitchFamily="34" charset="0"/>
                          <a:ea typeface="+mn-ea"/>
                          <a:cs typeface="Arial" pitchFamily="34" charset="0"/>
                        </a:rPr>
                        <a:t> RF-0.60 Km, W</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Raikala</a:t>
                      </a:r>
                      <a:r>
                        <a:rPr lang="en-US" sz="1500" kern="1200" dirty="0">
                          <a:solidFill>
                            <a:schemeClr val="tx1"/>
                          </a:solidFill>
                          <a:latin typeface="Arial" pitchFamily="34" charset="0"/>
                          <a:ea typeface="+mn-ea"/>
                          <a:cs typeface="Arial" pitchFamily="34" charset="0"/>
                        </a:rPr>
                        <a:t> RF- 1.28 Km, E</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Nayagarh</a:t>
                      </a:r>
                      <a:r>
                        <a:rPr lang="en-US" sz="1500" kern="1200" dirty="0">
                          <a:solidFill>
                            <a:schemeClr val="tx1"/>
                          </a:solidFill>
                          <a:latin typeface="Arial" pitchFamily="34" charset="0"/>
                          <a:ea typeface="+mn-ea"/>
                          <a:cs typeface="Arial" pitchFamily="34" charset="0"/>
                        </a:rPr>
                        <a:t> RF- 6.0 Km, E</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Patabila</a:t>
                      </a:r>
                      <a:r>
                        <a:rPr lang="en-US" sz="1500" kern="1200" dirty="0">
                          <a:solidFill>
                            <a:schemeClr val="tx1"/>
                          </a:solidFill>
                          <a:latin typeface="Arial" pitchFamily="34" charset="0"/>
                          <a:ea typeface="+mn-ea"/>
                          <a:cs typeface="Arial" pitchFamily="34" charset="0"/>
                        </a:rPr>
                        <a:t> RF- 8.80 Km, N</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Jodipada</a:t>
                      </a:r>
                      <a:r>
                        <a:rPr lang="en-US" sz="1500" kern="1200" dirty="0">
                          <a:solidFill>
                            <a:schemeClr val="tx1"/>
                          </a:solidFill>
                          <a:latin typeface="Arial" pitchFamily="34" charset="0"/>
                          <a:ea typeface="+mn-ea"/>
                          <a:cs typeface="Arial" pitchFamily="34" charset="0"/>
                        </a:rPr>
                        <a:t> RF-6.0 Km, SE</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Lakshmiposi</a:t>
                      </a:r>
                      <a:r>
                        <a:rPr lang="en-US" sz="1500" kern="1200" dirty="0">
                          <a:solidFill>
                            <a:schemeClr val="tx1"/>
                          </a:solidFill>
                          <a:latin typeface="Arial" pitchFamily="34" charset="0"/>
                          <a:ea typeface="+mn-ea"/>
                          <a:cs typeface="Arial" pitchFamily="34" charset="0"/>
                        </a:rPr>
                        <a:t> RF- 8.30 Km, NE</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Rectangle 6">
            <a:extLst>
              <a:ext uri="{FF2B5EF4-FFF2-40B4-BE49-F238E27FC236}">
                <a16:creationId xmlns:a16="http://schemas.microsoft.com/office/drawing/2014/main" xmlns="" id="{D52051C1-7979-4DCC-BAFE-EA73699A4D2B}"/>
              </a:ext>
            </a:extLst>
          </p:cNvPr>
          <p:cNvSpPr/>
          <p:nvPr/>
        </p:nvSpPr>
        <p:spPr>
          <a:xfrm>
            <a:off x="0" y="40660"/>
            <a:ext cx="12192000" cy="492443"/>
          </a:xfrm>
          <a:prstGeom prst="rect">
            <a:avLst/>
          </a:prstGeom>
          <a:noFill/>
          <a:effectLst/>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600" b="1" dirty="0">
                <a:solidFill>
                  <a:srgbClr val="C00000"/>
                </a:solidFill>
                <a:latin typeface="Arial" panose="020B0604020202020204" pitchFamily="34" charset="0"/>
                <a:ea typeface="+mj-ea"/>
                <a:cs typeface="Arial" panose="020B0604020202020204" pitchFamily="34" charset="0"/>
              </a:rPr>
              <a:t>ENVIRONMENTAL SETTINGS OF PROJECT SITE </a:t>
            </a:r>
          </a:p>
        </p:txBody>
      </p:sp>
      <p:graphicFrame>
        <p:nvGraphicFramePr>
          <p:cNvPr id="5" name="Table 4">
            <a:extLst>
              <a:ext uri="{FF2B5EF4-FFF2-40B4-BE49-F238E27FC236}">
                <a16:creationId xmlns:a16="http://schemas.microsoft.com/office/drawing/2014/main" xmlns="" id="{4EE73ECB-A7C4-4CC2-B90E-406743E708F1}"/>
              </a:ext>
            </a:extLst>
          </p:cNvPr>
          <p:cNvGraphicFramePr>
            <a:graphicFrameLocks noGrp="1"/>
          </p:cNvGraphicFramePr>
          <p:nvPr>
            <p:extLst>
              <p:ext uri="{D42A27DB-BD31-4B8C-83A1-F6EECF244321}">
                <p14:modId xmlns:p14="http://schemas.microsoft.com/office/powerpoint/2010/main" val="1476350594"/>
              </p:ext>
            </p:extLst>
          </p:nvPr>
        </p:nvGraphicFramePr>
        <p:xfrm>
          <a:off x="188955" y="4033788"/>
          <a:ext cx="11805627" cy="2743200"/>
        </p:xfrm>
        <a:graphic>
          <a:graphicData uri="http://schemas.openxmlformats.org/drawingml/2006/table">
            <a:tbl>
              <a:tblPr/>
              <a:tblGrid>
                <a:gridCol w="5361613">
                  <a:extLst>
                    <a:ext uri="{9D8B030D-6E8A-4147-A177-3AD203B41FA5}">
                      <a16:colId xmlns:a16="http://schemas.microsoft.com/office/drawing/2014/main" xmlns="" val="20000"/>
                    </a:ext>
                  </a:extLst>
                </a:gridCol>
                <a:gridCol w="6444014">
                  <a:extLst>
                    <a:ext uri="{9D8B030D-6E8A-4147-A177-3AD203B41FA5}">
                      <a16:colId xmlns:a16="http://schemas.microsoft.com/office/drawing/2014/main" xmlns="" val="20001"/>
                    </a:ext>
                  </a:extLst>
                </a:gridCol>
              </a:tblGrid>
              <a:tr h="1452705">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Nearest River / Dam &amp; Distance of nearest Highest Flood Level (HFL) from the Project Boundary</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Ardei</a:t>
                      </a:r>
                      <a:r>
                        <a:rPr lang="en-US" sz="1500" kern="1200" dirty="0">
                          <a:solidFill>
                            <a:schemeClr val="tx1"/>
                          </a:solidFill>
                          <a:latin typeface="Arial" pitchFamily="34" charset="0"/>
                          <a:ea typeface="+mn-ea"/>
                          <a:cs typeface="Arial" pitchFamily="34" charset="0"/>
                        </a:rPr>
                        <a:t> River-2.1 Km, SW</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Jokdara</a:t>
                      </a:r>
                      <a:r>
                        <a:rPr lang="en-US" sz="1500" kern="1200" dirty="0">
                          <a:solidFill>
                            <a:schemeClr val="tx1"/>
                          </a:solidFill>
                          <a:latin typeface="Arial" pitchFamily="34" charset="0"/>
                          <a:ea typeface="+mn-ea"/>
                          <a:cs typeface="Arial" pitchFamily="34" charset="0"/>
                        </a:rPr>
                        <a:t> River- 3.56 Km, W</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Tangrani</a:t>
                      </a:r>
                      <a:r>
                        <a:rPr lang="en-US" sz="1500" kern="1200" dirty="0">
                          <a:solidFill>
                            <a:schemeClr val="tx1"/>
                          </a:solidFill>
                          <a:latin typeface="Arial" pitchFamily="34" charset="0"/>
                          <a:ea typeface="+mn-ea"/>
                          <a:cs typeface="Arial" pitchFamily="34" charset="0"/>
                        </a:rPr>
                        <a:t> Dam- 1.66 Km, NE</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a:solidFill>
                            <a:schemeClr val="tx1"/>
                          </a:solidFill>
                          <a:latin typeface="Arial" pitchFamily="34" charset="0"/>
                          <a:ea typeface="+mn-ea"/>
                          <a:cs typeface="Arial" pitchFamily="34" charset="0"/>
                        </a:rPr>
                        <a:t>Water reservoir, </a:t>
                      </a:r>
                      <a:r>
                        <a:rPr lang="en-US" sz="1500" kern="1200" dirty="0" err="1">
                          <a:solidFill>
                            <a:schemeClr val="tx1"/>
                          </a:solidFill>
                          <a:latin typeface="Arial" pitchFamily="34" charset="0"/>
                          <a:ea typeface="+mn-ea"/>
                          <a:cs typeface="Arial" pitchFamily="34" charset="0"/>
                        </a:rPr>
                        <a:t>Jhumpura</a:t>
                      </a:r>
                      <a:r>
                        <a:rPr lang="en-US" sz="1500" kern="1200" dirty="0">
                          <a:solidFill>
                            <a:schemeClr val="tx1"/>
                          </a:solidFill>
                          <a:latin typeface="Arial" pitchFamily="34" charset="0"/>
                          <a:ea typeface="+mn-ea"/>
                          <a:cs typeface="Arial" pitchFamily="34" charset="0"/>
                        </a:rPr>
                        <a:t> 1.65 Km, N</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Jagadala</a:t>
                      </a:r>
                      <a:r>
                        <a:rPr lang="en-US" sz="1500" kern="1200" dirty="0">
                          <a:solidFill>
                            <a:schemeClr val="tx1"/>
                          </a:solidFill>
                          <a:latin typeface="Arial" pitchFamily="34" charset="0"/>
                          <a:ea typeface="+mn-ea"/>
                          <a:cs typeface="Arial" pitchFamily="34" charset="0"/>
                        </a:rPr>
                        <a:t> Reservoir- 9.63 Km, W </a:t>
                      </a:r>
                    </a:p>
                    <a:p>
                      <a:pPr marL="285750" indent="-285750">
                        <a:buFont typeface="Arial" panose="020B0604020202020204" pitchFamily="34" charset="0"/>
                        <a:buChar char="•"/>
                      </a:pPr>
                      <a:r>
                        <a:rPr lang="en-US" sz="1500" kern="1200" dirty="0">
                          <a:solidFill>
                            <a:schemeClr val="tx1"/>
                          </a:solidFill>
                          <a:latin typeface="Arial" pitchFamily="34" charset="0"/>
                          <a:ea typeface="+mn-ea"/>
                          <a:cs typeface="Arial" pitchFamily="34" charset="0"/>
                        </a:rPr>
                        <a:t>Distance of nearest Highest Flood Level (HFL) from the Project Boundary- 1.95 km</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0236">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Seismic Zone</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gn="just">
                        <a:lnSpc>
                          <a:spcPct val="100000"/>
                        </a:lnSpc>
                        <a:spcBef>
                          <a:spcPts val="0"/>
                        </a:spcBef>
                        <a:spcAft>
                          <a:spcPts val="0"/>
                        </a:spcAft>
                        <a:buFont typeface="Arial" panose="020B0604020202020204" pitchFamily="34" charset="0"/>
                        <a:buChar char="•"/>
                      </a:pPr>
                      <a:r>
                        <a:rPr lang="en-US" sz="1500" kern="1200" dirty="0">
                          <a:solidFill>
                            <a:schemeClr val="tx1"/>
                          </a:solidFill>
                          <a:latin typeface="Arial" pitchFamily="34" charset="0"/>
                          <a:ea typeface="+mn-ea"/>
                          <a:cs typeface="Arial" pitchFamily="34" charset="0"/>
                        </a:rPr>
                        <a:t>Zone – II; (Low</a:t>
                      </a:r>
                      <a:r>
                        <a:rPr lang="en-US" sz="1500" kern="1200" dirty="0">
                          <a:solidFill>
                            <a:srgbClr val="FF0000"/>
                          </a:solidFill>
                          <a:latin typeface="Arial" pitchFamily="34" charset="0"/>
                          <a:ea typeface="+mn-ea"/>
                          <a:cs typeface="Arial" pitchFamily="34" charset="0"/>
                        </a:rPr>
                        <a:t> </a:t>
                      </a:r>
                      <a:r>
                        <a:rPr lang="en-US" sz="1500" kern="1200" dirty="0">
                          <a:solidFill>
                            <a:schemeClr val="tx1"/>
                          </a:solidFill>
                          <a:latin typeface="Arial" pitchFamily="34" charset="0"/>
                          <a:ea typeface="+mn-ea"/>
                          <a:cs typeface="Arial" pitchFamily="34" charset="0"/>
                        </a:rPr>
                        <a:t>Damage Risk Zone) {as per IS 1893 (Part-I): 2002}</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800946">
                <a:tc>
                  <a:txBody>
                    <a:bodyPr/>
                    <a:lstStyle/>
                    <a:p>
                      <a:pPr marL="0" marR="0" algn="ctr">
                        <a:lnSpc>
                          <a:spcPct val="100000"/>
                        </a:lnSpc>
                        <a:spcBef>
                          <a:spcPts val="0"/>
                        </a:spcBef>
                        <a:spcAft>
                          <a:spcPts val="0"/>
                        </a:spcAft>
                      </a:pPr>
                      <a:r>
                        <a:rPr lang="en-US" sz="1500" b="1" dirty="0">
                          <a:latin typeface="Arial" pitchFamily="34" charset="0"/>
                          <a:ea typeface="Calibri"/>
                          <a:cs typeface="Arial" pitchFamily="34" charset="0"/>
                        </a:rPr>
                        <a:t>Nearest Densely populated or built-up area; Village </a:t>
                      </a:r>
                      <a:r>
                        <a:rPr lang="en-US" sz="1500" b="1" dirty="0" err="1">
                          <a:latin typeface="Arial" pitchFamily="34" charset="0"/>
                          <a:ea typeface="Calibri"/>
                          <a:cs typeface="Arial" pitchFamily="34" charset="0"/>
                        </a:rPr>
                        <a:t>Panchayat</a:t>
                      </a:r>
                      <a:r>
                        <a:rPr lang="en-US" sz="1500" b="1" dirty="0">
                          <a:latin typeface="Arial" pitchFamily="34" charset="0"/>
                          <a:ea typeface="Calibri"/>
                          <a:cs typeface="Arial" pitchFamily="34" charset="0"/>
                        </a:rPr>
                        <a:t>/Municipal Corporation</a:t>
                      </a: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500" kern="1200" dirty="0">
                          <a:solidFill>
                            <a:schemeClr val="tx1"/>
                          </a:solidFill>
                          <a:latin typeface="Arial" pitchFamily="34" charset="0"/>
                          <a:ea typeface="+mn-ea"/>
                          <a:cs typeface="Arial" pitchFamily="34" charset="0"/>
                        </a:rPr>
                        <a:t>Murusuan-0.5 KM, S</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Saraskela</a:t>
                      </a:r>
                      <a:r>
                        <a:rPr lang="en-US" sz="1500" kern="1200" dirty="0">
                          <a:solidFill>
                            <a:schemeClr val="tx1"/>
                          </a:solidFill>
                          <a:latin typeface="Arial" pitchFamily="34" charset="0"/>
                          <a:ea typeface="+mn-ea"/>
                          <a:cs typeface="Arial" pitchFamily="34" charset="0"/>
                        </a:rPr>
                        <a:t>- 0.75 KM, W</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Balisuan</a:t>
                      </a:r>
                      <a:r>
                        <a:rPr lang="en-US" sz="1500" kern="1200" dirty="0">
                          <a:solidFill>
                            <a:schemeClr val="tx1"/>
                          </a:solidFill>
                          <a:latin typeface="Arial" pitchFamily="34" charset="0"/>
                          <a:ea typeface="+mn-ea"/>
                          <a:cs typeface="Arial" pitchFamily="34" charset="0"/>
                        </a:rPr>
                        <a:t>- 3.30 Km, SE</a:t>
                      </a:r>
                      <a:endParaRPr lang="en-IN" sz="1500" kern="1200" dirty="0">
                        <a:solidFill>
                          <a:schemeClr val="tx1"/>
                        </a:solidFill>
                        <a:latin typeface="Arial" pitchFamily="34" charset="0"/>
                        <a:ea typeface="+mn-ea"/>
                        <a:cs typeface="Arial" pitchFamily="34" charset="0"/>
                      </a:endParaRPr>
                    </a:p>
                    <a:p>
                      <a:pPr marL="285750" indent="-285750">
                        <a:buFont typeface="Arial" panose="020B0604020202020204" pitchFamily="34" charset="0"/>
                        <a:buChar char="•"/>
                      </a:pPr>
                      <a:r>
                        <a:rPr lang="en-US" sz="1500" kern="1200" dirty="0" err="1">
                          <a:solidFill>
                            <a:schemeClr val="tx1"/>
                          </a:solidFill>
                          <a:latin typeface="Arial" pitchFamily="34" charset="0"/>
                          <a:ea typeface="+mn-ea"/>
                          <a:cs typeface="Arial" pitchFamily="34" charset="0"/>
                        </a:rPr>
                        <a:t>Jhumpura</a:t>
                      </a:r>
                      <a:r>
                        <a:rPr lang="en-US" sz="1500" kern="1200" dirty="0">
                          <a:solidFill>
                            <a:schemeClr val="tx1"/>
                          </a:solidFill>
                          <a:latin typeface="Arial" pitchFamily="34" charset="0"/>
                          <a:ea typeface="+mn-ea"/>
                          <a:cs typeface="Arial" pitchFamily="34" charset="0"/>
                        </a:rPr>
                        <a:t> – 2.06 Km, N</a:t>
                      </a:r>
                      <a:endParaRPr lang="en-US" sz="1500" dirty="0">
                        <a:latin typeface="Arial" pitchFamily="34" charset="0"/>
                        <a:ea typeface="Calibri"/>
                        <a:cs typeface="Arial" pitchFamily="34" charset="0"/>
                      </a:endParaRPr>
                    </a:p>
                  </a:txBody>
                  <a:tcPr marL="21882" marR="218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2" name="Slide Number Placeholder 1">
            <a:extLst>
              <a:ext uri="{FF2B5EF4-FFF2-40B4-BE49-F238E27FC236}">
                <a16:creationId xmlns:a16="http://schemas.microsoft.com/office/drawing/2014/main" xmlns="" id="{8A5EE368-2429-493C-A539-324523C02BA0}"/>
              </a:ext>
            </a:extLst>
          </p:cNvPr>
          <p:cNvSpPr>
            <a:spLocks noGrp="1"/>
          </p:cNvSpPr>
          <p:nvPr>
            <p:ph type="sldNum" sz="quarter" idx="12"/>
          </p:nvPr>
        </p:nvSpPr>
        <p:spPr/>
        <p:txBody>
          <a:bodyPr/>
          <a:lstStyle/>
          <a:p>
            <a:fld id="{CFF127C1-E3C8-484A-B43B-A9A91675C17C}" type="slidenum">
              <a:rPr lang="en-US" smtClean="0"/>
              <a:pPr/>
              <a:t>9</a:t>
            </a:fld>
            <a:endParaRPr lang="en-US"/>
          </a:p>
        </p:txBody>
      </p:sp>
    </p:spTree>
    <p:extLst>
      <p:ext uri="{BB962C8B-B14F-4D97-AF65-F5344CB8AC3E}">
        <p14:creationId xmlns:p14="http://schemas.microsoft.com/office/powerpoint/2010/main" val="244427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6579</TotalTime>
  <Words>10952</Words>
  <Application>Microsoft Office PowerPoint</Application>
  <PresentationFormat>Custom</PresentationFormat>
  <Paragraphs>3050</Paragraphs>
  <Slides>72</Slides>
  <Notes>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PRESENTATION FOR GRANT OF EVIRONMENTAL CLEARANCE for  Proposed Greenfield Project-3.85 MTPA throughput Iron Ore Beneficiation and 2.0 MTPA Pellet Plant with Producer Gas Plant (5 x 15000 Nm3/hr)  at  Palaspanga, Block – Kendujhar Town, District – Keonjhar, Odisha  Cat. ‘A’; ToR Granted: 24.10.2019;  Baseline Study Period: 1st Study Period- 1st March 2019 – 31st  May 2019 (Summer Season) 2nd Study Period- 1st March 2021 – 31st  May 2021 (Summer Season)</vt:lpstr>
      <vt:lpstr>PowerPoint Presentation</vt:lpstr>
      <vt:lpstr>PowerPoint Presentation</vt:lpstr>
      <vt:lpstr>PowerPoint Presentation</vt:lpstr>
      <vt:lpstr>LOCATION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TRANSPORTATION PLAN - VEHICULAR TRAFFIC LOAD STUDY AS PER IRC GUIDELINE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Anup Kumar Sahu</dc:creator>
  <cp:lastModifiedBy>umesh</cp:lastModifiedBy>
  <cp:revision>530</cp:revision>
  <dcterms:created xsi:type="dcterms:W3CDTF">2021-07-09T18:09:06Z</dcterms:created>
  <dcterms:modified xsi:type="dcterms:W3CDTF">2021-11-15T07:35:11Z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4144122</vt:lpwstr>
  </property>
  <property fmtid="{D5CDD505-2E9C-101B-9397-08002B2CF9AE}" pid="3" name="NXPowerLiteSettings">
    <vt:lpwstr>F7000400038000</vt:lpwstr>
  </property>
  <property fmtid="{D5CDD505-2E9C-101B-9397-08002B2CF9AE}" pid="4" name="NXPowerLiteVersion">
    <vt:lpwstr>S9.1.2</vt:lpwstr>
  </property>
</Properties>
</file>