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3">
  <p:sldMasterIdLst>
    <p:sldMasterId id="2147483663" r:id="rId1"/>
    <p:sldMasterId id="2147483864" r:id="rId2"/>
  </p:sldMasterIdLst>
  <p:notesMasterIdLst>
    <p:notesMasterId r:id="rId86"/>
  </p:notesMasterIdLst>
  <p:handoutMasterIdLst>
    <p:handoutMasterId r:id="rId87"/>
  </p:handoutMasterIdLst>
  <p:sldIdLst>
    <p:sldId id="1979" r:id="rId3"/>
    <p:sldId id="2750" r:id="rId4"/>
    <p:sldId id="2751" r:id="rId5"/>
    <p:sldId id="2875" r:id="rId6"/>
    <p:sldId id="2752" r:id="rId7"/>
    <p:sldId id="2755" r:id="rId8"/>
    <p:sldId id="2756" r:id="rId9"/>
    <p:sldId id="2758" r:id="rId10"/>
    <p:sldId id="2760" r:id="rId11"/>
    <p:sldId id="2761" r:id="rId12"/>
    <p:sldId id="2879" r:id="rId13"/>
    <p:sldId id="2877" r:id="rId14"/>
    <p:sldId id="2881" r:id="rId15"/>
    <p:sldId id="2880" r:id="rId16"/>
    <p:sldId id="2882" r:id="rId17"/>
    <p:sldId id="2883" r:id="rId18"/>
    <p:sldId id="2884" r:id="rId19"/>
    <p:sldId id="2885" r:id="rId20"/>
    <p:sldId id="2886" r:id="rId21"/>
    <p:sldId id="2878" r:id="rId22"/>
    <p:sldId id="2773" r:id="rId23"/>
    <p:sldId id="2887" r:id="rId24"/>
    <p:sldId id="2768" r:id="rId25"/>
    <p:sldId id="2852" r:id="rId26"/>
    <p:sldId id="2769" r:id="rId27"/>
    <p:sldId id="2772" r:id="rId28"/>
    <p:sldId id="2770" r:id="rId29"/>
    <p:sldId id="2771" r:id="rId30"/>
    <p:sldId id="2774" r:id="rId31"/>
    <p:sldId id="2776" r:id="rId32"/>
    <p:sldId id="2777" r:id="rId33"/>
    <p:sldId id="2780" r:id="rId34"/>
    <p:sldId id="2781" r:id="rId35"/>
    <p:sldId id="2888" r:id="rId36"/>
    <p:sldId id="2783" r:id="rId37"/>
    <p:sldId id="2785" r:id="rId38"/>
    <p:sldId id="2786" r:id="rId39"/>
    <p:sldId id="2787" r:id="rId40"/>
    <p:sldId id="2788" r:id="rId41"/>
    <p:sldId id="2789" r:id="rId42"/>
    <p:sldId id="2790" r:id="rId43"/>
    <p:sldId id="2791" r:id="rId44"/>
    <p:sldId id="2846" r:id="rId45"/>
    <p:sldId id="2889" r:id="rId46"/>
    <p:sldId id="2890" r:id="rId47"/>
    <p:sldId id="2801" r:id="rId48"/>
    <p:sldId id="2803" r:id="rId49"/>
    <p:sldId id="2805" r:id="rId50"/>
    <p:sldId id="2891" r:id="rId51"/>
    <p:sldId id="2892" r:id="rId52"/>
    <p:sldId id="2893" r:id="rId53"/>
    <p:sldId id="2809" r:id="rId54"/>
    <p:sldId id="2859" r:id="rId55"/>
    <p:sldId id="2860" r:id="rId56"/>
    <p:sldId id="2861" r:id="rId57"/>
    <p:sldId id="2862" r:id="rId58"/>
    <p:sldId id="2894" r:id="rId59"/>
    <p:sldId id="2864" r:id="rId60"/>
    <p:sldId id="2810" r:id="rId61"/>
    <p:sldId id="2812" r:id="rId62"/>
    <p:sldId id="2813" r:id="rId63"/>
    <p:sldId id="2895" r:id="rId64"/>
    <p:sldId id="2816" r:id="rId65"/>
    <p:sldId id="2818" r:id="rId66"/>
    <p:sldId id="2819" r:id="rId67"/>
    <p:sldId id="2896" r:id="rId68"/>
    <p:sldId id="2897" r:id="rId69"/>
    <p:sldId id="2898" r:id="rId70"/>
    <p:sldId id="2820" r:id="rId71"/>
    <p:sldId id="2821" r:id="rId72"/>
    <p:sldId id="2822" r:id="rId73"/>
    <p:sldId id="2824" r:id="rId74"/>
    <p:sldId id="2825" r:id="rId75"/>
    <p:sldId id="2826" r:id="rId76"/>
    <p:sldId id="2900" r:id="rId77"/>
    <p:sldId id="2829" r:id="rId78"/>
    <p:sldId id="2831" r:id="rId79"/>
    <p:sldId id="2833" r:id="rId80"/>
    <p:sldId id="2856" r:id="rId81"/>
    <p:sldId id="2835" r:id="rId82"/>
    <p:sldId id="2837" r:id="rId83"/>
    <p:sldId id="2525" r:id="rId84"/>
    <p:sldId id="2876" r:id="rId8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5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35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1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26" algn="l" defTabSz="91429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871" algn="l" defTabSz="91429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16" algn="l" defTabSz="91429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161" algn="l" defTabSz="91429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orient="horz" pos="3125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ema Kumari" initials="SK" lastIdx="2" clrIdx="0">
    <p:extLst>
      <p:ext uri="{19B8F6BF-5375-455C-9EA6-DF929625EA0E}">
        <p15:presenceInfo xmlns:p15="http://schemas.microsoft.com/office/powerpoint/2012/main" userId="S::103739@vedanta.co.in::f1a8b014-a5a4-40ed-b600-6a776f26a3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0000FF"/>
    <a:srgbClr val="008000"/>
    <a:srgbClr val="E9EDF4"/>
    <a:srgbClr val="D0D8E8"/>
    <a:srgbClr val="4F81BD"/>
    <a:srgbClr val="F79646"/>
    <a:srgbClr val="D7E4B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433" autoAdjust="0"/>
  </p:normalViewPr>
  <p:slideViewPr>
    <p:cSldViewPr>
      <p:cViewPr varScale="1">
        <p:scale>
          <a:sx n="88" d="100"/>
          <a:sy n="88" d="100"/>
        </p:scale>
        <p:origin x="61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31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80" d="100"/>
        <a:sy n="80" d="100"/>
      </p:scale>
      <p:origin x="0" y="-12595"/>
    </p:cViewPr>
  </p:sorterViewPr>
  <p:notesViewPr>
    <p:cSldViewPr>
      <p:cViewPr varScale="1">
        <p:scale>
          <a:sx n="66" d="100"/>
          <a:sy n="66" d="100"/>
        </p:scale>
        <p:origin x="3106" y="72"/>
      </p:cViewPr>
      <p:guideLst>
        <p:guide orient="horz" pos="2927"/>
        <p:guide pos="2159"/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l" defTabSz="885971">
              <a:defRPr sz="11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2" y="2"/>
            <a:ext cx="2945954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971">
              <a:defRPr sz="11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22"/>
            <a:ext cx="2945955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l" defTabSz="885971">
              <a:defRPr sz="11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2" y="9429322"/>
            <a:ext cx="2945954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971">
              <a:defRPr sz="1100" b="0" baseline="0"/>
            </a:lvl1pPr>
          </a:lstStyle>
          <a:p>
            <a:pPr>
              <a:defRPr/>
            </a:pPr>
            <a:fld id="{35278B5E-82DE-42BB-86DA-E51544511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l" defTabSz="885971">
              <a:defRPr sz="11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2" y="2"/>
            <a:ext cx="2945954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971">
              <a:defRPr sz="11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717" y="4715482"/>
            <a:ext cx="4980242" cy="44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322"/>
            <a:ext cx="2945955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l" defTabSz="885971">
              <a:defRPr sz="1100" b="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2" y="9429322"/>
            <a:ext cx="2945954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971">
              <a:defRPr sz="1100" b="0" baseline="0"/>
            </a:lvl1pPr>
          </a:lstStyle>
          <a:p>
            <a:pPr>
              <a:defRPr/>
            </a:pPr>
            <a:fld id="{643E9B90-4B4C-4D8A-970B-EABAF383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2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921" y="9429348"/>
            <a:ext cx="2944761" cy="49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9" tIns="46674" rIns="93349" bIns="46674" anchor="b"/>
          <a:lstStyle>
            <a:lvl1pPr defTabSz="927100" eaLnBrk="0" hangingPunct="0"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2C3AAF2-A950-4359-B709-C1AE792471E0}" type="slidenum">
              <a:rPr lang="en-US" sz="1000" b="0" baseline="0"/>
              <a:pPr algn="r" eaLnBrk="1" hangingPunct="1"/>
              <a:t>3</a:t>
            </a:fld>
            <a:endParaRPr lang="en-US" sz="1000" b="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1363"/>
            <a:ext cx="6624638" cy="3727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57" y="4716285"/>
            <a:ext cx="4981369" cy="4467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9" tIns="46674" rIns="93349" bIns="4667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8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3E9B90-4B4C-4D8A-970B-EABAF383E2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9B90-4B4C-4D8A-970B-EABAF383E2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9B90-4B4C-4D8A-970B-EABAF383E2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9B90-4B4C-4D8A-970B-EABAF383E24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9B90-4B4C-4D8A-970B-EABAF383E24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30037" y="6421463"/>
            <a:ext cx="654035" cy="365125"/>
          </a:xfr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50800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447800"/>
            <a:ext cx="50800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810000"/>
            <a:ext cx="50800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810000"/>
            <a:ext cx="50800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5422-845E-4B24-B5AB-4F54F487807C}" type="datetime1">
              <a:rPr lang="en-US" smtClean="0"/>
              <a:pPr>
                <a:defRPr/>
              </a:pPr>
              <a:t>13-Apr-22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30037" y="6421463"/>
            <a:ext cx="654035" cy="365125"/>
          </a:xfr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30037" y="6421463"/>
            <a:ext cx="654035" cy="365125"/>
          </a:xfr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1568608" y="6618571"/>
            <a:ext cx="565082" cy="246221"/>
          </a:xfrm>
          <a:prstGeom prst="rect">
            <a:avLst/>
          </a:prstGeom>
          <a:noFill/>
          <a:ln algn="ctr" cap="flat" cmpd="sng" w="9525">
            <a:noFill/>
            <a:prstDash val="solid"/>
            <a:headEnd/>
            <a:tailE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fld id="{3C6FBD24-7CAC-45FE-8CD2-C2A194266EB4}" type="slidenum">
              <a:rPr b="1" baseline="0" cap="none" i="0" kern="1200" kumimoji="0" lang="en-US" noProof="0" normalizeH="0" smtClean="0" spc="0" strike="noStrike" sz="10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0" pitchFamily="34" typeface="Tahoma"/>
                <a:ea typeface="+mn-ea"/>
                <a:cs charset="0" pitchFamily="34" typeface="Tahoma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baseline="0" dirty="0" lang="en-IN" sz="1400">
              <a:solidFill>
                <a:schemeClr val="tx1"/>
              </a:solidFill>
              <a:latin charset="0" pitchFamily="18" typeface="Book Antiqua"/>
            </a:endParaRPr>
          </a:p>
        </p:txBody>
      </p:sp>
      <p:pic>
        <p:nvPicPr>
          <p:cNvPr descr="MECON_LOGO" id="8" name="Picture 11"/>
          <p:cNvPicPr>
            <a:picLocks noChangeArrowheads="1" noChangeAspect="1"/>
          </p:cNvPicPr>
          <p:nvPr userDrawn="1"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11430207" y="2"/>
            <a:ext cx="757292" cy="6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SAIL.JPG" id="10" name="Picture 17"/>
          <p:cNvPicPr>
            <a:picLocks noChangeAspect="1"/>
          </p:cNvPicPr>
          <p:nvPr userDrawn="1"/>
        </p:nvPicPr>
        <p:blipFill>
          <a:blip cstate="print" r:embed="rId3"/>
          <a:srcRect b="8"/>
          <a:stretch>
            <a:fillRect/>
          </a:stretch>
        </p:blipFill>
        <p:spPr bwMode="auto">
          <a:xfrm>
            <a:off x="1155" y="3695"/>
            <a:ext cx="734411" cy="60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dt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11430037" y="6421463"/>
            <a:ext cx="654035" cy="365125"/>
          </a:xfrm>
          <a:prstGeom prst="rect">
            <a:avLst/>
          </a:prstGeo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B69C3-F40F-4FEE-A1A0-A71CD3C64E59}" type="slidenum">
              <a:rPr kumimoji="0" lang="en-US" sz="13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288022" y="6618570"/>
            <a:ext cx="5917676" cy="246221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Agenda No.: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43.3.1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Date: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30.01.2021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EAC (Violation),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MoEFCC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fld id="{3C6FBD24-7CAC-45FE-8CD2-C2A194266EB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lang="en-IN" sz="1400" baseline="0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1568608" y="6618571"/>
            <a:ext cx="565082" cy="246221"/>
          </a:xfrm>
          <a:prstGeom prst="rect">
            <a:avLst/>
          </a:prstGeom>
          <a:noFill/>
          <a:ln algn="ctr" cap="flat" cmpd="sng" w="9525">
            <a:noFill/>
            <a:prstDash val="solid"/>
            <a:headEnd/>
            <a:tailE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fld id="{3C6FBD24-7CAC-45FE-8CD2-C2A194266EB4}" type="slidenum">
              <a:rPr b="1" baseline="0" cap="none" i="0" kern="1200" kumimoji="0" lang="en-US" noProof="0" normalizeH="0" smtClean="0" spc="0" strike="noStrike" sz="10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0" pitchFamily="34" typeface="Tahoma"/>
                <a:ea typeface="+mn-ea"/>
                <a:cs charset="0" pitchFamily="34" typeface="Tahoma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baseline="0" dirty="0" lang="en-IN" sz="1400">
              <a:solidFill>
                <a:schemeClr val="tx1"/>
              </a:solidFill>
              <a:latin charset="0" pitchFamily="18" typeface="Book Antiqua"/>
            </a:endParaRPr>
          </a:p>
        </p:txBody>
      </p:sp>
      <p:pic>
        <p:nvPicPr>
          <p:cNvPr descr="MECON_LOGO" id="8" name="Picture 11"/>
          <p:cNvPicPr>
            <a:picLocks noChangeArrowheads="1" noChangeAspect="1"/>
          </p:cNvPicPr>
          <p:nvPr userDrawn="1"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11430207" y="2"/>
            <a:ext cx="757292" cy="6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SAIL.JPG" id="5" name="Picture 17"/>
          <p:cNvPicPr>
            <a:picLocks noChangeAspect="1"/>
          </p:cNvPicPr>
          <p:nvPr userDrawn="1"/>
        </p:nvPicPr>
        <p:blipFill>
          <a:blip cstate="print" r:embed="rId3"/>
          <a:srcRect b="8"/>
          <a:stretch>
            <a:fillRect/>
          </a:stretch>
        </p:blipFill>
        <p:spPr bwMode="auto">
          <a:xfrm>
            <a:off x="1155" y="3695"/>
            <a:ext cx="734412" cy="60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385827"/>
      </p:ext>
    </p:extLst>
  </p:cSld>
  <p:clrMapOvr>
    <a:masterClrMapping/>
  </p:clrMapOvr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Sunny_ME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CON_LOGO" id="10" name="Picture 11"/>
          <p:cNvPicPr>
            <a:picLocks noChangeArrowheads="1" noChangeAspect="1"/>
          </p:cNvPicPr>
          <p:nvPr userDrawn="1"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11582336" y="-1383"/>
            <a:ext cx="618891" cy="6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1568608" y="6618571"/>
            <a:ext cx="565082" cy="246221"/>
          </a:xfrm>
          <a:prstGeom prst="rect">
            <a:avLst/>
          </a:prstGeom>
          <a:noFill/>
          <a:ln algn="ctr" cap="flat" cmpd="sng" w="9525">
            <a:noFill/>
            <a:prstDash val="solid"/>
            <a:headEnd/>
            <a:tailE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fld id="{3C6FBD24-7CAC-45FE-8CD2-C2A194266EB4}" type="slidenum">
              <a:rPr b="1" baseline="0" cap="none" i="0" kern="1200" kumimoji="0" lang="en-US" noProof="0" normalizeH="0" smtClean="0" spc="0" strike="noStrike" sz="10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0" pitchFamily="34" typeface="Tahoma"/>
                <a:ea typeface="+mn-ea"/>
                <a:cs charset="0" pitchFamily="34" typeface="Tahoma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baseline="0" dirty="0" lang="en-IN" sz="1400">
              <a:solidFill>
                <a:schemeClr val="tx1"/>
              </a:solidFill>
              <a:latin charset="0" pitchFamily="18" typeface="Book Antiqua"/>
            </a:endParaRPr>
          </a:p>
        </p:txBody>
      </p:sp>
      <p:pic>
        <p:nvPicPr>
          <p:cNvPr descr="SAIL.JPG" id="5" name="Picture 17"/>
          <p:cNvPicPr>
            <a:picLocks noChangeAspect="1"/>
          </p:cNvPicPr>
          <p:nvPr userDrawn="1"/>
        </p:nvPicPr>
        <p:blipFill>
          <a:blip cstate="print" r:embed="rId3"/>
          <a:srcRect b="8"/>
          <a:stretch>
            <a:fillRect/>
          </a:stretch>
        </p:blipFill>
        <p:spPr bwMode="auto">
          <a:xfrm>
            <a:off x="1155" y="3695"/>
            <a:ext cx="734411" cy="60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068786"/>
      </p:ext>
    </p:extLst>
  </p:cSld>
  <p:clrMapOvr>
    <a:masterClrMapping/>
  </p:clrMapOvr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CON_LOGO" id="2" name="Picture 11"/>
          <p:cNvPicPr>
            <a:picLocks noChangeArrowheads="1" noChangeAspect="1"/>
          </p:cNvPicPr>
          <p:nvPr userDrawn="1"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11568607" y="1193"/>
            <a:ext cx="618891" cy="6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1568608" y="6618571"/>
            <a:ext cx="565082" cy="246221"/>
          </a:xfrm>
          <a:prstGeom prst="rect">
            <a:avLst/>
          </a:prstGeom>
          <a:noFill/>
          <a:ln algn="ctr" cap="flat" cmpd="sng" w="9525">
            <a:noFill/>
            <a:prstDash val="solid"/>
            <a:headEnd/>
            <a:tailE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fld id="{3C6FBD24-7CAC-45FE-8CD2-C2A194266EB4}" type="slidenum">
              <a:rPr b="1" baseline="0" cap="none" i="0" kern="1200" kumimoji="0" lang="en-US" noProof="0" normalizeH="0" smtClean="0" spc="0" strike="noStrike" sz="10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0" pitchFamily="34" typeface="Tahoma"/>
                <a:ea typeface="+mn-ea"/>
                <a:cs charset="0" pitchFamily="34" typeface="Tahoma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baseline="0" dirty="0" lang="en-IN" sz="1400">
              <a:solidFill>
                <a:schemeClr val="tx1"/>
              </a:solidFill>
              <a:latin charset="0" pitchFamily="18" typeface="Book Antiqua"/>
            </a:endParaRPr>
          </a:p>
        </p:txBody>
      </p:sp>
      <p:pic>
        <p:nvPicPr>
          <p:cNvPr descr="SAIL.JPG" id="5" name="Picture 17"/>
          <p:cNvPicPr>
            <a:picLocks noChangeAspect="1"/>
          </p:cNvPicPr>
          <p:nvPr userDrawn="1"/>
        </p:nvPicPr>
        <p:blipFill>
          <a:blip cstate="print" r:embed="rId3"/>
          <a:srcRect b="8"/>
          <a:stretch>
            <a:fillRect/>
          </a:stretch>
        </p:blipFill>
        <p:spPr bwMode="auto">
          <a:xfrm>
            <a:off x="1155" y="3695"/>
            <a:ext cx="734411" cy="60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11430037" y="6421463"/>
            <a:ext cx="654035" cy="365125"/>
          </a:xfrm>
          <a:prstGeom prst="rect">
            <a:avLst/>
          </a:prstGeo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B69C3-F40F-4FEE-A1A0-A71CD3C64E59}" type="slidenum">
              <a:rPr kumimoji="0" lang="en-US" sz="13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11430037" y="6421463"/>
            <a:ext cx="654035" cy="365125"/>
          </a:xfrm>
          <a:prstGeom prst="rect">
            <a:avLst/>
          </a:prstGeo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B69C3-F40F-4FEE-A1A0-A71CD3C64E59}" type="slidenum">
              <a:rPr kumimoji="0" lang="en-US" sz="13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30037" y="6421463"/>
            <a:ext cx="654035" cy="365125"/>
          </a:xfr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11430037" y="6421463"/>
            <a:ext cx="654035" cy="365125"/>
          </a:xfrm>
          <a:prstGeom prst="rect">
            <a:avLst/>
          </a:prstGeo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B69C3-F40F-4FEE-A1A0-A71CD3C64E59}" type="slidenum">
              <a:rPr kumimoji="0" lang="en-US" sz="13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11430037" y="6421463"/>
            <a:ext cx="654035" cy="365125"/>
          </a:xfrm>
          <a:prstGeom prst="rect">
            <a:avLst/>
          </a:prstGeo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B69C3-F40F-4FEE-A1A0-A71CD3C64E59}" type="slidenum">
              <a:rPr kumimoji="0" lang="en-US" sz="13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115E29F-FB29-4876-9802-1E5862B8E11A}" type="datetime1">
              <a:rPr lang="en-US" smtClean="0"/>
              <a:pPr/>
              <a:t>13-Apr-22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5431B5-1407-4DCB-B6C5-1A516BE86D3F}" type="datetime1">
              <a:rPr lang="en-US" smtClean="0"/>
              <a:pPr/>
              <a:t>13-Apr-22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68608" y="6597352"/>
            <a:ext cx="515464" cy="189236"/>
          </a:xfrm>
          <a:prstGeom prst="rect">
            <a:avLst/>
          </a:prstGeom>
          <a:ln/>
        </p:spPr>
        <p:txBody>
          <a:bodyPr/>
          <a:lstStyle>
            <a:lvl1pPr>
              <a:defRPr sz="13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35" r:id="rId8"/>
    <p:sldLayoutId id="2147483836" r:id="rId9"/>
    <p:sldLayoutId id="2147483837" r:id="rId10"/>
    <p:sldLayoutId id="2147483833" r:id="rId11"/>
    <p:sldLayoutId id="2147483850" r:id="rId12"/>
    <p:sldLayoutId id="214748386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9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18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27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37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7" indent="-3429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/>
        <a:buChar char="l"/>
        <a:defRPr kumimoji="1" sz="2800">
          <a:solidFill>
            <a:schemeClr val="tx1"/>
          </a:solidFill>
          <a:latin typeface="+mn-lt"/>
        </a:defRPr>
      </a:lvl2pPr>
      <a:lvl3pPr marL="1143023" indent="-22860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32" indent="-22860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41" indent="-228605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50" indent="-22860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59" indent="-22860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69" indent="-22860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78" indent="-22860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413B-9606-4E25-8F37-6B69DEAD8344}" type="datetimeFigureOut">
              <a:rPr lang="en-US" smtClean="0"/>
              <a:pPr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B69C3-F40F-4FEE-A1A0-A71CD3C64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7" r:id="rId12"/>
    <p:sldLayoutId id="2147483878" r:id="rId13"/>
    <p:sldLayoutId id="2147483879" r:id="rId14"/>
  </p:sldLayoutIdLst>
  <p:hf hdr="0" dt="0"/>
  <p:txStyles>
    <p:titleStyle>
      <a:lvl1pPr algn="ctr" defTabSz="9144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9144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notesSlides/notesSlide1.xml" Type="http://schemas.openxmlformats.org/officeDocument/2006/relationships/notesSlide"/><Relationship Id="rId2" Target="../slideLayouts/slideLayout26.xml" Type="http://schemas.openxmlformats.org/officeDocument/2006/relationships/slideLayout"/><Relationship Id="rId1" Target="../theme/themeOverride1.xml" Type="http://schemas.openxmlformats.org/officeDocument/2006/relationships/themeOverride"/><Relationship Id="rId4" Target="../media/image3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5.xml" Type="http://schemas.openxmlformats.org/officeDocument/2006/relationships/slideLayout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5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6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7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7.xml" Type="http://schemas.openxmlformats.org/officeDocument/2006/relationships/slideLayout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47528" y="4538307"/>
            <a:ext cx="14636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baseline="0" dirty="0" lang="en-US" sz="1050">
                <a:solidFill>
                  <a:srgbClr val="000000"/>
                </a:solidFill>
                <a:latin charset="0" pitchFamily="34" typeface="Tahoma"/>
                <a:cs charset="0" pitchFamily="34" typeface="Tahoma"/>
              </a:rPr>
              <a:t>Project Proponent</a:t>
            </a: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7049761" y="5259977"/>
            <a:ext cx="3822883" cy="1296842"/>
            <a:chOff x="5324482" y="5575019"/>
            <a:chExt cx="2745853" cy="1296842"/>
          </a:xfrm>
        </p:grpSpPr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6087616" y="5575019"/>
              <a:ext cx="1978080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wrap="none">
              <a:spAutoFit/>
            </a:bodyPr>
            <a:lstStyle/>
            <a:p>
              <a:pPr algn="r">
                <a:defRPr/>
              </a:pPr>
              <a:r>
                <a:rPr b="0" baseline="0" dirty="0" lang="en-US" sz="1400">
                  <a:latin charset="0" pitchFamily="34" typeface="Arial Black"/>
                  <a:cs charset="0" typeface="Arial"/>
                </a:rPr>
                <a:t>MECON Limited</a:t>
              </a:r>
            </a:p>
            <a:p>
              <a:pPr algn="r">
                <a:defRPr/>
              </a:pPr>
              <a:r>
                <a:rPr baseline="0" dirty="0" lang="en-US" sz="1100">
                  <a:solidFill>
                    <a:srgbClr val="000000"/>
                  </a:solidFill>
                  <a:latin charset="0" pitchFamily="34" typeface="Tahoma"/>
                  <a:cs charset="0" pitchFamily="34" typeface="Tahoma"/>
                </a:rPr>
                <a:t> (A Govt. of India Enterprise)</a:t>
              </a:r>
              <a:endParaRPr baseline="0" dirty="0" lang="en-US" sz="1100">
                <a:solidFill>
                  <a:srgbClr val="0000FF"/>
                </a:solidFill>
                <a:latin charset="0" pitchFamily="34" typeface="Tahoma"/>
                <a:cs charset="0" pitchFamily="34" typeface="Tahoma"/>
              </a:endParaRPr>
            </a:p>
            <a:p>
              <a:pPr algn="r">
                <a:defRPr/>
              </a:pPr>
              <a:r>
                <a:rPr baseline="0" dirty="0" kern="1100" lang="en-US" spc="20" sz="1200">
                  <a:solidFill>
                    <a:srgbClr val="000000"/>
                  </a:solidFill>
                  <a:latin charset="0" pitchFamily="34" typeface="Century Gothic"/>
                  <a:ea charset="0" pitchFamily="18" typeface="Times New Roman"/>
                  <a:cs charset="0" pitchFamily="18" typeface="Times New Roman"/>
                </a:rPr>
                <a:t>Vivekananda Path, PO. Doranda</a:t>
              </a:r>
            </a:p>
            <a:p>
              <a:pPr algn="r">
                <a:defRPr/>
              </a:pPr>
              <a:r>
                <a:rPr baseline="0" dirty="0" kern="1100" lang="en-US" spc="20" sz="1200">
                  <a:solidFill>
                    <a:srgbClr val="000000"/>
                  </a:solidFill>
                  <a:latin charset="0" pitchFamily="34" typeface="Century Gothic"/>
                  <a:ea charset="0" pitchFamily="18" typeface="Times New Roman"/>
                  <a:cs charset="0" pitchFamily="18" typeface="Times New Roman"/>
                </a:rPr>
                <a:t>Dist – Ranchi, Jharkhand - 834002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5324482" y="6336330"/>
              <a:ext cx="2745853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baseline="0" dirty="0" lang="en-US" sz="1200">
                  <a:solidFill>
                    <a:srgbClr val="000066"/>
                  </a:solidFill>
                  <a:latin charset="0" pitchFamily="34" typeface="Calibri"/>
                </a:rPr>
                <a:t>CERTIFICATE NO:  NABET/EIA/2023/RA 0195</a:t>
              </a:r>
            </a:p>
            <a:p>
              <a:pPr algn="r">
                <a:lnSpc>
                  <a:spcPct val="120000"/>
                </a:lnSpc>
              </a:pPr>
              <a:r>
                <a:rPr baseline="0" dirty="0" lang="en-IN" sz="1200">
                  <a:solidFill>
                    <a:srgbClr val="000066"/>
                  </a:solidFill>
                  <a:latin charset="0" pitchFamily="34" typeface="Calibri"/>
                </a:rPr>
                <a:t>Valid </a:t>
              </a:r>
              <a:r>
                <a:rPr baseline="0" dirty="0" err="1" lang="en-IN" sz="1200">
                  <a:solidFill>
                    <a:srgbClr val="000066"/>
                  </a:solidFill>
                  <a:latin charset="0" pitchFamily="34" typeface="Calibri"/>
                </a:rPr>
                <a:t>Upto</a:t>
              </a:r>
              <a:r>
                <a:rPr baseline="0" dirty="0" lang="en-IN" sz="1200">
                  <a:solidFill>
                    <a:srgbClr val="000066"/>
                  </a:solidFill>
                  <a:latin charset="0" pitchFamily="34" typeface="Calibri"/>
                </a:rPr>
                <a:t>: 09.02.2023</a:t>
              </a:r>
              <a:endParaRPr baseline="0" dirty="0" lang="en-US" sz="1200">
                <a:solidFill>
                  <a:srgbClr val="000066"/>
                </a:solidFill>
                <a:latin charset="0" pitchFamily="34"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0519" y="683890"/>
            <a:ext cx="11953328" cy="5985470"/>
          </a:xfrm>
          <a:prstGeom prst="rect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MECON_LOGO" id="32" name="Picture 11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9565316" y="4718272"/>
            <a:ext cx="559709" cy="55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9207375" y="4509120"/>
            <a:ext cx="12811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baseline="0" dirty="0" lang="en-US" sz="1050">
                <a:solidFill>
                  <a:srgbClr val="000000"/>
                </a:solidFill>
                <a:latin charset="0" pitchFamily="34" typeface="Tahoma"/>
                <a:cs charset="0" pitchFamily="34" typeface="Tahoma"/>
              </a:rPr>
              <a:t>EIA Consultant</a:t>
            </a:r>
            <a:endParaRPr baseline="0" dirty="0" lang="en-US" sz="1400">
              <a:solidFill>
                <a:srgbClr val="000000"/>
              </a:solidFill>
              <a:latin charset="0" pitchFamily="34" typeface="Tahoma"/>
              <a:cs charset="0" pitchFamily="34" typeface="Tahoma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4024" y="4365104"/>
            <a:ext cx="1197864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64293" y="4465274"/>
            <a:ext cx="389897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aseline="0" dirty="0" lang="en-US" sz="1400">
                <a:solidFill>
                  <a:prstClr val="black"/>
                </a:solidFill>
                <a:latin charset="0" panose="02040503050406030204" pitchFamily="18" typeface="Cambria Math"/>
                <a:ea charset="0" panose="02040503050406030204" pitchFamily="18" typeface="Cambria Math"/>
              </a:rPr>
              <a:t>Category: A</a:t>
            </a:r>
          </a:p>
          <a:p>
            <a:pPr algn="ctr"/>
            <a:endParaRPr baseline="0" dirty="0" lang="en-US" sz="900">
              <a:solidFill>
                <a:prstClr val="black"/>
              </a:solidFill>
              <a:latin charset="0" panose="02040503050406030204" pitchFamily="18" typeface="Cambria Math"/>
              <a:ea charset="0" panose="02040503050406030204" pitchFamily="18" typeface="Cambria Math"/>
            </a:endParaRPr>
          </a:p>
          <a:p>
            <a:pPr algn="ctr"/>
            <a:r>
              <a:rPr baseline="0" dirty="0" lang="en-US" sz="1400">
                <a:solidFill>
                  <a:prstClr val="black"/>
                </a:solidFill>
                <a:latin charset="0" panose="02040503050406030204" pitchFamily="18" typeface="Cambria Math"/>
                <a:ea charset="0" panose="02040503050406030204" pitchFamily="18" typeface="Cambria Math"/>
              </a:rPr>
              <a:t>Sector No. 3(a): “Metallurgical Industries </a:t>
            </a:r>
          </a:p>
          <a:p>
            <a:pPr algn="ctr"/>
            <a:r>
              <a:rPr baseline="0" dirty="0" lang="en-US" sz="1400">
                <a:solidFill>
                  <a:prstClr val="black"/>
                </a:solidFill>
                <a:latin charset="0" panose="02040503050406030204" pitchFamily="18" typeface="Cambria Math"/>
                <a:ea charset="0" panose="02040503050406030204" pitchFamily="18" typeface="Cambria Math"/>
              </a:rPr>
              <a:t>(Ferrous &amp; Non-Ferrous)”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027" y="1005696"/>
            <a:ext cx="1200264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marL="109538">
              <a:buClr>
                <a:srgbClr val="00B050"/>
              </a:buClr>
              <a:buSzPts val="800"/>
            </a:pPr>
            <a:r>
              <a:rPr b="0" baseline="0" dirty="0" lang="en-US" sz="2000">
                <a:solidFill>
                  <a:srgbClr val="006600"/>
                </a:solidFill>
                <a:latin charset="0" pitchFamily="34" typeface="Arial Black"/>
                <a:cs charset="0" pitchFamily="18" typeface="Times New Roman"/>
              </a:rPr>
              <a:t>ENVIRONMENTAL CLEARANCE </a:t>
            </a:r>
          </a:p>
          <a:p>
            <a:pPr algn="ctr" marL="109538">
              <a:buClr>
                <a:srgbClr val="00B050"/>
              </a:buClr>
              <a:buSzPts val="800"/>
            </a:pPr>
            <a:r>
              <a:rPr baseline="0" dirty="0" lang="en-US" sz="2000">
                <a:solidFill>
                  <a:srgbClr val="000099"/>
                </a:solidFill>
                <a:latin charset="0" pitchFamily="34" typeface="Arial"/>
                <a:cs charset="0" pitchFamily="34" typeface="Arial"/>
                <a:sym typeface="Calibri"/>
              </a:rPr>
              <a:t>for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baseline="0" dirty="0" lang="en-US" sz="2000">
                <a:solidFill>
                  <a:srgbClr val="000099"/>
                </a:solidFill>
                <a:latin charset="0" pitchFamily="34" typeface="Arial"/>
                <a:cs charset="0" pitchFamily="34" typeface="Arial"/>
              </a:rPr>
              <a:t>Revised Configuration of </a:t>
            </a:r>
            <a:r>
              <a:rPr baseline="0" dirty="0" err="1" lang="en-US" sz="2000">
                <a:solidFill>
                  <a:srgbClr val="000099"/>
                </a:solidFill>
                <a:latin charset="0" pitchFamily="34" typeface="Arial"/>
                <a:cs charset="0" pitchFamily="34" typeface="Arial"/>
              </a:rPr>
              <a:t>Modernisation</a:t>
            </a:r>
            <a:r>
              <a:rPr baseline="0" dirty="0" lang="en-US" sz="2000">
                <a:solidFill>
                  <a:srgbClr val="000099"/>
                </a:solidFill>
                <a:latin charset="0" pitchFamily="34" typeface="Arial"/>
                <a:cs charset="0" pitchFamily="34" typeface="Arial"/>
              </a:rPr>
              <a:t>-cum-expansion (3.5 MTPA to 2.7 MTPA Gross Hot Metal) </a:t>
            </a:r>
            <a:endParaRPr baseline="0" dirty="0" lang="en-US" smtClean="0" sz="2000">
              <a:solidFill>
                <a:srgbClr val="000099"/>
              </a:solidFill>
              <a:latin charset="0" pitchFamily="34" typeface="Arial"/>
              <a:cs charset="0" pitchFamily="34" typeface="Arial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baseline="0" dirty="0" lang="en-US" smtClean="0" sz="2000">
                <a:solidFill>
                  <a:srgbClr val="000099"/>
                </a:solidFill>
                <a:latin charset="0" pitchFamily="34" typeface="Arial"/>
                <a:cs charset="0" pitchFamily="34" typeface="Arial"/>
              </a:rPr>
              <a:t>by </a:t>
            </a:r>
            <a:r>
              <a:rPr baseline="0" dirty="0" lang="en-US" sz="2000">
                <a:solidFill>
                  <a:srgbClr val="000099"/>
                </a:solidFill>
                <a:latin charset="0" pitchFamily="34" typeface="Arial"/>
                <a:cs charset="0" pitchFamily="34" typeface="Arial"/>
              </a:rPr>
              <a:t>M/s Steel Authority of India Limited (SAIL), Durgapur Steel Plant (DSP</a:t>
            </a:r>
            <a:r>
              <a:rPr baseline="0" dirty="0" lang="en-US" smtClean="0" sz="2000">
                <a:solidFill>
                  <a:srgbClr val="000099"/>
                </a:solidFill>
                <a:latin charset="0" pitchFamily="34" typeface="Arial"/>
                <a:cs charset="0" pitchFamily="34" typeface="Arial"/>
              </a:rPr>
              <a:t>)</a:t>
            </a:r>
            <a:endParaRPr baseline="0" dirty="0" lang="en-US" sz="2000">
              <a:solidFill>
                <a:srgbClr val="000099"/>
              </a:solidFill>
              <a:latin charset="0" pitchFamily="34" typeface="Arial"/>
              <a:cs charset="0" pitchFamily="34" typeface="Arial"/>
              <a:sym typeface="Cambria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4438" y="2852936"/>
            <a:ext cx="1197864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39117" y="3349441"/>
            <a:ext cx="9021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b="0" baseline="0" dirty="0" lang="en-US" smtClean="0" sz="2000">
                <a:latin charset="0" pitchFamily="34" typeface="Arial"/>
                <a:cs charset="0" pitchFamily="34" typeface="Arial"/>
              </a:rPr>
              <a:t>located </a:t>
            </a:r>
            <a:r>
              <a:rPr b="0" baseline="0" dirty="0" lang="en-US" sz="2000">
                <a:latin charset="0" pitchFamily="34" typeface="Arial"/>
                <a:cs charset="0" pitchFamily="34" typeface="Arial"/>
              </a:rPr>
              <a:t>at Durgapur, </a:t>
            </a:r>
            <a:r>
              <a:rPr b="0" baseline="0" dirty="0" err="1" lang="en-US" sz="2000">
                <a:latin charset="0" pitchFamily="34" typeface="Arial"/>
                <a:cs charset="0" pitchFamily="34" typeface="Arial"/>
              </a:rPr>
              <a:t>Faridpur</a:t>
            </a:r>
            <a:r>
              <a:rPr b="0" baseline="0" dirty="0" lang="en-US" sz="2000">
                <a:latin charset="0" pitchFamily="34" typeface="Arial"/>
                <a:cs charset="0" pitchFamily="34" typeface="Arial"/>
              </a:rPr>
              <a:t> Block, District </a:t>
            </a:r>
            <a:r>
              <a:rPr b="0" baseline="0" dirty="0" err="1" lang="en-US" sz="2000">
                <a:latin charset="0" pitchFamily="34" typeface="Arial"/>
                <a:cs charset="0" pitchFamily="34" typeface="Arial"/>
              </a:rPr>
              <a:t>Paschim</a:t>
            </a:r>
            <a:r>
              <a:rPr b="0" baseline="0" dirty="0" lang="en-US" sz="2000">
                <a:latin charset="0" pitchFamily="34" typeface="Arial"/>
                <a:cs charset="0" pitchFamily="34" typeface="Arial"/>
              </a:rPr>
              <a:t> </a:t>
            </a:r>
            <a:r>
              <a:rPr b="0" baseline="0" dirty="0" err="1" lang="en-US" sz="2000">
                <a:latin charset="0" pitchFamily="34" typeface="Arial"/>
                <a:cs charset="0" pitchFamily="34" typeface="Arial"/>
              </a:rPr>
              <a:t>Bardhaman</a:t>
            </a:r>
            <a:r>
              <a:rPr b="0" baseline="0" dirty="0" lang="en-US" sz="2000">
                <a:latin charset="0" pitchFamily="34" typeface="Arial"/>
                <a:cs charset="0" pitchFamily="34" typeface="Arial"/>
              </a:rPr>
              <a:t>, </a:t>
            </a:r>
            <a:endParaRPr b="0" baseline="0" dirty="0" lang="en-US" smtClean="0" sz="2000">
              <a:latin charset="0" pitchFamily="34" typeface="Arial"/>
              <a:cs charset="0" pitchFamily="34" typeface="Arial"/>
            </a:endParaRPr>
          </a:p>
          <a:p>
            <a:pPr algn="ctr">
              <a:spcBef>
                <a:spcPts val="0"/>
              </a:spcBef>
            </a:pPr>
            <a:r>
              <a:rPr b="0" baseline="0" dirty="0" lang="en-US" smtClean="0" sz="2000">
                <a:latin charset="0" pitchFamily="34" typeface="Arial"/>
                <a:cs charset="0" pitchFamily="34" typeface="Arial"/>
              </a:rPr>
              <a:t>West </a:t>
            </a:r>
            <a:r>
              <a:rPr b="0" baseline="0" dirty="0" lang="en-US" sz="2000">
                <a:latin charset="0" pitchFamily="34" typeface="Arial"/>
                <a:cs charset="0" pitchFamily="34" typeface="Arial"/>
              </a:rPr>
              <a:t>Bengal</a:t>
            </a:r>
          </a:p>
          <a:p>
            <a:pPr algn="ctr">
              <a:spcBef>
                <a:spcPts val="0"/>
              </a:spcBef>
            </a:pPr>
            <a:endParaRPr b="0" baseline="0" dirty="0" lang="en-US" sz="2000">
              <a:latin charset="0" pitchFamily="34" typeface="Arial"/>
              <a:cs charset="0" pitchFamily="34" typeface="Arial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23362" y="5341581"/>
            <a:ext cx="391991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b="0" baseline="0" dirty="0" lang="en-US" sz="1400">
                <a:latin charset="0" pitchFamily="34" typeface="Arial Black"/>
                <a:cs charset="0" typeface="Arial"/>
              </a:rPr>
              <a:t>STEEL AUTHORITY OF INDIA LIMITED</a:t>
            </a:r>
          </a:p>
          <a:p>
            <a:pPr>
              <a:spcAft>
                <a:spcPts val="0"/>
              </a:spcAft>
              <a:defRPr/>
            </a:pPr>
            <a:r>
              <a:rPr baseline="0" dirty="0" kern="1100" lang="en-US" spc="20" sz="1200">
                <a:solidFill>
                  <a:srgbClr val="000000"/>
                </a:solidFill>
                <a:latin charset="0" pitchFamily="34" typeface="Century Gothic"/>
                <a:ea charset="0" pitchFamily="18" typeface="Times New Roman"/>
                <a:cs charset="0" pitchFamily="18" typeface="Times New Roman"/>
              </a:rPr>
              <a:t>DURGAPUR STEEL PLANT (DSP)</a:t>
            </a:r>
          </a:p>
          <a:p>
            <a:pPr>
              <a:spcAft>
                <a:spcPts val="0"/>
              </a:spcAft>
              <a:defRPr/>
            </a:pPr>
            <a:r>
              <a:rPr baseline="0" dirty="0" kern="1100" lang="en-US" spc="20" sz="1200">
                <a:solidFill>
                  <a:srgbClr val="000000"/>
                </a:solidFill>
                <a:latin charset="0" pitchFamily="34" typeface="Century Gothic"/>
                <a:ea charset="0" pitchFamily="18" typeface="Times New Roman"/>
                <a:cs charset="0" pitchFamily="18" typeface="Times New Roman"/>
              </a:rPr>
              <a:t>ISPAT BHAWAN, </a:t>
            </a:r>
          </a:p>
          <a:p>
            <a:pPr>
              <a:spcAft>
                <a:spcPts val="0"/>
              </a:spcAft>
              <a:defRPr/>
            </a:pPr>
            <a:r>
              <a:rPr baseline="0" dirty="0" kern="1100" lang="en-US" spc="20" sz="1200">
                <a:solidFill>
                  <a:srgbClr val="000000"/>
                </a:solidFill>
                <a:latin charset="0" pitchFamily="34" typeface="Century Gothic"/>
                <a:ea charset="0" pitchFamily="18" typeface="Times New Roman"/>
                <a:cs charset="0" pitchFamily="18" typeface="Times New Roman"/>
              </a:rPr>
              <a:t>DURGAPUR,</a:t>
            </a:r>
          </a:p>
          <a:p>
            <a:pPr>
              <a:spcAft>
                <a:spcPts val="0"/>
              </a:spcAft>
              <a:defRPr/>
            </a:pPr>
            <a:r>
              <a:rPr baseline="0" dirty="0" kern="1100" lang="en-US" spc="20" sz="1200">
                <a:solidFill>
                  <a:srgbClr val="000000"/>
                </a:solidFill>
                <a:latin charset="0" pitchFamily="34" typeface="Century Gothic"/>
                <a:ea charset="0" pitchFamily="18" typeface="Times New Roman"/>
                <a:cs charset="0" pitchFamily="18" typeface="Times New Roman"/>
              </a:rPr>
              <a:t>WEST BENGAL, PIN – 713203</a:t>
            </a:r>
          </a:p>
        </p:txBody>
      </p:sp>
      <p:pic>
        <p:nvPicPr>
          <p:cNvPr descr="SAIL.JPG" id="38" name="Picture 17"/>
          <p:cNvPicPr>
            <a:picLocks noChangeAspect="1"/>
          </p:cNvPicPr>
          <p:nvPr/>
        </p:nvPicPr>
        <p:blipFill>
          <a:blip cstate="print" r:embed="rId3"/>
          <a:srcRect b="8"/>
          <a:stretch>
            <a:fillRect/>
          </a:stretch>
        </p:blipFill>
        <p:spPr bwMode="auto">
          <a:xfrm>
            <a:off x="2101755" y="4816688"/>
            <a:ext cx="761476" cy="5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5889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20028"/>
              </p:ext>
            </p:extLst>
          </p:nvPr>
        </p:nvGraphicFramePr>
        <p:xfrm>
          <a:off x="808480" y="1124744"/>
          <a:ext cx="10863071" cy="40163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55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5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5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</a:t>
                      </a: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</a:t>
                      </a:r>
                      <a:endParaRPr lang="en-US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Capacity </a:t>
                      </a:r>
                    </a:p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(as per EC</a:t>
                      </a: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2007 and its </a:t>
                      </a: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amendments)</a:t>
                      </a:r>
                      <a:endParaRPr lang="en-US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installed Capacity</a:t>
                      </a:r>
                    </a:p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(Status </a:t>
                      </a: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of </a:t>
                      </a: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now)</a:t>
                      </a:r>
                      <a:endParaRPr lang="en-US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 </a:t>
                      </a: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lang="en-US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Remarks</a:t>
                      </a:r>
                      <a:endParaRPr lang="en-US" sz="2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Hot Metal (GHM) </a:t>
                      </a:r>
                      <a:endParaRPr lang="en-IN" sz="2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MTPA)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3.5</a:t>
                      </a:r>
                      <a:endParaRPr kumimoji="1" lang="en-US" sz="22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2.555 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2.70</a:t>
                      </a:r>
                      <a:endParaRPr kumimoji="1" lang="en-US" sz="22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 rowSpan="3">
                  <a:txBody>
                    <a:bodyPr/>
                    <a:lstStyle/>
                    <a:p>
                      <a:pPr marL="45720" marR="73025" indent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Reduction in capacity </a:t>
                      </a:r>
                      <a:r>
                        <a:rPr lang="en-IN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earlier  </a:t>
                      </a: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accorded EC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Crude Steel Production </a:t>
                      </a:r>
                      <a:endParaRPr lang="en-IN" sz="2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MTPA)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3.0</a:t>
                      </a:r>
                      <a:endParaRPr kumimoji="1" lang="en-US" sz="2200" b="0" kern="1200" baseline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 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2.5</a:t>
                      </a:r>
                      <a:endParaRPr kumimoji="1" lang="en-US" sz="22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Finished / Saleable </a:t>
                      </a:r>
                      <a:r>
                        <a:rPr lang="en-IN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Steel</a:t>
                      </a:r>
                    </a:p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</a:t>
                      </a: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MTPA)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2.8325</a:t>
                      </a:r>
                      <a:endParaRPr kumimoji="1" lang="en-US" sz="22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2.29 </a:t>
                      </a:r>
                      <a:endParaRPr lang="en-US" sz="22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2.4104</a:t>
                      </a:r>
                      <a:endParaRPr kumimoji="1" lang="en-US" sz="22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Cold Pigs Production </a:t>
                      </a:r>
                      <a:endParaRPr lang="en-IN" sz="2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730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TPA)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214000</a:t>
                      </a:r>
                      <a:endParaRPr kumimoji="1" lang="en-US" sz="22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214000 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200" b="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214000</a:t>
                      </a:r>
                      <a:endParaRPr kumimoji="1" lang="en-US" sz="22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195" marR="36195" marT="6985" marB="6985" anchor="ctr"/>
                </a:tc>
                <a:tc>
                  <a:txBody>
                    <a:bodyPr/>
                    <a:lstStyle/>
                    <a:p>
                      <a:pPr marL="45720" marR="730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 useBgFill="1">
        <p:nvSpPr>
          <p:cNvPr id="7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84632" y="2420888"/>
            <a:ext cx="247253" cy="247253"/>
          </a:xfrm>
          <a:prstGeom prst="actionButtonInformation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 baseline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8" y="5231868"/>
            <a:ext cx="12051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Due to recession in global market</a:t>
            </a:r>
            <a:r>
              <a:rPr kumimoji="1" lang="en-IN" b="0" baseline="0" dirty="0">
                <a:latin typeface="+mn-lt"/>
                <a:cs typeface="Tahoma" pitchFamily="34" charset="0"/>
              </a:rPr>
              <a:t>,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only part of the expansion-cum-modernization plan of DSP could be executed </a:t>
            </a:r>
            <a:r>
              <a:rPr kumimoji="1" lang="en-IN" b="0" baseline="0" dirty="0">
                <a:latin typeface="+mn-lt"/>
                <a:cs typeface="Tahoma" pitchFamily="34" charset="0"/>
              </a:rPr>
              <a:t>and the proposed rebuilding of Blast Furnace#1 of 0.945 MTPA could not be undertaken. Therefore,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at present DSP is operating much below the approved capacity</a:t>
            </a:r>
            <a:r>
              <a:rPr kumimoji="1" lang="en-IN" b="0" baseline="0" dirty="0">
                <a:latin typeface="+mn-lt"/>
                <a:cs typeface="Tahoma" pitchFamily="34" charset="0"/>
              </a:rPr>
              <a:t> of 3.5 MTPA.</a:t>
            </a:r>
            <a:endParaRPr kumimoji="1" lang="en-US" b="0" baseline="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53452"/>
              </p:ext>
            </p:extLst>
          </p:nvPr>
        </p:nvGraphicFramePr>
        <p:xfrm>
          <a:off x="89746" y="591098"/>
          <a:ext cx="12000655" cy="623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5398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268417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87941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414766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414766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1829367">
                  <a:extLst>
                    <a:ext uri="{9D8B030D-6E8A-4147-A177-3AD203B41FA5}">
                      <a16:colId xmlns:a16="http://schemas.microsoft.com/office/drawing/2014/main" xmlns="" val="1433982849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11564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/>
                </a:tc>
                <a:tc gridSpan="5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1" lang="en-US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Coke Oven </a:t>
                      </a:r>
                      <a:r>
                        <a:rPr kumimoji="1" lang="en-US" sz="20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Complex</a:t>
                      </a:r>
                      <a:endParaRPr kumimoji="1" lang="en-IN" sz="2000" b="0" u="none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4925506"/>
                  </a:ext>
                </a:extLst>
              </a:tr>
              <a:tr h="1567408">
                <a:tc rowSpan="3">
                  <a:txBody>
                    <a:bodyPr/>
                    <a:lstStyle/>
                    <a:p>
                      <a:pPr marL="0" lvl="0" indent="0" algn="r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I 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Ovens; 4.5 m tall; Top Charge; Wet Quenching Facility</a:t>
                      </a: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Ovens; 4.5 m tall; Top Charge; Wet Quenching Facility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 # I to be replaced with New COB#I (2x44 Ovens, height 5.5m, Stamp Charge; CDCP).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I (2x44 Ovens, height 5.5m; Stamp Charge; CDCP)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247494"/>
                  </a:ext>
                </a:extLst>
              </a:tr>
              <a:tr h="4625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COBs # II, # III, # IV, #V, # VI 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78 Ovens, height 4.45m; Top Charge; Wet Quenching.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78 Ovens, height 4.45m; Top Charge; Wet Quenching.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78 Ovens, height 4.45m; Top Charge; Wet Quenching)</a:t>
                      </a:r>
                    </a:p>
                  </a:txBody>
                  <a:tcPr marL="47310" marR="47310" marT="0" marB="0"/>
                </a:tc>
                <a:extLst>
                  <a:ext uri="{0D108BD9-81ED-4DB2-BD59-A6C34878D82A}">
                    <a16:rowId xmlns:a16="http://schemas.microsoft.com/office/drawing/2014/main" xmlns="" val="2872285805"/>
                  </a:ext>
                </a:extLst>
              </a:tr>
              <a:tr h="1156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Coke Production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 MTPA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 MTPA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 MTPA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extLst>
                  <a:ext uri="{0D108BD9-81ED-4DB2-BD59-A6C34878D82A}">
                    <a16:rowId xmlns:a16="http://schemas.microsoft.com/office/drawing/2014/main" xmlns="" val="1101251121"/>
                  </a:ext>
                </a:extLst>
              </a:tr>
              <a:tr h="1182092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CDCP Green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CDCP Extraction Turbine 12MW; Power Generation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10MW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CDCP Extraction Turbine 12MW; Power Generation 10MW</a:t>
                      </a:r>
                    </a:p>
                  </a:txBody>
                  <a:tcPr marL="47310" marR="4731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836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78676"/>
              </p:ext>
            </p:extLst>
          </p:nvPr>
        </p:nvGraphicFramePr>
        <p:xfrm>
          <a:off x="191344" y="692696"/>
          <a:ext cx="11809311" cy="6011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11564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/>
                </a:tc>
                <a:tc gridSpan="5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1" lang="en-US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Byproducts Plant </a:t>
                      </a:r>
                      <a:endParaRPr kumimoji="1" lang="en-IN" sz="2000" b="0" u="none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extLst>
                  <a:ext uri="{0D108BD9-81ED-4DB2-BD59-A6C34878D82A}">
                    <a16:rowId xmlns:a16="http://schemas.microsoft.com/office/drawing/2014/main" xmlns="" val="2846612519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Benzol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Plant : Crude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Benzol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Production 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16800 TPA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16800 TPA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16800 TPA</a:t>
                      </a:r>
                    </a:p>
                  </a:txBody>
                  <a:tcPr marL="47310" marR="47310" marT="0" marB="0"/>
                </a:tc>
                <a:extLst>
                  <a:ext uri="{0D108BD9-81ED-4DB2-BD59-A6C34878D82A}">
                    <a16:rowId xmlns:a16="http://schemas.microsoft.com/office/drawing/2014/main" xmlns="" val="4249584203"/>
                  </a:ext>
                </a:extLst>
              </a:tr>
              <a:tr h="11564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Ammonium Sulphate Plant 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19200  TPA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19200  TPA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19200 TPA</a:t>
                      </a:r>
                    </a:p>
                  </a:txBody>
                  <a:tcPr marL="47310" marR="47310" marT="0" marB="0"/>
                </a:tc>
                <a:extLst>
                  <a:ext uri="{0D108BD9-81ED-4DB2-BD59-A6C34878D82A}">
                    <a16:rowId xmlns:a16="http://schemas.microsoft.com/office/drawing/2014/main" xmlns="" val="4005055090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 Plant : Crude Tar Production </a:t>
                      </a: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72000 TPA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72000 TPA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72000 TPA</a:t>
                      </a:r>
                    </a:p>
                  </a:txBody>
                  <a:tcPr marL="47310" marR="47310" marT="0" marB="0"/>
                </a:tc>
                <a:extLst>
                  <a:ext uri="{0D108BD9-81ED-4DB2-BD59-A6C34878D82A}">
                    <a16:rowId xmlns:a16="http://schemas.microsoft.com/office/drawing/2014/main" xmlns="" val="3159845769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1" lang="en-US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Sinter Plant Complex </a:t>
                      </a:r>
                      <a:r>
                        <a:rPr kumimoji="1" lang="en-US" sz="20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:</a:t>
                      </a:r>
                      <a:endParaRPr kumimoji="1" lang="en-IN" sz="2000" b="0" u="none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lvl="0" indent="0" algn="just" fontAlgn="t"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lvl="0" indent="0" algn="just" fontAlgn="t"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lvl="0" indent="0" algn="just" fontAlgn="t"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lvl="0" indent="0" algn="just" fontAlgn="t"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3766564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I (2X143.2 m2)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1.299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 be phased out after installation of SP#III)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1.299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MTPA  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(Operational Optimisation)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506725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II (1X180 m2)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 MTPA</a:t>
                      </a:r>
                    </a:p>
                    <a:p>
                      <a:pPr marL="0" marR="0" indent="0" algn="ctr" defTabSz="914418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(Operational Optimisation)</a:t>
                      </a:r>
                      <a:endParaRPr lang="en-IN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0573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(1X296 m2)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3.029 MTPA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6455357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Gross </a:t>
                      </a:r>
                      <a:r>
                        <a:rPr lang="en-IN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Sinter: 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4.739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3.009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835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74841"/>
              </p:ext>
            </p:extLst>
          </p:nvPr>
        </p:nvGraphicFramePr>
        <p:xfrm>
          <a:off x="191344" y="692696"/>
          <a:ext cx="11809311" cy="50991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1" lang="en-IN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Blast Furnace :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7302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7302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7302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7302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9584203"/>
                  </a:ext>
                </a:extLst>
              </a:tr>
              <a:tr h="11564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BF# 1 : 1x1400 m3;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0.945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 GHM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Dismantled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Dismantled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5055090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BF# 2 &amp; BF# 3 : 2x1400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m3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 GHM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 GHM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1.755 MTPA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(Operational Optimisation)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1.755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845769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BF# 4 : 1 x 1800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m3 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0.945 MTPA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0.945 MTPA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0.945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506725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GHM Production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2.555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0573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Gas Cleaning Plant (GCP):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GCP: BF #2, #3 &amp; BF #4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GCP: BF #2, #3 &amp; BF #4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GCP:BF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#2, #3 &amp; BF #4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6455357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Slag Granulation Plant (SGP):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835274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 Casting Machine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214000 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214000 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214000 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7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61774"/>
              </p:ext>
            </p:extLst>
          </p:nvPr>
        </p:nvGraphicFramePr>
        <p:xfrm>
          <a:off x="191344" y="692696"/>
          <a:ext cx="11809311" cy="59484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11564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1" lang="en-IN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Steel Melting Shop &amp; Associated </a:t>
                      </a:r>
                      <a:r>
                        <a:rPr kumimoji="1" lang="en-IN" sz="20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Facilities</a:t>
                      </a:r>
                      <a:r>
                        <a:rPr kumimoji="1" lang="en-IN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5055090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 Metal Mixer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x 1300t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x 1300t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x 1300t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845769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 Metal De-</a:t>
                      </a:r>
                      <a:r>
                        <a:rPr lang="en-IN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sulphurisation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506725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Charging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Ladles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0573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Oxygen Furnaces (BOFs)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3x120t (3x110 m3): 3/3 Convertor Operation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3x120t (3x110 m3): 3/3 Convertor Operation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3x120t</a:t>
                      </a:r>
                      <a:r>
                        <a:rPr lang="en-IN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(3x110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m3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lang="en-IN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3/3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Convertor Operation.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6455357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Laddle Furnace (LF) </a:t>
                      </a:r>
                    </a:p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2x130t (Existing) +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1x130t (New)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3x130t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3x130t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835274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 de-gassing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1X130t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7559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 Refining : Vacuum Arc Degassing (VAD)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1X130t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1X130t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1X130t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712188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 Cleaning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83000 Nm3/hr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83000 Nm3/hr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83000 Nm3/hr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31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3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058343"/>
              </p:ext>
            </p:extLst>
          </p:nvPr>
        </p:nvGraphicFramePr>
        <p:xfrm>
          <a:off x="191344" y="692696"/>
          <a:ext cx="11809311" cy="56452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kumimoji="1" lang="en-IN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Casting Facilities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845769"/>
                  </a:ext>
                </a:extLst>
              </a:tr>
              <a:tr h="36991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Billet Caster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2X6 strand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2X6 strand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2X6 strand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506725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Bloom Caster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1X4 strand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1X4 strand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1X4 strand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0573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Bloom-cum-Round Caster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1X4 Strand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1X4 Strand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1X4 Strand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6455357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IN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Rolling Mills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84928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Merchant Mill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25649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Bar &amp; Rod Mill: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 Rod Mill: 0.5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Merchant Mill: 0.8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69187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Bar Mill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Bar Mill proposed, Capacity : 1.0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62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7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86114"/>
              </p:ext>
            </p:extLst>
          </p:nvPr>
        </p:nvGraphicFramePr>
        <p:xfrm>
          <a:off x="191344" y="692696"/>
          <a:ext cx="11809311" cy="5884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 &amp; Axle Plant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 of Online Heat Treatment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Facility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 MTPA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(with Online Heat Treatment Facility)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835274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Skelp Mill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 MTPA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 Operation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 Operation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7559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Mill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0.207 MTPA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(Kept Out of Operation)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0.207 MTPA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(Kept Out of Operation)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Bring Back in Operation (Capacity 0.207 MTPA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till full Capacity Utilization of Medium Structural Mill.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Mill: Capacity 0.207 MTPA in Operation till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Utilization of Medium Structural Mill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712188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Medium Structural Mill (MSM)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31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45639"/>
              </p:ext>
            </p:extLst>
          </p:nvPr>
        </p:nvGraphicFramePr>
        <p:xfrm>
          <a:off x="191344" y="692696"/>
          <a:ext cx="11809311" cy="5884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Nos. Soaking Pits Ingot-Stripping Facilities &amp; Blooming Mills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Phased Out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835274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Billet Mill; Producing 0.23 MTPA. Phased out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Phased Out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7559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en-IN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Old Power Plant (OPP</a:t>
                      </a:r>
                      <a:r>
                        <a:rPr kumimoji="1" lang="en-IN" sz="20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)</a:t>
                      </a:r>
                      <a:r>
                        <a:rPr kumimoji="1" lang="en-IN" sz="2000" b="0" u="none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712188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 Fired (Coal &amp; Gas) Boiler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2, 5 &amp; 6 (68 TPH each)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replaced with Dual Fired (Coal &amp; Gas) Boiler 3X125 TPH.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Boiler replacement not undertaken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Boiler replacement not undertaken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 Fired (Gas &amp; Coal) Boilers No. 1, 2, 5 &amp; 6 (68 TPH each).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317230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 Fired Boiler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 4 &amp; 7 (68 TPH each).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Gas Fired Boiler Nos. 3, 4 &amp; 7 (68 TPH each).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Gas Fired Boiler Nos. 3, 4 &amp; 7 (68 TPH each).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Replacement of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Boiler 7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100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TPH.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Boiler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&amp; 4 (68 TPH each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Boiler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(100 TPH).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43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60921"/>
              </p:ext>
            </p:extLst>
          </p:nvPr>
        </p:nvGraphicFramePr>
        <p:xfrm>
          <a:off x="191344" y="692696"/>
          <a:ext cx="11809311" cy="5884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Associated Facilities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835274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Calcined Lime Plant (3X300 t/d)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0.2485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0.2485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0.2485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7559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Calcined Dolomite Plant (1X300t/d)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0.0694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0.0694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0.0694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317230"/>
                  </a:ext>
                </a:extLst>
              </a:tr>
              <a:tr h="6362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Oxygen Plant: Captive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2x350 TPD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2x350 TPD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1x350 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TPD Phasing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1x350 TPD - Operational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1x350 TPD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432926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Oxygen Plant : BOO basis</a:t>
                      </a:r>
                    </a:p>
                    <a:p>
                      <a:pPr marL="111760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1x700 TPD</a:t>
                      </a:r>
                    </a:p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1x350 TPD(new)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1x700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1x350 TPD- Not Installed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Replacement of 1x700 TPD by 1x1250 TPD 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1x1250 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553081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Foundry shop with EAF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Furnace 6t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Furnace 6t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Furnace 6t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01086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 material Handling Complex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9.1138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7.5321 MTPA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7.5321 MTPA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51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5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EXISTING &amp; PROPOSED UNIT CONFIGURATION WITH CAPACITY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39768"/>
              </p:ext>
            </p:extLst>
          </p:nvPr>
        </p:nvGraphicFramePr>
        <p:xfrm>
          <a:off x="191344" y="692696"/>
          <a:ext cx="11809311" cy="4692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188171985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98403075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14647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1191087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5555415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3017864402"/>
                    </a:ext>
                  </a:extLst>
                </a:gridCol>
              </a:tblGrid>
              <a:tr h="115646"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Sl. No.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Unit / Facility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Unit Configuration/Capacity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854754"/>
                  </a:ext>
                </a:extLst>
              </a:tr>
              <a:tr h="703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(2007 &amp; amend.)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Proposal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/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10" marR="4731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1877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Coke Oven Gas Holder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56,000 m3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56,000 m3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replaced with New Gas Holder of Capacity 70,000 m3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70,000 m3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175593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Gas Holder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1,00,000m3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1,00,000m3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1,00,000m3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317230"/>
                  </a:ext>
                </a:extLst>
              </a:tr>
              <a:tr h="6362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BOF Gas Holder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40,000m3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40,000m3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40,000m3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432926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 Oxygen Holder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553081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Propane Unit (2x200t)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2x200t = 400t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2x200t = 400t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2x200t = 400t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401086"/>
                  </a:ext>
                </a:extLst>
              </a:tr>
              <a:tr h="23129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</a:t>
                      </a: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LPG Storage Facility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4X500t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Installed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51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2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5800" y="188640"/>
            <a:ext cx="2853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IN" u="sng" baseline="0" dirty="0">
                <a:solidFill>
                  <a:srgbClr val="000099"/>
                </a:solidFill>
                <a:latin typeface="+mn-lt"/>
              </a:rPr>
              <a:t>BRIEF INFORMATION</a:t>
            </a:r>
          </a:p>
        </p:txBody>
      </p:sp>
      <p:graphicFrame>
        <p:nvGraphicFramePr>
          <p:cNvPr id="6" name="Google Shape;739;p49"/>
          <p:cNvGraphicFramePr/>
          <p:nvPr>
            <p:extLst>
              <p:ext uri="{D42A27DB-BD31-4B8C-83A1-F6EECF244321}">
                <p14:modId xmlns:p14="http://schemas.microsoft.com/office/powerpoint/2010/main" val="1682570429"/>
              </p:ext>
            </p:extLst>
          </p:nvPr>
        </p:nvGraphicFramePr>
        <p:xfrm>
          <a:off x="148364" y="692135"/>
          <a:ext cx="11928648" cy="6121556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658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13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670">
                <a:tc>
                  <a:txBody>
                    <a:bodyPr/>
                    <a:lstStyle/>
                    <a:p>
                      <a:r>
                        <a:rPr lang="en-IN" sz="2000" b="1" u="none" strike="noStrike" kern="1200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S.N</a:t>
                      </a:r>
                      <a:endParaRPr lang="en-US" sz="2000" b="1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IN" sz="2000" b="1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Particulars</a:t>
                      </a:r>
                      <a:endParaRPr lang="en-US" sz="2000" b="1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2000" b="1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Details</a:t>
                      </a:r>
                      <a:endParaRPr lang="en-US" sz="2000" b="1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sz="2000" b="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Date of grant of </a:t>
                      </a:r>
                      <a:r>
                        <a:rPr lang="en-US" sz="2000" b="0" u="none" strike="noStrike" kern="1200" cap="none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ToR</a:t>
                      </a:r>
                      <a:endParaRPr lang="en-US"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23</a:t>
                      </a:r>
                      <a:r>
                        <a:rPr lang="en-US" sz="2000" u="none" strike="noStrike" kern="1200" cap="none" baseline="300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rd</a:t>
                      </a:r>
                      <a:r>
                        <a:rPr lang="en-US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 September, 2020 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2000" u="none" strike="noStrike" kern="1200" cap="none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ToR</a:t>
                      </a:r>
                      <a:r>
                        <a:rPr lang="en-US" sz="20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amendment on 8th February, 2021)  </a:t>
                      </a:r>
                      <a:endParaRPr sz="20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7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2000" b="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Baseline Study Period</a:t>
                      </a:r>
                      <a:endParaRPr lang="en-IN"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IN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Summer Season, 2020 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n-IN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Sept-Oct. 2020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n-IN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Due to 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nation-wide lockdown during COVID pandemic full summer season could not be monitored.</a:t>
                      </a:r>
                      <a:r>
                        <a:rPr lang="en-US" sz="20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u="none" strike="noStrike" kern="1200" cap="none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MoEFCC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permitted the PP for collecting additional one month monitoring data starting from 15</a:t>
                      </a:r>
                      <a:r>
                        <a:rPr lang="en-US" sz="2000" u="none" strike="noStrike" kern="1200" cap="none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th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 Sept., 2020 to 15</a:t>
                      </a:r>
                      <a:r>
                        <a:rPr lang="en-US" sz="2000" u="none" strike="noStrike" kern="1200" cap="none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th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Oct., 2020) </a:t>
                      </a:r>
                      <a:endParaRPr lang="en-IN" sz="2000" u="none" strike="noStrike" kern="1200" cap="none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sz="2000" b="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Date of Public Hearing</a:t>
                      </a:r>
                      <a:endParaRPr lang="en-IN"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5</a:t>
                      </a:r>
                      <a:r>
                        <a:rPr lang="en-US" sz="2000" u="none" strike="noStrike" kern="1200" cap="none" baseline="300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th</a:t>
                      </a:r>
                      <a:r>
                        <a:rPr lang="en-US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 January, 2022 </a:t>
                      </a:r>
                      <a:endParaRPr sz="2000" u="none" strike="noStrike" kern="1200" cap="none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dirty="0">
                          <a:latin typeface="+mn-lt"/>
                          <a:cs typeface="Calibri"/>
                          <a:sym typeface="Calibri"/>
                        </a:rPr>
                        <a:t>4.</a:t>
                      </a:r>
                      <a:endParaRPr sz="1600" b="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Project Cost </a:t>
                      </a:r>
                      <a:endParaRPr lang="en-IN"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kern="1200" cap="none" dirty="0" err="1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Rs</a:t>
                      </a:r>
                      <a:r>
                        <a:rPr lang="en-US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. 3,324 Crores</a:t>
                      </a:r>
                      <a:endParaRPr sz="20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86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5.</a:t>
                      </a:r>
                      <a:endParaRPr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  <a:tabLst/>
                        <a:defRPr/>
                      </a:pPr>
                      <a:r>
                        <a:rPr lang="en-US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EMP Cost (Capital And Recurring)</a:t>
                      </a:r>
                      <a:endParaRPr lang="en-US"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Capital – </a:t>
                      </a:r>
                      <a:r>
                        <a:rPr lang="en-US" sz="2000" u="none" strike="noStrike" cap="none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Rs</a:t>
                      </a:r>
                      <a:r>
                        <a:rPr lang="en-US" sz="2000" u="none" strike="noStrike" cap="none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435.52</a:t>
                      </a:r>
                      <a:r>
                        <a:rPr lang="en-US" sz="2000" u="none" strike="noStrike" cap="none" baseline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Crores </a:t>
                      </a:r>
                    </a:p>
                    <a:p>
                      <a:pPr marL="342900" marR="0" lvl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Recurring </a:t>
                      </a:r>
                      <a:r>
                        <a:rPr lang="en-US" sz="200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en-US" sz="2000" u="none" strike="noStrike" cap="none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Rs</a:t>
                      </a:r>
                      <a:r>
                        <a:rPr lang="en-US" sz="2000" u="none" strike="noStrike" cap="none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0.79 </a:t>
                      </a:r>
                      <a:r>
                        <a:rPr lang="en-US" sz="2000" u="none" strike="noStrike" cap="none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Crores</a:t>
                      </a:r>
                      <a:endParaRPr sz="2000" u="none" strike="noStrike" cap="none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6.</a:t>
                      </a:r>
                      <a:endParaRPr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  <a:tabLst/>
                        <a:defRPr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Manpower Details</a:t>
                      </a:r>
                      <a:endParaRPr lang="en-IN"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Additional employment : </a:t>
                      </a:r>
                      <a:r>
                        <a:rPr lang="en-US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667 people 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regular basis)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During construction : </a:t>
                      </a:r>
                      <a:r>
                        <a:rPr lang="en-US" sz="200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1350 people (</a:t>
                      </a:r>
                      <a:r>
                        <a:rPr lang="en-US" sz="20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temporary) </a:t>
                      </a:r>
                      <a:endParaRPr sz="20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4798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7.</a:t>
                      </a:r>
                      <a:endParaRPr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  <a:tabLst/>
                        <a:defRPr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Details if Project falls under the preview of FCA, </a:t>
                      </a:r>
                      <a:r>
                        <a:rPr lang="en-IN" sz="2000" b="0" u="none" strike="noStrike" kern="1200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1980</a:t>
                      </a:r>
                      <a:endParaRPr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1" lang="en-IN" sz="200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No Forest Land Involved. </a:t>
                      </a:r>
                    </a:p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endParaRPr kumimoji="1" lang="en-IN" sz="2000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46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8.</a:t>
                      </a:r>
                      <a:endParaRPr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  <a:tabLst/>
                        <a:defRPr/>
                      </a:pPr>
                      <a:r>
                        <a:rPr lang="en-IN" sz="2000" b="0" u="none" strike="noStrike" kern="1200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Project Area</a:t>
                      </a:r>
                      <a:endParaRPr sz="2000" b="0" u="none" strike="noStrike" kern="1200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1" lang="en-IN" sz="200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600 ha</a:t>
                      </a:r>
                      <a:endParaRPr kumimoji="1" lang="en-IN" sz="200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36200" marR="3620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3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SUMMARY OF PRESENT PROPOSAL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4" y="692696"/>
            <a:ext cx="11809312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Replacement of existing COB 1 with a new 0.76 MTPA stamp charge COB</a:t>
            </a:r>
            <a:r>
              <a:rPr lang="en-IN" sz="2000" b="0" baseline="0" dirty="0" smtClean="0">
                <a:latin typeface="+mn-lt"/>
              </a:rPr>
              <a:t> </a:t>
            </a:r>
            <a:r>
              <a:rPr lang="en-IN" sz="2000" b="0" baseline="0" dirty="0">
                <a:latin typeface="+mn-lt"/>
              </a:rPr>
              <a:t>along-with 120TPH (10MW)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Coke Dry Cooling Plant (CDCP).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baseline="0" dirty="0">
                <a:latin typeface="+mn-lt"/>
              </a:rPr>
              <a:t>Installation of </a:t>
            </a:r>
            <a:r>
              <a:rPr kumimoji="1" lang="en-US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new Bar Mill of 1.0 MTPA capacity </a:t>
            </a:r>
            <a:r>
              <a:rPr lang="en-US" sz="2000" b="0" baseline="0" dirty="0">
                <a:latin typeface="+mn-lt"/>
              </a:rPr>
              <a:t>in place of Wire Rod Mill (0.5 MTPA) and Bar &amp; Merchant Mill (0.8 MTPA) as envisaged in EC 2007.</a:t>
            </a:r>
            <a:endParaRPr lang="en-IN" sz="2000" b="0" baseline="0" dirty="0">
              <a:latin typeface="+mn-lt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en-US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Replacement of existing COG holder </a:t>
            </a:r>
            <a:r>
              <a:rPr lang="en-US" sz="2000" b="0" baseline="0" dirty="0">
                <a:latin typeface="+mn-lt"/>
              </a:rPr>
              <a:t>(56,000 </a:t>
            </a:r>
            <a:r>
              <a:rPr lang="en-US" sz="2000" b="0" baseline="0" dirty="0" smtClean="0">
                <a:latin typeface="+mn-lt"/>
              </a:rPr>
              <a:t>m</a:t>
            </a:r>
            <a:r>
              <a:rPr lang="en-US" sz="2000" b="0" dirty="0" smtClean="0">
                <a:latin typeface="+mn-lt"/>
              </a:rPr>
              <a:t>3</a:t>
            </a:r>
            <a:r>
              <a:rPr lang="en-US" sz="2000" b="0" baseline="0" dirty="0" smtClean="0">
                <a:latin typeface="+mn-lt"/>
              </a:rPr>
              <a:t>) </a:t>
            </a:r>
            <a:r>
              <a:rPr lang="en-US" sz="2000" b="0" baseline="0" dirty="0">
                <a:latin typeface="+mn-lt"/>
              </a:rPr>
              <a:t>b</a:t>
            </a:r>
            <a:r>
              <a:rPr lang="en-US" sz="2000" b="0" baseline="0" dirty="0" smtClean="0">
                <a:latin typeface="+mn-lt"/>
              </a:rPr>
              <a:t>y new COG Holder (70,000 m3). </a:t>
            </a:r>
            <a:endParaRPr lang="en-IN" sz="2000" b="0" baseline="0" dirty="0" smtClean="0">
              <a:latin typeface="+mn-lt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en-US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Replacement of existing 7th Boiler </a:t>
            </a:r>
            <a:r>
              <a:rPr lang="en-US" sz="2000" b="0" baseline="0" dirty="0">
                <a:latin typeface="+mn-lt"/>
              </a:rPr>
              <a:t>of 68 </a:t>
            </a:r>
            <a:r>
              <a:rPr lang="en-US" sz="2000" b="0" baseline="0" dirty="0" smtClean="0">
                <a:latin typeface="+mn-lt"/>
              </a:rPr>
              <a:t>TPH </a:t>
            </a:r>
            <a:r>
              <a:rPr lang="en-US" sz="2000" b="0" baseline="0" dirty="0">
                <a:latin typeface="+mn-lt"/>
              </a:rPr>
              <a:t>in Old Power Plant </a:t>
            </a:r>
            <a:r>
              <a:rPr lang="en-US" sz="2000" b="0" baseline="0" dirty="0" smtClean="0">
                <a:latin typeface="+mn-lt"/>
              </a:rPr>
              <a:t>with new 100 </a:t>
            </a:r>
            <a:r>
              <a:rPr lang="en-US" sz="2000" b="0" baseline="0" dirty="0">
                <a:latin typeface="+mn-lt"/>
              </a:rPr>
              <a:t>TPH </a:t>
            </a:r>
            <a:r>
              <a:rPr lang="en-US" sz="2000" b="0" baseline="0" dirty="0" smtClean="0">
                <a:latin typeface="+mn-lt"/>
              </a:rPr>
              <a:t>Boiler. </a:t>
            </a:r>
            <a:endParaRPr lang="en-IN" sz="2000" b="0" baseline="0" dirty="0">
              <a:latin typeface="+mn-lt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2000" b="0" baseline="0" dirty="0">
                <a:latin typeface="+mn-lt"/>
              </a:rPr>
              <a:t>Installation of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new Online Heat Treatment Facility at Wheel &amp; Axle Plant. 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Increase in Gross Hot Metal </a:t>
            </a:r>
            <a:r>
              <a:rPr lang="en-IN" sz="2000" b="0" baseline="0" dirty="0">
                <a:latin typeface="+mn-lt"/>
              </a:rPr>
              <a:t>(GHM) production from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BF # 2 and BF # 3 </a:t>
            </a:r>
            <a:r>
              <a:rPr lang="en-IN" sz="2000" b="0" baseline="0" dirty="0">
                <a:latin typeface="+mn-lt"/>
              </a:rPr>
              <a:t>from 1.61 MTPA to 1.755 MTPA by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operational optimisation.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Increase in gross sinter production </a:t>
            </a:r>
            <a:r>
              <a:rPr lang="en-IN" sz="2000" b="0" baseline="0" dirty="0">
                <a:latin typeface="+mn-lt"/>
              </a:rPr>
              <a:t>from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SP#I </a:t>
            </a:r>
            <a:r>
              <a:rPr lang="en-IN" sz="2000" b="0" baseline="0" dirty="0">
                <a:latin typeface="+mn-lt"/>
              </a:rPr>
              <a:t>from 1.299 MTPA to 1.5 MTPA and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SP#II</a:t>
            </a:r>
            <a:r>
              <a:rPr lang="en-IN" sz="2000" b="0" baseline="0" dirty="0">
                <a:latin typeface="+mn-lt"/>
              </a:rPr>
              <a:t> from 1.71 to 1.9 MTPA by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operational optimisation.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2000" b="0" baseline="0" dirty="0">
                <a:latin typeface="+mn-lt"/>
              </a:rPr>
              <a:t>Bringing back </a:t>
            </a:r>
            <a:r>
              <a:rPr lang="en-IN" sz="2000" b="0" baseline="0" dirty="0"/>
              <a:t>in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operation </a:t>
            </a:r>
            <a:r>
              <a:rPr kumimoji="1" lang="en-IN" sz="2000" b="0" baseline="0" dirty="0" smtClean="0">
                <a:solidFill>
                  <a:srgbClr val="0000CC"/>
                </a:solidFill>
                <a:latin typeface="+mn-lt"/>
                <a:cs typeface="Tahoma" pitchFamily="34" charset="0"/>
              </a:rPr>
              <a:t>Section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Mill (0.207 MTPA) till stabilization of Medium Structural Mil</a:t>
            </a:r>
            <a:r>
              <a:rPr lang="en-IN" sz="2000" b="0" baseline="0" dirty="0">
                <a:latin typeface="+mn-lt"/>
              </a:rPr>
              <a:t>l (1.0 MTPA). 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Increase in production </a:t>
            </a:r>
            <a:r>
              <a:rPr lang="en-IN" sz="2000" b="0" baseline="0" dirty="0">
                <a:latin typeface="+mn-lt"/>
              </a:rPr>
              <a:t>capacity of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Merchant Mil</a:t>
            </a:r>
            <a:r>
              <a:rPr lang="en-IN" sz="2000" b="0" baseline="0" dirty="0">
                <a:latin typeface="+mn-lt"/>
              </a:rPr>
              <a:t>l from </a:t>
            </a:r>
            <a:r>
              <a:rPr kumimoji="1" lang="en-IN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0.33 MTPA to 0.4 MTPA by operational optimisation.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baseline="0" dirty="0">
                <a:latin typeface="+mn-lt"/>
              </a:rPr>
              <a:t>Installation of </a:t>
            </a:r>
            <a:r>
              <a:rPr kumimoji="1" lang="en-US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new Oxygen Plant </a:t>
            </a:r>
            <a:r>
              <a:rPr lang="en-US" sz="2000" b="0" baseline="0" dirty="0">
                <a:latin typeface="+mn-lt"/>
              </a:rPr>
              <a:t>(1x1250 TPD) on BOO basis</a:t>
            </a:r>
            <a:r>
              <a:rPr kumimoji="1" lang="en-US" sz="2000" b="0" baseline="0" dirty="0">
                <a:solidFill>
                  <a:srgbClr val="0000CC"/>
                </a:solidFill>
                <a:latin typeface="+mn-lt"/>
                <a:cs typeface="Tahoma" pitchFamily="34" charset="0"/>
              </a:rPr>
              <a:t> in place of two existing Oxygen Plants </a:t>
            </a:r>
            <a:r>
              <a:rPr lang="en-US" sz="2000" b="0" baseline="0" dirty="0">
                <a:latin typeface="+mn-lt"/>
              </a:rPr>
              <a:t>[1x350 TPD (Captive) and 1x700 TPD (BOO basis)]. </a:t>
            </a:r>
            <a:r>
              <a:rPr lang="en-US" sz="2000" b="0" baseline="0" dirty="0" smtClean="0">
                <a:latin typeface="+mn-lt"/>
              </a:rPr>
              <a:t> </a:t>
            </a:r>
            <a:endParaRPr lang="en-IN" sz="2000" b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6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" y="0"/>
            <a:ext cx="12187606" cy="68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RAW MATERIAL CONSUMPTION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44490"/>
              </p:ext>
            </p:extLst>
          </p:nvPr>
        </p:nvGraphicFramePr>
        <p:xfrm>
          <a:off x="191344" y="620688"/>
          <a:ext cx="11881322" cy="605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90"/>
                <a:gridCol w="1512168"/>
                <a:gridCol w="792088"/>
                <a:gridCol w="3456384"/>
                <a:gridCol w="2304256"/>
                <a:gridCol w="1224136"/>
              </a:tblGrid>
              <a:tr h="648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Raw Material / Fuel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Quantity per Annum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Unit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Distance of Source from Project Site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KM)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Mode of Transport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Iron Ore Lump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1639000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TPA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Captive EMD Mines at Bolani / Gua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250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Rail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Iron Ore Fines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2680000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Captive EMD Mines at Bolani / Gua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250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SMS Grade Iron Ore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81000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Captive EMD Mines at Bolani / Gua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250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05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Lime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stone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-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LCP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/ SMS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506688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Jaisalmer, Rajasthan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1600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177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Dolomite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SMS grade)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141568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Bhutan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4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Lime Stone for SP (BF)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131000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Captive EMD Mines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Kuteswar,MP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700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Dolomite for SP / BF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212000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Bhutan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Mn Ore for BF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Captive EMD Mines at Bolani / Gua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250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Ferro Manganese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2500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Private Suppliers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Ferro Silicon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7600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Private Suppliers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Silico Manganese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41100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Private Suppliers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Ferro Alloys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Private Suppliers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Quartzite for BF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Chaibasa, Ranchi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250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Road/Rail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Coal for CDI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214000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ECL / BCCL, Chasnala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250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00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Coking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Coal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2675450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Imported / BCCL Chasnala / CCL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250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216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Coal for Power Plant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42000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TPA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Imported / BCCL Chasnala / CCL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250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Rail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  <a:tr h="353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8373906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9945" marR="199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FUEL, POWER/ENREGY &amp; WATER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REQUIREMENT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51351"/>
              </p:ext>
            </p:extLst>
          </p:nvPr>
        </p:nvGraphicFramePr>
        <p:xfrm>
          <a:off x="407367" y="620688"/>
          <a:ext cx="11442369" cy="6265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9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S.N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Type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Requirement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Permission Details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Remark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0150">
                <a:tc>
                  <a:txBody>
                    <a:bodyPr/>
                    <a:lstStyle/>
                    <a:p>
                      <a:r>
                        <a:rPr lang="en-IN" sz="2000" b="0" dirty="0" smtClean="0"/>
                        <a:t>1.</a:t>
                      </a:r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/>
                        <a:t>Fuel</a:t>
                      </a:r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IN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Overall regular fuel requirement at 2.7 MTPA GHM stage is :</a:t>
                      </a:r>
                    </a:p>
                    <a:p>
                      <a:pPr marL="3429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IN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BF + BOF/LD gas req.:</a:t>
                      </a:r>
                      <a:r>
                        <a:rPr lang="en-IN" sz="2000" b="0" i="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534724 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Nm</a:t>
                      </a:r>
                      <a:r>
                        <a:rPr lang="en-IN" sz="2000" b="0" i="0" u="none" strike="noStrike" cap="none" baseline="300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/hr</a:t>
                      </a:r>
                    </a:p>
                    <a:p>
                      <a:pPr marL="3429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IN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CO Gas: 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79160 Nm</a:t>
                      </a:r>
                      <a:r>
                        <a:rPr lang="en-IN" sz="2000" b="0" i="0" u="none" strike="noStrike" cap="none" baseline="300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/hr</a:t>
                      </a:r>
                    </a:p>
                    <a:p>
                      <a:pPr marL="342900" marR="0" lvl="1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  <a:tabLst/>
                        <a:defRPr/>
                      </a:pPr>
                      <a:r>
                        <a:rPr lang="en-IN" sz="2000" b="0" i="0" u="none" strike="noStrike" kern="1200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CBM: </a:t>
                      </a:r>
                      <a:r>
                        <a:rPr lang="en-IN" sz="2000" b="0" i="0" u="none" strike="noStrike" kern="1200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3000 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Nm</a:t>
                      </a:r>
                      <a:r>
                        <a:rPr lang="en-IN" sz="2000" b="0" i="0" u="none" strike="noStrike" cap="none" baseline="300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/hr</a:t>
                      </a:r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/>
                        <a:t>In-plant Generation </a:t>
                      </a:r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200"/>
                        <a:buFont typeface="Arial"/>
                        <a:buNone/>
                      </a:pPr>
                      <a:r>
                        <a:rPr lang="en-IN" sz="20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Source:  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BF</a:t>
                      </a:r>
                      <a:r>
                        <a:rPr lang="en-IN" sz="2000" b="0" i="0" u="none" strike="noStrike" cap="none" baseline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LD/ CO gas – Existing Blast furnace</a:t>
                      </a:r>
                      <a:r>
                        <a:rPr lang="en-IN" sz="2000" b="0" i="0" u="none" strike="noStrike" cap="none" baseline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/</a:t>
                      </a:r>
                      <a:r>
                        <a:rPr lang="en-IN" sz="2000" b="0" i="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SMS / Coke Oven complex</a:t>
                      </a:r>
                      <a:endParaRPr lang="en-IN" sz="2000" b="0" i="0" u="none" strike="noStrike" cap="none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28727" marR="128727" marT="64363" marB="6436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IN" sz="2000" b="0" dirty="0" smtClean="0"/>
                        <a:t>2.</a:t>
                      </a:r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/>
                        <a:t>Power / Energy</a:t>
                      </a:r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b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Overall power requirement at 2.7 MTPA GHM stage : </a:t>
                      </a: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245.5 MVA </a:t>
                      </a:r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 Agreement with </a:t>
                      </a:r>
                      <a:r>
                        <a:rPr lang="en-US" sz="2000" kern="1200" baseline="0" dirty="0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NSPCL &amp; </a:t>
                      </a:r>
                      <a:r>
                        <a:rPr lang="en-IN" sz="2000" kern="1200" baseline="0" dirty="0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DVC</a:t>
                      </a:r>
                      <a:endParaRPr lang="en-IN" sz="2000" kern="1200" baseline="0" dirty="0">
                        <a:solidFill>
                          <a:srgbClr val="33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b="0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Source: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3333CC"/>
                          </a:solidFill>
                          <a:latin typeface="+mn-lt"/>
                        </a:rPr>
                        <a:t>New COB#I with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CDCP : 10 MW.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3333CC"/>
                          </a:solidFill>
                          <a:latin typeface="+mn-lt"/>
                        </a:rPr>
                        <a:t>Existing Old Power Plant – Critical Power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: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MW </a:t>
                      </a:r>
                      <a:r>
                        <a:rPr lang="en-US" sz="2000" baseline="0" dirty="0" smtClean="0">
                          <a:solidFill>
                            <a:srgbClr val="3333CC"/>
                          </a:solidFill>
                          <a:latin typeface="+mn-lt"/>
                        </a:rPr>
                        <a:t>and total process steam.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3333CC"/>
                          </a:solidFill>
                          <a:latin typeface="+mn-lt"/>
                        </a:rPr>
                        <a:t>Major power req. will be met </a:t>
                      </a:r>
                      <a:r>
                        <a:rPr lang="en-US" sz="2000" kern="1200" baseline="0" dirty="0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+mn-cs"/>
                        </a:rPr>
                        <a:t>from NSPCL &amp; DVC </a:t>
                      </a:r>
                      <a:r>
                        <a:rPr lang="en-US" sz="2000" baseline="0" dirty="0" smtClean="0">
                          <a:latin typeface="+mn-lt"/>
                        </a:rPr>
                        <a:t>(same as existing).</a:t>
                      </a:r>
                    </a:p>
                  </a:txBody>
                  <a:tcPr marL="128727" marR="128727" marT="64363" marB="6436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12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9456" y="44624"/>
            <a:ext cx="10081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u="sng" baseline="0" dirty="0">
                <a:solidFill>
                  <a:srgbClr val="000099"/>
                </a:solidFill>
                <a:latin typeface="+mn-lt"/>
              </a:rPr>
              <a:t>FUEL, POWER/ENREGY &amp; WATER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REQUIREMENT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53053"/>
              </p:ext>
            </p:extLst>
          </p:nvPr>
        </p:nvGraphicFramePr>
        <p:xfrm>
          <a:off x="407367" y="699856"/>
          <a:ext cx="11442369" cy="3089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9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S.N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Type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Requirement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Permission Details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/>
                        <a:t>Remark</a:t>
                      </a:r>
                      <a:endParaRPr lang="en-IN" sz="2000" b="1" dirty="0"/>
                    </a:p>
                  </a:txBody>
                  <a:tcPr marL="128727" marR="128727" marT="64363" marB="6436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IN" sz="2000" b="0" dirty="0" smtClean="0"/>
                        <a:t>3.</a:t>
                      </a:r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/>
                        <a:t>Water Requirement</a:t>
                      </a:r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IN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Overall water drawl at 2.7 MTPA GHM stage: </a:t>
                      </a:r>
                      <a:r>
                        <a:rPr lang="en-IN" sz="2000" b="0" i="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5575 m3/hr.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IN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(5575 m3/hr= 4141 m3/hr.</a:t>
                      </a:r>
                      <a:r>
                        <a:rPr lang="en-IN" sz="20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 for steel plant</a:t>
                      </a:r>
                      <a:r>
                        <a:rPr lang="en-IN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  + 1434 m3/hr</a:t>
                      </a:r>
                      <a:r>
                        <a:rPr lang="en-IN" sz="20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 for</a:t>
                      </a:r>
                      <a:r>
                        <a:rPr lang="en-IN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</a:rPr>
                        <a:t> Drinking Water Treatment Plant No.1 &amp; 2.)</a:t>
                      </a:r>
                      <a:endParaRPr lang="en-US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endParaRPr lang="en-IN" sz="2000" b="0" dirty="0"/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Agreement with </a:t>
                      </a:r>
                      <a:r>
                        <a:rPr lang="en-IN" sz="2000" b="0" i="0" kern="1200" dirty="0" err="1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Damodar</a:t>
                      </a:r>
                      <a:r>
                        <a:rPr lang="en-IN" sz="2000" b="0" i="0" kern="12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 Valley Corporation (DVC) </a:t>
                      </a: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withdrawal of </a:t>
                      </a:r>
                      <a:r>
                        <a:rPr lang="en-IN" sz="2000" b="0" i="0" kern="12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</a:rPr>
                        <a:t>5676 m3/hr.</a:t>
                      </a:r>
                      <a:endParaRPr lang="en-IN" sz="2000" b="0" i="0" kern="1200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28727" marR="128727" marT="64363" marB="64363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Source: </a:t>
                      </a:r>
                      <a:r>
                        <a:rPr lang="en-US" sz="2000" b="0" i="0" dirty="0" err="1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Damodar</a:t>
                      </a:r>
                      <a:r>
                        <a:rPr lang="en-US" sz="2000" b="0" i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River.</a:t>
                      </a:r>
                      <a:endParaRPr lang="en-US" sz="2000" b="0" dirty="0" smtClean="0">
                        <a:solidFill>
                          <a:srgbClr val="000099"/>
                        </a:solidFill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 Ground water extraction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000" b="0" i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 additional water allocation required </a:t>
                      </a:r>
                      <a:r>
                        <a:rPr lang="en-US" sz="2000" b="0" i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for proposed project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marL="128727" marR="128727" marT="64363" marB="6436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0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" y="1623"/>
            <a:ext cx="12168403" cy="68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6" y="15957"/>
            <a:ext cx="12163333" cy="686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" y="18391"/>
            <a:ext cx="12162522" cy="68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82" r="-46"/>
          <a:stretch/>
        </p:blipFill>
        <p:spPr>
          <a:xfrm>
            <a:off x="-1" y="31576"/>
            <a:ext cx="1203920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77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7" y="0"/>
            <a:ext cx="12180303" cy="67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3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650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Met station : </a:t>
            </a:r>
            <a:r>
              <a:rPr kumimoji="1" lang="en-IN" b="0" baseline="0" dirty="0" err="1">
                <a:solidFill>
                  <a:srgbClr val="000099"/>
                </a:solidFill>
                <a:latin typeface="+mn-lt"/>
                <a:cs typeface="Tahoma" pitchFamily="34" charset="0"/>
              </a:rPr>
              <a:t>Ispat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 </a:t>
            </a:r>
            <a:r>
              <a:rPr kumimoji="1" lang="en-IN" b="0" baseline="0" dirty="0" err="1">
                <a:solidFill>
                  <a:srgbClr val="000099"/>
                </a:solidFill>
                <a:latin typeface="+mn-lt"/>
                <a:cs typeface="Tahoma" pitchFamily="34" charset="0"/>
              </a:rPr>
              <a:t>Bhawan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 </a:t>
            </a:r>
            <a:r>
              <a:rPr kumimoji="1" lang="pt-BR" b="0" baseline="0" dirty="0">
                <a:latin typeface="+mn-lt"/>
                <a:cs typeface="Tahoma" pitchFamily="34" charset="0"/>
              </a:rPr>
              <a:t>(Latitude 23˚33'39.9"N, Longitude 87˚</a:t>
            </a:r>
            <a:r>
              <a:rPr kumimoji="1" lang="pt-BR" b="0" baseline="0" dirty="0" smtClean="0">
                <a:latin typeface="+mn-lt"/>
                <a:cs typeface="Tahoma" pitchFamily="34" charset="0"/>
              </a:rPr>
              <a:t>15'3.9"E) adjacent to DSP boundary</a:t>
            </a:r>
            <a:r>
              <a:rPr kumimoji="1" lang="en-IN" b="0" baseline="0" dirty="0" smtClean="0">
                <a:latin typeface="+mn-lt"/>
                <a:cs typeface="Tahoma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b="0" baseline="0" dirty="0" smtClean="0">
                <a:latin typeface="+mn-lt"/>
                <a:cs typeface="Tahoma" pitchFamily="34" charset="0"/>
              </a:rPr>
              <a:t>Summarized </a:t>
            </a: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Monitored Meteorological Data, Summer season 2020 &amp; Sept-Oct 2020 </a:t>
            </a:r>
            <a:endParaRPr kumimoji="1" lang="en-IN" b="0" baseline="0" dirty="0">
              <a:solidFill>
                <a:srgbClr val="000099"/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8837"/>
              </p:ext>
            </p:extLst>
          </p:nvPr>
        </p:nvGraphicFramePr>
        <p:xfrm>
          <a:off x="234164" y="2328788"/>
          <a:ext cx="11868980" cy="29724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826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1941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Month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Wind Speed (m/s)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Temperature (</a:t>
                      </a:r>
                      <a:r>
                        <a:rPr lang="en-GB" sz="2000" b="1" baseline="300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en-GB" sz="2000" b="1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GB" sz="2000" b="1" dirty="0">
                          <a:effectLst/>
                          <a:latin typeface="+mn-lt"/>
                        </a:rPr>
                        <a:t>)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Relative Humidity (%)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Rainfall (mm)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Solar Radiation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(Cal</a:t>
                      </a:r>
                      <a:r>
                        <a:rPr lang="en-IN" sz="20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2000" b="1" dirty="0">
                          <a:effectLst/>
                          <a:latin typeface="+mn-lt"/>
                        </a:rPr>
                        <a:t>cm</a:t>
                      </a:r>
                      <a:r>
                        <a:rPr lang="en-IN" sz="2000" b="1" baseline="30000" dirty="0">
                          <a:effectLst/>
                          <a:latin typeface="+mn-lt"/>
                        </a:rPr>
                        <a:t>-2</a:t>
                      </a:r>
                      <a:r>
                        <a:rPr lang="en-IN" sz="2000" b="1" dirty="0">
                          <a:effectLst/>
                          <a:latin typeface="+mn-lt"/>
                        </a:rPr>
                        <a:t>min</a:t>
                      </a:r>
                      <a:r>
                        <a:rPr lang="en-IN" sz="2000" b="1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en-IN" sz="2000" b="1" dirty="0">
                          <a:effectLst/>
                          <a:latin typeface="+mn-lt"/>
                        </a:rPr>
                        <a:t>) 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41732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Max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Min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Avg.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Max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Min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Avg.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Max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Min.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Avg.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Total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No. of Rainy days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Max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Min</a:t>
                      </a:r>
                      <a:endParaRPr lang="en-US" sz="3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1">
                          <a:effectLst/>
                          <a:latin typeface="+mn-lt"/>
                        </a:rPr>
                        <a:t>Avg.</a:t>
                      </a:r>
                      <a:endParaRPr lang="en-US" sz="36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410">
                <a:tc>
                  <a:txBody>
                    <a:bodyPr/>
                    <a:lstStyle/>
                    <a:p>
                      <a:pPr marL="0" algn="ctr" defTabSz="914418" rtl="0" eaLnBrk="1" latinLnBrk="0" hangingPunct="1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Mar’20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6.72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36.3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25.9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34.4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56.5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410">
                <a:tc>
                  <a:txBody>
                    <a:bodyPr/>
                    <a:lstStyle/>
                    <a:p>
                      <a:pPr marL="0" algn="ctr" defTabSz="914418" rtl="0" eaLnBrk="1" latinLnBrk="0" hangingPunct="1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Apr’20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5.33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42.5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57.6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-6858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0.097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Sept’-Oct’20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5.81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35.1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29.3</a:t>
                      </a:r>
                      <a:endParaRPr lang="en-IN" sz="20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77.6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46.8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48.5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0.228</a:t>
                      </a:r>
                      <a:endParaRPr lang="en-IN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METEOROLOGICAL DETAILS</a:t>
            </a:r>
          </a:p>
        </p:txBody>
      </p:sp>
    </p:spTree>
    <p:extLst>
      <p:ext uri="{BB962C8B-B14F-4D97-AF65-F5344CB8AC3E}">
        <p14:creationId xmlns:p14="http://schemas.microsoft.com/office/powerpoint/2010/main" val="40216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12" name="Rectangle 11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BASELINE STUDY REPORTS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52464"/>
              </p:ext>
            </p:extLst>
          </p:nvPr>
        </p:nvGraphicFramePr>
        <p:xfrm>
          <a:off x="170870" y="695672"/>
          <a:ext cx="11829786" cy="518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64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5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959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Period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effectLst/>
                        </a:rPr>
                        <a:t>Summer season 2020 &amp; Sept-Oct 2020 </a:t>
                      </a:r>
                    </a:p>
                    <a:p>
                      <a:pPr marL="60325" marR="17145" indent="0" algn="just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Due to National Lockdown,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additional one month monitoring in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Sept-Oct 2020 with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permission from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MoEFCC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has been carried out.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7961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AAQ parameters </a:t>
                      </a:r>
                      <a:r>
                        <a:rPr lang="en-US" sz="2000" dirty="0">
                          <a:effectLst/>
                        </a:rPr>
                        <a:t>at 8 locations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PM2.5 = 37 to 63 </a:t>
                      </a:r>
                      <a:r>
                        <a:rPr lang="en-US" sz="2000" dirty="0" err="1" smtClean="0">
                          <a:effectLst/>
                        </a:rPr>
                        <a:t>μg</a:t>
                      </a:r>
                      <a:r>
                        <a:rPr lang="en-US" sz="2000" dirty="0" smtClean="0">
                          <a:effectLst/>
                        </a:rPr>
                        <a:t>/m</a:t>
                      </a:r>
                      <a:r>
                        <a:rPr lang="en-US" sz="2000" baseline="30000" dirty="0" smtClean="0">
                          <a:effectLst/>
                        </a:rPr>
                        <a:t>3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</a:p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PM10 = 55 to 106 </a:t>
                      </a:r>
                      <a:r>
                        <a:rPr lang="en-US" sz="2000" dirty="0" err="1" smtClean="0">
                          <a:effectLst/>
                        </a:rPr>
                        <a:t>μg</a:t>
                      </a:r>
                      <a:r>
                        <a:rPr lang="en-US" sz="2000" dirty="0" smtClean="0">
                          <a:effectLst/>
                        </a:rPr>
                        <a:t>/m</a:t>
                      </a:r>
                      <a:r>
                        <a:rPr lang="en-US" sz="2000" baseline="30000" dirty="0" smtClean="0">
                          <a:effectLst/>
                        </a:rPr>
                        <a:t>3  </a:t>
                      </a:r>
                      <a:endParaRPr lang="en-IN" sz="2000" dirty="0" smtClean="0">
                        <a:effectLst/>
                      </a:endParaRPr>
                    </a:p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SO2 = 13.5 to 33.1 </a:t>
                      </a:r>
                      <a:r>
                        <a:rPr lang="en-US" sz="2000" dirty="0" err="1" smtClean="0">
                          <a:effectLst/>
                        </a:rPr>
                        <a:t>μg</a:t>
                      </a:r>
                      <a:r>
                        <a:rPr lang="en-US" sz="2000" dirty="0" smtClean="0">
                          <a:effectLst/>
                        </a:rPr>
                        <a:t>/m</a:t>
                      </a:r>
                      <a:r>
                        <a:rPr lang="en-US" sz="2000" baseline="30000" dirty="0" smtClean="0">
                          <a:effectLst/>
                        </a:rPr>
                        <a:t>3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endParaRPr lang="en-IN" sz="2000" dirty="0" smtClean="0">
                        <a:effectLst/>
                      </a:endParaRPr>
                    </a:p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NO2 = 20.1 to 39.9 </a:t>
                      </a:r>
                      <a:r>
                        <a:rPr lang="en-US" sz="2000" dirty="0" err="1" smtClean="0">
                          <a:effectLst/>
                        </a:rPr>
                        <a:t>μg</a:t>
                      </a:r>
                      <a:r>
                        <a:rPr lang="en-US" sz="2000" dirty="0" smtClean="0">
                          <a:effectLst/>
                        </a:rPr>
                        <a:t>/m</a:t>
                      </a:r>
                      <a:r>
                        <a:rPr lang="en-US" sz="2000" baseline="30000" dirty="0" smtClean="0">
                          <a:effectLst/>
                        </a:rPr>
                        <a:t>3 </a:t>
                      </a:r>
                      <a:endParaRPr lang="en-IN" sz="2000" dirty="0" smtClean="0">
                        <a:effectLst/>
                      </a:endParaRPr>
                    </a:p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= 0.3 to 2.2 mg/m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988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AAQ 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modelling :</a:t>
                      </a:r>
                      <a:r>
                        <a:rPr lang="en-US" sz="2000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AERMOD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 indent="-635" algn="just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20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( 4.6 km, ENE)</a:t>
                      </a:r>
                      <a:endParaRPr lang="en-IN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0325" marR="17145" indent="-635" algn="just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PM2.5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20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( 4.6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km,ENE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0325" marR="17145" indent="-635" algn="just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SO2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20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( 0.15 km, N)</a:t>
                      </a:r>
                      <a:endParaRPr lang="en-IN" sz="2000" dirty="0" smtClean="0">
                        <a:effectLst/>
                      </a:endParaRPr>
                    </a:p>
                    <a:p>
                      <a:pPr marL="60325" marR="17145" indent="-635" algn="just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NOx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( 5.3 km, NW)</a:t>
                      </a:r>
                      <a:endParaRPr lang="en-IN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9184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Ground   water   quality   </a:t>
                      </a:r>
                      <a:r>
                        <a:rPr lang="en-US" sz="2000" dirty="0">
                          <a:effectLst/>
                        </a:rPr>
                        <a:t>at 8 locations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pH: </a:t>
                      </a:r>
                      <a:r>
                        <a:rPr lang="en-US" sz="2000" dirty="0" smtClean="0">
                          <a:effectLst/>
                        </a:rPr>
                        <a:t>7.0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7.3, </a:t>
                      </a:r>
                      <a:endParaRPr lang="en-IN" sz="2000" dirty="0">
                        <a:effectLst/>
                      </a:endParaRPr>
                    </a:p>
                    <a:p>
                      <a:pPr marL="60325" marR="1714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Hardness: </a:t>
                      </a:r>
                      <a:r>
                        <a:rPr lang="en-US" sz="2000" dirty="0" smtClean="0">
                          <a:effectLst/>
                        </a:rPr>
                        <a:t>200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444 </a:t>
                      </a:r>
                      <a:r>
                        <a:rPr lang="en-US" sz="2000" dirty="0">
                          <a:effectLst/>
                        </a:rPr>
                        <a:t>mg/l, </a:t>
                      </a:r>
                    </a:p>
                    <a:p>
                      <a:pPr marL="60325" marR="1714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Chlorides: </a:t>
                      </a:r>
                      <a:r>
                        <a:rPr lang="en-US" sz="2000" dirty="0" smtClean="0">
                          <a:effectLst/>
                        </a:rPr>
                        <a:t>40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114 </a:t>
                      </a:r>
                      <a:r>
                        <a:rPr lang="en-US" sz="2000" dirty="0">
                          <a:effectLst/>
                        </a:rPr>
                        <a:t>mg/l, </a:t>
                      </a:r>
                    </a:p>
                    <a:p>
                      <a:pPr marL="60325" marR="1714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Fluoride: </a:t>
                      </a:r>
                      <a:r>
                        <a:rPr lang="en-US" sz="2000" dirty="0" smtClean="0">
                          <a:effectLst/>
                        </a:rPr>
                        <a:t>0.42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0.93 </a:t>
                      </a:r>
                      <a:r>
                        <a:rPr lang="en-US" sz="2000" dirty="0">
                          <a:effectLst/>
                        </a:rPr>
                        <a:t>mg/l. </a:t>
                      </a:r>
                    </a:p>
                    <a:p>
                      <a:pPr marL="60325" marR="1714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Heavy metals: within limits.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3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12" name="Rectangle 11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BASELINE STUDY REPORTS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59497"/>
              </p:ext>
            </p:extLst>
          </p:nvPr>
        </p:nvGraphicFramePr>
        <p:xfrm>
          <a:off x="191344" y="779512"/>
          <a:ext cx="11829786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64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5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2390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  water   quality   </a:t>
                      </a:r>
                      <a:r>
                        <a:rPr lang="en-US" sz="2000" dirty="0">
                          <a:effectLst/>
                        </a:rPr>
                        <a:t>at </a:t>
                      </a:r>
                      <a:r>
                        <a:rPr lang="en-US" sz="2000" dirty="0" smtClean="0">
                          <a:effectLst/>
                        </a:rPr>
                        <a:t>10 </a:t>
                      </a:r>
                      <a:r>
                        <a:rPr lang="en-US" sz="2000" dirty="0">
                          <a:effectLst/>
                        </a:rPr>
                        <a:t>locations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pH: </a:t>
                      </a:r>
                      <a:r>
                        <a:rPr lang="en-US" sz="2000" dirty="0" smtClean="0">
                          <a:effectLst/>
                        </a:rPr>
                        <a:t>7.2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7.9; </a:t>
                      </a:r>
                      <a:endParaRPr lang="en-IN" sz="2000" dirty="0">
                        <a:effectLst/>
                      </a:endParaRPr>
                    </a:p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DO: </a:t>
                      </a:r>
                      <a:r>
                        <a:rPr lang="en-US" sz="2000" dirty="0" smtClean="0">
                          <a:effectLst/>
                        </a:rPr>
                        <a:t>5.4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7.2 </a:t>
                      </a:r>
                      <a:r>
                        <a:rPr lang="en-US" sz="2000" dirty="0">
                          <a:effectLst/>
                        </a:rPr>
                        <a:t>mg/l and </a:t>
                      </a:r>
                      <a:endParaRPr lang="en-IN" sz="2000" dirty="0">
                        <a:effectLst/>
                      </a:endParaRPr>
                    </a:p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BOD: </a:t>
                      </a:r>
                      <a:r>
                        <a:rPr lang="en-US" sz="2000" dirty="0" smtClean="0">
                          <a:effectLst/>
                        </a:rPr>
                        <a:t>3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5 </a:t>
                      </a:r>
                      <a:r>
                        <a:rPr lang="en-US" sz="2000" dirty="0">
                          <a:effectLst/>
                        </a:rPr>
                        <a:t>mg/l.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793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Noise levels</a:t>
                      </a:r>
                      <a:endParaRPr lang="en-IN" sz="200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 indent="-127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 time : </a:t>
                      </a:r>
                      <a:r>
                        <a:rPr lang="en-US" sz="2000" dirty="0" smtClean="0">
                          <a:effectLst/>
                        </a:rPr>
                        <a:t>38.8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66 </a:t>
                      </a:r>
                      <a:endParaRPr lang="en-IN" sz="2000" dirty="0">
                        <a:effectLst/>
                      </a:endParaRPr>
                    </a:p>
                    <a:p>
                      <a:pPr marL="60325" marR="17145" indent="-127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Night time : </a:t>
                      </a:r>
                      <a:r>
                        <a:rPr lang="en-US" sz="2000" dirty="0" smtClean="0">
                          <a:effectLst/>
                        </a:rPr>
                        <a:t>37.6 </a:t>
                      </a:r>
                      <a:r>
                        <a:rPr lang="en-US" sz="2000" dirty="0">
                          <a:effectLst/>
                        </a:rPr>
                        <a:t>to </a:t>
                      </a:r>
                      <a:r>
                        <a:rPr lang="en-US" sz="2000" dirty="0" smtClean="0">
                          <a:effectLst/>
                        </a:rPr>
                        <a:t>53.7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793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Traffic assessment   study 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findings</a:t>
                      </a:r>
                      <a:endParaRPr lang="en-IN" sz="200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 indent="-12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infrastructure have sufficient capacities.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However, at DSP ~100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raw material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transported through railway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mode.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196">
                <a:tc>
                  <a:txBody>
                    <a:bodyPr/>
                    <a:lstStyle/>
                    <a:p>
                      <a:pPr marL="60325" marR="171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Flora and fauna</a:t>
                      </a:r>
                      <a:endParaRPr lang="en-IN" sz="2000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17145" indent="-190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Schedule-I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fauna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Shikra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Black-winged Kite, Black Kite, Oriental Honey Buzzard, Osprey, Grey Wolf, Asian Elephant, Indian Rock Python, Golden Monitor, Purple Leaf Blue, Chestnut-streaked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Sailer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Danaid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Eggfly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in Study Area. 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0325" marR="17145" indent="-190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0325" marR="17145" indent="-190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Site-specific Wildlife Conservation Plan for Schedule-I Fauna has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prepared by Durgapur Wildlife Information and Nature Guide Society and is submitted to competent authority for approval. </a:t>
                      </a:r>
                    </a:p>
                    <a:p>
                      <a:pPr marL="60325" marR="17145" indent="-190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total budget for implementation of Wildlife conservation plan is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401.17 Lakhs for the period of 10 years.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8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28"/>
            <a:ext cx="12205634" cy="68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626" y="1042770"/>
            <a:ext cx="12072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b="0" baseline="0" dirty="0">
                <a:latin typeface="+mn-lt"/>
                <a:cs typeface="Tahoma" pitchFamily="34" charset="0"/>
              </a:rPr>
              <a:t>Existing Roads : </a:t>
            </a:r>
            <a:r>
              <a:rPr lang="en-US" b="0" baseline="0" dirty="0">
                <a:solidFill>
                  <a:srgbClr val="000099"/>
                </a:solidFill>
                <a:latin typeface="+mn-lt"/>
              </a:rPr>
              <a:t>Sufficient PCU Capacity available (as per IRC Guidelines)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b="0" baseline="0" dirty="0">
                <a:latin typeface="+mn-lt"/>
                <a:cs typeface="Tahoma" pitchFamily="34" charset="0"/>
              </a:rPr>
              <a:t>Period of Study: </a:t>
            </a:r>
            <a:r>
              <a:rPr lang="en-US" b="0" baseline="0" dirty="0">
                <a:solidFill>
                  <a:srgbClr val="000099"/>
                </a:solidFill>
                <a:latin typeface="+mn-lt"/>
              </a:rPr>
              <a:t>June, 2020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b="0" baseline="0" dirty="0">
                <a:latin typeface="+mn-lt"/>
                <a:cs typeface="Tahoma" pitchFamily="34" charset="0"/>
              </a:rPr>
              <a:t>Proposed transportation : </a:t>
            </a:r>
            <a:r>
              <a:rPr lang="en-US" b="0" baseline="0" dirty="0">
                <a:solidFill>
                  <a:srgbClr val="000099"/>
                </a:solidFill>
                <a:latin typeface="+mn-lt"/>
              </a:rPr>
              <a:t>~100% of raw material and finished products is being </a:t>
            </a:r>
            <a:r>
              <a:rPr kumimoji="1" lang="en-US" b="0" baseline="0" dirty="0" smtClean="0">
                <a:latin typeface="+mn-lt"/>
                <a:cs typeface="Tahoma" pitchFamily="34" charset="0"/>
              </a:rPr>
              <a:t>transported through</a:t>
            </a:r>
            <a:r>
              <a:rPr kumimoji="1" lang="en-US" b="0" baseline="0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 </a:t>
            </a:r>
            <a:r>
              <a:rPr lang="en-US" b="0" baseline="0" dirty="0">
                <a:solidFill>
                  <a:srgbClr val="000099"/>
                </a:solidFill>
                <a:latin typeface="+mn-lt"/>
              </a:rPr>
              <a:t>Railway.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5440" y="391656"/>
            <a:ext cx="10256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b="0" u="sng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Baseline </a:t>
            </a:r>
            <a:r>
              <a:rPr kumimoji="1" lang="en-US" b="0" u="sng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traffic volume </a:t>
            </a:r>
            <a:r>
              <a:rPr kumimoji="1" lang="en-US" b="0" u="sng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along with PCU Capacity of </a:t>
            </a:r>
            <a:r>
              <a:rPr kumimoji="1" lang="en-US" b="0" u="sng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roads in study area (PCUs/day)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TRANSPORTATION PLAN – VEHICULAR TRAFFIC LOAD STUDY AS PER IRC GUIDELINES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81652"/>
              </p:ext>
            </p:extLst>
          </p:nvPr>
        </p:nvGraphicFramePr>
        <p:xfrm>
          <a:off x="479376" y="2754600"/>
          <a:ext cx="11377264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8965279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50993208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11680487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89340943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242254976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3295373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Traffic Monitoring Locations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Traffic Load Baseline</a:t>
                      </a:r>
                    </a:p>
                    <a:p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(Max PCU/hr)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Additional load due to transportation in proposed project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Total</a:t>
                      </a:r>
                    </a:p>
                    <a:p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Carrying capacity as per: IRC:106-1990 (PCU’s per hour)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Remarks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89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T1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1035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No additional load envisaged due to present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3600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100% Raw Material transportation through Road.</a:t>
                      </a:r>
                    </a:p>
                    <a:p>
                      <a:pPr marL="342900" marR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Safe – below carrying capacity of road.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438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T2 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3896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en-IN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3896</a:t>
                      </a:r>
                      <a:endParaRPr kumimoji="1" lang="en-IN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  <a:p>
                      <a:pPr algn="ctr"/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5400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IN" sz="2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350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1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22" y="902325"/>
            <a:ext cx="120472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baseline="0" dirty="0" smtClean="0">
                <a:solidFill>
                  <a:srgbClr val="000099"/>
                </a:solidFill>
                <a:latin typeface="+mn-lt"/>
              </a:rPr>
              <a:t>Baseline </a:t>
            </a:r>
            <a:r>
              <a:rPr lang="en-IN" baseline="0" dirty="0">
                <a:solidFill>
                  <a:srgbClr val="000099"/>
                </a:solidFill>
                <a:latin typeface="+mn-lt"/>
              </a:rPr>
              <a:t>Concentration (A): </a:t>
            </a:r>
            <a:r>
              <a:rPr lang="en-IN" b="0" baseline="0" dirty="0" smtClean="0">
                <a:solidFill>
                  <a:srgbClr val="000099"/>
                </a:solidFill>
                <a:latin typeface="+mn-lt"/>
              </a:rPr>
              <a:t>Contribution </a:t>
            </a:r>
            <a:r>
              <a:rPr lang="en-IN" b="0" baseline="0" dirty="0">
                <a:solidFill>
                  <a:srgbClr val="000099"/>
                </a:solidFill>
                <a:latin typeface="+mn-lt"/>
              </a:rPr>
              <a:t>the existing plant </a:t>
            </a:r>
            <a:r>
              <a:rPr lang="en-IN" b="0" baseline="0" dirty="0" smtClean="0">
                <a:solidFill>
                  <a:srgbClr val="000099"/>
                </a:solidFill>
                <a:latin typeface="+mn-lt"/>
              </a:rPr>
              <a:t>under operation </a:t>
            </a:r>
            <a:r>
              <a:rPr lang="en-IN" b="0" baseline="0" dirty="0" smtClean="0">
                <a:latin typeface="+mn-lt"/>
              </a:rPr>
              <a:t>is </a:t>
            </a:r>
            <a:r>
              <a:rPr lang="en-IN" b="0" baseline="0" dirty="0">
                <a:latin typeface="+mn-lt"/>
              </a:rPr>
              <a:t>being reflected in the baseline air quality monitoring</a:t>
            </a:r>
            <a:r>
              <a:rPr lang="en-IN" b="0" baseline="0" dirty="0" smtClean="0">
                <a:latin typeface="+mn-lt"/>
              </a:rPr>
              <a:t>.</a:t>
            </a:r>
          </a:p>
          <a:p>
            <a:pPr lvl="0"/>
            <a:endParaRPr lang="en-IN" b="0" baseline="0" dirty="0">
              <a:solidFill>
                <a:srgbClr val="000099"/>
              </a:solidFill>
              <a:latin typeface="+mn-lt"/>
            </a:endParaRPr>
          </a:p>
          <a:p>
            <a:pPr lvl="0" algn="just"/>
            <a:r>
              <a:rPr lang="en-IN" baseline="0" dirty="0">
                <a:solidFill>
                  <a:srgbClr val="000099"/>
                </a:solidFill>
                <a:latin typeface="+mn-lt"/>
              </a:rPr>
              <a:t>C</a:t>
            </a:r>
            <a:r>
              <a:rPr lang="en-IN" baseline="0" dirty="0" smtClean="0">
                <a:solidFill>
                  <a:srgbClr val="000099"/>
                </a:solidFill>
                <a:latin typeface="+mn-lt"/>
              </a:rPr>
              <a:t>ontribution from existing units </a:t>
            </a:r>
            <a:r>
              <a:rPr lang="en-IN" baseline="0" dirty="0">
                <a:solidFill>
                  <a:srgbClr val="000099"/>
                </a:solidFill>
                <a:latin typeface="+mn-lt"/>
              </a:rPr>
              <a:t>undergoing </a:t>
            </a:r>
            <a:r>
              <a:rPr lang="en-IN" baseline="0" dirty="0" smtClean="0">
                <a:solidFill>
                  <a:srgbClr val="000099"/>
                </a:solidFill>
                <a:latin typeface="+mn-lt"/>
              </a:rPr>
              <a:t>changes/re-building/expansion </a:t>
            </a:r>
            <a:r>
              <a:rPr lang="en-IN" baseline="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IN" baseline="0" dirty="0" smtClean="0">
                <a:solidFill>
                  <a:srgbClr val="000099"/>
                </a:solidFill>
                <a:latin typeface="+mn-lt"/>
              </a:rPr>
              <a:t>B): </a:t>
            </a:r>
            <a:r>
              <a:rPr lang="en-IN" b="0" baseline="0" dirty="0" smtClean="0">
                <a:solidFill>
                  <a:srgbClr val="000099"/>
                </a:solidFill>
                <a:latin typeface="+mn-lt"/>
              </a:rPr>
              <a:t>Existing </a:t>
            </a:r>
            <a:r>
              <a:rPr lang="en-IN" b="0" baseline="0" dirty="0">
                <a:solidFill>
                  <a:srgbClr val="000099"/>
                </a:solidFill>
                <a:latin typeface="+mn-lt"/>
              </a:rPr>
              <a:t>load of units proposed to be modernised/re-building/ </a:t>
            </a:r>
            <a:r>
              <a:rPr lang="en-IN" b="0" baseline="0" dirty="0" smtClean="0">
                <a:solidFill>
                  <a:srgbClr val="000099"/>
                </a:solidFill>
                <a:latin typeface="+mn-lt"/>
              </a:rPr>
              <a:t>expansion</a:t>
            </a:r>
            <a:r>
              <a:rPr lang="en-IN" b="0" baseline="0" dirty="0">
                <a:solidFill>
                  <a:srgbClr val="000099"/>
                </a:solidFill>
                <a:latin typeface="+mn-lt"/>
              </a:rPr>
              <a:t>/ de-bottlenecking, </a:t>
            </a:r>
            <a:r>
              <a:rPr lang="en-IN" b="0" baseline="0" dirty="0">
                <a:latin typeface="+mn-lt"/>
              </a:rPr>
              <a:t>the GLC’s have been predicted considering emissions from these existing units in production</a:t>
            </a:r>
            <a:r>
              <a:rPr lang="en-IN" b="0" baseline="0" dirty="0" smtClean="0">
                <a:latin typeface="+mn-lt"/>
              </a:rPr>
              <a:t>.</a:t>
            </a:r>
          </a:p>
          <a:p>
            <a:pPr lvl="0"/>
            <a:endParaRPr lang="en-IN" b="0" baseline="0" dirty="0">
              <a:solidFill>
                <a:srgbClr val="000099"/>
              </a:solidFill>
              <a:latin typeface="+mn-lt"/>
            </a:endParaRPr>
          </a:p>
          <a:p>
            <a:pPr lvl="0" algn="just"/>
            <a:r>
              <a:rPr lang="en-IN" baseline="0" dirty="0" smtClean="0">
                <a:solidFill>
                  <a:srgbClr val="000099"/>
                </a:solidFill>
                <a:latin typeface="+mn-lt"/>
              </a:rPr>
              <a:t>Contribution of Proposed units &amp; Existing units undergoing changes (C): </a:t>
            </a:r>
            <a:r>
              <a:rPr lang="en-IN" b="0" baseline="0" dirty="0" smtClean="0">
                <a:solidFill>
                  <a:srgbClr val="000099"/>
                </a:solidFill>
                <a:latin typeface="+mn-lt"/>
              </a:rPr>
              <a:t>Emissions from all new units / re-building of existing units/ expansion </a:t>
            </a:r>
            <a:r>
              <a:rPr lang="en-IN" b="0" baseline="0" dirty="0" smtClean="0">
                <a:latin typeface="+mn-lt"/>
              </a:rPr>
              <a:t>in production due to </a:t>
            </a:r>
            <a:r>
              <a:rPr lang="en-IN" b="0" baseline="0" dirty="0" smtClean="0">
                <a:solidFill>
                  <a:srgbClr val="000099"/>
                </a:solidFill>
                <a:latin typeface="+mn-lt"/>
              </a:rPr>
              <a:t>operational optimisation &amp; de-bottlenecking proposed </a:t>
            </a:r>
            <a:r>
              <a:rPr lang="en-IN" b="0" baseline="0" dirty="0" smtClean="0">
                <a:latin typeface="+mn-lt"/>
              </a:rPr>
              <a:t>under the present proposal with the proposed capacity. </a:t>
            </a:r>
          </a:p>
          <a:p>
            <a:pPr lvl="0" algn="ctr"/>
            <a:r>
              <a:rPr lang="en-IN" baseline="0" dirty="0" smtClean="0">
                <a:latin typeface="+mn-lt"/>
              </a:rPr>
              <a:t>Resultant </a:t>
            </a:r>
            <a:r>
              <a:rPr lang="en-IN" baseline="0" dirty="0">
                <a:latin typeface="+mn-lt"/>
              </a:rPr>
              <a:t>Concentration = </a:t>
            </a:r>
            <a:endParaRPr lang="en-IN" baseline="0" dirty="0" smtClean="0">
              <a:latin typeface="+mn-lt"/>
            </a:endParaRPr>
          </a:p>
          <a:p>
            <a:pPr lvl="0" algn="ctr"/>
            <a:r>
              <a:rPr lang="en-IN" baseline="0" dirty="0" smtClean="0">
                <a:latin typeface="+mn-lt"/>
              </a:rPr>
              <a:t>Baseline </a:t>
            </a:r>
            <a:r>
              <a:rPr lang="en-IN" baseline="0" dirty="0">
                <a:latin typeface="+mn-lt"/>
              </a:rPr>
              <a:t>concentrations (A</a:t>
            </a:r>
            <a:r>
              <a:rPr lang="en-IN" baseline="0" dirty="0" smtClean="0">
                <a:latin typeface="+mn-lt"/>
              </a:rPr>
              <a:t>) – Contribution from Existing units undergoing change (B) +</a:t>
            </a:r>
          </a:p>
          <a:p>
            <a:pPr lvl="0" algn="ctr"/>
            <a:r>
              <a:rPr lang="en-IN" baseline="0" dirty="0" smtClean="0">
                <a:latin typeface="+mn-lt"/>
              </a:rPr>
              <a:t> Contribution of proposed Units/existing units with new capacities (C) </a:t>
            </a:r>
            <a:endParaRPr lang="en-IN" baseline="0" dirty="0">
              <a:latin typeface="+mn-lt"/>
            </a:endParaRPr>
          </a:p>
        </p:txBody>
      </p:sp>
      <p:sp>
        <p:nvSpPr>
          <p:cNvPr id="20" name="Left Arrow 19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sp>
        <p:nvSpPr>
          <p:cNvPr id="10" name="Rectangle 9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AAQ MODELLING : ISOPLETHS</a:t>
            </a:r>
          </a:p>
        </p:txBody>
      </p:sp>
    </p:spTree>
    <p:extLst>
      <p:ext uri="{BB962C8B-B14F-4D97-AF65-F5344CB8AC3E}">
        <p14:creationId xmlns:p14="http://schemas.microsoft.com/office/powerpoint/2010/main" val="758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392" y="476672"/>
            <a:ext cx="11050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1933575" algn="l"/>
                <a:tab pos="2286000" algn="l"/>
                <a:tab pos="2743200" algn="l"/>
                <a:tab pos="32004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Cumulative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AAQ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at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2.7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MTPA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Gross Hot metal Stage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1933575" algn="l"/>
                <a:tab pos="2286000" algn="l"/>
                <a:tab pos="2743200" algn="l"/>
                <a:tab pos="3200400" algn="l"/>
              </a:tabLst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Concentrations are in µg/m</a:t>
            </a:r>
            <a:r>
              <a:rPr kumimoji="0" lang="en-US" sz="1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and of 24 hours averaging time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AAQ MODELLING :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ISOPLETHS</a:t>
            </a:r>
            <a:endParaRPr lang="en-US" b="0" u="sng" baseline="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40632"/>
              </p:ext>
            </p:extLst>
          </p:nvPr>
        </p:nvGraphicFramePr>
        <p:xfrm>
          <a:off x="179306" y="980728"/>
          <a:ext cx="11893358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312">
                  <a:extLst>
                    <a:ext uri="{9D8B030D-6E8A-4147-A177-3AD203B41FA5}">
                      <a16:colId xmlns:a16="http://schemas.microsoft.com/office/drawing/2014/main" xmlns="" val="1122881061"/>
                    </a:ext>
                  </a:extLst>
                </a:gridCol>
                <a:gridCol w="1971209">
                  <a:extLst>
                    <a:ext uri="{9D8B030D-6E8A-4147-A177-3AD203B41FA5}">
                      <a16:colId xmlns:a16="http://schemas.microsoft.com/office/drawing/2014/main" xmlns="" val="3225280974"/>
                    </a:ext>
                  </a:extLst>
                </a:gridCol>
                <a:gridCol w="2219831">
                  <a:extLst>
                    <a:ext uri="{9D8B030D-6E8A-4147-A177-3AD203B41FA5}">
                      <a16:colId xmlns:a16="http://schemas.microsoft.com/office/drawing/2014/main" xmlns="" val="3937731460"/>
                    </a:ext>
                  </a:extLst>
                </a:gridCol>
                <a:gridCol w="2308623">
                  <a:extLst>
                    <a:ext uri="{9D8B030D-6E8A-4147-A177-3AD203B41FA5}">
                      <a16:colId xmlns:a16="http://schemas.microsoft.com/office/drawing/2014/main" xmlns="" val="456690742"/>
                    </a:ext>
                  </a:extLst>
                </a:gridCol>
                <a:gridCol w="2308623">
                  <a:extLst>
                    <a:ext uri="{9D8B030D-6E8A-4147-A177-3AD203B41FA5}">
                      <a16:colId xmlns:a16="http://schemas.microsoft.com/office/drawing/2014/main" xmlns="" val="3202502423"/>
                    </a:ext>
                  </a:extLst>
                </a:gridCol>
                <a:gridCol w="1930760">
                  <a:extLst>
                    <a:ext uri="{9D8B030D-6E8A-4147-A177-3AD203B41FA5}">
                      <a16:colId xmlns:a16="http://schemas.microsoft.com/office/drawing/2014/main" xmlns="" val="231356161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PM10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596403"/>
                  </a:ext>
                </a:extLst>
              </a:tr>
              <a:tr h="6051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S.N.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AAQ location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Baseline Concentration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(C98)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Contribution of Existing units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(to be modernised/re-build/expansion)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Estimated Contribution of proposed units (new/after modernisation/expansion)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Cumulative AAQ after proposed proposal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8096695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(A)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(B)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(C)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(A-B+C)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524998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A1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Ispat Bhawan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97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9.3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2.1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89.9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11837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A2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Ichchapur village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96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2.8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1.0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94.2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143910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A3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DSP Township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91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2.5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0.9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89.4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28401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A4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Netaji Colony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95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3.3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1.5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93.1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07067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A5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City Centre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99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2.7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1.2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97.5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14904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A6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DPL Colony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92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1.6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0.8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91.3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9747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A7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Maliara Village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86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1.6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0.6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85.0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76585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A8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Bhadhur Village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90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1.7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>
                          <a:effectLst/>
                        </a:rPr>
                        <a:t>0.5</a:t>
                      </a:r>
                      <a:endParaRPr lang="en-IN" sz="1400" b="1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baseline="0" dirty="0">
                          <a:effectLst/>
                        </a:rPr>
                        <a:t>88.8</a:t>
                      </a:r>
                      <a:endParaRPr lang="en-IN" sz="14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935862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36803"/>
              </p:ext>
            </p:extLst>
          </p:nvPr>
        </p:nvGraphicFramePr>
        <p:xfrm>
          <a:off x="179306" y="3861048"/>
          <a:ext cx="11893358" cy="291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312">
                  <a:extLst>
                    <a:ext uri="{9D8B030D-6E8A-4147-A177-3AD203B41FA5}">
                      <a16:colId xmlns:a16="http://schemas.microsoft.com/office/drawing/2014/main" xmlns="" val="1404672661"/>
                    </a:ext>
                  </a:extLst>
                </a:gridCol>
                <a:gridCol w="1971209">
                  <a:extLst>
                    <a:ext uri="{9D8B030D-6E8A-4147-A177-3AD203B41FA5}">
                      <a16:colId xmlns:a16="http://schemas.microsoft.com/office/drawing/2014/main" xmlns="" val="1931674111"/>
                    </a:ext>
                  </a:extLst>
                </a:gridCol>
                <a:gridCol w="2219831">
                  <a:extLst>
                    <a:ext uri="{9D8B030D-6E8A-4147-A177-3AD203B41FA5}">
                      <a16:colId xmlns:a16="http://schemas.microsoft.com/office/drawing/2014/main" xmlns="" val="348023553"/>
                    </a:ext>
                  </a:extLst>
                </a:gridCol>
                <a:gridCol w="2308623">
                  <a:extLst>
                    <a:ext uri="{9D8B030D-6E8A-4147-A177-3AD203B41FA5}">
                      <a16:colId xmlns:a16="http://schemas.microsoft.com/office/drawing/2014/main" xmlns="" val="368454879"/>
                    </a:ext>
                  </a:extLst>
                </a:gridCol>
                <a:gridCol w="2308623">
                  <a:extLst>
                    <a:ext uri="{9D8B030D-6E8A-4147-A177-3AD203B41FA5}">
                      <a16:colId xmlns:a16="http://schemas.microsoft.com/office/drawing/2014/main" xmlns="" val="1224912459"/>
                    </a:ext>
                  </a:extLst>
                </a:gridCol>
                <a:gridCol w="1930760">
                  <a:extLst>
                    <a:ext uri="{9D8B030D-6E8A-4147-A177-3AD203B41FA5}">
                      <a16:colId xmlns:a16="http://schemas.microsoft.com/office/drawing/2014/main" xmlns="" val="1728327514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PM</a:t>
                      </a:r>
                      <a:r>
                        <a:rPr lang="en-IN" sz="1400" b="1" baseline="-25000">
                          <a:effectLst/>
                        </a:rPr>
                        <a:t>2.5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7237706"/>
                  </a:ext>
                </a:extLst>
              </a:tr>
              <a:tr h="7823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S.N.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AAQ location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Baseline Concentration (C</a:t>
                      </a:r>
                      <a:r>
                        <a:rPr lang="en-IN" sz="1400" b="1" baseline="-25000" dirty="0">
                          <a:effectLst/>
                        </a:rPr>
                        <a:t>98</a:t>
                      </a:r>
                      <a:r>
                        <a:rPr lang="en-IN" sz="1400" b="1" dirty="0">
                          <a:effectLst/>
                        </a:rPr>
                        <a:t>)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Contribution of Existing units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(to be modernised/re-build/expansion)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Estimated Contribution of proposed units (new/after modernisation/expansion)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Cumulative AAQ after proposed proposal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982085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(A)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(B)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(C)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(A-B+C)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89074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A1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Ispat Bhawan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6.7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52.0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5791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Ichchapur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2.0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0.7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56.7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3264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DSP Township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0.7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52.9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07454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Netaji Colony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55.5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07284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City Centre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0.7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57.7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91349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DPL Colony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0.5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52.3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24054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Maliara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0.4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52.2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72152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Bhadhur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0.6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53.3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6637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sp>
        <p:nvSpPr>
          <p:cNvPr id="9" name="Rectangle 8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AAQ MODELLING :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ISOPLETHS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3392" y="332656"/>
            <a:ext cx="11050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1933575" algn="l"/>
                <a:tab pos="2286000" algn="l"/>
                <a:tab pos="2743200" algn="l"/>
                <a:tab pos="32004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Cumulative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AAQ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at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2.7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MTPA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Gross Hot metal Stage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1933575" algn="l"/>
                <a:tab pos="2286000" algn="l"/>
                <a:tab pos="2743200" algn="l"/>
                <a:tab pos="3200400" algn="l"/>
              </a:tabLst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Concentrations are in µg/m</a:t>
            </a:r>
            <a:r>
              <a:rPr kumimoji="0" lang="en-US" sz="1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and of 24 hours averaging time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59064"/>
              </p:ext>
            </p:extLst>
          </p:nvPr>
        </p:nvGraphicFramePr>
        <p:xfrm>
          <a:off x="263352" y="836712"/>
          <a:ext cx="11809313" cy="295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155">
                  <a:extLst>
                    <a:ext uri="{9D8B030D-6E8A-4147-A177-3AD203B41FA5}">
                      <a16:colId xmlns:a16="http://schemas.microsoft.com/office/drawing/2014/main" xmlns="" val="3657770974"/>
                    </a:ext>
                  </a:extLst>
                </a:gridCol>
                <a:gridCol w="1957280">
                  <a:extLst>
                    <a:ext uri="{9D8B030D-6E8A-4147-A177-3AD203B41FA5}">
                      <a16:colId xmlns:a16="http://schemas.microsoft.com/office/drawing/2014/main" xmlns="" val="1908084506"/>
                    </a:ext>
                  </a:extLst>
                </a:gridCol>
                <a:gridCol w="2204144">
                  <a:extLst>
                    <a:ext uri="{9D8B030D-6E8A-4147-A177-3AD203B41FA5}">
                      <a16:colId xmlns:a16="http://schemas.microsoft.com/office/drawing/2014/main" xmlns="" val="3100723711"/>
                    </a:ext>
                  </a:extLst>
                </a:gridCol>
                <a:gridCol w="2292309">
                  <a:extLst>
                    <a:ext uri="{9D8B030D-6E8A-4147-A177-3AD203B41FA5}">
                      <a16:colId xmlns:a16="http://schemas.microsoft.com/office/drawing/2014/main" xmlns="" val="1523515092"/>
                    </a:ext>
                  </a:extLst>
                </a:gridCol>
                <a:gridCol w="2292309">
                  <a:extLst>
                    <a:ext uri="{9D8B030D-6E8A-4147-A177-3AD203B41FA5}">
                      <a16:colId xmlns:a16="http://schemas.microsoft.com/office/drawing/2014/main" xmlns="" val="4278850624"/>
                    </a:ext>
                  </a:extLst>
                </a:gridCol>
                <a:gridCol w="1917116">
                  <a:extLst>
                    <a:ext uri="{9D8B030D-6E8A-4147-A177-3AD203B41FA5}">
                      <a16:colId xmlns:a16="http://schemas.microsoft.com/office/drawing/2014/main" xmlns="" val="766913474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SO</a:t>
                      </a:r>
                      <a:r>
                        <a:rPr lang="en-IN" sz="1400" b="1" baseline="-25000">
                          <a:effectLst/>
                        </a:rPr>
                        <a:t>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951166"/>
                  </a:ext>
                </a:extLst>
              </a:tr>
              <a:tr h="8223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S.N.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AAQ location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Baseline Concentration (C</a:t>
                      </a:r>
                      <a:r>
                        <a:rPr lang="en-IN" sz="1400" b="1" baseline="-25000">
                          <a:effectLst/>
                        </a:rPr>
                        <a:t>98</a:t>
                      </a:r>
                      <a:r>
                        <a:rPr lang="en-IN" sz="1400" b="1">
                          <a:effectLst/>
                        </a:rPr>
                        <a:t>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Contribution of Existing units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(to be modernised/re-build/expansion)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Estimated Contribution of proposed units (new/after modernisation/expansion)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Cumulative AAQ after proposed proposal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411209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(A)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(B)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(C)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(A-B+C)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819459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A1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Ispat Bhawan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31.9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8.7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9.5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32.66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46644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Ichchapur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27.0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27.14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119924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DSP Township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28.5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3.1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29.18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37010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Netaji Colony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26.9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4.5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5.6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27.95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35533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City Centre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31.7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32.12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2417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DPL Colony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28.0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28.30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56715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Maliara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30.5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2.1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30.45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30099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Bhadhur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29.9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30.91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773217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81416"/>
              </p:ext>
            </p:extLst>
          </p:nvPr>
        </p:nvGraphicFramePr>
        <p:xfrm>
          <a:off x="263352" y="3861048"/>
          <a:ext cx="11809313" cy="2950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155">
                  <a:extLst>
                    <a:ext uri="{9D8B030D-6E8A-4147-A177-3AD203B41FA5}">
                      <a16:colId xmlns:a16="http://schemas.microsoft.com/office/drawing/2014/main" xmlns="" val="4058681942"/>
                    </a:ext>
                  </a:extLst>
                </a:gridCol>
                <a:gridCol w="1957280">
                  <a:extLst>
                    <a:ext uri="{9D8B030D-6E8A-4147-A177-3AD203B41FA5}">
                      <a16:colId xmlns:a16="http://schemas.microsoft.com/office/drawing/2014/main" xmlns="" val="4048058552"/>
                    </a:ext>
                  </a:extLst>
                </a:gridCol>
                <a:gridCol w="2204144">
                  <a:extLst>
                    <a:ext uri="{9D8B030D-6E8A-4147-A177-3AD203B41FA5}">
                      <a16:colId xmlns:a16="http://schemas.microsoft.com/office/drawing/2014/main" xmlns="" val="2924876817"/>
                    </a:ext>
                  </a:extLst>
                </a:gridCol>
                <a:gridCol w="2292309">
                  <a:extLst>
                    <a:ext uri="{9D8B030D-6E8A-4147-A177-3AD203B41FA5}">
                      <a16:colId xmlns:a16="http://schemas.microsoft.com/office/drawing/2014/main" xmlns="" val="168368478"/>
                    </a:ext>
                  </a:extLst>
                </a:gridCol>
                <a:gridCol w="2292309">
                  <a:extLst>
                    <a:ext uri="{9D8B030D-6E8A-4147-A177-3AD203B41FA5}">
                      <a16:colId xmlns:a16="http://schemas.microsoft.com/office/drawing/2014/main" xmlns="" val="3746223073"/>
                    </a:ext>
                  </a:extLst>
                </a:gridCol>
                <a:gridCol w="1917116">
                  <a:extLst>
                    <a:ext uri="{9D8B030D-6E8A-4147-A177-3AD203B41FA5}">
                      <a16:colId xmlns:a16="http://schemas.microsoft.com/office/drawing/2014/main" xmlns="" val="1496988297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NOx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638187"/>
                  </a:ext>
                </a:extLst>
              </a:tr>
              <a:tr h="8166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S.N.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AAQ location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Baseline Concentration (C</a:t>
                      </a:r>
                      <a:r>
                        <a:rPr lang="en-IN" sz="1400" b="1" baseline="-25000">
                          <a:effectLst/>
                        </a:rPr>
                        <a:t>98</a:t>
                      </a:r>
                      <a:r>
                        <a:rPr lang="en-IN" sz="1400" b="1">
                          <a:effectLst/>
                        </a:rPr>
                        <a:t>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Contribution of Existing units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(to be modernised/re-build/expansion)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Estimated Contribution of proposed units (new/after modernisation/expansion)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Cumulative AAQ after proposed proposal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986183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(A)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(B)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(C)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(A-B+C)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868943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A1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Ispat Bhawan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32.0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4.7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5.8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33.08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69381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Ichchapur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36.2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2.1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36.46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70005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DSP Township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34.7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35.33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62125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Netaji Colony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33.1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3.4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34.06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65985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City Centre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38.5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38.80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61723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A6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DPL Colony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32.8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33.29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8967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A7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Maliara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33.0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1.4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33.29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21265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A8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Bhadhur Village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39.0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1.3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</a:rPr>
                        <a:t>2.2</a:t>
                      </a:r>
                      <a:endParaRPr lang="en-IN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39.83</a:t>
                      </a:r>
                      <a:endParaRPr lang="en-IN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087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1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" y="0"/>
            <a:ext cx="12189363" cy="68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3"/>
            <a:ext cx="12192000" cy="68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" y="-2570"/>
            <a:ext cx="12142914" cy="68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8" y="14199"/>
            <a:ext cx="12205997" cy="6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3"/>
            <a:ext cx="12144672" cy="68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512" y="-2738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Proposed Air Pollution Control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Measures</a:t>
            </a:r>
            <a:endParaRPr lang="en-IN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528" y="434281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100" baseline="0" dirty="0">
                <a:latin typeface="+mn-lt"/>
              </a:rPr>
              <a:t>Air Pollution Control Measures installed in Existing Plant Units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07912"/>
              </p:ext>
            </p:extLst>
          </p:nvPr>
        </p:nvGraphicFramePr>
        <p:xfrm>
          <a:off x="407368" y="836712"/>
          <a:ext cx="11377264" cy="5694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3096838625"/>
                    </a:ext>
                  </a:extLst>
                </a:gridCol>
                <a:gridCol w="2574379">
                  <a:extLst>
                    <a:ext uri="{9D8B030D-6E8A-4147-A177-3AD203B41FA5}">
                      <a16:colId xmlns:a16="http://schemas.microsoft.com/office/drawing/2014/main" xmlns="" val="477737411"/>
                    </a:ext>
                  </a:extLst>
                </a:gridCol>
                <a:gridCol w="8082804">
                  <a:extLst>
                    <a:ext uri="{9D8B030D-6E8A-4147-A177-3AD203B41FA5}">
                      <a16:colId xmlns:a16="http://schemas.microsoft.com/office/drawing/2014/main" xmlns="" val="4237547263"/>
                    </a:ext>
                  </a:extLst>
                </a:gridCol>
              </a:tblGrid>
              <a:tr h="16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S. N.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Unit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Details of Air Pollution Control Measures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2286507495"/>
                  </a:ext>
                </a:extLst>
              </a:tr>
              <a:tr h="12673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800">
                          <a:effectLst/>
                          <a:latin typeface="+mn-lt"/>
                        </a:rPr>
                        <a:t> 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Raw Material Handling System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100% transportation of major raw material by Railways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Covered conveyors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Dry 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Fog Dust Suppression (DFDS) Systems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Dust Extraction (DE)  systems at material transfer points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Sprinklers in Storage Yard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46347446"/>
                  </a:ext>
                </a:extLst>
              </a:tr>
              <a:tr h="84489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2.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 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Sinter Plant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ESP based Process Flue gas cleaning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ESP based Stock 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House de-dusting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Pneumatic 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dust conveying system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788135680"/>
                  </a:ext>
                </a:extLst>
              </a:tr>
              <a:tr h="9402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effectLst/>
                          <a:latin typeface="+mn-lt"/>
                          <a:ea typeface="+mn-ea"/>
                        </a:rPr>
                        <a:t>3.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Coke Ovens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Charging </a:t>
                      </a:r>
                      <a:r>
                        <a:rPr lang="en-IN" sz="1800" dirty="0" smtClean="0">
                          <a:effectLst/>
                          <a:latin typeface="+mn-lt"/>
                        </a:rPr>
                        <a:t>emissions control</a:t>
                      </a:r>
                    </a:p>
                    <a:p>
                      <a:pPr marL="342900" marR="0" lvl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HPLA system, Hydro-jet door cleaner, Screw feeder charging car, Water sealed AP caps, Lid luting.</a:t>
                      </a:r>
                      <a:endParaRPr lang="en-IN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Use 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of CO gas for under firing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Dry Fog Dust Suppression (DFDS) Systems for coal and coke transfer </a:t>
                      </a:r>
                      <a:r>
                        <a:rPr lang="en-IN" sz="1800" dirty="0" smtClean="0">
                          <a:effectLst/>
                          <a:latin typeface="+mn-lt"/>
                        </a:rPr>
                        <a:t>points</a:t>
                      </a:r>
                      <a:endParaRPr lang="en-IN" sz="1800" dirty="0">
                        <a:effectLst/>
                        <a:latin typeface="+mn-lt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1973036964"/>
                  </a:ext>
                </a:extLst>
              </a:tr>
              <a:tr h="27923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effectLst/>
                          <a:latin typeface="+mn-lt"/>
                          <a:ea typeface="+mn-ea"/>
                        </a:rPr>
                        <a:t>4.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Blast Furnace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Dry Fog Dust Suppression (DFDS) Systems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1799313571"/>
                  </a:ext>
                </a:extLst>
              </a:tr>
              <a:tr h="27776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5.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 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Steel Melting Shops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ESP based Secondary 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emission </a:t>
                      </a:r>
                      <a:r>
                        <a:rPr lang="en-IN" sz="1800" dirty="0" smtClean="0">
                          <a:effectLst/>
                          <a:latin typeface="+mn-lt"/>
                        </a:rPr>
                        <a:t>control / Dog Houses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Ladle Furnace Bag Filter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1896575566"/>
                  </a:ext>
                </a:extLst>
              </a:tr>
              <a:tr h="2941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6.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 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Lime &amp; Dolo Plant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 smtClean="0">
                          <a:effectLst/>
                          <a:latin typeface="+mn-lt"/>
                        </a:rPr>
                        <a:t>Process 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Flue gas </a:t>
                      </a:r>
                      <a:r>
                        <a:rPr lang="en-IN" sz="1800" dirty="0" smtClean="0">
                          <a:effectLst/>
                          <a:latin typeface="+mn-lt"/>
                        </a:rPr>
                        <a:t>cleaning Bag Filter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31094944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effectLst/>
                          <a:latin typeface="+mn-lt"/>
                          <a:ea typeface="+mn-ea"/>
                        </a:rPr>
                        <a:t>7.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</a:rPr>
                        <a:t>Rolling Mills</a:t>
                      </a:r>
                      <a:endParaRPr lang="en-I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Use of cleaned fuel gas for </a:t>
                      </a:r>
                      <a:r>
                        <a:rPr lang="en-IN" sz="1800" dirty="0" smtClean="0">
                          <a:effectLst/>
                          <a:latin typeface="+mn-lt"/>
                        </a:rPr>
                        <a:t>reheating</a:t>
                      </a:r>
                      <a:endParaRPr lang="en-IN" sz="1800" dirty="0">
                        <a:effectLst/>
                        <a:latin typeface="+mn-lt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1658142758"/>
                  </a:ext>
                </a:extLst>
              </a:tr>
              <a:tr h="4224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effectLst/>
                          <a:latin typeface="+mn-lt"/>
                          <a:ea typeface="+mn-ea"/>
                        </a:rPr>
                        <a:t>8.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O</a:t>
                      </a:r>
                      <a:r>
                        <a:rPr lang="en-IN" sz="1800" dirty="0" smtClean="0">
                          <a:effectLst/>
                          <a:latin typeface="+mn-lt"/>
                        </a:rPr>
                        <a:t>PP </a:t>
                      </a:r>
                      <a:r>
                        <a:rPr lang="en-IN" sz="1800" dirty="0">
                          <a:effectLst/>
                          <a:latin typeface="+mn-lt"/>
                        </a:rPr>
                        <a:t>Boilers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6409" marR="864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Process Flue gas </a:t>
                      </a:r>
                      <a:r>
                        <a:rPr lang="en-IN" sz="1800" dirty="0" smtClean="0">
                          <a:effectLst/>
                          <a:latin typeface="+mn-lt"/>
                        </a:rPr>
                        <a:t>cleaning / ESP</a:t>
                      </a:r>
                      <a:endParaRPr lang="en-IN" sz="1800" dirty="0">
                        <a:effectLst/>
                        <a:latin typeface="+mn-lt"/>
                      </a:endParaRPr>
                    </a:p>
                  </a:txBody>
                  <a:tcPr marL="86409" marR="86409" marT="0" marB="0"/>
                </a:tc>
                <a:extLst>
                  <a:ext uri="{0D108BD9-81ED-4DB2-BD59-A6C34878D82A}">
                    <a16:rowId xmlns:a16="http://schemas.microsoft.com/office/drawing/2014/main" xmlns="" val="33229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512" y="-2738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Proposed Air Pollution Control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Measures</a:t>
            </a:r>
            <a:endParaRPr lang="en-IN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528" y="434281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aseline="0" dirty="0">
                <a:latin typeface="+mn-lt"/>
              </a:rPr>
              <a:t>Action plan for Proposed Units</a:t>
            </a:r>
            <a:endParaRPr lang="en-IN" sz="2100" baseline="0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19195"/>
              </p:ext>
            </p:extLst>
          </p:nvPr>
        </p:nvGraphicFramePr>
        <p:xfrm>
          <a:off x="261366" y="895946"/>
          <a:ext cx="11667282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034">
                  <a:extLst>
                    <a:ext uri="{9D8B030D-6E8A-4147-A177-3AD203B41FA5}">
                      <a16:colId xmlns:a16="http://schemas.microsoft.com/office/drawing/2014/main" xmlns="" val="1847722232"/>
                    </a:ext>
                  </a:extLst>
                </a:gridCol>
                <a:gridCol w="3941197">
                  <a:extLst>
                    <a:ext uri="{9D8B030D-6E8A-4147-A177-3AD203B41FA5}">
                      <a16:colId xmlns:a16="http://schemas.microsoft.com/office/drawing/2014/main" xmlns="" val="3688005736"/>
                    </a:ext>
                  </a:extLst>
                </a:gridCol>
                <a:gridCol w="7292051">
                  <a:extLst>
                    <a:ext uri="{9D8B030D-6E8A-4147-A177-3AD203B41FA5}">
                      <a16:colId xmlns:a16="http://schemas.microsoft.com/office/drawing/2014/main" xmlns="" val="1640812196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S.N.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Units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Details of Proposed System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3069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1. 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Stack emission of proposed new boiler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Boiler is BF gas fired so new stack emission will be less than 30 mg/Nm3 as per design of the new project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599926"/>
                  </a:ext>
                </a:extLst>
              </a:tr>
              <a:tr h="948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2.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New Stamp Charge Battery</a:t>
                      </a:r>
                      <a:endParaRPr lang="en-IN" sz="20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Latest environment control systems like land based pushing emission control system, CDQ, dust suppression system etc. will be provided. Stack emission will be less than 50 mg/Nm3 in line with acceptable norm.</a:t>
                      </a:r>
                      <a:endParaRPr lang="en-IN" sz="20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613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3.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>
                          <a:effectLst/>
                        </a:rPr>
                        <a:t>New Bar Mill</a:t>
                      </a:r>
                      <a:endParaRPr lang="en-IN" sz="20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Necessary air pollution control system if any required shall be coming with new project. Stack emission will be less than 30 mg/Nm3.</a:t>
                      </a:r>
                      <a:endParaRPr lang="en-IN" sz="20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721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1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512" y="-2738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Proposed Air Pollution Control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Measures</a:t>
            </a:r>
            <a:endParaRPr lang="en-IN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528" y="434281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aseline="0" dirty="0">
                <a:latin typeface="+mn-lt"/>
              </a:rPr>
              <a:t>Action Plan for Existing Units – PM Emissions &lt;30 mg/Nm3</a:t>
            </a:r>
          </a:p>
          <a:p>
            <a:pPr algn="ctr"/>
            <a:r>
              <a:rPr lang="en-US" sz="2100" baseline="0" dirty="0" smtClean="0">
                <a:latin typeface="+mn-lt"/>
              </a:rPr>
              <a:t> </a:t>
            </a:r>
            <a:endParaRPr lang="en-IN" sz="2100" baseline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82678"/>
              </p:ext>
            </p:extLst>
          </p:nvPr>
        </p:nvGraphicFramePr>
        <p:xfrm>
          <a:off x="144017" y="789623"/>
          <a:ext cx="12000655" cy="6101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367">
                  <a:extLst>
                    <a:ext uri="{9D8B030D-6E8A-4147-A177-3AD203B41FA5}">
                      <a16:colId xmlns:a16="http://schemas.microsoft.com/office/drawing/2014/main" xmlns="" val="1414036372"/>
                    </a:ext>
                  </a:extLst>
                </a:gridCol>
                <a:gridCol w="3936787">
                  <a:extLst>
                    <a:ext uri="{9D8B030D-6E8A-4147-A177-3AD203B41FA5}">
                      <a16:colId xmlns:a16="http://schemas.microsoft.com/office/drawing/2014/main" xmlns="" val="4212997312"/>
                    </a:ext>
                  </a:extLst>
                </a:gridCol>
                <a:gridCol w="5322317">
                  <a:extLst>
                    <a:ext uri="{9D8B030D-6E8A-4147-A177-3AD203B41FA5}">
                      <a16:colId xmlns:a16="http://schemas.microsoft.com/office/drawing/2014/main" xmlns="" val="3424680283"/>
                    </a:ext>
                  </a:extLst>
                </a:gridCol>
                <a:gridCol w="2334184">
                  <a:extLst>
                    <a:ext uri="{9D8B030D-6E8A-4147-A177-3AD203B41FA5}">
                      <a16:colId xmlns:a16="http://schemas.microsoft.com/office/drawing/2014/main" xmlns="" val="3581177449"/>
                    </a:ext>
                  </a:extLst>
                </a:gridCol>
              </a:tblGrid>
              <a:tr h="26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S.N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Title of Air Pollution Control Project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Present Status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Implementation Schedule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633596337"/>
                  </a:ext>
                </a:extLst>
              </a:tr>
              <a:tr h="667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Stack emission control for </a:t>
                      </a:r>
                      <a:r>
                        <a:rPr lang="en-US" sz="1600" b="1" dirty="0">
                          <a:effectLst/>
                        </a:rPr>
                        <a:t>Lime Kilns </a:t>
                      </a:r>
                      <a:r>
                        <a:rPr lang="en-US" sz="1600" dirty="0">
                          <a:effectLst/>
                        </a:rPr>
                        <a:t>of NLCP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FR and TS has been prepared by CET, SAIL, Ranchi. Order placed on M/s Eastern Metec in Dec, 2021.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Expected completion : March’2023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2595466196"/>
                  </a:ext>
                </a:extLst>
              </a:tr>
              <a:tr h="539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Stack emission control </a:t>
                      </a:r>
                      <a:r>
                        <a:rPr lang="en-US" sz="1600" b="1" dirty="0">
                          <a:effectLst/>
                        </a:rPr>
                        <a:t>for ladle Furnaces 1 &amp; 2 of SMS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FR and TS has been prepared by CET, SAIL, Ranchi. Order placed on M/s Soil and Enviro Industries Pvt. Ltd. in Dec, 2021.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Expected completion : March’2023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3242350075"/>
                  </a:ext>
                </a:extLst>
              </a:tr>
              <a:tr h="400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Stack emission control for </a:t>
                      </a:r>
                      <a:r>
                        <a:rPr lang="en-US" sz="1600" b="1" dirty="0">
                          <a:effectLst/>
                        </a:rPr>
                        <a:t>Ladle Furnace 3 of SMS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FR &amp; TS </a:t>
                      </a:r>
                      <a:r>
                        <a:rPr lang="en-US" sz="1600" dirty="0" smtClean="0">
                          <a:effectLst/>
                        </a:rPr>
                        <a:t>has</a:t>
                      </a:r>
                      <a:r>
                        <a:rPr lang="en-US" sz="1600" baseline="0" dirty="0" smtClean="0">
                          <a:effectLst/>
                        </a:rPr>
                        <a:t> been prepared </a:t>
                      </a:r>
                      <a:r>
                        <a:rPr lang="en-US" sz="1600" dirty="0" smtClean="0">
                          <a:effectLst/>
                        </a:rPr>
                        <a:t>to </a:t>
                      </a:r>
                      <a:r>
                        <a:rPr lang="en-US" sz="1600" dirty="0">
                          <a:effectLst/>
                        </a:rPr>
                        <a:t>achieve emission of &lt;30 </a:t>
                      </a:r>
                      <a:r>
                        <a:rPr lang="en-US" sz="1600" dirty="0" smtClean="0">
                          <a:effectLst/>
                        </a:rPr>
                        <a:t>mg/Nm</a:t>
                      </a:r>
                      <a:r>
                        <a:rPr lang="en-US" sz="1600" baseline="30000" dirty="0" smtClean="0">
                          <a:effectLst/>
                        </a:rPr>
                        <a:t>3</a:t>
                      </a:r>
                      <a:r>
                        <a:rPr lang="en-US" sz="1600" cap="none" baseline="0" dirty="0" smtClean="0">
                          <a:effectLst/>
                        </a:rPr>
                        <a:t>. Awaiting approval.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Expected completion : December’2023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2505038301"/>
                  </a:ext>
                </a:extLst>
              </a:tr>
              <a:tr h="533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Installation of </a:t>
                      </a:r>
                      <a:r>
                        <a:rPr lang="en-US" sz="1600" b="1" dirty="0">
                          <a:effectLst/>
                        </a:rPr>
                        <a:t>New ESP </a:t>
                      </a:r>
                      <a:r>
                        <a:rPr lang="en-US" sz="1600" dirty="0">
                          <a:effectLst/>
                        </a:rPr>
                        <a:t>in place of multi-cellular </a:t>
                      </a:r>
                      <a:r>
                        <a:rPr lang="en-US" sz="1600" dirty="0" err="1">
                          <a:effectLst/>
                        </a:rPr>
                        <a:t>dedusting</a:t>
                      </a:r>
                      <a:r>
                        <a:rPr lang="en-US" sz="1600" dirty="0">
                          <a:effectLst/>
                        </a:rPr>
                        <a:t> units in </a:t>
                      </a:r>
                      <a:r>
                        <a:rPr lang="en-US" sz="1600" b="1" dirty="0">
                          <a:effectLst/>
                        </a:rPr>
                        <a:t>Sinter Plant - 1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Revision of FR &amp; TS is under process to achieve emission of &lt;30 mg/Nm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Expected completion : December’2023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3568648417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effectLst/>
                        </a:rPr>
                        <a:t>Up-gradation of ESP in Sinter Plant - 2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 &amp; TS has</a:t>
                      </a:r>
                      <a:r>
                        <a:rPr lang="en-US" sz="1600" baseline="0" dirty="0" smtClean="0">
                          <a:effectLst/>
                        </a:rPr>
                        <a:t> been prepared </a:t>
                      </a:r>
                      <a:r>
                        <a:rPr lang="en-US" sz="1600" dirty="0" smtClean="0">
                          <a:effectLst/>
                        </a:rPr>
                        <a:t>to achieve emission of &lt;30 mg/Nm</a:t>
                      </a:r>
                      <a:r>
                        <a:rPr lang="en-US" sz="1600" baseline="30000" dirty="0" smtClean="0">
                          <a:effectLst/>
                        </a:rPr>
                        <a:t>3</a:t>
                      </a:r>
                      <a:r>
                        <a:rPr lang="en-US" sz="1600" cap="none" baseline="0" dirty="0" smtClean="0">
                          <a:effectLst/>
                        </a:rPr>
                        <a:t>. Awaiting approval.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Expected completion : December’2023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2804004949"/>
                  </a:ext>
                </a:extLst>
              </a:tr>
              <a:tr h="667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Old Power plant </a:t>
                      </a:r>
                      <a:r>
                        <a:rPr lang="en-US" sz="1600" b="1" dirty="0">
                          <a:effectLst/>
                        </a:rPr>
                        <a:t>Boiler No.1,2,5 &amp; 6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By </a:t>
                      </a:r>
                      <a:r>
                        <a:rPr lang="en-US" sz="1600" dirty="0" smtClean="0">
                          <a:effectLst/>
                        </a:rPr>
                        <a:t>upgradation of ESP and operational improvisation, </a:t>
                      </a:r>
                      <a:r>
                        <a:rPr lang="en-US" sz="1600" dirty="0">
                          <a:effectLst/>
                        </a:rPr>
                        <a:t>effective use of more clean gas, Emission of &lt;30 mg/Nm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will be achieved.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Expected completion : December’2023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4013384169"/>
                  </a:ext>
                </a:extLst>
              </a:tr>
              <a:tr h="667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7.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Old power plant </a:t>
                      </a:r>
                      <a:r>
                        <a:rPr lang="en-US" sz="1600" b="1" dirty="0">
                          <a:effectLst/>
                        </a:rPr>
                        <a:t>boiler No.3, 4 &amp; 7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By operational improvisation and effective use of more clean gas, emission of &lt;30 mg/Nm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 is achieved.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Within  &lt;30 mg/Nm</a:t>
                      </a:r>
                      <a:r>
                        <a:rPr lang="en-US" sz="1600" baseline="30000" dirty="0" smtClean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2925428827"/>
                  </a:ext>
                </a:extLst>
              </a:tr>
              <a:tr h="533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8.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Stack emission control of </a:t>
                      </a:r>
                      <a:r>
                        <a:rPr lang="en-US" sz="1600" b="1" dirty="0">
                          <a:effectLst/>
                        </a:rPr>
                        <a:t>New Dolomite Plant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FR &amp; TS are under preparation for up-gradation of Fume Extraction system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Expected completion : December’2023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2074026503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9.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Stack emission of </a:t>
                      </a:r>
                      <a:r>
                        <a:rPr lang="en-US" sz="1600" b="1" dirty="0">
                          <a:effectLst/>
                        </a:rPr>
                        <a:t>Merchant Mill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Furnace of Merchant Mill is fired by gaseous fuel.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Within  </a:t>
                      </a:r>
                      <a:r>
                        <a:rPr lang="en-US" sz="1600" dirty="0">
                          <a:effectLst/>
                        </a:rPr>
                        <a:t>&lt;30 mg/Nm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1930372530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10.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Stack emission of </a:t>
                      </a:r>
                      <a:r>
                        <a:rPr lang="en-US" sz="1600" b="1" dirty="0">
                          <a:effectLst/>
                        </a:rPr>
                        <a:t>W &amp; A Plant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Furnaces of W &amp; A Plant is fired by gaseous fuel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Within  &lt;30 mg/Nm</a:t>
                      </a:r>
                      <a:r>
                        <a:rPr lang="en-US" sz="1600" baseline="30000" dirty="0" smtClean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2261821912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11.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</a:rPr>
                        <a:t>Stack emission of </a:t>
                      </a:r>
                      <a:r>
                        <a:rPr lang="en-US" sz="1600" b="1" dirty="0">
                          <a:effectLst/>
                        </a:rPr>
                        <a:t>MSM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effectLst/>
                        </a:rPr>
                        <a:t>Furnace of MSM is fired by gaseous fuel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Within  &lt;30 mg/Nm</a:t>
                      </a:r>
                      <a:r>
                        <a:rPr lang="en-US" sz="1600" baseline="30000" dirty="0" smtClean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8334" marR="38334" marT="0" marB="0"/>
                </a:tc>
                <a:extLst>
                  <a:ext uri="{0D108BD9-81ED-4DB2-BD59-A6C34878D82A}">
                    <a16:rowId xmlns:a16="http://schemas.microsoft.com/office/drawing/2014/main" xmlns="" val="4669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4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5"/>
            <a:ext cx="12072664" cy="67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RBINDA BEHERA\Desktop\Kurmitar Presentation\PH Photographs\_DSC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667000"/>
            <a:ext cx="0" cy="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DETAILS OF PUBLIC CONSULTATION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30352"/>
              </p:ext>
            </p:extLst>
          </p:nvPr>
        </p:nvGraphicFramePr>
        <p:xfrm>
          <a:off x="407368" y="908720"/>
          <a:ext cx="11665296" cy="5265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989">
                <a:tc>
                  <a:txBody>
                    <a:bodyPr/>
                    <a:lstStyle/>
                    <a:p>
                      <a:pPr marL="60325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De</a:t>
                      </a:r>
                      <a:r>
                        <a:rPr lang="en-US" sz="2100" spc="10" dirty="0">
                          <a:effectLst/>
                        </a:rPr>
                        <a:t>t</a:t>
                      </a:r>
                      <a:r>
                        <a:rPr lang="en-US" sz="2100" dirty="0">
                          <a:effectLst/>
                        </a:rPr>
                        <a:t>a</a:t>
                      </a:r>
                      <a:r>
                        <a:rPr lang="en-US" sz="2100" spc="-15" dirty="0">
                          <a:effectLst/>
                        </a:rPr>
                        <a:t>i</a:t>
                      </a:r>
                      <a:r>
                        <a:rPr lang="en-US" sz="2100" dirty="0">
                          <a:effectLst/>
                        </a:rPr>
                        <a:t>ls</a:t>
                      </a:r>
                      <a:r>
                        <a:rPr lang="en-US" sz="2100" spc="-70" dirty="0">
                          <a:effectLst/>
                        </a:rPr>
                        <a:t> </a:t>
                      </a:r>
                      <a:r>
                        <a:rPr lang="en-US" sz="2100" spc="-20" dirty="0">
                          <a:effectLst/>
                        </a:rPr>
                        <a:t>o</a:t>
                      </a:r>
                      <a:r>
                        <a:rPr lang="en-US" sz="2100" dirty="0">
                          <a:effectLst/>
                        </a:rPr>
                        <a:t>f</a:t>
                      </a:r>
                      <a:r>
                        <a:rPr lang="en-US" sz="2100" spc="-65" dirty="0">
                          <a:effectLst/>
                        </a:rPr>
                        <a:t> </a:t>
                      </a:r>
                      <a:r>
                        <a:rPr lang="en-US" sz="2100" dirty="0">
                          <a:effectLst/>
                        </a:rPr>
                        <a:t>a</a:t>
                      </a:r>
                      <a:r>
                        <a:rPr lang="en-US" sz="2100" spc="-20" dirty="0">
                          <a:effectLst/>
                        </a:rPr>
                        <a:t>d</a:t>
                      </a:r>
                      <a:r>
                        <a:rPr lang="en-US" sz="2100" dirty="0">
                          <a:effectLst/>
                        </a:rPr>
                        <a:t>vert</a:t>
                      </a:r>
                      <a:r>
                        <a:rPr lang="en-US" sz="2100" spc="-15" dirty="0">
                          <a:effectLst/>
                        </a:rPr>
                        <a:t>i</a:t>
                      </a:r>
                      <a:r>
                        <a:rPr lang="en-US" sz="2100" spc="10" dirty="0">
                          <a:effectLst/>
                        </a:rPr>
                        <a:t>s</a:t>
                      </a:r>
                      <a:r>
                        <a:rPr lang="en-US" sz="2100" dirty="0">
                          <a:effectLst/>
                        </a:rPr>
                        <a:t>e</a:t>
                      </a:r>
                      <a:r>
                        <a:rPr lang="en-US" sz="2100" spc="-15" dirty="0">
                          <a:effectLst/>
                        </a:rPr>
                        <a:t>m</a:t>
                      </a:r>
                      <a:r>
                        <a:rPr lang="en-US" sz="2100" spc="5" dirty="0">
                          <a:effectLst/>
                        </a:rPr>
                        <a:t>e</a:t>
                      </a:r>
                      <a:r>
                        <a:rPr lang="en-US" sz="2100" spc="-30" dirty="0">
                          <a:effectLst/>
                        </a:rPr>
                        <a:t>n</a:t>
                      </a:r>
                      <a:r>
                        <a:rPr lang="en-US" sz="2100" dirty="0">
                          <a:effectLst/>
                        </a:rPr>
                        <a:t>t</a:t>
                      </a:r>
                      <a:r>
                        <a:rPr lang="en-US" sz="2100" spc="-50" dirty="0">
                          <a:effectLst/>
                        </a:rPr>
                        <a:t> </a:t>
                      </a:r>
                      <a:r>
                        <a:rPr lang="en-US" sz="2100" spc="-30" dirty="0">
                          <a:effectLst/>
                        </a:rPr>
                        <a:t>g</a:t>
                      </a:r>
                      <a:r>
                        <a:rPr lang="en-US" sz="2100" dirty="0">
                          <a:effectLst/>
                        </a:rPr>
                        <a:t>iven</a:t>
                      </a:r>
                      <a:endParaRPr lang="en-IN" sz="23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indent="0" algn="just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Notices made through </a:t>
                      </a:r>
                      <a:r>
                        <a:rPr lang="en-US" sz="2100" dirty="0" smtClean="0">
                          <a:effectLst/>
                        </a:rPr>
                        <a:t>advertisement </a:t>
                      </a:r>
                      <a:r>
                        <a:rPr lang="en-US" sz="2100" dirty="0">
                          <a:effectLst/>
                        </a:rPr>
                        <a:t>- </a:t>
                      </a:r>
                      <a:r>
                        <a:rPr lang="en-US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published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01</a:t>
                      </a:r>
                      <a:r>
                        <a:rPr lang="en-US" sz="2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December, 2021</a:t>
                      </a:r>
                      <a:endParaRPr lang="en-IN" sz="23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657">
                <a:tc>
                  <a:txBody>
                    <a:bodyPr/>
                    <a:lstStyle/>
                    <a:p>
                      <a:pPr marL="60325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Da</a:t>
                      </a:r>
                      <a:r>
                        <a:rPr lang="en-US" sz="2100" spc="10">
                          <a:effectLst/>
                        </a:rPr>
                        <a:t>t</a:t>
                      </a:r>
                      <a:r>
                        <a:rPr lang="en-US" sz="2100">
                          <a:effectLst/>
                        </a:rPr>
                        <a:t>e</a:t>
                      </a:r>
                      <a:r>
                        <a:rPr lang="en-US" sz="2100" spc="-65">
                          <a:effectLst/>
                        </a:rPr>
                        <a:t> </a:t>
                      </a:r>
                      <a:r>
                        <a:rPr lang="en-US" sz="2100" spc="-30">
                          <a:effectLst/>
                        </a:rPr>
                        <a:t>o</a:t>
                      </a:r>
                      <a:r>
                        <a:rPr lang="en-US" sz="2100">
                          <a:effectLst/>
                        </a:rPr>
                        <a:t>f</a:t>
                      </a:r>
                      <a:r>
                        <a:rPr lang="en-US" sz="2100" spc="-55">
                          <a:effectLst/>
                        </a:rPr>
                        <a:t> </a:t>
                      </a:r>
                      <a:r>
                        <a:rPr lang="en-US" sz="2100">
                          <a:effectLst/>
                        </a:rPr>
                        <a:t>p</a:t>
                      </a:r>
                      <a:r>
                        <a:rPr lang="en-US" sz="2100" spc="10">
                          <a:effectLst/>
                        </a:rPr>
                        <a:t>u</a:t>
                      </a:r>
                      <a:r>
                        <a:rPr lang="en-US" sz="2100" spc="-30">
                          <a:effectLst/>
                        </a:rPr>
                        <a:t>b</a:t>
                      </a:r>
                      <a:r>
                        <a:rPr lang="en-US" sz="2100" spc="10">
                          <a:effectLst/>
                        </a:rPr>
                        <a:t>l</a:t>
                      </a:r>
                      <a:r>
                        <a:rPr lang="en-US" sz="2100" spc="-15">
                          <a:effectLst/>
                        </a:rPr>
                        <a:t>i</a:t>
                      </a:r>
                      <a:r>
                        <a:rPr lang="en-US" sz="2100">
                          <a:effectLst/>
                        </a:rPr>
                        <a:t>c</a:t>
                      </a:r>
                      <a:r>
                        <a:rPr lang="en-US" sz="2100" spc="-65">
                          <a:effectLst/>
                        </a:rPr>
                        <a:t> </a:t>
                      </a:r>
                      <a:r>
                        <a:rPr lang="en-US" sz="2100" spc="5">
                          <a:effectLst/>
                        </a:rPr>
                        <a:t>c</a:t>
                      </a:r>
                      <a:r>
                        <a:rPr lang="en-US" sz="2100">
                          <a:effectLst/>
                        </a:rPr>
                        <a:t>onsu</a:t>
                      </a:r>
                      <a:r>
                        <a:rPr lang="en-US" sz="2100" spc="-25">
                          <a:effectLst/>
                        </a:rPr>
                        <a:t>l</a:t>
                      </a:r>
                      <a:r>
                        <a:rPr lang="en-US" sz="2100" spc="10">
                          <a:effectLst/>
                        </a:rPr>
                        <a:t>t</a:t>
                      </a:r>
                      <a:r>
                        <a:rPr lang="en-US" sz="2100">
                          <a:effectLst/>
                        </a:rPr>
                        <a:t>a</a:t>
                      </a:r>
                      <a:r>
                        <a:rPr lang="en-US" sz="2100" spc="-15">
                          <a:effectLst/>
                        </a:rPr>
                        <a:t>t</a:t>
                      </a:r>
                      <a:r>
                        <a:rPr lang="en-US" sz="2100">
                          <a:effectLst/>
                        </a:rPr>
                        <a:t>ion</a:t>
                      </a:r>
                      <a:endParaRPr lang="en-IN" sz="23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indent="0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5</a:t>
                      </a:r>
                      <a:r>
                        <a:rPr lang="en-US" sz="2100" baseline="30000" dirty="0" smtClean="0">
                          <a:effectLst/>
                        </a:rPr>
                        <a:t>th</a:t>
                      </a:r>
                      <a:r>
                        <a:rPr lang="en-US" sz="2100" dirty="0" smtClean="0">
                          <a:effectLst/>
                        </a:rPr>
                        <a:t> January, 2022 </a:t>
                      </a:r>
                      <a:endParaRPr lang="en-US" sz="21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485">
                <a:tc>
                  <a:txBody>
                    <a:bodyPr/>
                    <a:lstStyle/>
                    <a:p>
                      <a:pPr marL="60325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Ven</a:t>
                      </a:r>
                      <a:r>
                        <a:rPr lang="en-US" sz="2100" spc="10">
                          <a:effectLst/>
                        </a:rPr>
                        <a:t>u</a:t>
                      </a:r>
                      <a:r>
                        <a:rPr lang="en-US" sz="2100">
                          <a:effectLst/>
                        </a:rPr>
                        <a:t>e</a:t>
                      </a:r>
                      <a:endParaRPr lang="en-IN" sz="23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indent="0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Steel Club, </a:t>
                      </a:r>
                      <a:r>
                        <a:rPr lang="en-US" sz="2100" dirty="0" err="1" smtClean="0">
                          <a:effectLst/>
                        </a:rPr>
                        <a:t>R.K.Avenue</a:t>
                      </a:r>
                      <a:r>
                        <a:rPr lang="en-US" sz="2100" dirty="0" smtClean="0">
                          <a:effectLst/>
                        </a:rPr>
                        <a:t>, A-Zone, Durgapur-713204, Dist. </a:t>
                      </a:r>
                      <a:r>
                        <a:rPr lang="en-US" sz="2100" dirty="0" err="1" smtClean="0">
                          <a:effectLst/>
                        </a:rPr>
                        <a:t>Paschim</a:t>
                      </a:r>
                      <a:r>
                        <a:rPr lang="en-US" sz="2100" dirty="0" smtClean="0">
                          <a:effectLst/>
                        </a:rPr>
                        <a:t> </a:t>
                      </a:r>
                      <a:r>
                        <a:rPr lang="en-US" sz="2100" dirty="0" err="1" smtClean="0">
                          <a:effectLst/>
                        </a:rPr>
                        <a:t>Bardhaman</a:t>
                      </a:r>
                      <a:r>
                        <a:rPr lang="en-US" sz="2100" dirty="0" smtClean="0">
                          <a:effectLst/>
                        </a:rPr>
                        <a:t>, West Bengal</a:t>
                      </a:r>
                      <a:endParaRPr lang="en-IN" sz="23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742">
                <a:tc>
                  <a:txBody>
                    <a:bodyPr/>
                    <a:lstStyle/>
                    <a:p>
                      <a:pPr marL="60325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Pr</a:t>
                      </a:r>
                      <a:r>
                        <a:rPr lang="en-US" sz="2100" spc="5">
                          <a:effectLst/>
                        </a:rPr>
                        <a:t>e</a:t>
                      </a:r>
                      <a:r>
                        <a:rPr lang="en-US" sz="2100" spc="-15">
                          <a:effectLst/>
                        </a:rPr>
                        <a:t>s</a:t>
                      </a:r>
                      <a:r>
                        <a:rPr lang="en-US" sz="2100" spc="10">
                          <a:effectLst/>
                        </a:rPr>
                        <a:t>i</a:t>
                      </a:r>
                      <a:r>
                        <a:rPr lang="en-US" sz="2100">
                          <a:effectLst/>
                        </a:rPr>
                        <a:t>d</a:t>
                      </a:r>
                      <a:r>
                        <a:rPr lang="en-US" sz="2100" spc="-25">
                          <a:effectLst/>
                        </a:rPr>
                        <a:t>i</a:t>
                      </a:r>
                      <a:r>
                        <a:rPr lang="en-US" sz="2100" spc="10">
                          <a:effectLst/>
                        </a:rPr>
                        <a:t>n</a:t>
                      </a:r>
                      <a:r>
                        <a:rPr lang="en-US" sz="2100">
                          <a:effectLst/>
                        </a:rPr>
                        <a:t>g</a:t>
                      </a:r>
                      <a:r>
                        <a:rPr lang="en-US" sz="2100" spc="-125">
                          <a:effectLst/>
                        </a:rPr>
                        <a:t> </a:t>
                      </a:r>
                      <a:r>
                        <a:rPr lang="en-US" sz="2100">
                          <a:effectLst/>
                        </a:rPr>
                        <a:t>Of</a:t>
                      </a:r>
                      <a:r>
                        <a:rPr lang="en-US" sz="2100" spc="-20">
                          <a:effectLst/>
                        </a:rPr>
                        <a:t>f</a:t>
                      </a:r>
                      <a:r>
                        <a:rPr lang="en-US" sz="2100" spc="10">
                          <a:effectLst/>
                        </a:rPr>
                        <a:t>i</a:t>
                      </a:r>
                      <a:r>
                        <a:rPr lang="en-US" sz="2100" spc="-20">
                          <a:effectLst/>
                        </a:rPr>
                        <a:t>c</a:t>
                      </a:r>
                      <a:r>
                        <a:rPr lang="en-US" sz="2100" spc="5">
                          <a:effectLst/>
                        </a:rPr>
                        <a:t>e</a:t>
                      </a:r>
                      <a:r>
                        <a:rPr lang="en-US" sz="2100">
                          <a:effectLst/>
                        </a:rPr>
                        <a:t>r</a:t>
                      </a:r>
                      <a:endParaRPr lang="en-IN" sz="23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indent="0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Shri </a:t>
                      </a:r>
                      <a:r>
                        <a:rPr lang="en-US" sz="2100" dirty="0" err="1" smtClean="0">
                          <a:effectLst/>
                        </a:rPr>
                        <a:t>Sandip</a:t>
                      </a:r>
                      <a:r>
                        <a:rPr lang="en-US" sz="2100" dirty="0" smtClean="0">
                          <a:effectLst/>
                        </a:rPr>
                        <a:t> </a:t>
                      </a:r>
                      <a:r>
                        <a:rPr lang="en-US" sz="2100" dirty="0" err="1" smtClean="0">
                          <a:effectLst/>
                        </a:rPr>
                        <a:t>Tudu</a:t>
                      </a:r>
                      <a:r>
                        <a:rPr lang="en-US" sz="2100" dirty="0" smtClean="0">
                          <a:effectLst/>
                        </a:rPr>
                        <a:t>, WBCS (Executive), Additional District Magistrate (L&amp;LR), </a:t>
                      </a:r>
                      <a:r>
                        <a:rPr lang="en-US" sz="2100" dirty="0" err="1" smtClean="0">
                          <a:effectLst/>
                        </a:rPr>
                        <a:t>Dist</a:t>
                      </a:r>
                      <a:r>
                        <a:rPr lang="en-US" sz="2100" dirty="0" smtClean="0">
                          <a:effectLst/>
                        </a:rPr>
                        <a:t>- </a:t>
                      </a:r>
                      <a:r>
                        <a:rPr lang="en-US" sz="2100" dirty="0" err="1" smtClean="0">
                          <a:effectLst/>
                        </a:rPr>
                        <a:t>Paschim</a:t>
                      </a:r>
                      <a:r>
                        <a:rPr lang="en-US" sz="2100" dirty="0" smtClean="0">
                          <a:effectLst/>
                        </a:rPr>
                        <a:t> </a:t>
                      </a:r>
                      <a:r>
                        <a:rPr lang="en-US" sz="2100" dirty="0" err="1" smtClean="0">
                          <a:effectLst/>
                        </a:rPr>
                        <a:t>Bardhaman</a:t>
                      </a:r>
                      <a:r>
                        <a:rPr lang="en-US" sz="2100" dirty="0" smtClean="0">
                          <a:effectLst/>
                        </a:rPr>
                        <a:t>, West Bengal</a:t>
                      </a:r>
                      <a:endParaRPr lang="en-IN" sz="23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 marL="60325">
                        <a:spcAft>
                          <a:spcPts val="0"/>
                        </a:spcAft>
                      </a:pPr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of people attended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indent="0">
                        <a:spcAft>
                          <a:spcPts val="0"/>
                        </a:spcAft>
                      </a:pPr>
                      <a:r>
                        <a:rPr lang="en-IN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IN" sz="2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2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Major issues raised</a:t>
                      </a:r>
                      <a:endParaRPr lang="en-IN" sz="23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indent="0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The Project was largely welcomed by the Local Citizens. </a:t>
                      </a:r>
                    </a:p>
                    <a:p>
                      <a:pPr marL="177800" indent="0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Major demands / issues were related to: </a:t>
                      </a:r>
                      <a:endParaRPr lang="en-IN" sz="2300" dirty="0">
                        <a:effectLst/>
                      </a:endParaRPr>
                    </a:p>
                    <a:p>
                      <a:pPr marL="5207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>
                          <a:effectLst/>
                        </a:rPr>
                        <a:t>Development of roads</a:t>
                      </a:r>
                    </a:p>
                    <a:p>
                      <a:pPr marL="5207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>
                          <a:effectLst/>
                        </a:rPr>
                        <a:t>Educational facilities</a:t>
                      </a:r>
                    </a:p>
                    <a:p>
                      <a:pPr marL="5207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>
                          <a:effectLst/>
                        </a:rPr>
                        <a:t>Employment generation</a:t>
                      </a:r>
                    </a:p>
                    <a:p>
                      <a:pPr marL="5207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>
                          <a:effectLst/>
                        </a:rPr>
                        <a:t>Development of health infrastructure</a:t>
                      </a:r>
                    </a:p>
                    <a:p>
                      <a:pPr marL="5207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>
                          <a:effectLst/>
                        </a:rPr>
                        <a:t>Development of greenbelt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407">
                <a:tc>
                  <a:txBody>
                    <a:bodyPr/>
                    <a:lstStyle/>
                    <a:p>
                      <a:pPr marL="93663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Budget allocation for addressing PH issues</a:t>
                      </a:r>
                      <a:endParaRPr lang="en-IN" sz="23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 Crores</a:t>
                      </a:r>
                      <a:endParaRPr lang="en-US" sz="2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7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RBINDA BEHERA\Desktop\Kurmitar Presentation\PH Photographs\_DSC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667000"/>
            <a:ext cx="0" cy="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Action Plan to Address PH Issue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97461"/>
              </p:ext>
            </p:extLst>
          </p:nvPr>
        </p:nvGraphicFramePr>
        <p:xfrm>
          <a:off x="191344" y="764704"/>
          <a:ext cx="11593288" cy="5079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363">
                  <a:extLst>
                    <a:ext uri="{9D8B030D-6E8A-4147-A177-3AD203B41FA5}">
                      <a16:colId xmlns:a16="http://schemas.microsoft.com/office/drawing/2014/main" xmlns="" val="3809308101"/>
                    </a:ext>
                  </a:extLst>
                </a:gridCol>
                <a:gridCol w="1648983">
                  <a:extLst>
                    <a:ext uri="{9D8B030D-6E8A-4147-A177-3AD203B41FA5}">
                      <a16:colId xmlns:a16="http://schemas.microsoft.com/office/drawing/2014/main" xmlns="" val="36687310"/>
                    </a:ext>
                  </a:extLst>
                </a:gridCol>
                <a:gridCol w="2691609">
                  <a:extLst>
                    <a:ext uri="{9D8B030D-6E8A-4147-A177-3AD203B41FA5}">
                      <a16:colId xmlns:a16="http://schemas.microsoft.com/office/drawing/2014/main" xmlns="" val="325504546"/>
                    </a:ext>
                  </a:extLst>
                </a:gridCol>
                <a:gridCol w="2209671">
                  <a:extLst>
                    <a:ext uri="{9D8B030D-6E8A-4147-A177-3AD203B41FA5}">
                      <a16:colId xmlns:a16="http://schemas.microsoft.com/office/drawing/2014/main" xmlns="" val="1090802116"/>
                    </a:ext>
                  </a:extLst>
                </a:gridCol>
                <a:gridCol w="2990063">
                  <a:extLst>
                    <a:ext uri="{9D8B030D-6E8A-4147-A177-3AD203B41FA5}">
                      <a16:colId xmlns:a16="http://schemas.microsoft.com/office/drawing/2014/main" xmlns="" val="3746322424"/>
                    </a:ext>
                  </a:extLst>
                </a:gridCol>
                <a:gridCol w="1572599">
                  <a:extLst>
                    <a:ext uri="{9D8B030D-6E8A-4147-A177-3AD203B41FA5}">
                      <a16:colId xmlns:a16="http://schemas.microsoft.com/office/drawing/2014/main" xmlns="" val="102456167"/>
                    </a:ext>
                  </a:extLst>
                </a:gridCol>
              </a:tblGrid>
              <a:tr h="60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Sl.</a:t>
                      </a:r>
                      <a:endParaRPr lang="en-IN" sz="1600" b="1" kern="12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No.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Name and Address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Public/Stakeholders Demand/ Comments /Suggestions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Project Proponent Answer 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Plan &amp; Budget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Time schedule for implementation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extLst>
                  <a:ext uri="{0D108BD9-81ED-4DB2-BD59-A6C34878D82A}">
                    <a16:rowId xmlns:a16="http://schemas.microsoft.com/office/drawing/2014/main" xmlns="" val="3481803490"/>
                  </a:ext>
                </a:extLst>
              </a:tr>
              <a:tr h="182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1.</a:t>
                      </a:r>
                      <a:endParaRPr lang="en-IN" sz="16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Name : Sri Babu Dey</a:t>
                      </a:r>
                      <a:endParaRPr lang="en-IN" sz="1600" kern="1200" baseline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Village : Old Court More</a:t>
                      </a:r>
                      <a:endParaRPr lang="en-IN" sz="1600" kern="1200" baseline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 </a:t>
                      </a:r>
                      <a:endParaRPr lang="en-IN" sz="16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Welcomed proposed modernization-cum-expansion project. 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Requested for consideration of </a:t>
                      </a:r>
                      <a:r>
                        <a:rPr lang="en-US" sz="1600" b="1" kern="1200" baseline="0" dirty="0">
                          <a:effectLst/>
                        </a:rPr>
                        <a:t>local employment and provide Ambulance Car</a:t>
                      </a:r>
                      <a:r>
                        <a:rPr lang="en-US" sz="1600" kern="1200" baseline="0" dirty="0">
                          <a:effectLst/>
                        </a:rPr>
                        <a:t> at their locality for medical purposes.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Employment will be undertaken as per the Company’s law through open advertisement. 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effectLst/>
                        </a:rPr>
                        <a:t>Ambulance will be provided.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effectLst/>
                        </a:rPr>
                        <a:t>Rupees 15 lakhs </a:t>
                      </a:r>
                      <a:r>
                        <a:rPr lang="en-US" sz="1600" kern="1200" baseline="0" dirty="0">
                          <a:effectLst/>
                        </a:rPr>
                        <a:t>has been budgeted for providing an Ambulance Car. The modalities will be decided after discussion with the </a:t>
                      </a:r>
                      <a:r>
                        <a:rPr lang="en-US" sz="1600" b="1" kern="1200" baseline="0" dirty="0">
                          <a:effectLst/>
                        </a:rPr>
                        <a:t>local State Government Hospital. 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1 year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extLst>
                  <a:ext uri="{0D108BD9-81ED-4DB2-BD59-A6C34878D82A}">
                    <a16:rowId xmlns:a16="http://schemas.microsoft.com/office/drawing/2014/main" xmlns="" val="3088600975"/>
                  </a:ext>
                </a:extLst>
              </a:tr>
              <a:tr h="182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2.</a:t>
                      </a:r>
                      <a:endParaRPr lang="en-IN" sz="16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Name :Rana Chattopadhyay</a:t>
                      </a:r>
                      <a:endParaRPr lang="en-IN" sz="1600" kern="120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Village : Gulf Nagar</a:t>
                      </a:r>
                      <a:endParaRPr lang="en-IN" sz="1600" kern="1200" baseline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>
                          <a:effectLst/>
                        </a:rPr>
                        <a:t> </a:t>
                      </a:r>
                      <a:endParaRPr lang="en-IN" sz="16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Welcomed proposed modernization-cum-expansion project. 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effectLst/>
                        </a:rPr>
                        <a:t>Repairing of Road located at their locality.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kern="1200" baseline="0" dirty="0">
                          <a:effectLst/>
                        </a:rPr>
                        <a:t>SAIL management has planned for undertaking </a:t>
                      </a:r>
                      <a:r>
                        <a:rPr lang="en-US" sz="1600" b="1" kern="1200" baseline="0" dirty="0">
                          <a:effectLst/>
                        </a:rPr>
                        <a:t>repairing of the existing roads of Gulf Nagar </a:t>
                      </a:r>
                      <a:r>
                        <a:rPr lang="en-US" sz="1600" kern="1200" baseline="0" dirty="0">
                          <a:effectLst/>
                        </a:rPr>
                        <a:t>in consultation with local Municipality/ Panchayat. 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Rupees </a:t>
                      </a:r>
                      <a:r>
                        <a:rPr lang="en-US" sz="1600" b="1" kern="1200" baseline="0" dirty="0">
                          <a:effectLst/>
                        </a:rPr>
                        <a:t>100 lakhs </a:t>
                      </a:r>
                      <a:r>
                        <a:rPr lang="en-US" sz="1600" kern="1200" baseline="0" dirty="0">
                          <a:effectLst/>
                        </a:rPr>
                        <a:t>for repairing of Road (approx. 5 km)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marL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3 years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extLst>
                  <a:ext uri="{0D108BD9-81ED-4DB2-BD59-A6C34878D82A}">
                    <a16:rowId xmlns:a16="http://schemas.microsoft.com/office/drawing/2014/main" xmlns="" val="189183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0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RBINDA BEHERA\Desktop\Kurmitar Presentation\PH Photographs\_DSC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667000"/>
            <a:ext cx="0" cy="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Action Plan to Address PH Issue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88186"/>
              </p:ext>
            </p:extLst>
          </p:nvPr>
        </p:nvGraphicFramePr>
        <p:xfrm>
          <a:off x="191344" y="764704"/>
          <a:ext cx="11593288" cy="6059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363">
                  <a:extLst>
                    <a:ext uri="{9D8B030D-6E8A-4147-A177-3AD203B41FA5}">
                      <a16:colId xmlns:a16="http://schemas.microsoft.com/office/drawing/2014/main" xmlns="" val="3809308101"/>
                    </a:ext>
                  </a:extLst>
                </a:gridCol>
                <a:gridCol w="1648983">
                  <a:extLst>
                    <a:ext uri="{9D8B030D-6E8A-4147-A177-3AD203B41FA5}">
                      <a16:colId xmlns:a16="http://schemas.microsoft.com/office/drawing/2014/main" xmlns="" val="36687310"/>
                    </a:ext>
                  </a:extLst>
                </a:gridCol>
                <a:gridCol w="2691609">
                  <a:extLst>
                    <a:ext uri="{9D8B030D-6E8A-4147-A177-3AD203B41FA5}">
                      <a16:colId xmlns:a16="http://schemas.microsoft.com/office/drawing/2014/main" xmlns="" val="325504546"/>
                    </a:ext>
                  </a:extLst>
                </a:gridCol>
                <a:gridCol w="2209671">
                  <a:extLst>
                    <a:ext uri="{9D8B030D-6E8A-4147-A177-3AD203B41FA5}">
                      <a16:colId xmlns:a16="http://schemas.microsoft.com/office/drawing/2014/main" xmlns="" val="1090802116"/>
                    </a:ext>
                  </a:extLst>
                </a:gridCol>
                <a:gridCol w="2990063">
                  <a:extLst>
                    <a:ext uri="{9D8B030D-6E8A-4147-A177-3AD203B41FA5}">
                      <a16:colId xmlns:a16="http://schemas.microsoft.com/office/drawing/2014/main" xmlns="" val="3746322424"/>
                    </a:ext>
                  </a:extLst>
                </a:gridCol>
                <a:gridCol w="1572599">
                  <a:extLst>
                    <a:ext uri="{9D8B030D-6E8A-4147-A177-3AD203B41FA5}">
                      <a16:colId xmlns:a16="http://schemas.microsoft.com/office/drawing/2014/main" xmlns="" val="102456167"/>
                    </a:ext>
                  </a:extLst>
                </a:gridCol>
              </a:tblGrid>
              <a:tr h="60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Sl.</a:t>
                      </a:r>
                      <a:endParaRPr lang="en-IN" sz="1600" b="1" kern="12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No.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Name and Address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Public/Stakeholders Demand/ Comments /Suggestions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Project Proponent Answer 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Plan &amp; Budget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Time schedule for implementation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extLst>
                  <a:ext uri="{0D108BD9-81ED-4DB2-BD59-A6C34878D82A}">
                    <a16:rowId xmlns:a16="http://schemas.microsoft.com/office/drawing/2014/main" xmlns="" val="3481803490"/>
                  </a:ext>
                </a:extLst>
              </a:tr>
              <a:tr h="161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3.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Name : </a:t>
                      </a:r>
                      <a:r>
                        <a:rPr lang="en-US" sz="1600" kern="1200" baseline="0" dirty="0" err="1">
                          <a:effectLst/>
                        </a:rPr>
                        <a:t>Kalyan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baseline="0" dirty="0" err="1">
                          <a:effectLst/>
                        </a:rPr>
                        <a:t>Adhikari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Village : </a:t>
                      </a:r>
                      <a:r>
                        <a:rPr lang="en-US" sz="1600" kern="1200" baseline="0" dirty="0" err="1">
                          <a:effectLst/>
                        </a:rPr>
                        <a:t>Amrai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Requested to set up a </a:t>
                      </a:r>
                      <a:r>
                        <a:rPr lang="en-US" sz="1600" b="1" kern="1200" baseline="0" dirty="0">
                          <a:effectLst/>
                        </a:rPr>
                        <a:t>vocational Training Institute</a:t>
                      </a:r>
                      <a:r>
                        <a:rPr lang="en-US" sz="1600" kern="1200" baseline="0" dirty="0">
                          <a:effectLst/>
                        </a:rPr>
                        <a:t> at their locality.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He welcomed proposed modernization-cum-expansion     project.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effectLst/>
                        </a:rPr>
                        <a:t>SAIL management has planned set up a </a:t>
                      </a:r>
                      <a:r>
                        <a:rPr lang="en-US" sz="1600" b="1" kern="1200" baseline="0" dirty="0">
                          <a:effectLst/>
                        </a:rPr>
                        <a:t>vocational Training Institute near </a:t>
                      </a:r>
                      <a:r>
                        <a:rPr lang="en-US" sz="1600" b="1" kern="1200" baseline="0" dirty="0" err="1">
                          <a:effectLst/>
                        </a:rPr>
                        <a:t>Amrai</a:t>
                      </a:r>
                      <a:r>
                        <a:rPr lang="en-US" sz="1600" b="1" kern="1200" baseline="0" dirty="0">
                          <a:effectLst/>
                        </a:rPr>
                        <a:t> village </a:t>
                      </a:r>
                      <a:r>
                        <a:rPr lang="en-US" sz="1600" kern="1200" baseline="0" dirty="0">
                          <a:effectLst/>
                        </a:rPr>
                        <a:t>in consultation with local Municipality/ Panchayat.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effectLst/>
                        </a:rPr>
                        <a:t>Rupees 20 lakhs </a:t>
                      </a:r>
                      <a:r>
                        <a:rPr lang="en-US" sz="1600" kern="1200" baseline="0" dirty="0">
                          <a:effectLst/>
                        </a:rPr>
                        <a:t>to set up a Vocational Training Institute at their locality</a:t>
                      </a:r>
                      <a:endParaRPr lang="en-IN" sz="1600" kern="1200" baseline="0" dirty="0">
                        <a:effectLst/>
                      </a:endParaRPr>
                    </a:p>
                    <a:p>
                      <a:pPr marL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effectLst/>
                        </a:rPr>
                        <a:t>3 years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extLst>
                  <a:ext uri="{0D108BD9-81ED-4DB2-BD59-A6C34878D82A}">
                    <a16:rowId xmlns:a16="http://schemas.microsoft.com/office/drawing/2014/main" xmlns="" val="4013310138"/>
                  </a:ext>
                </a:extLst>
              </a:tr>
              <a:tr h="161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: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Bikash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Chakraborty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 :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Patsov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6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eye testing camp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their locality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provide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Ambulance Car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their locality 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 will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 testing camp in every 6 months in the nearby villages including </a:t>
                      </a:r>
                      <a:r>
                        <a:rPr lang="en-US" sz="16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Patsov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village.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Ambulance will be provided.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Rupees 1 lakhs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each eye testing camp.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6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Rupees 15 lakhs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been budgeted for providing an Ambulance Car. The modalities will be decided after discussion with the local State Government Hospital.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monthly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 year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395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0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" y="24341"/>
            <a:ext cx="12126079" cy="68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RBINDA BEHERA\Desktop\Kurmitar Presentation\PH Photographs\_DSC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667000"/>
            <a:ext cx="0" cy="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Action Plan to Address PH Issue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68713"/>
              </p:ext>
            </p:extLst>
          </p:nvPr>
        </p:nvGraphicFramePr>
        <p:xfrm>
          <a:off x="191344" y="764704"/>
          <a:ext cx="11593288" cy="40965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363">
                  <a:extLst>
                    <a:ext uri="{9D8B030D-6E8A-4147-A177-3AD203B41FA5}">
                      <a16:colId xmlns:a16="http://schemas.microsoft.com/office/drawing/2014/main" xmlns="" val="3809308101"/>
                    </a:ext>
                  </a:extLst>
                </a:gridCol>
                <a:gridCol w="1648983">
                  <a:extLst>
                    <a:ext uri="{9D8B030D-6E8A-4147-A177-3AD203B41FA5}">
                      <a16:colId xmlns:a16="http://schemas.microsoft.com/office/drawing/2014/main" xmlns="" val="36687310"/>
                    </a:ext>
                  </a:extLst>
                </a:gridCol>
                <a:gridCol w="2691609">
                  <a:extLst>
                    <a:ext uri="{9D8B030D-6E8A-4147-A177-3AD203B41FA5}">
                      <a16:colId xmlns:a16="http://schemas.microsoft.com/office/drawing/2014/main" xmlns="" val="325504546"/>
                    </a:ext>
                  </a:extLst>
                </a:gridCol>
                <a:gridCol w="2209671">
                  <a:extLst>
                    <a:ext uri="{9D8B030D-6E8A-4147-A177-3AD203B41FA5}">
                      <a16:colId xmlns:a16="http://schemas.microsoft.com/office/drawing/2014/main" xmlns="" val="1090802116"/>
                    </a:ext>
                  </a:extLst>
                </a:gridCol>
                <a:gridCol w="2990063">
                  <a:extLst>
                    <a:ext uri="{9D8B030D-6E8A-4147-A177-3AD203B41FA5}">
                      <a16:colId xmlns:a16="http://schemas.microsoft.com/office/drawing/2014/main" xmlns="" val="3746322424"/>
                    </a:ext>
                  </a:extLst>
                </a:gridCol>
                <a:gridCol w="1572599">
                  <a:extLst>
                    <a:ext uri="{9D8B030D-6E8A-4147-A177-3AD203B41FA5}">
                      <a16:colId xmlns:a16="http://schemas.microsoft.com/office/drawing/2014/main" xmlns="" val="102456167"/>
                    </a:ext>
                  </a:extLst>
                </a:gridCol>
              </a:tblGrid>
              <a:tr h="60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Sl.</a:t>
                      </a:r>
                      <a:endParaRPr lang="en-IN" sz="1600" b="1" kern="12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No.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Name and Address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Public/Stakeholders Demand/ Comments /Suggestions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Project Proponent Answer 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Plan &amp; Budget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Time schedule for implementation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extLst>
                  <a:ext uri="{0D108BD9-81ED-4DB2-BD59-A6C34878D82A}">
                    <a16:rowId xmlns:a16="http://schemas.microsoft.com/office/drawing/2014/main" xmlns="" val="3481803490"/>
                  </a:ext>
                </a:extLst>
              </a:tr>
              <a:tr h="161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: D P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Bishnu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 : A-Zone, DSP Township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Welcomed proposed modernization-cum-expansion     project.  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Appreciated the existing    green   belt   development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existing various other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under Corporate Social Responsibility of SAIL-DSP.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Plantation of Fruit Trees and Ornamental Plants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 concerned area.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 will undertake plantation for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saplings of fruit bearing plants and Ornamental plants in the A-Zone, </a:t>
                      </a:r>
                      <a:r>
                        <a:rPr lang="en-US" sz="16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Arati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Gram and other nearby suitable areas. 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Rupees 50 lakhs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plantation of 50,000 saplings of fruit bearing plants and Ornamental plants.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331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RBINDA BEHERA\Desktop\Kurmitar Presentation\PH Photographs\_DSC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667000"/>
            <a:ext cx="0" cy="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Action Plan to Address PH Issue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69362"/>
              </p:ext>
            </p:extLst>
          </p:nvPr>
        </p:nvGraphicFramePr>
        <p:xfrm>
          <a:off x="191344" y="764704"/>
          <a:ext cx="11593288" cy="6059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363">
                  <a:extLst>
                    <a:ext uri="{9D8B030D-6E8A-4147-A177-3AD203B41FA5}">
                      <a16:colId xmlns:a16="http://schemas.microsoft.com/office/drawing/2014/main" xmlns="" val="3809308101"/>
                    </a:ext>
                  </a:extLst>
                </a:gridCol>
                <a:gridCol w="1648983">
                  <a:extLst>
                    <a:ext uri="{9D8B030D-6E8A-4147-A177-3AD203B41FA5}">
                      <a16:colId xmlns:a16="http://schemas.microsoft.com/office/drawing/2014/main" xmlns="" val="36687310"/>
                    </a:ext>
                  </a:extLst>
                </a:gridCol>
                <a:gridCol w="2691609">
                  <a:extLst>
                    <a:ext uri="{9D8B030D-6E8A-4147-A177-3AD203B41FA5}">
                      <a16:colId xmlns:a16="http://schemas.microsoft.com/office/drawing/2014/main" xmlns="" val="325504546"/>
                    </a:ext>
                  </a:extLst>
                </a:gridCol>
                <a:gridCol w="2739885">
                  <a:extLst>
                    <a:ext uri="{9D8B030D-6E8A-4147-A177-3AD203B41FA5}">
                      <a16:colId xmlns:a16="http://schemas.microsoft.com/office/drawing/2014/main" xmlns="" val="1090802116"/>
                    </a:ext>
                  </a:extLst>
                </a:gridCol>
                <a:gridCol w="2459849">
                  <a:extLst>
                    <a:ext uri="{9D8B030D-6E8A-4147-A177-3AD203B41FA5}">
                      <a16:colId xmlns:a16="http://schemas.microsoft.com/office/drawing/2014/main" xmlns="" val="3746322424"/>
                    </a:ext>
                  </a:extLst>
                </a:gridCol>
                <a:gridCol w="1572599">
                  <a:extLst>
                    <a:ext uri="{9D8B030D-6E8A-4147-A177-3AD203B41FA5}">
                      <a16:colId xmlns:a16="http://schemas.microsoft.com/office/drawing/2014/main" xmlns="" val="102456167"/>
                    </a:ext>
                  </a:extLst>
                </a:gridCol>
              </a:tblGrid>
              <a:tr h="60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Sl.</a:t>
                      </a:r>
                      <a:endParaRPr lang="en-IN" sz="1600" b="1" kern="12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No.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Name and Address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Public/Stakeholders Demand/ Comments /Suggestions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>
                          <a:effectLst/>
                        </a:rPr>
                        <a:t>Project Proponent Answer </a:t>
                      </a:r>
                      <a:endParaRPr lang="en-IN" sz="16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Plan &amp; Budget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effectLst/>
                        </a:rPr>
                        <a:t>Time schedule for implementation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extLst>
                  <a:ext uri="{0D108BD9-81ED-4DB2-BD59-A6C34878D82A}">
                    <a16:rowId xmlns:a16="http://schemas.microsoft.com/office/drawing/2014/main" xmlns="" val="3481803490"/>
                  </a:ext>
                </a:extLst>
              </a:tr>
              <a:tr h="161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: Sk.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Masud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 :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Arati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Gram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Requested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greenbelt development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their locality.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undertake more CSR activity  at their locality  in the form of organizing 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 testing  camp etc.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 will undertake plantation for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saplings of fruit bearing plants and Ornamental plants in the A-Zone, </a:t>
                      </a:r>
                      <a:r>
                        <a:rPr lang="en-US" sz="16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Arati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Gram and other nearby suitable areas.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 testing camp in every 6 months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nearby villages including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Arati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Gram and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Patsov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village.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Rupees 50 lakhs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plantation of 50,000 saplings of fruit bearing plants and Ornamental plants.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Rupees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lakhs to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each eye testing camp.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6375">
                        <a:spcAft>
                          <a:spcPts val="0"/>
                        </a:spcAft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3957462"/>
                  </a:ext>
                </a:extLst>
              </a:tr>
              <a:tr h="161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41" marR="71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: H N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Mourya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 :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Palashdiha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requested   the  PP  for  consideration   of 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 employment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   of wheelchair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among the concerned person at their locality.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 will be undertaken as per the Company’s law through open advertisement. </a:t>
                      </a:r>
                      <a:endParaRPr lang="en-IN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Wheelchairs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be provided to all Differently abled person of </a:t>
                      </a:r>
                      <a:r>
                        <a:rPr lang="en-US" sz="16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Palashdiha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Village and nearby areas.</a:t>
                      </a:r>
                      <a:endParaRPr lang="en-IN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of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Rupees 10 lakhs has been earmarked for distribution of Wheel Chairs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among the concerned persons.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years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895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6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73860"/>
              </p:ext>
            </p:extLst>
          </p:nvPr>
        </p:nvGraphicFramePr>
        <p:xfrm>
          <a:off x="609600" y="1412775"/>
          <a:ext cx="10972800" cy="38709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9068">
                  <a:extLst>
                    <a:ext uri="{9D8B030D-6E8A-4147-A177-3AD203B41FA5}">
                      <a16:colId xmlns:a16="http://schemas.microsoft.com/office/drawing/2014/main" xmlns="" val="3274498715"/>
                    </a:ext>
                  </a:extLst>
                </a:gridCol>
                <a:gridCol w="6357641">
                  <a:extLst>
                    <a:ext uri="{9D8B030D-6E8A-4147-A177-3AD203B41FA5}">
                      <a16:colId xmlns:a16="http://schemas.microsoft.com/office/drawing/2014/main" xmlns="" val="2076386749"/>
                    </a:ext>
                  </a:extLst>
                </a:gridCol>
                <a:gridCol w="1841236">
                  <a:extLst>
                    <a:ext uri="{9D8B030D-6E8A-4147-A177-3AD203B41FA5}">
                      <a16:colId xmlns:a16="http://schemas.microsoft.com/office/drawing/2014/main" xmlns="" val="2832341353"/>
                    </a:ext>
                  </a:extLst>
                </a:gridCol>
                <a:gridCol w="1994855">
                  <a:extLst>
                    <a:ext uri="{9D8B030D-6E8A-4147-A177-3AD203B41FA5}">
                      <a16:colId xmlns:a16="http://schemas.microsoft.com/office/drawing/2014/main" xmlns="" val="3279327277"/>
                    </a:ext>
                  </a:extLst>
                </a:gridCol>
              </a:tblGrid>
              <a:tr h="970386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S.N.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Cost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 Crores)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Recur. Cost/ annum (</a:t>
                      </a:r>
                      <a:r>
                        <a:rPr lang="en-IN" sz="2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 Crores)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337311062"/>
                  </a:ext>
                </a:extLst>
              </a:tr>
              <a:tr h="43126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Air, Noise, Solid/ Waste Management/ Water Conservation &amp; Pollution Control Systems 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430.84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2758984369"/>
                  </a:ext>
                </a:extLst>
              </a:tr>
              <a:tr h="43126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belt development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2.67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2362261565"/>
                  </a:ext>
                </a:extLst>
              </a:tr>
              <a:tr h="407933">
                <a:tc gridSpan="2"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Sub-total Cost for Environmental Protection Measures</a:t>
                      </a:r>
                    </a:p>
                  </a:txBody>
                  <a:tcPr marL="67753" marR="67753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433.51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4225292686"/>
                  </a:ext>
                </a:extLst>
              </a:tr>
              <a:tr h="43126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 cost for addressing PH issues (formerly called CER)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2363729745"/>
                  </a:ext>
                </a:extLst>
              </a:tr>
              <a:tr h="407933">
                <a:tc gridSpan="2"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EMP implementation cost</a:t>
                      </a:r>
                    </a:p>
                  </a:txBody>
                  <a:tcPr marL="67753" marR="67753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435.52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144258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EMP (Construction)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" y="692695"/>
            <a:ext cx="11692941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(Construction)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20688"/>
            <a:ext cx="11723627" cy="6048672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</p:spTree>
    <p:extLst>
      <p:ext uri="{BB962C8B-B14F-4D97-AF65-F5344CB8AC3E}">
        <p14:creationId xmlns:p14="http://schemas.microsoft.com/office/powerpoint/2010/main" val="9015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20688"/>
            <a:ext cx="11807170" cy="6120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(Construction)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</p:spTree>
    <p:extLst>
      <p:ext uri="{BB962C8B-B14F-4D97-AF65-F5344CB8AC3E}">
        <p14:creationId xmlns:p14="http://schemas.microsoft.com/office/powerpoint/2010/main" val="16515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(Construction)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20688"/>
            <a:ext cx="11631006" cy="6048672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</p:spTree>
    <p:extLst>
      <p:ext uri="{BB962C8B-B14F-4D97-AF65-F5344CB8AC3E}">
        <p14:creationId xmlns:p14="http://schemas.microsoft.com/office/powerpoint/2010/main" val="33277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(Construction)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08720"/>
            <a:ext cx="116652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(Operation)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620688"/>
            <a:ext cx="115212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(Operation)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20688"/>
            <a:ext cx="11483540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384" y="44624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Land Allotted / </a:t>
            </a:r>
            <a:r>
              <a:rPr lang="en-US" u="sng" baseline="0" dirty="0" err="1">
                <a:solidFill>
                  <a:srgbClr val="000099"/>
                </a:solidFill>
                <a:latin typeface="+mn-lt"/>
              </a:rPr>
              <a:t>Acquistion</a:t>
            </a:r>
            <a:r>
              <a:rPr lang="en-US" u="sng" baseline="0" dirty="0">
                <a:solidFill>
                  <a:srgbClr val="000099"/>
                </a:solidFill>
                <a:latin typeface="+mn-lt"/>
              </a:rPr>
              <a:t> Status</a:t>
            </a:r>
            <a:endParaRPr lang="en-IN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678" y="538802"/>
            <a:ext cx="112889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IN" b="0" baseline="0" dirty="0" smtClean="0">
                <a:latin typeface="+mn-lt"/>
                <a:cs typeface="Tahoma" pitchFamily="34" charset="0"/>
              </a:rPr>
              <a:t>Durgapur Steel Plant was </a:t>
            </a:r>
            <a:r>
              <a:rPr kumimoji="1" lang="en-IN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installed in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1959. </a:t>
            </a:r>
            <a:endParaRPr kumimoji="1" lang="en-US" b="0" baseline="0" dirty="0">
              <a:solidFill>
                <a:srgbClr val="000099"/>
              </a:solidFill>
              <a:latin typeface="+mn-lt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b="0" baseline="0" dirty="0">
                <a:latin typeface="+mn-lt"/>
                <a:cs typeface="Tahoma" pitchFamily="34" charset="0"/>
              </a:rPr>
              <a:t>Existing </a:t>
            </a: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Durgapur Steel plant </a:t>
            </a:r>
            <a:r>
              <a:rPr kumimoji="1" lang="en-US" b="0" baseline="0" dirty="0">
                <a:latin typeface="+mn-lt"/>
                <a:cs typeface="Tahoma" pitchFamily="34" charset="0"/>
              </a:rPr>
              <a:t>area</a:t>
            </a:r>
            <a:r>
              <a:rPr kumimoji="1" lang="en-US" b="0" baseline="0" dirty="0" smtClean="0">
                <a:latin typeface="+mn-lt"/>
                <a:cs typeface="Tahoma" pitchFamily="34" charset="0"/>
              </a:rPr>
              <a:t>: </a:t>
            </a:r>
            <a:r>
              <a:rPr kumimoji="1" lang="en-US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600 ha</a:t>
            </a:r>
            <a:r>
              <a:rPr kumimoji="1" lang="en-US" b="0" baseline="0" dirty="0" smtClean="0">
                <a:latin typeface="+mn-lt"/>
                <a:cs typeface="Tahoma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b="0" baseline="0" dirty="0" smtClean="0">
                <a:latin typeface="+mn-lt"/>
                <a:cs typeface="Tahoma" pitchFamily="34" charset="0"/>
              </a:rPr>
              <a:t>Total </a:t>
            </a:r>
            <a:r>
              <a:rPr kumimoji="1" lang="en-US" b="0" baseline="0" dirty="0">
                <a:latin typeface="+mn-lt"/>
                <a:cs typeface="Tahoma" pitchFamily="34" charset="0"/>
              </a:rPr>
              <a:t>area under possession of DSP </a:t>
            </a:r>
            <a:r>
              <a:rPr kumimoji="1" lang="en-US" b="0" baseline="0" dirty="0" smtClean="0">
                <a:latin typeface="+mn-lt"/>
                <a:cs typeface="Tahoma" pitchFamily="34" charset="0"/>
              </a:rPr>
              <a:t>: </a:t>
            </a: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5444 ha </a:t>
            </a:r>
            <a:r>
              <a:rPr kumimoji="1" lang="en-US" b="0" baseline="0" dirty="0" smtClean="0">
                <a:latin typeface="+mn-lt"/>
                <a:cs typeface="Tahoma" pitchFamily="34" charset="0"/>
              </a:rPr>
              <a:t>(</a:t>
            </a: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600 ha </a:t>
            </a:r>
            <a:r>
              <a:rPr kumimoji="1" lang="en-US" b="0" baseline="0" dirty="0" smtClean="0">
                <a:latin typeface="+mn-lt"/>
                <a:cs typeface="Tahoma" pitchFamily="34" charset="0"/>
              </a:rPr>
              <a:t>existing plant </a:t>
            </a:r>
            <a:r>
              <a:rPr kumimoji="1" lang="en-US" b="0" baseline="0" dirty="0">
                <a:latin typeface="+mn-lt"/>
                <a:cs typeface="Tahoma" pitchFamily="34" charset="0"/>
              </a:rPr>
              <a:t>area + </a:t>
            </a: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4844 ha </a:t>
            </a:r>
            <a:r>
              <a:rPr kumimoji="1" lang="en-US" b="0" baseline="0" dirty="0">
                <a:latin typeface="+mn-lt"/>
                <a:cs typeface="Tahoma" pitchFamily="34" charset="0"/>
              </a:rPr>
              <a:t>township/other area).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b="0" baseline="0" dirty="0">
                <a:latin typeface="+mn-lt"/>
                <a:cs typeface="Tahoma" pitchFamily="34" charset="0"/>
              </a:rPr>
              <a:t>Present Proposal : </a:t>
            </a: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Within the existing </a:t>
            </a:r>
            <a:r>
              <a:rPr kumimoji="1" lang="en-US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Durgapur Steel plant Boundary (within 600 ha) :  </a:t>
            </a: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already under DSP’s possession.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IN" b="0" u="sng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NO </a:t>
            </a:r>
            <a:r>
              <a:rPr kumimoji="1" lang="en-IN" b="0" u="sng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ADDITIONAL LAND </a:t>
            </a:r>
            <a:r>
              <a:rPr kumimoji="1" lang="en-IN" b="0" u="sng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REQUIRED</a:t>
            </a:r>
            <a:endParaRPr kumimoji="1" lang="en-IN" b="0" u="sng" baseline="0" dirty="0">
              <a:solidFill>
                <a:srgbClr val="000099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620688"/>
            <a:ext cx="11696861" cy="6048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(Operation)</a:t>
            </a: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</p:spTree>
    <p:extLst>
      <p:ext uri="{BB962C8B-B14F-4D97-AF65-F5344CB8AC3E}">
        <p14:creationId xmlns:p14="http://schemas.microsoft.com/office/powerpoint/2010/main" val="10270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(Operation)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620688"/>
            <a:ext cx="1173664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(Operation)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620688"/>
            <a:ext cx="118453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360" y="40466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baseline="0" dirty="0">
                <a:latin typeface="+mj-lt"/>
              </a:rPr>
              <a:t>Tree density for Green Belt development : 2500 trees/ha. </a:t>
            </a:r>
          </a:p>
        </p:txBody>
      </p:sp>
      <p:sp>
        <p:nvSpPr>
          <p:cNvPr id="9" name="Left Arrow 8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sp>
        <p:nvSpPr>
          <p:cNvPr id="11" name="Rectangle 10"/>
          <p:cNvSpPr/>
          <p:nvPr/>
        </p:nvSpPr>
        <p:spPr>
          <a:xfrm>
            <a:off x="623392" y="0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EMP - GREEN BELT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64185"/>
              </p:ext>
            </p:extLst>
          </p:nvPr>
        </p:nvGraphicFramePr>
        <p:xfrm>
          <a:off x="839416" y="1124744"/>
          <a:ext cx="10264959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4011">
                  <a:extLst>
                    <a:ext uri="{9D8B030D-6E8A-4147-A177-3AD203B41FA5}">
                      <a16:colId xmlns:a16="http://schemas.microsoft.com/office/drawing/2014/main" xmlns="" val="3035848706"/>
                    </a:ext>
                  </a:extLst>
                </a:gridCol>
                <a:gridCol w="1522657">
                  <a:extLst>
                    <a:ext uri="{9D8B030D-6E8A-4147-A177-3AD203B41FA5}">
                      <a16:colId xmlns:a16="http://schemas.microsoft.com/office/drawing/2014/main" xmlns="" val="1108071930"/>
                    </a:ext>
                  </a:extLst>
                </a:gridCol>
                <a:gridCol w="1928697">
                  <a:extLst>
                    <a:ext uri="{9D8B030D-6E8A-4147-A177-3AD203B41FA5}">
                      <a16:colId xmlns:a16="http://schemas.microsoft.com/office/drawing/2014/main" xmlns="" val="394111545"/>
                    </a:ext>
                  </a:extLst>
                </a:gridCol>
                <a:gridCol w="1839594">
                  <a:extLst>
                    <a:ext uri="{9D8B030D-6E8A-4147-A177-3AD203B41FA5}">
                      <a16:colId xmlns:a16="http://schemas.microsoft.com/office/drawing/2014/main" xmlns="" val="1817014757"/>
                    </a:ext>
                  </a:extLst>
                </a:gridCol>
              </a:tblGrid>
              <a:tr h="595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Description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Existing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Proposed (Additional)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Total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3431465"/>
                  </a:ext>
                </a:extLst>
              </a:tr>
              <a:tr h="29763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A. Within Plant Area (600 ha)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175311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Plant Area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600 ha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-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600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2602587005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Green Belt Area within plant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239.66 ha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10.34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250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3821315368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Percentage of Total Plant Area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39.94%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1.73%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41.67%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385504"/>
                  </a:ext>
                </a:extLst>
              </a:tr>
              <a:tr h="29763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B. Total Area under possession of DSP (5444 ha)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105648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Plant Area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600 ha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-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600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2149495655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Township/other area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4844 ha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-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4844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3497592411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Total Area under possession of DSP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5444 ha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-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5444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4130585197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Green Belt Area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1976 ha</a:t>
                      </a:r>
                      <a:endParaRPr lang="en-I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202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2178 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2880723725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Percentage of Total Area</a:t>
                      </a:r>
                      <a:endParaRPr lang="en-IN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36.297%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3.71%</a:t>
                      </a:r>
                      <a:endParaRPr lang="en-IN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40.007%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11856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No. of trees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31,61,600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 5,05,000 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36,66,600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3969976221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Tree Density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-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2500 /ha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-</a:t>
                      </a:r>
                      <a:endParaRPr lang="en-IN" sz="2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715425258"/>
                  </a:ext>
                </a:extLst>
              </a:tr>
              <a:tr h="297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Funds Allocated (Rs.)</a:t>
                      </a:r>
                      <a:endParaRPr lang="en-IN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-</a:t>
                      </a:r>
                      <a:endParaRPr lang="en-IN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</a:rPr>
                        <a:t>2,67,65,000</a:t>
                      </a:r>
                      <a:endParaRPr lang="en-IN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2,67,65,000</a:t>
                      </a:r>
                      <a:endParaRPr lang="en-I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759" marR="121759" marT="0" marB="0"/>
                </a:tc>
                <a:extLst>
                  <a:ext uri="{0D108BD9-81ED-4DB2-BD59-A6C34878D82A}">
                    <a16:rowId xmlns:a16="http://schemas.microsoft.com/office/drawing/2014/main" xmlns="" val="357505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" y="0"/>
            <a:ext cx="12140413" cy="68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" y="0"/>
            <a:ext cx="12190242" cy="68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" y="5881"/>
            <a:ext cx="12179357" cy="67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487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Solid Waste Generation &amp;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Utilization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63696"/>
              </p:ext>
            </p:extLst>
          </p:nvPr>
        </p:nvGraphicFramePr>
        <p:xfrm>
          <a:off x="119336" y="745518"/>
          <a:ext cx="11953328" cy="51317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333260227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959016693"/>
                    </a:ext>
                  </a:extLst>
                </a:gridCol>
                <a:gridCol w="2160833">
                  <a:extLst>
                    <a:ext uri="{9D8B030D-6E8A-4147-A177-3AD203B41FA5}">
                      <a16:colId xmlns:a16="http://schemas.microsoft.com/office/drawing/2014/main" xmlns="" val="1244561522"/>
                    </a:ext>
                  </a:extLst>
                </a:gridCol>
                <a:gridCol w="1224267">
                  <a:extLst>
                    <a:ext uri="{9D8B030D-6E8A-4147-A177-3AD203B41FA5}">
                      <a16:colId xmlns:a16="http://schemas.microsoft.com/office/drawing/2014/main" xmlns="" val="3323489264"/>
                    </a:ext>
                  </a:extLst>
                </a:gridCol>
                <a:gridCol w="4823812">
                  <a:extLst>
                    <a:ext uri="{9D8B030D-6E8A-4147-A177-3AD203B41FA5}">
                      <a16:colId xmlns:a16="http://schemas.microsoft.com/office/drawing/2014/main" xmlns="" val="3886539197"/>
                    </a:ext>
                  </a:extLst>
                </a:gridCol>
              </a:tblGrid>
              <a:tr h="18329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 </a:t>
                      </a:r>
                    </a:p>
                  </a:txBody>
                  <a:tcPr marL="56107" marR="5610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IN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Solid Waste Generation (T)</a:t>
                      </a:r>
                    </a:p>
                  </a:txBody>
                  <a:tcPr marL="56107" marR="5610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IN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 of  Utilisation / Disposal</a:t>
                      </a:r>
                    </a:p>
                  </a:txBody>
                  <a:tcPr marL="56107" marR="5610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255581"/>
                  </a:ext>
                </a:extLst>
              </a:tr>
              <a:tr h="36658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MTPA GHM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(EC 2007)</a:t>
                      </a:r>
                    </a:p>
                  </a:txBody>
                  <a:tcPr marL="56107" marR="5610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 </a:t>
                      </a: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 </a:t>
                      </a:r>
                      <a:r>
                        <a:rPr lang="en-IN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GHM (Proposed Project)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7" marR="5610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</a:t>
                      </a:r>
                    </a:p>
                  </a:txBody>
                  <a:tcPr marL="56107" marR="5610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899087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Slag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1085026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939034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-145992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sold for Cement making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2032714707"/>
                  </a:ext>
                </a:extLst>
              </a:tr>
              <a:tr h="303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Flue dust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28004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17321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-10683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 reused in sinter plant/  Sold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284247089"/>
                  </a:ext>
                </a:extLst>
              </a:tr>
              <a:tr h="617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Sludge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23000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11588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-11412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used in Sinter making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be sold in secondary market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4206315181"/>
                  </a:ext>
                </a:extLst>
              </a:tr>
              <a:tr h="461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BOF Slag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625031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418298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-206733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70-75 % in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Sinter making,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as substitute of lime. Rest 25-30% utilization for road making.</a:t>
                      </a: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1268561175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BOF Sludge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51001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40655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-10346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will be reused in sinter plant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3998479707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 Scales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37997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50066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12069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reused in sinter plant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3144642047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Lime Fines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40003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27094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-12909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reused in sinter plant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3666759344"/>
                  </a:ext>
                </a:extLst>
              </a:tr>
              <a:tr h="253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 Refractory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9504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-2496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</a:t>
                      </a: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sold </a:t>
                      </a: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outside market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1103973673"/>
                  </a:ext>
                </a:extLst>
              </a:tr>
              <a:tr h="2201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Cinder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87004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26861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-60143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Sold to Briquette  manufacturers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1572419711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 ESP dust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285040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198578</a:t>
                      </a:r>
                    </a:p>
                  </a:txBody>
                  <a:tcPr marL="56107" marR="56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-86462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reused in sinter plant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343401816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2274106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1738999</a:t>
                      </a:r>
                    </a:p>
                  </a:txBody>
                  <a:tcPr marL="56107" marR="56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-535107</a:t>
                      </a: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22213414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3568" y="6094457"/>
            <a:ext cx="11989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IN" sz="2200" b="0" baseline="0" dirty="0" smtClean="0">
                <a:latin typeface="+mn-lt"/>
                <a:cs typeface="Tahoma" pitchFamily="34" charset="0"/>
              </a:rPr>
              <a:t>NOTE: Decrease in waste generation because of Decrease in production capacity.</a:t>
            </a:r>
            <a:endParaRPr kumimoji="1" lang="en-IN" sz="2200" b="0" baseline="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8" y="5231868"/>
            <a:ext cx="12051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Due to recession in global market</a:t>
            </a:r>
            <a:r>
              <a:rPr kumimoji="1" lang="en-IN" b="0" baseline="0" dirty="0">
                <a:latin typeface="+mn-lt"/>
                <a:cs typeface="Tahoma" pitchFamily="34" charset="0"/>
              </a:rPr>
              <a:t>,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only part of the expansion-cum-modernization plan of DSP could be executed </a:t>
            </a:r>
            <a:r>
              <a:rPr kumimoji="1" lang="en-IN" b="0" baseline="0" dirty="0">
                <a:latin typeface="+mn-lt"/>
                <a:cs typeface="Tahoma" pitchFamily="34" charset="0"/>
              </a:rPr>
              <a:t>and the proposed rebuilding of Blast Furnace#1 of 0.945 MTPA could not be undertaken. Therefore,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at present DSP is operating much below the approved capacity</a:t>
            </a:r>
            <a:r>
              <a:rPr kumimoji="1" lang="en-IN" b="0" baseline="0" dirty="0">
                <a:latin typeface="+mn-lt"/>
                <a:cs typeface="Tahoma" pitchFamily="34" charset="0"/>
              </a:rPr>
              <a:t> of 3.5 MTPA.</a:t>
            </a:r>
            <a:endParaRPr kumimoji="1" lang="en-US" b="0" baseline="0" dirty="0">
              <a:latin typeface="+mn-lt"/>
              <a:cs typeface="Tahoma" pitchFamily="34" charset="0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384" y="44624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Previous EC Details</a:t>
            </a:r>
            <a:endParaRPr lang="en-IN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05" y="704471"/>
            <a:ext cx="12012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kumimoji="1" lang="en-IN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EC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of DSP for Modernisation-cum-Expansion plan </a:t>
            </a:r>
            <a:r>
              <a:rPr kumimoji="1" lang="en-IN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: </a:t>
            </a:r>
            <a:r>
              <a:rPr kumimoji="1" lang="en-IN" b="0" baseline="0" dirty="0" smtClean="0">
                <a:latin typeface="+mn-lt"/>
                <a:cs typeface="Tahoma" pitchFamily="34" charset="0"/>
              </a:rPr>
              <a:t>accorded </a:t>
            </a:r>
            <a:r>
              <a:rPr kumimoji="1" lang="en-IN" b="0" baseline="0" dirty="0">
                <a:latin typeface="+mn-lt"/>
                <a:cs typeface="Tahoma" pitchFamily="34" charset="0"/>
              </a:rPr>
              <a:t>by </a:t>
            </a:r>
            <a:r>
              <a:rPr kumimoji="1" lang="en-IN" b="0" baseline="0" dirty="0" err="1">
                <a:latin typeface="+mn-lt"/>
                <a:cs typeface="Tahoma" pitchFamily="34" charset="0"/>
              </a:rPr>
              <a:t>MoEFCC</a:t>
            </a:r>
            <a:r>
              <a:rPr kumimoji="1" lang="en-IN" b="0" baseline="0" dirty="0">
                <a:latin typeface="+mn-lt"/>
                <a:cs typeface="Tahoma" pitchFamily="34" charset="0"/>
              </a:rPr>
              <a:t> for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increase in production capacity </a:t>
            </a:r>
            <a:r>
              <a:rPr kumimoji="1" lang="en-IN" b="0" baseline="0" dirty="0">
                <a:latin typeface="+mn-lt"/>
                <a:cs typeface="Tahoma" pitchFamily="34" charset="0"/>
              </a:rPr>
              <a:t>of Gross Hot Metal (GHM) from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2.088 to 3.5 MTPA </a:t>
            </a:r>
            <a:r>
              <a:rPr kumimoji="1" lang="en-IN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(</a:t>
            </a:r>
            <a:r>
              <a:rPr kumimoji="1" lang="en-IN" b="0" baseline="0" dirty="0" smtClean="0">
                <a:latin typeface="+mn-lt"/>
                <a:cs typeface="Tahoma" pitchFamily="34" charset="0"/>
              </a:rPr>
              <a:t>F</a:t>
            </a:r>
            <a:r>
              <a:rPr kumimoji="1" lang="en-IN" b="0" baseline="0" dirty="0">
                <a:latin typeface="+mn-lt"/>
                <a:cs typeface="Tahoma" pitchFamily="34" charset="0"/>
              </a:rPr>
              <a:t>. No. J-11011/492/2007-IA II(I) </a:t>
            </a:r>
            <a:r>
              <a:rPr kumimoji="1" lang="en-IN" b="0" baseline="0" dirty="0" err="1" smtClean="0">
                <a:latin typeface="+mn-lt"/>
                <a:cs typeface="Tahoma" pitchFamily="34" charset="0"/>
              </a:rPr>
              <a:t>dtd</a:t>
            </a:r>
            <a:r>
              <a:rPr kumimoji="1" lang="en-IN" b="0" baseline="0" dirty="0" smtClean="0">
                <a:latin typeface="+mn-lt"/>
                <a:cs typeface="Tahoma" pitchFamily="34" charset="0"/>
              </a:rPr>
              <a:t>. </a:t>
            </a:r>
            <a:r>
              <a:rPr kumimoji="1" lang="en-IN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10.09.2007).EC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validity </a:t>
            </a:r>
            <a:r>
              <a:rPr kumimoji="1" lang="en-IN" b="0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extended </a:t>
            </a:r>
            <a:r>
              <a:rPr kumimoji="1" lang="en-IN" b="0" baseline="0" dirty="0">
                <a:latin typeface="+mn-lt"/>
                <a:cs typeface="Tahoma" pitchFamily="34" charset="0"/>
              </a:rPr>
              <a:t>for 5 years (till </a:t>
            </a:r>
            <a:r>
              <a:rPr kumimoji="1" lang="en-IN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09.09.2017</a:t>
            </a:r>
            <a:r>
              <a:rPr kumimoji="1" lang="en-IN" b="0" baseline="0" dirty="0" smtClean="0">
                <a:latin typeface="+mn-lt"/>
                <a:cs typeface="Tahoma" pitchFamily="34" charset="0"/>
              </a:rPr>
              <a:t>)</a:t>
            </a:r>
          </a:p>
        </p:txBody>
      </p:sp>
      <p:sp useBgFill="1">
        <p:nvSpPr>
          <p:cNvPr id="5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6440" y="6501648"/>
            <a:ext cx="247253" cy="247253"/>
          </a:xfrm>
          <a:prstGeom prst="actionButtonInformation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 baseline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52660"/>
              </p:ext>
            </p:extLst>
          </p:nvPr>
        </p:nvGraphicFramePr>
        <p:xfrm>
          <a:off x="168309" y="2043784"/>
          <a:ext cx="11904355" cy="3017520"/>
        </p:xfrm>
        <a:graphic>
          <a:graphicData uri="http://schemas.openxmlformats.org/drawingml/2006/table">
            <a:tbl>
              <a:tblPr firstRow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4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IN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S.N</a:t>
                      </a:r>
                      <a:endParaRPr kumimoji="1" lang="en-IN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IN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Date of Amend.</a:t>
                      </a:r>
                      <a:endParaRPr kumimoji="1" lang="en-IN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IN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Particulars/ Details of Amendment</a:t>
                      </a:r>
                      <a:endParaRPr kumimoji="1" lang="en-IN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I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1.</a:t>
                      </a:r>
                      <a:endParaRPr kumimoji="1" lang="en-IN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23.12.2008</a:t>
                      </a:r>
                      <a:endParaRPr kumimoji="1" lang="en-IN" sz="2400" b="0" kern="1200" baseline="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EC condition w.r.t water req. and Dust extraction system. </a:t>
                      </a:r>
                      <a:endParaRPr kumimoji="1" lang="en-IN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I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</a:t>
                      </a:r>
                      <a:endParaRPr kumimoji="1" lang="en-IN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400" b="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01.04.2011</a:t>
                      </a:r>
                      <a:endParaRPr kumimoji="1" lang="en-IN" sz="24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EC letter printed as Lime Calcinations Plant to Dolomite Calcinations Plant.</a:t>
                      </a:r>
                      <a:endParaRPr kumimoji="1" lang="en-IN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I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3.</a:t>
                      </a:r>
                      <a:endParaRPr kumimoji="1" lang="en-IN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400" b="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20.11.2014</a:t>
                      </a:r>
                      <a:endParaRPr kumimoji="1" lang="en-IN" sz="24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To bring back COB#5 in operation with no expansion in total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840">
                <a:tc>
                  <a:txBody>
                    <a:bodyPr/>
                    <a:lstStyle/>
                    <a:p>
                      <a:r>
                        <a:rPr kumimoji="1" lang="en-IN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4.</a:t>
                      </a:r>
                      <a:endParaRPr kumimoji="1" lang="en-IN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19.02.2016 </a:t>
                      </a:r>
                      <a:endParaRPr kumimoji="1" lang="en-IN" sz="2400" b="0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For change in Product Mix of two units viz. Wheel &amp; Axle Plant and Merchant Mill.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918" y="25357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Hazardous Wastes Generation &amp; Utilization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 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29" y="4005064"/>
            <a:ext cx="119341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IN" sz="2200" b="0" baseline="0" dirty="0">
                <a:latin typeface="+mn-lt"/>
                <a:cs typeface="Tahoma" pitchFamily="34" charset="0"/>
              </a:rPr>
              <a:t>All Hazardous waste : </a:t>
            </a:r>
            <a:r>
              <a:rPr kumimoji="1" lang="en-IN" sz="2200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sent to authorized Recyclers / TSDF facility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IN" sz="2200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No fly-ash is being generated at SAIL-DSP.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IN" sz="2200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100% of the cinder generated </a:t>
            </a:r>
            <a:r>
              <a:rPr kumimoji="1" lang="en-IN" sz="2200" b="0" baseline="0" dirty="0">
                <a:latin typeface="+mn-lt"/>
                <a:cs typeface="Tahoma" pitchFamily="34" charset="0"/>
              </a:rPr>
              <a:t>from the power-plant is being </a:t>
            </a:r>
            <a:r>
              <a:rPr kumimoji="1" lang="en-IN" sz="2200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sold to the briquette manufacturers.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IN" sz="2200" b="0" baseline="0" dirty="0" smtClean="0">
                <a:latin typeface="+mn-lt"/>
                <a:cs typeface="Tahoma" pitchFamily="34" charset="0"/>
              </a:rPr>
              <a:t>Additional Power </a:t>
            </a:r>
            <a:r>
              <a:rPr kumimoji="1" lang="en-IN" sz="2200" b="0" baseline="0" dirty="0">
                <a:latin typeface="+mn-lt"/>
                <a:cs typeface="Tahoma" pitchFamily="34" charset="0"/>
              </a:rPr>
              <a:t>generation is done by M/s NPSCL, a separate entity which has got separate CTO from WBPCB and separate EC from </a:t>
            </a:r>
            <a:r>
              <a:rPr kumimoji="1" lang="en-IN" sz="2200" b="0" baseline="0" dirty="0" err="1">
                <a:latin typeface="+mn-lt"/>
                <a:cs typeface="Tahoma" pitchFamily="34" charset="0"/>
              </a:rPr>
              <a:t>MoEFCC</a:t>
            </a:r>
            <a:r>
              <a:rPr kumimoji="1" lang="en-IN" sz="2200" b="0" baseline="0" dirty="0">
                <a:latin typeface="+mn-lt"/>
                <a:cs typeface="Tahoma" pitchFamily="34" charset="0"/>
              </a:rPr>
              <a:t>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99670"/>
              </p:ext>
            </p:extLst>
          </p:nvPr>
        </p:nvGraphicFramePr>
        <p:xfrm>
          <a:off x="191344" y="698949"/>
          <a:ext cx="11814799" cy="28740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3180679872"/>
                    </a:ext>
                  </a:extLst>
                </a:gridCol>
                <a:gridCol w="2807514">
                  <a:extLst>
                    <a:ext uri="{9D8B030D-6E8A-4147-A177-3AD203B41FA5}">
                      <a16:colId xmlns:a16="http://schemas.microsoft.com/office/drawing/2014/main" xmlns="" val="2862262721"/>
                    </a:ext>
                  </a:extLst>
                </a:gridCol>
                <a:gridCol w="2425067">
                  <a:extLst>
                    <a:ext uri="{9D8B030D-6E8A-4147-A177-3AD203B41FA5}">
                      <a16:colId xmlns:a16="http://schemas.microsoft.com/office/drawing/2014/main" xmlns="" val="830193136"/>
                    </a:ext>
                  </a:extLst>
                </a:gridCol>
                <a:gridCol w="2980346">
                  <a:extLst>
                    <a:ext uri="{9D8B030D-6E8A-4147-A177-3AD203B41FA5}">
                      <a16:colId xmlns:a16="http://schemas.microsoft.com/office/drawing/2014/main" xmlns="" val="1694316071"/>
                    </a:ext>
                  </a:extLst>
                </a:gridCol>
                <a:gridCol w="3169824">
                  <a:extLst>
                    <a:ext uri="{9D8B030D-6E8A-4147-A177-3AD203B41FA5}">
                      <a16:colId xmlns:a16="http://schemas.microsoft.com/office/drawing/2014/main" xmlns="" val="3598887990"/>
                    </a:ext>
                  </a:extLst>
                </a:gridCol>
              </a:tblGrid>
              <a:tr h="855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Hazardous Waste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 at EC 2007 GHM 3.5 MTPA (in t)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After Proposed Project </a:t>
                      </a:r>
                      <a:endParaRPr lang="en-IN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GHM 2.7 </a:t>
                      </a: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MTPA (in t)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from Proposed Project GHM 2.7 MTPA (in t)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4481577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 sludge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388368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ETP sludge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-0.914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6104508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oil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29.07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-80.41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3553555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Acid battery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8.709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-2.794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8384039"/>
                  </a:ext>
                </a:extLst>
              </a:tr>
              <a:tr h="740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Empty contaminated containers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4616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759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0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Post-project Environmental Monitoring plan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64929"/>
              </p:ext>
            </p:extLst>
          </p:nvPr>
        </p:nvGraphicFramePr>
        <p:xfrm>
          <a:off x="595808" y="696719"/>
          <a:ext cx="10972800" cy="23002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9068">
                  <a:extLst>
                    <a:ext uri="{9D8B030D-6E8A-4147-A177-3AD203B41FA5}">
                      <a16:colId xmlns:a16="http://schemas.microsoft.com/office/drawing/2014/main" xmlns="" val="3274498715"/>
                    </a:ext>
                  </a:extLst>
                </a:gridCol>
                <a:gridCol w="6357641">
                  <a:extLst>
                    <a:ext uri="{9D8B030D-6E8A-4147-A177-3AD203B41FA5}">
                      <a16:colId xmlns:a16="http://schemas.microsoft.com/office/drawing/2014/main" xmlns="" val="2076386749"/>
                    </a:ext>
                  </a:extLst>
                </a:gridCol>
                <a:gridCol w="1841236">
                  <a:extLst>
                    <a:ext uri="{9D8B030D-6E8A-4147-A177-3AD203B41FA5}">
                      <a16:colId xmlns:a16="http://schemas.microsoft.com/office/drawing/2014/main" xmlns="" val="2832341353"/>
                    </a:ext>
                  </a:extLst>
                </a:gridCol>
                <a:gridCol w="1994855">
                  <a:extLst>
                    <a:ext uri="{9D8B030D-6E8A-4147-A177-3AD203B41FA5}">
                      <a16:colId xmlns:a16="http://schemas.microsoft.com/office/drawing/2014/main" xmlns="" val="3279327277"/>
                    </a:ext>
                  </a:extLst>
                </a:gridCol>
              </a:tblGrid>
              <a:tr h="970386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S.N.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Cost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 Crores)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Recur. Cost/ annum (</a:t>
                      </a:r>
                      <a:r>
                        <a:rPr lang="en-IN" sz="24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 Crores)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337311062"/>
                  </a:ext>
                </a:extLst>
              </a:tr>
              <a:tr h="43126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Air, Noise, Solid/ Waste Management/ Water Conservation &amp; Pollution Control Systems 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430.84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2758984369"/>
                  </a:ext>
                </a:extLst>
              </a:tr>
              <a:tr h="407933">
                <a:tc gridSpan="2"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Sub-total Cost for Environmental Protection Measures</a:t>
                      </a:r>
                    </a:p>
                  </a:txBody>
                  <a:tcPr marL="67753" marR="67753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433.51</a:t>
                      </a:r>
                    </a:p>
                  </a:txBody>
                  <a:tcPr marL="67753" marR="677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IN" sz="2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7753" marR="67753" marT="0" marB="0" anchor="ctr"/>
                </a:tc>
                <a:extLst>
                  <a:ext uri="{0D108BD9-81ED-4DB2-BD59-A6C34878D82A}">
                    <a16:rowId xmlns:a16="http://schemas.microsoft.com/office/drawing/2014/main" xmlns="" val="422529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8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Post-project Environmental Monitoring plan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20689"/>
            <a:ext cx="11554516" cy="6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Post-project Environmental Monitoring plan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 rot="16200000">
            <a:off x="11549222" y="6001903"/>
            <a:ext cx="648072" cy="39881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800" baseline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692696"/>
            <a:ext cx="11482508" cy="60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Post-project Environmental Monitoring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58275"/>
            <a:ext cx="11233248" cy="623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556626" y="82300"/>
            <a:ext cx="91440" cy="731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Post-project Environmental Monitoring plan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6" y="687981"/>
            <a:ext cx="11707652" cy="57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Risk Assessment Findings &amp; its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Mitigation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88638"/>
              </p:ext>
            </p:extLst>
          </p:nvPr>
        </p:nvGraphicFramePr>
        <p:xfrm>
          <a:off x="191344" y="620688"/>
          <a:ext cx="11518873" cy="61697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530">
                  <a:extLst>
                    <a:ext uri="{9D8B030D-6E8A-4147-A177-3AD203B41FA5}">
                      <a16:colId xmlns:a16="http://schemas.microsoft.com/office/drawing/2014/main" xmlns="" val="2153505930"/>
                    </a:ext>
                  </a:extLst>
                </a:gridCol>
                <a:gridCol w="2272944">
                  <a:extLst>
                    <a:ext uri="{9D8B030D-6E8A-4147-A177-3AD203B41FA5}">
                      <a16:colId xmlns:a16="http://schemas.microsoft.com/office/drawing/2014/main" xmlns="" val="392915811"/>
                    </a:ext>
                  </a:extLst>
                </a:gridCol>
                <a:gridCol w="951339">
                  <a:extLst>
                    <a:ext uri="{9D8B030D-6E8A-4147-A177-3AD203B41FA5}">
                      <a16:colId xmlns:a16="http://schemas.microsoft.com/office/drawing/2014/main" xmlns="" val="3819975392"/>
                    </a:ext>
                  </a:extLst>
                </a:gridCol>
                <a:gridCol w="2705206">
                  <a:extLst>
                    <a:ext uri="{9D8B030D-6E8A-4147-A177-3AD203B41FA5}">
                      <a16:colId xmlns:a16="http://schemas.microsoft.com/office/drawing/2014/main" xmlns="" val="3347846330"/>
                    </a:ext>
                  </a:extLst>
                </a:gridCol>
                <a:gridCol w="2129580">
                  <a:extLst>
                    <a:ext uri="{9D8B030D-6E8A-4147-A177-3AD203B41FA5}">
                      <a16:colId xmlns:a16="http://schemas.microsoft.com/office/drawing/2014/main" xmlns="" val="2226078093"/>
                    </a:ext>
                  </a:extLst>
                </a:gridCol>
                <a:gridCol w="1477754">
                  <a:extLst>
                    <a:ext uri="{9D8B030D-6E8A-4147-A177-3AD203B41FA5}">
                      <a16:colId xmlns:a16="http://schemas.microsoft.com/office/drawing/2014/main" xmlns="" val="2411136879"/>
                    </a:ext>
                  </a:extLst>
                </a:gridCol>
                <a:gridCol w="1508520">
                  <a:extLst>
                    <a:ext uri="{9D8B030D-6E8A-4147-A177-3AD203B41FA5}">
                      <a16:colId xmlns:a16="http://schemas.microsoft.com/office/drawing/2014/main" xmlns="" val="1298086757"/>
                    </a:ext>
                  </a:extLst>
                </a:gridCol>
              </a:tblGrid>
              <a:tr h="669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endParaRPr lang="en-IN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of Hazardous substance</a:t>
                      </a:r>
                      <a:endParaRPr lang="en-IN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state</a:t>
                      </a:r>
                      <a:endParaRPr lang="en-IN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 Annual Quantity Stored/handled</a:t>
                      </a:r>
                      <a:endParaRPr lang="en-IN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storage/ handling vessel</a:t>
                      </a:r>
                      <a:endParaRPr lang="en-IN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of storage vessel</a:t>
                      </a:r>
                      <a:endParaRPr lang="en-IN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hazard associated</a:t>
                      </a:r>
                      <a:endParaRPr lang="en-IN" sz="20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990195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 Gas (Primarily Carbon monoxide)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Existing: 100000 m3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Gas holder with oil seal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100000 m3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&amp; Toxic gas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extLst>
                  <a:ext uri="{0D108BD9-81ED-4DB2-BD59-A6C34878D82A}">
                    <a16:rowId xmlns:a16="http://schemas.microsoft.com/office/drawing/2014/main" xmlns="" val="2900154906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BOF Gas (Primarily Carbon Monoxide)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Existing: 40000 m3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Gas holder with oil seal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40000 m3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&amp; Toxic gas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extLst>
                  <a:ext uri="{0D108BD9-81ED-4DB2-BD59-A6C34878D82A}">
                    <a16:rowId xmlns:a16="http://schemas.microsoft.com/office/drawing/2014/main" xmlns="" val="2139437574"/>
                  </a:ext>
                </a:extLst>
              </a:tr>
              <a:tr h="803014">
                <a:tc rowSpan="2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Coke Oven Gas, COG (Primarily Hydrogen &amp; Methane)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Existing: 25000 m3 (will be replaced with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56000 m3)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MAN type tar sealed gas holder</a:t>
                      </a: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56000 m3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&amp; Toxic gas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extLst>
                  <a:ext uri="{0D108BD9-81ED-4DB2-BD59-A6C34878D82A}">
                    <a16:rowId xmlns:a16="http://schemas.microsoft.com/office/drawing/2014/main" xmlns="" val="173947628"/>
                  </a:ext>
                </a:extLst>
              </a:tr>
              <a:tr h="3674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Proposed: 66500 m3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Gas holder with Dry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Seal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70000 m3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8669729"/>
                  </a:ext>
                </a:extLst>
              </a:tr>
              <a:tr h="378537">
                <a:tc rowSpan="2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Propane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Existing: 440 T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Mounded Bullets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T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gas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extLst>
                  <a:ext uri="{0D108BD9-81ED-4DB2-BD59-A6C34878D82A}">
                    <a16:rowId xmlns:a16="http://schemas.microsoft.com/office/drawing/2014/main" xmlns="" val="3639592578"/>
                  </a:ext>
                </a:extLst>
              </a:tr>
              <a:tr h="1151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Horizontal bullets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T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9119460"/>
                  </a:ext>
                </a:extLst>
              </a:tr>
              <a:tr h="131522">
                <a:tc rowSpan="2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LDO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Existing (NSPCL): 200 KL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cylindrical tanks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KL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liquid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extLst>
                  <a:ext uri="{0D108BD9-81ED-4DB2-BD59-A6C34878D82A}">
                    <a16:rowId xmlns:a16="http://schemas.microsoft.com/office/drawing/2014/main" xmlns="" val="3847031337"/>
                  </a:ext>
                </a:extLst>
              </a:tr>
              <a:tr h="1757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 (NSPCL): 10 KL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KL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166293"/>
                  </a:ext>
                </a:extLst>
              </a:tr>
              <a:tr h="133836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CHEMICALS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273106406"/>
                  </a:ext>
                </a:extLst>
              </a:tr>
              <a:tr h="137649">
                <a:tc row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Benzol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1482 KL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tanks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 KL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Explosive/ Flammable liquid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41219143"/>
                  </a:ext>
                </a:extLst>
              </a:tr>
              <a:tr h="13764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 KL</a:t>
                      </a:r>
                      <a:endParaRPr lang="en-IN" sz="200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39345"/>
                  </a:ext>
                </a:extLst>
              </a:tr>
              <a:tr h="2600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KL</a:t>
                      </a:r>
                      <a:endParaRPr lang="en-IN" sz="2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15" marR="21715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281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6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" y="31778"/>
            <a:ext cx="12132691" cy="68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7328" y="630942"/>
            <a:ext cx="121446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Zones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identified from consequence modelling as affected areas due to thermal radiations greater than 12.5 kW/m2 </a:t>
            </a:r>
            <a:r>
              <a:rPr kumimoji="1" lang="en-US" sz="2000" b="0" baseline="0" dirty="0" smtClean="0">
                <a:latin typeface="+mj-lt"/>
                <a:cs typeface="Tahoma" pitchFamily="34" charset="0"/>
              </a:rPr>
              <a:t>- shall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be marked as “Heat Zones” </a:t>
            </a:r>
            <a:r>
              <a:rPr kumimoji="1" lang="en-US" sz="2000" b="0" baseline="0" dirty="0" smtClean="0">
                <a:latin typeface="+mj-lt"/>
                <a:cs typeface="Tahoma" pitchFamily="34" charset="0"/>
              </a:rPr>
              <a:t>&amp; provisions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for fire fighting </a:t>
            </a:r>
            <a:r>
              <a:rPr kumimoji="1" lang="en-US" sz="2000" b="0" baseline="0" dirty="0" smtClean="0">
                <a:latin typeface="+mj-lt"/>
                <a:cs typeface="Tahoma" pitchFamily="34" charset="0"/>
              </a:rPr>
              <a:t>made available.</a:t>
            </a:r>
            <a:endParaRPr kumimoji="1" lang="en-US" sz="2000" b="0" baseline="0" dirty="0">
              <a:latin typeface="+mj-lt"/>
              <a:cs typeface="Tahoma" pitchFamily="34" charset="0"/>
            </a:endParaRPr>
          </a:p>
          <a:p>
            <a:pPr marL="360363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To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provide portable gas detectors within the site in order to facilitate </a:t>
            </a:r>
            <a:r>
              <a:rPr kumimoji="1" lang="en-US" sz="2000" b="0" baseline="0" dirty="0" smtClean="0">
                <a:latin typeface="+mj-lt"/>
                <a:cs typeface="Tahoma" pitchFamily="34" charset="0"/>
              </a:rPr>
              <a:t>gas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leak monitoring </a:t>
            </a:r>
            <a:r>
              <a:rPr kumimoji="1" lang="en-US" sz="2000" b="0" baseline="0" dirty="0" smtClean="0">
                <a:latin typeface="+mj-lt"/>
                <a:cs typeface="Tahoma" pitchFamily="34" charset="0"/>
              </a:rPr>
              <a:t>&amp;checks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. </a:t>
            </a:r>
            <a:endParaRPr kumimoji="1" lang="en-US" sz="2000" b="0" baseline="0" dirty="0" smtClean="0">
              <a:latin typeface="+mj-lt"/>
              <a:cs typeface="Tahoma" pitchFamily="34" charset="0"/>
            </a:endParaRPr>
          </a:p>
          <a:p>
            <a:pPr marL="360363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>
                <a:latin typeface="+mj-lt"/>
                <a:cs typeface="Tahoma" pitchFamily="34" charset="0"/>
              </a:rPr>
              <a:t>All major hazardous units / equipment shall be provided with  : </a:t>
            </a:r>
            <a:endParaRPr kumimoji="1" lang="en-US" sz="2000" b="0" baseline="0" dirty="0" smtClean="0">
              <a:latin typeface="+mj-lt"/>
              <a:cs typeface="Tahoma" pitchFamily="34" charset="0"/>
            </a:endParaRPr>
          </a:p>
          <a:p>
            <a:pPr marL="23304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Smoke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/ fire detection and alarm </a:t>
            </a:r>
            <a:r>
              <a:rPr kumimoji="1" lang="en-US" sz="2000" b="0" baseline="0" dirty="0" smtClean="0">
                <a:latin typeface="+mj-lt"/>
                <a:cs typeface="Tahoma" pitchFamily="34" charset="0"/>
              </a:rPr>
              <a:t>system</a:t>
            </a:r>
          </a:p>
          <a:p>
            <a:pPr marL="23304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Water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supply</a:t>
            </a:r>
          </a:p>
          <a:p>
            <a:pPr marL="23304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Fire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hydrant and nozzle installation</a:t>
            </a:r>
          </a:p>
          <a:p>
            <a:pPr marL="23304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Foam system</a:t>
            </a:r>
          </a:p>
          <a:p>
            <a:pPr marL="23304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Water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fog and sprinkler system</a:t>
            </a:r>
          </a:p>
          <a:p>
            <a:pPr marL="23304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Mobile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fire-fighting equipment</a:t>
            </a:r>
          </a:p>
          <a:p>
            <a:pPr marL="23304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sz="2000" b="0" baseline="0" dirty="0" smtClean="0">
                <a:latin typeface="+mj-lt"/>
                <a:cs typeface="Tahoma" pitchFamily="34" charset="0"/>
              </a:rPr>
              <a:t>First-aid </a:t>
            </a:r>
            <a:r>
              <a:rPr kumimoji="1" lang="en-US" sz="2000" b="0" baseline="0" dirty="0">
                <a:latin typeface="+mj-lt"/>
                <a:cs typeface="Tahoma" pitchFamily="34" charset="0"/>
              </a:rPr>
              <a:t>appliances</a:t>
            </a:r>
          </a:p>
          <a:p>
            <a:pPr marL="360363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IN" sz="2000" b="0" baseline="0" dirty="0">
                <a:latin typeface="+mj-lt"/>
                <a:cs typeface="Tahoma" pitchFamily="34" charset="0"/>
              </a:rPr>
              <a:t>Personal Protective Equipment (PPE) shall be provided for additional protection to </a:t>
            </a:r>
            <a:r>
              <a:rPr kumimoji="1" lang="en-IN" sz="2000" b="0" baseline="0" dirty="0" smtClean="0">
                <a:latin typeface="+mj-lt"/>
                <a:cs typeface="Tahoma" pitchFamily="34" charset="0"/>
              </a:rPr>
              <a:t>workers</a:t>
            </a:r>
          </a:p>
          <a:p>
            <a:pPr marL="360363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IN" sz="2000" b="0" baseline="0" dirty="0">
                <a:latin typeface="+mj-lt"/>
                <a:cs typeface="Tahoma" pitchFamily="34" charset="0"/>
              </a:rPr>
              <a:t>Security of facility to prevent unauthorized </a:t>
            </a:r>
            <a:r>
              <a:rPr kumimoji="1" lang="en-IN" sz="2000" b="0" baseline="0" dirty="0" smtClean="0">
                <a:latin typeface="+mj-lt"/>
                <a:cs typeface="Tahoma" pitchFamily="34" charset="0"/>
              </a:rPr>
              <a:t>access, </a:t>
            </a:r>
            <a:r>
              <a:rPr kumimoji="1" lang="en-IN" sz="2000" b="0" baseline="0" dirty="0">
                <a:latin typeface="+mj-lt"/>
                <a:cs typeface="Tahoma" pitchFamily="34" charset="0"/>
              </a:rPr>
              <a:t>introduction of prohibited items </a:t>
            </a:r>
            <a:r>
              <a:rPr kumimoji="1" lang="en-IN" sz="2000" b="0" baseline="0" dirty="0" smtClean="0">
                <a:latin typeface="+mj-lt"/>
                <a:cs typeface="Tahoma" pitchFamily="34" charset="0"/>
              </a:rPr>
              <a:t>&amp; </a:t>
            </a:r>
            <a:r>
              <a:rPr kumimoji="1" lang="en-IN" sz="2000" b="0" baseline="0" dirty="0">
                <a:latin typeface="+mj-lt"/>
                <a:cs typeface="Tahoma" pitchFamily="34" charset="0"/>
              </a:rPr>
              <a:t>control of onsite </a:t>
            </a:r>
            <a:r>
              <a:rPr kumimoji="1" lang="en-IN" sz="2000" b="0" baseline="0" dirty="0" smtClean="0">
                <a:latin typeface="+mj-lt"/>
                <a:cs typeface="Tahoma" pitchFamily="34" charset="0"/>
              </a:rPr>
              <a:t>traffic.</a:t>
            </a:r>
            <a:endParaRPr kumimoji="1" lang="en-US" sz="2000" b="0" baseline="0" dirty="0">
              <a:latin typeface="+mj-lt"/>
              <a:cs typeface="Tahom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Risk Assessment Findings &amp; its Mitigation</a:t>
            </a:r>
          </a:p>
        </p:txBody>
      </p:sp>
    </p:spTree>
    <p:extLst>
      <p:ext uri="{BB962C8B-B14F-4D97-AF65-F5344CB8AC3E}">
        <p14:creationId xmlns:p14="http://schemas.microsoft.com/office/powerpoint/2010/main" val="12676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997110" y="-7730"/>
            <a:ext cx="10379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000" baseline="0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latin typeface="Book Antiqua" pitchFamily="18" charset="0"/>
              </a:rPr>
              <a:t>Energy Conversation Measures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Energy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and Water Conservation Measures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32" y="904183"/>
            <a:ext cx="1164061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IN" b="0" baseline="0" dirty="0" smtClean="0">
                <a:latin typeface="+mj-lt"/>
                <a:cs typeface="Tahoma" pitchFamily="34" charset="0"/>
              </a:rPr>
              <a:t>“</a:t>
            </a:r>
            <a:r>
              <a:rPr kumimoji="1" lang="en-IN" b="0" baseline="0" dirty="0">
                <a:latin typeface="+mj-lt"/>
                <a:cs typeface="Tahoma" pitchFamily="34" charset="0"/>
              </a:rPr>
              <a:t>Zero discharge” </a:t>
            </a:r>
            <a:r>
              <a:rPr kumimoji="1" lang="en-IN" b="0" baseline="0" dirty="0" smtClean="0">
                <a:latin typeface="+mj-lt"/>
                <a:cs typeface="Tahoma" pitchFamily="34" charset="0"/>
              </a:rPr>
              <a:t>concept is under implementation.</a:t>
            </a:r>
            <a:endParaRPr kumimoji="1" lang="en-IN" b="0" baseline="0" dirty="0">
              <a:latin typeface="+mj-lt"/>
              <a:cs typeface="Tahoma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IN" b="0" baseline="0" dirty="0">
                <a:latin typeface="+mj-lt"/>
                <a:cs typeface="Tahoma" pitchFamily="34" charset="0"/>
              </a:rPr>
              <a:t>Coke Dry Quenching Plant sensible heat recovery with steam generation.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IN" b="0" baseline="0" dirty="0">
                <a:latin typeface="+mj-lt"/>
                <a:cs typeface="Tahoma" pitchFamily="34" charset="0"/>
              </a:rPr>
              <a:t>State-of-the-art pollution control technologies have been considered to have minimum impact on the environment.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IN" b="0" baseline="0" dirty="0">
                <a:latin typeface="+mj-lt"/>
                <a:cs typeface="Tahoma" pitchFamily="34" charset="0"/>
              </a:rPr>
              <a:t>High-Efficiency Multi slit Burner in Ignition Furnace eliminates “NO FLAME” areas and supplies minimum heat input for ignition, therefore saving energy.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IN" b="0" baseline="0" dirty="0">
                <a:latin typeface="+mj-lt"/>
                <a:cs typeface="Tahoma" pitchFamily="34" charset="0"/>
              </a:rPr>
              <a:t>Exhauster VVVF drive for better control of gas suction and energy conservation.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IN" b="0" baseline="0" dirty="0">
                <a:latin typeface="+mj-lt"/>
                <a:cs typeface="Tahoma" pitchFamily="34" charset="0"/>
              </a:rPr>
              <a:t>Stage Combustion / Recirculation of Flue Gas for Energy Conservation and NOx control </a:t>
            </a:r>
            <a:endParaRPr kumimoji="1" lang="en-IN" b="0" baseline="0" dirty="0" smtClean="0">
              <a:latin typeface="+mj-lt"/>
              <a:cs typeface="Tahoma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US" b="0" baseline="0" dirty="0" smtClean="0">
                <a:latin typeface="+mj-lt"/>
                <a:cs typeface="Tahoma" pitchFamily="34" charset="0"/>
              </a:rPr>
              <a:t>Utilization </a:t>
            </a:r>
            <a:r>
              <a:rPr kumimoji="1" lang="en-US" b="0" baseline="0" dirty="0">
                <a:latin typeface="+mj-lt"/>
                <a:cs typeface="Tahoma" pitchFamily="34" charset="0"/>
              </a:rPr>
              <a:t>of energy in </a:t>
            </a:r>
            <a:r>
              <a:rPr kumimoji="1" lang="en-US" b="0" baseline="0" dirty="0" smtClean="0">
                <a:latin typeface="+mj-lt"/>
                <a:cs typeface="Tahoma" pitchFamily="34" charset="0"/>
              </a:rPr>
              <a:t>off-gases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US" b="0" baseline="0" dirty="0" smtClean="0">
                <a:latin typeface="+mj-lt"/>
                <a:cs typeface="Tahoma" pitchFamily="34" charset="0"/>
              </a:rPr>
              <a:t>Utilization </a:t>
            </a:r>
            <a:r>
              <a:rPr kumimoji="1" lang="en-US" b="0" baseline="0" dirty="0">
                <a:latin typeface="+mj-lt"/>
                <a:cs typeface="Tahoma" pitchFamily="34" charset="0"/>
              </a:rPr>
              <a:t>of PCI in Blast </a:t>
            </a:r>
            <a:r>
              <a:rPr kumimoji="1" lang="en-US" b="0" baseline="0" dirty="0" smtClean="0">
                <a:latin typeface="+mj-lt"/>
                <a:cs typeface="Tahoma" pitchFamily="34" charset="0"/>
              </a:rPr>
              <a:t>Furnace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IN" b="0" baseline="0" dirty="0" smtClean="0">
                <a:latin typeface="+mj-lt"/>
                <a:cs typeface="Tahoma" pitchFamily="34" charset="0"/>
              </a:rPr>
              <a:t>Solar Plant - </a:t>
            </a:r>
            <a:r>
              <a:rPr kumimoji="1" lang="en-US" b="0" baseline="0" dirty="0">
                <a:latin typeface="+mj-lt"/>
                <a:cs typeface="Tahoma" pitchFamily="34" charset="0"/>
              </a:rPr>
              <a:t>1 </a:t>
            </a:r>
            <a:r>
              <a:rPr kumimoji="1" lang="en-US" b="0" baseline="0" dirty="0" err="1">
                <a:latin typeface="+mj-lt"/>
                <a:cs typeface="Tahoma" pitchFamily="34" charset="0"/>
              </a:rPr>
              <a:t>MWp</a:t>
            </a:r>
            <a:r>
              <a:rPr kumimoji="1" lang="en-US" b="0" baseline="0" dirty="0">
                <a:latin typeface="+mj-lt"/>
                <a:cs typeface="Tahoma" pitchFamily="34" charset="0"/>
              </a:rPr>
              <a:t> Roof Top Solar </a:t>
            </a:r>
            <a:r>
              <a:rPr kumimoji="1" lang="en-US" b="0" baseline="0" dirty="0" smtClean="0">
                <a:latin typeface="+mj-lt"/>
                <a:cs typeface="Tahoma" pitchFamily="34" charset="0"/>
              </a:rPr>
              <a:t>Plant has been installed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1" lang="en-US" b="0" baseline="0" dirty="0" smtClean="0">
                <a:latin typeface="+mj-lt"/>
                <a:cs typeface="Tahoma" pitchFamily="34" charset="0"/>
              </a:rPr>
              <a:t>LED Lighting</a:t>
            </a:r>
            <a:endParaRPr kumimoji="1" lang="en-US" b="0" baseline="0" dirty="0"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" r="31"/>
          <a:stretch/>
        </p:blipFill>
        <p:spPr>
          <a:xfrm>
            <a:off x="119336" y="775229"/>
            <a:ext cx="4157802" cy="604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" r="9"/>
          <a:stretch/>
        </p:blipFill>
        <p:spPr>
          <a:xfrm>
            <a:off x="4419939" y="575647"/>
            <a:ext cx="7776865" cy="4968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824" y="5202485"/>
            <a:ext cx="76081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buFont charset="0" pitchFamily="34" typeface="Arial"/>
              <a:buChar char="•"/>
            </a:pPr>
            <a:endParaRPr b="0" baseline="0" dirty="0" kumimoji="1" lang="en-US" smtClean="0" sz="600">
              <a:latin typeface="+mn-lt"/>
              <a:cs charset="0" pitchFamily="34" typeface="Tahoma"/>
            </a:endParaRP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b="0" baseline="0" dirty="0" kumimoji="1" lang="en-IN" sz="2200">
                <a:latin typeface="+mn-lt"/>
                <a:cs charset="0" pitchFamily="34" typeface="Tahoma"/>
              </a:rPr>
              <a:t>S</a:t>
            </a:r>
            <a:r>
              <a:rPr b="0" baseline="0" dirty="0" kumimoji="1" lang="en-IN" smtClean="0" sz="2200">
                <a:latin typeface="+mn-lt"/>
                <a:cs charset="0" pitchFamily="34" typeface="Tahoma"/>
              </a:rPr>
              <a:t>ite visit </a:t>
            </a:r>
            <a:r>
              <a:rPr b="0" baseline="0" dirty="0" kumimoji="1" lang="en-IN" sz="2200">
                <a:latin typeface="+mn-lt"/>
                <a:cs charset="0" pitchFamily="34" typeface="Tahoma"/>
              </a:rPr>
              <a:t>on 5th March, </a:t>
            </a:r>
            <a:r>
              <a:rPr b="0" baseline="0" dirty="0" kumimoji="1" lang="en-IN" smtClean="0" sz="2200">
                <a:latin typeface="+mn-lt"/>
                <a:cs charset="0" pitchFamily="34" typeface="Tahoma"/>
              </a:rPr>
              <a:t>2021</a:t>
            </a: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b="0" baseline="0" dirty="0" kumimoji="1" lang="en-IN" smtClean="0" sz="2200">
                <a:latin typeface="+mn-lt"/>
                <a:cs charset="0" pitchFamily="34" typeface="Tahoma"/>
              </a:rPr>
              <a:t>RO Report No - J-11011/492/2007-IAII(I</a:t>
            </a:r>
            <a:r>
              <a:rPr b="0" baseline="0" dirty="0" kumimoji="1" lang="en-IN" sz="2200">
                <a:latin typeface="+mn-lt"/>
                <a:cs charset="0" pitchFamily="34" typeface="Tahoma"/>
              </a:rPr>
              <a:t>) </a:t>
            </a:r>
            <a:r>
              <a:rPr b="0" baseline="0" dirty="0" err="1" kumimoji="1" lang="en-IN" sz="2200">
                <a:latin typeface="+mn-lt"/>
                <a:cs charset="0" pitchFamily="34" typeface="Tahoma"/>
              </a:rPr>
              <a:t>dtd</a:t>
            </a:r>
            <a:r>
              <a:rPr b="0" baseline="0" dirty="0" kumimoji="1" lang="en-IN" sz="2200">
                <a:latin typeface="+mn-lt"/>
                <a:cs charset="0" pitchFamily="34" typeface="Tahoma"/>
              </a:rPr>
              <a:t>. </a:t>
            </a:r>
            <a:r>
              <a:rPr b="0" baseline="0" dirty="0" kumimoji="1" lang="en-IN" smtClean="0" sz="2200">
                <a:latin typeface="+mn-lt"/>
                <a:cs charset="0" pitchFamily="34" typeface="Tahoma"/>
              </a:rPr>
              <a:t>16</a:t>
            </a:r>
            <a:r>
              <a:rPr b="0" dirty="0" kumimoji="1" lang="en-IN" smtClean="0" sz="2200">
                <a:latin typeface="+mn-lt"/>
                <a:cs charset="0" pitchFamily="34" typeface="Tahoma"/>
              </a:rPr>
              <a:t>th</a:t>
            </a:r>
            <a:r>
              <a:rPr b="0" baseline="0" dirty="0" kumimoji="1" lang="en-IN" smtClean="0" sz="2200">
                <a:latin typeface="+mn-lt"/>
                <a:cs charset="0" pitchFamily="34" typeface="Tahoma"/>
              </a:rPr>
              <a:t> March</a:t>
            </a:r>
            <a:r>
              <a:rPr b="0" baseline="0" dirty="0" kumimoji="1" lang="en-IN" sz="2200">
                <a:latin typeface="+mn-lt"/>
                <a:cs charset="0" pitchFamily="34" typeface="Tahoma"/>
              </a:rPr>
              <a:t>, 2021 </a:t>
            </a:r>
            <a:r>
              <a:rPr b="0" baseline="0" dirty="0" kumimoji="1" lang="en-IN" smtClean="0" sz="2200">
                <a:latin typeface="+mn-lt"/>
                <a:cs charset="0" pitchFamily="34" typeface="Tahoma"/>
              </a:rPr>
              <a:t>mentions </a:t>
            </a:r>
            <a:r>
              <a:rPr b="0" baseline="0" dirty="0" kumimoji="1" lang="en-IN" sz="2200">
                <a:latin typeface="+mn-lt"/>
                <a:cs charset="0" pitchFamily="34" typeface="Tahoma"/>
              </a:rPr>
              <a:t>that “</a:t>
            </a:r>
            <a:r>
              <a:rPr b="0" baseline="0" dirty="0" kumimoji="1" lang="en-IN" sz="2200">
                <a:solidFill>
                  <a:srgbClr val="000099"/>
                </a:solidFill>
                <a:latin typeface="+mn-lt"/>
                <a:cs charset="0" pitchFamily="34" typeface="Tahoma"/>
              </a:rPr>
              <a:t>No non-compliances detected. No any further action is required</a:t>
            </a:r>
            <a:r>
              <a:rPr b="0" baseline="0" dirty="0" kumimoji="1" lang="en-IN" sz="2200">
                <a:latin typeface="+mn-lt"/>
                <a:cs charset="0" pitchFamily="34" typeface="Tahoma"/>
              </a:rPr>
              <a:t>”.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48538" y="548680"/>
            <a:ext cx="0" cy="619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38688" y="3426750"/>
            <a:ext cx="4237632" cy="268180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59496" y="5733256"/>
            <a:ext cx="792088" cy="0"/>
          </a:xfrm>
          <a:prstGeom prst="lin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/>
          <p:cNvSpPr/>
          <p:nvPr/>
        </p:nvSpPr>
        <p:spPr>
          <a:xfrm>
            <a:off x="551384" y="44624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aseline="0" dirty="0" lang="en-US" u="sng">
                <a:solidFill>
                  <a:srgbClr val="000099"/>
                </a:solidFill>
                <a:latin typeface="+mn-lt"/>
              </a:rPr>
              <a:t>Compliance Status of Existing </a:t>
            </a:r>
            <a:r>
              <a:rPr baseline="0" dirty="0" lang="en-US" smtClean="0" u="sng">
                <a:solidFill>
                  <a:srgbClr val="000099"/>
                </a:solidFill>
                <a:latin typeface="+mn-lt"/>
              </a:rPr>
              <a:t>Units </a:t>
            </a:r>
            <a:endParaRPr baseline="0" dirty="0" lang="en-IN" u="sng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15680" y="1988840"/>
            <a:ext cx="792088" cy="0"/>
          </a:xfrm>
          <a:prstGeom prst="lin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419535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Specific Consumptions &amp; </a:t>
            </a:r>
            <a:r>
              <a:rPr lang="en-US" u="sng" baseline="0" dirty="0" smtClean="0">
                <a:solidFill>
                  <a:srgbClr val="000099"/>
                </a:solidFill>
                <a:latin typeface="+mn-lt"/>
              </a:rPr>
              <a:t>Emissions</a:t>
            </a:r>
            <a:endParaRPr lang="en-US" u="sng" baseline="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54868"/>
              </p:ext>
            </p:extLst>
          </p:nvPr>
        </p:nvGraphicFramePr>
        <p:xfrm>
          <a:off x="396514" y="908720"/>
          <a:ext cx="11544689" cy="3470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0934">
                  <a:extLst>
                    <a:ext uri="{9D8B030D-6E8A-4147-A177-3AD203B41FA5}">
                      <a16:colId xmlns:a16="http://schemas.microsoft.com/office/drawing/2014/main" xmlns="" val="818945864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95192825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11579625"/>
                    </a:ext>
                  </a:extLst>
                </a:gridCol>
                <a:gridCol w="3500113">
                  <a:extLst>
                    <a:ext uri="{9D8B030D-6E8A-4147-A177-3AD203B41FA5}">
                      <a16:colId xmlns:a16="http://schemas.microsoft.com/office/drawing/2014/main" xmlns="" val="1686539270"/>
                    </a:ext>
                  </a:extLst>
                </a:gridCol>
                <a:gridCol w="1697018">
                  <a:extLst>
                    <a:ext uri="{9D8B030D-6E8A-4147-A177-3AD203B41FA5}">
                      <a16:colId xmlns:a16="http://schemas.microsoft.com/office/drawing/2014/main" xmlns="" val="1359832200"/>
                    </a:ext>
                  </a:extLst>
                </a:gridCol>
              </a:tblGrid>
              <a:tr h="3655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 dirty="0">
                          <a:effectLst/>
                        </a:rPr>
                        <a:t>SN.</a:t>
                      </a:r>
                      <a:endParaRPr lang="en-IN" sz="2200" b="1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>
                          <a:effectLst/>
                        </a:rPr>
                        <a:t>Parameter</a:t>
                      </a:r>
                      <a:endParaRPr lang="en-IN" sz="2200" b="1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>
                          <a:effectLst/>
                        </a:rPr>
                        <a:t>Values</a:t>
                      </a:r>
                      <a:endParaRPr lang="en-IN" sz="2200" b="1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 dirty="0">
                          <a:effectLst/>
                        </a:rPr>
                        <a:t>Unit</a:t>
                      </a:r>
                      <a:endParaRPr lang="en-IN" sz="2200" b="1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893133"/>
                  </a:ext>
                </a:extLst>
              </a:tr>
              <a:tr h="7537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 dirty="0">
                          <a:effectLst/>
                        </a:rPr>
                        <a:t>Existing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 dirty="0">
                          <a:effectLst/>
                        </a:rPr>
                        <a:t>2020-21</a:t>
                      </a:r>
                      <a:endParaRPr lang="en-IN" sz="2200" b="1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 dirty="0" smtClean="0">
                          <a:effectLst/>
                        </a:rPr>
                        <a:t>Proposed Project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 b="1" dirty="0" smtClean="0">
                          <a:effectLst/>
                        </a:rPr>
                        <a:t>(at 2.7 </a:t>
                      </a:r>
                      <a:r>
                        <a:rPr lang="en-IN" sz="2200" b="1" dirty="0">
                          <a:effectLst/>
                        </a:rPr>
                        <a:t>MTPA </a:t>
                      </a:r>
                      <a:r>
                        <a:rPr lang="en-IN" sz="2200" b="1" dirty="0" smtClean="0">
                          <a:effectLst/>
                        </a:rPr>
                        <a:t>GHM stage)</a:t>
                      </a:r>
                      <a:endParaRPr lang="en-IN" sz="2200" b="1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9637245"/>
                  </a:ext>
                </a:extLst>
              </a:tr>
              <a:tr h="365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1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2200" dirty="0">
                          <a:effectLst/>
                        </a:rPr>
                        <a:t>Water Consumption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3.3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3.0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m</a:t>
                      </a:r>
                      <a:r>
                        <a:rPr lang="en-IN" sz="2200" baseline="30000">
                          <a:effectLst/>
                        </a:rPr>
                        <a:t>3</a:t>
                      </a:r>
                      <a:r>
                        <a:rPr lang="en-IN" sz="2200">
                          <a:effectLst/>
                        </a:rPr>
                        <a:t>/tcs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extLst>
                  <a:ext uri="{0D108BD9-81ED-4DB2-BD59-A6C34878D82A}">
                    <a16:rowId xmlns:a16="http://schemas.microsoft.com/office/drawing/2014/main" xmlns="" val="2536869207"/>
                  </a:ext>
                </a:extLst>
              </a:tr>
              <a:tr h="365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2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Energy Consumption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5.88 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5.81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Gcal/thm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extLst>
                  <a:ext uri="{0D108BD9-81ED-4DB2-BD59-A6C34878D82A}">
                    <a16:rowId xmlns:a16="http://schemas.microsoft.com/office/drawing/2014/main" xmlns="" val="2553073334"/>
                  </a:ext>
                </a:extLst>
              </a:tr>
              <a:tr h="365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3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CO</a:t>
                      </a:r>
                      <a:r>
                        <a:rPr lang="en-IN" sz="2200" baseline="-25000">
                          <a:effectLst/>
                        </a:rPr>
                        <a:t>2 </a:t>
                      </a:r>
                      <a:r>
                        <a:rPr lang="en-IN" sz="2200">
                          <a:effectLst/>
                        </a:rPr>
                        <a:t> Emissions (GHG emissions)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2.33 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2.3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t/thm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extLst>
                  <a:ext uri="{0D108BD9-81ED-4DB2-BD59-A6C34878D82A}">
                    <a16:rowId xmlns:a16="http://schemas.microsoft.com/office/drawing/2014/main" xmlns="" val="1362766844"/>
                  </a:ext>
                </a:extLst>
              </a:tr>
              <a:tr h="365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4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Solid waste generation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0.6016 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0.6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t/thm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extLst>
                  <a:ext uri="{0D108BD9-81ED-4DB2-BD59-A6C34878D82A}">
                    <a16:rowId xmlns:a16="http://schemas.microsoft.com/office/drawing/2014/main" xmlns="" val="3844937128"/>
                  </a:ext>
                </a:extLst>
              </a:tr>
              <a:tr h="365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5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Raw material Consumption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2774.66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2770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</a:rPr>
                        <a:t>kg/thm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extLst>
                  <a:ext uri="{0D108BD9-81ED-4DB2-BD59-A6C34878D82A}">
                    <a16:rowId xmlns:a16="http://schemas.microsoft.com/office/drawing/2014/main" xmlns="" val="1152866339"/>
                  </a:ext>
                </a:extLst>
              </a:tr>
              <a:tr h="365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6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N" sz="2200">
                          <a:effectLst/>
                        </a:rPr>
                        <a:t>PM emissions</a:t>
                      </a:r>
                      <a:endParaRPr lang="en-IN" sz="22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0.623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138122" marR="138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0.60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</a:rPr>
                        <a:t>Kg/</a:t>
                      </a:r>
                      <a:r>
                        <a:rPr lang="en-IN" sz="2200" dirty="0" err="1">
                          <a:effectLst/>
                        </a:rPr>
                        <a:t>thm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35809" marR="35809" marT="0" marB="0"/>
                </a:tc>
                <a:extLst>
                  <a:ext uri="{0D108BD9-81ED-4DB2-BD59-A6C34878D82A}">
                    <a16:rowId xmlns:a16="http://schemas.microsoft.com/office/drawing/2014/main" xmlns="" val="274797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6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9B4FC9-243E-CB45-A39C-D35C384A4CE2}"/>
              </a:ext>
            </a:extLst>
          </p:cNvPr>
          <p:cNvSpPr/>
          <p:nvPr/>
        </p:nvSpPr>
        <p:spPr>
          <a:xfrm>
            <a:off x="1524001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u="sng" baseline="0" dirty="0">
                <a:solidFill>
                  <a:srgbClr val="000099"/>
                </a:solidFill>
                <a:latin typeface="+mn-lt"/>
              </a:rPr>
              <a:t>DETAILS OF COURT CASES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08" y="1628800"/>
            <a:ext cx="1029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b="0" u="sng" baseline="0" dirty="0" smtClean="0">
                <a:solidFill>
                  <a:srgbClr val="000099"/>
                </a:solidFill>
                <a:latin typeface="+mn-lt"/>
                <a:cs typeface="Tahoma" pitchFamily="34" charset="0"/>
              </a:rPr>
              <a:t>No Direction / Court cases/ Litigation against the project</a:t>
            </a:r>
            <a:endParaRPr kumimoji="1" lang="en-US" b="0" baseline="0" dirty="0" smtClean="0">
              <a:solidFill>
                <a:srgbClr val="000099"/>
              </a:solidFill>
              <a:latin typeface="+mn-lt"/>
              <a:cs typeface="Tahoma" pitchFamily="34" charset="0"/>
            </a:endParaRPr>
          </a:p>
          <a:p>
            <a:pPr marL="342900" indent="-342900" defTabSz="91441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1" lang="en-US" b="0" baseline="0" dirty="0">
              <a:solidFill>
                <a:srgbClr val="000099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3920" y="2996952"/>
            <a:ext cx="857256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0" dirty="0" lang="en-US" smtClean="0" sz="360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latin charset="0" pitchFamily="66" typeface="Brush Script MT"/>
              </a:rPr>
              <a:t>There is a little bit of SAIL in everybody’s life</a:t>
            </a:r>
            <a:endParaRPr b="1" baseline="0" dirty="0" lang="en-US" sz="3600">
              <a:ln>
                <a:solidFill>
                  <a:srgbClr val="0000FF"/>
                </a:solidFill>
              </a:ln>
              <a:solidFill>
                <a:srgbClr val="000000"/>
              </a:solidFill>
              <a:latin charset="0" pitchFamily="66" typeface="Brush Script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5599" y="1352338"/>
            <a:ext cx="5883817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baseline="0" dirty="0" lang="en-US" smtClean="0" sz="5400">
                <a:ln>
                  <a:solidFill>
                    <a:srgbClr val="0000FF"/>
                  </a:solidFill>
                </a:ln>
                <a:solidFill>
                  <a:srgbClr val="000066"/>
                </a:solidFill>
                <a:latin charset="0" panose="02040503050406030204" pitchFamily="18" typeface="Cambria"/>
              </a:rPr>
              <a:t>THANK YOU</a:t>
            </a:r>
            <a:endParaRPr b="1" baseline="0" dirty="0" lang="en-US" sz="5400">
              <a:ln>
                <a:solidFill>
                  <a:srgbClr val="0000FF"/>
                </a:solidFill>
              </a:ln>
              <a:solidFill>
                <a:srgbClr val="000066"/>
              </a:solidFill>
              <a:latin charset="0" panose="02040503050406030204" pitchFamily="18"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" r="-97"/>
          <a:stretch/>
        </p:blipFill>
        <p:spPr>
          <a:xfrm>
            <a:off x="2122175" y="4684835"/>
            <a:ext cx="2016223" cy="955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8" r="50"/>
          <a:stretch/>
        </p:blipFill>
        <p:spPr>
          <a:xfrm>
            <a:off x="8051529" y="4684835"/>
            <a:ext cx="2211408" cy="8991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57892" y="2347676"/>
            <a:ext cx="5544616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47225" y="1361523"/>
            <a:ext cx="5544616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uk\Desktop\product mix\SAIL_Logo.svg.png" id="9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326593" y="4046999"/>
            <a:ext cx="1607214" cy="1686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5881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432" y="620688"/>
            <a:ext cx="10513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b="0" baseline="0" dirty="0">
                <a:latin typeface="+mn-lt"/>
                <a:cs typeface="Tahoma" pitchFamily="34" charset="0"/>
              </a:rPr>
              <a:t>Change in Total GHM (Gross Hot metal) from </a:t>
            </a:r>
            <a:r>
              <a:rPr kumimoji="1" lang="en-US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3.5 MTPA (EC 2007) to  2.7 MTPA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No reconstruction of BF#1 (0.945 MTPA)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Increase in GHM production of BF # 2 &amp; BF # 3 (1.61 to 1.755 MTPA)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kumimoji="1" lang="en-US" b="0" baseline="0" dirty="0">
                <a:solidFill>
                  <a:srgbClr val="000099"/>
                </a:solidFill>
                <a:latin typeface="+mn-lt"/>
                <a:cs typeface="Tahoma" pitchFamily="34" charset="0"/>
              </a:rPr>
              <a:t>No change in GHM production from BF # 4 (0.945 MTPA)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47633"/>
              </p:ext>
            </p:extLst>
          </p:nvPr>
        </p:nvGraphicFramePr>
        <p:xfrm>
          <a:off x="407368" y="2348880"/>
          <a:ext cx="11377264" cy="3897948"/>
        </p:xfrm>
        <a:graphic>
          <a:graphicData uri="http://schemas.openxmlformats.org/drawingml/2006/table">
            <a:tbl>
              <a:tblPr firstRow="1" firstCol="1" bandRow="1"/>
              <a:tblGrid>
                <a:gridCol w="389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8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6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60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76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9908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BF Units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kumimoji="1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Capacity as per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kumimoji="1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EC 2007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Existing Installed Capacity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(as of now)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kumimoji="1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Proposed Capacity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kumimoji="1" lang="en-IN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Remarks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kumimoji="1"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BF# </a:t>
                      </a: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Reconstruction (new)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0.945 MTPA GHM</a:t>
                      </a:r>
                      <a:endParaRPr kumimoji="1" lang="en-IN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Not Constructed </a:t>
                      </a:r>
                      <a:endParaRPr kumimoji="1" lang="en-US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-</a:t>
                      </a: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Change.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BF# 1 is decommissioned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New not reconstructed</a:t>
                      </a:r>
                      <a:endParaRPr kumimoji="1" lang="en-IN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b)</a:t>
                      </a:r>
                      <a:r>
                        <a:rPr kumimoji="1"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BF# 2 &amp; </a:t>
                      </a: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BF#3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1.61 MTPA</a:t>
                      </a:r>
                      <a:endParaRPr kumimoji="1" lang="en-IN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1.61 </a:t>
                      </a:r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MTPA GHM</a:t>
                      </a:r>
                      <a:endParaRPr kumimoji="1" lang="en-US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1.755 MTPA GHM</a:t>
                      </a:r>
                      <a:endParaRPr kumimoji="1" lang="en-IN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Change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Increase in GHM from 1.61 to 1.755 MTPA by Operational </a:t>
                      </a:r>
                      <a:r>
                        <a:rPr kumimoji="1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Optimisation</a:t>
                      </a:r>
                      <a:endParaRPr kumimoji="1" lang="en-IN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39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c)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BF# </a:t>
                      </a: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4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0.945 MTPA</a:t>
                      </a:r>
                      <a:endParaRPr kumimoji="1" lang="en-IN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0.945 </a:t>
                      </a: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MTPA GHM</a:t>
                      </a:r>
                      <a:endParaRPr kumimoji="1" lang="en-US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t"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kumimoji="1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0.945 MTPA GHM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fontAlgn="t"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kumimoji="1" lang="en-IN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No Change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39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1"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  <a:endParaRPr kumimoji="1" lang="en-IN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1" lang="en-US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Total GHM 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3.5 MTPA 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IN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2.555 MTPA</a:t>
                      </a:r>
                      <a:endParaRPr kumimoji="1" lang="en-US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t"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kumimoji="1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2.7 MTPA</a:t>
                      </a: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fontAlgn="t"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endParaRPr kumimoji="1" lang="en-IN" sz="2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87162" marR="87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15511" y="6501648"/>
            <a:ext cx="289110" cy="246134"/>
          </a:xfrm>
          <a:prstGeom prst="actionButtonReturn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1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78493" y="2492896"/>
            <a:ext cx="289110" cy="246134"/>
          </a:xfrm>
          <a:prstGeom prst="actionButtonReturn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94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5800" y="44624"/>
            <a:ext cx="369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IN" u="sng" baseline="0" dirty="0">
                <a:solidFill>
                  <a:srgbClr val="000099"/>
                </a:solidFill>
                <a:latin typeface="+mn-lt"/>
              </a:rPr>
              <a:t>Environmental Site Settings</a:t>
            </a:r>
          </a:p>
        </p:txBody>
      </p:sp>
      <p:graphicFrame>
        <p:nvGraphicFramePr>
          <p:cNvPr id="6" name="Google Shape;739;p49"/>
          <p:cNvGraphicFramePr/>
          <p:nvPr>
            <p:extLst>
              <p:ext uri="{D42A27DB-BD31-4B8C-83A1-F6EECF244321}">
                <p14:modId xmlns:p14="http://schemas.microsoft.com/office/powerpoint/2010/main" val="1195510766"/>
              </p:ext>
            </p:extLst>
          </p:nvPr>
        </p:nvGraphicFramePr>
        <p:xfrm>
          <a:off x="263352" y="706308"/>
          <a:ext cx="11737304" cy="603506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08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92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6670">
                <a:tc>
                  <a:txBody>
                    <a:bodyPr/>
                    <a:lstStyle/>
                    <a:p>
                      <a:r>
                        <a:rPr lang="en-IN" sz="2400" b="1" u="none" strike="noStrike" kern="1200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S.No</a:t>
                      </a:r>
                      <a:r>
                        <a:rPr lang="en-IN" sz="2400" b="1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en-US" sz="2400" b="1" u="none" strike="noStrike" kern="1200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IN" sz="2400" b="1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Parameters</a:t>
                      </a:r>
                      <a:endParaRPr lang="en-US" sz="2400" b="1" u="none" strike="noStrike" kern="1200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6200" marR="36200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en-IN" sz="2400" b="1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Details</a:t>
                      </a:r>
                      <a:endParaRPr lang="en-US" sz="2400" b="1" u="none" strike="noStrike" kern="1200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sz="2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Water Body</a:t>
                      </a:r>
                      <a:endParaRPr lang="en-US" sz="2400" b="0" u="none" strike="noStrike" kern="1200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en-US" sz="2400" u="none" strike="noStrike" kern="1200" cap="none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Project site: </a:t>
                      </a:r>
                      <a:r>
                        <a:rPr lang="en-US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None </a:t>
                      </a:r>
                      <a:endParaRPr lang="en-US" sz="2400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r>
                        <a:rPr lang="en-US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Study </a:t>
                      </a:r>
                      <a:r>
                        <a:rPr lang="en-US" sz="2400" u="none" strike="noStrike" kern="1200" cap="none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area: </a:t>
                      </a:r>
                      <a:r>
                        <a:rPr lang="en-US" sz="2400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  <a:endParaRPr lang="en-IN" sz="2400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River: </a:t>
                      </a:r>
                      <a:r>
                        <a:rPr lang="en-IN" sz="2400" u="none" strike="noStrike" kern="1200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Damodar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River,~1.15 km (S)</a:t>
                      </a:r>
                      <a:endParaRPr lang="en-US" sz="2400" u="none" strike="noStrike" kern="1200" cap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Water body: 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Durgapur Barrage built on </a:t>
                      </a:r>
                      <a:r>
                        <a:rPr lang="en-IN" sz="2400" u="none" strike="noStrike" kern="1200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Damodar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River, ~7.0 km (SE)</a:t>
                      </a:r>
                      <a:endParaRPr lang="en-US" sz="2400" u="none" strike="noStrike" kern="1200" cap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Seasonal </a:t>
                      </a:r>
                      <a:r>
                        <a:rPr lang="en-IN" sz="2400" u="none" strike="noStrike" kern="1200" cap="none" dirty="0" err="1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Nallah</a:t>
                      </a: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: 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Tamla </a:t>
                      </a:r>
                      <a:r>
                        <a:rPr lang="en-IN" sz="2400" u="none" strike="noStrike" kern="1200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Nala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(~0.3km E), </a:t>
                      </a:r>
                      <a:r>
                        <a:rPr lang="en-IN" sz="2400" u="none" strike="noStrike" kern="1200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Singaran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IN" sz="2400" u="none" strike="noStrike" kern="1200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Nala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(~1.5 km W), </a:t>
                      </a:r>
                      <a:r>
                        <a:rPr lang="en-IN" sz="2400" u="none" strike="noStrike" kern="1200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Barjora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IN" sz="2400" u="none" strike="noStrike" kern="1200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Nala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(~6 km S)</a:t>
                      </a:r>
                      <a:endParaRPr sz="2400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2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2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IN" sz="2400" b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Highway</a:t>
                      </a:r>
                    </a:p>
                  </a:txBody>
                  <a:tcPr marL="36200" marR="36200" marT="0" marB="0" anchor="ctr"/>
                </a:tc>
                <a:tc gridSpan="3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National Highway 19 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(erstwhile NH2) (Delhi-Kolkata highway) passes</a:t>
                      </a:r>
                      <a:r>
                        <a:rPr lang="en-IN" sz="24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close to plant boundary on North</a:t>
                      </a:r>
                      <a:endParaRPr sz="24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sz="2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IN" sz="2400" b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Railway Line</a:t>
                      </a:r>
                    </a:p>
                  </a:txBody>
                  <a:tcPr marL="36200" marR="36200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Durgapur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(~7 km), </a:t>
                      </a:r>
                      <a:r>
                        <a:rPr lang="en-IN" sz="2400" u="none" strike="noStrike" kern="1200" cap="none" dirty="0" err="1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Andal</a:t>
                      </a: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(~6 km) &amp; </a:t>
                      </a:r>
                      <a:r>
                        <a:rPr lang="en-IN" sz="2400" u="none" strike="noStrike" kern="1200" cap="none" dirty="0" err="1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Waria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~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0.5 km </a:t>
                      </a:r>
                    </a:p>
                    <a:p>
                      <a:pPr marL="342900" marR="0" lvl="0" indent="-34290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All on Eastern Railway’s Howrah-Delhi main line</a:t>
                      </a:r>
                      <a:endParaRPr sz="2400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0" dirty="0">
                          <a:latin typeface="Calibri"/>
                          <a:cs typeface="Calibri"/>
                          <a:sym typeface="Calibri"/>
                        </a:rPr>
                        <a:t>4.</a:t>
                      </a:r>
                      <a:endParaRPr b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IN" sz="2400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Habitation</a:t>
                      </a:r>
                    </a:p>
                  </a:txBody>
                  <a:tcPr marL="36200" marR="36200" marT="0" marB="0" anchor="ctr"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DSP Township </a:t>
                      </a:r>
                      <a:r>
                        <a:rPr lang="en-US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(~3 km, NE)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DTPS Township </a:t>
                      </a:r>
                      <a:r>
                        <a:rPr lang="en-IN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(~2 km, SE)</a:t>
                      </a:r>
                      <a:endParaRPr sz="2400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86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5.</a:t>
                      </a:r>
                      <a:endParaRPr sz="2400" b="0" u="none" strike="noStrike" kern="1200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  <a:tabLst/>
                        <a:defRPr/>
                      </a:pPr>
                      <a:r>
                        <a:rPr lang="en-US" sz="2400" b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Park/Wildlife Sanctuary/ Bio-sphere Reserve/Elephant corridor/Tiger reserve/Eco-sensitive Zone/Eco sensitive Area</a:t>
                      </a:r>
                    </a:p>
                  </a:txBody>
                  <a:tcPr marL="36200" marR="362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IN" sz="2400" u="none" strike="noStrike" cap="none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0" u="none" strike="noStrike" kern="1200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6.</a:t>
                      </a:r>
                      <a:endParaRPr sz="2400" b="0" u="none" strike="noStrike" kern="1200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  <a:tabLst/>
                        <a:defRPr/>
                      </a:pPr>
                      <a:r>
                        <a:rPr lang="en-US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Sensitivity </a:t>
                      </a:r>
                      <a:endParaRPr lang="en-US" sz="2400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kern="1200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As per CPCB, </a:t>
                      </a:r>
                      <a:r>
                        <a:rPr lang="en-US" sz="2400" u="none" strike="noStrike" kern="1200" cap="none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Calibri"/>
                        </a:rPr>
                        <a:t>Durgapur is a Severely Polluted Area. </a:t>
                      </a:r>
                      <a:endParaRPr sz="2400" u="none" strike="noStrike" kern="1200" cap="none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200" marR="3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117320</TotalTime>
  <Words>6873</Words>
  <Application>Microsoft Office PowerPoint</Application>
  <PresentationFormat>Widescreen</PresentationFormat>
  <Paragraphs>1763</Paragraphs>
  <Slides>83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8" baseType="lpstr">
      <vt:lpstr>Arial</vt:lpstr>
      <vt:lpstr>Arial Black</vt:lpstr>
      <vt:lpstr>Book Antiqua</vt:lpstr>
      <vt:lpstr>Brush Script MT</vt:lpstr>
      <vt:lpstr>Calibri</vt:lpstr>
      <vt:lpstr>Cambria</vt:lpstr>
      <vt:lpstr>Cambria Math</vt:lpstr>
      <vt:lpstr>Century Gothic</vt:lpstr>
      <vt:lpstr>Mangal</vt:lpstr>
      <vt:lpstr>Monotype Sorts</vt:lpstr>
      <vt:lpstr>Symbol</vt:lpstr>
      <vt:lpstr>Tahoma</vt:lpstr>
      <vt:lpstr>Times New Roman</vt:lpstr>
      <vt:lpstr>Serene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Mecon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MECON WELCOMES YOU</dc:title>
  <dc:creator>Mr AK Saxena</dc:creator>
  <cp:lastModifiedBy>Microsoft account</cp:lastModifiedBy>
  <cp:revision>13491</cp:revision>
  <cp:lastPrinted>2022-04-11T12:43:06Z</cp:lastPrinted>
  <dcterms:created xsi:type="dcterms:W3CDTF">2002-06-27T06:33:10Z</dcterms:created>
  <dcterms:modified xsi:type="dcterms:W3CDTF">2022-04-13T12:42:06Z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2517751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