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Default ContentType="image/jpeg" Extension="jpg"/>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slide+xml" PartName="/ppt/slides/slide54.xml"/>
  <Override ContentType="application/vnd.openxmlformats-officedocument.presentationml.slide+xml" PartName="/ppt/slides/slide55.xml"/>
  <Override ContentType="application/vnd.openxmlformats-officedocument.presentationml.slide+xml" PartName="/ppt/slides/slide56.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theme+xml" PartName="/ppt/theme/theme2.xml"/>
  <Override ContentType="application/vnd.openxmlformats-officedocument.themeOverride+xml" PartName="/ppt/theme/themeOverride1.xml"/>
  <Override ContentType="application/vnd.openxmlformats-officedocument.theme+xml" PartName="/ppt/theme/theme3.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33" r:id="rId1"/>
    <p:sldMasterId id="2147483945" r:id="rId2"/>
  </p:sldMasterIdLst>
  <p:notesMasterIdLst>
    <p:notesMasterId r:id="rId59"/>
  </p:notesMasterIdLst>
  <p:sldIdLst>
    <p:sldId id="256" r:id="rId3"/>
    <p:sldId id="304" r:id="rId4"/>
    <p:sldId id="257" r:id="rId5"/>
    <p:sldId id="451" r:id="rId6"/>
    <p:sldId id="450" r:id="rId7"/>
    <p:sldId id="375" r:id="rId8"/>
    <p:sldId id="484" r:id="rId9"/>
    <p:sldId id="452" r:id="rId10"/>
    <p:sldId id="453" r:id="rId11"/>
    <p:sldId id="454" r:id="rId12"/>
    <p:sldId id="455" r:id="rId13"/>
    <p:sldId id="456" r:id="rId14"/>
    <p:sldId id="457" r:id="rId15"/>
    <p:sldId id="305" r:id="rId16"/>
    <p:sldId id="336" r:id="rId17"/>
    <p:sldId id="358" r:id="rId18"/>
    <p:sldId id="359" r:id="rId19"/>
    <p:sldId id="291" r:id="rId20"/>
    <p:sldId id="360" r:id="rId21"/>
    <p:sldId id="361" r:id="rId22"/>
    <p:sldId id="478" r:id="rId23"/>
    <p:sldId id="363" r:id="rId24"/>
    <p:sldId id="486" r:id="rId25"/>
    <p:sldId id="487" r:id="rId26"/>
    <p:sldId id="488" r:id="rId27"/>
    <p:sldId id="489" r:id="rId28"/>
    <p:sldId id="490" r:id="rId29"/>
    <p:sldId id="491" r:id="rId30"/>
    <p:sldId id="492" r:id="rId31"/>
    <p:sldId id="493" r:id="rId32"/>
    <p:sldId id="494" r:id="rId33"/>
    <p:sldId id="367" r:id="rId34"/>
    <p:sldId id="485" r:id="rId35"/>
    <p:sldId id="495" r:id="rId36"/>
    <p:sldId id="496" r:id="rId37"/>
    <p:sldId id="497" r:id="rId38"/>
    <p:sldId id="369" r:id="rId39"/>
    <p:sldId id="371" r:id="rId40"/>
    <p:sldId id="483" r:id="rId41"/>
    <p:sldId id="372" r:id="rId42"/>
    <p:sldId id="373" r:id="rId43"/>
    <p:sldId id="288" r:id="rId44"/>
    <p:sldId id="468" r:id="rId45"/>
    <p:sldId id="284" r:id="rId46"/>
    <p:sldId id="286" r:id="rId47"/>
    <p:sldId id="446" r:id="rId48"/>
    <p:sldId id="470" r:id="rId49"/>
    <p:sldId id="499" r:id="rId50"/>
    <p:sldId id="500" r:id="rId51"/>
    <p:sldId id="471" r:id="rId52"/>
    <p:sldId id="473" r:id="rId53"/>
    <p:sldId id="474" r:id="rId54"/>
    <p:sldId id="476" r:id="rId55"/>
    <p:sldId id="501" r:id="rId56"/>
    <p:sldId id="477" r:id="rId57"/>
    <p:sldId id="300" r:id="rId5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99FF99"/>
    <a:srgbClr val="009E00"/>
    <a:srgbClr val="00CC00"/>
    <a:srgbClr val="CC3300"/>
    <a:srgbClr val="E7FFE7"/>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17" autoAdjust="0"/>
    <p:restoredTop sz="94660"/>
  </p:normalViewPr>
  <p:slideViewPr>
    <p:cSldViewPr>
      <p:cViewPr varScale="1">
        <p:scale>
          <a:sx n="68" d="100"/>
          <a:sy n="68" d="100"/>
        </p:scale>
        <p:origin x="1542" y="6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14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904C89-964B-4C90-9E26-2E5EDAF0AC7F}" type="datetimeFigureOut">
              <a:rPr lang="en-US" smtClean="0"/>
              <a:t>10/11/2021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EF84E9-77E7-4788-95D8-D770C009F260}" type="slidenum">
              <a:rPr lang="en-US" smtClean="0"/>
              <a:t>‹#›</a:t>
            </a:fld>
            <a:endParaRPr lang="en-US"/>
          </a:p>
        </p:txBody>
      </p:sp>
    </p:spTree>
    <p:extLst>
      <p:ext uri="{BB962C8B-B14F-4D97-AF65-F5344CB8AC3E}">
        <p14:creationId xmlns:p14="http://schemas.microsoft.com/office/powerpoint/2010/main" val="3617770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0EF84E9-77E7-4788-95D8-D770C009F260}" type="slidenum">
              <a:rPr lang="en-US" smtClean="0"/>
              <a:t>3</a:t>
            </a:fld>
            <a:endParaRPr lang="en-US" dirty="0"/>
          </a:p>
        </p:txBody>
      </p:sp>
    </p:spTree>
    <p:extLst>
      <p:ext uri="{BB962C8B-B14F-4D97-AF65-F5344CB8AC3E}">
        <p14:creationId xmlns:p14="http://schemas.microsoft.com/office/powerpoint/2010/main" val="26636539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40EF84E9-77E7-4788-95D8-D770C009F260}" type="slidenum">
              <a:rPr lang="en-US" smtClean="0"/>
              <a:t>20</a:t>
            </a:fld>
            <a:endParaRPr lang="en-US"/>
          </a:p>
        </p:txBody>
      </p:sp>
    </p:spTree>
    <p:extLst>
      <p:ext uri="{BB962C8B-B14F-4D97-AF65-F5344CB8AC3E}">
        <p14:creationId xmlns:p14="http://schemas.microsoft.com/office/powerpoint/2010/main" val="42354423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EF84E9-77E7-4788-95D8-D770C009F260}" type="slidenum">
              <a:rPr lang="en-US" smtClean="0"/>
              <a:t>23</a:t>
            </a:fld>
            <a:endParaRPr lang="en-US"/>
          </a:p>
        </p:txBody>
      </p:sp>
    </p:spTree>
    <p:extLst>
      <p:ext uri="{BB962C8B-B14F-4D97-AF65-F5344CB8AC3E}">
        <p14:creationId xmlns:p14="http://schemas.microsoft.com/office/powerpoint/2010/main" val="6441409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0EF84E9-77E7-4788-95D8-D770C009F260}" type="slidenum">
              <a:rPr lang="en-US" smtClean="0"/>
              <a:t>24</a:t>
            </a:fld>
            <a:endParaRPr lang="en-US"/>
          </a:p>
        </p:txBody>
      </p:sp>
    </p:spTree>
    <p:extLst>
      <p:ext uri="{BB962C8B-B14F-4D97-AF65-F5344CB8AC3E}">
        <p14:creationId xmlns:p14="http://schemas.microsoft.com/office/powerpoint/2010/main" val="30054654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0EF84E9-77E7-4788-95D8-D770C009F260}" type="slidenum">
              <a:rPr lang="en-US" smtClean="0"/>
              <a:t>25</a:t>
            </a:fld>
            <a:endParaRPr lang="en-US"/>
          </a:p>
        </p:txBody>
      </p:sp>
    </p:spTree>
    <p:extLst>
      <p:ext uri="{BB962C8B-B14F-4D97-AF65-F5344CB8AC3E}">
        <p14:creationId xmlns:p14="http://schemas.microsoft.com/office/powerpoint/2010/main" val="30255777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0EF84E9-77E7-4788-95D8-D770C009F260}" type="slidenum">
              <a:rPr lang="en-US" smtClean="0"/>
              <a:t>26</a:t>
            </a:fld>
            <a:endParaRPr lang="en-US"/>
          </a:p>
        </p:txBody>
      </p:sp>
    </p:spTree>
    <p:extLst>
      <p:ext uri="{BB962C8B-B14F-4D97-AF65-F5344CB8AC3E}">
        <p14:creationId xmlns:p14="http://schemas.microsoft.com/office/powerpoint/2010/main" val="24672977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0EF84E9-77E7-4788-95D8-D770C009F260}" type="slidenum">
              <a:rPr lang="en-US" smtClean="0"/>
              <a:t>27</a:t>
            </a:fld>
            <a:endParaRPr lang="en-US"/>
          </a:p>
        </p:txBody>
      </p:sp>
    </p:spTree>
    <p:extLst>
      <p:ext uri="{BB962C8B-B14F-4D97-AF65-F5344CB8AC3E}">
        <p14:creationId xmlns:p14="http://schemas.microsoft.com/office/powerpoint/2010/main" val="24527190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0EF84E9-77E7-4788-95D8-D770C009F260}" type="slidenum">
              <a:rPr lang="en-US" smtClean="0"/>
              <a:t>28</a:t>
            </a:fld>
            <a:endParaRPr lang="en-US"/>
          </a:p>
        </p:txBody>
      </p:sp>
    </p:spTree>
    <p:extLst>
      <p:ext uri="{BB962C8B-B14F-4D97-AF65-F5344CB8AC3E}">
        <p14:creationId xmlns:p14="http://schemas.microsoft.com/office/powerpoint/2010/main" val="19899901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40EF84E9-77E7-4788-95D8-D770C009F260}" type="slidenum">
              <a:rPr lang="en-US" smtClean="0"/>
              <a:t>29</a:t>
            </a:fld>
            <a:endParaRPr lang="en-US"/>
          </a:p>
        </p:txBody>
      </p:sp>
    </p:spTree>
    <p:extLst>
      <p:ext uri="{BB962C8B-B14F-4D97-AF65-F5344CB8AC3E}">
        <p14:creationId xmlns:p14="http://schemas.microsoft.com/office/powerpoint/2010/main" val="35644234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0EF84E9-77E7-4788-95D8-D770C009F260}" type="slidenum">
              <a:rPr lang="en-US" smtClean="0"/>
              <a:t>34</a:t>
            </a:fld>
            <a:endParaRPr lang="en-US"/>
          </a:p>
        </p:txBody>
      </p:sp>
    </p:spTree>
    <p:extLst>
      <p:ext uri="{BB962C8B-B14F-4D97-AF65-F5344CB8AC3E}">
        <p14:creationId xmlns:p14="http://schemas.microsoft.com/office/powerpoint/2010/main" val="692344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40EF84E9-77E7-4788-95D8-D770C009F260}" type="slidenum">
              <a:rPr lang="en-US" smtClean="0"/>
              <a:t>36</a:t>
            </a:fld>
            <a:endParaRPr lang="en-US"/>
          </a:p>
        </p:txBody>
      </p:sp>
    </p:spTree>
    <p:extLst>
      <p:ext uri="{BB962C8B-B14F-4D97-AF65-F5344CB8AC3E}">
        <p14:creationId xmlns:p14="http://schemas.microsoft.com/office/powerpoint/2010/main" val="3952826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40EF84E9-77E7-4788-95D8-D770C009F260}" type="slidenum">
              <a:rPr lang="en-US" smtClean="0"/>
              <a:t>4</a:t>
            </a:fld>
            <a:endParaRPr lang="en-US"/>
          </a:p>
        </p:txBody>
      </p:sp>
    </p:spTree>
    <p:extLst>
      <p:ext uri="{BB962C8B-B14F-4D97-AF65-F5344CB8AC3E}">
        <p14:creationId xmlns:p14="http://schemas.microsoft.com/office/powerpoint/2010/main" val="11174725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40EF84E9-77E7-4788-95D8-D770C009F260}" type="slidenum">
              <a:rPr lang="en-US" smtClean="0"/>
              <a:t>37</a:t>
            </a:fld>
            <a:endParaRPr lang="en-US"/>
          </a:p>
        </p:txBody>
      </p:sp>
    </p:spTree>
    <p:extLst>
      <p:ext uri="{BB962C8B-B14F-4D97-AF65-F5344CB8AC3E}">
        <p14:creationId xmlns:p14="http://schemas.microsoft.com/office/powerpoint/2010/main" val="2361646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0EF84E9-77E7-4788-95D8-D770C009F260}" type="slidenum">
              <a:rPr lang="en-US" smtClean="0"/>
              <a:t>47</a:t>
            </a:fld>
            <a:endParaRPr lang="en-US"/>
          </a:p>
        </p:txBody>
      </p:sp>
    </p:spTree>
    <p:extLst>
      <p:ext uri="{BB962C8B-B14F-4D97-AF65-F5344CB8AC3E}">
        <p14:creationId xmlns:p14="http://schemas.microsoft.com/office/powerpoint/2010/main" val="2871621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0EF84E9-77E7-4788-95D8-D770C009F260}" type="slidenum">
              <a:rPr lang="en-US" smtClean="0"/>
              <a:t>5</a:t>
            </a:fld>
            <a:endParaRPr lang="en-US"/>
          </a:p>
        </p:txBody>
      </p:sp>
    </p:spTree>
    <p:extLst>
      <p:ext uri="{BB962C8B-B14F-4D97-AF65-F5344CB8AC3E}">
        <p14:creationId xmlns:p14="http://schemas.microsoft.com/office/powerpoint/2010/main" val="4034030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0EF84E9-77E7-4788-95D8-D770C009F260}" type="slidenum">
              <a:rPr lang="en-US" smtClean="0"/>
              <a:t>9</a:t>
            </a:fld>
            <a:endParaRPr lang="en-US"/>
          </a:p>
        </p:txBody>
      </p:sp>
    </p:spTree>
    <p:extLst>
      <p:ext uri="{BB962C8B-B14F-4D97-AF65-F5344CB8AC3E}">
        <p14:creationId xmlns:p14="http://schemas.microsoft.com/office/powerpoint/2010/main" val="13208505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0EF84E9-77E7-4788-95D8-D770C009F260}" type="slidenum">
              <a:rPr lang="en-US" smtClean="0"/>
              <a:t>10</a:t>
            </a:fld>
            <a:endParaRPr lang="en-US"/>
          </a:p>
        </p:txBody>
      </p:sp>
    </p:spTree>
    <p:extLst>
      <p:ext uri="{BB962C8B-B14F-4D97-AF65-F5344CB8AC3E}">
        <p14:creationId xmlns:p14="http://schemas.microsoft.com/office/powerpoint/2010/main" val="13874592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0EF84E9-77E7-4788-95D8-D770C009F260}"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546357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0EF84E9-77E7-4788-95D8-D770C009F260}"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40402770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0EF84E9-77E7-4788-95D8-D770C009F260}" type="slidenum">
              <a:rPr lang="en-US" smtClean="0"/>
              <a:t>14</a:t>
            </a:fld>
            <a:endParaRPr lang="en-US"/>
          </a:p>
        </p:txBody>
      </p:sp>
    </p:spTree>
    <p:extLst>
      <p:ext uri="{BB962C8B-B14F-4D97-AF65-F5344CB8AC3E}">
        <p14:creationId xmlns:p14="http://schemas.microsoft.com/office/powerpoint/2010/main" val="4034372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D4DE5BD-FE7A-4960-948F-943C38452365}" type="slidenum">
              <a:rPr lang="en-US" altLang="en-US" smtClean="0"/>
              <a:pPr>
                <a:defRPr/>
              </a:pPr>
              <a:t>18</a:t>
            </a:fld>
            <a:endParaRPr lang="en-US" altLang="en-US"/>
          </a:p>
        </p:txBody>
      </p:sp>
    </p:spTree>
    <p:extLst>
      <p:ext uri="{BB962C8B-B14F-4D97-AF65-F5344CB8AC3E}">
        <p14:creationId xmlns:p14="http://schemas.microsoft.com/office/powerpoint/2010/main" val="3119245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46EE80-B471-41E3-9FEF-8BC06DCFE2D3}"/>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77BAD519-8588-4201-BD34-7944F6D5A95D}"/>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62F821B9-7C58-4C17-9620-FD9268BD6B4E}"/>
              </a:ext>
            </a:extLst>
          </p:cNvPr>
          <p:cNvSpPr>
            <a:spLocks noGrp="1"/>
          </p:cNvSpPr>
          <p:nvPr>
            <p:ph type="dt" sz="half" idx="10"/>
          </p:nvPr>
        </p:nvSpPr>
        <p:spPr/>
        <p:txBody>
          <a:bodyPr/>
          <a:lstStyle>
            <a:lvl1pPr>
              <a:defRPr/>
            </a:lvl1pPr>
          </a:lstStyle>
          <a:p>
            <a:fld id="{7E3AFBCE-6CAB-4B28-9A2A-0775850F0226}" type="datetime1">
              <a:rPr lang="en-US" altLang="en-US" smtClean="0"/>
              <a:t>10/11/2021</a:t>
            </a:fld>
            <a:endParaRPr lang="en-IN" altLang="en-US"/>
          </a:p>
        </p:txBody>
      </p:sp>
      <p:sp>
        <p:nvSpPr>
          <p:cNvPr id="5" name="Footer Placeholder 4">
            <a:extLst>
              <a:ext uri="{FF2B5EF4-FFF2-40B4-BE49-F238E27FC236}">
                <a16:creationId xmlns:a16="http://schemas.microsoft.com/office/drawing/2014/main" xmlns="" id="{46E5D88D-9668-484F-9AAC-A812978F9CD3}"/>
              </a:ext>
            </a:extLst>
          </p:cNvPr>
          <p:cNvSpPr>
            <a:spLocks noGrp="1"/>
          </p:cNvSpPr>
          <p:nvPr>
            <p:ph type="ftr" sz="quarter" idx="11"/>
          </p:nvPr>
        </p:nvSpPr>
        <p:spPr/>
        <p:txBody>
          <a:bodyPr/>
          <a:lstStyle>
            <a:lvl1pPr>
              <a:defRPr/>
            </a:lvl1pPr>
          </a:lstStyle>
          <a:p>
            <a:endParaRPr lang="en-IN" altLang="en-US"/>
          </a:p>
        </p:txBody>
      </p:sp>
      <p:sp>
        <p:nvSpPr>
          <p:cNvPr id="6" name="Slide Number Placeholder 5">
            <a:extLst>
              <a:ext uri="{FF2B5EF4-FFF2-40B4-BE49-F238E27FC236}">
                <a16:creationId xmlns:a16="http://schemas.microsoft.com/office/drawing/2014/main" xmlns="" id="{757A55FF-DAFC-401E-823A-19407D910191}"/>
              </a:ext>
            </a:extLst>
          </p:cNvPr>
          <p:cNvSpPr>
            <a:spLocks noGrp="1"/>
          </p:cNvSpPr>
          <p:nvPr>
            <p:ph type="sldNum" sz="quarter" idx="12"/>
          </p:nvPr>
        </p:nvSpPr>
        <p:spPr/>
        <p:txBody>
          <a:bodyPr/>
          <a:lstStyle>
            <a:lvl1pPr>
              <a:defRPr/>
            </a:lvl1pPr>
          </a:lstStyle>
          <a:p>
            <a:fld id="{2D773622-897C-4BBE-ACEB-1886675522F8}" type="slidenum">
              <a:rPr lang="en-IN" altLang="en-US"/>
              <a:pPr/>
              <a:t>‹#›</a:t>
            </a:fld>
            <a:endParaRPr lang="en-IN" altLang="en-US"/>
          </a:p>
        </p:txBody>
      </p:sp>
    </p:spTree>
    <p:extLst>
      <p:ext uri="{BB962C8B-B14F-4D97-AF65-F5344CB8AC3E}">
        <p14:creationId xmlns:p14="http://schemas.microsoft.com/office/powerpoint/2010/main" val="1572922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1AD3E3-253F-4426-BC77-541CFCE81A5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5F69AA7E-0842-455A-92A0-853AF22958C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58BA07E-FF14-42EC-8DE2-9628B75A9A87}"/>
              </a:ext>
            </a:extLst>
          </p:cNvPr>
          <p:cNvSpPr>
            <a:spLocks noGrp="1"/>
          </p:cNvSpPr>
          <p:nvPr>
            <p:ph type="dt" sz="half" idx="10"/>
          </p:nvPr>
        </p:nvSpPr>
        <p:spPr/>
        <p:txBody>
          <a:bodyPr/>
          <a:lstStyle>
            <a:lvl1pPr>
              <a:defRPr/>
            </a:lvl1pPr>
          </a:lstStyle>
          <a:p>
            <a:fld id="{73308E1C-CF3D-4AF7-9BC9-7C749588CFC8}" type="datetime1">
              <a:rPr lang="en-US" altLang="en-US" smtClean="0"/>
              <a:t>10/11/2021</a:t>
            </a:fld>
            <a:endParaRPr lang="en-IN" altLang="en-US"/>
          </a:p>
        </p:txBody>
      </p:sp>
      <p:sp>
        <p:nvSpPr>
          <p:cNvPr id="5" name="Footer Placeholder 4">
            <a:extLst>
              <a:ext uri="{FF2B5EF4-FFF2-40B4-BE49-F238E27FC236}">
                <a16:creationId xmlns:a16="http://schemas.microsoft.com/office/drawing/2014/main" xmlns="" id="{6B4C4DE2-41D4-4D14-8E88-562942710DD4}"/>
              </a:ext>
            </a:extLst>
          </p:cNvPr>
          <p:cNvSpPr>
            <a:spLocks noGrp="1"/>
          </p:cNvSpPr>
          <p:nvPr>
            <p:ph type="ftr" sz="quarter" idx="11"/>
          </p:nvPr>
        </p:nvSpPr>
        <p:spPr/>
        <p:txBody>
          <a:bodyPr/>
          <a:lstStyle>
            <a:lvl1pPr>
              <a:defRPr/>
            </a:lvl1pPr>
          </a:lstStyle>
          <a:p>
            <a:endParaRPr lang="en-IN" altLang="en-US"/>
          </a:p>
        </p:txBody>
      </p:sp>
      <p:sp>
        <p:nvSpPr>
          <p:cNvPr id="6" name="Slide Number Placeholder 5">
            <a:extLst>
              <a:ext uri="{FF2B5EF4-FFF2-40B4-BE49-F238E27FC236}">
                <a16:creationId xmlns:a16="http://schemas.microsoft.com/office/drawing/2014/main" xmlns="" id="{4BA50E5E-4837-4087-9E6B-1BE42A7D1A37}"/>
              </a:ext>
            </a:extLst>
          </p:cNvPr>
          <p:cNvSpPr>
            <a:spLocks noGrp="1"/>
          </p:cNvSpPr>
          <p:nvPr>
            <p:ph type="sldNum" sz="quarter" idx="12"/>
          </p:nvPr>
        </p:nvSpPr>
        <p:spPr/>
        <p:txBody>
          <a:bodyPr/>
          <a:lstStyle>
            <a:lvl1pPr>
              <a:defRPr/>
            </a:lvl1pPr>
          </a:lstStyle>
          <a:p>
            <a:fld id="{C65610C0-8746-4F5D-BF24-21F20D422C62}" type="slidenum">
              <a:rPr lang="en-IN" altLang="en-US"/>
              <a:pPr/>
              <a:t>‹#›</a:t>
            </a:fld>
            <a:endParaRPr lang="en-IN" altLang="en-US"/>
          </a:p>
        </p:txBody>
      </p:sp>
    </p:spTree>
    <p:extLst>
      <p:ext uri="{BB962C8B-B14F-4D97-AF65-F5344CB8AC3E}">
        <p14:creationId xmlns:p14="http://schemas.microsoft.com/office/powerpoint/2010/main" val="1271533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E0983DB-55D4-4936-AECB-F88A1E68D696}"/>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7715D5EB-EDD3-4F47-8624-5A89F696FC95}"/>
              </a:ext>
            </a:extLst>
          </p:cNvPr>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D4B1055-F4FC-46ED-9B12-59CA1F105312}"/>
              </a:ext>
            </a:extLst>
          </p:cNvPr>
          <p:cNvSpPr>
            <a:spLocks noGrp="1"/>
          </p:cNvSpPr>
          <p:nvPr>
            <p:ph type="dt" sz="half" idx="10"/>
          </p:nvPr>
        </p:nvSpPr>
        <p:spPr/>
        <p:txBody>
          <a:bodyPr/>
          <a:lstStyle>
            <a:lvl1pPr>
              <a:defRPr/>
            </a:lvl1pPr>
          </a:lstStyle>
          <a:p>
            <a:fld id="{B523BDE9-DBED-4D10-8263-387C36664C48}" type="datetime1">
              <a:rPr lang="en-US" altLang="en-US" smtClean="0"/>
              <a:t>10/11/2021</a:t>
            </a:fld>
            <a:endParaRPr lang="en-IN" altLang="en-US"/>
          </a:p>
        </p:txBody>
      </p:sp>
      <p:sp>
        <p:nvSpPr>
          <p:cNvPr id="5" name="Footer Placeholder 4">
            <a:extLst>
              <a:ext uri="{FF2B5EF4-FFF2-40B4-BE49-F238E27FC236}">
                <a16:creationId xmlns:a16="http://schemas.microsoft.com/office/drawing/2014/main" xmlns="" id="{314EAC70-E9FF-40F1-B17B-93B71A56EB7A}"/>
              </a:ext>
            </a:extLst>
          </p:cNvPr>
          <p:cNvSpPr>
            <a:spLocks noGrp="1"/>
          </p:cNvSpPr>
          <p:nvPr>
            <p:ph type="ftr" sz="quarter" idx="11"/>
          </p:nvPr>
        </p:nvSpPr>
        <p:spPr/>
        <p:txBody>
          <a:bodyPr/>
          <a:lstStyle>
            <a:lvl1pPr>
              <a:defRPr/>
            </a:lvl1pPr>
          </a:lstStyle>
          <a:p>
            <a:endParaRPr lang="en-IN" altLang="en-US"/>
          </a:p>
        </p:txBody>
      </p:sp>
      <p:sp>
        <p:nvSpPr>
          <p:cNvPr id="6" name="Slide Number Placeholder 5">
            <a:extLst>
              <a:ext uri="{FF2B5EF4-FFF2-40B4-BE49-F238E27FC236}">
                <a16:creationId xmlns:a16="http://schemas.microsoft.com/office/drawing/2014/main" xmlns="" id="{A55D817A-0362-4A2B-AC7D-1B1E9AC78BE4}"/>
              </a:ext>
            </a:extLst>
          </p:cNvPr>
          <p:cNvSpPr>
            <a:spLocks noGrp="1"/>
          </p:cNvSpPr>
          <p:nvPr>
            <p:ph type="sldNum" sz="quarter" idx="12"/>
          </p:nvPr>
        </p:nvSpPr>
        <p:spPr/>
        <p:txBody>
          <a:bodyPr/>
          <a:lstStyle>
            <a:lvl1pPr>
              <a:defRPr/>
            </a:lvl1pPr>
          </a:lstStyle>
          <a:p>
            <a:fld id="{B2D56D0A-484A-4118-BE0F-33A6D575C449}" type="slidenum">
              <a:rPr lang="en-IN" altLang="en-US"/>
              <a:pPr/>
              <a:t>‹#›</a:t>
            </a:fld>
            <a:endParaRPr lang="en-IN" altLang="en-US"/>
          </a:p>
        </p:txBody>
      </p:sp>
    </p:spTree>
    <p:extLst>
      <p:ext uri="{BB962C8B-B14F-4D97-AF65-F5344CB8AC3E}">
        <p14:creationId xmlns:p14="http://schemas.microsoft.com/office/powerpoint/2010/main" val="11484622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6C9D6D9B-B3A1-4827-99EE-1E67E65850DE}"/>
              </a:ext>
            </a:extLst>
          </p:cNvPr>
          <p:cNvSpPr>
            <a:spLocks noGrp="1"/>
          </p:cNvSpPr>
          <p:nvPr>
            <p:ph/>
          </p:nvPr>
        </p:nvSpPr>
        <p:spPr>
          <a:xfrm>
            <a:off x="457200" y="274638"/>
            <a:ext cx="8229600" cy="58515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xmlns="" id="{889D84E4-8925-4ED6-95BF-611ED7BC3315}"/>
              </a:ext>
            </a:extLst>
          </p:cNvPr>
          <p:cNvSpPr>
            <a:spLocks noGrp="1" noChangeArrowheads="1"/>
          </p:cNvSpPr>
          <p:nvPr>
            <p:ph type="dt" sz="half" idx="10"/>
          </p:nvPr>
        </p:nvSpPr>
        <p:spPr>
          <a:ln/>
        </p:spPr>
        <p:txBody>
          <a:bodyPr/>
          <a:lstStyle>
            <a:lvl1pPr>
              <a:defRPr/>
            </a:lvl1pPr>
          </a:lstStyle>
          <a:p>
            <a:pPr>
              <a:defRPr/>
            </a:pPr>
            <a:fld id="{F5661E35-6DA2-43D1-89BA-0C6AF96731E5}" type="datetime1">
              <a:rPr lang="en-US" altLang="en-US" smtClean="0"/>
              <a:t>10/11/2021</a:t>
            </a:fld>
            <a:endParaRPr lang="en-US" altLang="en-US"/>
          </a:p>
        </p:txBody>
      </p:sp>
      <p:sp>
        <p:nvSpPr>
          <p:cNvPr id="4" name="Rectangle 5">
            <a:extLst>
              <a:ext uri="{FF2B5EF4-FFF2-40B4-BE49-F238E27FC236}">
                <a16:creationId xmlns:a16="http://schemas.microsoft.com/office/drawing/2014/main" xmlns="" id="{BD76C85D-5E77-4411-847E-AA116009163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xmlns="" id="{511FDE94-D2CE-47B5-83C9-745EA01B6A8A}"/>
              </a:ext>
            </a:extLst>
          </p:cNvPr>
          <p:cNvSpPr>
            <a:spLocks noGrp="1" noChangeArrowheads="1"/>
          </p:cNvSpPr>
          <p:nvPr>
            <p:ph type="sldNum" sz="quarter" idx="12"/>
          </p:nvPr>
        </p:nvSpPr>
        <p:spPr>
          <a:ln/>
        </p:spPr>
        <p:txBody>
          <a:bodyPr/>
          <a:lstStyle>
            <a:lvl1pPr>
              <a:defRPr/>
            </a:lvl1pPr>
          </a:lstStyle>
          <a:p>
            <a:pPr>
              <a:defRPr/>
            </a:pPr>
            <a:fld id="{45AFA77B-8889-49B1-91ED-104A00DB109E}" type="slidenum">
              <a:rPr lang="en-US" altLang="en-US"/>
              <a:pPr>
                <a:defRPr/>
              </a:pPr>
              <a:t>‹#›</a:t>
            </a:fld>
            <a:endParaRPr lang="en-US" altLang="en-US"/>
          </a:p>
        </p:txBody>
      </p:sp>
    </p:spTree>
    <p:extLst>
      <p:ext uri="{BB962C8B-B14F-4D97-AF65-F5344CB8AC3E}">
        <p14:creationId xmlns:p14="http://schemas.microsoft.com/office/powerpoint/2010/main" val="17962497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9">
            <a:extLst>
              <a:ext uri="{FF2B5EF4-FFF2-40B4-BE49-F238E27FC236}">
                <a16:creationId xmlns:a16="http://schemas.microsoft.com/office/drawing/2014/main" xmlns="" id="{AF9A3041-CA3C-4642-A86F-61044A7B8B4C}"/>
              </a:ext>
            </a:extLst>
          </p:cNvPr>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
            <a:extLst>
              <a:ext uri="{FF2B5EF4-FFF2-40B4-BE49-F238E27FC236}">
                <a16:creationId xmlns:a16="http://schemas.microsoft.com/office/drawing/2014/main" xmlns="" id="{47523608-6B0B-4430-B0A3-A1F585892BD6}"/>
              </a:ext>
            </a:extLst>
          </p:cNvPr>
          <p:cNvGrpSpPr>
            <a:grpSpLocks/>
          </p:cNvGrpSpPr>
          <p:nvPr/>
        </p:nvGrpSpPr>
        <p:grpSpPr bwMode="auto">
          <a:xfrm>
            <a:off x="-3175" y="4953000"/>
            <a:ext cx="9147175" cy="1911350"/>
            <a:chOff x="-3765" y="4832896"/>
            <a:chExt cx="9147765" cy="2032192"/>
          </a:xfrm>
        </p:grpSpPr>
        <p:sp>
          <p:nvSpPr>
            <p:cNvPr id="6" name="Freeform 6">
              <a:extLst>
                <a:ext uri="{FF2B5EF4-FFF2-40B4-BE49-F238E27FC236}">
                  <a16:creationId xmlns:a16="http://schemas.microsoft.com/office/drawing/2014/main" xmlns="" id="{CB8BE930-7775-40E7-BF9C-17FA05EC8B8B}"/>
                </a:ext>
              </a:extLst>
            </p:cNvPr>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 name="Freeform 7">
              <a:extLst>
                <a:ext uri="{FF2B5EF4-FFF2-40B4-BE49-F238E27FC236}">
                  <a16:creationId xmlns:a16="http://schemas.microsoft.com/office/drawing/2014/main" xmlns="" id="{32839C4E-D4E2-498E-BA20-70093E60204D}"/>
                </a:ext>
              </a:extLst>
            </p:cNvPr>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10">
              <a:extLst>
                <a:ext uri="{FF2B5EF4-FFF2-40B4-BE49-F238E27FC236}">
                  <a16:creationId xmlns:a16="http://schemas.microsoft.com/office/drawing/2014/main" xmlns="" id="{C3160A67-F96E-4741-A5D1-E2C30EDA15C7}"/>
                </a:ext>
              </a:extLst>
            </p:cNvPr>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0" name="Straight Connector 11">
              <a:extLst>
                <a:ext uri="{FF2B5EF4-FFF2-40B4-BE49-F238E27FC236}">
                  <a16:creationId xmlns:a16="http://schemas.microsoft.com/office/drawing/2014/main" xmlns="" id="{52655190-72C0-4092-806B-CC079EC13F67}"/>
                </a:ext>
              </a:extLst>
            </p:cNvPr>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a:extLst>
              <a:ext uri="{FF2B5EF4-FFF2-40B4-BE49-F238E27FC236}">
                <a16:creationId xmlns:a16="http://schemas.microsoft.com/office/drawing/2014/main" xmlns="" id="{7B0A2EF3-694D-4EAE-8321-9BFF2412A67A}"/>
              </a:ext>
            </a:extLst>
          </p:cNvPr>
          <p:cNvSpPr>
            <a:spLocks noGrp="1"/>
          </p:cNvSpPr>
          <p:nvPr>
            <p:ph type="dt" sz="half" idx="10"/>
          </p:nvPr>
        </p:nvSpPr>
        <p:spPr/>
        <p:txBody>
          <a:bodyPr/>
          <a:lstStyle>
            <a:lvl1pPr>
              <a:defRPr smtClean="0">
                <a:solidFill>
                  <a:srgbClr val="FFFFFF"/>
                </a:solidFill>
              </a:defRPr>
            </a:lvl1pPr>
            <a:extLst/>
          </a:lstStyle>
          <a:p>
            <a:pPr>
              <a:defRPr/>
            </a:pPr>
            <a:fld id="{4A44D198-3DA1-4631-BFBA-BBA51D1051BC}" type="datetime1">
              <a:rPr lang="en-US" smtClean="0"/>
              <a:t>10/11/2021</a:t>
            </a:fld>
            <a:endParaRPr lang="en-US"/>
          </a:p>
        </p:txBody>
      </p:sp>
      <p:sp>
        <p:nvSpPr>
          <p:cNvPr id="12" name="Footer Placeholder 18">
            <a:extLst>
              <a:ext uri="{FF2B5EF4-FFF2-40B4-BE49-F238E27FC236}">
                <a16:creationId xmlns:a16="http://schemas.microsoft.com/office/drawing/2014/main" xmlns="" id="{CFED5DCC-EA03-4D64-821E-5977B5672E44}"/>
              </a:ext>
            </a:extLst>
          </p:cNvPr>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a:extLst>
              <a:ext uri="{FF2B5EF4-FFF2-40B4-BE49-F238E27FC236}">
                <a16:creationId xmlns:a16="http://schemas.microsoft.com/office/drawing/2014/main" xmlns="" id="{A834DA48-7B14-43F2-9C00-29E2A158634D}"/>
              </a:ext>
            </a:extLst>
          </p:cNvPr>
          <p:cNvSpPr>
            <a:spLocks noGrp="1"/>
          </p:cNvSpPr>
          <p:nvPr>
            <p:ph type="sldNum" sz="quarter" idx="12"/>
          </p:nvPr>
        </p:nvSpPr>
        <p:spPr/>
        <p:txBody>
          <a:bodyPr/>
          <a:lstStyle>
            <a:lvl1pPr>
              <a:defRPr>
                <a:solidFill>
                  <a:srgbClr val="FFFFFF"/>
                </a:solidFill>
              </a:defRPr>
            </a:lvl1pPr>
          </a:lstStyle>
          <a:p>
            <a:fld id="{244044D5-063D-493E-B02D-16B3ECB1926C}" type="slidenum">
              <a:rPr lang="en-US" altLang="en-US"/>
              <a:pPr/>
              <a:t>‹#›</a:t>
            </a:fld>
            <a:endParaRPr lang="en-US" altLang="en-US"/>
          </a:p>
        </p:txBody>
      </p:sp>
    </p:spTree>
    <p:extLst>
      <p:ext uri="{BB962C8B-B14F-4D97-AF65-F5344CB8AC3E}">
        <p14:creationId xmlns:p14="http://schemas.microsoft.com/office/powerpoint/2010/main" val="661248904"/>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Freeform 12">
            <a:extLst>
              <a:ext uri="{FF2B5EF4-FFF2-40B4-BE49-F238E27FC236}">
                <a16:creationId xmlns:a16="http://schemas.microsoft.com/office/drawing/2014/main" xmlns="" id="{75D3991A-257D-4F79-9A83-E620C53B9A03}"/>
              </a:ext>
            </a:extLst>
          </p:cNvPr>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Freeform 11">
            <a:extLst>
              <a:ext uri="{FF2B5EF4-FFF2-40B4-BE49-F238E27FC236}">
                <a16:creationId xmlns:a16="http://schemas.microsoft.com/office/drawing/2014/main" xmlns="" id="{01DD6E2F-BEC3-45A6-AAC1-EF3828AFF83C}"/>
              </a:ext>
            </a:extLst>
          </p:cNvPr>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 name="Right Triangle 6">
            <a:extLst>
              <a:ext uri="{FF2B5EF4-FFF2-40B4-BE49-F238E27FC236}">
                <a16:creationId xmlns:a16="http://schemas.microsoft.com/office/drawing/2014/main" xmlns="" id="{94788BC2-D511-43DD-8FAD-5FFF9A603462}"/>
              </a:ext>
            </a:extLst>
          </p:cNvPr>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9" name="Straight Connector 8">
            <a:extLst>
              <a:ext uri="{FF2B5EF4-FFF2-40B4-BE49-F238E27FC236}">
                <a16:creationId xmlns:a16="http://schemas.microsoft.com/office/drawing/2014/main" xmlns="" id="{B57FCBC9-C577-4629-A88C-E9280B7962FF}"/>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10" name="Date Placeholder 4">
            <a:extLst>
              <a:ext uri="{FF2B5EF4-FFF2-40B4-BE49-F238E27FC236}">
                <a16:creationId xmlns:a16="http://schemas.microsoft.com/office/drawing/2014/main" xmlns="" id="{532FA9CA-8298-4805-A9AC-DBE25007C313}"/>
              </a:ext>
            </a:extLst>
          </p:cNvPr>
          <p:cNvSpPr>
            <a:spLocks noGrp="1"/>
          </p:cNvSpPr>
          <p:nvPr>
            <p:ph type="dt" sz="half" idx="10"/>
          </p:nvPr>
        </p:nvSpPr>
        <p:spPr/>
        <p:txBody>
          <a:bodyPr/>
          <a:lstStyle>
            <a:lvl1pPr>
              <a:defRPr/>
            </a:lvl1pPr>
          </a:lstStyle>
          <a:p>
            <a:pPr>
              <a:defRPr/>
            </a:pPr>
            <a:fld id="{15FADAA1-D214-47CE-BDAE-C3D0132E23E6}" type="datetime1">
              <a:rPr lang="en-US" smtClean="0"/>
              <a:t>10/11/2021</a:t>
            </a:fld>
            <a:endParaRPr lang="en-US"/>
          </a:p>
        </p:txBody>
      </p:sp>
      <p:sp>
        <p:nvSpPr>
          <p:cNvPr id="11" name="Footer Placeholder 5">
            <a:extLst>
              <a:ext uri="{FF2B5EF4-FFF2-40B4-BE49-F238E27FC236}">
                <a16:creationId xmlns:a16="http://schemas.microsoft.com/office/drawing/2014/main" xmlns="" id="{4FF815AD-2633-4735-B1DC-F7EBE98608BC}"/>
              </a:ext>
            </a:extLst>
          </p:cNvPr>
          <p:cNvSpPr>
            <a:spLocks noGrp="1"/>
          </p:cNvSpPr>
          <p:nvPr>
            <p:ph type="ftr" sz="quarter" idx="11"/>
          </p:nvPr>
        </p:nvSpPr>
        <p:spPr/>
        <p:txBody>
          <a:bodyPr/>
          <a:lstStyle>
            <a:lvl1pPr>
              <a:defRPr/>
            </a:lvl1pPr>
          </a:lstStyle>
          <a:p>
            <a:pPr>
              <a:defRPr/>
            </a:pPr>
            <a:endParaRPr lang="en-US"/>
          </a:p>
        </p:txBody>
      </p:sp>
      <p:sp>
        <p:nvSpPr>
          <p:cNvPr id="12" name="Slide Number Placeholder 6">
            <a:extLst>
              <a:ext uri="{FF2B5EF4-FFF2-40B4-BE49-F238E27FC236}">
                <a16:creationId xmlns:a16="http://schemas.microsoft.com/office/drawing/2014/main" xmlns="" id="{9550C3C5-8F69-406E-A7AF-27A280C5EC27}"/>
              </a:ext>
            </a:extLst>
          </p:cNvPr>
          <p:cNvSpPr>
            <a:spLocks noGrp="1"/>
          </p:cNvSpPr>
          <p:nvPr>
            <p:ph type="sldNum" sz="quarter" idx="12"/>
          </p:nvPr>
        </p:nvSpPr>
        <p:spPr/>
        <p:txBody>
          <a:bodyPr/>
          <a:lstStyle>
            <a:lvl1pPr>
              <a:defRPr/>
            </a:lvl1pPr>
          </a:lstStyle>
          <a:p>
            <a:fld id="{AB7E03FD-BA20-46AC-AB55-F35929E69321}" type="slidenum">
              <a:rPr lang="en-US" altLang="en-US"/>
              <a:pPr/>
              <a:t>‹#›</a:t>
            </a:fld>
            <a:endParaRPr lang="en-US" altLang="en-US"/>
          </a:p>
        </p:txBody>
      </p:sp>
    </p:spTree>
    <p:extLst>
      <p:ext uri="{BB962C8B-B14F-4D97-AF65-F5344CB8AC3E}">
        <p14:creationId xmlns:p14="http://schemas.microsoft.com/office/powerpoint/2010/main" val="2281727419"/>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Freeform 12">
            <a:extLst>
              <a:ext uri="{FF2B5EF4-FFF2-40B4-BE49-F238E27FC236}">
                <a16:creationId xmlns:a16="http://schemas.microsoft.com/office/drawing/2014/main" xmlns="" id="{C62087C7-41BE-471D-A365-8978575D7E13}"/>
              </a:ext>
            </a:extLst>
          </p:cNvPr>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4" name="Freeform 11">
            <a:extLst>
              <a:ext uri="{FF2B5EF4-FFF2-40B4-BE49-F238E27FC236}">
                <a16:creationId xmlns:a16="http://schemas.microsoft.com/office/drawing/2014/main" xmlns="" id="{8E464FBC-4897-484F-BE63-FF942A0EA905}"/>
              </a:ext>
            </a:extLst>
          </p:cNvPr>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5" name="Right Triangle 4">
            <a:extLst>
              <a:ext uri="{FF2B5EF4-FFF2-40B4-BE49-F238E27FC236}">
                <a16:creationId xmlns:a16="http://schemas.microsoft.com/office/drawing/2014/main" xmlns="" id="{33FBB34B-95E4-4699-9743-9F073643E1A2}"/>
              </a:ext>
            </a:extLst>
          </p:cNvPr>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7" name="Straight Connector 6">
            <a:extLst>
              <a:ext uri="{FF2B5EF4-FFF2-40B4-BE49-F238E27FC236}">
                <a16:creationId xmlns:a16="http://schemas.microsoft.com/office/drawing/2014/main" xmlns="" id="{33224EC5-5B49-4978-B465-2DCAB85D88FA}"/>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6" name="Title 5"/>
          <p:cNvSpPr>
            <a:spLocks noGrp="1"/>
          </p:cNvSpPr>
          <p:nvPr>
            <p:ph type="title"/>
          </p:nvPr>
        </p:nvSpPr>
        <p:spPr/>
        <p:txBody>
          <a:bodyPr rtlCol="0"/>
          <a:lstStyle/>
          <a:p>
            <a:r>
              <a:rPr lang="en-US"/>
              <a:t>Click to edit Master title style</a:t>
            </a:r>
          </a:p>
        </p:txBody>
      </p:sp>
      <p:sp>
        <p:nvSpPr>
          <p:cNvPr id="8" name="Date Placeholder 2">
            <a:extLst>
              <a:ext uri="{FF2B5EF4-FFF2-40B4-BE49-F238E27FC236}">
                <a16:creationId xmlns:a16="http://schemas.microsoft.com/office/drawing/2014/main" xmlns="" id="{A2E1068E-771C-425D-AA14-D5CDB5EAE668}"/>
              </a:ext>
            </a:extLst>
          </p:cNvPr>
          <p:cNvSpPr>
            <a:spLocks noGrp="1"/>
          </p:cNvSpPr>
          <p:nvPr>
            <p:ph type="dt" sz="half" idx="10"/>
          </p:nvPr>
        </p:nvSpPr>
        <p:spPr/>
        <p:txBody>
          <a:bodyPr/>
          <a:lstStyle>
            <a:lvl1pPr>
              <a:defRPr/>
            </a:lvl1pPr>
          </a:lstStyle>
          <a:p>
            <a:pPr>
              <a:defRPr/>
            </a:pPr>
            <a:fld id="{75D20AC0-E6FA-4EAF-B979-E159504036CC}" type="datetime1">
              <a:rPr lang="en-US" smtClean="0"/>
              <a:t>10/11/2021</a:t>
            </a:fld>
            <a:endParaRPr lang="en-US"/>
          </a:p>
        </p:txBody>
      </p:sp>
      <p:sp>
        <p:nvSpPr>
          <p:cNvPr id="9" name="Footer Placeholder 3">
            <a:extLst>
              <a:ext uri="{FF2B5EF4-FFF2-40B4-BE49-F238E27FC236}">
                <a16:creationId xmlns:a16="http://schemas.microsoft.com/office/drawing/2014/main" xmlns="" id="{489E5079-E6EA-4E91-81CD-039EE044ED01}"/>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4">
            <a:extLst>
              <a:ext uri="{FF2B5EF4-FFF2-40B4-BE49-F238E27FC236}">
                <a16:creationId xmlns:a16="http://schemas.microsoft.com/office/drawing/2014/main" xmlns="" id="{CF4BB215-1FEC-43E0-9221-2B0B3B133339}"/>
              </a:ext>
            </a:extLst>
          </p:cNvPr>
          <p:cNvSpPr>
            <a:spLocks noGrp="1"/>
          </p:cNvSpPr>
          <p:nvPr>
            <p:ph type="sldNum" sz="quarter" idx="12"/>
          </p:nvPr>
        </p:nvSpPr>
        <p:spPr/>
        <p:txBody>
          <a:bodyPr/>
          <a:lstStyle>
            <a:lvl1pPr>
              <a:defRPr/>
            </a:lvl1pPr>
          </a:lstStyle>
          <a:p>
            <a:fld id="{C4C0BE31-3D94-439D-9B14-A0CFED0FC70E}" type="slidenum">
              <a:rPr lang="en-US" altLang="en-US"/>
              <a:pPr/>
              <a:t>‹#›</a:t>
            </a:fld>
            <a:endParaRPr lang="en-US" altLang="en-US"/>
          </a:p>
        </p:txBody>
      </p:sp>
    </p:spTree>
    <p:extLst>
      <p:ext uri="{BB962C8B-B14F-4D97-AF65-F5344CB8AC3E}">
        <p14:creationId xmlns:p14="http://schemas.microsoft.com/office/powerpoint/2010/main" val="1021217856"/>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7">
            <a:extLst>
              <a:ext uri="{FF2B5EF4-FFF2-40B4-BE49-F238E27FC236}">
                <a16:creationId xmlns:a16="http://schemas.microsoft.com/office/drawing/2014/main" xmlns="" id="{22881872-D226-43A9-B22C-0A9EFBD288BF}"/>
              </a:ext>
            </a:extLst>
          </p:cNvPr>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Freeform 8">
            <a:extLst>
              <a:ext uri="{FF2B5EF4-FFF2-40B4-BE49-F238E27FC236}">
                <a16:creationId xmlns:a16="http://schemas.microsoft.com/office/drawing/2014/main" xmlns="" id="{81E1A5F2-7E9A-499A-8CFC-2CD061BD076B}"/>
              </a:ext>
            </a:extLst>
          </p:cNvPr>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 name="Right Triangle 9">
            <a:extLst>
              <a:ext uri="{FF2B5EF4-FFF2-40B4-BE49-F238E27FC236}">
                <a16:creationId xmlns:a16="http://schemas.microsoft.com/office/drawing/2014/main" xmlns="" id="{EF2DE8FE-A294-4FC5-AF33-9196EDE1436B}"/>
              </a:ext>
            </a:extLst>
          </p:cNvPr>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Straight Connector 10">
            <a:extLst>
              <a:ext uri="{FF2B5EF4-FFF2-40B4-BE49-F238E27FC236}">
                <a16:creationId xmlns:a16="http://schemas.microsoft.com/office/drawing/2014/main" xmlns="" id="{FE2E0420-3E7B-46A3-8133-80B1CFBE80E4}"/>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a:extLst>
              <a:ext uri="{FF2B5EF4-FFF2-40B4-BE49-F238E27FC236}">
                <a16:creationId xmlns:a16="http://schemas.microsoft.com/office/drawing/2014/main" xmlns="" id="{E31C6878-446C-4E21-838D-A4B9FDE92CC1}"/>
              </a:ext>
            </a:extLst>
          </p:cNvPr>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10" name="Chevron 12">
            <a:extLst>
              <a:ext uri="{FF2B5EF4-FFF2-40B4-BE49-F238E27FC236}">
                <a16:creationId xmlns:a16="http://schemas.microsoft.com/office/drawing/2014/main" xmlns="" id="{51C6F312-2B95-4D0A-9519-55B9D6705F5C}"/>
              </a:ext>
            </a:extLst>
          </p:cNvPr>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a:extLst>
              <a:ext uri="{FF2B5EF4-FFF2-40B4-BE49-F238E27FC236}">
                <a16:creationId xmlns:a16="http://schemas.microsoft.com/office/drawing/2014/main" xmlns="" id="{2860CE2E-B333-4045-836C-7C8641AF778F}"/>
              </a:ext>
            </a:extLst>
          </p:cNvPr>
          <p:cNvSpPr>
            <a:spLocks noGrp="1"/>
          </p:cNvSpPr>
          <p:nvPr>
            <p:ph type="dt" sz="half" idx="10"/>
          </p:nvPr>
        </p:nvSpPr>
        <p:spPr/>
        <p:txBody>
          <a:bodyPr/>
          <a:lstStyle>
            <a:lvl1pPr>
              <a:defRPr smtClean="0">
                <a:solidFill>
                  <a:schemeClr val="tx1"/>
                </a:solidFill>
              </a:defRPr>
            </a:lvl1pPr>
            <a:extLst/>
          </a:lstStyle>
          <a:p>
            <a:pPr>
              <a:defRPr/>
            </a:pPr>
            <a:fld id="{572C5E20-3CC9-434A-B79D-F547FC68293C}" type="datetime1">
              <a:rPr lang="en-US" smtClean="0"/>
              <a:t>10/11/2021</a:t>
            </a:fld>
            <a:endParaRPr lang="en-US"/>
          </a:p>
        </p:txBody>
      </p:sp>
      <p:sp>
        <p:nvSpPr>
          <p:cNvPr id="12" name="Footer Placeholder 5">
            <a:extLst>
              <a:ext uri="{FF2B5EF4-FFF2-40B4-BE49-F238E27FC236}">
                <a16:creationId xmlns:a16="http://schemas.microsoft.com/office/drawing/2014/main" xmlns="" id="{44305986-C066-4A35-B318-68A63F6C8150}"/>
              </a:ext>
            </a:extLst>
          </p:cNvPr>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a:extLst>
              <a:ext uri="{FF2B5EF4-FFF2-40B4-BE49-F238E27FC236}">
                <a16:creationId xmlns:a16="http://schemas.microsoft.com/office/drawing/2014/main" xmlns="" id="{F5ABF422-BEDB-4157-9826-702BBF617C33}"/>
              </a:ext>
            </a:extLst>
          </p:cNvPr>
          <p:cNvSpPr>
            <a:spLocks noGrp="1"/>
          </p:cNvSpPr>
          <p:nvPr>
            <p:ph type="sldNum" sz="quarter" idx="12"/>
          </p:nvPr>
        </p:nvSpPr>
        <p:spPr/>
        <p:txBody>
          <a:bodyPr/>
          <a:lstStyle>
            <a:lvl1pPr>
              <a:defRPr/>
            </a:lvl1pPr>
          </a:lstStyle>
          <a:p>
            <a:fld id="{6C43E364-A140-4BEE-B6DF-653B521E878F}" type="slidenum">
              <a:rPr lang="en-US" altLang="en-US"/>
              <a:pPr/>
              <a:t>‹#›</a:t>
            </a:fld>
            <a:endParaRPr lang="en-US" altLang="en-US"/>
          </a:p>
        </p:txBody>
      </p:sp>
    </p:spTree>
    <p:extLst>
      <p:ext uri="{BB962C8B-B14F-4D97-AF65-F5344CB8AC3E}">
        <p14:creationId xmlns:p14="http://schemas.microsoft.com/office/powerpoint/2010/main" val="3094455529"/>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B402E0-47F8-401B-BF2A-43E55D504A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63DED86D-CDCB-4869-A812-5DB8FB38BB4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03994AE-6EF8-4284-9B70-D1B641E8DA78}"/>
              </a:ext>
            </a:extLst>
          </p:cNvPr>
          <p:cNvSpPr>
            <a:spLocks noGrp="1"/>
          </p:cNvSpPr>
          <p:nvPr>
            <p:ph type="dt" sz="half" idx="10"/>
          </p:nvPr>
        </p:nvSpPr>
        <p:spPr/>
        <p:txBody>
          <a:bodyPr/>
          <a:lstStyle>
            <a:lvl1pPr>
              <a:defRPr/>
            </a:lvl1pPr>
          </a:lstStyle>
          <a:p>
            <a:fld id="{0FD3BDA4-0AE2-4CF2-8AB0-A9F88DA92536}" type="datetime1">
              <a:rPr lang="en-US" altLang="en-US" smtClean="0"/>
              <a:t>10/11/2021</a:t>
            </a:fld>
            <a:endParaRPr lang="en-IN" altLang="en-US"/>
          </a:p>
        </p:txBody>
      </p:sp>
      <p:sp>
        <p:nvSpPr>
          <p:cNvPr id="5" name="Footer Placeholder 4">
            <a:extLst>
              <a:ext uri="{FF2B5EF4-FFF2-40B4-BE49-F238E27FC236}">
                <a16:creationId xmlns:a16="http://schemas.microsoft.com/office/drawing/2014/main" xmlns="" id="{64B4802A-D797-4D21-B1EE-09EECF5C0CD5}"/>
              </a:ext>
            </a:extLst>
          </p:cNvPr>
          <p:cNvSpPr>
            <a:spLocks noGrp="1"/>
          </p:cNvSpPr>
          <p:nvPr>
            <p:ph type="ftr" sz="quarter" idx="11"/>
          </p:nvPr>
        </p:nvSpPr>
        <p:spPr/>
        <p:txBody>
          <a:bodyPr/>
          <a:lstStyle>
            <a:lvl1pPr>
              <a:defRPr/>
            </a:lvl1pPr>
          </a:lstStyle>
          <a:p>
            <a:endParaRPr lang="en-IN" altLang="en-US"/>
          </a:p>
        </p:txBody>
      </p:sp>
      <p:sp>
        <p:nvSpPr>
          <p:cNvPr id="6" name="Slide Number Placeholder 5">
            <a:extLst>
              <a:ext uri="{FF2B5EF4-FFF2-40B4-BE49-F238E27FC236}">
                <a16:creationId xmlns:a16="http://schemas.microsoft.com/office/drawing/2014/main" xmlns="" id="{4A1B9A59-23D8-4C57-A261-67A44923F824}"/>
              </a:ext>
            </a:extLst>
          </p:cNvPr>
          <p:cNvSpPr>
            <a:spLocks noGrp="1"/>
          </p:cNvSpPr>
          <p:nvPr>
            <p:ph type="sldNum" sz="quarter" idx="12"/>
          </p:nvPr>
        </p:nvSpPr>
        <p:spPr/>
        <p:txBody>
          <a:bodyPr/>
          <a:lstStyle>
            <a:lvl1pPr>
              <a:defRPr/>
            </a:lvl1pPr>
          </a:lstStyle>
          <a:p>
            <a:fld id="{CB4D1752-2D29-4B91-987D-36B6E5F3AE96}" type="slidenum">
              <a:rPr lang="en-IN" altLang="en-US"/>
              <a:pPr/>
              <a:t>‹#›</a:t>
            </a:fld>
            <a:endParaRPr lang="en-IN" altLang="en-US"/>
          </a:p>
        </p:txBody>
      </p:sp>
    </p:spTree>
    <p:extLst>
      <p:ext uri="{BB962C8B-B14F-4D97-AF65-F5344CB8AC3E}">
        <p14:creationId xmlns:p14="http://schemas.microsoft.com/office/powerpoint/2010/main" val="2326255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4E32ED-71F4-411B-B6A4-A8146AEEF51D}"/>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9F70F73D-DEF8-4E9C-A619-3DDB5E6AA9AE}"/>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a:extLst>
              <a:ext uri="{FF2B5EF4-FFF2-40B4-BE49-F238E27FC236}">
                <a16:creationId xmlns:a16="http://schemas.microsoft.com/office/drawing/2014/main" xmlns="" id="{8A6A0EDC-3DE3-4DCA-BAB4-F3975756B8E6}"/>
              </a:ext>
            </a:extLst>
          </p:cNvPr>
          <p:cNvSpPr>
            <a:spLocks noGrp="1"/>
          </p:cNvSpPr>
          <p:nvPr>
            <p:ph type="dt" sz="half" idx="10"/>
          </p:nvPr>
        </p:nvSpPr>
        <p:spPr/>
        <p:txBody>
          <a:bodyPr/>
          <a:lstStyle>
            <a:lvl1pPr>
              <a:defRPr/>
            </a:lvl1pPr>
          </a:lstStyle>
          <a:p>
            <a:fld id="{2AE87AB9-4ED8-45FC-876A-B971896DEFF3}" type="datetime1">
              <a:rPr lang="en-US" altLang="en-US" smtClean="0"/>
              <a:t>10/11/2021</a:t>
            </a:fld>
            <a:endParaRPr lang="en-IN" altLang="en-US"/>
          </a:p>
        </p:txBody>
      </p:sp>
      <p:sp>
        <p:nvSpPr>
          <p:cNvPr id="5" name="Footer Placeholder 4">
            <a:extLst>
              <a:ext uri="{FF2B5EF4-FFF2-40B4-BE49-F238E27FC236}">
                <a16:creationId xmlns:a16="http://schemas.microsoft.com/office/drawing/2014/main" xmlns="" id="{47FE0A9B-E7E3-4D8D-ACDD-CBD4E579A92A}"/>
              </a:ext>
            </a:extLst>
          </p:cNvPr>
          <p:cNvSpPr>
            <a:spLocks noGrp="1"/>
          </p:cNvSpPr>
          <p:nvPr>
            <p:ph type="ftr" sz="quarter" idx="11"/>
          </p:nvPr>
        </p:nvSpPr>
        <p:spPr/>
        <p:txBody>
          <a:bodyPr/>
          <a:lstStyle>
            <a:lvl1pPr>
              <a:defRPr/>
            </a:lvl1pPr>
          </a:lstStyle>
          <a:p>
            <a:endParaRPr lang="en-IN" altLang="en-US"/>
          </a:p>
        </p:txBody>
      </p:sp>
      <p:sp>
        <p:nvSpPr>
          <p:cNvPr id="6" name="Slide Number Placeholder 5">
            <a:extLst>
              <a:ext uri="{FF2B5EF4-FFF2-40B4-BE49-F238E27FC236}">
                <a16:creationId xmlns:a16="http://schemas.microsoft.com/office/drawing/2014/main" xmlns="" id="{4B0EDD03-1742-4385-A224-B660472D719F}"/>
              </a:ext>
            </a:extLst>
          </p:cNvPr>
          <p:cNvSpPr>
            <a:spLocks noGrp="1"/>
          </p:cNvSpPr>
          <p:nvPr>
            <p:ph type="sldNum" sz="quarter" idx="12"/>
          </p:nvPr>
        </p:nvSpPr>
        <p:spPr/>
        <p:txBody>
          <a:bodyPr/>
          <a:lstStyle>
            <a:lvl1pPr>
              <a:defRPr/>
            </a:lvl1pPr>
          </a:lstStyle>
          <a:p>
            <a:fld id="{18A8CD41-4245-40F1-83B7-27D96AFADA5C}" type="slidenum">
              <a:rPr lang="en-IN" altLang="en-US"/>
              <a:pPr/>
              <a:t>‹#›</a:t>
            </a:fld>
            <a:endParaRPr lang="en-IN" altLang="en-US"/>
          </a:p>
        </p:txBody>
      </p:sp>
    </p:spTree>
    <p:extLst>
      <p:ext uri="{BB962C8B-B14F-4D97-AF65-F5344CB8AC3E}">
        <p14:creationId xmlns:p14="http://schemas.microsoft.com/office/powerpoint/2010/main" val="2113403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B67D0E-089D-4877-8B0B-729229A373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12E294DA-3614-42DF-B700-7377392971A5}"/>
              </a:ext>
            </a:extLst>
          </p:cNvPr>
          <p:cNvSpPr>
            <a:spLocks noGrp="1"/>
          </p:cNvSpPr>
          <p:nvPr>
            <p:ph sz="half" idx="1"/>
          </p:nvPr>
        </p:nvSpPr>
        <p:spPr>
          <a:xfrm>
            <a:off x="457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90E36740-CE72-43BA-9C75-90FE42107CC5}"/>
              </a:ext>
            </a:extLst>
          </p:cNvPr>
          <p:cNvSpPr>
            <a:spLocks noGrp="1"/>
          </p:cNvSpPr>
          <p:nvPr>
            <p:ph sz="half" idx="2"/>
          </p:nvPr>
        </p:nvSpPr>
        <p:spPr>
          <a:xfrm>
            <a:off x="4648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BF7CF438-CD48-4FCB-B724-FDA61558F202}"/>
              </a:ext>
            </a:extLst>
          </p:cNvPr>
          <p:cNvSpPr>
            <a:spLocks noGrp="1"/>
          </p:cNvSpPr>
          <p:nvPr>
            <p:ph type="dt" sz="half" idx="10"/>
          </p:nvPr>
        </p:nvSpPr>
        <p:spPr/>
        <p:txBody>
          <a:bodyPr/>
          <a:lstStyle>
            <a:lvl1pPr>
              <a:defRPr/>
            </a:lvl1pPr>
          </a:lstStyle>
          <a:p>
            <a:fld id="{E01E7073-1CB0-4EC6-A321-C02771691DED}" type="datetime1">
              <a:rPr lang="en-US" altLang="en-US" smtClean="0"/>
              <a:t>10/11/2021</a:t>
            </a:fld>
            <a:endParaRPr lang="en-IN" altLang="en-US"/>
          </a:p>
        </p:txBody>
      </p:sp>
      <p:sp>
        <p:nvSpPr>
          <p:cNvPr id="6" name="Footer Placeholder 5">
            <a:extLst>
              <a:ext uri="{FF2B5EF4-FFF2-40B4-BE49-F238E27FC236}">
                <a16:creationId xmlns:a16="http://schemas.microsoft.com/office/drawing/2014/main" xmlns="" id="{33B4903E-9B1F-4C69-80EF-6BD0EC00EC92}"/>
              </a:ext>
            </a:extLst>
          </p:cNvPr>
          <p:cNvSpPr>
            <a:spLocks noGrp="1"/>
          </p:cNvSpPr>
          <p:nvPr>
            <p:ph type="ftr" sz="quarter" idx="11"/>
          </p:nvPr>
        </p:nvSpPr>
        <p:spPr/>
        <p:txBody>
          <a:bodyPr/>
          <a:lstStyle>
            <a:lvl1pPr>
              <a:defRPr/>
            </a:lvl1pPr>
          </a:lstStyle>
          <a:p>
            <a:endParaRPr lang="en-IN" altLang="en-US"/>
          </a:p>
        </p:txBody>
      </p:sp>
      <p:sp>
        <p:nvSpPr>
          <p:cNvPr id="7" name="Slide Number Placeholder 6">
            <a:extLst>
              <a:ext uri="{FF2B5EF4-FFF2-40B4-BE49-F238E27FC236}">
                <a16:creationId xmlns:a16="http://schemas.microsoft.com/office/drawing/2014/main" xmlns="" id="{C0412CCB-9959-416F-B1CC-3FA969DF40D7}"/>
              </a:ext>
            </a:extLst>
          </p:cNvPr>
          <p:cNvSpPr>
            <a:spLocks noGrp="1"/>
          </p:cNvSpPr>
          <p:nvPr>
            <p:ph type="sldNum" sz="quarter" idx="12"/>
          </p:nvPr>
        </p:nvSpPr>
        <p:spPr/>
        <p:txBody>
          <a:bodyPr/>
          <a:lstStyle>
            <a:lvl1pPr>
              <a:defRPr/>
            </a:lvl1pPr>
          </a:lstStyle>
          <a:p>
            <a:fld id="{E944D475-E664-4D9D-BFB8-FE0CBAC9E356}" type="slidenum">
              <a:rPr lang="en-IN" altLang="en-US"/>
              <a:pPr/>
              <a:t>‹#›</a:t>
            </a:fld>
            <a:endParaRPr lang="en-IN" altLang="en-US"/>
          </a:p>
        </p:txBody>
      </p:sp>
    </p:spTree>
    <p:extLst>
      <p:ext uri="{BB962C8B-B14F-4D97-AF65-F5344CB8AC3E}">
        <p14:creationId xmlns:p14="http://schemas.microsoft.com/office/powerpoint/2010/main" val="544548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71ABA4-11F4-49EA-A199-5C6C73BB3C88}"/>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8F71778D-F7CF-43B5-BE06-92C10997A77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EC08BC30-C844-468E-8E03-213A2FE9F270}"/>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AC4336EA-6D12-4908-82C3-7CB333D16654}"/>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A65C6B9F-402C-4282-A8B0-B85841F313C1}"/>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C4C2DF5C-2A3E-40D4-8547-ED4CCCDAD912}"/>
              </a:ext>
            </a:extLst>
          </p:cNvPr>
          <p:cNvSpPr>
            <a:spLocks noGrp="1"/>
          </p:cNvSpPr>
          <p:nvPr>
            <p:ph type="dt" sz="half" idx="10"/>
          </p:nvPr>
        </p:nvSpPr>
        <p:spPr/>
        <p:txBody>
          <a:bodyPr/>
          <a:lstStyle>
            <a:lvl1pPr>
              <a:defRPr/>
            </a:lvl1pPr>
          </a:lstStyle>
          <a:p>
            <a:fld id="{61666A51-2DA8-4787-8356-5108AC2605DE}" type="datetime1">
              <a:rPr lang="en-US" altLang="en-US" smtClean="0"/>
              <a:t>10/11/2021</a:t>
            </a:fld>
            <a:endParaRPr lang="en-IN" altLang="en-US"/>
          </a:p>
        </p:txBody>
      </p:sp>
      <p:sp>
        <p:nvSpPr>
          <p:cNvPr id="8" name="Footer Placeholder 7">
            <a:extLst>
              <a:ext uri="{FF2B5EF4-FFF2-40B4-BE49-F238E27FC236}">
                <a16:creationId xmlns:a16="http://schemas.microsoft.com/office/drawing/2014/main" xmlns="" id="{C77F4601-A297-44FB-A77D-78D0E6FD3E13}"/>
              </a:ext>
            </a:extLst>
          </p:cNvPr>
          <p:cNvSpPr>
            <a:spLocks noGrp="1"/>
          </p:cNvSpPr>
          <p:nvPr>
            <p:ph type="ftr" sz="quarter" idx="11"/>
          </p:nvPr>
        </p:nvSpPr>
        <p:spPr/>
        <p:txBody>
          <a:bodyPr/>
          <a:lstStyle>
            <a:lvl1pPr>
              <a:defRPr/>
            </a:lvl1pPr>
          </a:lstStyle>
          <a:p>
            <a:endParaRPr lang="en-IN" altLang="en-US"/>
          </a:p>
        </p:txBody>
      </p:sp>
      <p:sp>
        <p:nvSpPr>
          <p:cNvPr id="9" name="Slide Number Placeholder 8">
            <a:extLst>
              <a:ext uri="{FF2B5EF4-FFF2-40B4-BE49-F238E27FC236}">
                <a16:creationId xmlns:a16="http://schemas.microsoft.com/office/drawing/2014/main" xmlns="" id="{7B665474-8795-4E7D-ADE8-57E6BF6D5C7C}"/>
              </a:ext>
            </a:extLst>
          </p:cNvPr>
          <p:cNvSpPr>
            <a:spLocks noGrp="1"/>
          </p:cNvSpPr>
          <p:nvPr>
            <p:ph type="sldNum" sz="quarter" idx="12"/>
          </p:nvPr>
        </p:nvSpPr>
        <p:spPr/>
        <p:txBody>
          <a:bodyPr/>
          <a:lstStyle>
            <a:lvl1pPr>
              <a:defRPr/>
            </a:lvl1pPr>
          </a:lstStyle>
          <a:p>
            <a:fld id="{D9BB9CA5-8E3C-4BAE-A9EF-481C88AC1157}" type="slidenum">
              <a:rPr lang="en-IN" altLang="en-US"/>
              <a:pPr/>
              <a:t>‹#›</a:t>
            </a:fld>
            <a:endParaRPr lang="en-IN" altLang="en-US"/>
          </a:p>
        </p:txBody>
      </p:sp>
    </p:spTree>
    <p:extLst>
      <p:ext uri="{BB962C8B-B14F-4D97-AF65-F5344CB8AC3E}">
        <p14:creationId xmlns:p14="http://schemas.microsoft.com/office/powerpoint/2010/main" val="2726766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1AE3A8-2D55-495C-8456-6E184637149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27FE4D93-6287-4DB4-B7D5-341A633949ED}"/>
              </a:ext>
            </a:extLst>
          </p:cNvPr>
          <p:cNvSpPr>
            <a:spLocks noGrp="1"/>
          </p:cNvSpPr>
          <p:nvPr>
            <p:ph type="dt" sz="half" idx="10"/>
          </p:nvPr>
        </p:nvSpPr>
        <p:spPr/>
        <p:txBody>
          <a:bodyPr/>
          <a:lstStyle>
            <a:lvl1pPr>
              <a:defRPr/>
            </a:lvl1pPr>
          </a:lstStyle>
          <a:p>
            <a:fld id="{E3C9DDC3-BF58-4DE0-9714-818AD5978575}" type="datetime1">
              <a:rPr lang="en-US" altLang="en-US" smtClean="0"/>
              <a:t>10/11/2021</a:t>
            </a:fld>
            <a:endParaRPr lang="en-IN" altLang="en-US"/>
          </a:p>
        </p:txBody>
      </p:sp>
      <p:sp>
        <p:nvSpPr>
          <p:cNvPr id="4" name="Footer Placeholder 3">
            <a:extLst>
              <a:ext uri="{FF2B5EF4-FFF2-40B4-BE49-F238E27FC236}">
                <a16:creationId xmlns:a16="http://schemas.microsoft.com/office/drawing/2014/main" xmlns="" id="{4119B4B9-1AB2-4962-AAB0-6482AB84FAEE}"/>
              </a:ext>
            </a:extLst>
          </p:cNvPr>
          <p:cNvSpPr>
            <a:spLocks noGrp="1"/>
          </p:cNvSpPr>
          <p:nvPr>
            <p:ph type="ftr" sz="quarter" idx="11"/>
          </p:nvPr>
        </p:nvSpPr>
        <p:spPr/>
        <p:txBody>
          <a:bodyPr/>
          <a:lstStyle>
            <a:lvl1pPr>
              <a:defRPr/>
            </a:lvl1pPr>
          </a:lstStyle>
          <a:p>
            <a:endParaRPr lang="en-IN" altLang="en-US"/>
          </a:p>
        </p:txBody>
      </p:sp>
      <p:sp>
        <p:nvSpPr>
          <p:cNvPr id="5" name="Slide Number Placeholder 4">
            <a:extLst>
              <a:ext uri="{FF2B5EF4-FFF2-40B4-BE49-F238E27FC236}">
                <a16:creationId xmlns:a16="http://schemas.microsoft.com/office/drawing/2014/main" xmlns="" id="{CDDA479F-9F49-4137-951C-466D7872DCF2}"/>
              </a:ext>
            </a:extLst>
          </p:cNvPr>
          <p:cNvSpPr>
            <a:spLocks noGrp="1"/>
          </p:cNvSpPr>
          <p:nvPr>
            <p:ph type="sldNum" sz="quarter" idx="12"/>
          </p:nvPr>
        </p:nvSpPr>
        <p:spPr/>
        <p:txBody>
          <a:bodyPr/>
          <a:lstStyle>
            <a:lvl1pPr>
              <a:defRPr/>
            </a:lvl1pPr>
          </a:lstStyle>
          <a:p>
            <a:fld id="{B7443A26-9814-41D4-ACA8-B1FD28D68782}" type="slidenum">
              <a:rPr lang="en-IN" altLang="en-US"/>
              <a:pPr/>
              <a:t>‹#›</a:t>
            </a:fld>
            <a:endParaRPr lang="en-IN" altLang="en-US"/>
          </a:p>
        </p:txBody>
      </p:sp>
    </p:spTree>
    <p:extLst>
      <p:ext uri="{BB962C8B-B14F-4D97-AF65-F5344CB8AC3E}">
        <p14:creationId xmlns:p14="http://schemas.microsoft.com/office/powerpoint/2010/main" val="1340741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4C02D191-390F-42CA-B075-C79F7FBBFB1A}"/>
              </a:ext>
            </a:extLst>
          </p:cNvPr>
          <p:cNvSpPr>
            <a:spLocks noGrp="1"/>
          </p:cNvSpPr>
          <p:nvPr>
            <p:ph type="dt" sz="half" idx="10"/>
          </p:nvPr>
        </p:nvSpPr>
        <p:spPr/>
        <p:txBody>
          <a:bodyPr/>
          <a:lstStyle>
            <a:lvl1pPr>
              <a:defRPr/>
            </a:lvl1pPr>
          </a:lstStyle>
          <a:p>
            <a:fld id="{E86431D5-73D8-485D-A13B-34F2FBE6A3B8}" type="datetime1">
              <a:rPr lang="en-US" altLang="en-US" smtClean="0"/>
              <a:t>10/11/2021</a:t>
            </a:fld>
            <a:endParaRPr lang="en-IN" altLang="en-US"/>
          </a:p>
        </p:txBody>
      </p:sp>
      <p:sp>
        <p:nvSpPr>
          <p:cNvPr id="3" name="Footer Placeholder 2">
            <a:extLst>
              <a:ext uri="{FF2B5EF4-FFF2-40B4-BE49-F238E27FC236}">
                <a16:creationId xmlns:a16="http://schemas.microsoft.com/office/drawing/2014/main" xmlns="" id="{114DE5EB-A429-4713-ACAB-5E799BB230B4}"/>
              </a:ext>
            </a:extLst>
          </p:cNvPr>
          <p:cNvSpPr>
            <a:spLocks noGrp="1"/>
          </p:cNvSpPr>
          <p:nvPr>
            <p:ph type="ftr" sz="quarter" idx="11"/>
          </p:nvPr>
        </p:nvSpPr>
        <p:spPr/>
        <p:txBody>
          <a:bodyPr/>
          <a:lstStyle>
            <a:lvl1pPr>
              <a:defRPr/>
            </a:lvl1pPr>
          </a:lstStyle>
          <a:p>
            <a:endParaRPr lang="en-IN" altLang="en-US"/>
          </a:p>
        </p:txBody>
      </p:sp>
      <p:sp>
        <p:nvSpPr>
          <p:cNvPr id="4" name="Slide Number Placeholder 3">
            <a:extLst>
              <a:ext uri="{FF2B5EF4-FFF2-40B4-BE49-F238E27FC236}">
                <a16:creationId xmlns:a16="http://schemas.microsoft.com/office/drawing/2014/main" xmlns="" id="{4C01B092-3635-4E4E-B984-4F764D299799}"/>
              </a:ext>
            </a:extLst>
          </p:cNvPr>
          <p:cNvSpPr>
            <a:spLocks noGrp="1"/>
          </p:cNvSpPr>
          <p:nvPr>
            <p:ph type="sldNum" sz="quarter" idx="12"/>
          </p:nvPr>
        </p:nvSpPr>
        <p:spPr/>
        <p:txBody>
          <a:bodyPr/>
          <a:lstStyle>
            <a:lvl1pPr>
              <a:defRPr/>
            </a:lvl1pPr>
          </a:lstStyle>
          <a:p>
            <a:fld id="{EC985020-B216-4590-B2A9-31E928127181}" type="slidenum">
              <a:rPr lang="en-IN" altLang="en-US"/>
              <a:pPr/>
              <a:t>‹#›</a:t>
            </a:fld>
            <a:endParaRPr lang="en-IN" altLang="en-US"/>
          </a:p>
        </p:txBody>
      </p:sp>
    </p:spTree>
    <p:extLst>
      <p:ext uri="{BB962C8B-B14F-4D97-AF65-F5344CB8AC3E}">
        <p14:creationId xmlns:p14="http://schemas.microsoft.com/office/powerpoint/2010/main" val="406052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BE602D-B0E4-44C8-9C12-8765F4440EA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67C66A33-E704-47A8-BFF0-D95AFB23DB8D}"/>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43BE6AC5-359B-4164-8AAA-A82BDCBEB00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2EE14457-8967-4BE8-B808-863425647883}"/>
              </a:ext>
            </a:extLst>
          </p:cNvPr>
          <p:cNvSpPr>
            <a:spLocks noGrp="1"/>
          </p:cNvSpPr>
          <p:nvPr>
            <p:ph type="dt" sz="half" idx="10"/>
          </p:nvPr>
        </p:nvSpPr>
        <p:spPr/>
        <p:txBody>
          <a:bodyPr/>
          <a:lstStyle>
            <a:lvl1pPr>
              <a:defRPr/>
            </a:lvl1pPr>
          </a:lstStyle>
          <a:p>
            <a:fld id="{2D20A7D3-3351-4081-AB30-FD4314988A01}" type="datetime1">
              <a:rPr lang="en-US" altLang="en-US" smtClean="0"/>
              <a:t>10/11/2021</a:t>
            </a:fld>
            <a:endParaRPr lang="en-IN" altLang="en-US"/>
          </a:p>
        </p:txBody>
      </p:sp>
      <p:sp>
        <p:nvSpPr>
          <p:cNvPr id="6" name="Footer Placeholder 5">
            <a:extLst>
              <a:ext uri="{FF2B5EF4-FFF2-40B4-BE49-F238E27FC236}">
                <a16:creationId xmlns:a16="http://schemas.microsoft.com/office/drawing/2014/main" xmlns="" id="{98F2F069-E025-4DAA-83E7-78461D0F3048}"/>
              </a:ext>
            </a:extLst>
          </p:cNvPr>
          <p:cNvSpPr>
            <a:spLocks noGrp="1"/>
          </p:cNvSpPr>
          <p:nvPr>
            <p:ph type="ftr" sz="quarter" idx="11"/>
          </p:nvPr>
        </p:nvSpPr>
        <p:spPr/>
        <p:txBody>
          <a:bodyPr/>
          <a:lstStyle>
            <a:lvl1pPr>
              <a:defRPr/>
            </a:lvl1pPr>
          </a:lstStyle>
          <a:p>
            <a:endParaRPr lang="en-IN" altLang="en-US"/>
          </a:p>
        </p:txBody>
      </p:sp>
      <p:sp>
        <p:nvSpPr>
          <p:cNvPr id="7" name="Slide Number Placeholder 6">
            <a:extLst>
              <a:ext uri="{FF2B5EF4-FFF2-40B4-BE49-F238E27FC236}">
                <a16:creationId xmlns:a16="http://schemas.microsoft.com/office/drawing/2014/main" xmlns="" id="{527952A0-0B2C-41A8-BB55-A953033992FF}"/>
              </a:ext>
            </a:extLst>
          </p:cNvPr>
          <p:cNvSpPr>
            <a:spLocks noGrp="1"/>
          </p:cNvSpPr>
          <p:nvPr>
            <p:ph type="sldNum" sz="quarter" idx="12"/>
          </p:nvPr>
        </p:nvSpPr>
        <p:spPr/>
        <p:txBody>
          <a:bodyPr/>
          <a:lstStyle>
            <a:lvl1pPr>
              <a:defRPr/>
            </a:lvl1pPr>
          </a:lstStyle>
          <a:p>
            <a:fld id="{48A5E91F-5882-4E10-860A-D18BDD299CC6}" type="slidenum">
              <a:rPr lang="en-IN" altLang="en-US"/>
              <a:pPr/>
              <a:t>‹#›</a:t>
            </a:fld>
            <a:endParaRPr lang="en-IN" altLang="en-US"/>
          </a:p>
        </p:txBody>
      </p:sp>
    </p:spTree>
    <p:extLst>
      <p:ext uri="{BB962C8B-B14F-4D97-AF65-F5344CB8AC3E}">
        <p14:creationId xmlns:p14="http://schemas.microsoft.com/office/powerpoint/2010/main" val="2813386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ECA4C67-FC8C-41CC-83BC-A47E385EE92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B249C938-405C-4D17-AB38-18523C297601}"/>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C907CFD2-333F-4249-B03D-7201F0D9718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9C91AC91-2326-4B65-86A8-879AA9090D65}"/>
              </a:ext>
            </a:extLst>
          </p:cNvPr>
          <p:cNvSpPr>
            <a:spLocks noGrp="1"/>
          </p:cNvSpPr>
          <p:nvPr>
            <p:ph type="dt" sz="half" idx="10"/>
          </p:nvPr>
        </p:nvSpPr>
        <p:spPr/>
        <p:txBody>
          <a:bodyPr/>
          <a:lstStyle>
            <a:lvl1pPr>
              <a:defRPr/>
            </a:lvl1pPr>
          </a:lstStyle>
          <a:p>
            <a:fld id="{E489CD69-3121-4A0E-8000-27DB91ECDBFE}" type="datetime1">
              <a:rPr lang="en-US" altLang="en-US" smtClean="0"/>
              <a:t>10/11/2021</a:t>
            </a:fld>
            <a:endParaRPr lang="en-IN" altLang="en-US"/>
          </a:p>
        </p:txBody>
      </p:sp>
      <p:sp>
        <p:nvSpPr>
          <p:cNvPr id="6" name="Footer Placeholder 5">
            <a:extLst>
              <a:ext uri="{FF2B5EF4-FFF2-40B4-BE49-F238E27FC236}">
                <a16:creationId xmlns:a16="http://schemas.microsoft.com/office/drawing/2014/main" xmlns="" id="{6B209038-302C-4F50-8912-4A00B364704A}"/>
              </a:ext>
            </a:extLst>
          </p:cNvPr>
          <p:cNvSpPr>
            <a:spLocks noGrp="1"/>
          </p:cNvSpPr>
          <p:nvPr>
            <p:ph type="ftr" sz="quarter" idx="11"/>
          </p:nvPr>
        </p:nvSpPr>
        <p:spPr/>
        <p:txBody>
          <a:bodyPr/>
          <a:lstStyle>
            <a:lvl1pPr>
              <a:defRPr/>
            </a:lvl1pPr>
          </a:lstStyle>
          <a:p>
            <a:endParaRPr lang="en-IN" altLang="en-US"/>
          </a:p>
        </p:txBody>
      </p:sp>
      <p:sp>
        <p:nvSpPr>
          <p:cNvPr id="7" name="Slide Number Placeholder 6">
            <a:extLst>
              <a:ext uri="{FF2B5EF4-FFF2-40B4-BE49-F238E27FC236}">
                <a16:creationId xmlns:a16="http://schemas.microsoft.com/office/drawing/2014/main" xmlns="" id="{305DEF27-12AB-4FE2-B249-D0C95A5CDC06}"/>
              </a:ext>
            </a:extLst>
          </p:cNvPr>
          <p:cNvSpPr>
            <a:spLocks noGrp="1"/>
          </p:cNvSpPr>
          <p:nvPr>
            <p:ph type="sldNum" sz="quarter" idx="12"/>
          </p:nvPr>
        </p:nvSpPr>
        <p:spPr/>
        <p:txBody>
          <a:bodyPr/>
          <a:lstStyle>
            <a:lvl1pPr>
              <a:defRPr/>
            </a:lvl1pPr>
          </a:lstStyle>
          <a:p>
            <a:fld id="{B4330769-4E64-409C-8A3E-CC26253B8A12}" type="slidenum">
              <a:rPr lang="en-IN" altLang="en-US"/>
              <a:pPr/>
              <a:t>‹#›</a:t>
            </a:fld>
            <a:endParaRPr lang="en-IN" altLang="en-US"/>
          </a:p>
        </p:txBody>
      </p:sp>
    </p:spTree>
    <p:extLst>
      <p:ext uri="{BB962C8B-B14F-4D97-AF65-F5344CB8AC3E}">
        <p14:creationId xmlns:p14="http://schemas.microsoft.com/office/powerpoint/2010/main" val="320143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xmlns="" id="{9124250A-09E8-45DB-A1B7-9C12D47BF265}"/>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IN" altLang="en-US"/>
              <a:t>Click to edit Master title style</a:t>
            </a:r>
          </a:p>
        </p:txBody>
      </p:sp>
      <p:sp>
        <p:nvSpPr>
          <p:cNvPr id="94211" name="Rectangle 3">
            <a:extLst>
              <a:ext uri="{FF2B5EF4-FFF2-40B4-BE49-F238E27FC236}">
                <a16:creationId xmlns:a16="http://schemas.microsoft.com/office/drawing/2014/main" xmlns="" id="{EB2F89D3-16F6-42FB-B173-A3893222EE98}"/>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IN" altLang="en-US"/>
              <a:t>Click to edit Master text styles</a:t>
            </a:r>
          </a:p>
          <a:p>
            <a:pPr lvl="1"/>
            <a:r>
              <a:rPr lang="en-IN" altLang="en-US"/>
              <a:t>Second level</a:t>
            </a:r>
          </a:p>
          <a:p>
            <a:pPr lvl="2"/>
            <a:r>
              <a:rPr lang="en-IN" altLang="en-US"/>
              <a:t>Third level</a:t>
            </a:r>
          </a:p>
          <a:p>
            <a:pPr lvl="3"/>
            <a:r>
              <a:rPr lang="en-IN" altLang="en-US"/>
              <a:t>Fourth level</a:t>
            </a:r>
          </a:p>
          <a:p>
            <a:pPr lvl="4"/>
            <a:r>
              <a:rPr lang="en-IN" altLang="en-US"/>
              <a:t>Fifth level</a:t>
            </a:r>
          </a:p>
        </p:txBody>
      </p:sp>
      <p:sp>
        <p:nvSpPr>
          <p:cNvPr id="94212" name="Rectangle 4">
            <a:extLst>
              <a:ext uri="{FF2B5EF4-FFF2-40B4-BE49-F238E27FC236}">
                <a16:creationId xmlns:a16="http://schemas.microsoft.com/office/drawing/2014/main" xmlns="" id="{EE06840F-3630-4076-9077-22E2C0749F4E}"/>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8FFEF26D-FAF2-4FFD-A855-5F732AEEDEB4}" type="datetime1">
              <a:rPr lang="en-US" altLang="en-US" smtClean="0"/>
              <a:t>10/11/2021</a:t>
            </a:fld>
            <a:endParaRPr lang="en-IN" altLang="en-US"/>
          </a:p>
        </p:txBody>
      </p:sp>
      <p:sp>
        <p:nvSpPr>
          <p:cNvPr id="94213" name="Rectangle 5">
            <a:extLst>
              <a:ext uri="{FF2B5EF4-FFF2-40B4-BE49-F238E27FC236}">
                <a16:creationId xmlns:a16="http://schemas.microsoft.com/office/drawing/2014/main" xmlns="" id="{084207A0-5348-4290-9767-478DFD5FFDAB}"/>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IN" altLang="en-US"/>
          </a:p>
        </p:txBody>
      </p:sp>
      <p:sp>
        <p:nvSpPr>
          <p:cNvPr id="94214" name="Rectangle 6">
            <a:extLst>
              <a:ext uri="{FF2B5EF4-FFF2-40B4-BE49-F238E27FC236}">
                <a16:creationId xmlns:a16="http://schemas.microsoft.com/office/drawing/2014/main" xmlns="" id="{D7D01FA9-0CE9-411D-9137-C12663611C46}"/>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93C1CF71-8261-4C43-AD83-6FA16C254034}" type="slidenum">
              <a:rPr lang="en-IN" altLang="en-US"/>
              <a:pPr/>
              <a:t>‹#›</a:t>
            </a:fld>
            <a:endParaRPr lang="en-IN" altLang="en-US"/>
          </a:p>
        </p:txBody>
      </p:sp>
    </p:spTree>
  </p:cSld>
  <p:clrMap bg1="lt1" tx1="dk1" bg2="lt2" tx2="dk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 id="2147483950" r:id="rId12"/>
  </p:sldLayoutIdLst>
  <p:hf hdr="0" ft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Title Placeholder 8">
            <a:extLst>
              <a:ext uri="{FF2B5EF4-FFF2-40B4-BE49-F238E27FC236}">
                <a16:creationId xmlns:a16="http://schemas.microsoft.com/office/drawing/2014/main" xmlns="" id="{F7F939FC-7CAC-49DE-AD62-72F0CA79ED20}"/>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40971" name="Text Placeholder 29">
            <a:extLst>
              <a:ext uri="{FF2B5EF4-FFF2-40B4-BE49-F238E27FC236}">
                <a16:creationId xmlns:a16="http://schemas.microsoft.com/office/drawing/2014/main" xmlns="" id="{7535651D-76A5-49AD-9CB0-035FB97EEB85}"/>
              </a:ext>
            </a:extLst>
          </p:cNvPr>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3" name="Date Placeholder 4">
            <a:extLst>
              <a:ext uri="{FF2B5EF4-FFF2-40B4-BE49-F238E27FC236}">
                <a16:creationId xmlns:a16="http://schemas.microsoft.com/office/drawing/2014/main" xmlns="" id="{101FED99-D3DC-4227-93AF-68F13928D493}"/>
              </a:ext>
            </a:extLst>
          </p:cNvPr>
          <p:cNvSpPr>
            <a:spLocks noGrp="1"/>
          </p:cNvSpPr>
          <p:nvPr>
            <p:ph type="dt" sz="half" idx="2"/>
          </p:nvPr>
        </p:nvSpPr>
        <p:spPr>
          <a:xfrm>
            <a:off x="6727825" y="6408738"/>
            <a:ext cx="1919288" cy="365125"/>
          </a:xfrm>
          <a:prstGeom prst="rect">
            <a:avLst/>
          </a:prstGeom>
        </p:spPr>
        <p:txBody>
          <a:bodyPr vert="horz" anchor="b"/>
          <a:lstStyle>
            <a:lvl1pPr fontAlgn="auto">
              <a:spcBef>
                <a:spcPts val="0"/>
              </a:spcBef>
              <a:spcAft>
                <a:spcPts val="0"/>
              </a:spcAft>
              <a:defRPr sz="1000" smtClean="0">
                <a:solidFill>
                  <a:schemeClr val="tx1"/>
                </a:solidFill>
                <a:latin typeface="+mn-lt"/>
                <a:cs typeface="+mn-cs"/>
              </a:defRPr>
            </a:lvl1pPr>
            <a:extLst/>
          </a:lstStyle>
          <a:p>
            <a:pPr>
              <a:defRPr/>
            </a:pPr>
            <a:fld id="{D8409033-55B1-4210-9CD6-8B094B11FED3}" type="datetime1">
              <a:rPr lang="en-US" smtClean="0"/>
              <a:t>10/11/2021</a:t>
            </a:fld>
            <a:endParaRPr lang="en-US"/>
          </a:p>
        </p:txBody>
      </p:sp>
      <p:sp>
        <p:nvSpPr>
          <p:cNvPr id="24" name="Footer Placeholder 5">
            <a:extLst>
              <a:ext uri="{FF2B5EF4-FFF2-40B4-BE49-F238E27FC236}">
                <a16:creationId xmlns:a16="http://schemas.microsoft.com/office/drawing/2014/main" xmlns="" id="{FDE9744A-3E49-4903-93B5-FBBA9DD6A9AD}"/>
              </a:ext>
            </a:extLst>
          </p:cNvPr>
          <p:cNvSpPr>
            <a:spLocks noGrp="1"/>
          </p:cNvSpPr>
          <p:nvPr>
            <p:ph type="ftr" sz="quarter" idx="3"/>
          </p:nvPr>
        </p:nvSpPr>
        <p:spPr>
          <a:xfrm>
            <a:off x="4379913" y="6408738"/>
            <a:ext cx="2351087" cy="365125"/>
          </a:xfrm>
          <a:prstGeom prst="rect">
            <a:avLst/>
          </a:prstGeom>
        </p:spPr>
        <p:txBody>
          <a:bodyPr vert="horz" anchor="b"/>
          <a:lstStyle>
            <a:lvl1pPr algn="r" fontAlgn="auto">
              <a:spcBef>
                <a:spcPts val="0"/>
              </a:spcBef>
              <a:spcAft>
                <a:spcPts val="0"/>
              </a:spcAft>
              <a:defRPr sz="1000">
                <a:solidFill>
                  <a:schemeClr val="tx1"/>
                </a:solidFill>
                <a:latin typeface="+mn-lt"/>
                <a:cs typeface="+mn-cs"/>
              </a:defRPr>
            </a:lvl1pPr>
            <a:extLst/>
          </a:lstStyle>
          <a:p>
            <a:pPr>
              <a:defRPr/>
            </a:pPr>
            <a:endParaRPr lang="en-US"/>
          </a:p>
        </p:txBody>
      </p:sp>
      <p:sp>
        <p:nvSpPr>
          <p:cNvPr id="25" name="Slide Number Placeholder 6">
            <a:extLst>
              <a:ext uri="{FF2B5EF4-FFF2-40B4-BE49-F238E27FC236}">
                <a16:creationId xmlns:a16="http://schemas.microsoft.com/office/drawing/2014/main" xmlns="" id="{51D55437-F63B-4D7F-A2B9-8F7A61C8D58C}"/>
              </a:ext>
            </a:extLst>
          </p:cNvPr>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defRPr>
            </a:lvl1pPr>
          </a:lstStyle>
          <a:p>
            <a:fld id="{029CF0C8-A5D8-488D-B5F6-0DFE972A8559}" type="slidenum">
              <a:rPr lang="en-US" altLang="en-US"/>
              <a:pPr/>
              <a:t>‹#›</a:t>
            </a:fld>
            <a:endParaRPr lang="en-US" altLang="en-US"/>
          </a:p>
        </p:txBody>
      </p:sp>
    </p:spTree>
    <p:extLst>
      <p:ext uri="{BB962C8B-B14F-4D97-AF65-F5344CB8AC3E}">
        <p14:creationId xmlns:p14="http://schemas.microsoft.com/office/powerpoint/2010/main" val="2857263374"/>
      </p:ext>
    </p:extLst>
  </p:cSld>
  <p:clrMap bg1="dk1" tx1="lt1" bg2="dk2" tx2="lt2" accent1="accent1" accent2="accent2" accent3="accent3" accent4="accent4" accent5="accent5" accent6="accent6" hlink="hlink" folHlink="folHlink"/>
  <p:sldLayoutIdLst>
    <p:sldLayoutId id="2147483946" r:id="rId1"/>
    <p:sldLayoutId id="2147483947" r:id="rId2"/>
    <p:sldLayoutId id="2147483948" r:id="rId3"/>
    <p:sldLayoutId id="2147483949" r:id="rId4"/>
  </p:sldLayoutIdLst>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arget="../media/image3.jpeg" Type="http://schemas.openxmlformats.org/officeDocument/2006/relationships/image"/><Relationship Id="rId2" Target="../media/image2.png" Type="http://schemas.openxmlformats.org/officeDocument/2006/relationships/image"/><Relationship Id="rId1" Target="../slideLayouts/slideLayout7.xml" Type="http://schemas.openxmlformats.org/officeDocument/2006/relationships/slideLayout"/></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arget="../media/image8.jpeg" Type="http://schemas.openxmlformats.org/officeDocument/2006/relationships/image"/><Relationship Id="rId1" Target="../slideLayouts/slideLayout2.xml" Type="http://schemas.openxmlformats.org/officeDocument/2006/relationships/slideLayout"/></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arget="../media/image10.jpeg" Type="http://schemas.openxmlformats.org/officeDocument/2006/relationships/image"/><Relationship Id="rId1" Target="../slideLayouts/slideLayout2.xml" Type="http://schemas.openxmlformats.org/officeDocument/2006/relationships/slideLayout"/></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xmlns="" id="{623CFDB8-D374-42AB-9B79-BB49897E8795}"/>
              </a:ext>
            </a:extLst>
          </p:cNvPr>
          <p:cNvSpPr>
            <a:spLocks noGrp="1"/>
          </p:cNvSpPr>
          <p:nvPr>
            <p:ph idx="4294967295"/>
          </p:nvPr>
        </p:nvSpPr>
        <p:spPr>
          <a:xfrm>
            <a:off x="228600" y="2060466"/>
            <a:ext cx="8610600" cy="1181118"/>
          </a:xfrm>
        </p:spPr>
        <p:txBody>
          <a:bodyPr>
            <a:noAutofit/>
          </a:bodyPr>
          <a:lstStyle/>
          <a:p>
            <a:pPr algn="ctr" indent="0" marL="0">
              <a:buNone/>
            </a:pPr>
            <a:r>
              <a:rPr b="1" dirty="0" lang="en-GB" sz="2400">
                <a:solidFill>
                  <a:srgbClr val="CC3300"/>
                </a:solidFill>
              </a:rPr>
              <a:t>Development of </a:t>
            </a:r>
            <a:r>
              <a:rPr b="1" dirty="0" err="1" lang="en-GB" sz="2400">
                <a:solidFill>
                  <a:srgbClr val="CC3300"/>
                </a:solidFill>
              </a:rPr>
              <a:t>Maryada</a:t>
            </a:r>
            <a:r>
              <a:rPr b="1" dirty="0" lang="en-GB" sz="2400">
                <a:solidFill>
                  <a:srgbClr val="CC3300"/>
                </a:solidFill>
              </a:rPr>
              <a:t> </a:t>
            </a:r>
            <a:r>
              <a:rPr b="1" dirty="0" err="1" lang="en-GB" sz="2400">
                <a:solidFill>
                  <a:srgbClr val="CC3300"/>
                </a:solidFill>
              </a:rPr>
              <a:t>Purushottam</a:t>
            </a:r>
            <a:r>
              <a:rPr b="1" dirty="0" lang="en-GB" sz="2400">
                <a:solidFill>
                  <a:srgbClr val="CC3300"/>
                </a:solidFill>
              </a:rPr>
              <a:t> </a:t>
            </a:r>
            <a:r>
              <a:rPr b="1" dirty="0" err="1" lang="en-GB" sz="2400">
                <a:solidFill>
                  <a:srgbClr val="CC3300"/>
                </a:solidFill>
              </a:rPr>
              <a:t>Shriram</a:t>
            </a:r>
            <a:r>
              <a:rPr b="1" dirty="0" lang="en-GB" sz="2400">
                <a:solidFill>
                  <a:srgbClr val="CC3300"/>
                </a:solidFill>
              </a:rPr>
              <a:t> Airport (Ayodhya Airport), Uttar Pradesh</a:t>
            </a:r>
          </a:p>
          <a:p>
            <a:pPr algn="ctr" indent="0" marL="0">
              <a:buFontTx/>
              <a:buNone/>
            </a:pPr>
            <a:endParaRPr altLang="en-US" b="1" dirty="0" lang="en-US" sz="2600">
              <a:solidFill>
                <a:srgbClr val="CC3300"/>
              </a:solidFill>
            </a:endParaRPr>
          </a:p>
        </p:txBody>
      </p:sp>
      <p:pic>
        <p:nvPicPr>
          <p:cNvPr descr="part1" id="13315" name="Picture 9">
            <a:extLst>
              <a:ext uri="{FF2B5EF4-FFF2-40B4-BE49-F238E27FC236}">
                <a16:creationId xmlns:a16="http://schemas.microsoft.com/office/drawing/2014/main" xmlns="" id="{D9E4A76F-25F2-4A78-9055-F77D49775983}"/>
              </a:ext>
            </a:extLst>
          </p:cNvPr>
          <p:cNvPicPr>
            <a:picLocks noChangeArrowheads="1"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1000" y="4792095"/>
            <a:ext cx="2133600"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TextBox 10">
            <a:extLst>
              <a:ext uri="{FF2B5EF4-FFF2-40B4-BE49-F238E27FC236}">
                <a16:creationId xmlns:a16="http://schemas.microsoft.com/office/drawing/2014/main" xmlns="" id="{ECA5E096-6CC1-40C4-AE14-A07C62BA9863}"/>
              </a:ext>
            </a:extLst>
          </p:cNvPr>
          <p:cNvSpPr txBox="1">
            <a:spLocks noChangeArrowheads="1"/>
          </p:cNvSpPr>
          <p:nvPr/>
        </p:nvSpPr>
        <p:spPr bwMode="auto">
          <a:xfrm>
            <a:off x="0" y="5927018"/>
            <a:ext cx="28956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charset="0" panose="020B0602030504020204" pitchFamily="34" typeface="Lucida Sans Unicode"/>
                <a:cs charset="0" panose="020B0604020202020204" pitchFamily="34" typeface="Arial"/>
              </a:defRPr>
            </a:lvl1pPr>
            <a:lvl2pPr indent="-285750" marL="742950">
              <a:defRPr>
                <a:solidFill>
                  <a:schemeClr val="tx1"/>
                </a:solidFill>
                <a:latin charset="0" panose="020B0602030504020204" pitchFamily="34" typeface="Lucida Sans Unicode"/>
                <a:cs charset="0" panose="020B0604020202020204" pitchFamily="34" typeface="Arial"/>
              </a:defRPr>
            </a:lvl2pPr>
            <a:lvl3pPr indent="-228600" marL="1143000">
              <a:defRPr>
                <a:solidFill>
                  <a:schemeClr val="tx1"/>
                </a:solidFill>
                <a:latin charset="0" panose="020B0602030504020204" pitchFamily="34" typeface="Lucida Sans Unicode"/>
                <a:cs charset="0" panose="020B0604020202020204" pitchFamily="34" typeface="Arial"/>
              </a:defRPr>
            </a:lvl3pPr>
            <a:lvl4pPr indent="-228600" marL="1600200">
              <a:defRPr>
                <a:solidFill>
                  <a:schemeClr val="tx1"/>
                </a:solidFill>
                <a:latin charset="0" panose="020B0602030504020204" pitchFamily="34" typeface="Lucida Sans Unicode"/>
                <a:cs charset="0" panose="020B0604020202020204" pitchFamily="34" typeface="Arial"/>
              </a:defRPr>
            </a:lvl4pPr>
            <a:lvl5pPr indent="-228600" marL="2057400">
              <a:defRPr>
                <a:solidFill>
                  <a:schemeClr val="tx1"/>
                </a:solidFill>
                <a:latin charset="0" panose="020B0602030504020204" pitchFamily="34" typeface="Lucida Sans Unicode"/>
                <a:cs charset="0" panose="020B0604020202020204" pitchFamily="34" typeface="Arial"/>
              </a:defRPr>
            </a:lvl5pPr>
            <a:lvl6pPr fontAlgn="base" indent="-228600" marL="2514600">
              <a:spcBef>
                <a:spcPct val="0"/>
              </a:spcBef>
              <a:spcAft>
                <a:spcPct val="0"/>
              </a:spcAft>
              <a:defRPr>
                <a:solidFill>
                  <a:schemeClr val="tx1"/>
                </a:solidFill>
                <a:latin charset="0" panose="020B0602030504020204" pitchFamily="34" typeface="Lucida Sans Unicode"/>
                <a:cs charset="0" panose="020B0604020202020204" pitchFamily="34" typeface="Arial"/>
              </a:defRPr>
            </a:lvl6pPr>
            <a:lvl7pPr fontAlgn="base" indent="-228600" marL="2971800">
              <a:spcBef>
                <a:spcPct val="0"/>
              </a:spcBef>
              <a:spcAft>
                <a:spcPct val="0"/>
              </a:spcAft>
              <a:defRPr>
                <a:solidFill>
                  <a:schemeClr val="tx1"/>
                </a:solidFill>
                <a:latin charset="0" panose="020B0602030504020204" pitchFamily="34" typeface="Lucida Sans Unicode"/>
                <a:cs charset="0" panose="020B0604020202020204" pitchFamily="34" typeface="Arial"/>
              </a:defRPr>
            </a:lvl7pPr>
            <a:lvl8pPr fontAlgn="base" indent="-228600" marL="3429000">
              <a:spcBef>
                <a:spcPct val="0"/>
              </a:spcBef>
              <a:spcAft>
                <a:spcPct val="0"/>
              </a:spcAft>
              <a:defRPr>
                <a:solidFill>
                  <a:schemeClr val="tx1"/>
                </a:solidFill>
                <a:latin charset="0" panose="020B0602030504020204" pitchFamily="34" typeface="Lucida Sans Unicode"/>
                <a:cs charset="0" panose="020B0604020202020204" pitchFamily="34" typeface="Arial"/>
              </a:defRPr>
            </a:lvl8pPr>
            <a:lvl9pPr fontAlgn="base" indent="-228600" marL="3886200">
              <a:spcBef>
                <a:spcPct val="0"/>
              </a:spcBef>
              <a:spcAft>
                <a:spcPct val="0"/>
              </a:spcAft>
              <a:defRPr>
                <a:solidFill>
                  <a:schemeClr val="tx1"/>
                </a:solidFill>
                <a:latin charset="0" panose="020B0602030504020204" pitchFamily="34" typeface="Lucida Sans Unicode"/>
                <a:cs charset="0" panose="020B0604020202020204" pitchFamily="34" typeface="Arial"/>
              </a:defRPr>
            </a:lvl9pPr>
          </a:lstStyle>
          <a:p>
            <a:pPr algn="ctr">
              <a:spcBef>
                <a:spcPct val="50000"/>
              </a:spcBef>
            </a:pPr>
            <a:r>
              <a:rPr altLang="en-US" b="1" dirty="0" lang="en-US" sz="2200">
                <a:latin charset="0" panose="020B0604020202020204" pitchFamily="34" typeface="Arial"/>
              </a:rPr>
              <a:t>Airports Authority of India</a:t>
            </a:r>
            <a:endParaRPr altLang="en-US" b="1" dirty="0" lang="en-IN" sz="2200"/>
          </a:p>
        </p:txBody>
      </p:sp>
      <p:sp>
        <p:nvSpPr>
          <p:cNvPr id="13317" name="TextBox 11">
            <a:extLst>
              <a:ext uri="{FF2B5EF4-FFF2-40B4-BE49-F238E27FC236}">
                <a16:creationId xmlns:a16="http://schemas.microsoft.com/office/drawing/2014/main" xmlns="" id="{8EFAC0C5-921E-4635-B6BF-A0AF645042F7}"/>
              </a:ext>
            </a:extLst>
          </p:cNvPr>
          <p:cNvSpPr txBox="1">
            <a:spLocks noChangeArrowheads="1"/>
          </p:cNvSpPr>
          <p:nvPr/>
        </p:nvSpPr>
        <p:spPr bwMode="auto">
          <a:xfrm>
            <a:off x="6934200" y="50292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charset="0" panose="020B0602030504020204" pitchFamily="34" typeface="Lucida Sans Unicode"/>
                <a:cs charset="0" panose="020B0604020202020204" pitchFamily="34" typeface="Arial"/>
              </a:defRPr>
            </a:lvl1pPr>
            <a:lvl2pPr indent="-285750" marL="742950">
              <a:defRPr>
                <a:solidFill>
                  <a:schemeClr val="tx1"/>
                </a:solidFill>
                <a:latin charset="0" panose="020B0602030504020204" pitchFamily="34" typeface="Lucida Sans Unicode"/>
                <a:cs charset="0" panose="020B0604020202020204" pitchFamily="34" typeface="Arial"/>
              </a:defRPr>
            </a:lvl2pPr>
            <a:lvl3pPr indent="-228600" marL="1143000">
              <a:defRPr>
                <a:solidFill>
                  <a:schemeClr val="tx1"/>
                </a:solidFill>
                <a:latin charset="0" panose="020B0602030504020204" pitchFamily="34" typeface="Lucida Sans Unicode"/>
                <a:cs charset="0" panose="020B0604020202020204" pitchFamily="34" typeface="Arial"/>
              </a:defRPr>
            </a:lvl3pPr>
            <a:lvl4pPr indent="-228600" marL="1600200">
              <a:defRPr>
                <a:solidFill>
                  <a:schemeClr val="tx1"/>
                </a:solidFill>
                <a:latin charset="0" panose="020B0602030504020204" pitchFamily="34" typeface="Lucida Sans Unicode"/>
                <a:cs charset="0" panose="020B0604020202020204" pitchFamily="34" typeface="Arial"/>
              </a:defRPr>
            </a:lvl4pPr>
            <a:lvl5pPr indent="-228600" marL="2057400">
              <a:defRPr>
                <a:solidFill>
                  <a:schemeClr val="tx1"/>
                </a:solidFill>
                <a:latin charset="0" panose="020B0602030504020204" pitchFamily="34" typeface="Lucida Sans Unicode"/>
                <a:cs charset="0" panose="020B0604020202020204" pitchFamily="34" typeface="Arial"/>
              </a:defRPr>
            </a:lvl5pPr>
            <a:lvl6pPr fontAlgn="base" indent="-228600" marL="2514600">
              <a:spcBef>
                <a:spcPct val="0"/>
              </a:spcBef>
              <a:spcAft>
                <a:spcPct val="0"/>
              </a:spcAft>
              <a:defRPr>
                <a:solidFill>
                  <a:schemeClr val="tx1"/>
                </a:solidFill>
                <a:latin charset="0" panose="020B0602030504020204" pitchFamily="34" typeface="Lucida Sans Unicode"/>
                <a:cs charset="0" panose="020B0604020202020204" pitchFamily="34" typeface="Arial"/>
              </a:defRPr>
            </a:lvl6pPr>
            <a:lvl7pPr fontAlgn="base" indent="-228600" marL="2971800">
              <a:spcBef>
                <a:spcPct val="0"/>
              </a:spcBef>
              <a:spcAft>
                <a:spcPct val="0"/>
              </a:spcAft>
              <a:defRPr>
                <a:solidFill>
                  <a:schemeClr val="tx1"/>
                </a:solidFill>
                <a:latin charset="0" panose="020B0602030504020204" pitchFamily="34" typeface="Lucida Sans Unicode"/>
                <a:cs charset="0" panose="020B0604020202020204" pitchFamily="34" typeface="Arial"/>
              </a:defRPr>
            </a:lvl7pPr>
            <a:lvl8pPr fontAlgn="base" indent="-228600" marL="3429000">
              <a:spcBef>
                <a:spcPct val="0"/>
              </a:spcBef>
              <a:spcAft>
                <a:spcPct val="0"/>
              </a:spcAft>
              <a:defRPr>
                <a:solidFill>
                  <a:schemeClr val="tx1"/>
                </a:solidFill>
                <a:latin charset="0" panose="020B0602030504020204" pitchFamily="34" typeface="Lucida Sans Unicode"/>
                <a:cs charset="0" panose="020B0604020202020204" pitchFamily="34" typeface="Arial"/>
              </a:defRPr>
            </a:lvl8pPr>
            <a:lvl9pPr fontAlgn="base" indent="-228600" marL="3886200">
              <a:spcBef>
                <a:spcPct val="0"/>
              </a:spcBef>
              <a:spcAft>
                <a:spcPct val="0"/>
              </a:spcAft>
              <a:defRPr>
                <a:solidFill>
                  <a:schemeClr val="tx1"/>
                </a:solidFill>
                <a:latin charset="0" panose="020B0602030504020204" pitchFamily="34" typeface="Lucida Sans Unicode"/>
                <a:cs charset="0" panose="020B0604020202020204" pitchFamily="34" typeface="Arial"/>
              </a:defRPr>
            </a:lvl9pPr>
          </a:lstStyle>
          <a:p>
            <a:endParaRPr altLang="en-US" dirty="0" lang="en-IN"/>
          </a:p>
        </p:txBody>
      </p:sp>
      <p:pic>
        <p:nvPicPr>
          <p:cNvPr id="13318" name="Picture 14">
            <a:extLst>
              <a:ext uri="{FF2B5EF4-FFF2-40B4-BE49-F238E27FC236}">
                <a16:creationId xmlns:a16="http://schemas.microsoft.com/office/drawing/2014/main" xmlns="" id="{266DF636-2175-40E5-92A4-DCE0FAD72D3B}"/>
              </a:ext>
            </a:extLst>
          </p:cNvPr>
          <p:cNvPicPr>
            <a:picLocks noChangeArrowheads="1" noChangeAspect="1"/>
          </p:cNvPicPr>
          <p:nvPr/>
        </p:nvPicPr>
        <p:blipFill>
          <a:blip r:embed="rId3">
            <a:extLst>
              <a:ext uri="{28A0092B-C50C-407E-A947-70E740481C1C}">
                <a14:useLocalDpi xmlns:a14="http://schemas.microsoft.com/office/drawing/2010/main" val="0"/>
              </a:ext>
            </a:extLst>
          </a:blip>
          <a:srcRect r="-156"/>
          <a:stretch>
            <a:fillRect/>
          </a:stretch>
        </p:blipFill>
        <p:spPr bwMode="auto">
          <a:xfrm>
            <a:off x="6858000" y="4792095"/>
            <a:ext cx="1981200" cy="1870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0" name="Text Box 8">
            <a:extLst>
              <a:ext uri="{FF2B5EF4-FFF2-40B4-BE49-F238E27FC236}">
                <a16:creationId xmlns:a16="http://schemas.microsoft.com/office/drawing/2014/main" xmlns="" id="{EB5C1B5C-5AD7-4227-A5FF-D8296118C882}"/>
              </a:ext>
            </a:extLst>
          </p:cNvPr>
          <p:cNvSpPr txBox="1">
            <a:spLocks noChangeArrowheads="1"/>
          </p:cNvSpPr>
          <p:nvPr/>
        </p:nvSpPr>
        <p:spPr bwMode="auto">
          <a:xfrm>
            <a:off x="381000" y="352533"/>
            <a:ext cx="84582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spAutoFit/>
          </a:bodyPr>
          <a:lstStyle/>
          <a:p>
            <a:pPr algn="ctr">
              <a:spcBef>
                <a:spcPct val="50000"/>
              </a:spcBef>
            </a:pPr>
            <a:r>
              <a:rPr altLang="en-US" b="1" dirty="0" lang="en-US" sz="2600">
                <a:solidFill>
                  <a:srgbClr val="009E00"/>
                </a:solidFill>
                <a:effectLst>
                  <a:outerShdw algn="tl" blurRad="38100" dir="2700000" dist="38100">
                    <a:srgbClr val="000000"/>
                  </a:outerShdw>
                </a:effectLst>
              </a:rPr>
              <a:t>Ministry of Environment, Forest &amp; Climate Change </a:t>
            </a:r>
            <a:endParaRPr altLang="en-US" b="1" dirty="0" lang="en-IN" sz="2600">
              <a:solidFill>
                <a:srgbClr val="009E00"/>
              </a:solidFill>
              <a:effectLst>
                <a:outerShdw algn="tl" blurRad="38100" dir="2700000" dist="38100">
                  <a:srgbClr val="000000"/>
                </a:outerShdw>
              </a:effectLst>
            </a:endParaRPr>
          </a:p>
        </p:txBody>
      </p:sp>
      <p:sp>
        <p:nvSpPr>
          <p:cNvPr id="13322" name="Text Box 10">
            <a:extLst>
              <a:ext uri="{FF2B5EF4-FFF2-40B4-BE49-F238E27FC236}">
                <a16:creationId xmlns:a16="http://schemas.microsoft.com/office/drawing/2014/main" xmlns="" id="{448E8C31-AA74-4E4F-8074-7C4790A5881F}"/>
              </a:ext>
            </a:extLst>
          </p:cNvPr>
          <p:cNvSpPr txBox="1">
            <a:spLocks noChangeArrowheads="1"/>
          </p:cNvSpPr>
          <p:nvPr/>
        </p:nvSpPr>
        <p:spPr bwMode="auto">
          <a:xfrm>
            <a:off x="654788" y="1189435"/>
            <a:ext cx="769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a:spAutoFit/>
          </a:bodyPr>
          <a:lstStyle/>
          <a:p>
            <a:pPr algn="ctr">
              <a:spcBef>
                <a:spcPct val="50000"/>
              </a:spcBef>
            </a:pPr>
            <a:r>
              <a:rPr altLang="en-US" b="1" dirty="0" lang="en-US" smtClean="0" sz="2400"/>
              <a:t>EC Presentation</a:t>
            </a:r>
            <a:endParaRPr altLang="en-US" b="1" dirty="0" lang="en-IN" sz="2400"/>
          </a:p>
        </p:txBody>
      </p:sp>
      <p:sp>
        <p:nvSpPr>
          <p:cNvPr id="13324" name="Text Box 12">
            <a:extLst>
              <a:ext uri="{FF2B5EF4-FFF2-40B4-BE49-F238E27FC236}">
                <a16:creationId xmlns:a16="http://schemas.microsoft.com/office/drawing/2014/main" xmlns="" id="{31AA759E-8C5D-492D-9367-91A708EF0CE2}"/>
              </a:ext>
            </a:extLst>
          </p:cNvPr>
          <p:cNvSpPr txBox="1">
            <a:spLocks noChangeArrowheads="1"/>
          </p:cNvSpPr>
          <p:nvPr/>
        </p:nvSpPr>
        <p:spPr bwMode="auto">
          <a:xfrm>
            <a:off x="349988" y="3575249"/>
            <a:ext cx="8305800" cy="90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wrap="square">
            <a:spAutoFit/>
          </a:bodyPr>
          <a:lstStyle/>
          <a:p>
            <a:pPr algn="ctr">
              <a:spcBef>
                <a:spcPts val="600"/>
              </a:spcBef>
            </a:pPr>
            <a:r>
              <a:rPr altLang="en-US" b="1" dirty="0" lang="en-US" sz="2400"/>
              <a:t>File </a:t>
            </a:r>
            <a:r>
              <a:rPr altLang="en-US" b="1" dirty="0" lang="en-US" smtClean="0" sz="2400"/>
              <a:t>No: </a:t>
            </a:r>
            <a:r>
              <a:rPr altLang="en-US" b="1" dirty="0" lang="en-US" sz="2400"/>
              <a:t>IA/UP/MIS/216087/2021</a:t>
            </a:r>
          </a:p>
          <a:p>
            <a:pPr algn="ctr">
              <a:spcBef>
                <a:spcPts val="600"/>
              </a:spcBef>
            </a:pPr>
            <a:r>
              <a:rPr b="1" dirty="0" lang="pt-BR" smtClean="0" sz="2400"/>
              <a:t>F</a:t>
            </a:r>
            <a:r>
              <a:rPr b="1" dirty="0" lang="pt-BR" smtClean="0" sz="2400"/>
              <a:t>. No: </a:t>
            </a:r>
            <a:r>
              <a:rPr b="1" dirty="0" lang="pt-BR" smtClean="0" sz="2400"/>
              <a:t>21</a:t>
            </a:r>
            <a:r>
              <a:rPr b="1" dirty="0" lang="pt-BR" smtClean="0" sz="2400"/>
              <a:t>-67/2021-IA-III</a:t>
            </a:r>
            <a:r>
              <a:rPr dirty="0" lang="en-US" smtClean="0" sz="2400"/>
              <a:t> </a:t>
            </a:r>
            <a:endParaRPr dirty="0" lang="en-US" smtClean="0" sz="2400"/>
          </a:p>
        </p:txBody>
      </p:sp>
    </p:spTree>
  </p:cSld>
  <p:clrMapOvr>
    <a:masterClrMapping/>
  </p:clrMapOvr>
  <p:transition/>
  <p:timing>
    <p:tnLst>
      <p:par>
        <p:cTn dur="indefinite" id="1" nodeType="tmRoot" restart="never"/>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685800"/>
            <a:ext cx="8077200" cy="4662815"/>
          </a:xfrm>
          <a:prstGeom prst="rect">
            <a:avLst/>
          </a:prstGeom>
        </p:spPr>
        <p:txBody>
          <a:bodyPr wrap="square">
            <a:spAutoFit/>
          </a:bodyPr>
          <a:lstStyle/>
          <a:p>
            <a:pPr marL="342900" indent="-342900">
              <a:lnSpc>
                <a:spcPct val="150000"/>
              </a:lnSpc>
              <a:buFont typeface="Wingdings" panose="05000000000000000000" pitchFamily="2" charset="2"/>
              <a:buChar char="v"/>
            </a:pPr>
            <a:r>
              <a:rPr lang="en-US" b="1" dirty="0" smtClean="0">
                <a:latin typeface="+mj-lt"/>
                <a:ea typeface="Calibri" panose="020F0502020204030204" pitchFamily="34" charset="0"/>
                <a:cs typeface="Tahoma" panose="020B0604030504040204" pitchFamily="34" charset="0"/>
              </a:rPr>
              <a:t>Municipal </a:t>
            </a:r>
            <a:r>
              <a:rPr lang="en-US" b="1" dirty="0">
                <a:latin typeface="+mj-lt"/>
                <a:ea typeface="Calibri" panose="020F0502020204030204" pitchFamily="34" charset="0"/>
                <a:cs typeface="Tahoma" panose="020B0604030504040204" pitchFamily="34" charset="0"/>
              </a:rPr>
              <a:t>solid waste generated disposal </a:t>
            </a:r>
            <a:r>
              <a:rPr lang="en-US" b="1" dirty="0" smtClean="0">
                <a:latin typeface="+mj-lt"/>
                <a:ea typeface="Calibri" panose="020F0502020204030204" pitchFamily="34" charset="0"/>
                <a:cs typeface="Tahoma" panose="020B0604030504040204" pitchFamily="34" charset="0"/>
              </a:rPr>
              <a:t>facility</a:t>
            </a:r>
          </a:p>
          <a:p>
            <a:pPr marL="285750" indent="-285750" algn="just">
              <a:lnSpc>
                <a:spcPct val="150000"/>
              </a:lnSpc>
              <a:buFont typeface="Arial" panose="020B0604020202020204" pitchFamily="34" charset="0"/>
              <a:buChar char="•"/>
            </a:pPr>
            <a:r>
              <a:rPr lang="en-IN" dirty="0" smtClean="0"/>
              <a:t>Generation 		: Approx</a:t>
            </a:r>
            <a:r>
              <a:rPr lang="en-IN" dirty="0"/>
              <a:t>. </a:t>
            </a:r>
            <a:r>
              <a:rPr lang="en-IN" dirty="0" smtClean="0"/>
              <a:t>100 </a:t>
            </a:r>
            <a:r>
              <a:rPr lang="en-IN" dirty="0"/>
              <a:t>kg per day </a:t>
            </a:r>
            <a:endParaRPr lang="en-IN" dirty="0" smtClean="0"/>
          </a:p>
          <a:p>
            <a:pPr marL="285750" indent="-285750" algn="just">
              <a:lnSpc>
                <a:spcPct val="150000"/>
              </a:lnSpc>
              <a:buFont typeface="Arial" panose="020B0604020202020204" pitchFamily="34" charset="0"/>
              <a:buChar char="•"/>
            </a:pPr>
            <a:r>
              <a:rPr lang="en-IN" dirty="0"/>
              <a:t>Collection		: Colour Coded Dual Waste Bins for biodegradable 			  food wastes, paper wastes, non - biodegradable 			  plastic wastes, metal &amp;  inert wastes will be </a:t>
            </a:r>
            <a:r>
              <a:rPr lang="en-IN" dirty="0" smtClean="0"/>
              <a:t>used</a:t>
            </a:r>
          </a:p>
          <a:p>
            <a:pPr marL="285750" indent="-285750" algn="just">
              <a:lnSpc>
                <a:spcPct val="150000"/>
              </a:lnSpc>
              <a:buFont typeface="Arial" panose="020B0604020202020204" pitchFamily="34" charset="0"/>
              <a:buChar char="•"/>
            </a:pPr>
            <a:r>
              <a:rPr lang="en-IN" dirty="0" smtClean="0"/>
              <a:t>Disposal		: Solid waste will </a:t>
            </a:r>
            <a:r>
              <a:rPr lang="en-IN" dirty="0"/>
              <a:t>be collected, segregated and </a:t>
            </a:r>
            <a:r>
              <a:rPr lang="en-IN" dirty="0" smtClean="0"/>
              <a:t>			  handed over </a:t>
            </a:r>
            <a:r>
              <a:rPr lang="en-IN" dirty="0"/>
              <a:t>to external agency </a:t>
            </a:r>
            <a:r>
              <a:rPr lang="en-IN" dirty="0" smtClean="0"/>
              <a:t>as </a:t>
            </a:r>
            <a:r>
              <a:rPr lang="en-IN" dirty="0"/>
              <a:t>per Solid </a:t>
            </a:r>
            <a:r>
              <a:rPr lang="en-IN" dirty="0" smtClean="0"/>
              <a:t>			  Waste Management Rule</a:t>
            </a:r>
            <a:r>
              <a:rPr lang="en-IN" dirty="0"/>
              <a:t>, </a:t>
            </a:r>
            <a:r>
              <a:rPr lang="en-IN" dirty="0" smtClean="0"/>
              <a:t>2016</a:t>
            </a:r>
          </a:p>
          <a:p>
            <a:pPr marL="342900" indent="-342900" algn="just">
              <a:lnSpc>
                <a:spcPct val="150000"/>
              </a:lnSpc>
              <a:buFont typeface="Wingdings" panose="05000000000000000000" pitchFamily="2" charset="2"/>
              <a:buChar char="v"/>
            </a:pPr>
            <a:r>
              <a:rPr lang="en-US" b="1" dirty="0" smtClean="0"/>
              <a:t>Power </a:t>
            </a:r>
            <a:r>
              <a:rPr lang="en-US" b="1" dirty="0"/>
              <a:t>requirement and </a:t>
            </a:r>
            <a:r>
              <a:rPr lang="en-US" b="1" dirty="0" smtClean="0"/>
              <a:t>source</a:t>
            </a:r>
          </a:p>
          <a:p>
            <a:pPr marL="285750" indent="-285750" algn="just">
              <a:lnSpc>
                <a:spcPct val="150000"/>
              </a:lnSpc>
              <a:buFont typeface="Arial" panose="020B0604020202020204" pitchFamily="34" charset="0"/>
              <a:buChar char="•"/>
            </a:pPr>
            <a:r>
              <a:rPr lang="en-US" dirty="0"/>
              <a:t>Total power requirement </a:t>
            </a:r>
            <a:r>
              <a:rPr lang="en-US" dirty="0" smtClean="0"/>
              <a:t>: </a:t>
            </a:r>
            <a:r>
              <a:rPr lang="en-US" dirty="0" smtClean="0"/>
              <a:t>500 </a:t>
            </a:r>
            <a:r>
              <a:rPr lang="en-US" dirty="0" smtClean="0"/>
              <a:t>KVA.</a:t>
            </a:r>
            <a:endParaRPr lang="en-US" dirty="0"/>
          </a:p>
          <a:p>
            <a:pPr marL="285750" indent="-285750" algn="just">
              <a:lnSpc>
                <a:spcPct val="150000"/>
              </a:lnSpc>
              <a:buFont typeface="Arial" panose="020B0604020202020204" pitchFamily="34" charset="0"/>
              <a:buChar char="•"/>
            </a:pPr>
            <a:r>
              <a:rPr lang="en-US" dirty="0" smtClean="0"/>
              <a:t>DG Sets	</a:t>
            </a:r>
            <a:r>
              <a:rPr lang="en-US" dirty="0"/>
              <a:t>	</a:t>
            </a:r>
            <a:r>
              <a:rPr lang="en-US" dirty="0" smtClean="0"/>
              <a:t> : 3 </a:t>
            </a:r>
            <a:r>
              <a:rPr lang="en-US" dirty="0"/>
              <a:t>Nos of capacity of </a:t>
            </a:r>
            <a:r>
              <a:rPr lang="en-US" dirty="0" smtClean="0"/>
              <a:t>250 KVA</a:t>
            </a:r>
            <a:endParaRPr lang="en-US" dirty="0" smtClean="0"/>
          </a:p>
        </p:txBody>
      </p:sp>
      <p:sp>
        <p:nvSpPr>
          <p:cNvPr id="3" name="Slide Number Placeholder 2"/>
          <p:cNvSpPr>
            <a:spLocks noGrp="1"/>
          </p:cNvSpPr>
          <p:nvPr>
            <p:ph type="sldNum" sz="quarter" idx="12"/>
          </p:nvPr>
        </p:nvSpPr>
        <p:spPr/>
        <p:txBody>
          <a:bodyPr/>
          <a:lstStyle/>
          <a:p>
            <a:fld id="{EC985020-B216-4590-B2A9-31E928127181}" type="slidenum">
              <a:rPr lang="en-IN" altLang="en-US" smtClean="0"/>
              <a:pPr/>
              <a:t>10</a:t>
            </a:fld>
            <a:endParaRPr lang="en-IN" altLang="en-US"/>
          </a:p>
        </p:txBody>
      </p:sp>
    </p:spTree>
    <p:extLst>
      <p:ext uri="{BB962C8B-B14F-4D97-AF65-F5344CB8AC3E}">
        <p14:creationId xmlns:p14="http://schemas.microsoft.com/office/powerpoint/2010/main" val="14548821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09600"/>
            <a:ext cx="8458200" cy="4662815"/>
          </a:xfrm>
          <a:prstGeom prst="rect">
            <a:avLst/>
          </a:prstGeom>
        </p:spPr>
        <p:txBody>
          <a:bodyPr wrap="square">
            <a:spAutoFit/>
          </a:bodyPr>
          <a:lstStyle/>
          <a:p>
            <a:pPr marL="342900" indent="-342900" algn="just">
              <a:lnSpc>
                <a:spcPct val="150000"/>
              </a:lnSpc>
              <a:buFont typeface="Wingdings" panose="05000000000000000000" pitchFamily="2" charset="2"/>
              <a:buChar char="v"/>
            </a:pPr>
            <a:r>
              <a:rPr lang="en-IN" b="1" dirty="0" smtClean="0">
                <a:latin typeface="Arial"/>
                <a:ea typeface="Calibri" panose="020F0502020204030204" pitchFamily="34" charset="0"/>
                <a:cs typeface="Tahoma" panose="020B0604030504040204" pitchFamily="34" charset="0"/>
              </a:rPr>
              <a:t>Proposed </a:t>
            </a:r>
            <a:r>
              <a:rPr lang="en-IN" b="1" dirty="0">
                <a:latin typeface="Arial"/>
                <a:ea typeface="Calibri" panose="020F0502020204030204" pitchFamily="34" charset="0"/>
                <a:cs typeface="Tahoma" panose="020B0604030504040204" pitchFamily="34" charset="0"/>
              </a:rPr>
              <a:t>energy saving measures with estimated energy </a:t>
            </a:r>
            <a:r>
              <a:rPr lang="en-IN" b="1" dirty="0" smtClean="0">
                <a:latin typeface="Arial"/>
                <a:ea typeface="Calibri" panose="020F0502020204030204" pitchFamily="34" charset="0"/>
                <a:cs typeface="Tahoma" panose="020B0604030504040204" pitchFamily="34" charset="0"/>
              </a:rPr>
              <a:t>saving</a:t>
            </a:r>
            <a:endParaRPr lang="en-IN" b="1" dirty="0">
              <a:latin typeface="Arial"/>
              <a:ea typeface="Calibri" panose="020F0502020204030204" pitchFamily="34" charset="0"/>
              <a:cs typeface="Tahoma" panose="020B0604030504040204" pitchFamily="34" charset="0"/>
            </a:endParaRPr>
          </a:p>
          <a:p>
            <a:pPr marL="628650" indent="-342900" algn="just">
              <a:lnSpc>
                <a:spcPct val="150000"/>
              </a:lnSpc>
              <a:buFont typeface="Arial" panose="020B0604020202020204" pitchFamily="34" charset="0"/>
              <a:buChar char="•"/>
            </a:pPr>
            <a:r>
              <a:rPr lang="en-US" dirty="0"/>
              <a:t>Airport Terminal building </a:t>
            </a:r>
            <a:r>
              <a:rPr lang="en-US" dirty="0" smtClean="0"/>
              <a:t>have been designed </a:t>
            </a:r>
            <a:r>
              <a:rPr lang="en-US" dirty="0"/>
              <a:t>and constructed </a:t>
            </a:r>
            <a:r>
              <a:rPr lang="en-US" dirty="0" smtClean="0"/>
              <a:t>for </a:t>
            </a:r>
            <a:r>
              <a:rPr lang="en-US" dirty="0"/>
              <a:t>GRIHA Rating 4 </a:t>
            </a:r>
            <a:r>
              <a:rPr lang="en-US" dirty="0" smtClean="0"/>
              <a:t>star</a:t>
            </a:r>
            <a:endParaRPr lang="en-US" dirty="0" smtClean="0"/>
          </a:p>
          <a:p>
            <a:pPr marL="628650" indent="-342900" algn="just">
              <a:lnSpc>
                <a:spcPct val="150000"/>
              </a:lnSpc>
              <a:buFont typeface="Arial" panose="020B0604020202020204" pitchFamily="34" charset="0"/>
              <a:buChar char="•"/>
            </a:pPr>
            <a:r>
              <a:rPr lang="en-US" dirty="0"/>
              <a:t>Use of Energy Efficient building material &amp; </a:t>
            </a:r>
            <a:r>
              <a:rPr lang="en-US" dirty="0" smtClean="0"/>
              <a:t>glass</a:t>
            </a:r>
          </a:p>
          <a:p>
            <a:pPr marL="628650" indent="-342900" algn="just">
              <a:lnSpc>
                <a:spcPct val="150000"/>
              </a:lnSpc>
              <a:buFont typeface="Arial" panose="020B0604020202020204" pitchFamily="34" charset="0"/>
              <a:buChar char="•"/>
            </a:pPr>
            <a:r>
              <a:rPr lang="en-US" dirty="0"/>
              <a:t>Use of LED lamps instead of GLS </a:t>
            </a:r>
            <a:r>
              <a:rPr lang="en-US" dirty="0" smtClean="0"/>
              <a:t>lamps</a:t>
            </a:r>
          </a:p>
          <a:p>
            <a:pPr marL="628650" indent="-342900" algn="just">
              <a:lnSpc>
                <a:spcPct val="150000"/>
              </a:lnSpc>
              <a:buFont typeface="Arial" panose="020B0604020202020204" pitchFamily="34" charset="0"/>
              <a:buChar char="•"/>
            </a:pPr>
            <a:r>
              <a:rPr lang="en-US" dirty="0" smtClean="0"/>
              <a:t>Solar </a:t>
            </a:r>
            <a:r>
              <a:rPr lang="en-US" dirty="0"/>
              <a:t>passive techniques for terminal </a:t>
            </a:r>
            <a:r>
              <a:rPr lang="en-US" dirty="0" smtClean="0"/>
              <a:t>building</a:t>
            </a:r>
          </a:p>
          <a:p>
            <a:pPr marL="628650" indent="-342900" algn="just">
              <a:lnSpc>
                <a:spcPct val="150000"/>
              </a:lnSpc>
              <a:buFont typeface="Arial" panose="020B0604020202020204" pitchFamily="34" charset="0"/>
              <a:buChar char="•"/>
            </a:pPr>
            <a:r>
              <a:rPr lang="en-US" dirty="0"/>
              <a:t>Microprocessor based Building Management System (BMS) will be installed for minimization of energy </a:t>
            </a:r>
            <a:r>
              <a:rPr lang="en-US" dirty="0" smtClean="0"/>
              <a:t>consumption</a:t>
            </a:r>
          </a:p>
          <a:p>
            <a:pPr marL="628650" indent="-342900" algn="just">
              <a:lnSpc>
                <a:spcPct val="150000"/>
              </a:lnSpc>
              <a:buFont typeface="Arial" panose="020B0604020202020204" pitchFamily="34" charset="0"/>
              <a:buChar char="•"/>
            </a:pPr>
            <a:r>
              <a:rPr lang="en-IN" dirty="0" smtClean="0"/>
              <a:t>Automatic </a:t>
            </a:r>
            <a:r>
              <a:rPr lang="en-IN" dirty="0"/>
              <a:t>lighting on / off control system will be provided in the airport area for optimum utilization of energy. </a:t>
            </a:r>
            <a:endParaRPr lang="en-IN" dirty="0" smtClean="0"/>
          </a:p>
          <a:p>
            <a:pPr marL="628650" indent="-342900" algn="just">
              <a:lnSpc>
                <a:spcPct val="150000"/>
              </a:lnSpc>
              <a:buFont typeface="Arial" panose="020B0604020202020204" pitchFamily="34" charset="0"/>
              <a:buChar char="•"/>
            </a:pPr>
            <a:r>
              <a:rPr lang="en-US" dirty="0" smtClean="0"/>
              <a:t>By </a:t>
            </a:r>
            <a:r>
              <a:rPr lang="en-US" dirty="0"/>
              <a:t>adopting above measures more than </a:t>
            </a:r>
            <a:r>
              <a:rPr lang="en-US" dirty="0" smtClean="0"/>
              <a:t>30</a:t>
            </a:r>
            <a:r>
              <a:rPr lang="en-US" dirty="0"/>
              <a:t>% energy will be </a:t>
            </a:r>
            <a:r>
              <a:rPr lang="en-US" dirty="0" smtClean="0"/>
              <a:t>saved</a:t>
            </a:r>
            <a:endParaRPr lang="en-IN" b="1" dirty="0" smtClean="0">
              <a:latin typeface="Arial"/>
              <a:ea typeface="Calibri" panose="020F0502020204030204" pitchFamily="34" charset="0"/>
              <a:cs typeface="Tahoma" panose="020B0604030504040204" pitchFamily="34" charset="0"/>
            </a:endParaRPr>
          </a:p>
        </p:txBody>
      </p:sp>
      <p:sp>
        <p:nvSpPr>
          <p:cNvPr id="3" name="Slide Number Placeholder 2"/>
          <p:cNvSpPr>
            <a:spLocks noGrp="1"/>
          </p:cNvSpPr>
          <p:nvPr>
            <p:ph type="sldNum" sz="quarter" idx="12"/>
          </p:nvPr>
        </p:nvSpPr>
        <p:spPr/>
        <p:txBody>
          <a:bodyPr/>
          <a:lstStyle/>
          <a:p>
            <a:fld id="{EC985020-B216-4590-B2A9-31E928127181}" type="slidenum">
              <a:rPr lang="en-IN" altLang="en-US" smtClean="0"/>
              <a:pPr/>
              <a:t>11</a:t>
            </a:fld>
            <a:endParaRPr lang="en-IN" altLang="en-US"/>
          </a:p>
        </p:txBody>
      </p:sp>
    </p:spTree>
    <p:extLst>
      <p:ext uri="{BB962C8B-B14F-4D97-AF65-F5344CB8AC3E}">
        <p14:creationId xmlns:p14="http://schemas.microsoft.com/office/powerpoint/2010/main" val="21105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35915"/>
            <a:ext cx="8001000" cy="4955203"/>
          </a:xfrm>
          <a:prstGeom prst="rect">
            <a:avLst/>
          </a:prstGeom>
        </p:spPr>
        <p:txBody>
          <a:bodyPr wrap="square">
            <a:spAutoFit/>
          </a:bodyPr>
          <a:lstStyle/>
          <a:p>
            <a:pPr marL="342900" indent="-342900" algn="just">
              <a:lnSpc>
                <a:spcPct val="150000"/>
              </a:lnSpc>
              <a:buFont typeface="Wingdings" panose="05000000000000000000" pitchFamily="2" charset="2"/>
              <a:buChar char="v"/>
            </a:pPr>
            <a:r>
              <a:rPr lang="en-IN" b="1" dirty="0" smtClean="0">
                <a:latin typeface="Arial"/>
                <a:ea typeface="Calibri" panose="020F0502020204030204" pitchFamily="34" charset="0"/>
                <a:cs typeface="Tahoma" panose="020B0604030504040204" pitchFamily="34" charset="0"/>
              </a:rPr>
              <a:t>Details </a:t>
            </a:r>
            <a:r>
              <a:rPr lang="en-IN" b="1" dirty="0">
                <a:latin typeface="Arial"/>
                <a:ea typeface="Calibri" panose="020F0502020204030204" pitchFamily="34" charset="0"/>
                <a:cs typeface="Tahoma" panose="020B0604030504040204" pitchFamily="34" charset="0"/>
              </a:rPr>
              <a:t>of Rain Water Harvesting </a:t>
            </a:r>
            <a:r>
              <a:rPr lang="en-IN" b="1" dirty="0" smtClean="0">
                <a:latin typeface="Arial"/>
                <a:ea typeface="Calibri" panose="020F0502020204030204" pitchFamily="34" charset="0"/>
                <a:cs typeface="Tahoma" panose="020B0604030504040204" pitchFamily="34" charset="0"/>
              </a:rPr>
              <a:t>Plan</a:t>
            </a:r>
          </a:p>
          <a:p>
            <a:pPr algn="just">
              <a:lnSpc>
                <a:spcPct val="150000"/>
              </a:lnSpc>
            </a:pPr>
            <a:r>
              <a:rPr lang="en-US" dirty="0"/>
              <a:t> </a:t>
            </a:r>
            <a:r>
              <a:rPr lang="en-US" dirty="0" smtClean="0"/>
              <a:t>    </a:t>
            </a:r>
            <a:r>
              <a:rPr lang="en-US" dirty="0" smtClean="0"/>
              <a:t>50 </a:t>
            </a:r>
            <a:r>
              <a:rPr lang="en-US" dirty="0"/>
              <a:t>rainwater recharge pits will be </a:t>
            </a:r>
            <a:r>
              <a:rPr lang="en-US" dirty="0" smtClean="0"/>
              <a:t>constructed.</a:t>
            </a:r>
            <a:endParaRPr lang="en-US" dirty="0" smtClean="0"/>
          </a:p>
          <a:p>
            <a:pPr marL="342900" indent="-342900" algn="just">
              <a:lnSpc>
                <a:spcPct val="150000"/>
              </a:lnSpc>
              <a:buFont typeface="Wingdings" panose="05000000000000000000" pitchFamily="2" charset="2"/>
              <a:buChar char="v"/>
            </a:pPr>
            <a:r>
              <a:rPr lang="en-US" b="1" dirty="0"/>
              <a:t>Parking details as per </a:t>
            </a:r>
            <a:r>
              <a:rPr lang="en-US" b="1" dirty="0" smtClean="0"/>
              <a:t>norms</a:t>
            </a:r>
            <a:endParaRPr lang="en-IN" b="1" dirty="0">
              <a:latin typeface="Arial"/>
              <a:cs typeface="Tahoma" panose="020B0604030504040204" pitchFamily="34" charset="0"/>
            </a:endParaRPr>
          </a:p>
          <a:p>
            <a:pPr marL="571500" indent="-228600" algn="just">
              <a:spcAft>
                <a:spcPts val="600"/>
              </a:spcAft>
              <a:buFont typeface="Arial" panose="020B0604020202020204" pitchFamily="34" charset="0"/>
              <a:buChar char="•"/>
            </a:pPr>
            <a:r>
              <a:rPr lang="en-US" dirty="0" smtClean="0"/>
              <a:t>City side </a:t>
            </a:r>
            <a:r>
              <a:rPr lang="en-US" dirty="0"/>
              <a:t>car </a:t>
            </a:r>
            <a:r>
              <a:rPr lang="en-US" dirty="0" smtClean="0"/>
              <a:t>: </a:t>
            </a:r>
            <a:r>
              <a:rPr lang="en-US" dirty="0" smtClean="0"/>
              <a:t>75 </a:t>
            </a:r>
            <a:r>
              <a:rPr lang="en-US" dirty="0"/>
              <a:t>cars, </a:t>
            </a:r>
            <a:endParaRPr lang="en-US" dirty="0" smtClean="0"/>
          </a:p>
          <a:p>
            <a:pPr marL="571500" indent="-228600" algn="just">
              <a:spcAft>
                <a:spcPts val="600"/>
              </a:spcAft>
              <a:buFont typeface="Arial" panose="020B0604020202020204" pitchFamily="34" charset="0"/>
              <a:buChar char="•"/>
            </a:pPr>
            <a:r>
              <a:rPr lang="en-US" dirty="0" smtClean="0"/>
              <a:t>VIP </a:t>
            </a:r>
            <a:r>
              <a:rPr lang="en-US" dirty="0"/>
              <a:t>parking </a:t>
            </a:r>
            <a:r>
              <a:rPr lang="en-US" dirty="0" smtClean="0"/>
              <a:t>: </a:t>
            </a:r>
            <a:r>
              <a:rPr lang="en-US" dirty="0"/>
              <a:t>10 cars, taxi parking and coach parking</a:t>
            </a:r>
            <a:r>
              <a:rPr lang="en-US" dirty="0" smtClean="0"/>
              <a:t>.</a:t>
            </a:r>
          </a:p>
          <a:p>
            <a:pPr algn="just">
              <a:lnSpc>
                <a:spcPct val="150000"/>
              </a:lnSpc>
            </a:pPr>
            <a:r>
              <a:rPr lang="en-US" b="1" dirty="0" smtClean="0"/>
              <a:t>6. </a:t>
            </a:r>
            <a:r>
              <a:rPr lang="en-IN" b="1" dirty="0"/>
              <a:t>Details of earlier EC, if any and compliance </a:t>
            </a:r>
            <a:r>
              <a:rPr lang="en-IN" b="1" dirty="0" smtClean="0"/>
              <a:t>thereof</a:t>
            </a:r>
          </a:p>
          <a:p>
            <a:pPr marL="571500" indent="-228600" algn="just">
              <a:lnSpc>
                <a:spcPct val="150000"/>
              </a:lnSpc>
              <a:buFont typeface="Arial" panose="020B0604020202020204" pitchFamily="34" charset="0"/>
              <a:buChar char="•"/>
            </a:pPr>
            <a:r>
              <a:rPr lang="en-US" dirty="0"/>
              <a:t>In 2008, the Ayodhya Airport was handed over by the government of Uttar Pradesh to Airports Authority of India (AAI) to be developed as full-fledged airport by the approval of Uttar Pradesh cabinet</a:t>
            </a:r>
            <a:r>
              <a:rPr lang="en-US" dirty="0" smtClean="0"/>
              <a:t>.</a:t>
            </a:r>
          </a:p>
          <a:p>
            <a:pPr marL="571500" indent="-228600" algn="just">
              <a:lnSpc>
                <a:spcPct val="150000"/>
              </a:lnSpc>
              <a:buFont typeface="Arial" panose="020B0604020202020204" pitchFamily="34" charset="0"/>
              <a:buChar char="•"/>
            </a:pPr>
            <a:r>
              <a:rPr lang="en-US" dirty="0" smtClean="0"/>
              <a:t> </a:t>
            </a:r>
            <a:r>
              <a:rPr lang="en-US" dirty="0"/>
              <a:t>In 2012, the Uttar Pradesh government had issued formal orders allowing the landing and parking of private aircraft on the airstrip. Therefore, environmental clearance is not available. </a:t>
            </a:r>
            <a:endParaRPr lang="en-US" dirty="0" smtClean="0"/>
          </a:p>
        </p:txBody>
      </p:sp>
      <p:sp>
        <p:nvSpPr>
          <p:cNvPr id="3" name="Slide Number Placeholder 2"/>
          <p:cNvSpPr>
            <a:spLocks noGrp="1"/>
          </p:cNvSpPr>
          <p:nvPr>
            <p:ph type="sldNum" sz="quarter" idx="12"/>
          </p:nvPr>
        </p:nvSpPr>
        <p:spPr/>
        <p:txBody>
          <a:bodyPr/>
          <a:lstStyle/>
          <a:p>
            <a:fld id="{EC985020-B216-4590-B2A9-31E928127181}" type="slidenum">
              <a:rPr lang="en-IN" altLang="en-US" smtClean="0"/>
              <a:pPr/>
              <a:t>12</a:t>
            </a:fld>
            <a:endParaRPr lang="en-IN" altLang="en-US"/>
          </a:p>
        </p:txBody>
      </p:sp>
    </p:spTree>
    <p:extLst>
      <p:ext uri="{BB962C8B-B14F-4D97-AF65-F5344CB8AC3E}">
        <p14:creationId xmlns:p14="http://schemas.microsoft.com/office/powerpoint/2010/main" val="37535222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412508"/>
            <a:ext cx="8001000" cy="2246769"/>
          </a:xfrm>
          <a:prstGeom prst="rect">
            <a:avLst/>
          </a:prstGeom>
        </p:spPr>
        <p:txBody>
          <a:bodyPr wrap="square">
            <a:spAutoFit/>
          </a:bodyPr>
          <a:lstStyle/>
          <a:p>
            <a:pPr algn="just">
              <a:lnSpc>
                <a:spcPct val="150000"/>
              </a:lnSpc>
            </a:pPr>
            <a:r>
              <a:rPr lang="en-IN" b="1" dirty="0" smtClean="0">
                <a:latin typeface="Arial"/>
                <a:ea typeface="Calibri" panose="020F0502020204030204" pitchFamily="34" charset="0"/>
                <a:cs typeface="Tahoma" panose="020B0604030504040204" pitchFamily="34" charset="0"/>
              </a:rPr>
              <a:t>7. Whether the project is in critically Polluted area? If so, give details</a:t>
            </a:r>
          </a:p>
          <a:p>
            <a:pPr marL="342900" algn="just">
              <a:lnSpc>
                <a:spcPct val="150000"/>
              </a:lnSpc>
              <a:spcAft>
                <a:spcPts val="600"/>
              </a:spcAft>
            </a:pPr>
            <a:r>
              <a:rPr lang="en-US" dirty="0" smtClean="0"/>
              <a:t>The project is not situated in critically polluted areas as identified by the CPCB.</a:t>
            </a:r>
          </a:p>
          <a:p>
            <a:pPr algn="just"/>
            <a:endParaRPr lang="en-US" b="1" dirty="0" smtClean="0"/>
          </a:p>
          <a:p>
            <a:pPr algn="just"/>
            <a:r>
              <a:rPr lang="en-US" b="1" dirty="0" smtClean="0"/>
              <a:t>8</a:t>
            </a:r>
            <a:r>
              <a:rPr lang="en-US" b="1" dirty="0" smtClean="0"/>
              <a:t>. List of commitments as mentioned in the EIA/EMP w.r.t mitigation measures</a:t>
            </a:r>
          </a:p>
        </p:txBody>
      </p:sp>
      <p:sp>
        <p:nvSpPr>
          <p:cNvPr id="2" name="Slide Number Placeholder 1"/>
          <p:cNvSpPr>
            <a:spLocks noGrp="1"/>
          </p:cNvSpPr>
          <p:nvPr>
            <p:ph type="sldNum" sz="quarter" idx="12"/>
          </p:nvPr>
        </p:nvSpPr>
        <p:spPr/>
        <p:txBody>
          <a:bodyPr/>
          <a:lstStyle/>
          <a:p>
            <a:fld id="{EC985020-B216-4590-B2A9-31E928127181}" type="slidenum">
              <a:rPr lang="en-IN" altLang="en-US" smtClean="0"/>
              <a:pPr/>
              <a:t>13</a:t>
            </a:fld>
            <a:endParaRPr lang="en-IN" altLang="en-US"/>
          </a:p>
        </p:txBody>
      </p:sp>
      <p:sp>
        <p:nvSpPr>
          <p:cNvPr id="5" name="Rectangle 4"/>
          <p:cNvSpPr/>
          <p:nvPr/>
        </p:nvSpPr>
        <p:spPr>
          <a:xfrm>
            <a:off x="381000" y="2724152"/>
            <a:ext cx="8001000" cy="4009046"/>
          </a:xfrm>
          <a:prstGeom prst="rect">
            <a:avLst/>
          </a:prstGeom>
        </p:spPr>
        <p:txBody>
          <a:bodyPr wrap="square">
            <a:spAutoFit/>
          </a:bodyPr>
          <a:lstStyle/>
          <a:p>
            <a:pPr marL="628650" lvl="0" indent="-342900" algn="just">
              <a:lnSpc>
                <a:spcPct val="150000"/>
              </a:lnSpc>
              <a:spcAft>
                <a:spcPts val="0"/>
              </a:spcAft>
              <a:buFont typeface="Symbol" panose="05050102010706020507" pitchFamily="18" charset="2"/>
              <a:buChar char=""/>
            </a:pPr>
            <a:r>
              <a:rPr lang="en-US" dirty="0">
                <a:latin typeface="+mj-lt"/>
                <a:ea typeface="Calibri" panose="020F0502020204030204" pitchFamily="34" charset="0"/>
              </a:rPr>
              <a:t>Construction of community </a:t>
            </a:r>
            <a:r>
              <a:rPr lang="en-US" dirty="0" smtClean="0">
                <a:latin typeface="+mj-lt"/>
                <a:ea typeface="Calibri" panose="020F0502020204030204" pitchFamily="34" charset="0"/>
              </a:rPr>
              <a:t>toilets at nearby villages</a:t>
            </a:r>
          </a:p>
          <a:p>
            <a:pPr marL="628650" lvl="0" indent="-342900" algn="just">
              <a:lnSpc>
                <a:spcPct val="150000"/>
              </a:lnSpc>
              <a:spcAft>
                <a:spcPts val="0"/>
              </a:spcAft>
              <a:buFont typeface="Symbol" panose="05050102010706020507" pitchFamily="18" charset="2"/>
              <a:buChar char=""/>
            </a:pPr>
            <a:r>
              <a:rPr lang="en-US" dirty="0" smtClean="0">
                <a:latin typeface="+mj-lt"/>
                <a:ea typeface="Calibri" panose="020F0502020204030204" pitchFamily="34" charset="0"/>
              </a:rPr>
              <a:t>Construction </a:t>
            </a:r>
            <a:r>
              <a:rPr lang="en-US" dirty="0">
                <a:latin typeface="+mj-lt"/>
                <a:ea typeface="Calibri" panose="020F0502020204030204" pitchFamily="34" charset="0"/>
              </a:rPr>
              <a:t>of </a:t>
            </a:r>
            <a:r>
              <a:rPr lang="en-US" dirty="0" smtClean="0">
                <a:latin typeface="+mj-lt"/>
                <a:ea typeface="Calibri" panose="020F0502020204030204" pitchFamily="34" charset="0"/>
              </a:rPr>
              <a:t>drainage channel </a:t>
            </a:r>
            <a:r>
              <a:rPr lang="en-US" dirty="0">
                <a:latin typeface="+mj-lt"/>
                <a:ea typeface="Calibri" panose="020F0502020204030204" pitchFamily="34" charset="0"/>
              </a:rPr>
              <a:t>around airport villages to avoid flooding during the rainy season.</a:t>
            </a:r>
            <a:endParaRPr lang="en-IN" dirty="0" smtClean="0">
              <a:latin typeface="+mj-lt"/>
              <a:ea typeface="Calibri" panose="020F0502020204030204" pitchFamily="34" charset="0"/>
              <a:cs typeface="Mangal" panose="02040503050203030202" pitchFamily="18" charset="0"/>
            </a:endParaRPr>
          </a:p>
          <a:p>
            <a:pPr marL="628650" lvl="0" indent="-342900" algn="just">
              <a:lnSpc>
                <a:spcPct val="150000"/>
              </a:lnSpc>
              <a:spcAft>
                <a:spcPts val="0"/>
              </a:spcAft>
              <a:buFont typeface="Symbol" panose="05050102010706020507" pitchFamily="18" charset="2"/>
              <a:buChar char=""/>
            </a:pPr>
            <a:r>
              <a:rPr lang="en-US" dirty="0"/>
              <a:t>Solid waste collection and disposal </a:t>
            </a:r>
            <a:r>
              <a:rPr lang="en-US" dirty="0" smtClean="0"/>
              <a:t>facilities </a:t>
            </a:r>
            <a:r>
              <a:rPr lang="en-US" dirty="0" smtClean="0">
                <a:latin typeface="+mj-lt"/>
                <a:ea typeface="Calibri" panose="020F0502020204030204" pitchFamily="34" charset="0"/>
              </a:rPr>
              <a:t>in </a:t>
            </a:r>
            <a:r>
              <a:rPr lang="en-US" dirty="0">
                <a:latin typeface="+mj-lt"/>
                <a:ea typeface="Calibri" panose="020F0502020204030204" pitchFamily="34" charset="0"/>
              </a:rPr>
              <a:t>the surrounding villages located around airport </a:t>
            </a:r>
            <a:r>
              <a:rPr lang="en-US" dirty="0" smtClean="0">
                <a:latin typeface="+mj-lt"/>
                <a:ea typeface="Calibri" panose="020F0502020204030204" pitchFamily="34" charset="0"/>
              </a:rPr>
              <a:t>premises.</a:t>
            </a:r>
            <a:endParaRPr lang="en-IN" dirty="0">
              <a:latin typeface="+mj-lt"/>
              <a:ea typeface="Calibri" panose="020F0502020204030204" pitchFamily="34" charset="0"/>
              <a:cs typeface="Mangal" panose="02040503050203030202" pitchFamily="18" charset="0"/>
            </a:endParaRPr>
          </a:p>
          <a:p>
            <a:pPr marL="628650" lvl="0" indent="-342900" algn="just">
              <a:lnSpc>
                <a:spcPct val="150000"/>
              </a:lnSpc>
              <a:spcAft>
                <a:spcPts val="0"/>
              </a:spcAft>
              <a:buFont typeface="Symbol" panose="05050102010706020507" pitchFamily="18" charset="2"/>
              <a:buChar char=""/>
            </a:pPr>
            <a:r>
              <a:rPr lang="en-IN" dirty="0">
                <a:latin typeface="+mj-lt"/>
                <a:ea typeface="Calibri" panose="020F0502020204030204" pitchFamily="34" charset="0"/>
              </a:rPr>
              <a:t>Rain water Harvesting Structure </a:t>
            </a:r>
            <a:r>
              <a:rPr lang="en-IN" dirty="0" smtClean="0">
                <a:latin typeface="+mj-lt"/>
                <a:ea typeface="Calibri" panose="020F0502020204030204" pitchFamily="34" charset="0"/>
              </a:rPr>
              <a:t>at </a:t>
            </a:r>
            <a:r>
              <a:rPr lang="en-US" dirty="0">
                <a:ea typeface="Calibri" panose="020F0502020204030204" pitchFamily="34" charset="0"/>
              </a:rPr>
              <a:t>nearby </a:t>
            </a:r>
            <a:r>
              <a:rPr lang="en-US" dirty="0" smtClean="0">
                <a:ea typeface="Calibri" panose="020F0502020204030204" pitchFamily="34" charset="0"/>
              </a:rPr>
              <a:t>villages.</a:t>
            </a:r>
            <a:endParaRPr lang="en-IN" dirty="0" smtClean="0">
              <a:latin typeface="+mj-lt"/>
              <a:ea typeface="Calibri" panose="020F0502020204030204" pitchFamily="34" charset="0"/>
            </a:endParaRPr>
          </a:p>
          <a:p>
            <a:pPr marL="628650" indent="-342900" algn="just">
              <a:lnSpc>
                <a:spcPct val="150000"/>
              </a:lnSpc>
              <a:spcAft>
                <a:spcPts val="0"/>
              </a:spcAft>
              <a:buFont typeface="Symbol" panose="05050102010706020507" pitchFamily="18" charset="2"/>
              <a:buChar char=""/>
            </a:pPr>
            <a:r>
              <a:rPr lang="en-US" dirty="0" smtClean="0">
                <a:latin typeface="+mj-lt"/>
                <a:ea typeface="Calibri" panose="020F0502020204030204" pitchFamily="34" charset="0"/>
              </a:rPr>
              <a:t>Greenbelt development </a:t>
            </a:r>
            <a:r>
              <a:rPr lang="en-US" dirty="0" smtClean="0">
                <a:ea typeface="Calibri" panose="020F0502020204030204" pitchFamily="34" charset="0"/>
              </a:rPr>
              <a:t>at </a:t>
            </a:r>
            <a:r>
              <a:rPr lang="en-US" dirty="0">
                <a:ea typeface="Calibri" panose="020F0502020204030204" pitchFamily="34" charset="0"/>
              </a:rPr>
              <a:t>nearby </a:t>
            </a:r>
            <a:r>
              <a:rPr lang="en-US" dirty="0" smtClean="0">
                <a:ea typeface="Calibri" panose="020F0502020204030204" pitchFamily="34" charset="0"/>
              </a:rPr>
              <a:t>villages.</a:t>
            </a:r>
          </a:p>
          <a:p>
            <a:pPr marL="628650" indent="-342900" algn="just">
              <a:lnSpc>
                <a:spcPct val="150000"/>
              </a:lnSpc>
              <a:spcAft>
                <a:spcPts val="0"/>
              </a:spcAft>
              <a:buFont typeface="Symbol" panose="05050102010706020507" pitchFamily="18" charset="2"/>
              <a:buChar char=""/>
            </a:pPr>
            <a:r>
              <a:rPr lang="en-US" dirty="0" err="1" smtClean="0">
                <a:ea typeface="Calibri" panose="020F0502020204030204" pitchFamily="34" charset="0"/>
              </a:rPr>
              <a:t>Desilting</a:t>
            </a:r>
            <a:r>
              <a:rPr lang="en-US" dirty="0" smtClean="0">
                <a:ea typeface="Calibri" panose="020F0502020204030204" pitchFamily="34" charset="0"/>
              </a:rPr>
              <a:t> of Ponds </a:t>
            </a:r>
            <a:r>
              <a:rPr lang="en-US" dirty="0">
                <a:ea typeface="Calibri" panose="020F0502020204030204" pitchFamily="34" charset="0"/>
              </a:rPr>
              <a:t>at nearby </a:t>
            </a:r>
            <a:r>
              <a:rPr lang="en-US" dirty="0" smtClean="0">
                <a:ea typeface="Calibri" panose="020F0502020204030204" pitchFamily="34" charset="0"/>
              </a:rPr>
              <a:t>villages </a:t>
            </a:r>
            <a:r>
              <a:rPr lang="en-US" dirty="0"/>
              <a:t>for rain water </a:t>
            </a:r>
            <a:r>
              <a:rPr lang="en-US" dirty="0" smtClean="0"/>
              <a:t>accumulation. </a:t>
            </a:r>
            <a:endParaRPr lang="en-US" dirty="0" smtClean="0">
              <a:ea typeface="Calibri" panose="020F0502020204030204" pitchFamily="34" charset="0"/>
            </a:endParaRPr>
          </a:p>
          <a:p>
            <a:pPr marL="628650" indent="-342900" algn="just">
              <a:lnSpc>
                <a:spcPct val="107000"/>
              </a:lnSpc>
              <a:spcAft>
                <a:spcPts val="0"/>
              </a:spcAft>
              <a:buFont typeface="Symbol" panose="05050102010706020507" pitchFamily="18" charset="2"/>
              <a:buChar char=""/>
            </a:pPr>
            <a:endParaRPr lang="en-US" dirty="0">
              <a:ea typeface="Calibri" panose="020F0502020204030204" pitchFamily="34" charset="0"/>
            </a:endParaRPr>
          </a:p>
          <a:p>
            <a:pPr marL="285750" lvl="0" algn="just">
              <a:lnSpc>
                <a:spcPct val="107000"/>
              </a:lnSpc>
              <a:spcAft>
                <a:spcPts val="0"/>
              </a:spcAft>
            </a:pPr>
            <a:endParaRPr lang="en-IN" dirty="0">
              <a:effectLst/>
              <a:latin typeface="+mj-lt"/>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6905677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9FFFABA4-70C3-4ECD-9DA7-54F9AA09583E}"/>
              </a:ext>
            </a:extLst>
          </p:cNvPr>
          <p:cNvSpPr/>
          <p:nvPr/>
        </p:nvSpPr>
        <p:spPr>
          <a:xfrm>
            <a:off x="591897" y="4596274"/>
            <a:ext cx="7543800" cy="923330"/>
          </a:xfrm>
          <a:prstGeom prst="rect">
            <a:avLst/>
          </a:prstGeom>
        </p:spPr>
        <p:txBody>
          <a:bodyPr wrap="square">
            <a:spAutoFit/>
          </a:bodyPr>
          <a:lstStyle/>
          <a:p>
            <a:pPr marL="400050" indent="-400050">
              <a:buAutoNum type="romanLcParenBoth"/>
            </a:pPr>
            <a:r>
              <a:rPr lang="en-IN" b="1" dirty="0" smtClean="0">
                <a:latin typeface="+mj-lt"/>
                <a:ea typeface="Calibri" panose="020F0502020204030204" pitchFamily="34" charset="0"/>
              </a:rPr>
              <a:t>Date of ToR</a:t>
            </a:r>
          </a:p>
          <a:p>
            <a:endParaRPr lang="en-IN" b="1" dirty="0" smtClean="0">
              <a:latin typeface="+mj-lt"/>
              <a:ea typeface="Calibri" panose="020F0502020204030204" pitchFamily="34" charset="0"/>
            </a:endParaRPr>
          </a:p>
          <a:p>
            <a:r>
              <a:rPr lang="en-US" dirty="0" smtClean="0">
                <a:latin typeface="+mj-lt"/>
              </a:rPr>
              <a:t>MOEF&amp;CC vide letter </a:t>
            </a:r>
            <a:r>
              <a:rPr lang="pt-BR" dirty="0">
                <a:latin typeface="+mj-lt"/>
              </a:rPr>
              <a:t>F. No. 21-67/2021-IA-III Dated 14 August, 2021. </a:t>
            </a:r>
          </a:p>
        </p:txBody>
      </p:sp>
      <p:sp>
        <p:nvSpPr>
          <p:cNvPr id="5" name="Rectangle 4">
            <a:extLst>
              <a:ext uri="{FF2B5EF4-FFF2-40B4-BE49-F238E27FC236}">
                <a16:creationId xmlns:a16="http://schemas.microsoft.com/office/drawing/2014/main" xmlns="" id="{5FDD6CBB-4820-4D86-BB8C-788183D067B9}"/>
              </a:ext>
            </a:extLst>
          </p:cNvPr>
          <p:cNvSpPr/>
          <p:nvPr/>
        </p:nvSpPr>
        <p:spPr>
          <a:xfrm>
            <a:off x="588380" y="5697748"/>
            <a:ext cx="8555620" cy="369332"/>
          </a:xfrm>
          <a:prstGeom prst="rect">
            <a:avLst/>
          </a:prstGeom>
        </p:spPr>
        <p:txBody>
          <a:bodyPr wrap="square">
            <a:spAutoFit/>
          </a:bodyPr>
          <a:lstStyle/>
          <a:p>
            <a:pPr algn="just"/>
            <a:r>
              <a:rPr lang="en-IN" b="1" dirty="0">
                <a:latin typeface="+mj-lt"/>
                <a:ea typeface="Calibri" panose="020F0502020204030204" pitchFamily="34" charset="0"/>
              </a:rPr>
              <a:t>(ii) Point-wise ToR </a:t>
            </a:r>
            <a:r>
              <a:rPr lang="en-IN" b="1" dirty="0" smtClean="0">
                <a:latin typeface="+mj-lt"/>
                <a:ea typeface="Calibri" panose="020F0502020204030204" pitchFamily="34" charset="0"/>
              </a:rPr>
              <a:t>compliance</a:t>
            </a:r>
            <a:endParaRPr lang="en-US" b="1" dirty="0">
              <a:latin typeface="+mj-lt"/>
            </a:endParaRPr>
          </a:p>
        </p:txBody>
      </p:sp>
      <p:sp>
        <p:nvSpPr>
          <p:cNvPr id="7" name="Rectangle 6"/>
          <p:cNvSpPr/>
          <p:nvPr/>
        </p:nvSpPr>
        <p:spPr>
          <a:xfrm>
            <a:off x="567267" y="3494799"/>
            <a:ext cx="7086600" cy="923330"/>
          </a:xfrm>
          <a:prstGeom prst="rect">
            <a:avLst/>
          </a:prstGeom>
        </p:spPr>
        <p:txBody>
          <a:bodyPr wrap="square">
            <a:spAutoFit/>
          </a:bodyPr>
          <a:lstStyle/>
          <a:p>
            <a:pPr algn="just"/>
            <a:r>
              <a:rPr lang="en-IN" b="1" dirty="0" smtClean="0">
                <a:latin typeface="+mj-lt"/>
              </a:rPr>
              <a:t>10. If </a:t>
            </a:r>
            <a:r>
              <a:rPr lang="en-IN" b="1" dirty="0">
                <a:latin typeface="+mj-lt"/>
              </a:rPr>
              <a:t>the project is for EC under EIA Notification, </a:t>
            </a:r>
            <a:r>
              <a:rPr lang="en-IN" b="1" dirty="0" smtClean="0">
                <a:latin typeface="+mj-lt"/>
              </a:rPr>
              <a:t>2006</a:t>
            </a:r>
          </a:p>
          <a:p>
            <a:pPr algn="just"/>
            <a:endParaRPr lang="en-IN" b="1" dirty="0">
              <a:latin typeface="+mj-lt"/>
            </a:endParaRPr>
          </a:p>
          <a:p>
            <a:pPr algn="just"/>
            <a:r>
              <a:rPr lang="en-IN" b="1" dirty="0">
                <a:latin typeface="+mj-lt"/>
              </a:rPr>
              <a:t>a) For the first time appraisal by EAC</a:t>
            </a:r>
            <a:endParaRPr lang="en-IN" dirty="0">
              <a:latin typeface="+mj-lt"/>
            </a:endParaRPr>
          </a:p>
        </p:txBody>
      </p:sp>
      <p:sp>
        <p:nvSpPr>
          <p:cNvPr id="3" name="Slide Number Placeholder 2"/>
          <p:cNvSpPr>
            <a:spLocks noGrp="1"/>
          </p:cNvSpPr>
          <p:nvPr>
            <p:ph type="sldNum" sz="quarter" idx="12"/>
          </p:nvPr>
        </p:nvSpPr>
        <p:spPr/>
        <p:txBody>
          <a:bodyPr/>
          <a:lstStyle/>
          <a:p>
            <a:fld id="{EC985020-B216-4590-B2A9-31E928127181}" type="slidenum">
              <a:rPr lang="en-IN" altLang="en-US" smtClean="0"/>
              <a:pPr/>
              <a:t>14</a:t>
            </a:fld>
            <a:endParaRPr lang="en-IN" altLang="en-US"/>
          </a:p>
        </p:txBody>
      </p:sp>
      <p:sp>
        <p:nvSpPr>
          <p:cNvPr id="4" name="Rectangle 3"/>
          <p:cNvSpPr/>
          <p:nvPr/>
        </p:nvSpPr>
        <p:spPr>
          <a:xfrm>
            <a:off x="430645" y="319267"/>
            <a:ext cx="7866303" cy="923330"/>
          </a:xfrm>
          <a:prstGeom prst="rect">
            <a:avLst/>
          </a:prstGeom>
        </p:spPr>
        <p:txBody>
          <a:bodyPr wrap="square">
            <a:spAutoFit/>
          </a:bodyPr>
          <a:lstStyle/>
          <a:p>
            <a:pPr algn="just">
              <a:lnSpc>
                <a:spcPct val="150000"/>
              </a:lnSpc>
            </a:pPr>
            <a:r>
              <a:rPr lang="en-US" b="1" dirty="0"/>
              <a:t>9. Comparative analysis of existing /envisioned pollution load (in case of expansion/modernization)</a:t>
            </a:r>
          </a:p>
        </p:txBody>
      </p:sp>
      <p:graphicFrame>
        <p:nvGraphicFramePr>
          <p:cNvPr id="6" name="Table 5"/>
          <p:cNvGraphicFramePr>
            <a:graphicFrameLocks noGrp="1"/>
          </p:cNvGraphicFramePr>
          <p:nvPr>
            <p:extLst>
              <p:ext uri="{D42A27DB-BD31-4B8C-83A1-F6EECF244321}">
                <p14:modId xmlns:p14="http://schemas.microsoft.com/office/powerpoint/2010/main" val="2856040838"/>
              </p:ext>
            </p:extLst>
          </p:nvPr>
        </p:nvGraphicFramePr>
        <p:xfrm>
          <a:off x="1066800" y="1828800"/>
          <a:ext cx="6955420" cy="1402080"/>
        </p:xfrm>
        <a:graphic>
          <a:graphicData uri="http://schemas.openxmlformats.org/drawingml/2006/table">
            <a:tbl>
              <a:tblPr firstRow="1" firstCol="1" bandRow="1" bandCol="1">
                <a:tableStyleId>{5940675A-B579-460E-94D1-54222C63F5DA}</a:tableStyleId>
              </a:tblPr>
              <a:tblGrid>
                <a:gridCol w="1088020">
                  <a:extLst>
                    <a:ext uri="{9D8B030D-6E8A-4147-A177-3AD203B41FA5}">
                      <a16:colId xmlns:a16="http://schemas.microsoft.com/office/drawing/2014/main" xmlns="" val="20000"/>
                    </a:ext>
                  </a:extLst>
                </a:gridCol>
                <a:gridCol w="1828800">
                  <a:extLst>
                    <a:ext uri="{9D8B030D-6E8A-4147-A177-3AD203B41FA5}">
                      <a16:colId xmlns:a16="http://schemas.microsoft.com/office/drawing/2014/main" xmlns="" val="20001"/>
                    </a:ext>
                  </a:extLst>
                </a:gridCol>
                <a:gridCol w="2057400">
                  <a:extLst>
                    <a:ext uri="{9D8B030D-6E8A-4147-A177-3AD203B41FA5}">
                      <a16:colId xmlns:a16="http://schemas.microsoft.com/office/drawing/2014/main" xmlns="" val="20002"/>
                    </a:ext>
                  </a:extLst>
                </a:gridCol>
                <a:gridCol w="1981200">
                  <a:extLst>
                    <a:ext uri="{9D8B030D-6E8A-4147-A177-3AD203B41FA5}">
                      <a16:colId xmlns:a16="http://schemas.microsoft.com/office/drawing/2014/main" xmlns="" val="20003"/>
                    </a:ext>
                  </a:extLst>
                </a:gridCol>
              </a:tblGrid>
              <a:tr h="387318">
                <a:tc>
                  <a:txBody>
                    <a:bodyPr/>
                    <a:lstStyle/>
                    <a:p>
                      <a:pPr algn="just">
                        <a:lnSpc>
                          <a:spcPct val="115000"/>
                        </a:lnSpc>
                        <a:spcAft>
                          <a:spcPts val="0"/>
                        </a:spcAft>
                        <a:tabLst>
                          <a:tab pos="-457200" algn="l"/>
                        </a:tabLst>
                      </a:pPr>
                      <a:r>
                        <a:rPr lang="en-US" sz="1600" b="1" dirty="0">
                          <a:effectLst/>
                        </a:rPr>
                        <a:t>Pollutant</a:t>
                      </a:r>
                      <a:endParaRPr lang="en-IN" sz="11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tabLst>
                          <a:tab pos="-457200" algn="l"/>
                        </a:tabLst>
                      </a:pPr>
                      <a:r>
                        <a:rPr lang="en-US" sz="1600" b="1" dirty="0">
                          <a:effectLst/>
                        </a:rPr>
                        <a:t>Baseline Levels, </a:t>
                      </a:r>
                      <a:endParaRPr lang="en-US" sz="1600" b="1" dirty="0" smtClean="0">
                        <a:effectLst/>
                      </a:endParaRPr>
                    </a:p>
                    <a:p>
                      <a:pPr algn="ctr">
                        <a:lnSpc>
                          <a:spcPct val="115000"/>
                        </a:lnSpc>
                        <a:spcAft>
                          <a:spcPts val="0"/>
                        </a:spcAft>
                        <a:tabLst>
                          <a:tab pos="-457200" algn="l"/>
                        </a:tabLst>
                      </a:pPr>
                      <a:r>
                        <a:rPr lang="en-US" sz="1600" b="1" dirty="0" smtClean="0">
                          <a:effectLst/>
                        </a:rPr>
                        <a:t>µg/m</a:t>
                      </a:r>
                      <a:r>
                        <a:rPr lang="en-US" sz="1600" b="1" baseline="30000" dirty="0" smtClean="0">
                          <a:effectLst/>
                        </a:rPr>
                        <a:t>3</a:t>
                      </a:r>
                      <a:endParaRPr lang="en-IN" sz="11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tabLst>
                          <a:tab pos="-457200" algn="l"/>
                        </a:tabLst>
                      </a:pPr>
                      <a:r>
                        <a:rPr lang="en-US" sz="1600" b="1" dirty="0">
                          <a:effectLst/>
                        </a:rPr>
                        <a:t>Incremental Levels</a:t>
                      </a:r>
                      <a:r>
                        <a:rPr lang="en-US" sz="1600" b="1" dirty="0" smtClean="0">
                          <a:effectLst/>
                        </a:rPr>
                        <a:t>,</a:t>
                      </a:r>
                    </a:p>
                    <a:p>
                      <a:pPr algn="ctr">
                        <a:lnSpc>
                          <a:spcPct val="115000"/>
                        </a:lnSpc>
                        <a:spcAft>
                          <a:spcPts val="0"/>
                        </a:spcAft>
                        <a:tabLst>
                          <a:tab pos="-457200" algn="l"/>
                        </a:tabLst>
                      </a:pPr>
                      <a:r>
                        <a:rPr lang="en-US" sz="1600" b="1" dirty="0" smtClean="0">
                          <a:effectLst/>
                        </a:rPr>
                        <a:t> </a:t>
                      </a:r>
                      <a:r>
                        <a:rPr lang="en-US" sz="1600" b="1" dirty="0">
                          <a:effectLst/>
                        </a:rPr>
                        <a:t>µg/m</a:t>
                      </a:r>
                      <a:r>
                        <a:rPr lang="en-US" sz="1600" b="1" baseline="30000" dirty="0">
                          <a:effectLst/>
                        </a:rPr>
                        <a:t>3</a:t>
                      </a:r>
                      <a:endParaRPr lang="en-IN" sz="11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tabLst>
                          <a:tab pos="-457200" algn="l"/>
                        </a:tabLst>
                      </a:pPr>
                      <a:r>
                        <a:rPr lang="en-US" sz="1600" b="1" dirty="0">
                          <a:effectLst/>
                        </a:rPr>
                        <a:t>Resultant Levels, </a:t>
                      </a:r>
                      <a:endParaRPr lang="en-US" sz="1600" b="1" dirty="0" smtClean="0">
                        <a:effectLst/>
                      </a:endParaRPr>
                    </a:p>
                    <a:p>
                      <a:pPr algn="ctr">
                        <a:lnSpc>
                          <a:spcPct val="115000"/>
                        </a:lnSpc>
                        <a:spcAft>
                          <a:spcPts val="0"/>
                        </a:spcAft>
                        <a:tabLst>
                          <a:tab pos="-457200" algn="l"/>
                        </a:tabLst>
                      </a:pPr>
                      <a:r>
                        <a:rPr lang="en-US" sz="1600" b="1" dirty="0" smtClean="0">
                          <a:effectLst/>
                        </a:rPr>
                        <a:t>µg/m</a:t>
                      </a:r>
                      <a:r>
                        <a:rPr lang="en-US" sz="1600" b="1" baseline="30000" dirty="0" smtClean="0">
                          <a:effectLst/>
                        </a:rPr>
                        <a:t>3</a:t>
                      </a:r>
                      <a:endParaRPr lang="en-IN" sz="1100" b="1"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10000"/>
                  </a:ext>
                </a:extLst>
              </a:tr>
              <a:tr h="273516">
                <a:tc>
                  <a:txBody>
                    <a:bodyPr/>
                    <a:lstStyle/>
                    <a:p>
                      <a:pPr algn="just">
                        <a:lnSpc>
                          <a:spcPct val="115000"/>
                        </a:lnSpc>
                        <a:spcAft>
                          <a:spcPts val="0"/>
                        </a:spcAft>
                        <a:tabLst>
                          <a:tab pos="-457200" algn="l"/>
                        </a:tabLst>
                      </a:pPr>
                      <a:r>
                        <a:rPr lang="en-US" sz="1600" dirty="0">
                          <a:effectLst/>
                        </a:rPr>
                        <a:t>SO</a:t>
                      </a:r>
                      <a:r>
                        <a:rPr lang="en-US" sz="1600" baseline="-25000" dirty="0">
                          <a:effectLst/>
                        </a:rPr>
                        <a:t>2</a:t>
                      </a:r>
                      <a:endParaRPr lang="en-IN" sz="11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tabLst>
                          <a:tab pos="-457200" algn="l"/>
                        </a:tabLst>
                      </a:pPr>
                      <a:r>
                        <a:rPr lang="en-US" sz="1600" dirty="0" smtClean="0">
                          <a:effectLst/>
                        </a:rPr>
                        <a:t>11</a:t>
                      </a:r>
                      <a:endParaRPr lang="en-IN" sz="11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tabLst>
                          <a:tab pos="-457200" algn="l"/>
                        </a:tabLst>
                      </a:pPr>
                      <a:r>
                        <a:rPr lang="en-IN" sz="1600" dirty="0" smtClean="0">
                          <a:effectLst/>
                          <a:latin typeface="+mj-lt"/>
                          <a:ea typeface="Times New Roman" panose="02020603050405020304" pitchFamily="18" charset="0"/>
                        </a:rPr>
                        <a:t>0.322</a:t>
                      </a:r>
                      <a:endParaRPr lang="en-IN" sz="1600" dirty="0">
                        <a:effectLst/>
                        <a:latin typeface="+mj-lt"/>
                        <a:ea typeface="Times New Roman" panose="02020603050405020304" pitchFamily="18" charset="0"/>
                      </a:endParaRPr>
                    </a:p>
                  </a:txBody>
                  <a:tcPr marL="68580" marR="68580" marT="0" marB="0"/>
                </a:tc>
                <a:tc>
                  <a:txBody>
                    <a:bodyPr/>
                    <a:lstStyle/>
                    <a:p>
                      <a:pPr algn="ctr">
                        <a:lnSpc>
                          <a:spcPct val="115000"/>
                        </a:lnSpc>
                        <a:spcAft>
                          <a:spcPts val="0"/>
                        </a:spcAft>
                        <a:tabLst>
                          <a:tab pos="-457200" algn="l"/>
                        </a:tabLst>
                      </a:pPr>
                      <a:r>
                        <a:rPr lang="en-US" sz="1600" dirty="0">
                          <a:solidFill>
                            <a:srgbClr val="000000"/>
                          </a:solidFill>
                          <a:effectLst/>
                          <a:latin typeface="+mj-lt"/>
                          <a:ea typeface="Times New Roman" panose="02020603050405020304" pitchFamily="18" charset="0"/>
                          <a:cs typeface="Tahoma" panose="020B0604030504040204" pitchFamily="34" charset="0"/>
                        </a:rPr>
                        <a:t>11.32</a:t>
                      </a:r>
                      <a:endParaRPr lang="en-IN" sz="1100" dirty="0">
                        <a:effectLst/>
                        <a:latin typeface="+mj-lt"/>
                        <a:ea typeface="Times New Roman" panose="02020603050405020304" pitchFamily="18" charset="0"/>
                      </a:endParaRPr>
                    </a:p>
                  </a:txBody>
                  <a:tcPr marL="68580" marR="68580" marT="0" marB="0"/>
                </a:tc>
                <a:extLst>
                  <a:ext uri="{0D108BD9-81ED-4DB2-BD59-A6C34878D82A}">
                    <a16:rowId xmlns:a16="http://schemas.microsoft.com/office/drawing/2014/main" xmlns="" val="10001"/>
                  </a:ext>
                </a:extLst>
              </a:tr>
              <a:tr h="273516">
                <a:tc>
                  <a:txBody>
                    <a:bodyPr/>
                    <a:lstStyle/>
                    <a:p>
                      <a:pPr algn="just">
                        <a:lnSpc>
                          <a:spcPct val="115000"/>
                        </a:lnSpc>
                        <a:spcAft>
                          <a:spcPts val="0"/>
                        </a:spcAft>
                        <a:tabLst>
                          <a:tab pos="-457200" algn="l"/>
                        </a:tabLst>
                      </a:pPr>
                      <a:r>
                        <a:rPr lang="en-US" sz="1600" dirty="0">
                          <a:effectLst/>
                        </a:rPr>
                        <a:t>NO</a:t>
                      </a:r>
                      <a:r>
                        <a:rPr lang="en-US" sz="1600" baseline="-25000" dirty="0">
                          <a:effectLst/>
                        </a:rPr>
                        <a:t>2</a:t>
                      </a:r>
                      <a:endParaRPr lang="en-IN" sz="11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tabLst>
                          <a:tab pos="-457200" algn="l"/>
                        </a:tabLst>
                      </a:pPr>
                      <a:r>
                        <a:rPr lang="en-US" sz="1600" dirty="0" smtClean="0">
                          <a:effectLst/>
                          <a:latin typeface="+mn-lt"/>
                          <a:ea typeface="+mn-ea"/>
                        </a:rPr>
                        <a:t>22</a:t>
                      </a:r>
                      <a:endParaRPr lang="en-IN" sz="11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tabLst>
                          <a:tab pos="-457200" algn="l"/>
                        </a:tabLst>
                      </a:pPr>
                      <a:r>
                        <a:rPr lang="en-IN" sz="1600" dirty="0" smtClean="0">
                          <a:effectLst/>
                          <a:latin typeface="+mj-lt"/>
                          <a:ea typeface="Times New Roman" panose="02020603050405020304" pitchFamily="18" charset="0"/>
                        </a:rPr>
                        <a:t>0.077</a:t>
                      </a:r>
                      <a:endParaRPr lang="en-IN" sz="1600" dirty="0">
                        <a:effectLst/>
                        <a:latin typeface="+mj-lt"/>
                        <a:ea typeface="Times New Roman" panose="02020603050405020304" pitchFamily="18" charset="0"/>
                      </a:endParaRPr>
                    </a:p>
                  </a:txBody>
                  <a:tcPr marL="68580" marR="68580" marT="0" marB="0"/>
                </a:tc>
                <a:tc>
                  <a:txBody>
                    <a:bodyPr/>
                    <a:lstStyle/>
                    <a:p>
                      <a:pPr algn="ctr">
                        <a:lnSpc>
                          <a:spcPct val="115000"/>
                        </a:lnSpc>
                        <a:spcAft>
                          <a:spcPts val="0"/>
                        </a:spcAft>
                        <a:tabLst>
                          <a:tab pos="-457200" algn="l"/>
                        </a:tabLst>
                      </a:pPr>
                      <a:r>
                        <a:rPr lang="en-US" sz="1600" dirty="0">
                          <a:solidFill>
                            <a:srgbClr val="000000"/>
                          </a:solidFill>
                          <a:effectLst/>
                          <a:latin typeface="+mj-lt"/>
                          <a:ea typeface="Times New Roman" panose="02020603050405020304" pitchFamily="18" charset="0"/>
                          <a:cs typeface="Tahoma" panose="020B0604030504040204" pitchFamily="34" charset="0"/>
                        </a:rPr>
                        <a:t>22.07</a:t>
                      </a:r>
                      <a:endParaRPr lang="en-IN" sz="1100" dirty="0">
                        <a:effectLst/>
                        <a:latin typeface="+mj-lt"/>
                        <a:ea typeface="Times New Roman" panose="02020603050405020304" pitchFamily="18" charset="0"/>
                      </a:endParaRPr>
                    </a:p>
                  </a:txBody>
                  <a:tcPr marL="68580" marR="68580" marT="0" marB="0"/>
                </a:tc>
                <a:extLst>
                  <a:ext uri="{0D108BD9-81ED-4DB2-BD59-A6C34878D82A}">
                    <a16:rowId xmlns:a16="http://schemas.microsoft.com/office/drawing/2014/main" xmlns="" val="10002"/>
                  </a:ext>
                </a:extLst>
              </a:tr>
              <a:tr h="273516">
                <a:tc>
                  <a:txBody>
                    <a:bodyPr/>
                    <a:lstStyle/>
                    <a:p>
                      <a:pPr algn="just">
                        <a:lnSpc>
                          <a:spcPct val="115000"/>
                        </a:lnSpc>
                        <a:spcAft>
                          <a:spcPts val="0"/>
                        </a:spcAft>
                        <a:tabLst>
                          <a:tab pos="-457200" algn="l"/>
                        </a:tabLst>
                      </a:pPr>
                      <a:r>
                        <a:rPr lang="en-US" sz="1600" dirty="0">
                          <a:effectLst/>
                        </a:rPr>
                        <a:t>PM </a:t>
                      </a:r>
                      <a:endParaRPr lang="en-IN" sz="11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tabLst>
                          <a:tab pos="-457200" algn="l"/>
                        </a:tabLst>
                      </a:pPr>
                      <a:r>
                        <a:rPr lang="en-US" sz="1600">
                          <a:effectLst/>
                        </a:rPr>
                        <a:t>69</a:t>
                      </a:r>
                      <a:endParaRPr lang="en-IN"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tabLst>
                          <a:tab pos="-457200" algn="l"/>
                        </a:tabLst>
                      </a:pPr>
                      <a:r>
                        <a:rPr lang="en-IN" sz="1600" dirty="0" smtClean="0">
                          <a:effectLst/>
                          <a:latin typeface="+mj-lt"/>
                          <a:ea typeface="Times New Roman" panose="02020603050405020304" pitchFamily="18" charset="0"/>
                        </a:rPr>
                        <a:t>0.038</a:t>
                      </a:r>
                      <a:endParaRPr lang="en-IN" sz="1600" dirty="0">
                        <a:effectLst/>
                        <a:latin typeface="+mj-lt"/>
                        <a:ea typeface="Times New Roman" panose="02020603050405020304" pitchFamily="18" charset="0"/>
                      </a:endParaRPr>
                    </a:p>
                  </a:txBody>
                  <a:tcPr marL="68580" marR="68580" marT="0" marB="0"/>
                </a:tc>
                <a:tc>
                  <a:txBody>
                    <a:bodyPr/>
                    <a:lstStyle/>
                    <a:p>
                      <a:pPr algn="ctr">
                        <a:lnSpc>
                          <a:spcPct val="115000"/>
                        </a:lnSpc>
                        <a:spcAft>
                          <a:spcPts val="0"/>
                        </a:spcAft>
                        <a:tabLst>
                          <a:tab pos="-457200" algn="l"/>
                        </a:tabLst>
                      </a:pPr>
                      <a:r>
                        <a:rPr lang="en-US" sz="1600" dirty="0">
                          <a:solidFill>
                            <a:srgbClr val="000000"/>
                          </a:solidFill>
                          <a:effectLst/>
                          <a:latin typeface="+mj-lt"/>
                          <a:ea typeface="Times New Roman" panose="02020603050405020304" pitchFamily="18" charset="0"/>
                          <a:cs typeface="Tahoma" panose="020B0604030504040204" pitchFamily="34" charset="0"/>
                        </a:rPr>
                        <a:t>69.03</a:t>
                      </a:r>
                      <a:endParaRPr lang="en-IN" sz="1100" dirty="0">
                        <a:effectLst/>
                        <a:latin typeface="+mj-lt"/>
                        <a:ea typeface="Times New Roman" panose="02020603050405020304" pitchFamily="18" charset="0"/>
                      </a:endParaRPr>
                    </a:p>
                  </a:txBody>
                  <a:tcPr marL="68580" marR="68580" marT="0" marB="0"/>
                </a:tc>
                <a:extLst>
                  <a:ext uri="{0D108BD9-81ED-4DB2-BD59-A6C34878D82A}">
                    <a16:rowId xmlns:a16="http://schemas.microsoft.com/office/drawing/2014/main" xmlns="" val="10003"/>
                  </a:ext>
                </a:extLst>
              </a:tr>
            </a:tbl>
          </a:graphicData>
        </a:graphic>
      </p:graphicFrame>
      <p:sp>
        <p:nvSpPr>
          <p:cNvPr id="8" name="Rectangle 7"/>
          <p:cNvSpPr/>
          <p:nvPr/>
        </p:nvSpPr>
        <p:spPr>
          <a:xfrm>
            <a:off x="596847" y="1242597"/>
            <a:ext cx="8394753" cy="369332"/>
          </a:xfrm>
          <a:prstGeom prst="rect">
            <a:avLst/>
          </a:prstGeom>
        </p:spPr>
        <p:txBody>
          <a:bodyPr wrap="square">
            <a:spAutoFit/>
          </a:bodyPr>
          <a:lstStyle/>
          <a:p>
            <a:r>
              <a:rPr lang="en-US" dirty="0">
                <a:solidFill>
                  <a:srgbClr val="000000"/>
                </a:solidFill>
                <a:latin typeface="+mj-lt"/>
                <a:ea typeface="Times New Roman" panose="02020603050405020304" pitchFamily="18" charset="0"/>
                <a:cs typeface="Tahoma" panose="020B0604030504040204" pitchFamily="34" charset="0"/>
              </a:rPr>
              <a:t>The envisioned pollution </a:t>
            </a:r>
            <a:r>
              <a:rPr lang="en-US" dirty="0" smtClean="0">
                <a:solidFill>
                  <a:srgbClr val="000000"/>
                </a:solidFill>
                <a:latin typeface="+mj-lt"/>
                <a:ea typeface="Times New Roman" panose="02020603050405020304" pitchFamily="18" charset="0"/>
                <a:cs typeface="Tahoma" panose="020B0604030504040204" pitchFamily="34" charset="0"/>
              </a:rPr>
              <a:t>load after the </a:t>
            </a:r>
            <a:r>
              <a:rPr lang="en-US" dirty="0" smtClean="0">
                <a:solidFill>
                  <a:srgbClr val="000000"/>
                </a:solidFill>
                <a:latin typeface="+mj-lt"/>
                <a:ea typeface="Times New Roman" panose="02020603050405020304" pitchFamily="18" charset="0"/>
                <a:cs typeface="Tahoma" panose="020B0604030504040204" pitchFamily="34" charset="0"/>
              </a:rPr>
              <a:t>development </a:t>
            </a:r>
            <a:r>
              <a:rPr lang="en-US" dirty="0">
                <a:solidFill>
                  <a:srgbClr val="000000"/>
                </a:solidFill>
                <a:latin typeface="+mj-lt"/>
                <a:ea typeface="Times New Roman" panose="02020603050405020304" pitchFamily="18" charset="0"/>
                <a:cs typeface="Tahoma" panose="020B0604030504040204" pitchFamily="34" charset="0"/>
              </a:rPr>
              <a:t>of </a:t>
            </a:r>
            <a:r>
              <a:rPr lang="en-US" dirty="0" smtClean="0">
                <a:solidFill>
                  <a:srgbClr val="000000"/>
                </a:solidFill>
                <a:latin typeface="+mj-lt"/>
                <a:ea typeface="Times New Roman" panose="02020603050405020304" pitchFamily="18" charset="0"/>
                <a:cs typeface="Tahoma" panose="020B0604030504040204" pitchFamily="34" charset="0"/>
              </a:rPr>
              <a:t>Proposed </a:t>
            </a:r>
            <a:r>
              <a:rPr lang="en-US" dirty="0">
                <a:solidFill>
                  <a:srgbClr val="000000"/>
                </a:solidFill>
                <a:latin typeface="+mj-lt"/>
                <a:ea typeface="Times New Roman" panose="02020603050405020304" pitchFamily="18" charset="0"/>
                <a:cs typeface="Tahoma" panose="020B0604030504040204" pitchFamily="34" charset="0"/>
              </a:rPr>
              <a:t>Airport </a:t>
            </a:r>
            <a:endParaRPr lang="en-IN" dirty="0">
              <a:latin typeface="+mj-lt"/>
            </a:endParaRPr>
          </a:p>
        </p:txBody>
      </p:sp>
    </p:spTree>
    <p:extLst>
      <p:ext uri="{BB962C8B-B14F-4D97-AF65-F5344CB8AC3E}">
        <p14:creationId xmlns:p14="http://schemas.microsoft.com/office/powerpoint/2010/main" val="21712376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151AFBE4-EB15-4D4C-BB65-832F3E896C72}"/>
              </a:ext>
            </a:extLst>
          </p:cNvPr>
          <p:cNvSpPr/>
          <p:nvPr/>
        </p:nvSpPr>
        <p:spPr>
          <a:xfrm>
            <a:off x="609600" y="2514600"/>
            <a:ext cx="7620000" cy="1311128"/>
          </a:xfrm>
          <a:prstGeom prst="rect">
            <a:avLst/>
          </a:prstGeom>
        </p:spPr>
        <p:txBody>
          <a:bodyPr wrap="square">
            <a:spAutoFit/>
          </a:bodyPr>
          <a:lstStyle/>
          <a:p>
            <a:pPr marL="347345" marR="0" algn="ctr">
              <a:lnSpc>
                <a:spcPct val="110000"/>
              </a:lnSpc>
              <a:spcBef>
                <a:spcPts val="0"/>
              </a:spcBef>
              <a:spcAft>
                <a:spcPts val="0"/>
              </a:spcAft>
            </a:pPr>
            <a:r>
              <a:rPr lang="en-IN" sz="2400" b="1" dirty="0">
                <a:solidFill>
                  <a:srgbClr val="000000"/>
                </a:solidFill>
                <a:latin typeface="+mj-lt"/>
                <a:ea typeface="Calibri" panose="020F0502020204030204" pitchFamily="34" charset="0"/>
                <a:cs typeface="Mangal" panose="02040503050203030202" pitchFamily="18" charset="0"/>
              </a:rPr>
              <a:t>Compliance of </a:t>
            </a:r>
            <a:r>
              <a:rPr lang="en-IN" sz="2400" b="1" dirty="0" smtClean="0">
                <a:solidFill>
                  <a:srgbClr val="000000"/>
                </a:solidFill>
                <a:latin typeface="+mj-lt"/>
                <a:ea typeface="Calibri" panose="020F0502020204030204" pitchFamily="34" charset="0"/>
                <a:cs typeface="Mangal" panose="02040503050203030202" pitchFamily="18" charset="0"/>
              </a:rPr>
              <a:t>Standard </a:t>
            </a:r>
            <a:r>
              <a:rPr lang="en-IN" sz="2400" b="1" dirty="0">
                <a:solidFill>
                  <a:srgbClr val="000000"/>
                </a:solidFill>
                <a:latin typeface="+mj-lt"/>
                <a:ea typeface="Calibri" panose="020F0502020204030204" pitchFamily="34" charset="0"/>
                <a:cs typeface="Mangal" panose="02040503050203030202" pitchFamily="18" charset="0"/>
              </a:rPr>
              <a:t>Terms of Reference issued by MOEF&amp;CC, New Delhi, MOEF&amp;CC vide F. No. </a:t>
            </a:r>
            <a:r>
              <a:rPr lang="en-IN" sz="2400" b="1" dirty="0" smtClean="0">
                <a:solidFill>
                  <a:srgbClr val="000000"/>
                </a:solidFill>
                <a:latin typeface="+mj-lt"/>
                <a:ea typeface="Calibri" panose="020F0502020204030204" pitchFamily="34" charset="0"/>
                <a:cs typeface="Mangal" panose="02040503050203030202" pitchFamily="18" charset="0"/>
              </a:rPr>
              <a:t>21</a:t>
            </a:r>
            <a:r>
              <a:rPr lang="en-IN" sz="2400" b="1" dirty="0" smtClean="0">
                <a:solidFill>
                  <a:srgbClr val="000000"/>
                </a:solidFill>
                <a:latin typeface="+mj-lt"/>
                <a:ea typeface="Calibri" panose="020F0502020204030204" pitchFamily="34" charset="0"/>
                <a:cs typeface="Mangal" panose="02040503050203030202" pitchFamily="18" charset="0"/>
              </a:rPr>
              <a:t>-67/2021-IA-III </a:t>
            </a:r>
            <a:r>
              <a:rPr lang="en-IN" sz="2400" b="1" dirty="0">
                <a:solidFill>
                  <a:srgbClr val="000000"/>
                </a:solidFill>
                <a:latin typeface="+mj-lt"/>
                <a:ea typeface="Calibri" panose="020F0502020204030204" pitchFamily="34" charset="0"/>
                <a:cs typeface="Mangal" panose="02040503050203030202" pitchFamily="18" charset="0"/>
              </a:rPr>
              <a:t>dated </a:t>
            </a:r>
            <a:r>
              <a:rPr lang="en-IN" sz="2400" b="1" dirty="0" smtClean="0">
                <a:solidFill>
                  <a:srgbClr val="000000"/>
                </a:solidFill>
                <a:latin typeface="+mj-lt"/>
                <a:ea typeface="Calibri" panose="020F0502020204030204" pitchFamily="34" charset="0"/>
                <a:cs typeface="Mangal" panose="02040503050203030202" pitchFamily="18" charset="0"/>
              </a:rPr>
              <a:t>14</a:t>
            </a:r>
            <a:r>
              <a:rPr lang="en-IN" sz="2400" b="1" baseline="30000" dirty="0" smtClean="0">
                <a:solidFill>
                  <a:srgbClr val="000000"/>
                </a:solidFill>
                <a:latin typeface="+mj-lt"/>
                <a:ea typeface="Calibri" panose="020F0502020204030204" pitchFamily="34" charset="0"/>
                <a:cs typeface="Mangal" panose="02040503050203030202" pitchFamily="18" charset="0"/>
              </a:rPr>
              <a:t>th</a:t>
            </a:r>
            <a:r>
              <a:rPr lang="en-IN" sz="2400" b="1" dirty="0" smtClean="0">
                <a:solidFill>
                  <a:srgbClr val="000000"/>
                </a:solidFill>
                <a:latin typeface="+mj-lt"/>
                <a:ea typeface="Calibri" panose="020F0502020204030204" pitchFamily="34" charset="0"/>
                <a:cs typeface="Mangal" panose="02040503050203030202" pitchFamily="18" charset="0"/>
              </a:rPr>
              <a:t> </a:t>
            </a:r>
            <a:r>
              <a:rPr lang="en-IN" sz="2400" b="1" dirty="0" smtClean="0">
                <a:solidFill>
                  <a:srgbClr val="000000"/>
                </a:solidFill>
                <a:latin typeface="+mj-lt"/>
                <a:ea typeface="Calibri" panose="020F0502020204030204" pitchFamily="34" charset="0"/>
                <a:cs typeface="Mangal" panose="02040503050203030202" pitchFamily="18" charset="0"/>
              </a:rPr>
              <a:t> August 2021</a:t>
            </a:r>
            <a:endParaRPr lang="en-US" sz="2000" dirty="0">
              <a:effectLst/>
              <a:latin typeface="+mj-lt"/>
              <a:ea typeface="Calibri" panose="020F0502020204030204" pitchFamily="34" charset="0"/>
              <a:cs typeface="Mangal" panose="02040503050203030202" pitchFamily="18" charset="0"/>
            </a:endParaRPr>
          </a:p>
        </p:txBody>
      </p:sp>
      <p:sp>
        <p:nvSpPr>
          <p:cNvPr id="3" name="Slide Number Placeholder 2"/>
          <p:cNvSpPr>
            <a:spLocks noGrp="1"/>
          </p:cNvSpPr>
          <p:nvPr>
            <p:ph type="sldNum" sz="quarter" idx="12"/>
          </p:nvPr>
        </p:nvSpPr>
        <p:spPr/>
        <p:txBody>
          <a:bodyPr/>
          <a:lstStyle/>
          <a:p>
            <a:fld id="{EC985020-B216-4590-B2A9-31E928127181}" type="slidenum">
              <a:rPr lang="en-IN" altLang="en-US" smtClean="0"/>
              <a:pPr/>
              <a:t>15</a:t>
            </a:fld>
            <a:endParaRPr lang="en-IN" altLang="en-US" dirty="0"/>
          </a:p>
        </p:txBody>
      </p:sp>
    </p:spTree>
    <p:extLst>
      <p:ext uri="{BB962C8B-B14F-4D97-AF65-F5344CB8AC3E}">
        <p14:creationId xmlns:p14="http://schemas.microsoft.com/office/powerpoint/2010/main" val="28349028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2">
            <a:extLst>
              <a:ext uri="{FF2B5EF4-FFF2-40B4-BE49-F238E27FC236}">
                <a16:creationId xmlns:a16="http://schemas.microsoft.com/office/drawing/2014/main" xmlns="" id="{00366CF5-FE5C-46AA-AC77-7723A37C0770}"/>
              </a:ext>
            </a:extLst>
          </p:cNvPr>
          <p:cNvSpPr txBox="1">
            <a:spLocks noChangeArrowheads="1"/>
          </p:cNvSpPr>
          <p:nvPr/>
        </p:nvSpPr>
        <p:spPr bwMode="auto">
          <a:xfrm>
            <a:off x="200025" y="304800"/>
            <a:ext cx="8748713"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latin typeface="+mj-lt"/>
              </a:rPr>
              <a:t>TOR Point 1: </a:t>
            </a:r>
            <a:r>
              <a:rPr lang="en-GB" altLang="en-US" sz="1800" b="1" dirty="0">
                <a:latin typeface="+mj-lt"/>
              </a:rPr>
              <a:t>Reasons for selecting the site with details of alternate sites examined / rejected / selected on merit with comparative statement and reason / basis for selection. The examination should justify site suitability in terms of environmental angle, resources sustainability associated with selected site as compared to rejected sites. The analysis should include parameters considered along with weightage criteria for short-listing selected site.</a:t>
            </a:r>
            <a:endParaRPr lang="en-US" altLang="en-US" sz="1800" b="1" dirty="0">
              <a:latin typeface="+mj-lt"/>
            </a:endParaRPr>
          </a:p>
        </p:txBody>
      </p:sp>
      <p:sp>
        <p:nvSpPr>
          <p:cNvPr id="7172" name="Text Box 3">
            <a:extLst>
              <a:ext uri="{FF2B5EF4-FFF2-40B4-BE49-F238E27FC236}">
                <a16:creationId xmlns:a16="http://schemas.microsoft.com/office/drawing/2014/main" xmlns="" id="{DC6C4CA4-2952-45F8-A423-7FF0873827CD}"/>
              </a:ext>
            </a:extLst>
          </p:cNvPr>
          <p:cNvSpPr txBox="1">
            <a:spLocks noChangeArrowheads="1"/>
          </p:cNvSpPr>
          <p:nvPr/>
        </p:nvSpPr>
        <p:spPr bwMode="auto">
          <a:xfrm>
            <a:off x="195262" y="2176279"/>
            <a:ext cx="87201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31775" indent="-231775">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latin typeface="+mj-lt"/>
              </a:rPr>
              <a:t>Compliance:</a:t>
            </a:r>
            <a:endParaRPr lang="en-US" altLang="en-US" sz="1800" dirty="0">
              <a:latin typeface="+mj-lt"/>
            </a:endParaRPr>
          </a:p>
        </p:txBody>
      </p:sp>
      <p:sp>
        <p:nvSpPr>
          <p:cNvPr id="7173" name="Text Box 5">
            <a:extLst>
              <a:ext uri="{FF2B5EF4-FFF2-40B4-BE49-F238E27FC236}">
                <a16:creationId xmlns:a16="http://schemas.microsoft.com/office/drawing/2014/main" xmlns="" id="{825949F3-6DEF-4BE1-8700-1CF14BCC0FBA}"/>
              </a:ext>
            </a:extLst>
          </p:cNvPr>
          <p:cNvSpPr txBox="1">
            <a:spLocks noChangeArrowheads="1"/>
          </p:cNvSpPr>
          <p:nvPr/>
        </p:nvSpPr>
        <p:spPr bwMode="auto">
          <a:xfrm>
            <a:off x="2498725" y="44561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endParaRPr lang="en-US" altLang="en-US" sz="1800">
              <a:latin typeface="+mj-lt"/>
            </a:endParaRPr>
          </a:p>
        </p:txBody>
      </p:sp>
      <p:sp>
        <p:nvSpPr>
          <p:cNvPr id="3" name="Rectangle 2">
            <a:extLst>
              <a:ext uri="{FF2B5EF4-FFF2-40B4-BE49-F238E27FC236}">
                <a16:creationId xmlns:a16="http://schemas.microsoft.com/office/drawing/2014/main" xmlns="" id="{B744705E-1F8D-427A-8A2F-50F9E191ADCC}"/>
              </a:ext>
            </a:extLst>
          </p:cNvPr>
          <p:cNvSpPr/>
          <p:nvPr/>
        </p:nvSpPr>
        <p:spPr>
          <a:xfrm>
            <a:off x="223043" y="2666013"/>
            <a:ext cx="8702675" cy="2476062"/>
          </a:xfrm>
          <a:prstGeom prst="rect">
            <a:avLst/>
          </a:prstGeom>
        </p:spPr>
        <p:txBody>
          <a:bodyPr wrap="square">
            <a:spAutoFit/>
          </a:bodyPr>
          <a:lstStyle/>
          <a:p>
            <a:pPr marL="285750" indent="-285750" algn="just">
              <a:lnSpc>
                <a:spcPct val="115000"/>
              </a:lnSpc>
              <a:spcAft>
                <a:spcPts val="600"/>
              </a:spcAft>
              <a:buFont typeface="Arial" panose="020B0604020202020204" pitchFamily="34" charset="0"/>
              <a:buChar char="•"/>
            </a:pPr>
            <a:r>
              <a:rPr lang="en-GB" dirty="0">
                <a:solidFill>
                  <a:srgbClr val="000000"/>
                </a:solidFill>
                <a:ea typeface="Calibri" panose="020F0502020204030204" pitchFamily="34" charset="0"/>
                <a:cs typeface="Mangal" panose="02040503050203030202" pitchFamily="18" charset="0"/>
              </a:rPr>
              <a:t>As the proposed project involves extension of Runway, RESA, Taxiway, Apron, GSE Area, Isolation Bay, construction of new terminal building and Miscellaneous works within the government airstrip in </a:t>
            </a:r>
            <a:r>
              <a:rPr lang="en-GB" dirty="0" err="1">
                <a:solidFill>
                  <a:srgbClr val="000000"/>
                </a:solidFill>
                <a:ea typeface="Calibri" panose="020F0502020204030204" pitchFamily="34" charset="0"/>
                <a:cs typeface="Mangal" panose="02040503050203030202" pitchFamily="18" charset="0"/>
              </a:rPr>
              <a:t>Maryada</a:t>
            </a:r>
            <a:r>
              <a:rPr lang="en-GB" dirty="0">
                <a:solidFill>
                  <a:srgbClr val="000000"/>
                </a:solidFill>
                <a:ea typeface="Calibri" panose="020F0502020204030204" pitchFamily="34" charset="0"/>
                <a:cs typeface="Mangal" panose="02040503050203030202" pitchFamily="18" charset="0"/>
              </a:rPr>
              <a:t> </a:t>
            </a:r>
            <a:r>
              <a:rPr lang="en-GB" dirty="0" err="1">
                <a:solidFill>
                  <a:srgbClr val="000000"/>
                </a:solidFill>
                <a:ea typeface="Calibri" panose="020F0502020204030204" pitchFamily="34" charset="0"/>
                <a:cs typeface="Mangal" panose="02040503050203030202" pitchFamily="18" charset="0"/>
              </a:rPr>
              <a:t>Purushottam</a:t>
            </a:r>
            <a:r>
              <a:rPr lang="en-GB" dirty="0">
                <a:solidFill>
                  <a:srgbClr val="000000"/>
                </a:solidFill>
                <a:ea typeface="Calibri" panose="020F0502020204030204" pitchFamily="34" charset="0"/>
                <a:cs typeface="Mangal" panose="02040503050203030202" pitchFamily="18" charset="0"/>
              </a:rPr>
              <a:t> </a:t>
            </a:r>
            <a:r>
              <a:rPr lang="en-GB" dirty="0" err="1">
                <a:solidFill>
                  <a:srgbClr val="000000"/>
                </a:solidFill>
                <a:ea typeface="Calibri" panose="020F0502020204030204" pitchFamily="34" charset="0"/>
                <a:cs typeface="Mangal" panose="02040503050203030202" pitchFamily="18" charset="0"/>
              </a:rPr>
              <a:t>Shriram</a:t>
            </a:r>
            <a:r>
              <a:rPr lang="en-GB" dirty="0">
                <a:solidFill>
                  <a:srgbClr val="000000"/>
                </a:solidFill>
                <a:ea typeface="Calibri" panose="020F0502020204030204" pitchFamily="34" charset="0"/>
                <a:cs typeface="Mangal" panose="02040503050203030202" pitchFamily="18" charset="0"/>
              </a:rPr>
              <a:t> Airport. </a:t>
            </a:r>
          </a:p>
          <a:p>
            <a:pPr marL="285750" indent="-285750" algn="just">
              <a:lnSpc>
                <a:spcPct val="115000"/>
              </a:lnSpc>
              <a:spcAft>
                <a:spcPts val="600"/>
              </a:spcAft>
              <a:buFont typeface="Arial" panose="020B0604020202020204" pitchFamily="34" charset="0"/>
              <a:buChar char="•"/>
            </a:pPr>
            <a:r>
              <a:rPr lang="en-GB" dirty="0"/>
              <a:t>The site for proposed development work has already been handed over by the district administration, which is located adjacent to the existing airstrip Therefore, no alternative site has been considered for this project.</a:t>
            </a:r>
            <a:endParaRPr lang="en-IN" dirty="0"/>
          </a:p>
          <a:p>
            <a:pPr algn="just">
              <a:lnSpc>
                <a:spcPct val="115000"/>
              </a:lnSpc>
            </a:pPr>
            <a:endParaRPr lang="en-US" dirty="0">
              <a:latin typeface="+mj-lt"/>
              <a:ea typeface="Calibri" panose="020F0502020204030204" pitchFamily="34" charset="0"/>
              <a:cs typeface="Mangal" panose="02040503050203030202" pitchFamily="18" charset="0"/>
            </a:endParaRPr>
          </a:p>
        </p:txBody>
      </p:sp>
      <p:sp>
        <p:nvSpPr>
          <p:cNvPr id="6" name="Slide Number Placeholder 2"/>
          <p:cNvSpPr>
            <a:spLocks noGrp="1"/>
          </p:cNvSpPr>
          <p:nvPr>
            <p:ph type="sldNum" sz="quarter" idx="12"/>
          </p:nvPr>
        </p:nvSpPr>
        <p:spPr>
          <a:xfrm>
            <a:off x="6553200" y="6245225"/>
            <a:ext cx="2133600" cy="476250"/>
          </a:xfrm>
        </p:spPr>
        <p:txBody>
          <a:bodyPr/>
          <a:lstStyle/>
          <a:p>
            <a:r>
              <a:rPr lang="en-IN" altLang="en-US" dirty="0" smtClean="0"/>
              <a:t>61</a:t>
            </a:r>
            <a:endParaRPr lang="en-IN"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2">
            <a:extLst>
              <a:ext uri="{FF2B5EF4-FFF2-40B4-BE49-F238E27FC236}">
                <a16:creationId xmlns:a16="http://schemas.microsoft.com/office/drawing/2014/main" xmlns="" id="{C5274C1A-C3DE-4951-ADE6-1FB31D9FDD90}"/>
              </a:ext>
            </a:extLst>
          </p:cNvPr>
          <p:cNvSpPr txBox="1">
            <a:spLocks noChangeArrowheads="1"/>
          </p:cNvSpPr>
          <p:nvPr/>
        </p:nvSpPr>
        <p:spPr bwMode="auto">
          <a:xfrm>
            <a:off x="228600" y="152400"/>
            <a:ext cx="8763000" cy="256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t>TOR Point ii: </a:t>
            </a:r>
            <a:r>
              <a:rPr lang="en-GB" altLang="en-US" sz="1800" b="1" dirty="0"/>
              <a:t>Details of the land use break-up for the proposed project. Details of land use around 10 km radius of the project site. Examine and submit detail of land use around 10 km radius of the project site and map of the project area and 10 km area from boundary of the proposed / existing project area, delineating project areas notified under the wild life (Protection) Act, 1972 / critically polluted areas as identified by the CPCB from time to time/notified eco-sensitive areas/interstate boundaries and international boundaries. Analysis should be made based on latest satellite imagery for land use with raw images.</a:t>
            </a:r>
            <a:endParaRPr lang="en-US" altLang="en-US" sz="1800" b="1" dirty="0"/>
          </a:p>
        </p:txBody>
      </p:sp>
      <p:sp>
        <p:nvSpPr>
          <p:cNvPr id="8196" name="Text Box 3">
            <a:extLst>
              <a:ext uri="{FF2B5EF4-FFF2-40B4-BE49-F238E27FC236}">
                <a16:creationId xmlns:a16="http://schemas.microsoft.com/office/drawing/2014/main" xmlns="" id="{A5AFE9A4-6674-4C39-991B-6A2481AE8652}"/>
              </a:ext>
            </a:extLst>
          </p:cNvPr>
          <p:cNvSpPr txBox="1">
            <a:spLocks noChangeArrowheads="1"/>
          </p:cNvSpPr>
          <p:nvPr/>
        </p:nvSpPr>
        <p:spPr bwMode="auto">
          <a:xfrm>
            <a:off x="228600" y="2710594"/>
            <a:ext cx="3565072"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231775" indent="-231775">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dirty="0"/>
              <a:t>Compliance</a:t>
            </a:r>
          </a:p>
          <a:p>
            <a:pPr eaLnBrk="1" hangingPunct="1"/>
            <a:endParaRPr lang="en-US" altLang="en-US" sz="800" dirty="0"/>
          </a:p>
        </p:txBody>
      </p:sp>
      <p:sp>
        <p:nvSpPr>
          <p:cNvPr id="3" name="Rectangle 2">
            <a:extLst>
              <a:ext uri="{FF2B5EF4-FFF2-40B4-BE49-F238E27FC236}">
                <a16:creationId xmlns:a16="http://schemas.microsoft.com/office/drawing/2014/main" xmlns="" id="{AC8FF23E-B8D8-47FE-80FF-2D92DAF5B8F6}"/>
              </a:ext>
            </a:extLst>
          </p:cNvPr>
          <p:cNvSpPr/>
          <p:nvPr/>
        </p:nvSpPr>
        <p:spPr>
          <a:xfrm>
            <a:off x="228600" y="3177637"/>
            <a:ext cx="8686800" cy="3293209"/>
          </a:xfrm>
          <a:prstGeom prst="rect">
            <a:avLst/>
          </a:prstGeom>
        </p:spPr>
        <p:txBody>
          <a:bodyPr wrap="square">
            <a:spAutoFit/>
          </a:bodyPr>
          <a:lstStyle/>
          <a:p>
            <a:pPr marL="285750" indent="-285750" algn="just">
              <a:spcAft>
                <a:spcPts val="600"/>
              </a:spcAft>
              <a:buFont typeface="Arial" panose="020B0604020202020204" pitchFamily="34" charset="0"/>
              <a:buChar char="•"/>
            </a:pPr>
            <a:r>
              <a:rPr lang="en-GB" dirty="0"/>
              <a:t>The proposed site is spread over an area of 347.62 Acres. About 170 acres (68.79 ha) of additional land has already been handed over by the district administration for the proposed development activities. </a:t>
            </a:r>
          </a:p>
          <a:p>
            <a:pPr marL="285750" indent="-285750" algn="just">
              <a:buFont typeface="Arial" panose="020B0604020202020204" pitchFamily="34" charset="0"/>
              <a:buChar char="•"/>
            </a:pPr>
            <a:r>
              <a:rPr lang="en-GB" dirty="0"/>
              <a:t>The site for the proposed development activities and allied works is free from vegetation and buildings. For designing of proposed development works, AAI Circulars, National Building Code and ICAO guidelines have been followed.</a:t>
            </a:r>
          </a:p>
          <a:p>
            <a:pPr marL="285750" indent="-285750" algn="just">
              <a:spcAft>
                <a:spcPts val="600"/>
              </a:spcAft>
              <a:buFont typeface="Arial" panose="020B0604020202020204" pitchFamily="34" charset="0"/>
              <a:buChar char="•"/>
              <a:tabLst>
                <a:tab pos="169863" algn="l"/>
              </a:tabLst>
            </a:pPr>
            <a:r>
              <a:rPr lang="en-IN" dirty="0">
                <a:ea typeface="Tahoma" panose="020B0604030504040204" pitchFamily="34" charset="0"/>
                <a:cs typeface="Tahoma" panose="020B0604030504040204" pitchFamily="34" charset="0"/>
              </a:rPr>
              <a:t>There is no wildlife sanctuary, national park or any other ecological sensitive area within 10 km distance.</a:t>
            </a:r>
            <a:endParaRPr lang="en-US" dirty="0">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tabLst>
                <a:tab pos="169863" algn="l"/>
              </a:tabLst>
            </a:pPr>
            <a:r>
              <a:rPr lang="en-US" dirty="0">
                <a:ea typeface="Tahoma" panose="020B0604030504040204" pitchFamily="34" charset="0"/>
                <a:cs typeface="Tahoma" panose="020B0604030504040204" pitchFamily="34" charset="0"/>
              </a:rPr>
              <a:t>There is no critically polluted areas as identified by the CPCB from time to time or interstate boundaries and international boundaries within 10 km distance from the site.</a:t>
            </a:r>
            <a:endParaRPr lang="en-US" dirty="0">
              <a:ea typeface="Tahoma" panose="020B0604030504040204" pitchFamily="34" charset="0"/>
              <a:cs typeface="Tahoma" panose="020B0604030504040204" pitchFamily="34" charset="0"/>
            </a:endParaRPr>
          </a:p>
        </p:txBody>
      </p:sp>
      <p:sp>
        <p:nvSpPr>
          <p:cNvPr id="5" name="Slide Number Placeholder 2"/>
          <p:cNvSpPr>
            <a:spLocks noGrp="1"/>
          </p:cNvSpPr>
          <p:nvPr>
            <p:ph type="sldNum" sz="quarter" idx="12"/>
          </p:nvPr>
        </p:nvSpPr>
        <p:spPr>
          <a:xfrm>
            <a:off x="6553200" y="6245225"/>
            <a:ext cx="2133600" cy="476250"/>
          </a:xfrm>
        </p:spPr>
        <p:txBody>
          <a:bodyPr/>
          <a:lstStyle/>
          <a:p>
            <a:r>
              <a:rPr lang="en-IN" altLang="en-US" dirty="0" smtClean="0"/>
              <a:t>62</a:t>
            </a:r>
            <a:endParaRPr lang="en-IN"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xmlns="" id="{E941921C-892A-42D1-A7EC-351D741EE499}"/>
              </a:ext>
            </a:extLst>
          </p:cNvPr>
          <p:cNvSpPr>
            <a:spLocks noGrp="1"/>
          </p:cNvSpPr>
          <p:nvPr>
            <p:ph type="sldNum" sz="quarter" idx="12"/>
          </p:nvPr>
        </p:nvSpPr>
        <p:spPr>
          <a:xfrm>
            <a:off x="7010400" y="6357937"/>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CB708A6C-9A42-43B1-8F56-D2F3A57BBABF}" type="slidenum">
              <a:rPr lang="en-US" altLang="en-US" sz="1400"/>
              <a:pPr/>
              <a:t>18</a:t>
            </a:fld>
            <a:endParaRPr lang="en-US" altLang="en-US" sz="1400" dirty="0"/>
          </a:p>
        </p:txBody>
      </p:sp>
      <p:sp>
        <p:nvSpPr>
          <p:cNvPr id="3" name="TextBox 2">
            <a:extLst>
              <a:ext uri="{FF2B5EF4-FFF2-40B4-BE49-F238E27FC236}">
                <a16:creationId xmlns:a16="http://schemas.microsoft.com/office/drawing/2014/main" xmlns="" id="{B3EDD3FE-013A-49DA-A05A-C326911C7C85}"/>
              </a:ext>
            </a:extLst>
          </p:cNvPr>
          <p:cNvSpPr txBox="1"/>
          <p:nvPr/>
        </p:nvSpPr>
        <p:spPr>
          <a:xfrm>
            <a:off x="372532" y="2105561"/>
            <a:ext cx="8407404" cy="1554272"/>
          </a:xfrm>
          <a:prstGeom prst="rect">
            <a:avLst/>
          </a:prstGeom>
          <a:noFill/>
        </p:spPr>
        <p:txBody>
          <a:bodyPr wrap="square" rtlCol="0">
            <a:spAutoFit/>
          </a:bodyPr>
          <a:lstStyle/>
          <a:p>
            <a:pPr marL="285750" indent="-285750" algn="just">
              <a:spcAft>
                <a:spcPts val="600"/>
              </a:spcAft>
              <a:buFont typeface="Arial" panose="020B0604020202020204" pitchFamily="34" charset="0"/>
              <a:buChar char="•"/>
              <a:tabLst>
                <a:tab pos="169863" algn="l"/>
              </a:tabLst>
            </a:pPr>
            <a:r>
              <a:rPr lang="en-IN" dirty="0">
                <a:latin typeface="+mj-lt"/>
                <a:ea typeface="Tahoma" panose="020B0604030504040204" pitchFamily="34" charset="0"/>
                <a:cs typeface="Tahoma" panose="020B0604030504040204" pitchFamily="34" charset="0"/>
              </a:rPr>
              <a:t>There is no wildlife sanctuary, national park or any other ecological sensitive area within 10 km distance.</a:t>
            </a:r>
            <a:endParaRPr lang="en-US" dirty="0">
              <a:latin typeface="+mj-lt"/>
              <a:ea typeface="Tahoma" panose="020B0604030504040204" pitchFamily="34" charset="0"/>
              <a:cs typeface="Tahoma" panose="020B0604030504040204" pitchFamily="34" charset="0"/>
            </a:endParaRPr>
          </a:p>
          <a:p>
            <a:pPr marL="285750" indent="-285750" algn="just">
              <a:buFont typeface="Arial" panose="020B0604020202020204" pitchFamily="34" charset="0"/>
              <a:buChar char="•"/>
              <a:tabLst>
                <a:tab pos="169863" algn="l"/>
              </a:tabLst>
            </a:pPr>
            <a:r>
              <a:rPr lang="en-US" dirty="0" smtClean="0">
                <a:latin typeface="+mj-lt"/>
                <a:ea typeface="Tahoma" panose="020B0604030504040204" pitchFamily="34" charset="0"/>
                <a:cs typeface="Tahoma" panose="020B0604030504040204" pitchFamily="34" charset="0"/>
              </a:rPr>
              <a:t>There </a:t>
            </a:r>
            <a:r>
              <a:rPr lang="en-US" dirty="0">
                <a:latin typeface="+mj-lt"/>
                <a:ea typeface="Tahoma" panose="020B0604030504040204" pitchFamily="34" charset="0"/>
                <a:cs typeface="Tahoma" panose="020B0604030504040204" pitchFamily="34" charset="0"/>
              </a:rPr>
              <a:t>is no critically polluted areas as identified by the CPCB from time to time or interstate boundaries and international boundaries within 10 km distance from the site.</a:t>
            </a:r>
          </a:p>
        </p:txBody>
      </p:sp>
      <p:sp>
        <p:nvSpPr>
          <p:cNvPr id="5" name="Rectangle 4">
            <a:extLst>
              <a:ext uri="{FF2B5EF4-FFF2-40B4-BE49-F238E27FC236}">
                <a16:creationId xmlns:a16="http://schemas.microsoft.com/office/drawing/2014/main" xmlns="" id="{C271A461-6C79-46CC-9011-2092078D1F42}"/>
              </a:ext>
            </a:extLst>
          </p:cNvPr>
          <p:cNvSpPr/>
          <p:nvPr/>
        </p:nvSpPr>
        <p:spPr>
          <a:xfrm>
            <a:off x="1528233" y="3621878"/>
            <a:ext cx="6096000" cy="369332"/>
          </a:xfrm>
          <a:prstGeom prst="rect">
            <a:avLst/>
          </a:prstGeom>
        </p:spPr>
        <p:txBody>
          <a:bodyPr wrap="square">
            <a:spAutoFit/>
          </a:bodyPr>
          <a:lstStyle/>
          <a:p>
            <a:pPr algn="ctr"/>
            <a:r>
              <a:rPr lang="en-IN" sz="1800" b="1" dirty="0" smtClean="0">
                <a:latin typeface="+mj-lt"/>
                <a:ea typeface="Tahoma" panose="020B0604030504040204" pitchFamily="34" charset="0"/>
                <a:cs typeface="Tahoma" panose="020B0604030504040204" pitchFamily="34" charset="0"/>
              </a:rPr>
              <a:t>Land use </a:t>
            </a:r>
            <a:r>
              <a:rPr lang="en-IN" sz="1800" b="1" dirty="0">
                <a:latin typeface="+mj-lt"/>
                <a:ea typeface="Tahoma" panose="020B0604030504040204" pitchFamily="34" charset="0"/>
                <a:cs typeface="Tahoma" panose="020B0604030504040204" pitchFamily="34" charset="0"/>
              </a:rPr>
              <a:t>and Land Cover for 10 km Study Area</a:t>
            </a:r>
            <a:endParaRPr lang="en-US" sz="1800" b="1" dirty="0">
              <a:latin typeface="+mj-lt"/>
              <a:ea typeface="Tahoma" panose="020B0604030504040204" pitchFamily="34" charset="0"/>
              <a:cs typeface="Tahoma" panose="020B0604030504040204"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2389950221"/>
              </p:ext>
            </p:extLst>
          </p:nvPr>
        </p:nvGraphicFramePr>
        <p:xfrm>
          <a:off x="372530" y="57463"/>
          <a:ext cx="8407406" cy="2067148"/>
        </p:xfrm>
        <a:graphic>
          <a:graphicData uri="http://schemas.openxmlformats.org/drawingml/2006/table">
            <a:tbl>
              <a:tblPr firstRow="1" firstCol="1" bandRow="1">
                <a:tableStyleId>{5940675A-B579-460E-94D1-54222C63F5DA}</a:tableStyleId>
              </a:tblPr>
              <a:tblGrid>
                <a:gridCol w="800565">
                  <a:extLst>
                    <a:ext uri="{9D8B030D-6E8A-4147-A177-3AD203B41FA5}">
                      <a16:colId xmlns:a16="http://schemas.microsoft.com/office/drawing/2014/main" xmlns="" val="2818244542"/>
                    </a:ext>
                  </a:extLst>
                </a:gridCol>
                <a:gridCol w="3856103">
                  <a:extLst>
                    <a:ext uri="{9D8B030D-6E8A-4147-A177-3AD203B41FA5}">
                      <a16:colId xmlns:a16="http://schemas.microsoft.com/office/drawing/2014/main" xmlns="" val="107085223"/>
                    </a:ext>
                  </a:extLst>
                </a:gridCol>
                <a:gridCol w="1703716">
                  <a:extLst>
                    <a:ext uri="{9D8B030D-6E8A-4147-A177-3AD203B41FA5}">
                      <a16:colId xmlns:a16="http://schemas.microsoft.com/office/drawing/2014/main" xmlns="" val="804890923"/>
                    </a:ext>
                  </a:extLst>
                </a:gridCol>
                <a:gridCol w="2047022">
                  <a:extLst>
                    <a:ext uri="{9D8B030D-6E8A-4147-A177-3AD203B41FA5}">
                      <a16:colId xmlns:a16="http://schemas.microsoft.com/office/drawing/2014/main" xmlns="" val="3729562207"/>
                    </a:ext>
                  </a:extLst>
                </a:gridCol>
              </a:tblGrid>
              <a:tr h="279194">
                <a:tc>
                  <a:txBody>
                    <a:bodyPr/>
                    <a:lstStyle/>
                    <a:p>
                      <a:pPr marL="0" marR="0" algn="ctr">
                        <a:lnSpc>
                          <a:spcPct val="115000"/>
                        </a:lnSpc>
                        <a:spcBef>
                          <a:spcPts val="0"/>
                        </a:spcBef>
                        <a:spcAft>
                          <a:spcPts val="0"/>
                        </a:spcAft>
                      </a:pPr>
                      <a:r>
                        <a:rPr lang="en-US" sz="1400" b="1" dirty="0">
                          <a:effectLst/>
                        </a:rPr>
                        <a:t>S. No.</a:t>
                      </a:r>
                      <a:endParaRPr lang="en-US" sz="1400" b="1"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400" b="1" dirty="0">
                          <a:effectLst/>
                        </a:rPr>
                        <a:t>Activity</a:t>
                      </a:r>
                      <a:endParaRPr lang="en-US" sz="1400" b="1"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400" b="1" dirty="0">
                          <a:effectLst/>
                        </a:rPr>
                        <a:t>Area in Acres</a:t>
                      </a:r>
                      <a:endParaRPr lang="en-US" sz="1400" b="1" dirty="0">
                        <a:effectLst/>
                        <a:latin typeface="Cambria" panose="020405030504060302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400" b="1" dirty="0">
                          <a:effectLst/>
                        </a:rPr>
                        <a:t>Percentage (%)</a:t>
                      </a:r>
                      <a:endParaRPr lang="en-US" sz="1400" b="1"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xmlns="" val="2372009023"/>
                  </a:ext>
                </a:extLst>
              </a:tr>
              <a:tr h="255422">
                <a:tc>
                  <a:txBody>
                    <a:bodyPr/>
                    <a:lstStyle/>
                    <a:p>
                      <a:pPr marL="0" marR="0" algn="ctr">
                        <a:lnSpc>
                          <a:spcPct val="115000"/>
                        </a:lnSpc>
                        <a:spcBef>
                          <a:spcPts val="0"/>
                        </a:spcBef>
                        <a:spcAft>
                          <a:spcPts val="0"/>
                        </a:spcAft>
                      </a:pPr>
                      <a:r>
                        <a:rPr lang="en-US" sz="1400" kern="1200" dirty="0">
                          <a:solidFill>
                            <a:srgbClr val="000000"/>
                          </a:solidFill>
                          <a:effectLst/>
                          <a:latin typeface="+mn-lt"/>
                          <a:ea typeface="Times New Roman" panose="02020603050405020304" pitchFamily="18" charset="0"/>
                          <a:cs typeface="Arial" panose="020B0604020202020204" pitchFamily="34" charset="0"/>
                        </a:rPr>
                        <a:t>1.</a:t>
                      </a:r>
                      <a:endParaRPr lang="en-US" sz="1400" dirty="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just">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Terminal Building &amp; Allied Buildings</a:t>
                      </a:r>
                      <a:endParaRPr lang="en-US" sz="140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ctr">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1.48</a:t>
                      </a:r>
                      <a:endParaRPr lang="en-US" sz="140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ctr">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0.43</a:t>
                      </a:r>
                      <a:endParaRPr lang="en-US" sz="1400">
                        <a:effectLst/>
                        <a:latin typeface="+mn-lt"/>
                        <a:ea typeface="Times New Roman" panose="02020603050405020304" pitchFamily="18" charset="0"/>
                      </a:endParaRPr>
                    </a:p>
                  </a:txBody>
                  <a:tcPr marL="48260" marR="48260" marT="0" marB="0"/>
                </a:tc>
                <a:extLst>
                  <a:ext uri="{0D108BD9-81ED-4DB2-BD59-A6C34878D82A}">
                    <a16:rowId xmlns:a16="http://schemas.microsoft.com/office/drawing/2014/main" xmlns="" val="2170758487"/>
                  </a:ext>
                </a:extLst>
              </a:tr>
              <a:tr h="255422">
                <a:tc>
                  <a:txBody>
                    <a:bodyPr/>
                    <a:lstStyle/>
                    <a:p>
                      <a:pPr marL="0" marR="0" algn="ctr">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2.</a:t>
                      </a:r>
                      <a:endParaRPr lang="en-US" sz="140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just">
                        <a:lnSpc>
                          <a:spcPct val="115000"/>
                        </a:lnSpc>
                        <a:spcBef>
                          <a:spcPts val="0"/>
                        </a:spcBef>
                        <a:spcAft>
                          <a:spcPts val="0"/>
                        </a:spcAft>
                      </a:pPr>
                      <a:r>
                        <a:rPr lang="en-US" sz="1400" kern="1200" dirty="0">
                          <a:solidFill>
                            <a:srgbClr val="000000"/>
                          </a:solidFill>
                          <a:effectLst/>
                          <a:latin typeface="+mn-lt"/>
                          <a:ea typeface="Times New Roman" panose="02020603050405020304" pitchFamily="18" charset="0"/>
                          <a:cs typeface="Arial" panose="020B0604020202020204" pitchFamily="34" charset="0"/>
                        </a:rPr>
                        <a:t>Runway, Taxiway, Apron</a:t>
                      </a:r>
                      <a:endParaRPr lang="en-US" sz="1400" dirty="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ctr">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35.37</a:t>
                      </a:r>
                      <a:endParaRPr lang="en-US" sz="140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ctr">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10.18</a:t>
                      </a:r>
                      <a:endParaRPr lang="en-US" sz="1400">
                        <a:effectLst/>
                        <a:latin typeface="+mn-lt"/>
                        <a:ea typeface="Times New Roman" panose="02020603050405020304" pitchFamily="18" charset="0"/>
                      </a:endParaRPr>
                    </a:p>
                  </a:txBody>
                  <a:tcPr marL="48260" marR="48260" marT="0" marB="0"/>
                </a:tc>
                <a:extLst>
                  <a:ext uri="{0D108BD9-81ED-4DB2-BD59-A6C34878D82A}">
                    <a16:rowId xmlns:a16="http://schemas.microsoft.com/office/drawing/2014/main" xmlns="" val="3167088204"/>
                  </a:ext>
                </a:extLst>
              </a:tr>
              <a:tr h="255422">
                <a:tc>
                  <a:txBody>
                    <a:bodyPr/>
                    <a:lstStyle/>
                    <a:p>
                      <a:pPr marL="0" marR="0" algn="ctr">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3.</a:t>
                      </a:r>
                      <a:endParaRPr lang="en-US" sz="140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just">
                        <a:lnSpc>
                          <a:spcPct val="115000"/>
                        </a:lnSpc>
                        <a:spcBef>
                          <a:spcPts val="0"/>
                        </a:spcBef>
                        <a:spcAft>
                          <a:spcPts val="0"/>
                        </a:spcAft>
                      </a:pPr>
                      <a:r>
                        <a:rPr lang="en-US" sz="1400" kern="1200" dirty="0">
                          <a:solidFill>
                            <a:srgbClr val="000000"/>
                          </a:solidFill>
                          <a:effectLst/>
                          <a:latin typeface="+mn-lt"/>
                          <a:ea typeface="Times New Roman" panose="02020603050405020304" pitchFamily="18" charset="0"/>
                          <a:cs typeface="Arial" panose="020B0604020202020204" pitchFamily="34" charset="0"/>
                        </a:rPr>
                        <a:t>Internal Roads</a:t>
                      </a:r>
                      <a:endParaRPr lang="en-US" sz="1400" dirty="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ctr">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6.84</a:t>
                      </a:r>
                      <a:endParaRPr lang="en-US" sz="140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ctr">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1.96</a:t>
                      </a:r>
                      <a:endParaRPr lang="en-US" sz="1400">
                        <a:effectLst/>
                        <a:latin typeface="+mn-lt"/>
                        <a:ea typeface="Times New Roman" panose="02020603050405020304" pitchFamily="18" charset="0"/>
                      </a:endParaRPr>
                    </a:p>
                  </a:txBody>
                  <a:tcPr marL="48260" marR="48260" marT="0" marB="0"/>
                </a:tc>
                <a:extLst>
                  <a:ext uri="{0D108BD9-81ED-4DB2-BD59-A6C34878D82A}">
                    <a16:rowId xmlns:a16="http://schemas.microsoft.com/office/drawing/2014/main" xmlns="" val="240983329"/>
                  </a:ext>
                </a:extLst>
              </a:tr>
              <a:tr h="255422">
                <a:tc>
                  <a:txBody>
                    <a:bodyPr/>
                    <a:lstStyle/>
                    <a:p>
                      <a:pPr marL="0" marR="0" algn="ctr">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4.</a:t>
                      </a:r>
                      <a:endParaRPr lang="en-US" sz="140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just">
                        <a:lnSpc>
                          <a:spcPct val="115000"/>
                        </a:lnSpc>
                        <a:spcBef>
                          <a:spcPts val="0"/>
                        </a:spcBef>
                        <a:spcAft>
                          <a:spcPts val="0"/>
                        </a:spcAft>
                      </a:pPr>
                      <a:r>
                        <a:rPr lang="en-US" sz="1400" kern="1200" dirty="0">
                          <a:solidFill>
                            <a:srgbClr val="000000"/>
                          </a:solidFill>
                          <a:effectLst/>
                          <a:latin typeface="+mn-lt"/>
                          <a:ea typeface="Times New Roman" panose="02020603050405020304" pitchFamily="18" charset="0"/>
                          <a:cs typeface="Arial" panose="020B0604020202020204" pitchFamily="34" charset="0"/>
                        </a:rPr>
                        <a:t>Parking Area</a:t>
                      </a:r>
                      <a:endParaRPr lang="en-US" sz="1400" dirty="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ctr">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0.8</a:t>
                      </a:r>
                      <a:endParaRPr lang="en-US" sz="140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ctr">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0.23</a:t>
                      </a:r>
                      <a:endParaRPr lang="en-US" sz="1400">
                        <a:effectLst/>
                        <a:latin typeface="+mn-lt"/>
                        <a:ea typeface="Times New Roman" panose="02020603050405020304" pitchFamily="18" charset="0"/>
                      </a:endParaRPr>
                    </a:p>
                  </a:txBody>
                  <a:tcPr marL="48260" marR="48260" marT="0" marB="0"/>
                </a:tc>
                <a:extLst>
                  <a:ext uri="{0D108BD9-81ED-4DB2-BD59-A6C34878D82A}">
                    <a16:rowId xmlns:a16="http://schemas.microsoft.com/office/drawing/2014/main" xmlns="" val="3285946074"/>
                  </a:ext>
                </a:extLst>
              </a:tr>
              <a:tr h="255422">
                <a:tc>
                  <a:txBody>
                    <a:bodyPr/>
                    <a:lstStyle/>
                    <a:p>
                      <a:pPr marL="0" marR="0" algn="ctr">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5.</a:t>
                      </a:r>
                      <a:endParaRPr lang="en-US" sz="140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just">
                        <a:lnSpc>
                          <a:spcPct val="115000"/>
                        </a:lnSpc>
                        <a:spcBef>
                          <a:spcPts val="0"/>
                        </a:spcBef>
                        <a:spcAft>
                          <a:spcPts val="0"/>
                        </a:spcAft>
                      </a:pPr>
                      <a:r>
                        <a:rPr lang="en-US" sz="1400" kern="1200" dirty="0">
                          <a:solidFill>
                            <a:srgbClr val="000000"/>
                          </a:solidFill>
                          <a:effectLst/>
                          <a:latin typeface="+mn-lt"/>
                          <a:ea typeface="Times New Roman" panose="02020603050405020304" pitchFamily="18" charset="0"/>
                          <a:cs typeface="Arial" panose="020B0604020202020204" pitchFamily="34" charset="0"/>
                        </a:rPr>
                        <a:t>Gardening / Green Belt</a:t>
                      </a:r>
                      <a:endParaRPr lang="en-US" sz="1400" dirty="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ctr">
                        <a:lnSpc>
                          <a:spcPct val="115000"/>
                        </a:lnSpc>
                        <a:spcBef>
                          <a:spcPts val="0"/>
                        </a:spcBef>
                        <a:spcAft>
                          <a:spcPts val="0"/>
                        </a:spcAft>
                      </a:pPr>
                      <a:r>
                        <a:rPr lang="en-US" sz="1400" kern="1200" dirty="0">
                          <a:solidFill>
                            <a:srgbClr val="000000"/>
                          </a:solidFill>
                          <a:effectLst/>
                          <a:latin typeface="+mn-lt"/>
                          <a:ea typeface="Times New Roman" panose="02020603050405020304" pitchFamily="18" charset="0"/>
                          <a:cs typeface="Arial" panose="020B0604020202020204" pitchFamily="34" charset="0"/>
                        </a:rPr>
                        <a:t>34.76</a:t>
                      </a:r>
                      <a:endParaRPr lang="en-US" sz="1400" dirty="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ctr">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10.00</a:t>
                      </a:r>
                      <a:endParaRPr lang="en-US" sz="1400">
                        <a:effectLst/>
                        <a:latin typeface="+mn-lt"/>
                        <a:ea typeface="Times New Roman" panose="02020603050405020304" pitchFamily="18" charset="0"/>
                      </a:endParaRPr>
                    </a:p>
                  </a:txBody>
                  <a:tcPr marL="48260" marR="48260" marT="0" marB="0"/>
                </a:tc>
                <a:extLst>
                  <a:ext uri="{0D108BD9-81ED-4DB2-BD59-A6C34878D82A}">
                    <a16:rowId xmlns:a16="http://schemas.microsoft.com/office/drawing/2014/main" xmlns="" val="1515451237"/>
                  </a:ext>
                </a:extLst>
              </a:tr>
              <a:tr h="255422">
                <a:tc>
                  <a:txBody>
                    <a:bodyPr/>
                    <a:lstStyle/>
                    <a:p>
                      <a:pPr marL="0" marR="0" algn="ctr">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6.</a:t>
                      </a:r>
                      <a:endParaRPr lang="en-US" sz="140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just">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Latha" panose="020B0704020202020204" pitchFamily="34" charset="0"/>
                        </a:rPr>
                        <a:t>Remaining open area</a:t>
                      </a:r>
                      <a:endParaRPr lang="en-US" sz="140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ctr">
                        <a:lnSpc>
                          <a:spcPct val="115000"/>
                        </a:lnSpc>
                        <a:spcBef>
                          <a:spcPts val="0"/>
                        </a:spcBef>
                        <a:spcAft>
                          <a:spcPts val="0"/>
                        </a:spcAft>
                      </a:pPr>
                      <a:r>
                        <a:rPr lang="en-US" sz="1400" kern="1200" dirty="0">
                          <a:solidFill>
                            <a:srgbClr val="000000"/>
                          </a:solidFill>
                          <a:effectLst/>
                          <a:latin typeface="+mn-lt"/>
                          <a:ea typeface="Times New Roman" panose="02020603050405020304" pitchFamily="18" charset="0"/>
                          <a:cs typeface="Arial" panose="020B0604020202020204" pitchFamily="34" charset="0"/>
                        </a:rPr>
                        <a:t>268.37</a:t>
                      </a:r>
                      <a:endParaRPr lang="en-US" sz="1400" dirty="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ctr">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77.20</a:t>
                      </a:r>
                      <a:endParaRPr lang="en-US" sz="1400">
                        <a:effectLst/>
                        <a:latin typeface="+mn-lt"/>
                        <a:ea typeface="Times New Roman" panose="02020603050405020304" pitchFamily="18" charset="0"/>
                      </a:endParaRPr>
                    </a:p>
                  </a:txBody>
                  <a:tcPr marL="48260" marR="48260" marT="0" marB="0"/>
                </a:tc>
                <a:extLst>
                  <a:ext uri="{0D108BD9-81ED-4DB2-BD59-A6C34878D82A}">
                    <a16:rowId xmlns:a16="http://schemas.microsoft.com/office/drawing/2014/main" xmlns="" val="2035764775"/>
                  </a:ext>
                </a:extLst>
              </a:tr>
              <a:tr h="255422">
                <a:tc>
                  <a:txBody>
                    <a:bodyPr/>
                    <a:lstStyle/>
                    <a:p>
                      <a:pPr marL="0" marR="0" algn="ctr">
                        <a:lnSpc>
                          <a:spcPct val="115000"/>
                        </a:lnSpc>
                        <a:spcBef>
                          <a:spcPts val="0"/>
                        </a:spcBef>
                        <a:spcAft>
                          <a:spcPts val="0"/>
                        </a:spcAft>
                      </a:pPr>
                      <a:r>
                        <a:rPr lang="en-US" sz="1400" kern="1200">
                          <a:solidFill>
                            <a:srgbClr val="000000"/>
                          </a:solidFill>
                          <a:effectLst/>
                          <a:latin typeface="+mn-lt"/>
                          <a:ea typeface="Times New Roman" panose="02020603050405020304" pitchFamily="18" charset="0"/>
                          <a:cs typeface="Arial" panose="020B0604020202020204" pitchFamily="34" charset="0"/>
                        </a:rPr>
                        <a:t> </a:t>
                      </a:r>
                      <a:endParaRPr lang="en-US" sz="140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ctr">
                        <a:lnSpc>
                          <a:spcPct val="115000"/>
                        </a:lnSpc>
                        <a:spcBef>
                          <a:spcPts val="0"/>
                        </a:spcBef>
                        <a:spcAft>
                          <a:spcPts val="0"/>
                        </a:spcAft>
                      </a:pPr>
                      <a:r>
                        <a:rPr lang="en-US" sz="1400" b="1" kern="1200" dirty="0">
                          <a:solidFill>
                            <a:srgbClr val="000000"/>
                          </a:solidFill>
                          <a:effectLst/>
                          <a:latin typeface="+mn-lt"/>
                          <a:ea typeface="Times New Roman" panose="02020603050405020304" pitchFamily="18" charset="0"/>
                          <a:cs typeface="Arial" panose="020B0604020202020204" pitchFamily="34" charset="0"/>
                        </a:rPr>
                        <a:t>Total</a:t>
                      </a:r>
                      <a:endParaRPr lang="en-US" sz="1400" dirty="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ctr">
                        <a:lnSpc>
                          <a:spcPct val="115000"/>
                        </a:lnSpc>
                        <a:spcBef>
                          <a:spcPts val="0"/>
                        </a:spcBef>
                        <a:spcAft>
                          <a:spcPts val="0"/>
                        </a:spcAft>
                      </a:pPr>
                      <a:r>
                        <a:rPr lang="en-IN" sz="1400" b="1" kern="1200" dirty="0">
                          <a:solidFill>
                            <a:srgbClr val="000000"/>
                          </a:solidFill>
                          <a:effectLst/>
                          <a:latin typeface="+mn-lt"/>
                          <a:ea typeface="Times New Roman" panose="02020603050405020304" pitchFamily="18" charset="0"/>
                          <a:cs typeface="Arial" panose="020B0604020202020204" pitchFamily="34" charset="0"/>
                        </a:rPr>
                        <a:t>347.62</a:t>
                      </a:r>
                      <a:endParaRPr lang="en-US" sz="1400" dirty="0">
                        <a:effectLst/>
                        <a:latin typeface="+mn-lt"/>
                        <a:ea typeface="Times New Roman" panose="02020603050405020304" pitchFamily="18" charset="0"/>
                        <a:cs typeface="Times New Roman" panose="02020603050405020304" pitchFamily="18" charset="0"/>
                      </a:endParaRPr>
                    </a:p>
                  </a:txBody>
                  <a:tcPr marL="48260" marR="48260" marT="0" marB="0"/>
                </a:tc>
                <a:tc>
                  <a:txBody>
                    <a:bodyPr/>
                    <a:lstStyle/>
                    <a:p>
                      <a:pPr marL="0" marR="0" algn="ctr">
                        <a:lnSpc>
                          <a:spcPct val="115000"/>
                        </a:lnSpc>
                        <a:spcBef>
                          <a:spcPts val="0"/>
                        </a:spcBef>
                        <a:spcAft>
                          <a:spcPts val="0"/>
                        </a:spcAft>
                      </a:pPr>
                      <a:r>
                        <a:rPr lang="en-US" sz="1400" b="1" kern="1200" dirty="0">
                          <a:solidFill>
                            <a:srgbClr val="000000"/>
                          </a:solidFill>
                          <a:effectLst/>
                          <a:latin typeface="+mn-lt"/>
                          <a:ea typeface="Times New Roman" panose="02020603050405020304" pitchFamily="18" charset="0"/>
                          <a:cs typeface="Arial" panose="020B0604020202020204" pitchFamily="34" charset="0"/>
                        </a:rPr>
                        <a:t>100</a:t>
                      </a:r>
                      <a:endParaRPr lang="en-US" sz="1400" dirty="0">
                        <a:effectLst/>
                        <a:latin typeface="+mn-lt"/>
                        <a:ea typeface="Times New Roman" panose="02020603050405020304" pitchFamily="18" charset="0"/>
                      </a:endParaRPr>
                    </a:p>
                  </a:txBody>
                  <a:tcPr marL="48260" marR="48260" marT="0" marB="0"/>
                </a:tc>
                <a:extLst>
                  <a:ext uri="{0D108BD9-81ED-4DB2-BD59-A6C34878D82A}">
                    <a16:rowId xmlns:a16="http://schemas.microsoft.com/office/drawing/2014/main" xmlns="" val="4140155737"/>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4067700204"/>
              </p:ext>
            </p:extLst>
          </p:nvPr>
        </p:nvGraphicFramePr>
        <p:xfrm>
          <a:off x="372530" y="4090983"/>
          <a:ext cx="8407406" cy="2743204"/>
        </p:xfrm>
        <a:graphic>
          <a:graphicData uri="http://schemas.openxmlformats.org/drawingml/2006/table">
            <a:tbl>
              <a:tblPr>
                <a:tableStyleId>{616DA210-FB5B-4158-B5E0-FEB733F419BA}</a:tableStyleId>
              </a:tblPr>
              <a:tblGrid>
                <a:gridCol w="755516">
                  <a:extLst>
                    <a:ext uri="{9D8B030D-6E8A-4147-A177-3AD203B41FA5}">
                      <a16:colId xmlns:a16="http://schemas.microsoft.com/office/drawing/2014/main" xmlns="" val="928508561"/>
                    </a:ext>
                  </a:extLst>
                </a:gridCol>
                <a:gridCol w="4212495">
                  <a:extLst>
                    <a:ext uri="{9D8B030D-6E8A-4147-A177-3AD203B41FA5}">
                      <a16:colId xmlns:a16="http://schemas.microsoft.com/office/drawing/2014/main" xmlns="" val="513064342"/>
                    </a:ext>
                  </a:extLst>
                </a:gridCol>
                <a:gridCol w="1834342">
                  <a:extLst>
                    <a:ext uri="{9D8B030D-6E8A-4147-A177-3AD203B41FA5}">
                      <a16:colId xmlns:a16="http://schemas.microsoft.com/office/drawing/2014/main" xmlns="" val="1701559602"/>
                    </a:ext>
                  </a:extLst>
                </a:gridCol>
                <a:gridCol w="1605053">
                  <a:extLst>
                    <a:ext uri="{9D8B030D-6E8A-4147-A177-3AD203B41FA5}">
                      <a16:colId xmlns:a16="http://schemas.microsoft.com/office/drawing/2014/main" xmlns="" val="3669397267"/>
                    </a:ext>
                  </a:extLst>
                </a:gridCol>
              </a:tblGrid>
              <a:tr h="432964">
                <a:tc>
                  <a:txBody>
                    <a:bodyPr/>
                    <a:lstStyle/>
                    <a:p>
                      <a:pPr marL="8890" marR="0" indent="-8890" algn="ctr">
                        <a:lnSpc>
                          <a:spcPct val="115000"/>
                        </a:lnSpc>
                        <a:spcBef>
                          <a:spcPts val="0"/>
                        </a:spcBef>
                        <a:spcAft>
                          <a:spcPts val="0"/>
                        </a:spcAft>
                      </a:pPr>
                      <a:r>
                        <a:rPr lang="en-US" sz="1400" b="1">
                          <a:effectLst/>
                          <a:latin typeface="+mn-lt"/>
                          <a:ea typeface="Times New Roman" panose="02020603050405020304" pitchFamily="18" charset="0"/>
                          <a:cs typeface="Times New Roman" panose="02020603050405020304" pitchFamily="18" charset="0"/>
                        </a:rPr>
                        <a:t>S. No.</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b="1">
                          <a:effectLst/>
                          <a:latin typeface="+mn-lt"/>
                          <a:ea typeface="Times New Roman" panose="02020603050405020304" pitchFamily="18" charset="0"/>
                          <a:cs typeface="Times New Roman" panose="02020603050405020304" pitchFamily="18" charset="0"/>
                        </a:rPr>
                        <a:t>Land use</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6985" algn="ctr">
                        <a:lnSpc>
                          <a:spcPct val="115000"/>
                        </a:lnSpc>
                        <a:spcBef>
                          <a:spcPts val="0"/>
                        </a:spcBef>
                        <a:spcAft>
                          <a:spcPts val="0"/>
                        </a:spcAft>
                      </a:pPr>
                      <a:r>
                        <a:rPr lang="en-US" sz="1400" b="1">
                          <a:effectLst/>
                          <a:latin typeface="+mn-lt"/>
                          <a:ea typeface="Times New Roman" panose="02020603050405020304" pitchFamily="18" charset="0"/>
                          <a:cs typeface="Times New Roman" panose="02020603050405020304" pitchFamily="18" charset="0"/>
                        </a:rPr>
                        <a:t>Area (Sq. km.)</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6985" algn="ctr">
                        <a:lnSpc>
                          <a:spcPct val="115000"/>
                        </a:lnSpc>
                        <a:spcBef>
                          <a:spcPts val="0"/>
                        </a:spcBef>
                        <a:spcAft>
                          <a:spcPts val="0"/>
                        </a:spcAft>
                      </a:pPr>
                      <a:r>
                        <a:rPr lang="en-US" sz="1400" b="1">
                          <a:effectLst/>
                          <a:latin typeface="+mn-lt"/>
                          <a:ea typeface="Times New Roman" panose="02020603050405020304" pitchFamily="18" charset="0"/>
                          <a:cs typeface="Times New Roman" panose="02020603050405020304" pitchFamily="18" charset="0"/>
                        </a:rPr>
                        <a:t>Percentage (%)</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48520537"/>
                  </a:ext>
                </a:extLst>
              </a:tr>
              <a:tr h="288780">
                <a:tc>
                  <a:txBody>
                    <a:bodyPr/>
                    <a:lstStyle/>
                    <a:p>
                      <a:pPr marL="8890" marR="0" indent="-8890" algn="ctr">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1</a:t>
                      </a:r>
                    </a:p>
                  </a:txBody>
                  <a:tcPr marL="68580" marR="68580" marT="0" marB="0"/>
                </a:tc>
                <a:tc>
                  <a:txBody>
                    <a:bodyPr/>
                    <a:lstStyle/>
                    <a:p>
                      <a:pPr marL="36195" marR="0" indent="-6985">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Agriculture Crop Land</a:t>
                      </a:r>
                    </a:p>
                  </a:txBody>
                  <a:tcPr marL="68580" marR="68580" marT="0" marB="0"/>
                </a:tc>
                <a:tc>
                  <a:txBody>
                    <a:bodyPr/>
                    <a:lstStyle/>
                    <a:p>
                      <a:pPr marL="0" marR="0" indent="-6985" algn="ctr">
                        <a:lnSpc>
                          <a:spcPct val="115000"/>
                        </a:lnSpc>
                        <a:spcBef>
                          <a:spcPts val="0"/>
                        </a:spcBef>
                        <a:spcAft>
                          <a:spcPts val="0"/>
                        </a:spcAft>
                      </a:pPr>
                      <a:r>
                        <a:rPr lang="en-US" sz="1400">
                          <a:effectLst/>
                          <a:latin typeface="+mn-lt"/>
                          <a:ea typeface="Times New Roman" panose="02020603050405020304" pitchFamily="18" charset="0"/>
                          <a:cs typeface="Arial" panose="020B0604020202020204" pitchFamily="34" charset="0"/>
                        </a:rPr>
                        <a:t>50.54</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6985" algn="ctr">
                        <a:lnSpc>
                          <a:spcPct val="115000"/>
                        </a:lnSpc>
                        <a:spcBef>
                          <a:spcPts val="0"/>
                        </a:spcBef>
                        <a:spcAft>
                          <a:spcPts val="0"/>
                        </a:spcAft>
                      </a:pPr>
                      <a:r>
                        <a:rPr lang="en-US" sz="1400">
                          <a:effectLst/>
                          <a:latin typeface="+mn-lt"/>
                          <a:ea typeface="Times New Roman" panose="02020603050405020304" pitchFamily="18" charset="0"/>
                          <a:cs typeface="Arial" panose="020B0604020202020204" pitchFamily="34" charset="0"/>
                        </a:rPr>
                        <a:t>13.31</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2808547779"/>
                  </a:ext>
                </a:extLst>
              </a:tr>
              <a:tr h="288780">
                <a:tc>
                  <a:txBody>
                    <a:bodyPr/>
                    <a:lstStyle/>
                    <a:p>
                      <a:pPr marL="8890" marR="0" indent="-8890" algn="ctr">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2</a:t>
                      </a:r>
                    </a:p>
                  </a:txBody>
                  <a:tcPr marL="68580" marR="68580" marT="0" marB="0"/>
                </a:tc>
                <a:tc>
                  <a:txBody>
                    <a:bodyPr/>
                    <a:lstStyle/>
                    <a:p>
                      <a:pPr marL="36195" marR="0" indent="-6985">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Agriculture Plantation</a:t>
                      </a:r>
                    </a:p>
                  </a:txBody>
                  <a:tcPr marL="68580" marR="68580" marT="0" marB="0"/>
                </a:tc>
                <a:tc>
                  <a:txBody>
                    <a:bodyPr/>
                    <a:lstStyle/>
                    <a:p>
                      <a:pPr marL="0" marR="0" indent="-6985" algn="ctr">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85.71</a:t>
                      </a:r>
                    </a:p>
                  </a:txBody>
                  <a:tcPr marL="68580" marR="68580" marT="0" marB="0" anchor="ctr"/>
                </a:tc>
                <a:tc>
                  <a:txBody>
                    <a:bodyPr/>
                    <a:lstStyle/>
                    <a:p>
                      <a:pPr marL="0" marR="0" indent="-6985" algn="ctr">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22.57</a:t>
                      </a:r>
                    </a:p>
                  </a:txBody>
                  <a:tcPr marL="68580" marR="68580" marT="0" marB="0"/>
                </a:tc>
                <a:extLst>
                  <a:ext uri="{0D108BD9-81ED-4DB2-BD59-A6C34878D82A}">
                    <a16:rowId xmlns:a16="http://schemas.microsoft.com/office/drawing/2014/main" xmlns="" val="1473817078"/>
                  </a:ext>
                </a:extLst>
              </a:tr>
              <a:tr h="288780">
                <a:tc>
                  <a:txBody>
                    <a:bodyPr/>
                    <a:lstStyle/>
                    <a:p>
                      <a:pPr marL="8890" marR="0" indent="-8890" algn="ctr">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3</a:t>
                      </a:r>
                    </a:p>
                  </a:txBody>
                  <a:tcPr marL="68580" marR="68580" marT="0" marB="0"/>
                </a:tc>
                <a:tc>
                  <a:txBody>
                    <a:bodyPr/>
                    <a:lstStyle/>
                    <a:p>
                      <a:pPr marL="36195" marR="0" indent="-6985">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Agriculture Fallow Land</a:t>
                      </a:r>
                    </a:p>
                  </a:txBody>
                  <a:tcPr marL="68580" marR="68580" marT="0" marB="0"/>
                </a:tc>
                <a:tc>
                  <a:txBody>
                    <a:bodyPr/>
                    <a:lstStyle/>
                    <a:p>
                      <a:pPr marL="0" marR="0" indent="-6985" algn="ctr">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139.36</a:t>
                      </a:r>
                    </a:p>
                  </a:txBody>
                  <a:tcPr marL="68580" marR="68580" marT="0" marB="0" anchor="ctr"/>
                </a:tc>
                <a:tc>
                  <a:txBody>
                    <a:bodyPr/>
                    <a:lstStyle/>
                    <a:p>
                      <a:pPr marL="0" marR="0" indent="-6985" algn="ctr">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36.70</a:t>
                      </a:r>
                    </a:p>
                  </a:txBody>
                  <a:tcPr marL="68580" marR="68580" marT="0" marB="0"/>
                </a:tc>
                <a:extLst>
                  <a:ext uri="{0D108BD9-81ED-4DB2-BD59-A6C34878D82A}">
                    <a16:rowId xmlns:a16="http://schemas.microsoft.com/office/drawing/2014/main" xmlns="" val="3708422837"/>
                  </a:ext>
                </a:extLst>
              </a:tr>
              <a:tr h="288780">
                <a:tc>
                  <a:txBody>
                    <a:bodyPr/>
                    <a:lstStyle/>
                    <a:p>
                      <a:pPr marL="8890" marR="0" indent="-8890" algn="ctr">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4</a:t>
                      </a:r>
                    </a:p>
                  </a:txBody>
                  <a:tcPr marL="68580" marR="68580" marT="0" marB="0"/>
                </a:tc>
                <a:tc>
                  <a:txBody>
                    <a:bodyPr/>
                    <a:lstStyle/>
                    <a:p>
                      <a:pPr marL="36195" marR="0" indent="-6985">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Barren / Uncultivable / Waste Lands / Scrub Lands</a:t>
                      </a:r>
                    </a:p>
                  </a:txBody>
                  <a:tcPr marL="68580" marR="68580" marT="0" marB="0"/>
                </a:tc>
                <a:tc>
                  <a:txBody>
                    <a:bodyPr/>
                    <a:lstStyle/>
                    <a:p>
                      <a:pPr marL="0" marR="0">
                        <a:lnSpc>
                          <a:spcPct val="115000"/>
                        </a:lnSpc>
                        <a:spcBef>
                          <a:spcPts val="0"/>
                        </a:spcBef>
                        <a:spcAft>
                          <a:spcPts val="0"/>
                        </a:spcAft>
                      </a:pPr>
                      <a:r>
                        <a:rPr lang="en-US" sz="1400">
                          <a:effectLst/>
                          <a:latin typeface="+mn-lt"/>
                          <a:ea typeface="Times New Roman" panose="02020603050405020304" pitchFamily="18" charset="0"/>
                          <a:cs typeface="Arial" panose="020B0604020202020204" pitchFamily="34" charset="0"/>
                        </a:rPr>
                        <a:t>            27.21</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6985" algn="ctr">
                        <a:lnSpc>
                          <a:spcPct val="115000"/>
                        </a:lnSpc>
                        <a:spcBef>
                          <a:spcPts val="0"/>
                        </a:spcBef>
                        <a:spcAft>
                          <a:spcPts val="0"/>
                        </a:spcAft>
                      </a:pPr>
                      <a:r>
                        <a:rPr lang="en-US" sz="1400">
                          <a:effectLst/>
                          <a:latin typeface="+mn-lt"/>
                          <a:ea typeface="Times New Roman" panose="02020603050405020304" pitchFamily="18" charset="0"/>
                          <a:cs typeface="Arial" panose="020B0604020202020204" pitchFamily="34" charset="0"/>
                        </a:rPr>
                        <a:t>7.17</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079925358"/>
                  </a:ext>
                </a:extLst>
              </a:tr>
              <a:tr h="288780">
                <a:tc>
                  <a:txBody>
                    <a:bodyPr/>
                    <a:lstStyle/>
                    <a:p>
                      <a:pPr marL="8890" marR="0" indent="-8890" algn="ctr">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5</a:t>
                      </a:r>
                    </a:p>
                  </a:txBody>
                  <a:tcPr marL="68580" marR="68580" marT="0" marB="0"/>
                </a:tc>
                <a:tc>
                  <a:txBody>
                    <a:bodyPr/>
                    <a:lstStyle/>
                    <a:p>
                      <a:pPr marL="36195" marR="0" indent="-6985">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Built-up Land</a:t>
                      </a:r>
                    </a:p>
                  </a:txBody>
                  <a:tcPr marL="68580" marR="68580" marT="0" marB="0"/>
                </a:tc>
                <a:tc>
                  <a:txBody>
                    <a:bodyPr/>
                    <a:lstStyle/>
                    <a:p>
                      <a:pPr marL="0" marR="0" indent="-6985" algn="ctr">
                        <a:lnSpc>
                          <a:spcPct val="115000"/>
                        </a:lnSpc>
                        <a:spcBef>
                          <a:spcPts val="0"/>
                        </a:spcBef>
                        <a:spcAft>
                          <a:spcPts val="0"/>
                        </a:spcAft>
                      </a:pPr>
                      <a:r>
                        <a:rPr lang="en-US" sz="1400">
                          <a:effectLst/>
                          <a:latin typeface="+mn-lt"/>
                          <a:ea typeface="Times New Roman" panose="02020603050405020304" pitchFamily="18" charset="0"/>
                          <a:cs typeface="Arial" panose="020B0604020202020204" pitchFamily="34" charset="0"/>
                        </a:rPr>
                        <a:t>47.67</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6985" algn="ctr">
                        <a:lnSpc>
                          <a:spcPct val="115000"/>
                        </a:lnSpc>
                        <a:spcBef>
                          <a:spcPts val="0"/>
                        </a:spcBef>
                        <a:spcAft>
                          <a:spcPts val="0"/>
                        </a:spcAft>
                      </a:pPr>
                      <a:r>
                        <a:rPr lang="en-US" sz="1400">
                          <a:effectLst/>
                          <a:latin typeface="+mn-lt"/>
                          <a:ea typeface="Times New Roman" panose="02020603050405020304" pitchFamily="18" charset="0"/>
                          <a:cs typeface="Arial" panose="020B0604020202020204" pitchFamily="34" charset="0"/>
                        </a:rPr>
                        <a:t>12.56</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920056058"/>
                  </a:ext>
                </a:extLst>
              </a:tr>
              <a:tr h="288780">
                <a:tc>
                  <a:txBody>
                    <a:bodyPr/>
                    <a:lstStyle/>
                    <a:p>
                      <a:pPr marL="8890" marR="0" indent="-8890" algn="ctr">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6</a:t>
                      </a:r>
                    </a:p>
                  </a:txBody>
                  <a:tcPr marL="68580" marR="68580" marT="0" marB="0"/>
                </a:tc>
                <a:tc>
                  <a:txBody>
                    <a:bodyPr/>
                    <a:lstStyle/>
                    <a:p>
                      <a:pPr marL="36195" marR="0" indent="-6985">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River Sand</a:t>
                      </a:r>
                    </a:p>
                  </a:txBody>
                  <a:tcPr marL="68580" marR="68580" marT="0" marB="0"/>
                </a:tc>
                <a:tc>
                  <a:txBody>
                    <a:bodyPr/>
                    <a:lstStyle/>
                    <a:p>
                      <a:pPr marL="0" marR="0" indent="-6985" algn="ctr">
                        <a:lnSpc>
                          <a:spcPct val="115000"/>
                        </a:lnSpc>
                        <a:spcBef>
                          <a:spcPts val="0"/>
                        </a:spcBef>
                        <a:spcAft>
                          <a:spcPts val="0"/>
                        </a:spcAft>
                      </a:pPr>
                      <a:r>
                        <a:rPr lang="en-US" sz="1400">
                          <a:effectLst/>
                          <a:latin typeface="+mn-lt"/>
                          <a:ea typeface="Times New Roman" panose="02020603050405020304" pitchFamily="18" charset="0"/>
                          <a:cs typeface="Arial" panose="020B0604020202020204" pitchFamily="34" charset="0"/>
                        </a:rPr>
                        <a:t>16.07</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6985" algn="ctr">
                        <a:lnSpc>
                          <a:spcPct val="115000"/>
                        </a:lnSpc>
                        <a:spcBef>
                          <a:spcPts val="0"/>
                        </a:spcBef>
                        <a:spcAft>
                          <a:spcPts val="0"/>
                        </a:spcAft>
                      </a:pPr>
                      <a:r>
                        <a:rPr lang="en-US" sz="1400">
                          <a:effectLst/>
                          <a:latin typeface="+mn-lt"/>
                          <a:ea typeface="Times New Roman" panose="02020603050405020304" pitchFamily="18" charset="0"/>
                          <a:cs typeface="Arial" panose="020B0604020202020204" pitchFamily="34" charset="0"/>
                        </a:rPr>
                        <a:t>4.23</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87603988"/>
                  </a:ext>
                </a:extLst>
              </a:tr>
              <a:tr h="288780">
                <a:tc>
                  <a:txBody>
                    <a:bodyPr/>
                    <a:lstStyle/>
                    <a:p>
                      <a:pPr marL="8890" marR="0" indent="-8890" algn="ctr">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7</a:t>
                      </a:r>
                    </a:p>
                  </a:txBody>
                  <a:tcPr marL="68580" marR="68580" marT="0" marB="0"/>
                </a:tc>
                <a:tc>
                  <a:txBody>
                    <a:bodyPr/>
                    <a:lstStyle/>
                    <a:p>
                      <a:pPr marL="36195" marR="0" indent="-6985">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Water bodies</a:t>
                      </a:r>
                    </a:p>
                  </a:txBody>
                  <a:tcPr marL="68580" marR="68580" marT="0" marB="0"/>
                </a:tc>
                <a:tc>
                  <a:txBody>
                    <a:bodyPr/>
                    <a:lstStyle/>
                    <a:p>
                      <a:pPr marL="0" marR="0" indent="-6985" algn="ctr">
                        <a:lnSpc>
                          <a:spcPct val="115000"/>
                        </a:lnSpc>
                        <a:spcBef>
                          <a:spcPts val="0"/>
                        </a:spcBef>
                        <a:spcAft>
                          <a:spcPts val="0"/>
                        </a:spcAft>
                      </a:pPr>
                      <a:r>
                        <a:rPr lang="en-US" sz="1400">
                          <a:effectLst/>
                          <a:latin typeface="+mn-lt"/>
                          <a:ea typeface="Times New Roman" panose="02020603050405020304" pitchFamily="18" charset="0"/>
                          <a:cs typeface="Arial" panose="020B0604020202020204" pitchFamily="34" charset="0"/>
                        </a:rPr>
                        <a:t>13.12</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6985" algn="ctr">
                        <a:lnSpc>
                          <a:spcPct val="115000"/>
                        </a:lnSpc>
                        <a:spcBef>
                          <a:spcPts val="0"/>
                        </a:spcBef>
                        <a:spcAft>
                          <a:spcPts val="0"/>
                        </a:spcAft>
                      </a:pPr>
                      <a:r>
                        <a:rPr lang="en-US" sz="1400">
                          <a:effectLst/>
                          <a:latin typeface="+mn-lt"/>
                          <a:ea typeface="Times New Roman" panose="02020603050405020304" pitchFamily="18" charset="0"/>
                          <a:cs typeface="Arial" panose="020B0604020202020204" pitchFamily="34" charset="0"/>
                        </a:rPr>
                        <a:t>3.46</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360663927"/>
                  </a:ext>
                </a:extLst>
              </a:tr>
              <a:tr h="288780">
                <a:tc>
                  <a:txBody>
                    <a:bodyPr/>
                    <a:lstStyle/>
                    <a:p>
                      <a:pPr marL="8890" marR="0" indent="-8890" algn="ctr">
                        <a:lnSpc>
                          <a:spcPct val="115000"/>
                        </a:lnSpc>
                        <a:spcBef>
                          <a:spcPts val="0"/>
                        </a:spcBef>
                        <a:spcAft>
                          <a:spcPts val="0"/>
                        </a:spcAft>
                      </a:pPr>
                      <a:r>
                        <a:rPr lang="en-US" sz="1400">
                          <a:effectLst/>
                          <a:latin typeface="+mn-lt"/>
                          <a:ea typeface="Times New Roman" panose="02020603050405020304" pitchFamily="18" charset="0"/>
                          <a:cs typeface="Times New Roman" panose="02020603050405020304" pitchFamily="18" charset="0"/>
                        </a:rPr>
                        <a:t> </a:t>
                      </a:r>
                    </a:p>
                  </a:txBody>
                  <a:tcPr marL="68580" marR="68580" marT="0" marB="0"/>
                </a:tc>
                <a:tc>
                  <a:txBody>
                    <a:bodyPr/>
                    <a:lstStyle/>
                    <a:p>
                      <a:pPr marL="0" marR="0" indent="-6985" algn="ctr">
                        <a:lnSpc>
                          <a:spcPct val="115000"/>
                        </a:lnSpc>
                        <a:spcBef>
                          <a:spcPts val="0"/>
                        </a:spcBef>
                        <a:spcAft>
                          <a:spcPts val="0"/>
                        </a:spcAft>
                      </a:pPr>
                      <a:r>
                        <a:rPr lang="en-US" sz="1400" b="1">
                          <a:effectLst/>
                          <a:latin typeface="+mn-lt"/>
                          <a:ea typeface="Times New Roman" panose="02020603050405020304" pitchFamily="18" charset="0"/>
                          <a:cs typeface="Times New Roman" panose="02020603050405020304" pitchFamily="18" charset="0"/>
                        </a:rPr>
                        <a:t>Total Area</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6985" algn="ctr">
                        <a:lnSpc>
                          <a:spcPct val="115000"/>
                        </a:lnSpc>
                        <a:spcBef>
                          <a:spcPts val="0"/>
                        </a:spcBef>
                        <a:spcAft>
                          <a:spcPts val="0"/>
                        </a:spcAft>
                      </a:pPr>
                      <a:r>
                        <a:rPr lang="en-US" sz="1400" b="1">
                          <a:effectLst/>
                          <a:latin typeface="+mn-lt"/>
                          <a:ea typeface="Times New Roman" panose="02020603050405020304" pitchFamily="18" charset="0"/>
                          <a:cs typeface="Arial" panose="020B0604020202020204" pitchFamily="34" charset="0"/>
                        </a:rPr>
                        <a:t>379.68</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indent="-6985" algn="ctr">
                        <a:lnSpc>
                          <a:spcPct val="115000"/>
                        </a:lnSpc>
                        <a:spcBef>
                          <a:spcPts val="0"/>
                        </a:spcBef>
                        <a:spcAft>
                          <a:spcPts val="0"/>
                        </a:spcAft>
                      </a:pPr>
                      <a:r>
                        <a:rPr lang="en-US" sz="1400" b="1" dirty="0">
                          <a:effectLst/>
                          <a:latin typeface="+mn-lt"/>
                          <a:ea typeface="Times New Roman" panose="02020603050405020304" pitchFamily="18" charset="0"/>
                          <a:cs typeface="Arial" panose="020B0604020202020204" pitchFamily="34" charset="0"/>
                        </a:rPr>
                        <a:t>100</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30313509"/>
                  </a:ext>
                </a:extLst>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99">
            <a:extLst>
              <a:ext uri="{FF2B5EF4-FFF2-40B4-BE49-F238E27FC236}">
                <a16:creationId xmlns:a16="http://schemas.microsoft.com/office/drawing/2014/main" xmlns="" id="{2B2B3B44-8637-4E8D-B8EE-D9B72A186E14}"/>
              </a:ext>
            </a:extLst>
          </p:cNvPr>
          <p:cNvSpPr txBox="1">
            <a:spLocks noChangeArrowheads="1"/>
          </p:cNvSpPr>
          <p:nvPr/>
        </p:nvSpPr>
        <p:spPr bwMode="auto">
          <a:xfrm>
            <a:off x="480130" y="6335170"/>
            <a:ext cx="8183740" cy="37042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gn="ctr">
              <a:spcBef>
                <a:spcPts val="0"/>
              </a:spcBef>
              <a:spcAft>
                <a:spcPts val="0"/>
              </a:spcAft>
            </a:pPr>
            <a:r>
              <a:rPr lang="en-IN" sz="1600" b="1" dirty="0" smtClean="0">
                <a:effectLst/>
                <a:latin typeface="+mj-lt"/>
                <a:ea typeface="Times New Roman" panose="02020603050405020304" pitchFamily="18" charset="0"/>
              </a:rPr>
              <a:t>Land use </a:t>
            </a:r>
            <a:r>
              <a:rPr lang="en-IN" sz="1600" b="1" dirty="0">
                <a:effectLst/>
                <a:latin typeface="+mj-lt"/>
                <a:ea typeface="Times New Roman" panose="02020603050405020304" pitchFamily="18" charset="0"/>
              </a:rPr>
              <a:t>&amp; Land Cover of Study </a:t>
            </a:r>
            <a:r>
              <a:rPr lang="en-IN" sz="1600" b="1" dirty="0" smtClean="0">
                <a:effectLst/>
                <a:latin typeface="+mj-lt"/>
                <a:ea typeface="Times New Roman" panose="02020603050405020304" pitchFamily="18" charset="0"/>
              </a:rPr>
              <a:t>Area</a:t>
            </a:r>
            <a:endParaRPr lang="en-US" sz="1600" dirty="0">
              <a:effectLst/>
              <a:latin typeface="+mj-lt"/>
              <a:ea typeface="Times New Roman" panose="02020603050405020304" pitchFamily="18" charset="0"/>
            </a:endParaRPr>
          </a:p>
        </p:txBody>
      </p:sp>
      <p:sp>
        <p:nvSpPr>
          <p:cNvPr id="8" name="Slide Number Placeholder 5">
            <a:extLst>
              <a:ext uri="{FF2B5EF4-FFF2-40B4-BE49-F238E27FC236}">
                <a16:creationId xmlns:a16="http://schemas.microsoft.com/office/drawing/2014/main" xmlns="" id="{E941921C-892A-42D1-A7EC-351D741EE499}"/>
              </a:ext>
            </a:extLst>
          </p:cNvPr>
          <p:cNvSpPr>
            <a:spLocks noGrp="1"/>
          </p:cNvSpPr>
          <p:nvPr>
            <p:ph type="sldNum" sz="quarter" idx="12"/>
          </p:nvPr>
        </p:nvSpPr>
        <p:spPr>
          <a:xfrm>
            <a:off x="7010400" y="6357937"/>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CB708A6C-9A42-43B1-8F56-D2F3A57BBABF}" type="slidenum">
              <a:rPr lang="en-US" altLang="en-US" sz="1400"/>
              <a:pPr/>
              <a:t>19</a:t>
            </a:fld>
            <a:endParaRPr lang="en-US" altLang="en-US" sz="1400" dirty="0"/>
          </a:p>
        </p:txBody>
      </p:sp>
      <p:pic>
        <p:nvPicPr>
          <p:cNvPr id="5" name="Picture 4"/>
          <p:cNvPicPr/>
          <p:nvPr/>
        </p:nvPicPr>
        <p:blipFill>
          <a:blip r:embed="rId2"/>
          <a:stretch>
            <a:fillRect/>
          </a:stretch>
        </p:blipFill>
        <p:spPr>
          <a:xfrm>
            <a:off x="228600" y="262460"/>
            <a:ext cx="8686800" cy="5944122"/>
          </a:xfrm>
          <a:prstGeom prst="rect">
            <a:avLst/>
          </a:prstGeom>
        </p:spPr>
      </p:pic>
    </p:spTree>
    <p:extLst>
      <p:ext uri="{BB962C8B-B14F-4D97-AF65-F5344CB8AC3E}">
        <p14:creationId xmlns:p14="http://schemas.microsoft.com/office/powerpoint/2010/main" val="28337629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a:extLst>
              <a:ext uri="{FF2B5EF4-FFF2-40B4-BE49-F238E27FC236}">
                <a16:creationId xmlns:a16="http://schemas.microsoft.com/office/drawing/2014/main" xmlns="" id="{C2835971-21AC-44E6-920A-81B12CEEA772}"/>
              </a:ext>
            </a:extLst>
          </p:cNvPr>
          <p:cNvSpPr>
            <a:spLocks noGrp="1"/>
          </p:cNvSpPr>
          <p:nvPr>
            <p:ph type="sldNum" sz="quarter" idx="12"/>
          </p:nvPr>
        </p:nvSpPr>
        <p:spPr>
          <a:xfrm>
            <a:off x="7010400" y="6381750"/>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401E4C70-F388-410D-8A74-ABED94EB63E6}" type="slidenum">
              <a:rPr lang="en-US" altLang="en-US" sz="1400"/>
              <a:pPr/>
              <a:t>2</a:t>
            </a:fld>
            <a:endParaRPr lang="en-US" altLang="en-US" sz="1400" dirty="0"/>
          </a:p>
        </p:txBody>
      </p:sp>
      <p:sp>
        <p:nvSpPr>
          <p:cNvPr id="4099" name="Text Box 5">
            <a:extLst>
              <a:ext uri="{FF2B5EF4-FFF2-40B4-BE49-F238E27FC236}">
                <a16:creationId xmlns:a16="http://schemas.microsoft.com/office/drawing/2014/main" xmlns="" id="{F069CD6A-4E18-41A9-80D4-10FCCEEE092B}"/>
              </a:ext>
            </a:extLst>
          </p:cNvPr>
          <p:cNvSpPr txBox="1">
            <a:spLocks noChangeArrowheads="1"/>
          </p:cNvSpPr>
          <p:nvPr/>
        </p:nvSpPr>
        <p:spPr bwMode="auto">
          <a:xfrm>
            <a:off x="205266" y="729717"/>
            <a:ext cx="41417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dirty="0"/>
              <a:t>Accredited Environment Consultant </a:t>
            </a:r>
          </a:p>
        </p:txBody>
      </p:sp>
      <p:sp>
        <p:nvSpPr>
          <p:cNvPr id="9" name="Text Box 6">
            <a:extLst>
              <a:ext uri="{FF2B5EF4-FFF2-40B4-BE49-F238E27FC236}">
                <a16:creationId xmlns:a16="http://schemas.microsoft.com/office/drawing/2014/main" xmlns="" id="{AE7113C4-914D-47B1-A57B-0483BE0BD7E5}"/>
              </a:ext>
            </a:extLst>
          </p:cNvPr>
          <p:cNvSpPr txBox="1">
            <a:spLocks noChangeArrowheads="1"/>
          </p:cNvSpPr>
          <p:nvPr/>
        </p:nvSpPr>
        <p:spPr bwMode="auto">
          <a:xfrm>
            <a:off x="205266" y="908050"/>
            <a:ext cx="4681538" cy="1831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eaLnBrk="1" hangingPunct="1">
              <a:spcBef>
                <a:spcPct val="50000"/>
              </a:spcBef>
              <a:buFontTx/>
              <a:buNone/>
            </a:pPr>
            <a:endParaRPr lang="en-US" altLang="en-US" sz="2000" dirty="0" smtClean="0"/>
          </a:p>
          <a:p>
            <a:pPr eaLnBrk="1" hangingPunct="1">
              <a:spcBef>
                <a:spcPct val="50000"/>
              </a:spcBef>
              <a:buFontTx/>
              <a:buNone/>
            </a:pPr>
            <a:r>
              <a:rPr lang="en-US" altLang="en-US" sz="2000" dirty="0" smtClean="0"/>
              <a:t>ABC </a:t>
            </a:r>
            <a:r>
              <a:rPr lang="en-US" altLang="en-US" sz="2000" dirty="0"/>
              <a:t>Techno Labs India Private Limited</a:t>
            </a:r>
          </a:p>
          <a:p>
            <a:pPr eaLnBrk="1" hangingPunct="1">
              <a:spcBef>
                <a:spcPct val="50000"/>
              </a:spcBef>
              <a:buFontTx/>
              <a:buNone/>
            </a:pPr>
            <a:r>
              <a:rPr lang="en-US" altLang="en-US" sz="1800" dirty="0"/>
              <a:t>No. 400, 13</a:t>
            </a:r>
            <a:r>
              <a:rPr lang="en-US" altLang="en-US" sz="1800" baseline="30000" dirty="0"/>
              <a:t>th</a:t>
            </a:r>
            <a:r>
              <a:rPr lang="en-US" altLang="en-US" sz="1800" dirty="0"/>
              <a:t> Street, SIDCO Industrial Estate (North Phase), Ambattur,       Chennai – 600 098.</a:t>
            </a:r>
          </a:p>
        </p:txBody>
      </p:sp>
      <p:sp>
        <p:nvSpPr>
          <p:cNvPr id="10" name="Text Box 7">
            <a:extLst>
              <a:ext uri="{FF2B5EF4-FFF2-40B4-BE49-F238E27FC236}">
                <a16:creationId xmlns:a16="http://schemas.microsoft.com/office/drawing/2014/main" xmlns="" id="{E6218985-2CEB-4240-AD3C-FAD64BF158C8}"/>
              </a:ext>
            </a:extLst>
          </p:cNvPr>
          <p:cNvSpPr txBox="1">
            <a:spLocks noChangeArrowheads="1"/>
          </p:cNvSpPr>
          <p:nvPr/>
        </p:nvSpPr>
        <p:spPr bwMode="auto">
          <a:xfrm>
            <a:off x="214791" y="3048000"/>
            <a:ext cx="4500563"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eaLnBrk="1" hangingPunct="1">
              <a:spcBef>
                <a:spcPct val="50000"/>
              </a:spcBef>
              <a:buFontTx/>
              <a:buNone/>
            </a:pPr>
            <a:endParaRPr lang="en-US" altLang="en-US" sz="1800" b="1" dirty="0" smtClean="0"/>
          </a:p>
          <a:p>
            <a:pPr eaLnBrk="1" hangingPunct="1">
              <a:spcBef>
                <a:spcPct val="50000"/>
              </a:spcBef>
              <a:buFontTx/>
              <a:buNone/>
            </a:pPr>
            <a:r>
              <a:rPr lang="en-US" altLang="en-US" sz="1800" b="1" dirty="0" smtClean="0"/>
              <a:t>S</a:t>
            </a:r>
            <a:r>
              <a:rPr lang="en-US" altLang="en-US" sz="1800" b="1" dirty="0"/>
              <a:t>. No : 04</a:t>
            </a:r>
            <a:r>
              <a:rPr lang="en-US" altLang="en-US" sz="1800" dirty="0"/>
              <a:t>  (Sector No 28 - Airports)</a:t>
            </a:r>
          </a:p>
          <a:p>
            <a:pPr eaLnBrk="1" hangingPunct="1">
              <a:spcBef>
                <a:spcPct val="50000"/>
              </a:spcBef>
              <a:buFontTx/>
              <a:buNone/>
            </a:pPr>
            <a:r>
              <a:rPr lang="en-US" altLang="en-US" sz="1800" dirty="0"/>
              <a:t>As per List of Accredited EIA Consultant Organizations (as on Oct 11, 2018), MOEF&amp;CC website. </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15354" y="652849"/>
            <a:ext cx="4123207" cy="5715000"/>
          </a:xfrm>
          <a:prstGeom prst="rect">
            <a:avLst/>
          </a:prstGeom>
        </p:spPr>
      </p:pic>
    </p:spTree>
    <p:extLst>
      <p:ext uri="{BB962C8B-B14F-4D97-AF65-F5344CB8AC3E}">
        <p14:creationId xmlns:p14="http://schemas.microsoft.com/office/powerpoint/2010/main" val="704847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a:extLst>
              <a:ext uri="{FF2B5EF4-FFF2-40B4-BE49-F238E27FC236}">
                <a16:creationId xmlns:a16="http://schemas.microsoft.com/office/drawing/2014/main" xmlns="" id="{A0F1E80F-8967-4D1E-8DD5-670A68D8C5FC}"/>
              </a:ext>
            </a:extLst>
          </p:cNvPr>
          <p:cNvSpPr txBox="1">
            <a:spLocks noChangeArrowheads="1"/>
          </p:cNvSpPr>
          <p:nvPr/>
        </p:nvSpPr>
        <p:spPr bwMode="auto">
          <a:xfrm>
            <a:off x="234156" y="136525"/>
            <a:ext cx="8610601"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t>TOR Point iii:</a:t>
            </a:r>
            <a:r>
              <a:rPr lang="en-US" altLang="en-US" sz="1800" dirty="0"/>
              <a:t> </a:t>
            </a:r>
            <a:r>
              <a:rPr lang="en-GB" altLang="en-US" sz="1800" b="1" dirty="0"/>
              <a:t>Submit the present land use and permission required for any conversion such as forest, agriculture etc. land acquisition status, rehabilitation of communities / villages and present status of such activities</a:t>
            </a:r>
            <a:endParaRPr lang="en-US" altLang="en-US" sz="1800" dirty="0"/>
          </a:p>
        </p:txBody>
      </p:sp>
      <p:sp>
        <p:nvSpPr>
          <p:cNvPr id="14340" name="Text Box 3">
            <a:extLst>
              <a:ext uri="{FF2B5EF4-FFF2-40B4-BE49-F238E27FC236}">
                <a16:creationId xmlns:a16="http://schemas.microsoft.com/office/drawing/2014/main" xmlns="" id="{337965CF-89FE-4F59-926E-2A071E1A529A}"/>
              </a:ext>
            </a:extLst>
          </p:cNvPr>
          <p:cNvSpPr txBox="1">
            <a:spLocks noChangeArrowheads="1"/>
          </p:cNvSpPr>
          <p:nvPr/>
        </p:nvSpPr>
        <p:spPr bwMode="auto">
          <a:xfrm>
            <a:off x="310833" y="1073203"/>
            <a:ext cx="8624887"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31775" indent="-231775">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dirty="0"/>
              <a:t>Compliance</a:t>
            </a:r>
          </a:p>
          <a:p>
            <a:pPr eaLnBrk="1" hangingPunct="1"/>
            <a:endParaRPr lang="en-US" altLang="en-US" sz="1800" b="1" dirty="0"/>
          </a:p>
          <a:p>
            <a:pPr marL="0" indent="0" algn="just"/>
            <a:r>
              <a:rPr lang="en-GB" sz="1800" dirty="0" smtClean="0"/>
              <a:t>170 Ha of </a:t>
            </a:r>
            <a:r>
              <a:rPr lang="en-GB" sz="1800" dirty="0"/>
              <a:t>additional </a:t>
            </a:r>
            <a:r>
              <a:rPr lang="en-GB" sz="1800" dirty="0" smtClean="0"/>
              <a:t>land which has already been handed over by District Administration, </a:t>
            </a:r>
            <a:r>
              <a:rPr lang="en-GB" sz="1800" dirty="0"/>
              <a:t>is required for the extension of Runway, RESA, Taxiway, Apron, GSE Area, Isolation Bay, construction of new terminal building and Miscellaneous works in </a:t>
            </a:r>
            <a:r>
              <a:rPr lang="en-GB" sz="1800" dirty="0" err="1"/>
              <a:t>Maryada</a:t>
            </a:r>
            <a:r>
              <a:rPr lang="en-GB" sz="1800" dirty="0"/>
              <a:t> </a:t>
            </a:r>
            <a:r>
              <a:rPr lang="en-GB" sz="1800" dirty="0" err="1"/>
              <a:t>Purushottam</a:t>
            </a:r>
            <a:r>
              <a:rPr lang="en-GB" sz="1800" dirty="0"/>
              <a:t> </a:t>
            </a:r>
            <a:r>
              <a:rPr lang="en-GB" sz="1800" dirty="0" err="1"/>
              <a:t>Shriram</a:t>
            </a:r>
            <a:r>
              <a:rPr lang="en-GB" sz="1800" dirty="0"/>
              <a:t> Airport.</a:t>
            </a:r>
            <a:endParaRPr lang="en-US" sz="1800" dirty="0"/>
          </a:p>
        </p:txBody>
      </p:sp>
      <p:sp>
        <p:nvSpPr>
          <p:cNvPr id="14341" name="Text Box 4">
            <a:extLst>
              <a:ext uri="{FF2B5EF4-FFF2-40B4-BE49-F238E27FC236}">
                <a16:creationId xmlns:a16="http://schemas.microsoft.com/office/drawing/2014/main" xmlns="" id="{9AADEEDB-001F-4B1D-AF4E-4116A5254246}"/>
              </a:ext>
            </a:extLst>
          </p:cNvPr>
          <p:cNvSpPr txBox="1">
            <a:spLocks noChangeArrowheads="1"/>
          </p:cNvSpPr>
          <p:nvPr/>
        </p:nvSpPr>
        <p:spPr bwMode="auto">
          <a:xfrm>
            <a:off x="234156" y="2953722"/>
            <a:ext cx="84582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t>ToR Point iv: </a:t>
            </a:r>
            <a:r>
              <a:rPr lang="en-GB" altLang="en-US" sz="1800" b="1" dirty="0"/>
              <a:t>Examine and submit the water bodies including the seasonal ones within the corridor of impacts along with their status, volumetric capacity, quality likely impacts on them due to the project.</a:t>
            </a:r>
            <a:endParaRPr lang="en-US" altLang="en-US" sz="1800" b="1" dirty="0"/>
          </a:p>
        </p:txBody>
      </p:sp>
      <p:sp>
        <p:nvSpPr>
          <p:cNvPr id="14342" name="Text Box 5">
            <a:extLst>
              <a:ext uri="{FF2B5EF4-FFF2-40B4-BE49-F238E27FC236}">
                <a16:creationId xmlns:a16="http://schemas.microsoft.com/office/drawing/2014/main" xmlns="" id="{E0303450-9777-4243-8D74-880F41F59DE7}"/>
              </a:ext>
            </a:extLst>
          </p:cNvPr>
          <p:cNvSpPr txBox="1">
            <a:spLocks noChangeArrowheads="1"/>
          </p:cNvSpPr>
          <p:nvPr/>
        </p:nvSpPr>
        <p:spPr bwMode="auto">
          <a:xfrm>
            <a:off x="291783" y="3869709"/>
            <a:ext cx="8520112" cy="1034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800" b="1" dirty="0"/>
              <a:t>Compliance </a:t>
            </a:r>
          </a:p>
          <a:p>
            <a:pPr algn="just" eaLnBrk="1" hangingPunct="1">
              <a:lnSpc>
                <a:spcPct val="120000"/>
              </a:lnSpc>
              <a:spcBef>
                <a:spcPts val="0"/>
              </a:spcBef>
            </a:pPr>
            <a:r>
              <a:rPr lang="en-GB" sz="1800" dirty="0" smtClean="0"/>
              <a:t>No </a:t>
            </a:r>
            <a:r>
              <a:rPr lang="en-GB" sz="1800" dirty="0"/>
              <a:t>water bodies including the seasonal one are present in the </a:t>
            </a:r>
            <a:r>
              <a:rPr lang="en-GB" sz="1800" dirty="0" err="1"/>
              <a:t>Maryada</a:t>
            </a:r>
            <a:r>
              <a:rPr lang="en-GB" sz="1800" dirty="0"/>
              <a:t> </a:t>
            </a:r>
            <a:r>
              <a:rPr lang="en-GB" sz="1800" dirty="0" err="1"/>
              <a:t>Purushottam</a:t>
            </a:r>
            <a:r>
              <a:rPr lang="en-GB" sz="1800" dirty="0"/>
              <a:t> </a:t>
            </a:r>
            <a:r>
              <a:rPr lang="en-GB" sz="1800" dirty="0" err="1"/>
              <a:t>Shriram</a:t>
            </a:r>
            <a:r>
              <a:rPr lang="en-GB" sz="1800" dirty="0"/>
              <a:t> Airport campus. </a:t>
            </a:r>
            <a:endParaRPr lang="en-US" altLang="en-US" sz="1800" dirty="0"/>
          </a:p>
        </p:txBody>
      </p:sp>
      <p:sp>
        <p:nvSpPr>
          <p:cNvPr id="6" name="Slide Number Placeholder 5">
            <a:extLst>
              <a:ext uri="{FF2B5EF4-FFF2-40B4-BE49-F238E27FC236}">
                <a16:creationId xmlns:a16="http://schemas.microsoft.com/office/drawing/2014/main" xmlns="" id="{E941921C-892A-42D1-A7EC-351D741EE499}"/>
              </a:ext>
            </a:extLst>
          </p:cNvPr>
          <p:cNvSpPr>
            <a:spLocks noGrp="1"/>
          </p:cNvSpPr>
          <p:nvPr>
            <p:ph type="sldNum" sz="quarter" idx="12"/>
          </p:nvPr>
        </p:nvSpPr>
        <p:spPr>
          <a:xfrm>
            <a:off x="7010400" y="6357937"/>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CB708A6C-9A42-43B1-8F56-D2F3A57BBABF}" type="slidenum">
              <a:rPr lang="en-US" altLang="en-US" sz="1400"/>
              <a:pPr/>
              <a:t>20</a:t>
            </a:fld>
            <a:endParaRPr lang="en-US" altLang="en-US" sz="1400" dirty="0"/>
          </a:p>
        </p:txBody>
      </p:sp>
      <p:sp>
        <p:nvSpPr>
          <p:cNvPr id="7" name="Text Box 4">
            <a:extLst>
              <a:ext uri="{FF2B5EF4-FFF2-40B4-BE49-F238E27FC236}">
                <a16:creationId xmlns:a16="http://schemas.microsoft.com/office/drawing/2014/main" xmlns="" id="{9AADEEDB-001F-4B1D-AF4E-4116A5254246}"/>
              </a:ext>
            </a:extLst>
          </p:cNvPr>
          <p:cNvSpPr txBox="1">
            <a:spLocks noChangeArrowheads="1"/>
          </p:cNvSpPr>
          <p:nvPr/>
        </p:nvSpPr>
        <p:spPr bwMode="auto">
          <a:xfrm>
            <a:off x="291783" y="4911889"/>
            <a:ext cx="84582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t>ToR Point </a:t>
            </a:r>
            <a:r>
              <a:rPr lang="en-US" altLang="en-US" sz="1800" b="1" dirty="0" smtClean="0"/>
              <a:t>v</a:t>
            </a:r>
            <a:r>
              <a:rPr lang="en-US" altLang="en-US" sz="1800" b="1" dirty="0"/>
              <a:t>: </a:t>
            </a:r>
            <a:r>
              <a:rPr lang="en-GB" altLang="en-US" sz="1800" b="1" dirty="0"/>
              <a:t>Submit a copy of the contour plan with slopes, drainage pattern of the site and surrounding area.</a:t>
            </a:r>
            <a:endParaRPr lang="en-US" altLang="en-US" sz="1800" b="1" dirty="0"/>
          </a:p>
        </p:txBody>
      </p:sp>
      <p:sp>
        <p:nvSpPr>
          <p:cNvPr id="8" name="Text Box 5">
            <a:extLst>
              <a:ext uri="{FF2B5EF4-FFF2-40B4-BE49-F238E27FC236}">
                <a16:creationId xmlns:a16="http://schemas.microsoft.com/office/drawing/2014/main" xmlns="" id="{E0303450-9777-4243-8D74-880F41F59DE7}"/>
              </a:ext>
            </a:extLst>
          </p:cNvPr>
          <p:cNvSpPr txBox="1">
            <a:spLocks noChangeArrowheads="1"/>
          </p:cNvSpPr>
          <p:nvPr/>
        </p:nvSpPr>
        <p:spPr bwMode="auto">
          <a:xfrm>
            <a:off x="310833" y="5558220"/>
            <a:ext cx="8520112" cy="1034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800" b="1" dirty="0"/>
              <a:t>Compliance </a:t>
            </a:r>
          </a:p>
          <a:p>
            <a:pPr algn="just" eaLnBrk="1" hangingPunct="1">
              <a:lnSpc>
                <a:spcPct val="120000"/>
              </a:lnSpc>
              <a:spcBef>
                <a:spcPts val="0"/>
              </a:spcBef>
            </a:pPr>
            <a:r>
              <a:rPr lang="en-GB" sz="1800" dirty="0" smtClean="0"/>
              <a:t>Area </a:t>
            </a:r>
            <a:r>
              <a:rPr lang="en-GB" sz="1800" dirty="0"/>
              <a:t>of proposed development site is flat. </a:t>
            </a:r>
            <a:r>
              <a:rPr lang="en-GB" sz="1800" dirty="0" smtClean="0"/>
              <a:t>The drainage pattern of the site is </a:t>
            </a:r>
            <a:r>
              <a:rPr lang="en-GB" sz="1800" dirty="0"/>
              <a:t>given </a:t>
            </a:r>
            <a:r>
              <a:rPr lang="en-GB" sz="1800" dirty="0" smtClean="0"/>
              <a:t>in the following figure.</a:t>
            </a:r>
            <a:endParaRPr lang="en-US" altLang="en-US" sz="1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35521" y="6108441"/>
            <a:ext cx="3764557" cy="369332"/>
          </a:xfrm>
          <a:prstGeom prst="rect">
            <a:avLst/>
          </a:prstGeom>
          <a:noFill/>
        </p:spPr>
        <p:txBody>
          <a:bodyPr wrap="none" rtlCol="0">
            <a:spAutoFit/>
          </a:bodyPr>
          <a:lstStyle/>
          <a:p>
            <a:r>
              <a:rPr lang="en-IN" sz="1600" b="1" dirty="0" smtClean="0"/>
              <a:t>Drainage Network Map – Study Area</a:t>
            </a:r>
            <a:r>
              <a:rPr lang="en-IN" dirty="0" smtClean="0"/>
              <a:t> </a:t>
            </a:r>
            <a:endParaRPr lang="en-IN" dirty="0"/>
          </a:p>
        </p:txBody>
      </p:sp>
      <p:sp>
        <p:nvSpPr>
          <p:cNvPr id="7" name="Slide Number Placeholder 5">
            <a:extLst>
              <a:ext uri="{FF2B5EF4-FFF2-40B4-BE49-F238E27FC236}">
                <a16:creationId xmlns:a16="http://schemas.microsoft.com/office/drawing/2014/main" xmlns="" id="{E941921C-892A-42D1-A7EC-351D741EE499}"/>
              </a:ext>
            </a:extLst>
          </p:cNvPr>
          <p:cNvSpPr txBox="1">
            <a:spLocks/>
          </p:cNvSpPr>
          <p:nvPr/>
        </p:nvSpPr>
        <p:spPr bwMode="auto">
          <a:xfrm>
            <a:off x="7010400" y="6357937"/>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700" kern="1200">
                <a:solidFill>
                  <a:schemeClr val="tx1"/>
                </a:solidFill>
                <a:latin typeface="Arial" panose="020B0604020202020204" pitchFamily="34" charset="0"/>
                <a:ea typeface="+mn-ea"/>
                <a:cs typeface="Arial" panose="020B0604020202020204" pitchFamily="34" charset="0"/>
              </a:defRPr>
            </a:lvl1pPr>
            <a:lvl2pPr marL="742950" indent="-285750" algn="l" rtl="0" fontAlgn="base">
              <a:spcBef>
                <a:spcPct val="0"/>
              </a:spcBef>
              <a:spcAft>
                <a:spcPct val="0"/>
              </a:spcAft>
              <a:defRPr sz="1700" kern="1200">
                <a:solidFill>
                  <a:schemeClr val="tx1"/>
                </a:solidFill>
                <a:latin typeface="Arial" panose="020B0604020202020204" pitchFamily="34" charset="0"/>
                <a:ea typeface="+mn-ea"/>
                <a:cs typeface="Arial" panose="020B0604020202020204" pitchFamily="34" charset="0"/>
              </a:defRPr>
            </a:lvl2pPr>
            <a:lvl3pPr marL="1143000" indent="-228600" algn="l" rtl="0" fontAlgn="base">
              <a:spcBef>
                <a:spcPct val="0"/>
              </a:spcBef>
              <a:spcAft>
                <a:spcPct val="0"/>
              </a:spcAft>
              <a:defRPr sz="1700" kern="1200">
                <a:solidFill>
                  <a:schemeClr val="tx1"/>
                </a:solidFill>
                <a:latin typeface="Arial" panose="020B0604020202020204" pitchFamily="34" charset="0"/>
                <a:ea typeface="+mn-ea"/>
                <a:cs typeface="Arial" panose="020B0604020202020204" pitchFamily="34" charset="0"/>
              </a:defRPr>
            </a:lvl3pPr>
            <a:lvl4pPr marL="1600200" indent="-228600" algn="l" rtl="0" fontAlgn="base">
              <a:spcBef>
                <a:spcPct val="0"/>
              </a:spcBef>
              <a:spcAft>
                <a:spcPct val="0"/>
              </a:spcAft>
              <a:defRPr sz="1700" kern="1200">
                <a:solidFill>
                  <a:schemeClr val="tx1"/>
                </a:solidFill>
                <a:latin typeface="Arial" panose="020B0604020202020204" pitchFamily="34" charset="0"/>
                <a:ea typeface="+mn-ea"/>
                <a:cs typeface="Arial" panose="020B0604020202020204" pitchFamily="34" charset="0"/>
              </a:defRPr>
            </a:lvl4pPr>
            <a:lvl5pPr marL="2057400" indent="-228600" algn="l" rtl="0" fontAlgn="base">
              <a:spcBef>
                <a:spcPct val="0"/>
              </a:spcBef>
              <a:spcAft>
                <a:spcPct val="0"/>
              </a:spcAft>
              <a:defRPr sz="17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0" fontAlgn="base" latinLnBrk="0" hangingPunct="0">
              <a:spcBef>
                <a:spcPct val="0"/>
              </a:spcBef>
              <a:spcAft>
                <a:spcPct val="0"/>
              </a:spcAft>
              <a:defRPr sz="1700" kern="1200">
                <a:solidFill>
                  <a:schemeClr val="tx1"/>
                </a:solidFill>
                <a:latin typeface="Arial" panose="020B0604020202020204" pitchFamily="34" charset="0"/>
                <a:ea typeface="+mn-ea"/>
                <a:cs typeface="Arial" panose="020B0604020202020204" pitchFamily="34" charset="0"/>
              </a:defRPr>
            </a:lvl6pPr>
            <a:lvl7pPr marL="2971800" indent="-228600" algn="l" defTabSz="914400" rtl="0" eaLnBrk="0" fontAlgn="base" latinLnBrk="0" hangingPunct="0">
              <a:spcBef>
                <a:spcPct val="0"/>
              </a:spcBef>
              <a:spcAft>
                <a:spcPct val="0"/>
              </a:spcAft>
              <a:defRPr sz="1700" kern="1200">
                <a:solidFill>
                  <a:schemeClr val="tx1"/>
                </a:solidFill>
                <a:latin typeface="Arial" panose="020B0604020202020204" pitchFamily="34" charset="0"/>
                <a:ea typeface="+mn-ea"/>
                <a:cs typeface="Arial" panose="020B0604020202020204" pitchFamily="34" charset="0"/>
              </a:defRPr>
            </a:lvl7pPr>
            <a:lvl8pPr marL="3429000" indent="-228600" algn="l" defTabSz="914400" rtl="0" eaLnBrk="0" fontAlgn="base" latinLnBrk="0" hangingPunct="0">
              <a:spcBef>
                <a:spcPct val="0"/>
              </a:spcBef>
              <a:spcAft>
                <a:spcPct val="0"/>
              </a:spcAft>
              <a:defRPr sz="1700" kern="1200">
                <a:solidFill>
                  <a:schemeClr val="tx1"/>
                </a:solidFill>
                <a:latin typeface="Arial" panose="020B0604020202020204" pitchFamily="34" charset="0"/>
                <a:ea typeface="+mn-ea"/>
                <a:cs typeface="Arial" panose="020B0604020202020204" pitchFamily="34" charset="0"/>
              </a:defRPr>
            </a:lvl8pPr>
            <a:lvl9pPr marL="3886200" indent="-228600" algn="l" defTabSz="914400" rtl="0" eaLnBrk="0" fontAlgn="base" latinLnBrk="0" hangingPunct="0">
              <a:spcBef>
                <a:spcPct val="0"/>
              </a:spcBef>
              <a:spcAft>
                <a:spcPct val="0"/>
              </a:spcAft>
              <a:defRPr sz="1700" kern="1200">
                <a:solidFill>
                  <a:schemeClr val="tx1"/>
                </a:solidFill>
                <a:latin typeface="Arial" panose="020B0604020202020204" pitchFamily="34" charset="0"/>
                <a:ea typeface="+mn-ea"/>
                <a:cs typeface="Arial" panose="020B0604020202020204" pitchFamily="34" charset="0"/>
              </a:defRPr>
            </a:lvl9pPr>
          </a:lstStyle>
          <a:p>
            <a:fld id="{CB708A6C-9A42-43B1-8F56-D2F3A57BBABF}" type="slidenum">
              <a:rPr lang="en-US" altLang="en-US" sz="1400" smtClean="0"/>
              <a:pPr/>
              <a:t>21</a:t>
            </a:fld>
            <a:endParaRPr lang="en-US" altLang="en-US" sz="1400" dirty="0"/>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1099" y="305569"/>
            <a:ext cx="8153400" cy="5764772"/>
          </a:xfrm>
          <a:prstGeom prst="rect">
            <a:avLst/>
          </a:prstGeom>
        </p:spPr>
      </p:pic>
    </p:spTree>
    <p:extLst>
      <p:ext uri="{BB962C8B-B14F-4D97-AF65-F5344CB8AC3E}">
        <p14:creationId xmlns:p14="http://schemas.microsoft.com/office/powerpoint/2010/main" val="3281871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ext Box 2">
            <a:extLst>
              <a:ext uri="{FF2B5EF4-FFF2-40B4-BE49-F238E27FC236}">
                <a16:creationId xmlns:a16="http://schemas.microsoft.com/office/drawing/2014/main" xmlns="" id="{3B56741E-4D15-4E52-A242-F5C88216B4ED}"/>
              </a:ext>
            </a:extLst>
          </p:cNvPr>
          <p:cNvSpPr txBox="1">
            <a:spLocks noChangeArrowheads="1"/>
          </p:cNvSpPr>
          <p:nvPr/>
        </p:nvSpPr>
        <p:spPr bwMode="auto">
          <a:xfrm>
            <a:off x="228600" y="457200"/>
            <a:ext cx="86868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t>Point vi: </a:t>
            </a:r>
            <a:r>
              <a:rPr lang="en-GB" altLang="en-US" sz="1800" b="1" dirty="0"/>
              <a:t>Submit details of environmentally sensitive places, land acquisition status, rehabilitation of communities / villages and present status of such activities.</a:t>
            </a:r>
            <a:endParaRPr lang="en-US" altLang="en-US" sz="1800" b="1" dirty="0"/>
          </a:p>
        </p:txBody>
      </p:sp>
      <p:sp>
        <p:nvSpPr>
          <p:cNvPr id="18436" name="Text Box 4">
            <a:extLst>
              <a:ext uri="{FF2B5EF4-FFF2-40B4-BE49-F238E27FC236}">
                <a16:creationId xmlns:a16="http://schemas.microsoft.com/office/drawing/2014/main" xmlns="" id="{A03608E2-F1DC-4D8D-A0D8-6057567281A2}"/>
              </a:ext>
            </a:extLst>
          </p:cNvPr>
          <p:cNvSpPr txBox="1">
            <a:spLocks noChangeArrowheads="1"/>
          </p:cNvSpPr>
          <p:nvPr/>
        </p:nvSpPr>
        <p:spPr bwMode="auto">
          <a:xfrm>
            <a:off x="228600" y="1477355"/>
            <a:ext cx="862488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31775" indent="-231775">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dirty="0"/>
              <a:t>Compliance</a:t>
            </a:r>
          </a:p>
          <a:p>
            <a:pPr eaLnBrk="1" hangingPunct="1"/>
            <a:endParaRPr lang="en-US" altLang="en-US" sz="800" b="1" dirty="0"/>
          </a:p>
          <a:p>
            <a:pPr marL="0" indent="0" algn="just"/>
            <a:r>
              <a:rPr lang="en-GB" sz="1800" dirty="0"/>
              <a:t>There is no wildlife sanctuary, national park or other protected area within 10 km distance from the </a:t>
            </a:r>
            <a:r>
              <a:rPr lang="en-GB" sz="1800" dirty="0" smtClean="0"/>
              <a:t>Proposed </a:t>
            </a:r>
            <a:r>
              <a:rPr lang="en-GB" sz="1800" dirty="0"/>
              <a:t>Airport. </a:t>
            </a:r>
            <a:endParaRPr lang="en-GB" sz="1800" dirty="0" smtClean="0"/>
          </a:p>
          <a:p>
            <a:pPr marL="174625" indent="-174625" algn="just">
              <a:buFont typeface="Arial" panose="020B0604020202020204" pitchFamily="34" charset="0"/>
              <a:buChar char="•"/>
            </a:pPr>
            <a:endParaRPr lang="en-US" altLang="en-US" sz="1000" b="1" dirty="0" smtClean="0"/>
          </a:p>
        </p:txBody>
      </p:sp>
      <p:sp>
        <p:nvSpPr>
          <p:cNvPr id="4" name="Slide Number Placeholder 5">
            <a:extLst>
              <a:ext uri="{FF2B5EF4-FFF2-40B4-BE49-F238E27FC236}">
                <a16:creationId xmlns:a16="http://schemas.microsoft.com/office/drawing/2014/main" xmlns="" id="{E941921C-892A-42D1-A7EC-351D741EE499}"/>
              </a:ext>
            </a:extLst>
          </p:cNvPr>
          <p:cNvSpPr>
            <a:spLocks noGrp="1"/>
          </p:cNvSpPr>
          <p:nvPr>
            <p:ph type="sldNum" sz="quarter" idx="12"/>
          </p:nvPr>
        </p:nvSpPr>
        <p:spPr>
          <a:xfrm>
            <a:off x="7010400" y="6357937"/>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CB708A6C-9A42-43B1-8F56-D2F3A57BBABF}" type="slidenum">
              <a:rPr lang="en-US" altLang="en-US" sz="1400"/>
              <a:pPr/>
              <a:t>22</a:t>
            </a:fld>
            <a:endParaRPr lang="en-US" altLang="en-US" sz="1400" dirty="0"/>
          </a:p>
        </p:txBody>
      </p:sp>
      <p:sp>
        <p:nvSpPr>
          <p:cNvPr id="2" name="Rectangle 1"/>
          <p:cNvSpPr/>
          <p:nvPr/>
        </p:nvSpPr>
        <p:spPr>
          <a:xfrm>
            <a:off x="228600" y="2645027"/>
            <a:ext cx="8382000" cy="646331"/>
          </a:xfrm>
          <a:prstGeom prst="rect">
            <a:avLst/>
          </a:prstGeom>
        </p:spPr>
        <p:txBody>
          <a:bodyPr wrap="square">
            <a:spAutoFit/>
          </a:bodyPr>
          <a:lstStyle/>
          <a:p>
            <a:pPr algn="just" eaLnBrk="1" hangingPunct="1">
              <a:spcBef>
                <a:spcPct val="50000"/>
              </a:spcBef>
            </a:pPr>
            <a:r>
              <a:rPr lang="en-US" altLang="en-US" b="1" dirty="0"/>
              <a:t>TOR Point vii: Examine the impact of proposed project on the nearest settlements. </a:t>
            </a:r>
          </a:p>
        </p:txBody>
      </p:sp>
      <p:sp>
        <p:nvSpPr>
          <p:cNvPr id="3" name="Rectangle 2"/>
          <p:cNvSpPr/>
          <p:nvPr/>
        </p:nvSpPr>
        <p:spPr>
          <a:xfrm>
            <a:off x="350043" y="3276844"/>
            <a:ext cx="8382000" cy="3277820"/>
          </a:xfrm>
          <a:prstGeom prst="rect">
            <a:avLst/>
          </a:prstGeom>
        </p:spPr>
        <p:txBody>
          <a:bodyPr wrap="square">
            <a:spAutoFit/>
          </a:bodyPr>
          <a:lstStyle/>
          <a:p>
            <a:pPr algn="just" eaLnBrk="1" hangingPunct="1">
              <a:spcBef>
                <a:spcPct val="50000"/>
              </a:spcBef>
              <a:buFontTx/>
              <a:buChar char="•"/>
            </a:pPr>
            <a:r>
              <a:rPr lang="en-US" altLang="en-US" dirty="0"/>
              <a:t>Impact on ambient air quality will be negligible as construction of the </a:t>
            </a:r>
            <a:r>
              <a:rPr lang="en-IN" dirty="0"/>
              <a:t>terminal building </a:t>
            </a:r>
            <a:r>
              <a:rPr lang="en-US" altLang="en-US" dirty="0"/>
              <a:t>will be mostly through steel and glass facades. During runway extension water sprinkling will be carried.    </a:t>
            </a:r>
          </a:p>
          <a:p>
            <a:pPr algn="just" eaLnBrk="1" hangingPunct="1">
              <a:spcBef>
                <a:spcPct val="50000"/>
              </a:spcBef>
              <a:buFontTx/>
              <a:buChar char="•"/>
            </a:pPr>
            <a:r>
              <a:rPr lang="en-US" altLang="en-US" dirty="0"/>
              <a:t>During excavation of foundation, necessary curtain barrier around construction activities will be provided and water sprinkling will be carried out as per requirement.</a:t>
            </a:r>
          </a:p>
          <a:p>
            <a:pPr algn="just" eaLnBrk="1" hangingPunct="1">
              <a:spcBef>
                <a:spcPct val="50000"/>
              </a:spcBef>
              <a:buFontTx/>
              <a:buChar char="•"/>
            </a:pPr>
            <a:r>
              <a:rPr lang="en-US" altLang="en-US" dirty="0"/>
              <a:t>Intermittent noise generated from construction activities will be confined within boundary of the site. </a:t>
            </a:r>
          </a:p>
          <a:p>
            <a:pPr algn="just" eaLnBrk="1" hangingPunct="1">
              <a:spcBef>
                <a:spcPct val="50000"/>
              </a:spcBef>
              <a:buFontTx/>
              <a:buChar char="•"/>
            </a:pPr>
            <a:r>
              <a:rPr lang="en-US" altLang="en-US" dirty="0"/>
              <a:t>Workers will be deployed from local area, therefore beneficial socio-economic impacts are anticipated.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ext Box 2">
            <a:extLst>
              <a:ext uri="{FF2B5EF4-FFF2-40B4-BE49-F238E27FC236}">
                <a16:creationId xmlns:a16="http://schemas.microsoft.com/office/drawing/2014/main" xmlns="" id="{E58A1DA7-1E97-47BB-B847-B5399F463E7C}"/>
              </a:ext>
            </a:extLst>
          </p:cNvPr>
          <p:cNvSpPr txBox="1">
            <a:spLocks noChangeArrowheads="1"/>
          </p:cNvSpPr>
          <p:nvPr/>
        </p:nvSpPr>
        <p:spPr bwMode="auto">
          <a:xfrm>
            <a:off x="304800" y="457200"/>
            <a:ext cx="8610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800" b="1" dirty="0"/>
              <a:t>TOR Point viii:</a:t>
            </a:r>
            <a:r>
              <a:rPr lang="en-US" altLang="en-US" sz="1800" dirty="0"/>
              <a:t> </a:t>
            </a:r>
            <a:r>
              <a:rPr lang="en-US" altLang="en-US" sz="1800" b="1" dirty="0"/>
              <a:t>Examine baseline environmental quality along with projected incremental load due to the proposed project/ activities </a:t>
            </a:r>
          </a:p>
        </p:txBody>
      </p:sp>
      <p:sp>
        <p:nvSpPr>
          <p:cNvPr id="20484" name="Text Box 5">
            <a:extLst>
              <a:ext uri="{FF2B5EF4-FFF2-40B4-BE49-F238E27FC236}">
                <a16:creationId xmlns:a16="http://schemas.microsoft.com/office/drawing/2014/main" xmlns="" id="{EFB3D699-48A3-4031-AA3B-044DEBEE98D7}"/>
              </a:ext>
            </a:extLst>
          </p:cNvPr>
          <p:cNvSpPr txBox="1">
            <a:spLocks noChangeArrowheads="1"/>
          </p:cNvSpPr>
          <p:nvPr/>
        </p:nvSpPr>
        <p:spPr bwMode="auto">
          <a:xfrm>
            <a:off x="304800" y="1518842"/>
            <a:ext cx="85502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buNone/>
            </a:pPr>
            <a:r>
              <a:rPr lang="en-IN" altLang="en-US" sz="1800" dirty="0"/>
              <a:t>Baseline environmental quality was monitored during </a:t>
            </a:r>
            <a:r>
              <a:rPr lang="en-IN" altLang="en-US" sz="1800" dirty="0" smtClean="0"/>
              <a:t>summer </a:t>
            </a:r>
            <a:r>
              <a:rPr lang="en-IN" altLang="en-US" sz="1800" dirty="0"/>
              <a:t>season </a:t>
            </a:r>
            <a:r>
              <a:rPr lang="en-IN" altLang="en-US" sz="1800" dirty="0" smtClean="0"/>
              <a:t>(</a:t>
            </a:r>
            <a:r>
              <a:rPr lang="en-GB" sz="1800" dirty="0" smtClean="0"/>
              <a:t>1</a:t>
            </a:r>
            <a:r>
              <a:rPr lang="en-GB" sz="1800" baseline="30000" dirty="0" smtClean="0"/>
              <a:t>st</a:t>
            </a:r>
            <a:r>
              <a:rPr lang="en-GB" sz="1800" dirty="0" smtClean="0"/>
              <a:t> March 2021 </a:t>
            </a:r>
            <a:r>
              <a:rPr lang="en-GB" sz="1800" dirty="0"/>
              <a:t>to </a:t>
            </a:r>
            <a:r>
              <a:rPr lang="en-GB" sz="1800" dirty="0" smtClean="0"/>
              <a:t>31</a:t>
            </a:r>
            <a:r>
              <a:rPr lang="en-GB" sz="1800" baseline="30000" dirty="0" smtClean="0"/>
              <a:t>st</a:t>
            </a:r>
            <a:r>
              <a:rPr lang="en-GB" sz="1800" dirty="0" smtClean="0"/>
              <a:t> May 2021</a:t>
            </a:r>
            <a:r>
              <a:rPr lang="en-IN" altLang="en-US" sz="1800" dirty="0" smtClean="0"/>
              <a:t>).</a:t>
            </a:r>
            <a:endParaRPr lang="en-IN" altLang="en-US" sz="1800" dirty="0"/>
          </a:p>
        </p:txBody>
      </p:sp>
      <p:sp>
        <p:nvSpPr>
          <p:cNvPr id="20485" name="Text Box 6">
            <a:extLst>
              <a:ext uri="{FF2B5EF4-FFF2-40B4-BE49-F238E27FC236}">
                <a16:creationId xmlns:a16="http://schemas.microsoft.com/office/drawing/2014/main" xmlns="" id="{E5C95B18-C459-4D00-84CA-CB7BD778F245}"/>
              </a:ext>
            </a:extLst>
          </p:cNvPr>
          <p:cNvSpPr txBox="1">
            <a:spLocks noChangeArrowheads="1"/>
          </p:cNvSpPr>
          <p:nvPr/>
        </p:nvSpPr>
        <p:spPr bwMode="auto">
          <a:xfrm>
            <a:off x="269044" y="1178291"/>
            <a:ext cx="43799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dirty="0"/>
              <a:t>Compliance </a:t>
            </a:r>
            <a:endParaRPr lang="en-IN" altLang="en-US" sz="1800" b="1" dirty="0"/>
          </a:p>
        </p:txBody>
      </p:sp>
      <p:sp>
        <p:nvSpPr>
          <p:cNvPr id="20486" name="Text Box 134">
            <a:extLst>
              <a:ext uri="{FF2B5EF4-FFF2-40B4-BE49-F238E27FC236}">
                <a16:creationId xmlns:a16="http://schemas.microsoft.com/office/drawing/2014/main" xmlns="" id="{AF293831-5568-46C0-ACF4-60DB304CCAAA}"/>
              </a:ext>
            </a:extLst>
          </p:cNvPr>
          <p:cNvSpPr txBox="1">
            <a:spLocks noChangeArrowheads="1"/>
          </p:cNvSpPr>
          <p:nvPr/>
        </p:nvSpPr>
        <p:spPr bwMode="auto">
          <a:xfrm>
            <a:off x="280986" y="3148767"/>
            <a:ext cx="86264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1800" b="1" dirty="0"/>
              <a:t>Ground Water Quality: </a:t>
            </a:r>
            <a:r>
              <a:rPr lang="en-US" altLang="en-US" sz="1800" dirty="0"/>
              <a:t>The results of ground water samples were compared to Indian Standard Specification of drinking water IS:10500:2012. Analyzed values </a:t>
            </a:r>
            <a:r>
              <a:rPr lang="en-US" altLang="en-US" sz="1800" dirty="0" smtClean="0"/>
              <a:t>meets permissible </a:t>
            </a:r>
            <a:r>
              <a:rPr lang="en-US" altLang="en-US" sz="1800" dirty="0"/>
              <a:t>limits for drinking standards at all ground water sampling locations. </a:t>
            </a:r>
            <a:endParaRPr lang="en-IN" altLang="en-US" sz="1800" dirty="0"/>
          </a:p>
        </p:txBody>
      </p:sp>
      <p:sp>
        <p:nvSpPr>
          <p:cNvPr id="20487" name="Text Box 135">
            <a:extLst>
              <a:ext uri="{FF2B5EF4-FFF2-40B4-BE49-F238E27FC236}">
                <a16:creationId xmlns:a16="http://schemas.microsoft.com/office/drawing/2014/main" xmlns="" id="{1BFE0DD5-3E1A-4AA4-A4B1-63B378522865}"/>
              </a:ext>
            </a:extLst>
          </p:cNvPr>
          <p:cNvSpPr txBox="1">
            <a:spLocks noChangeArrowheads="1"/>
          </p:cNvSpPr>
          <p:nvPr/>
        </p:nvSpPr>
        <p:spPr bwMode="auto">
          <a:xfrm>
            <a:off x="236537" y="4326019"/>
            <a:ext cx="8626475"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1800" b="1" dirty="0"/>
              <a:t>Ambient Air Quality: </a:t>
            </a:r>
            <a:r>
              <a:rPr lang="en-US" altLang="en-US" sz="1800" dirty="0"/>
              <a:t>National ambient air quality standards for industrial, residential, rural &amp; other areas are met for all monitored parameters at 8 AAQM locations during </a:t>
            </a:r>
            <a:r>
              <a:rPr lang="en-US" altLang="en-US" sz="1800" dirty="0" smtClean="0"/>
              <a:t>summer season</a:t>
            </a:r>
            <a:r>
              <a:rPr lang="en-US" altLang="en-US" sz="1800" dirty="0"/>
              <a:t>. </a:t>
            </a:r>
            <a:endParaRPr lang="en-IN" altLang="en-US" sz="1800" dirty="0"/>
          </a:p>
        </p:txBody>
      </p:sp>
      <p:sp>
        <p:nvSpPr>
          <p:cNvPr id="20488" name="Text Box 8">
            <a:extLst>
              <a:ext uri="{FF2B5EF4-FFF2-40B4-BE49-F238E27FC236}">
                <a16:creationId xmlns:a16="http://schemas.microsoft.com/office/drawing/2014/main" xmlns="" id="{F6C47B97-8051-4C14-84F5-DF8DC07898C6}"/>
              </a:ext>
            </a:extLst>
          </p:cNvPr>
          <p:cNvSpPr txBox="1">
            <a:spLocks noChangeArrowheads="1"/>
          </p:cNvSpPr>
          <p:nvPr/>
        </p:nvSpPr>
        <p:spPr bwMode="auto">
          <a:xfrm>
            <a:off x="257943" y="2189580"/>
            <a:ext cx="84740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800" b="1" dirty="0"/>
              <a:t>Soil Characteristics:</a:t>
            </a:r>
            <a:r>
              <a:rPr lang="en-US" altLang="en-US" sz="1800" dirty="0"/>
              <a:t> Soil characteristics were analyzed for </a:t>
            </a:r>
            <a:r>
              <a:rPr lang="en-US" altLang="en-US" sz="1800" dirty="0" smtClean="0"/>
              <a:t>8 </a:t>
            </a:r>
            <a:r>
              <a:rPr lang="en-US" altLang="en-US" sz="1800" dirty="0"/>
              <a:t>locations   </a:t>
            </a:r>
          </a:p>
        </p:txBody>
      </p:sp>
      <p:sp>
        <p:nvSpPr>
          <p:cNvPr id="20489" name="Text Box 9">
            <a:extLst>
              <a:ext uri="{FF2B5EF4-FFF2-40B4-BE49-F238E27FC236}">
                <a16:creationId xmlns:a16="http://schemas.microsoft.com/office/drawing/2014/main" xmlns="" id="{D882D231-6580-4C43-9609-7675CB91620F}"/>
              </a:ext>
            </a:extLst>
          </p:cNvPr>
          <p:cNvSpPr txBox="1">
            <a:spLocks noChangeArrowheads="1"/>
          </p:cNvSpPr>
          <p:nvPr/>
        </p:nvSpPr>
        <p:spPr bwMode="auto">
          <a:xfrm>
            <a:off x="269044" y="5932170"/>
            <a:ext cx="8610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dirty="0"/>
              <a:t>Base line data were collected and interpreted for meteorology, biological and socio-economic environment. </a:t>
            </a:r>
          </a:p>
        </p:txBody>
      </p:sp>
      <p:sp>
        <p:nvSpPr>
          <p:cNvPr id="20490" name="Text Box 135">
            <a:extLst>
              <a:ext uri="{FF2B5EF4-FFF2-40B4-BE49-F238E27FC236}">
                <a16:creationId xmlns:a16="http://schemas.microsoft.com/office/drawing/2014/main" xmlns="" id="{8EF923DF-51DC-4EA6-B851-82190F97EB4B}"/>
              </a:ext>
            </a:extLst>
          </p:cNvPr>
          <p:cNvSpPr txBox="1">
            <a:spLocks noChangeArrowheads="1"/>
          </p:cNvSpPr>
          <p:nvPr/>
        </p:nvSpPr>
        <p:spPr bwMode="auto">
          <a:xfrm>
            <a:off x="236537" y="5266413"/>
            <a:ext cx="8610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1800" b="1" dirty="0"/>
              <a:t>Ambient Noise: </a:t>
            </a:r>
            <a:r>
              <a:rPr lang="en-US" altLang="en-US" sz="1800" dirty="0"/>
              <a:t>Ambient noise quality was monitored during the study period and found within stipulated standards.  </a:t>
            </a:r>
            <a:endParaRPr lang="en-IN" altLang="en-US" sz="1800" dirty="0"/>
          </a:p>
        </p:txBody>
      </p:sp>
      <p:sp>
        <p:nvSpPr>
          <p:cNvPr id="11" name="Rectangle 10"/>
          <p:cNvSpPr/>
          <p:nvPr/>
        </p:nvSpPr>
        <p:spPr>
          <a:xfrm>
            <a:off x="269044" y="2545100"/>
            <a:ext cx="8462974" cy="646331"/>
          </a:xfrm>
          <a:prstGeom prst="rect">
            <a:avLst/>
          </a:prstGeom>
        </p:spPr>
        <p:txBody>
          <a:bodyPr wrap="square">
            <a:spAutoFit/>
          </a:bodyPr>
          <a:lstStyle/>
          <a:p>
            <a:pPr algn="just"/>
            <a:r>
              <a:rPr lang="en-IN" b="1" dirty="0" smtClean="0">
                <a:solidFill>
                  <a:srgbClr val="000000"/>
                </a:solidFill>
                <a:latin typeface="+mj-lt"/>
                <a:ea typeface="Calibri" panose="020F0502020204030204" pitchFamily="34" charset="0"/>
                <a:cs typeface="Tahoma" panose="020B0604030504040204" pitchFamily="34" charset="0"/>
              </a:rPr>
              <a:t>Surface </a:t>
            </a:r>
            <a:r>
              <a:rPr lang="en-IN" b="1" dirty="0">
                <a:solidFill>
                  <a:srgbClr val="000000"/>
                </a:solidFill>
                <a:latin typeface="+mj-lt"/>
                <a:ea typeface="Calibri" panose="020F0502020204030204" pitchFamily="34" charset="0"/>
                <a:cs typeface="Tahoma" panose="020B0604030504040204" pitchFamily="34" charset="0"/>
              </a:rPr>
              <a:t>Water Quality:</a:t>
            </a:r>
            <a:r>
              <a:rPr lang="en-IN" dirty="0">
                <a:solidFill>
                  <a:srgbClr val="000000"/>
                </a:solidFill>
                <a:latin typeface="+mj-lt"/>
                <a:ea typeface="Calibri" panose="020F0502020204030204" pitchFamily="34" charset="0"/>
                <a:cs typeface="Tahoma" panose="020B0604030504040204" pitchFamily="34" charset="0"/>
              </a:rPr>
              <a:t> </a:t>
            </a:r>
            <a:r>
              <a:rPr lang="en-IN" dirty="0" smtClean="0">
                <a:solidFill>
                  <a:srgbClr val="000000"/>
                </a:solidFill>
                <a:latin typeface="+mj-lt"/>
                <a:ea typeface="Calibri" panose="020F0502020204030204" pitchFamily="34" charset="0"/>
                <a:cs typeface="Tahoma" panose="020B0604030504040204" pitchFamily="34" charset="0"/>
              </a:rPr>
              <a:t>Surface </a:t>
            </a:r>
            <a:r>
              <a:rPr lang="en-IN" dirty="0">
                <a:solidFill>
                  <a:srgbClr val="000000"/>
                </a:solidFill>
                <a:latin typeface="+mj-lt"/>
                <a:ea typeface="Calibri" panose="020F0502020204030204" pitchFamily="34" charset="0"/>
                <a:cs typeface="Tahoma" panose="020B0604030504040204" pitchFamily="34" charset="0"/>
              </a:rPr>
              <a:t>water quality of study area </a:t>
            </a:r>
            <a:r>
              <a:rPr lang="en-IN" dirty="0" smtClean="0">
                <a:solidFill>
                  <a:srgbClr val="000000"/>
                </a:solidFill>
                <a:latin typeface="+mj-lt"/>
                <a:ea typeface="Calibri" panose="020F0502020204030204" pitchFamily="34" charset="0"/>
                <a:cs typeface="Tahoma" panose="020B0604030504040204" pitchFamily="34" charset="0"/>
              </a:rPr>
              <a:t>meets </a:t>
            </a:r>
            <a:r>
              <a:rPr lang="en-IN" dirty="0">
                <a:solidFill>
                  <a:srgbClr val="000000"/>
                </a:solidFill>
                <a:latin typeface="+mj-lt"/>
                <a:ea typeface="Calibri" panose="020F0502020204030204" pitchFamily="34" charset="0"/>
                <a:cs typeface="Tahoma" panose="020B0604030504040204" pitchFamily="34" charset="0"/>
              </a:rPr>
              <a:t>acceptable and permissible limits as per IS: 10500. </a:t>
            </a:r>
            <a:endParaRPr lang="en-IN" dirty="0">
              <a:latin typeface="+mj-lt"/>
            </a:endParaRPr>
          </a:p>
        </p:txBody>
      </p:sp>
      <p:sp>
        <p:nvSpPr>
          <p:cNvPr id="12" name="Slide Number Placeholder 5">
            <a:extLst>
              <a:ext uri="{FF2B5EF4-FFF2-40B4-BE49-F238E27FC236}">
                <a16:creationId xmlns:a16="http://schemas.microsoft.com/office/drawing/2014/main" xmlns="" id="{E941921C-892A-42D1-A7EC-351D741EE499}"/>
              </a:ext>
            </a:extLst>
          </p:cNvPr>
          <p:cNvSpPr>
            <a:spLocks noGrp="1"/>
          </p:cNvSpPr>
          <p:nvPr>
            <p:ph type="sldNum" sz="quarter" idx="12"/>
          </p:nvPr>
        </p:nvSpPr>
        <p:spPr>
          <a:xfrm>
            <a:off x="7010400" y="6357937"/>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CB708A6C-9A42-43B1-8F56-D2F3A57BBABF}" type="slidenum">
              <a:rPr lang="en-US" altLang="en-US" sz="1400"/>
              <a:pPr/>
              <a:t>23</a:t>
            </a:fld>
            <a:endParaRPr lang="en-US" altLang="en-US" sz="1400" dirty="0"/>
          </a:p>
        </p:txBody>
      </p:sp>
    </p:spTree>
    <p:extLst>
      <p:ext uri="{BB962C8B-B14F-4D97-AF65-F5344CB8AC3E}">
        <p14:creationId xmlns:p14="http://schemas.microsoft.com/office/powerpoint/2010/main" val="38595856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xmlns="" id="{E94BC8D3-0813-4630-A031-FBDEC2D15300}"/>
              </a:ext>
            </a:extLst>
          </p:cNvPr>
          <p:cNvSpPr>
            <a:spLocks noGrp="1"/>
          </p:cNvSpPr>
          <p:nvPr>
            <p:ph type="sldNum" sz="quarter" idx="12"/>
          </p:nvPr>
        </p:nvSpPr>
        <p:spPr>
          <a:xfrm>
            <a:off x="7010400" y="6358731"/>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07CB2E81-64FA-4342-AD72-0B34B342A47E}" type="slidenum">
              <a:rPr lang="en-US" altLang="en-US" sz="1400"/>
              <a:pPr/>
              <a:t>24</a:t>
            </a:fld>
            <a:endParaRPr lang="en-US" altLang="en-US" sz="1400" dirty="0"/>
          </a:p>
        </p:txBody>
      </p:sp>
      <p:sp>
        <p:nvSpPr>
          <p:cNvPr id="21507" name="Text Box 4">
            <a:extLst>
              <a:ext uri="{FF2B5EF4-FFF2-40B4-BE49-F238E27FC236}">
                <a16:creationId xmlns:a16="http://schemas.microsoft.com/office/drawing/2014/main" xmlns="" id="{7E288CD5-02F3-47E6-9D52-D33B160ABB89}"/>
              </a:ext>
            </a:extLst>
          </p:cNvPr>
          <p:cNvSpPr txBox="1">
            <a:spLocks noChangeArrowheads="1"/>
          </p:cNvSpPr>
          <p:nvPr/>
        </p:nvSpPr>
        <p:spPr bwMode="auto">
          <a:xfrm>
            <a:off x="509592" y="0"/>
            <a:ext cx="832960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800" b="1" dirty="0"/>
              <a:t>Ground Water Quality in the Study Area </a:t>
            </a:r>
          </a:p>
        </p:txBody>
      </p:sp>
      <p:graphicFrame>
        <p:nvGraphicFramePr>
          <p:cNvPr id="5" name="Table 4"/>
          <p:cNvGraphicFramePr>
            <a:graphicFrameLocks noGrp="1"/>
          </p:cNvGraphicFramePr>
          <p:nvPr>
            <p:extLst/>
          </p:nvPr>
        </p:nvGraphicFramePr>
        <p:xfrm>
          <a:off x="228600" y="1211618"/>
          <a:ext cx="8610600" cy="5154058"/>
        </p:xfrm>
        <a:graphic>
          <a:graphicData uri="http://schemas.openxmlformats.org/drawingml/2006/table">
            <a:tbl>
              <a:tblPr firstRow="1" firstCol="1" lastRow="1" lastCol="1" bandRow="1" bandCol="1">
                <a:tableStyleId>{2D5ABB26-0587-4C30-8999-92F81FD0307C}</a:tableStyleId>
              </a:tblPr>
              <a:tblGrid>
                <a:gridCol w="906393">
                  <a:extLst>
                    <a:ext uri="{9D8B030D-6E8A-4147-A177-3AD203B41FA5}">
                      <a16:colId xmlns:a16="http://schemas.microsoft.com/office/drawing/2014/main" xmlns="" val="1244827371"/>
                    </a:ext>
                  </a:extLst>
                </a:gridCol>
                <a:gridCol w="1862745">
                  <a:extLst>
                    <a:ext uri="{9D8B030D-6E8A-4147-A177-3AD203B41FA5}">
                      <a16:colId xmlns:a16="http://schemas.microsoft.com/office/drawing/2014/main" xmlns="" val="3134542261"/>
                    </a:ext>
                  </a:extLst>
                </a:gridCol>
                <a:gridCol w="592447">
                  <a:extLst>
                    <a:ext uri="{9D8B030D-6E8A-4147-A177-3AD203B41FA5}">
                      <a16:colId xmlns:a16="http://schemas.microsoft.com/office/drawing/2014/main" xmlns="" val="495808783"/>
                    </a:ext>
                  </a:extLst>
                </a:gridCol>
                <a:gridCol w="931074">
                  <a:extLst>
                    <a:ext uri="{9D8B030D-6E8A-4147-A177-3AD203B41FA5}">
                      <a16:colId xmlns:a16="http://schemas.microsoft.com/office/drawing/2014/main" xmlns="" val="543278966"/>
                    </a:ext>
                  </a:extLst>
                </a:gridCol>
                <a:gridCol w="931074">
                  <a:extLst>
                    <a:ext uri="{9D8B030D-6E8A-4147-A177-3AD203B41FA5}">
                      <a16:colId xmlns:a16="http://schemas.microsoft.com/office/drawing/2014/main" xmlns="" val="3396977237"/>
                    </a:ext>
                  </a:extLst>
                </a:gridCol>
                <a:gridCol w="846866">
                  <a:extLst>
                    <a:ext uri="{9D8B030D-6E8A-4147-A177-3AD203B41FA5}">
                      <a16:colId xmlns:a16="http://schemas.microsoft.com/office/drawing/2014/main" xmlns="" val="204256353"/>
                    </a:ext>
                  </a:extLst>
                </a:gridCol>
                <a:gridCol w="846866">
                  <a:extLst>
                    <a:ext uri="{9D8B030D-6E8A-4147-A177-3AD203B41FA5}">
                      <a16:colId xmlns:a16="http://schemas.microsoft.com/office/drawing/2014/main" xmlns="" val="4133968521"/>
                    </a:ext>
                  </a:extLst>
                </a:gridCol>
                <a:gridCol w="846866">
                  <a:extLst>
                    <a:ext uri="{9D8B030D-6E8A-4147-A177-3AD203B41FA5}">
                      <a16:colId xmlns:a16="http://schemas.microsoft.com/office/drawing/2014/main" xmlns="" val="1673546527"/>
                    </a:ext>
                  </a:extLst>
                </a:gridCol>
                <a:gridCol w="846269">
                  <a:extLst>
                    <a:ext uri="{9D8B030D-6E8A-4147-A177-3AD203B41FA5}">
                      <a16:colId xmlns:a16="http://schemas.microsoft.com/office/drawing/2014/main" xmlns="" val="3499200575"/>
                    </a:ext>
                  </a:extLst>
                </a:gridCol>
              </a:tblGrid>
              <a:tr h="391159">
                <a:tc rowSpan="2">
                  <a:txBody>
                    <a:bodyPr/>
                    <a:lstStyle/>
                    <a:p>
                      <a:pPr marL="0" marR="0" algn="ctr">
                        <a:lnSpc>
                          <a:spcPct val="115000"/>
                        </a:lnSpc>
                        <a:spcBef>
                          <a:spcPts val="0"/>
                        </a:spcBef>
                        <a:spcAft>
                          <a:spcPts val="0"/>
                        </a:spcAft>
                      </a:pPr>
                      <a:r>
                        <a:rPr lang="en-US" sz="1150" b="1" i="0" dirty="0">
                          <a:effectLst/>
                        </a:rPr>
                        <a:t>S.</a:t>
                      </a:r>
                    </a:p>
                    <a:p>
                      <a:pPr marL="0" marR="0" algn="ctr">
                        <a:lnSpc>
                          <a:spcPct val="115000"/>
                        </a:lnSpc>
                        <a:spcBef>
                          <a:spcPts val="0"/>
                        </a:spcBef>
                        <a:spcAft>
                          <a:spcPts val="0"/>
                        </a:spcAft>
                      </a:pPr>
                      <a:r>
                        <a:rPr lang="en-US" sz="1150" b="1" i="0" dirty="0">
                          <a:effectLst/>
                        </a:rPr>
                        <a:t>No.</a:t>
                      </a:r>
                      <a:endParaRPr lang="en-US" sz="115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150" b="1" i="0" dirty="0">
                          <a:effectLst/>
                        </a:rPr>
                        <a:t>Parameter</a:t>
                      </a:r>
                      <a:endParaRPr lang="en-US" sz="115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150" b="1" i="0" dirty="0">
                          <a:effectLst/>
                        </a:rPr>
                        <a:t>Unit</a:t>
                      </a:r>
                      <a:endParaRPr lang="en-US" sz="115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1150" b="1" i="0" dirty="0">
                          <a:effectLst/>
                        </a:rPr>
                        <a:t>Limit as per IS 10500 : 2012</a:t>
                      </a:r>
                      <a:endParaRPr lang="en-US" sz="115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4">
                  <a:txBody>
                    <a:bodyPr/>
                    <a:lstStyle/>
                    <a:p>
                      <a:pPr marL="0" marR="0" algn="ctr">
                        <a:lnSpc>
                          <a:spcPct val="115000"/>
                        </a:lnSpc>
                        <a:spcBef>
                          <a:spcPts val="0"/>
                        </a:spcBef>
                        <a:spcAft>
                          <a:spcPts val="0"/>
                        </a:spcAft>
                      </a:pPr>
                      <a:r>
                        <a:rPr lang="en-US" sz="1150" b="1" i="0" dirty="0">
                          <a:effectLst/>
                        </a:rPr>
                        <a:t>Results</a:t>
                      </a:r>
                      <a:endParaRPr lang="en-US" sz="115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46271864"/>
                  </a:ext>
                </a:extLst>
              </a:tr>
              <a:tr h="39115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150" b="1" i="0" dirty="0">
                          <a:effectLst/>
                        </a:rPr>
                        <a:t>Acceptable limit</a:t>
                      </a:r>
                      <a:endParaRPr lang="en-US" sz="115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50" b="1" i="0" dirty="0">
                          <a:effectLst/>
                        </a:rPr>
                        <a:t>Permissible limit</a:t>
                      </a:r>
                      <a:endParaRPr lang="en-US" sz="115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50" b="1" i="0" dirty="0">
                          <a:effectLst/>
                        </a:rPr>
                        <a:t>GW1</a:t>
                      </a:r>
                      <a:endParaRPr lang="en-US" sz="115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50" b="1" i="0" dirty="0">
                          <a:effectLst/>
                        </a:rPr>
                        <a:t>GW2</a:t>
                      </a:r>
                      <a:endParaRPr lang="en-US" sz="115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50" b="1" i="0" dirty="0">
                          <a:effectLst/>
                        </a:rPr>
                        <a:t>GW3</a:t>
                      </a:r>
                      <a:endParaRPr lang="en-US" sz="115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50" b="1" i="0" dirty="0">
                          <a:effectLst/>
                        </a:rPr>
                        <a:t>GW4</a:t>
                      </a:r>
                      <a:endParaRPr lang="en-US" sz="1150" b="1" i="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053266638"/>
                  </a:ext>
                </a:extLst>
              </a:tr>
              <a:tr h="194603">
                <a:tc>
                  <a:txBody>
                    <a:bodyPr/>
                    <a:lstStyle/>
                    <a:p>
                      <a:pPr marL="0" marR="0" algn="ctr">
                        <a:lnSpc>
                          <a:spcPct val="115000"/>
                        </a:lnSpc>
                        <a:spcBef>
                          <a:spcPts val="0"/>
                        </a:spcBef>
                        <a:spcAft>
                          <a:spcPts val="0"/>
                        </a:spcAft>
                      </a:pPr>
                      <a:r>
                        <a:rPr lang="en-US" sz="1100">
                          <a:effectLst/>
                        </a:rPr>
                        <a:t>1</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rPr>
                        <a:t>Colour</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Hazen</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5</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15</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&lt;1</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&lt;1</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&lt;1</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&lt;1</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125366830"/>
                  </a:ext>
                </a:extLst>
              </a:tr>
              <a:tr h="322273">
                <a:tc>
                  <a:txBody>
                    <a:bodyPr/>
                    <a:lstStyle/>
                    <a:p>
                      <a:pPr marL="0" marR="0" algn="ctr">
                        <a:lnSpc>
                          <a:spcPct val="115000"/>
                        </a:lnSpc>
                        <a:spcBef>
                          <a:spcPts val="0"/>
                        </a:spcBef>
                        <a:spcAft>
                          <a:spcPts val="0"/>
                        </a:spcAft>
                      </a:pPr>
                      <a:r>
                        <a:rPr lang="en-US" sz="1100">
                          <a:effectLst/>
                        </a:rPr>
                        <a:t>2</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rPr>
                        <a:t>Odour</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Agreeable</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Agreeable</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No Odour Observed</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No Odour Observed</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No Odour Observed</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No Odour Observed</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589636554"/>
                  </a:ext>
                </a:extLst>
              </a:tr>
              <a:tr h="194603">
                <a:tc>
                  <a:txBody>
                    <a:bodyPr/>
                    <a:lstStyle/>
                    <a:p>
                      <a:pPr marL="0" marR="0" algn="ctr">
                        <a:lnSpc>
                          <a:spcPct val="115000"/>
                        </a:lnSpc>
                        <a:spcBef>
                          <a:spcPts val="0"/>
                        </a:spcBef>
                        <a:spcAft>
                          <a:spcPts val="0"/>
                        </a:spcAft>
                      </a:pPr>
                      <a:r>
                        <a:rPr lang="en-US" sz="1100">
                          <a:effectLst/>
                        </a:rPr>
                        <a:t>3</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a:effectLst/>
                        </a:rPr>
                        <a:t>Turbidity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NTU</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1</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5</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BDL(&lt;0.5)</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BDL(&lt;0.5)</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0.9</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kern="1200">
                          <a:effectLst/>
                        </a:rPr>
                        <a:t>BDL(&lt;0.5)</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644676009"/>
                  </a:ext>
                </a:extLst>
              </a:tr>
              <a:tr h="194603">
                <a:tc>
                  <a:txBody>
                    <a:bodyPr/>
                    <a:lstStyle/>
                    <a:p>
                      <a:pPr marL="0" marR="0" algn="ctr">
                        <a:lnSpc>
                          <a:spcPct val="115000"/>
                        </a:lnSpc>
                        <a:spcBef>
                          <a:spcPts val="0"/>
                        </a:spcBef>
                        <a:spcAft>
                          <a:spcPts val="0"/>
                        </a:spcAft>
                        <a:tabLst>
                          <a:tab pos="2743200" algn="ctr"/>
                          <a:tab pos="5486400" algn="r"/>
                        </a:tabLst>
                      </a:pPr>
                      <a:r>
                        <a:rPr lang="en-US" sz="1100">
                          <a:effectLst/>
                        </a:rPr>
                        <a:t>4</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rPr>
                        <a:t>pH at 25 °C</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6.5-8.5</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6.5-8.5</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7.63</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7.39</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7.65</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kern="1200">
                          <a:effectLst/>
                        </a:rPr>
                        <a:t>7.54</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508213165"/>
                  </a:ext>
                </a:extLst>
              </a:tr>
              <a:tr h="391159">
                <a:tc>
                  <a:txBody>
                    <a:bodyPr/>
                    <a:lstStyle/>
                    <a:p>
                      <a:pPr marL="0" marR="0" algn="ctr">
                        <a:lnSpc>
                          <a:spcPct val="115000"/>
                        </a:lnSpc>
                        <a:spcBef>
                          <a:spcPts val="0"/>
                        </a:spcBef>
                        <a:spcAft>
                          <a:spcPts val="0"/>
                        </a:spcAft>
                      </a:pPr>
                      <a:r>
                        <a:rPr lang="en-US" sz="1100">
                          <a:effectLst/>
                        </a:rPr>
                        <a:t>5</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rPr>
                        <a:t>Conductivity at 25 °C</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 μS/cm</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Not Specified</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Not Specified</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568</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878</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712</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535</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804948570"/>
                  </a:ext>
                </a:extLst>
              </a:tr>
              <a:tr h="194603">
                <a:tc>
                  <a:txBody>
                    <a:bodyPr/>
                    <a:lstStyle/>
                    <a:p>
                      <a:pPr marL="0" marR="0" algn="ctr">
                        <a:lnSpc>
                          <a:spcPct val="115000"/>
                        </a:lnSpc>
                        <a:spcBef>
                          <a:spcPts val="0"/>
                        </a:spcBef>
                        <a:spcAft>
                          <a:spcPts val="0"/>
                        </a:spcAft>
                      </a:pPr>
                      <a:r>
                        <a:rPr lang="en-US" sz="1100">
                          <a:effectLst/>
                        </a:rPr>
                        <a:t>6</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rPr>
                        <a:t>Total dissolved solids</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mg/l</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500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2000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331</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518</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421</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kern="1200">
                          <a:effectLst/>
                        </a:rPr>
                        <a:t>312</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36502833"/>
                  </a:ext>
                </a:extLst>
              </a:tr>
              <a:tr h="391159">
                <a:tc>
                  <a:txBody>
                    <a:bodyPr/>
                    <a:lstStyle/>
                    <a:p>
                      <a:pPr marL="0" marR="0" algn="ctr">
                        <a:lnSpc>
                          <a:spcPct val="115000"/>
                        </a:lnSpc>
                        <a:spcBef>
                          <a:spcPts val="0"/>
                        </a:spcBef>
                        <a:spcAft>
                          <a:spcPts val="0"/>
                        </a:spcAft>
                      </a:pPr>
                      <a:r>
                        <a:rPr lang="en-US" sz="1100">
                          <a:effectLst/>
                        </a:rPr>
                        <a:t>7</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rPr>
                        <a:t>Total Suspended solids</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mg/l</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Not Specified</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r>
                        <a:rPr lang="en-US" sz="1100">
                          <a:effectLst/>
                        </a:rPr>
                        <a:t>Not Specified</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&lt;2</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&lt;2</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&lt;2</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&lt;2</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214343174"/>
                  </a:ext>
                </a:extLst>
              </a:tr>
              <a:tr h="194603">
                <a:tc>
                  <a:txBody>
                    <a:bodyPr/>
                    <a:lstStyle/>
                    <a:p>
                      <a:pPr marL="0" marR="0" algn="ctr">
                        <a:lnSpc>
                          <a:spcPct val="115000"/>
                        </a:lnSpc>
                        <a:spcBef>
                          <a:spcPts val="0"/>
                        </a:spcBef>
                        <a:spcAft>
                          <a:spcPts val="0"/>
                        </a:spcAft>
                      </a:pPr>
                      <a:r>
                        <a:rPr lang="en-US" sz="1100">
                          <a:effectLst/>
                        </a:rPr>
                        <a:t>8</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rPr>
                        <a:t>Total Alkalinity as CaCO</a:t>
                      </a:r>
                      <a:r>
                        <a:rPr lang="en-US" sz="1100" baseline="-25000">
                          <a:effectLst/>
                        </a:rPr>
                        <a:t>3</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mg /l</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200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600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142</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210</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180</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kern="1200">
                          <a:effectLst/>
                        </a:rPr>
                        <a:t>112</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982714563"/>
                  </a:ext>
                </a:extLst>
              </a:tr>
              <a:tr h="194603">
                <a:tc>
                  <a:txBody>
                    <a:bodyPr/>
                    <a:lstStyle/>
                    <a:p>
                      <a:pPr marL="0" marR="0" algn="ctr">
                        <a:lnSpc>
                          <a:spcPct val="115000"/>
                        </a:lnSpc>
                        <a:spcBef>
                          <a:spcPts val="0"/>
                        </a:spcBef>
                        <a:spcAft>
                          <a:spcPts val="0"/>
                        </a:spcAft>
                      </a:pPr>
                      <a:r>
                        <a:rPr lang="en-US" sz="1100">
                          <a:effectLst/>
                        </a:rPr>
                        <a:t>9</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rPr>
                        <a:t>Total Hardness as CaCO</a:t>
                      </a:r>
                      <a:r>
                        <a:rPr lang="en-US" sz="1100" baseline="-25000">
                          <a:effectLst/>
                        </a:rPr>
                        <a:t>3</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mg/l</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200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600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dirty="0">
                          <a:effectLst/>
                        </a:rPr>
                        <a:t>170</a:t>
                      </a:r>
                      <a:endParaRPr lang="en-US"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260</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230</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148</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377023784"/>
                  </a:ext>
                </a:extLst>
              </a:tr>
              <a:tr h="194603">
                <a:tc>
                  <a:txBody>
                    <a:bodyPr/>
                    <a:lstStyle/>
                    <a:p>
                      <a:pPr marL="0" marR="0" algn="ctr">
                        <a:lnSpc>
                          <a:spcPct val="115000"/>
                        </a:lnSpc>
                        <a:spcBef>
                          <a:spcPts val="0"/>
                        </a:spcBef>
                        <a:spcAft>
                          <a:spcPts val="0"/>
                        </a:spcAft>
                      </a:pPr>
                      <a:r>
                        <a:rPr lang="en-US" sz="1100">
                          <a:effectLst/>
                        </a:rPr>
                        <a:t>10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100">
                          <a:effectLst/>
                        </a:rPr>
                        <a:t>Calcium as Ca</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mg/l</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dirty="0">
                          <a:effectLst/>
                        </a:rPr>
                        <a:t>75</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pt-BR" sz="1100">
                          <a:effectLst/>
                        </a:rPr>
                        <a:t>200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pt-BR" sz="1000" kern="1200">
                          <a:effectLst/>
                        </a:rPr>
                        <a:t>46</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68</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pt-BR" sz="1000" kern="1200">
                          <a:effectLst/>
                        </a:rPr>
                        <a:t>65</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pt-BR" sz="1000" kern="1200">
                          <a:effectLst/>
                        </a:rPr>
                        <a:t>41</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724488689"/>
                  </a:ext>
                </a:extLst>
              </a:tr>
              <a:tr h="194603">
                <a:tc>
                  <a:txBody>
                    <a:bodyPr/>
                    <a:lstStyle/>
                    <a:p>
                      <a:pPr marL="0" marR="0" algn="ctr">
                        <a:lnSpc>
                          <a:spcPct val="115000"/>
                        </a:lnSpc>
                        <a:spcBef>
                          <a:spcPts val="0"/>
                        </a:spcBef>
                        <a:spcAft>
                          <a:spcPts val="0"/>
                        </a:spcAft>
                      </a:pPr>
                      <a:r>
                        <a:rPr lang="en-US" sz="1100">
                          <a:effectLst/>
                        </a:rPr>
                        <a:t>11</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rPr>
                        <a:t>Magnesium as Mg</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mg/l</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30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76225" algn="l"/>
                          <a:tab pos="314325" algn="l"/>
                          <a:tab pos="408305" algn="ctr"/>
                        </a:tabLst>
                      </a:pPr>
                      <a:r>
                        <a:rPr lang="en-US" sz="1100">
                          <a:effectLst/>
                        </a:rPr>
                        <a:t>100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13</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21.8</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6225" algn="l"/>
                          <a:tab pos="314325" algn="l"/>
                          <a:tab pos="408305" algn="ctr"/>
                        </a:tabLst>
                      </a:pPr>
                      <a:r>
                        <a:rPr lang="en-US" sz="1000" kern="1200">
                          <a:effectLst/>
                        </a:rPr>
                        <a:t>16</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kern="1200">
                          <a:effectLst/>
                        </a:rPr>
                        <a:t>11</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813352213"/>
                  </a:ext>
                </a:extLst>
              </a:tr>
              <a:tr h="194603">
                <a:tc>
                  <a:txBody>
                    <a:bodyPr/>
                    <a:lstStyle/>
                    <a:p>
                      <a:pPr marL="0" marR="0" algn="ctr">
                        <a:lnSpc>
                          <a:spcPct val="115000"/>
                        </a:lnSpc>
                        <a:spcBef>
                          <a:spcPts val="0"/>
                        </a:spcBef>
                        <a:spcAft>
                          <a:spcPts val="0"/>
                        </a:spcAft>
                      </a:pPr>
                      <a:r>
                        <a:rPr lang="en-US" sz="1100">
                          <a:effectLst/>
                        </a:rPr>
                        <a:t>12</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100">
                          <a:effectLst/>
                        </a:rPr>
                        <a:t>Chloride as Cl</a:t>
                      </a:r>
                      <a:r>
                        <a:rPr lang="pt-BR" sz="1100" baseline="30000">
                          <a:effectLst/>
                        </a:rPr>
                        <a:t>-</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mg/l</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314325" algn="l"/>
                        </a:tabLst>
                      </a:pPr>
                      <a:r>
                        <a:rPr lang="en-US" sz="1100">
                          <a:effectLst/>
                        </a:rPr>
                        <a:t>250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76225" algn="l"/>
                          <a:tab pos="314325" algn="l"/>
                          <a:tab pos="408305" algn="ctr"/>
                        </a:tabLst>
                      </a:pPr>
                      <a:r>
                        <a:rPr lang="en-US" sz="1100">
                          <a:effectLst/>
                        </a:rPr>
                        <a:t>1000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97</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156</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95275" algn="l"/>
                          <a:tab pos="389255" algn="ctr"/>
                        </a:tabLst>
                      </a:pPr>
                      <a:r>
                        <a:rPr lang="en-US" sz="1000" kern="1200">
                          <a:effectLst/>
                        </a:rPr>
                        <a:t>114</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 algn="ctr"/>
                        </a:tabLst>
                      </a:pPr>
                      <a:r>
                        <a:rPr lang="en-US" sz="1000" kern="1200">
                          <a:effectLst/>
                        </a:rPr>
                        <a:t>86</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04383989"/>
                  </a:ext>
                </a:extLst>
              </a:tr>
              <a:tr h="194603">
                <a:tc>
                  <a:txBody>
                    <a:bodyPr/>
                    <a:lstStyle/>
                    <a:p>
                      <a:pPr marL="0" marR="0" algn="ctr">
                        <a:lnSpc>
                          <a:spcPct val="115000"/>
                        </a:lnSpc>
                        <a:spcBef>
                          <a:spcPts val="0"/>
                        </a:spcBef>
                        <a:spcAft>
                          <a:spcPts val="0"/>
                        </a:spcAft>
                      </a:pPr>
                      <a:r>
                        <a:rPr lang="en-US" sz="1100">
                          <a:effectLst/>
                        </a:rPr>
                        <a:t>13</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rPr>
                        <a:t>Sulphate as SO</a:t>
                      </a:r>
                      <a:r>
                        <a:rPr lang="en-US" sz="1100" baseline="-25000">
                          <a:effectLst/>
                        </a:rPr>
                        <a:t>4</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mg/l</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200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36855" algn="l"/>
                          <a:tab pos="314325" algn="l"/>
                          <a:tab pos="408305" algn="ctr"/>
                        </a:tabLst>
                      </a:pPr>
                      <a:r>
                        <a:rPr lang="pt-BR" sz="1100">
                          <a:effectLst/>
                        </a:rPr>
                        <a:t>400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pt-BR" sz="1000" kern="1200">
                          <a:effectLst/>
                        </a:rPr>
                        <a:t>16</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48</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36855" algn="l"/>
                          <a:tab pos="314325" algn="l"/>
                          <a:tab pos="408305" algn="ctr"/>
                        </a:tabLst>
                      </a:pPr>
                      <a:r>
                        <a:rPr lang="pt-BR" sz="1000" kern="1200">
                          <a:effectLst/>
                        </a:rPr>
                        <a:t>38</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pt-BR" sz="1000" kern="1200">
                          <a:effectLst/>
                        </a:rPr>
                        <a:t>27</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934491454"/>
                  </a:ext>
                </a:extLst>
              </a:tr>
              <a:tr h="194603">
                <a:tc>
                  <a:txBody>
                    <a:bodyPr/>
                    <a:lstStyle/>
                    <a:p>
                      <a:pPr marL="0" marR="0" algn="ctr">
                        <a:lnSpc>
                          <a:spcPct val="115000"/>
                        </a:lnSpc>
                        <a:spcBef>
                          <a:spcPts val="0"/>
                        </a:spcBef>
                        <a:spcAft>
                          <a:spcPts val="0"/>
                        </a:spcAft>
                      </a:pPr>
                      <a:r>
                        <a:rPr lang="en-US" sz="1100">
                          <a:effectLst/>
                        </a:rPr>
                        <a:t>14</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rPr>
                        <a:t>Nitrate as NO</a:t>
                      </a:r>
                      <a:r>
                        <a:rPr lang="en-US" sz="1100" baseline="-25000">
                          <a:effectLst/>
                        </a:rPr>
                        <a:t>3</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mg/l</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45</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45</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3</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11</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1</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5</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61286932"/>
                  </a:ext>
                </a:extLst>
              </a:tr>
              <a:tr h="322273">
                <a:tc>
                  <a:txBody>
                    <a:bodyPr/>
                    <a:lstStyle/>
                    <a:p>
                      <a:pPr marL="0" marR="0" algn="ctr">
                        <a:lnSpc>
                          <a:spcPct val="115000"/>
                        </a:lnSpc>
                        <a:spcBef>
                          <a:spcPts val="0"/>
                        </a:spcBef>
                        <a:spcAft>
                          <a:spcPts val="0"/>
                        </a:spcAft>
                      </a:pPr>
                      <a:r>
                        <a:rPr lang="en-US" sz="1100">
                          <a:effectLst/>
                        </a:rPr>
                        <a:t>15</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rPr>
                        <a:t>Iron as Fe</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mg/l</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1</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r>
                        <a:rPr lang="en-US" sz="1100">
                          <a:effectLst/>
                        </a:rPr>
                        <a:t>1</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dirty="0">
                          <a:effectLst/>
                        </a:rPr>
                        <a:t>0.05</a:t>
                      </a:r>
                      <a:endParaRPr lang="en-US"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0.14</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00" kern="1200">
                          <a:effectLst/>
                        </a:rPr>
                        <a:t>0.16</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BDL (&lt;0.05)</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375600685"/>
                  </a:ext>
                </a:extLst>
              </a:tr>
              <a:tr h="194603">
                <a:tc>
                  <a:txBody>
                    <a:bodyPr/>
                    <a:lstStyle/>
                    <a:p>
                      <a:pPr marL="0" marR="0" algn="ctr">
                        <a:lnSpc>
                          <a:spcPct val="115000"/>
                        </a:lnSpc>
                        <a:spcBef>
                          <a:spcPts val="0"/>
                        </a:spcBef>
                        <a:spcAft>
                          <a:spcPts val="0"/>
                        </a:spcAft>
                      </a:pPr>
                      <a:r>
                        <a:rPr lang="en-US" sz="1100">
                          <a:effectLst/>
                        </a:rPr>
                        <a:t>16</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rPr>
                        <a:t>Manganese as Mn</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mg/l</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0.10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0.3</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BDL(&lt;0.01)</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BDL(&lt;0.01)</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BDL(&lt;0.01)</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BDL(&lt;0.01)</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187618441"/>
                  </a:ext>
                </a:extLst>
              </a:tr>
              <a:tr h="194603">
                <a:tc>
                  <a:txBody>
                    <a:bodyPr/>
                    <a:lstStyle/>
                    <a:p>
                      <a:pPr marL="0" marR="0" algn="ctr">
                        <a:lnSpc>
                          <a:spcPct val="115000"/>
                        </a:lnSpc>
                        <a:spcBef>
                          <a:spcPts val="0"/>
                        </a:spcBef>
                        <a:spcAft>
                          <a:spcPts val="0"/>
                        </a:spcAft>
                      </a:pPr>
                      <a:r>
                        <a:rPr lang="en-US" sz="1100">
                          <a:effectLst/>
                        </a:rPr>
                        <a:t>17</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rPr>
                        <a:t>Fluoride as F</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mg/l</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1.00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1.5</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0.16</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0.37</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0.21</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0.22</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520001861"/>
                  </a:ext>
                </a:extLst>
              </a:tr>
              <a:tr h="391159">
                <a:tc>
                  <a:txBody>
                    <a:bodyPr/>
                    <a:lstStyle/>
                    <a:p>
                      <a:pPr marL="0" marR="0" algn="ctr">
                        <a:lnSpc>
                          <a:spcPct val="115000"/>
                        </a:lnSpc>
                        <a:spcBef>
                          <a:spcPts val="0"/>
                        </a:spcBef>
                        <a:spcAft>
                          <a:spcPts val="0"/>
                        </a:spcAft>
                      </a:pPr>
                      <a:r>
                        <a:rPr lang="en-US" sz="1100">
                          <a:effectLst/>
                        </a:rPr>
                        <a:t>18</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100">
                          <a:effectLst/>
                        </a:rPr>
                        <a:t>Sodium as Na</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100">
                          <a:effectLst/>
                        </a:rPr>
                        <a:t>mg/l</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304800" algn="l"/>
                        </a:tabLst>
                      </a:pPr>
                      <a:r>
                        <a:rPr lang="en-US" sz="1100">
                          <a:effectLst/>
                        </a:rPr>
                        <a:t>Not Specified</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304800" algn="l"/>
                        </a:tabLst>
                      </a:pPr>
                      <a:r>
                        <a:rPr lang="en-US" sz="1100">
                          <a:effectLst/>
                        </a:rPr>
                        <a:t>Not Specified</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kern="1200">
                          <a:effectLst/>
                        </a:rPr>
                        <a:t>52</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200"/>
                        </a:spcBef>
                        <a:spcAft>
                          <a:spcPts val="200"/>
                        </a:spcAft>
                        <a:tabLst>
                          <a:tab pos="2743200" algn="ctr"/>
                          <a:tab pos="5486400" algn="r"/>
                        </a:tabLst>
                      </a:pPr>
                      <a:r>
                        <a:rPr lang="en-US" sz="1000" kern="1200">
                          <a:effectLst/>
                        </a:rPr>
                        <a:t>102</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200"/>
                        </a:spcBef>
                        <a:spcAft>
                          <a:spcPts val="200"/>
                        </a:spcAft>
                      </a:pPr>
                      <a:r>
                        <a:rPr lang="en-US" sz="1000" kern="1200">
                          <a:effectLst/>
                        </a:rPr>
                        <a:t>75</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kern="1200" dirty="0">
                          <a:effectLst/>
                        </a:rPr>
                        <a:t>52</a:t>
                      </a:r>
                      <a:endParaRPr lang="en-US"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343306952"/>
                  </a:ext>
                </a:extLst>
              </a:tr>
            </a:tbl>
          </a:graphicData>
        </a:graphic>
      </p:graphicFrame>
      <p:graphicFrame>
        <p:nvGraphicFramePr>
          <p:cNvPr id="8" name="Table 7"/>
          <p:cNvGraphicFramePr>
            <a:graphicFrameLocks noGrp="1"/>
          </p:cNvGraphicFramePr>
          <p:nvPr>
            <p:extLst/>
          </p:nvPr>
        </p:nvGraphicFramePr>
        <p:xfrm>
          <a:off x="543459" y="623148"/>
          <a:ext cx="7924800" cy="332035"/>
        </p:xfrm>
        <a:graphic>
          <a:graphicData uri="http://schemas.openxmlformats.org/drawingml/2006/table">
            <a:tbl>
              <a:tblPr firstRow="1" bandRow="1">
                <a:tableStyleId>{5940675A-B579-460E-94D1-54222C63F5DA}</a:tableStyleId>
              </a:tblPr>
              <a:tblGrid>
                <a:gridCol w="685800">
                  <a:extLst>
                    <a:ext uri="{9D8B030D-6E8A-4147-A177-3AD203B41FA5}">
                      <a16:colId xmlns:a16="http://schemas.microsoft.com/office/drawing/2014/main" xmlns="" val="20000"/>
                    </a:ext>
                  </a:extLst>
                </a:gridCol>
                <a:gridCol w="1257300">
                  <a:extLst>
                    <a:ext uri="{9D8B030D-6E8A-4147-A177-3AD203B41FA5}">
                      <a16:colId xmlns:a16="http://schemas.microsoft.com/office/drawing/2014/main" xmlns="" val="20001"/>
                    </a:ext>
                  </a:extLst>
                </a:gridCol>
                <a:gridCol w="647700">
                  <a:extLst>
                    <a:ext uri="{9D8B030D-6E8A-4147-A177-3AD203B41FA5}">
                      <a16:colId xmlns:a16="http://schemas.microsoft.com/office/drawing/2014/main" xmlns="" val="20002"/>
                    </a:ext>
                  </a:extLst>
                </a:gridCol>
                <a:gridCol w="1295400">
                  <a:extLst>
                    <a:ext uri="{9D8B030D-6E8A-4147-A177-3AD203B41FA5}">
                      <a16:colId xmlns:a16="http://schemas.microsoft.com/office/drawing/2014/main" xmlns="" val="20003"/>
                    </a:ext>
                  </a:extLst>
                </a:gridCol>
                <a:gridCol w="685800">
                  <a:extLst>
                    <a:ext uri="{9D8B030D-6E8A-4147-A177-3AD203B41FA5}">
                      <a16:colId xmlns:a16="http://schemas.microsoft.com/office/drawing/2014/main" xmlns="" val="20004"/>
                    </a:ext>
                  </a:extLst>
                </a:gridCol>
                <a:gridCol w="1257300">
                  <a:extLst>
                    <a:ext uri="{9D8B030D-6E8A-4147-A177-3AD203B41FA5}">
                      <a16:colId xmlns:a16="http://schemas.microsoft.com/office/drawing/2014/main" xmlns="" val="20005"/>
                    </a:ext>
                  </a:extLst>
                </a:gridCol>
                <a:gridCol w="647700">
                  <a:extLst>
                    <a:ext uri="{9D8B030D-6E8A-4147-A177-3AD203B41FA5}">
                      <a16:colId xmlns:a16="http://schemas.microsoft.com/office/drawing/2014/main" xmlns="" val="20006"/>
                    </a:ext>
                  </a:extLst>
                </a:gridCol>
                <a:gridCol w="1447800">
                  <a:extLst>
                    <a:ext uri="{9D8B030D-6E8A-4147-A177-3AD203B41FA5}">
                      <a16:colId xmlns:a16="http://schemas.microsoft.com/office/drawing/2014/main" xmlns="" val="20007"/>
                    </a:ext>
                  </a:extLst>
                </a:gridCol>
              </a:tblGrid>
              <a:tr h="332035">
                <a:tc>
                  <a:txBody>
                    <a:bodyPr/>
                    <a:lstStyle/>
                    <a:p>
                      <a:r>
                        <a:rPr lang="en-IN" sz="1400" dirty="0" smtClean="0"/>
                        <a:t>GW1</a:t>
                      </a:r>
                      <a:endParaRPr lang="en-IN" sz="1400" dirty="0"/>
                    </a:p>
                  </a:txBody>
                  <a:tcPr/>
                </a:tc>
                <a:tc>
                  <a:txBody>
                    <a:bodyPr/>
                    <a:lstStyle/>
                    <a:p>
                      <a:r>
                        <a:rPr lang="en-IN" sz="1400" dirty="0" smtClean="0"/>
                        <a:t>Project Site</a:t>
                      </a:r>
                      <a:endParaRPr lang="en-IN" sz="1400" dirty="0"/>
                    </a:p>
                  </a:txBody>
                  <a:tcPr/>
                </a:tc>
                <a:tc>
                  <a:txBody>
                    <a:bodyPr/>
                    <a:lstStyle/>
                    <a:p>
                      <a:r>
                        <a:rPr lang="en-IN" sz="1400" dirty="0" smtClean="0"/>
                        <a:t>GW2</a:t>
                      </a:r>
                      <a:endParaRPr lang="en-IN" sz="1400" dirty="0"/>
                    </a:p>
                  </a:txBody>
                  <a:tcPr/>
                </a:tc>
                <a:tc>
                  <a:txBody>
                    <a:bodyPr/>
                    <a:lstStyle/>
                    <a:p>
                      <a:r>
                        <a:rPr lang="en-IN" sz="1400" dirty="0" err="1" smtClean="0"/>
                        <a:t>Faizabad</a:t>
                      </a:r>
                      <a:endParaRPr lang="en-IN" sz="1400" dirty="0"/>
                    </a:p>
                  </a:txBody>
                  <a:tcPr/>
                </a:tc>
                <a:tc>
                  <a:txBody>
                    <a:bodyPr/>
                    <a:lstStyle/>
                    <a:p>
                      <a:r>
                        <a:rPr lang="en-IN" sz="1400" dirty="0" smtClean="0"/>
                        <a:t>GW3</a:t>
                      </a:r>
                      <a:endParaRPr lang="en-IN" sz="1400" dirty="0"/>
                    </a:p>
                  </a:txBody>
                  <a:tcPr/>
                </a:tc>
                <a:tc>
                  <a:txBody>
                    <a:bodyPr/>
                    <a:lstStyle/>
                    <a:p>
                      <a:r>
                        <a:rPr lang="en-IN" sz="1400" dirty="0" err="1" smtClean="0"/>
                        <a:t>Jagdishpur</a:t>
                      </a:r>
                      <a:endParaRPr lang="en-IN"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400" dirty="0" smtClean="0"/>
                        <a:t>GW4</a:t>
                      </a:r>
                      <a:endParaRPr lang="en-IN" sz="1400" dirty="0"/>
                    </a:p>
                  </a:txBody>
                  <a:tcPr/>
                </a:tc>
                <a:tc>
                  <a:txBody>
                    <a:bodyPr/>
                    <a:lstStyle/>
                    <a:p>
                      <a:r>
                        <a:rPr lang="en-IN" sz="1400" dirty="0" err="1" smtClean="0"/>
                        <a:t>Bhikhapur</a:t>
                      </a:r>
                      <a:endParaRPr lang="en-IN" sz="1400" dirty="0"/>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18614343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xmlns="" id="{E94BC8D3-0813-4630-A031-FBDEC2D15300}"/>
              </a:ext>
            </a:extLst>
          </p:cNvPr>
          <p:cNvSpPr>
            <a:spLocks noGrp="1"/>
          </p:cNvSpPr>
          <p:nvPr>
            <p:ph type="sldNum" sz="quarter" idx="12"/>
          </p:nvPr>
        </p:nvSpPr>
        <p:spPr>
          <a:xfrm>
            <a:off x="7010400" y="6514590"/>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07CB2E81-64FA-4342-AD72-0B34B342A47E}" type="slidenum">
              <a:rPr lang="en-US" altLang="en-US" sz="1400"/>
              <a:pPr/>
              <a:t>25</a:t>
            </a:fld>
            <a:endParaRPr lang="en-US" altLang="en-US" sz="1400" dirty="0"/>
          </a:p>
        </p:txBody>
      </p:sp>
      <p:sp>
        <p:nvSpPr>
          <p:cNvPr id="21507" name="Text Box 4">
            <a:extLst>
              <a:ext uri="{FF2B5EF4-FFF2-40B4-BE49-F238E27FC236}">
                <a16:creationId xmlns:a16="http://schemas.microsoft.com/office/drawing/2014/main" xmlns="" id="{7E288CD5-02F3-47E6-9D52-D33B160ABB89}"/>
              </a:ext>
            </a:extLst>
          </p:cNvPr>
          <p:cNvSpPr txBox="1">
            <a:spLocks noChangeArrowheads="1"/>
          </p:cNvSpPr>
          <p:nvPr/>
        </p:nvSpPr>
        <p:spPr bwMode="auto">
          <a:xfrm>
            <a:off x="509592" y="0"/>
            <a:ext cx="832960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800" b="1" dirty="0"/>
              <a:t>Ground Water Quality in the Study Area </a:t>
            </a:r>
          </a:p>
        </p:txBody>
      </p:sp>
      <p:graphicFrame>
        <p:nvGraphicFramePr>
          <p:cNvPr id="5" name="Table 4"/>
          <p:cNvGraphicFramePr>
            <a:graphicFrameLocks noGrp="1"/>
          </p:cNvGraphicFramePr>
          <p:nvPr>
            <p:extLst/>
          </p:nvPr>
        </p:nvGraphicFramePr>
        <p:xfrm>
          <a:off x="104775" y="978594"/>
          <a:ext cx="8963025" cy="5650509"/>
        </p:xfrm>
        <a:graphic>
          <a:graphicData uri="http://schemas.openxmlformats.org/drawingml/2006/table">
            <a:tbl>
              <a:tblPr firstRow="1" firstCol="1" lastRow="1" lastCol="1" bandRow="1" bandCol="1">
                <a:tableStyleId>{2D5ABB26-0587-4C30-8999-92F81FD0307C}</a:tableStyleId>
              </a:tblPr>
              <a:tblGrid>
                <a:gridCol w="906393">
                  <a:extLst>
                    <a:ext uri="{9D8B030D-6E8A-4147-A177-3AD203B41FA5}">
                      <a16:colId xmlns:a16="http://schemas.microsoft.com/office/drawing/2014/main" xmlns="" val="1244827371"/>
                    </a:ext>
                  </a:extLst>
                </a:gridCol>
                <a:gridCol w="1862745">
                  <a:extLst>
                    <a:ext uri="{9D8B030D-6E8A-4147-A177-3AD203B41FA5}">
                      <a16:colId xmlns:a16="http://schemas.microsoft.com/office/drawing/2014/main" xmlns="" val="3134542261"/>
                    </a:ext>
                  </a:extLst>
                </a:gridCol>
                <a:gridCol w="592447">
                  <a:extLst>
                    <a:ext uri="{9D8B030D-6E8A-4147-A177-3AD203B41FA5}">
                      <a16:colId xmlns:a16="http://schemas.microsoft.com/office/drawing/2014/main" xmlns="" val="495808783"/>
                    </a:ext>
                  </a:extLst>
                </a:gridCol>
                <a:gridCol w="931074">
                  <a:extLst>
                    <a:ext uri="{9D8B030D-6E8A-4147-A177-3AD203B41FA5}">
                      <a16:colId xmlns:a16="http://schemas.microsoft.com/office/drawing/2014/main" xmlns="" val="543278966"/>
                    </a:ext>
                  </a:extLst>
                </a:gridCol>
                <a:gridCol w="860366">
                  <a:extLst>
                    <a:ext uri="{9D8B030D-6E8A-4147-A177-3AD203B41FA5}">
                      <a16:colId xmlns:a16="http://schemas.microsoft.com/office/drawing/2014/main" xmlns="" val="3396977237"/>
                    </a:ext>
                  </a:extLst>
                </a:gridCol>
                <a:gridCol w="917574">
                  <a:extLst>
                    <a:ext uri="{9D8B030D-6E8A-4147-A177-3AD203B41FA5}">
                      <a16:colId xmlns:a16="http://schemas.microsoft.com/office/drawing/2014/main" xmlns="" val="204256353"/>
                    </a:ext>
                  </a:extLst>
                </a:gridCol>
                <a:gridCol w="987426">
                  <a:extLst>
                    <a:ext uri="{9D8B030D-6E8A-4147-A177-3AD203B41FA5}">
                      <a16:colId xmlns:a16="http://schemas.microsoft.com/office/drawing/2014/main" xmlns="" val="4133968521"/>
                    </a:ext>
                  </a:extLst>
                </a:gridCol>
                <a:gridCol w="990600">
                  <a:extLst>
                    <a:ext uri="{9D8B030D-6E8A-4147-A177-3AD203B41FA5}">
                      <a16:colId xmlns:a16="http://schemas.microsoft.com/office/drawing/2014/main" xmlns="" val="1673546527"/>
                    </a:ext>
                  </a:extLst>
                </a:gridCol>
                <a:gridCol w="914400">
                  <a:extLst>
                    <a:ext uri="{9D8B030D-6E8A-4147-A177-3AD203B41FA5}">
                      <a16:colId xmlns:a16="http://schemas.microsoft.com/office/drawing/2014/main" xmlns="" val="3499200575"/>
                    </a:ext>
                  </a:extLst>
                </a:gridCol>
              </a:tblGrid>
              <a:tr h="391159">
                <a:tc rowSpan="2">
                  <a:txBody>
                    <a:bodyPr/>
                    <a:lstStyle/>
                    <a:p>
                      <a:pPr marL="0" marR="0" algn="ctr">
                        <a:lnSpc>
                          <a:spcPct val="115000"/>
                        </a:lnSpc>
                        <a:spcBef>
                          <a:spcPts val="0"/>
                        </a:spcBef>
                        <a:spcAft>
                          <a:spcPts val="0"/>
                        </a:spcAft>
                      </a:pPr>
                      <a:r>
                        <a:rPr lang="en-US" sz="1050" b="1" i="0" dirty="0">
                          <a:effectLst/>
                          <a:latin typeface="+mn-lt"/>
                        </a:rPr>
                        <a:t>S.</a:t>
                      </a:r>
                    </a:p>
                    <a:p>
                      <a:pPr marL="0" marR="0" algn="ctr">
                        <a:lnSpc>
                          <a:spcPct val="115000"/>
                        </a:lnSpc>
                        <a:spcBef>
                          <a:spcPts val="0"/>
                        </a:spcBef>
                        <a:spcAft>
                          <a:spcPts val="0"/>
                        </a:spcAft>
                      </a:pPr>
                      <a:r>
                        <a:rPr lang="en-US" sz="1050" b="1" i="0" dirty="0">
                          <a:effectLst/>
                          <a:latin typeface="+mn-lt"/>
                        </a:rPr>
                        <a:t>No.</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050" b="1" i="0" dirty="0">
                          <a:effectLst/>
                          <a:latin typeface="+mn-lt"/>
                        </a:rPr>
                        <a:t>Parameter</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050" b="1" i="0" dirty="0">
                          <a:effectLst/>
                          <a:latin typeface="+mn-lt"/>
                        </a:rPr>
                        <a:t>Unit</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1050" b="1" i="0" dirty="0">
                          <a:effectLst/>
                          <a:latin typeface="+mn-lt"/>
                        </a:rPr>
                        <a:t>Limit as per IS 10500 : 2012</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4">
                  <a:txBody>
                    <a:bodyPr/>
                    <a:lstStyle/>
                    <a:p>
                      <a:pPr marL="0" marR="0" algn="ctr">
                        <a:lnSpc>
                          <a:spcPct val="115000"/>
                        </a:lnSpc>
                        <a:spcBef>
                          <a:spcPts val="0"/>
                        </a:spcBef>
                        <a:spcAft>
                          <a:spcPts val="0"/>
                        </a:spcAft>
                      </a:pPr>
                      <a:r>
                        <a:rPr lang="en-US" sz="1050" b="1" i="0" dirty="0">
                          <a:effectLst/>
                          <a:latin typeface="+mn-lt"/>
                        </a:rPr>
                        <a:t>Results</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46271864"/>
                  </a:ext>
                </a:extLst>
              </a:tr>
              <a:tr h="39115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50" b="1" i="0" dirty="0">
                          <a:effectLst/>
                          <a:latin typeface="+mn-lt"/>
                        </a:rPr>
                        <a:t>Acceptable limit</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i="0" dirty="0">
                          <a:effectLst/>
                          <a:latin typeface="+mn-lt"/>
                        </a:rPr>
                        <a:t>Permissible limit</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i="0" dirty="0">
                          <a:effectLst/>
                          <a:latin typeface="+mn-lt"/>
                        </a:rPr>
                        <a:t>GW1</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i="0" dirty="0">
                          <a:effectLst/>
                          <a:latin typeface="+mn-lt"/>
                        </a:rPr>
                        <a:t>GW2</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i="0" dirty="0">
                          <a:effectLst/>
                          <a:latin typeface="+mn-lt"/>
                        </a:rPr>
                        <a:t>GW3</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i="0" dirty="0">
                          <a:effectLst/>
                          <a:latin typeface="+mn-lt"/>
                        </a:rPr>
                        <a:t>GW4</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053266638"/>
                  </a:ext>
                </a:extLst>
              </a:tr>
              <a:tr h="194603">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19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dirty="0">
                          <a:effectLst/>
                          <a:latin typeface="+mn-lt"/>
                          <a:ea typeface="Times New Roman" panose="02020603050405020304" pitchFamily="18" charset="0"/>
                          <a:cs typeface="Times New Roman" panose="02020603050405020304" pitchFamily="18" charset="0"/>
                        </a:rPr>
                        <a:t>Potassium as K</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solidFill>
                            <a:srgbClr val="000000"/>
                          </a:solidFill>
                          <a:effectLst/>
                          <a:latin typeface="+mn-lt"/>
                          <a:ea typeface="Times New Roman" panose="02020603050405020304" pitchFamily="18" charset="0"/>
                          <a:cs typeface="Times New Roman" panose="02020603050405020304" pitchFamily="18" charset="0"/>
                        </a:rPr>
                        <a:t>mg/l</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304800" algn="l"/>
                        </a:tabLst>
                      </a:pPr>
                      <a:r>
                        <a:rPr lang="en-US" sz="1050">
                          <a:solidFill>
                            <a:srgbClr val="000000"/>
                          </a:solidFill>
                          <a:effectLst/>
                          <a:latin typeface="+mn-lt"/>
                          <a:ea typeface="Times New Roman" panose="02020603050405020304" pitchFamily="18" charset="0"/>
                          <a:cs typeface="Times New Roman" panose="02020603050405020304" pitchFamily="18" charset="0"/>
                        </a:rPr>
                        <a:t>Not Specified</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304800" algn="l"/>
                        </a:tabLst>
                      </a:pPr>
                      <a:r>
                        <a:rPr lang="en-US" sz="1050">
                          <a:solidFill>
                            <a:srgbClr val="000000"/>
                          </a:solidFill>
                          <a:effectLst/>
                          <a:latin typeface="+mn-lt"/>
                          <a:ea typeface="Times New Roman" panose="02020603050405020304" pitchFamily="18" charset="0"/>
                          <a:cs typeface="Times New Roman" panose="02020603050405020304" pitchFamily="18" charset="0"/>
                        </a:rPr>
                        <a:t>Not Specified</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1.9</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200"/>
                        </a:spcBef>
                        <a:spcAft>
                          <a:spcPts val="200"/>
                        </a:spcAft>
                        <a:tabLst>
                          <a:tab pos="2743200" algn="ctr"/>
                          <a:tab pos="5486400" algn="r"/>
                        </a:tabLst>
                      </a:pPr>
                      <a:r>
                        <a:rPr lang="en-US" sz="1050" kern="1200">
                          <a:solidFill>
                            <a:srgbClr val="000000"/>
                          </a:solidFill>
                          <a:effectLst/>
                          <a:latin typeface="+mn-lt"/>
                          <a:ea typeface="Times New Roman" panose="02020603050405020304" pitchFamily="18" charset="0"/>
                          <a:cs typeface="Arial" panose="020B0604020202020204" pitchFamily="34" charset="0"/>
                        </a:rPr>
                        <a:t>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200"/>
                        </a:spcBef>
                        <a:spcAft>
                          <a:spcPts val="20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4.2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2.4</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125366830"/>
                  </a:ext>
                </a:extLst>
              </a:tr>
              <a:tr h="32227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Barium as Ba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589636554"/>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Residual Free Chlorine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304800" algn="l"/>
                        </a:tabLst>
                      </a:pPr>
                      <a:r>
                        <a:rPr lang="en-US" sz="1050">
                          <a:effectLst/>
                          <a:latin typeface="+mn-lt"/>
                          <a:ea typeface="Times New Roman" panose="02020603050405020304" pitchFamily="18" charset="0"/>
                          <a:cs typeface="Times New Roman" panose="02020603050405020304" pitchFamily="18" charset="0"/>
                        </a:rPr>
                        <a:t>0.20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644676009"/>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Aluminum as Al</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508213165"/>
                  </a:ext>
                </a:extLst>
              </a:tr>
              <a:tr h="391159">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dirty="0">
                          <a:effectLst/>
                          <a:latin typeface="+mn-lt"/>
                          <a:ea typeface="Times New Roman" panose="02020603050405020304" pitchFamily="18" charset="0"/>
                          <a:cs typeface="Times New Roman" panose="02020603050405020304" pitchFamily="18" charset="0"/>
                        </a:rPr>
                        <a:t>Cadmium as Cd</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0.003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187960" algn="l"/>
                        </a:tabLst>
                      </a:pPr>
                      <a:r>
                        <a:rPr lang="en-US" sz="1050">
                          <a:effectLst/>
                          <a:latin typeface="+mn-lt"/>
                          <a:ea typeface="Times New Roman" panose="02020603050405020304" pitchFamily="18" charset="0"/>
                          <a:cs typeface="Times New Roman" panose="02020603050405020304" pitchFamily="18" charset="0"/>
                        </a:rPr>
                        <a:t>0.003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187960" algn="l"/>
                        </a:tabLst>
                      </a:pPr>
                      <a:r>
                        <a:rPr lang="en-US" sz="1050" kern="1200">
                          <a:solidFill>
                            <a:srgbClr val="000000"/>
                          </a:solidFill>
                          <a:effectLst/>
                          <a:latin typeface="+mn-lt"/>
                          <a:ea typeface="Times New Roman" panose="02020603050405020304" pitchFamily="18" charset="0"/>
                          <a:cs typeface="Arial" panose="020B0604020202020204" pitchFamily="34" charset="0"/>
                        </a:rPr>
                        <a:t>BDL(&lt;0.003)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187960" algn="l"/>
                        </a:tabLst>
                      </a:pPr>
                      <a:r>
                        <a:rPr lang="en-US" sz="1050" kern="1200">
                          <a:solidFill>
                            <a:srgbClr val="000000"/>
                          </a:solidFill>
                          <a:effectLst/>
                          <a:latin typeface="+mn-lt"/>
                          <a:ea typeface="Times New Roman" panose="02020603050405020304" pitchFamily="18" charset="0"/>
                          <a:cs typeface="Arial" panose="020B0604020202020204" pitchFamily="34" charset="0"/>
                        </a:rPr>
                        <a:t>BDL(&lt;0.003)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187960" algn="l"/>
                        </a:tabLst>
                      </a:pPr>
                      <a:r>
                        <a:rPr lang="en-US" sz="1050" kern="1200">
                          <a:solidFill>
                            <a:srgbClr val="000000"/>
                          </a:solidFill>
                          <a:effectLst/>
                          <a:latin typeface="+mn-lt"/>
                          <a:ea typeface="Times New Roman" panose="02020603050405020304" pitchFamily="18" charset="0"/>
                          <a:cs typeface="Arial" panose="020B0604020202020204" pitchFamily="34" charset="0"/>
                        </a:rPr>
                        <a:t>BDL(&lt;0.003)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187960" algn="l"/>
                        </a:tabLst>
                      </a:pPr>
                      <a:r>
                        <a:rPr lang="en-US" sz="1050" kern="1200">
                          <a:solidFill>
                            <a:srgbClr val="000000"/>
                          </a:solidFill>
                          <a:effectLst/>
                          <a:latin typeface="+mn-lt"/>
                          <a:ea typeface="Times New Roman" panose="02020603050405020304" pitchFamily="18" charset="0"/>
                          <a:cs typeface="Arial" panose="020B0604020202020204" pitchFamily="34" charset="0"/>
                        </a:rPr>
                        <a:t>BDL(&lt;0.003)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804948570"/>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Lead as Pb</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0.01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36502833"/>
                  </a:ext>
                </a:extLst>
              </a:tr>
              <a:tr h="391159">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Copper as Cu</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0.05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1.5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214343174"/>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Zinc as Zn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5.00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15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0.06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0.16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0.16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0.03</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982714563"/>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Total Chromium as Cr</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0.05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377023784"/>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Arsenic as As</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0.01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724488689"/>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Cyanide as CN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314325" algn="l"/>
                        </a:tabLst>
                      </a:pPr>
                      <a:r>
                        <a:rPr lang="en-US" sz="1050" dirty="0">
                          <a:effectLst/>
                          <a:latin typeface="+mn-lt"/>
                          <a:ea typeface="Times New Roman" panose="02020603050405020304" pitchFamily="18" charset="0"/>
                          <a:cs typeface="Times New Roman" panose="02020603050405020304" pitchFamily="18" charset="0"/>
                        </a:rPr>
                        <a:t>0.05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813352213"/>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Selenium as Se</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0.01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04383989"/>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31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Mercury as Hg</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0.001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934491454"/>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32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Anionic Surfactants as MBAS</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520700" algn="ctr"/>
                        </a:tabLst>
                      </a:pPr>
                      <a:r>
                        <a:rPr lang="en-US" sz="1050" dirty="0">
                          <a:effectLst/>
                          <a:latin typeface="+mn-lt"/>
                          <a:ea typeface="Times New Roman" panose="02020603050405020304" pitchFamily="18" charset="0"/>
                          <a:cs typeface="Times New Roman" panose="02020603050405020304" pitchFamily="18" charset="0"/>
                        </a:rPr>
                        <a:t>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520700" algn="ctr"/>
                        </a:tabLst>
                      </a:pPr>
                      <a:r>
                        <a:rPr lang="en-US" sz="1050" kern="1200">
                          <a:solidFill>
                            <a:srgbClr val="000000"/>
                          </a:solidFill>
                          <a:effectLst/>
                          <a:latin typeface="+mn-lt"/>
                          <a:ea typeface="Times New Roman" panose="02020603050405020304" pitchFamily="18" charset="0"/>
                          <a:cs typeface="Arial" panose="020B0604020202020204" pitchFamily="34" charset="0"/>
                        </a:rPr>
                        <a:t>BDL(&lt;0.025)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520700" algn="ctr"/>
                        </a:tabLst>
                      </a:pPr>
                      <a:r>
                        <a:rPr lang="en-US" sz="1050" kern="1200">
                          <a:solidFill>
                            <a:srgbClr val="000000"/>
                          </a:solidFill>
                          <a:effectLst/>
                          <a:latin typeface="+mn-lt"/>
                          <a:ea typeface="Times New Roman" panose="02020603050405020304" pitchFamily="18" charset="0"/>
                          <a:cs typeface="Arial" panose="020B0604020202020204" pitchFamily="34" charset="0"/>
                        </a:rPr>
                        <a:t>BDL(&lt;0.025)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520700" algn="ctr"/>
                        </a:tabLst>
                      </a:pPr>
                      <a:r>
                        <a:rPr lang="en-US" sz="1050" kern="1200">
                          <a:solidFill>
                            <a:srgbClr val="000000"/>
                          </a:solidFill>
                          <a:effectLst/>
                          <a:latin typeface="+mn-lt"/>
                          <a:ea typeface="Times New Roman" panose="02020603050405020304" pitchFamily="18" charset="0"/>
                          <a:cs typeface="Arial" panose="020B0604020202020204" pitchFamily="34" charset="0"/>
                        </a:rPr>
                        <a:t>BDL(&lt;0.025)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520700" algn="ctr"/>
                        </a:tabLst>
                      </a:pPr>
                      <a:r>
                        <a:rPr lang="en-US" sz="1050" kern="1200" dirty="0">
                          <a:solidFill>
                            <a:srgbClr val="000000"/>
                          </a:solidFill>
                          <a:effectLst/>
                          <a:latin typeface="+mn-lt"/>
                          <a:ea typeface="Times New Roman" panose="02020603050405020304" pitchFamily="18" charset="0"/>
                          <a:cs typeface="Arial" panose="020B0604020202020204" pitchFamily="34" charset="0"/>
                        </a:rPr>
                        <a:t>BDL(&lt;0.025)</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61286932"/>
                  </a:ext>
                </a:extLst>
              </a:tr>
              <a:tr h="32227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33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Phenolic Compounds</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0.002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375600685"/>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34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Pesticides</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mg/l</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57175" algn="l"/>
                        </a:tabLst>
                      </a:pPr>
                      <a:r>
                        <a:rPr lang="en-US" sz="1050">
                          <a:effectLst/>
                          <a:latin typeface="+mn-lt"/>
                          <a:ea typeface="Times New Roman" panose="02020603050405020304" pitchFamily="18" charset="0"/>
                          <a:cs typeface="Times New Roman" panose="02020603050405020304" pitchFamily="18" charset="0"/>
                        </a:rPr>
                        <a:t>Absent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Absent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Absent</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Absent</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Absent</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Absent</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187618441"/>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35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Total Coliforms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MPN/</a:t>
                      </a:r>
                    </a:p>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100ml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Absent /100ml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Absent /100ml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&lt;2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4</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&lt;2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&lt;2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520001861"/>
                  </a:ext>
                </a:extLst>
              </a:tr>
              <a:tr h="391159">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36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E. Coli</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MPN/</a:t>
                      </a:r>
                    </a:p>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100ml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Absent /100ml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Absent /100ml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&lt;2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&lt;2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&lt;2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&lt;2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343306952"/>
                  </a:ext>
                </a:extLst>
              </a:tr>
            </a:tbl>
          </a:graphicData>
        </a:graphic>
      </p:graphicFrame>
      <p:graphicFrame>
        <p:nvGraphicFramePr>
          <p:cNvPr id="6" name="Table 5"/>
          <p:cNvGraphicFramePr>
            <a:graphicFrameLocks noGrp="1"/>
          </p:cNvGraphicFramePr>
          <p:nvPr>
            <p:extLst/>
          </p:nvPr>
        </p:nvGraphicFramePr>
        <p:xfrm>
          <a:off x="623887" y="489644"/>
          <a:ext cx="7924800" cy="332035"/>
        </p:xfrm>
        <a:graphic>
          <a:graphicData uri="http://schemas.openxmlformats.org/drawingml/2006/table">
            <a:tbl>
              <a:tblPr firstRow="1" bandRow="1">
                <a:tableStyleId>{5940675A-B579-460E-94D1-54222C63F5DA}</a:tableStyleId>
              </a:tblPr>
              <a:tblGrid>
                <a:gridCol w="685800">
                  <a:extLst>
                    <a:ext uri="{9D8B030D-6E8A-4147-A177-3AD203B41FA5}">
                      <a16:colId xmlns:a16="http://schemas.microsoft.com/office/drawing/2014/main" xmlns="" val="20000"/>
                    </a:ext>
                  </a:extLst>
                </a:gridCol>
                <a:gridCol w="1257300">
                  <a:extLst>
                    <a:ext uri="{9D8B030D-6E8A-4147-A177-3AD203B41FA5}">
                      <a16:colId xmlns:a16="http://schemas.microsoft.com/office/drawing/2014/main" xmlns="" val="20001"/>
                    </a:ext>
                  </a:extLst>
                </a:gridCol>
                <a:gridCol w="647700">
                  <a:extLst>
                    <a:ext uri="{9D8B030D-6E8A-4147-A177-3AD203B41FA5}">
                      <a16:colId xmlns:a16="http://schemas.microsoft.com/office/drawing/2014/main" xmlns="" val="20002"/>
                    </a:ext>
                  </a:extLst>
                </a:gridCol>
                <a:gridCol w="1295400">
                  <a:extLst>
                    <a:ext uri="{9D8B030D-6E8A-4147-A177-3AD203B41FA5}">
                      <a16:colId xmlns:a16="http://schemas.microsoft.com/office/drawing/2014/main" xmlns="" val="20003"/>
                    </a:ext>
                  </a:extLst>
                </a:gridCol>
                <a:gridCol w="685800">
                  <a:extLst>
                    <a:ext uri="{9D8B030D-6E8A-4147-A177-3AD203B41FA5}">
                      <a16:colId xmlns:a16="http://schemas.microsoft.com/office/drawing/2014/main" xmlns="" val="20004"/>
                    </a:ext>
                  </a:extLst>
                </a:gridCol>
                <a:gridCol w="1257300">
                  <a:extLst>
                    <a:ext uri="{9D8B030D-6E8A-4147-A177-3AD203B41FA5}">
                      <a16:colId xmlns:a16="http://schemas.microsoft.com/office/drawing/2014/main" xmlns="" val="20005"/>
                    </a:ext>
                  </a:extLst>
                </a:gridCol>
                <a:gridCol w="647700">
                  <a:extLst>
                    <a:ext uri="{9D8B030D-6E8A-4147-A177-3AD203B41FA5}">
                      <a16:colId xmlns:a16="http://schemas.microsoft.com/office/drawing/2014/main" xmlns="" val="20006"/>
                    </a:ext>
                  </a:extLst>
                </a:gridCol>
                <a:gridCol w="1447800">
                  <a:extLst>
                    <a:ext uri="{9D8B030D-6E8A-4147-A177-3AD203B41FA5}">
                      <a16:colId xmlns:a16="http://schemas.microsoft.com/office/drawing/2014/main" xmlns="" val="20007"/>
                    </a:ext>
                  </a:extLst>
                </a:gridCol>
              </a:tblGrid>
              <a:tr h="332035">
                <a:tc>
                  <a:txBody>
                    <a:bodyPr/>
                    <a:lstStyle/>
                    <a:p>
                      <a:r>
                        <a:rPr lang="en-IN" sz="1400" dirty="0" smtClean="0"/>
                        <a:t>GW1</a:t>
                      </a:r>
                      <a:endParaRPr lang="en-IN" sz="1400" dirty="0"/>
                    </a:p>
                  </a:txBody>
                  <a:tcPr/>
                </a:tc>
                <a:tc>
                  <a:txBody>
                    <a:bodyPr/>
                    <a:lstStyle/>
                    <a:p>
                      <a:r>
                        <a:rPr lang="en-IN" sz="1400" dirty="0" smtClean="0"/>
                        <a:t>Project Site</a:t>
                      </a:r>
                      <a:endParaRPr lang="en-IN" sz="1400" dirty="0"/>
                    </a:p>
                  </a:txBody>
                  <a:tcPr/>
                </a:tc>
                <a:tc>
                  <a:txBody>
                    <a:bodyPr/>
                    <a:lstStyle/>
                    <a:p>
                      <a:r>
                        <a:rPr lang="en-IN" sz="1400" dirty="0" smtClean="0"/>
                        <a:t>GW2</a:t>
                      </a:r>
                      <a:endParaRPr lang="en-IN" sz="1400" dirty="0"/>
                    </a:p>
                  </a:txBody>
                  <a:tcPr/>
                </a:tc>
                <a:tc>
                  <a:txBody>
                    <a:bodyPr/>
                    <a:lstStyle/>
                    <a:p>
                      <a:r>
                        <a:rPr lang="en-IN" sz="1400" dirty="0" err="1" smtClean="0"/>
                        <a:t>Faizabad</a:t>
                      </a:r>
                      <a:endParaRPr lang="en-IN" sz="1400" dirty="0"/>
                    </a:p>
                  </a:txBody>
                  <a:tcPr/>
                </a:tc>
                <a:tc>
                  <a:txBody>
                    <a:bodyPr/>
                    <a:lstStyle/>
                    <a:p>
                      <a:r>
                        <a:rPr lang="en-IN" sz="1400" dirty="0" smtClean="0"/>
                        <a:t>GW3</a:t>
                      </a:r>
                      <a:endParaRPr lang="en-IN" sz="1400" dirty="0"/>
                    </a:p>
                  </a:txBody>
                  <a:tcPr/>
                </a:tc>
                <a:tc>
                  <a:txBody>
                    <a:bodyPr/>
                    <a:lstStyle/>
                    <a:p>
                      <a:r>
                        <a:rPr lang="en-IN" sz="1400" dirty="0" err="1" smtClean="0"/>
                        <a:t>Jagdishpur</a:t>
                      </a:r>
                      <a:endParaRPr lang="en-IN"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400" dirty="0" smtClean="0"/>
                        <a:t>GW4</a:t>
                      </a:r>
                      <a:endParaRPr lang="en-IN" sz="1400" dirty="0"/>
                    </a:p>
                  </a:txBody>
                  <a:tcPr/>
                </a:tc>
                <a:tc>
                  <a:txBody>
                    <a:bodyPr/>
                    <a:lstStyle/>
                    <a:p>
                      <a:r>
                        <a:rPr lang="en-IN" sz="1400" dirty="0" err="1" smtClean="0"/>
                        <a:t>Bhikhapur</a:t>
                      </a:r>
                      <a:endParaRPr lang="en-IN" sz="1400" dirty="0"/>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39661378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xmlns="" id="{E94BC8D3-0813-4630-A031-FBDEC2D15300}"/>
              </a:ext>
            </a:extLst>
          </p:cNvPr>
          <p:cNvSpPr>
            <a:spLocks noGrp="1"/>
          </p:cNvSpPr>
          <p:nvPr>
            <p:ph type="sldNum" sz="quarter" idx="12"/>
          </p:nvPr>
        </p:nvSpPr>
        <p:spPr>
          <a:xfrm>
            <a:off x="7010400" y="6358731"/>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07CB2E81-64FA-4342-AD72-0B34B342A47E}" type="slidenum">
              <a:rPr lang="en-US" altLang="en-US" sz="1400"/>
              <a:pPr/>
              <a:t>26</a:t>
            </a:fld>
            <a:endParaRPr lang="en-US" altLang="en-US" sz="1400" dirty="0"/>
          </a:p>
        </p:txBody>
      </p:sp>
      <p:sp>
        <p:nvSpPr>
          <p:cNvPr id="21507" name="Text Box 4">
            <a:extLst>
              <a:ext uri="{FF2B5EF4-FFF2-40B4-BE49-F238E27FC236}">
                <a16:creationId xmlns:a16="http://schemas.microsoft.com/office/drawing/2014/main" xmlns="" id="{7E288CD5-02F3-47E6-9D52-D33B160ABB89}"/>
              </a:ext>
            </a:extLst>
          </p:cNvPr>
          <p:cNvSpPr txBox="1">
            <a:spLocks noChangeArrowheads="1"/>
          </p:cNvSpPr>
          <p:nvPr/>
        </p:nvSpPr>
        <p:spPr bwMode="auto">
          <a:xfrm>
            <a:off x="509592" y="0"/>
            <a:ext cx="832960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800" b="1" dirty="0"/>
              <a:t>Ground Water Quality in the Study Area </a:t>
            </a:r>
          </a:p>
        </p:txBody>
      </p:sp>
      <p:graphicFrame>
        <p:nvGraphicFramePr>
          <p:cNvPr id="5" name="Table 4"/>
          <p:cNvGraphicFramePr>
            <a:graphicFrameLocks noGrp="1"/>
          </p:cNvGraphicFramePr>
          <p:nvPr>
            <p:extLst/>
          </p:nvPr>
        </p:nvGraphicFramePr>
        <p:xfrm>
          <a:off x="257175" y="1184327"/>
          <a:ext cx="8734425" cy="5144626"/>
        </p:xfrm>
        <a:graphic>
          <a:graphicData uri="http://schemas.openxmlformats.org/drawingml/2006/table">
            <a:tbl>
              <a:tblPr firstRow="1" firstCol="1" lastRow="1" lastCol="1" bandRow="1" bandCol="1">
                <a:tableStyleId>{2D5ABB26-0587-4C30-8999-92F81FD0307C}</a:tableStyleId>
              </a:tblPr>
              <a:tblGrid>
                <a:gridCol w="906393">
                  <a:extLst>
                    <a:ext uri="{9D8B030D-6E8A-4147-A177-3AD203B41FA5}">
                      <a16:colId xmlns:a16="http://schemas.microsoft.com/office/drawing/2014/main" xmlns="" val="1244827371"/>
                    </a:ext>
                  </a:extLst>
                </a:gridCol>
                <a:gridCol w="1862745">
                  <a:extLst>
                    <a:ext uri="{9D8B030D-6E8A-4147-A177-3AD203B41FA5}">
                      <a16:colId xmlns:a16="http://schemas.microsoft.com/office/drawing/2014/main" xmlns="" val="3134542261"/>
                    </a:ext>
                  </a:extLst>
                </a:gridCol>
                <a:gridCol w="592447">
                  <a:extLst>
                    <a:ext uri="{9D8B030D-6E8A-4147-A177-3AD203B41FA5}">
                      <a16:colId xmlns:a16="http://schemas.microsoft.com/office/drawing/2014/main" xmlns="" val="495808783"/>
                    </a:ext>
                  </a:extLst>
                </a:gridCol>
                <a:gridCol w="931074">
                  <a:extLst>
                    <a:ext uri="{9D8B030D-6E8A-4147-A177-3AD203B41FA5}">
                      <a16:colId xmlns:a16="http://schemas.microsoft.com/office/drawing/2014/main" xmlns="" val="543278966"/>
                    </a:ext>
                  </a:extLst>
                </a:gridCol>
                <a:gridCol w="931074">
                  <a:extLst>
                    <a:ext uri="{9D8B030D-6E8A-4147-A177-3AD203B41FA5}">
                      <a16:colId xmlns:a16="http://schemas.microsoft.com/office/drawing/2014/main" xmlns="" val="3396977237"/>
                    </a:ext>
                  </a:extLst>
                </a:gridCol>
                <a:gridCol w="846866">
                  <a:extLst>
                    <a:ext uri="{9D8B030D-6E8A-4147-A177-3AD203B41FA5}">
                      <a16:colId xmlns:a16="http://schemas.microsoft.com/office/drawing/2014/main" xmlns="" val="204256353"/>
                    </a:ext>
                  </a:extLst>
                </a:gridCol>
                <a:gridCol w="846866">
                  <a:extLst>
                    <a:ext uri="{9D8B030D-6E8A-4147-A177-3AD203B41FA5}">
                      <a16:colId xmlns:a16="http://schemas.microsoft.com/office/drawing/2014/main" xmlns="" val="4133968521"/>
                    </a:ext>
                  </a:extLst>
                </a:gridCol>
                <a:gridCol w="846866">
                  <a:extLst>
                    <a:ext uri="{9D8B030D-6E8A-4147-A177-3AD203B41FA5}">
                      <a16:colId xmlns:a16="http://schemas.microsoft.com/office/drawing/2014/main" xmlns="" val="1673546527"/>
                    </a:ext>
                  </a:extLst>
                </a:gridCol>
                <a:gridCol w="970094">
                  <a:extLst>
                    <a:ext uri="{9D8B030D-6E8A-4147-A177-3AD203B41FA5}">
                      <a16:colId xmlns:a16="http://schemas.microsoft.com/office/drawing/2014/main" xmlns="" val="3499200575"/>
                    </a:ext>
                  </a:extLst>
                </a:gridCol>
              </a:tblGrid>
              <a:tr h="391159">
                <a:tc rowSpan="2">
                  <a:txBody>
                    <a:bodyPr/>
                    <a:lstStyle/>
                    <a:p>
                      <a:pPr marL="0" marR="0" algn="ctr">
                        <a:lnSpc>
                          <a:spcPct val="115000"/>
                        </a:lnSpc>
                        <a:spcBef>
                          <a:spcPts val="0"/>
                        </a:spcBef>
                        <a:spcAft>
                          <a:spcPts val="0"/>
                        </a:spcAft>
                      </a:pPr>
                      <a:r>
                        <a:rPr lang="en-US" sz="1050" b="1" i="0" dirty="0">
                          <a:effectLst/>
                          <a:latin typeface="+mn-lt"/>
                        </a:rPr>
                        <a:t>S.</a:t>
                      </a:r>
                    </a:p>
                    <a:p>
                      <a:pPr marL="0" marR="0" algn="ctr">
                        <a:lnSpc>
                          <a:spcPct val="115000"/>
                        </a:lnSpc>
                        <a:spcBef>
                          <a:spcPts val="0"/>
                        </a:spcBef>
                        <a:spcAft>
                          <a:spcPts val="0"/>
                        </a:spcAft>
                      </a:pPr>
                      <a:r>
                        <a:rPr lang="en-US" sz="1050" b="1" i="0" dirty="0">
                          <a:effectLst/>
                          <a:latin typeface="+mn-lt"/>
                        </a:rPr>
                        <a:t>No.</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050" b="1" i="0" dirty="0">
                          <a:effectLst/>
                          <a:latin typeface="+mn-lt"/>
                        </a:rPr>
                        <a:t>Parameter</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050" b="1" i="0" dirty="0">
                          <a:effectLst/>
                          <a:latin typeface="+mn-lt"/>
                        </a:rPr>
                        <a:t>Unit</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1050" b="1" i="0" dirty="0">
                          <a:effectLst/>
                          <a:latin typeface="+mn-lt"/>
                        </a:rPr>
                        <a:t>Limit as per IS 10500 : 2012</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4">
                  <a:txBody>
                    <a:bodyPr/>
                    <a:lstStyle/>
                    <a:p>
                      <a:pPr marL="0" marR="0" algn="ctr">
                        <a:lnSpc>
                          <a:spcPct val="115000"/>
                        </a:lnSpc>
                        <a:spcBef>
                          <a:spcPts val="0"/>
                        </a:spcBef>
                        <a:spcAft>
                          <a:spcPts val="0"/>
                        </a:spcAft>
                      </a:pPr>
                      <a:r>
                        <a:rPr lang="en-US" sz="1050" b="1" i="0" dirty="0">
                          <a:effectLst/>
                          <a:latin typeface="+mn-lt"/>
                        </a:rPr>
                        <a:t>Results</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46271864"/>
                  </a:ext>
                </a:extLst>
              </a:tr>
              <a:tr h="39115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50" b="1" i="0" dirty="0">
                          <a:effectLst/>
                          <a:latin typeface="+mn-lt"/>
                        </a:rPr>
                        <a:t>Acceptable limit</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i="0" dirty="0">
                          <a:effectLst/>
                          <a:latin typeface="+mn-lt"/>
                        </a:rPr>
                        <a:t>Permissible limit</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i="0" dirty="0" smtClean="0">
                          <a:effectLst/>
                          <a:latin typeface="+mn-lt"/>
                        </a:rPr>
                        <a:t>GW5</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i="0" dirty="0" smtClean="0">
                          <a:effectLst/>
                          <a:latin typeface="+mn-lt"/>
                        </a:rPr>
                        <a:t>GW6</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i="0" dirty="0" smtClean="0">
                          <a:effectLst/>
                          <a:latin typeface="+mn-lt"/>
                        </a:rPr>
                        <a:t>GW7</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i="0" dirty="0" smtClean="0">
                          <a:effectLst/>
                          <a:latin typeface="+mn-lt"/>
                        </a:rPr>
                        <a:t>GW8</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053266638"/>
                  </a:ext>
                </a:extLst>
              </a:tr>
              <a:tr h="194603">
                <a:tc>
                  <a:txBody>
                    <a:bodyPr/>
                    <a:lstStyle/>
                    <a:p>
                      <a:pPr marL="0" marR="0" algn="ctr">
                        <a:lnSpc>
                          <a:spcPct val="115000"/>
                        </a:lnSpc>
                        <a:spcBef>
                          <a:spcPts val="0"/>
                        </a:spcBef>
                        <a:spcAft>
                          <a:spcPts val="0"/>
                        </a:spcAft>
                      </a:pPr>
                      <a:r>
                        <a:rPr lang="en-US" sz="1050">
                          <a:effectLst/>
                          <a:latin typeface="+mn-lt"/>
                        </a:rPr>
                        <a:t>1</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dirty="0">
                          <a:effectLst/>
                          <a:latin typeface="+mn-lt"/>
                        </a:rPr>
                        <a:t>Colour</a:t>
                      </a:r>
                      <a:endParaRPr lang="en-US" sz="1050" dirty="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Hazen</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5</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15</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&lt;1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&lt;1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125366830"/>
                  </a:ext>
                </a:extLst>
              </a:tr>
              <a:tr h="322273">
                <a:tc>
                  <a:txBody>
                    <a:bodyPr/>
                    <a:lstStyle/>
                    <a:p>
                      <a:pPr marL="0" marR="0" algn="ctr">
                        <a:lnSpc>
                          <a:spcPct val="115000"/>
                        </a:lnSpc>
                        <a:spcBef>
                          <a:spcPts val="0"/>
                        </a:spcBef>
                        <a:spcAft>
                          <a:spcPts val="0"/>
                        </a:spcAft>
                      </a:pPr>
                      <a:r>
                        <a:rPr lang="en-US" sz="1050">
                          <a:effectLst/>
                          <a:latin typeface="+mn-lt"/>
                        </a:rPr>
                        <a:t>2</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dirty="0">
                          <a:effectLst/>
                          <a:latin typeface="+mn-lt"/>
                        </a:rPr>
                        <a:t>Odour</a:t>
                      </a:r>
                      <a:endParaRPr lang="en-US" sz="1050" dirty="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Agreeable</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Agreeable</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No Odour Observed</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No Odour Observed</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No Odour Observed</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No Odour Observed</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589636554"/>
                  </a:ext>
                </a:extLst>
              </a:tr>
              <a:tr h="194603">
                <a:tc>
                  <a:txBody>
                    <a:bodyPr/>
                    <a:lstStyle/>
                    <a:p>
                      <a:pPr marL="0" marR="0" algn="ctr">
                        <a:lnSpc>
                          <a:spcPct val="115000"/>
                        </a:lnSpc>
                        <a:spcBef>
                          <a:spcPts val="0"/>
                        </a:spcBef>
                        <a:spcAft>
                          <a:spcPts val="0"/>
                        </a:spcAft>
                      </a:pPr>
                      <a:r>
                        <a:rPr lang="en-US" sz="1050">
                          <a:effectLst/>
                          <a:latin typeface="+mn-lt"/>
                        </a:rPr>
                        <a:t>3</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dirty="0">
                          <a:effectLst/>
                          <a:latin typeface="+mn-lt"/>
                        </a:rPr>
                        <a:t>Turbidity</a:t>
                      </a:r>
                      <a:endParaRPr lang="en-US" sz="1050" dirty="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NTU</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1</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5</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0.7</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BDL(&lt;0.5)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0.5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644676009"/>
                  </a:ext>
                </a:extLst>
              </a:tr>
              <a:tr h="293676">
                <a:tc>
                  <a:txBody>
                    <a:bodyPr/>
                    <a:lstStyle/>
                    <a:p>
                      <a:pPr marL="0" marR="0" algn="ctr">
                        <a:lnSpc>
                          <a:spcPct val="115000"/>
                        </a:lnSpc>
                        <a:spcBef>
                          <a:spcPts val="0"/>
                        </a:spcBef>
                        <a:spcAft>
                          <a:spcPts val="0"/>
                        </a:spcAft>
                        <a:tabLst>
                          <a:tab pos="2743200" algn="ctr"/>
                          <a:tab pos="5486400" algn="r"/>
                        </a:tabLst>
                      </a:pPr>
                      <a:r>
                        <a:rPr lang="en-US" sz="1050">
                          <a:effectLst/>
                          <a:latin typeface="+mn-lt"/>
                        </a:rPr>
                        <a:t>4</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dirty="0">
                          <a:effectLst/>
                          <a:latin typeface="+mn-lt"/>
                        </a:rPr>
                        <a:t>pH at 25 °C</a:t>
                      </a:r>
                      <a:endParaRPr lang="en-US" sz="1050" dirty="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6.5-8.5</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6.5-8.5</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7.78</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7.71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7.29</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7.51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508213165"/>
                  </a:ext>
                </a:extLst>
              </a:tr>
              <a:tr h="391159">
                <a:tc>
                  <a:txBody>
                    <a:bodyPr/>
                    <a:lstStyle/>
                    <a:p>
                      <a:pPr marL="0" marR="0" algn="ctr">
                        <a:lnSpc>
                          <a:spcPct val="115000"/>
                        </a:lnSpc>
                        <a:spcBef>
                          <a:spcPts val="0"/>
                        </a:spcBef>
                        <a:spcAft>
                          <a:spcPts val="0"/>
                        </a:spcAft>
                      </a:pPr>
                      <a:r>
                        <a:rPr lang="en-US" sz="1050">
                          <a:effectLst/>
                          <a:latin typeface="+mn-lt"/>
                        </a:rPr>
                        <a:t>5</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dirty="0">
                          <a:effectLst/>
                          <a:latin typeface="+mn-lt"/>
                        </a:rPr>
                        <a:t>Conductivity at 25 °C</a:t>
                      </a:r>
                      <a:endParaRPr lang="en-US" sz="1050" dirty="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 μS/cm</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Not Specified</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Not Specified</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794</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1336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512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635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804948570"/>
                  </a:ext>
                </a:extLst>
              </a:tr>
              <a:tr h="194603">
                <a:tc>
                  <a:txBody>
                    <a:bodyPr/>
                    <a:lstStyle/>
                    <a:p>
                      <a:pPr marL="0" marR="0" algn="ctr">
                        <a:lnSpc>
                          <a:spcPct val="115000"/>
                        </a:lnSpc>
                        <a:spcBef>
                          <a:spcPts val="0"/>
                        </a:spcBef>
                        <a:spcAft>
                          <a:spcPts val="0"/>
                        </a:spcAft>
                      </a:pPr>
                      <a:r>
                        <a:rPr lang="en-US" sz="1050">
                          <a:effectLst/>
                          <a:latin typeface="+mn-lt"/>
                        </a:rPr>
                        <a:t>6</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dirty="0">
                          <a:effectLst/>
                          <a:latin typeface="+mn-lt"/>
                        </a:rPr>
                        <a:t>Total dissolved solids</a:t>
                      </a:r>
                      <a:endParaRPr lang="en-US" sz="1050" dirty="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mg/l</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500</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2000</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467</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768</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291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376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36502833"/>
                  </a:ext>
                </a:extLst>
              </a:tr>
              <a:tr h="391159">
                <a:tc>
                  <a:txBody>
                    <a:bodyPr/>
                    <a:lstStyle/>
                    <a:p>
                      <a:pPr marL="0" marR="0" algn="ctr">
                        <a:lnSpc>
                          <a:spcPct val="115000"/>
                        </a:lnSpc>
                        <a:spcBef>
                          <a:spcPts val="0"/>
                        </a:spcBef>
                        <a:spcAft>
                          <a:spcPts val="0"/>
                        </a:spcAft>
                      </a:pPr>
                      <a:r>
                        <a:rPr lang="en-US" sz="1050">
                          <a:effectLst/>
                          <a:latin typeface="+mn-lt"/>
                        </a:rPr>
                        <a:t>7</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dirty="0">
                          <a:effectLst/>
                          <a:latin typeface="+mn-lt"/>
                        </a:rPr>
                        <a:t>Total Suspended solids</a:t>
                      </a:r>
                      <a:endParaRPr lang="en-US" sz="1050" dirty="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mg/l</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Not Specified</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r>
                        <a:rPr lang="en-US" sz="1050">
                          <a:effectLst/>
                          <a:latin typeface="+mn-lt"/>
                        </a:rPr>
                        <a:t>Not Specified</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&lt;2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&lt;2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&lt;2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&lt;2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214343174"/>
                  </a:ext>
                </a:extLst>
              </a:tr>
              <a:tr h="194603">
                <a:tc>
                  <a:txBody>
                    <a:bodyPr/>
                    <a:lstStyle/>
                    <a:p>
                      <a:pPr marL="0" marR="0" algn="ctr">
                        <a:lnSpc>
                          <a:spcPct val="115000"/>
                        </a:lnSpc>
                        <a:spcBef>
                          <a:spcPts val="0"/>
                        </a:spcBef>
                        <a:spcAft>
                          <a:spcPts val="0"/>
                        </a:spcAft>
                      </a:pPr>
                      <a:r>
                        <a:rPr lang="en-US" sz="1050">
                          <a:effectLst/>
                          <a:latin typeface="+mn-lt"/>
                        </a:rPr>
                        <a:t>8</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rPr>
                        <a:t>Total Alkalinity as CaCO</a:t>
                      </a:r>
                      <a:r>
                        <a:rPr lang="en-US" sz="1050" baseline="-25000">
                          <a:effectLst/>
                          <a:latin typeface="+mn-lt"/>
                        </a:rPr>
                        <a:t>3</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rPr>
                        <a:t>mg /l</a:t>
                      </a:r>
                      <a:endParaRPr lang="en-US" sz="1050" dirty="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rPr>
                        <a:t>200</a:t>
                      </a:r>
                      <a:endParaRPr lang="en-US" sz="1050" dirty="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600</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150</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280</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98</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128</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982714563"/>
                  </a:ext>
                </a:extLst>
              </a:tr>
              <a:tr h="194603">
                <a:tc>
                  <a:txBody>
                    <a:bodyPr/>
                    <a:lstStyle/>
                    <a:p>
                      <a:pPr marL="0" marR="0" algn="ctr">
                        <a:lnSpc>
                          <a:spcPct val="115000"/>
                        </a:lnSpc>
                        <a:spcBef>
                          <a:spcPts val="0"/>
                        </a:spcBef>
                        <a:spcAft>
                          <a:spcPts val="0"/>
                        </a:spcAft>
                      </a:pPr>
                      <a:r>
                        <a:rPr lang="en-US" sz="1050">
                          <a:effectLst/>
                          <a:latin typeface="+mn-lt"/>
                        </a:rPr>
                        <a:t>9</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rPr>
                        <a:t>Total Hardness as CaCO</a:t>
                      </a:r>
                      <a:r>
                        <a:rPr lang="en-US" sz="1050" baseline="-25000">
                          <a:effectLst/>
                          <a:latin typeface="+mn-lt"/>
                        </a:rPr>
                        <a:t>3</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mg/l</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rPr>
                        <a:t>200</a:t>
                      </a:r>
                      <a:endParaRPr lang="en-US" sz="1050" dirty="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600</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196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360</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132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152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377023784"/>
                  </a:ext>
                </a:extLst>
              </a:tr>
              <a:tr h="194603">
                <a:tc>
                  <a:txBody>
                    <a:bodyPr/>
                    <a:lstStyle/>
                    <a:p>
                      <a:pPr marL="0" marR="0" algn="ctr">
                        <a:lnSpc>
                          <a:spcPct val="115000"/>
                        </a:lnSpc>
                        <a:spcBef>
                          <a:spcPts val="0"/>
                        </a:spcBef>
                        <a:spcAft>
                          <a:spcPts val="0"/>
                        </a:spcAft>
                      </a:pPr>
                      <a:r>
                        <a:rPr lang="en-US" sz="1050">
                          <a:effectLst/>
                          <a:latin typeface="+mn-lt"/>
                        </a:rPr>
                        <a:t>10</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rPr>
                        <a:t>Calcium as Ca</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mg/l</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rPr>
                        <a:t>75</a:t>
                      </a:r>
                      <a:endParaRPr lang="en-US" sz="1050" dirty="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pt-BR" sz="1050" dirty="0">
                          <a:effectLst/>
                          <a:latin typeface="+mn-lt"/>
                        </a:rPr>
                        <a:t>200</a:t>
                      </a:r>
                      <a:endParaRPr lang="en-US" sz="1050" dirty="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pt-BR" sz="1050" kern="1200">
                          <a:solidFill>
                            <a:srgbClr val="000000"/>
                          </a:solidFill>
                          <a:effectLst/>
                          <a:latin typeface="+mn-lt"/>
                          <a:ea typeface="Times New Roman" panose="02020603050405020304" pitchFamily="18" charset="0"/>
                          <a:cs typeface="Times New Roman" panose="02020603050405020304" pitchFamily="18" charset="0"/>
                        </a:rPr>
                        <a:t>56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pt-BR" sz="1050" kern="1200">
                          <a:solidFill>
                            <a:srgbClr val="000000"/>
                          </a:solidFill>
                          <a:effectLst/>
                          <a:latin typeface="+mn-lt"/>
                          <a:ea typeface="Times New Roman" panose="02020603050405020304" pitchFamily="18" charset="0"/>
                          <a:cs typeface="Times New Roman" panose="02020603050405020304" pitchFamily="18" charset="0"/>
                        </a:rPr>
                        <a:t>96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pt-BR" sz="1050" kern="1200">
                          <a:solidFill>
                            <a:srgbClr val="000000"/>
                          </a:solidFill>
                          <a:effectLst/>
                          <a:latin typeface="+mn-lt"/>
                          <a:ea typeface="Times New Roman" panose="02020603050405020304" pitchFamily="18" charset="0"/>
                          <a:cs typeface="Times New Roman" panose="02020603050405020304" pitchFamily="18" charset="0"/>
                        </a:rPr>
                        <a:t>38</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pt-BR" sz="1050" kern="1200">
                          <a:solidFill>
                            <a:srgbClr val="000000"/>
                          </a:solidFill>
                          <a:effectLst/>
                          <a:latin typeface="+mn-lt"/>
                          <a:ea typeface="Times New Roman" panose="02020603050405020304" pitchFamily="18" charset="0"/>
                          <a:cs typeface="Times New Roman" panose="02020603050405020304" pitchFamily="18" charset="0"/>
                        </a:rPr>
                        <a:t>44</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724488689"/>
                  </a:ext>
                </a:extLst>
              </a:tr>
              <a:tr h="194603">
                <a:tc>
                  <a:txBody>
                    <a:bodyPr/>
                    <a:lstStyle/>
                    <a:p>
                      <a:pPr marL="0" marR="0" algn="ctr">
                        <a:lnSpc>
                          <a:spcPct val="115000"/>
                        </a:lnSpc>
                        <a:spcBef>
                          <a:spcPts val="0"/>
                        </a:spcBef>
                        <a:spcAft>
                          <a:spcPts val="0"/>
                        </a:spcAft>
                      </a:pPr>
                      <a:r>
                        <a:rPr lang="en-US" sz="1050">
                          <a:effectLst/>
                          <a:latin typeface="+mn-lt"/>
                        </a:rPr>
                        <a:t>11</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rPr>
                        <a:t>Magnesium as Mg</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mg/l</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30</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76225" algn="l"/>
                          <a:tab pos="314325" algn="l"/>
                          <a:tab pos="408305" algn="ctr"/>
                        </a:tabLst>
                      </a:pPr>
                      <a:r>
                        <a:rPr lang="en-US" sz="1050" dirty="0">
                          <a:effectLst/>
                          <a:latin typeface="+mn-lt"/>
                        </a:rPr>
                        <a:t>100</a:t>
                      </a:r>
                      <a:endParaRPr lang="en-US" sz="1050" dirty="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6225" algn="l"/>
                          <a:tab pos="314325" algn="l"/>
                          <a:tab pos="408305" algn="ct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14</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6225" algn="l"/>
                          <a:tab pos="314325" algn="l"/>
                          <a:tab pos="408305" algn="ct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29</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6225" algn="l"/>
                          <a:tab pos="314325" algn="l"/>
                          <a:tab pos="408305" algn="ct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9</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6225" algn="l"/>
                          <a:tab pos="314325" algn="l"/>
                          <a:tab pos="408305" algn="ct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10</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813352213"/>
                  </a:ext>
                </a:extLst>
              </a:tr>
              <a:tr h="194603">
                <a:tc>
                  <a:txBody>
                    <a:bodyPr/>
                    <a:lstStyle/>
                    <a:p>
                      <a:pPr marL="0" marR="0" algn="ctr">
                        <a:lnSpc>
                          <a:spcPct val="115000"/>
                        </a:lnSpc>
                        <a:spcBef>
                          <a:spcPts val="0"/>
                        </a:spcBef>
                        <a:spcAft>
                          <a:spcPts val="0"/>
                        </a:spcAft>
                      </a:pPr>
                      <a:r>
                        <a:rPr lang="en-US" sz="1050">
                          <a:effectLst/>
                          <a:latin typeface="+mn-lt"/>
                        </a:rPr>
                        <a:t>12</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rPr>
                        <a:t>Chloride as Cl</a:t>
                      </a:r>
                      <a:r>
                        <a:rPr lang="pt-BR" sz="1050" baseline="30000">
                          <a:effectLst/>
                          <a:latin typeface="+mn-lt"/>
                        </a:rPr>
                        <a:t>-</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mg/l</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314325" algn="l"/>
                        </a:tabLst>
                      </a:pPr>
                      <a:r>
                        <a:rPr lang="en-US" sz="1050">
                          <a:effectLst/>
                          <a:latin typeface="+mn-lt"/>
                        </a:rPr>
                        <a:t>250</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76225" algn="l"/>
                          <a:tab pos="314325" algn="l"/>
                          <a:tab pos="408305" algn="ctr"/>
                        </a:tabLst>
                      </a:pPr>
                      <a:r>
                        <a:rPr lang="en-US" sz="1050" dirty="0">
                          <a:effectLst/>
                          <a:latin typeface="+mn-lt"/>
                        </a:rPr>
                        <a:t>1000</a:t>
                      </a:r>
                      <a:endParaRPr lang="en-US" sz="1050" dirty="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95275" algn="l"/>
                          <a:tab pos="389255" algn="ctr"/>
                        </a:tabLst>
                      </a:pPr>
                      <a:r>
                        <a:rPr lang="en-US" sz="1050" kern="1200" dirty="0">
                          <a:solidFill>
                            <a:srgbClr val="000000"/>
                          </a:solidFill>
                          <a:effectLst/>
                          <a:latin typeface="+mn-lt"/>
                          <a:ea typeface="Times New Roman" panose="02020603050405020304" pitchFamily="18" charset="0"/>
                          <a:cs typeface="Times New Roman" panose="02020603050405020304" pitchFamily="18" charset="0"/>
                        </a:rPr>
                        <a:t>141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95275" algn="l"/>
                          <a:tab pos="389255" algn="ct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215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95275" algn="l"/>
                          <a:tab pos="389255" algn="ct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81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95275" algn="l"/>
                          <a:tab pos="389255" algn="ct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123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04383989"/>
                  </a:ext>
                </a:extLst>
              </a:tr>
              <a:tr h="194603">
                <a:tc>
                  <a:txBody>
                    <a:bodyPr/>
                    <a:lstStyle/>
                    <a:p>
                      <a:pPr marL="0" marR="0" algn="ctr">
                        <a:lnSpc>
                          <a:spcPct val="115000"/>
                        </a:lnSpc>
                        <a:spcBef>
                          <a:spcPts val="0"/>
                        </a:spcBef>
                        <a:spcAft>
                          <a:spcPts val="0"/>
                        </a:spcAft>
                      </a:pPr>
                      <a:r>
                        <a:rPr lang="en-US" sz="1050">
                          <a:effectLst/>
                          <a:latin typeface="+mn-lt"/>
                        </a:rPr>
                        <a:t>13</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rPr>
                        <a:t>Sulphate as SO</a:t>
                      </a:r>
                      <a:r>
                        <a:rPr lang="en-US" sz="1050" baseline="-25000">
                          <a:effectLst/>
                          <a:latin typeface="+mn-lt"/>
                        </a:rPr>
                        <a:t>4</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mg/l</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200</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36855" algn="l"/>
                          <a:tab pos="314325" algn="l"/>
                          <a:tab pos="408305" algn="ctr"/>
                        </a:tabLst>
                      </a:pPr>
                      <a:r>
                        <a:rPr lang="pt-BR" sz="1050">
                          <a:effectLst/>
                          <a:latin typeface="+mn-lt"/>
                        </a:rPr>
                        <a:t>400</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36855" algn="l"/>
                          <a:tab pos="314325" algn="l"/>
                          <a:tab pos="408305" algn="ctr"/>
                        </a:tabLst>
                      </a:pPr>
                      <a:r>
                        <a:rPr lang="pt-BR" sz="1050" kern="1200" dirty="0">
                          <a:solidFill>
                            <a:srgbClr val="000000"/>
                          </a:solidFill>
                          <a:effectLst/>
                          <a:latin typeface="+mn-lt"/>
                          <a:ea typeface="Times New Roman" panose="02020603050405020304" pitchFamily="18" charset="0"/>
                          <a:cs typeface="Times New Roman" panose="02020603050405020304" pitchFamily="18" charset="0"/>
                        </a:rPr>
                        <a:t>60</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36855" algn="l"/>
                          <a:tab pos="314325" algn="l"/>
                          <a:tab pos="408305" algn="ctr"/>
                        </a:tabLst>
                      </a:pPr>
                      <a:r>
                        <a:rPr lang="pt-BR" sz="1050" kern="1200">
                          <a:solidFill>
                            <a:srgbClr val="000000"/>
                          </a:solidFill>
                          <a:effectLst/>
                          <a:latin typeface="+mn-lt"/>
                          <a:ea typeface="Times New Roman" panose="02020603050405020304" pitchFamily="18" charset="0"/>
                          <a:cs typeface="Times New Roman" panose="02020603050405020304" pitchFamily="18" charset="0"/>
                        </a:rPr>
                        <a:t>91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36855" algn="l"/>
                          <a:tab pos="314325" algn="l"/>
                          <a:tab pos="408305" algn="ctr"/>
                        </a:tabLst>
                      </a:pPr>
                      <a:r>
                        <a:rPr lang="pt-BR" sz="1050" kern="1200">
                          <a:solidFill>
                            <a:srgbClr val="000000"/>
                          </a:solidFill>
                          <a:effectLst/>
                          <a:latin typeface="+mn-lt"/>
                          <a:ea typeface="Times New Roman" panose="02020603050405020304" pitchFamily="18" charset="0"/>
                          <a:cs typeface="Times New Roman" panose="02020603050405020304" pitchFamily="18" charset="0"/>
                        </a:rPr>
                        <a:t>30</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36855" algn="l"/>
                          <a:tab pos="314325" algn="l"/>
                          <a:tab pos="408305" algn="ctr"/>
                        </a:tabLst>
                      </a:pPr>
                      <a:r>
                        <a:rPr lang="pt-BR" sz="1050" kern="1200">
                          <a:solidFill>
                            <a:srgbClr val="000000"/>
                          </a:solidFill>
                          <a:effectLst/>
                          <a:latin typeface="+mn-lt"/>
                          <a:ea typeface="Times New Roman" panose="02020603050405020304" pitchFamily="18" charset="0"/>
                          <a:cs typeface="Times New Roman" panose="02020603050405020304" pitchFamily="18" charset="0"/>
                        </a:rPr>
                        <a:t>26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934491454"/>
                  </a:ext>
                </a:extLst>
              </a:tr>
              <a:tr h="194603">
                <a:tc>
                  <a:txBody>
                    <a:bodyPr/>
                    <a:lstStyle/>
                    <a:p>
                      <a:pPr marL="0" marR="0" algn="ctr">
                        <a:lnSpc>
                          <a:spcPct val="115000"/>
                        </a:lnSpc>
                        <a:spcBef>
                          <a:spcPts val="0"/>
                        </a:spcBef>
                        <a:spcAft>
                          <a:spcPts val="0"/>
                        </a:spcAft>
                      </a:pPr>
                      <a:r>
                        <a:rPr lang="en-US" sz="1050">
                          <a:effectLst/>
                          <a:latin typeface="+mn-lt"/>
                        </a:rPr>
                        <a:t>14</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rPr>
                        <a:t>Nitrate as NO</a:t>
                      </a:r>
                      <a:r>
                        <a:rPr lang="en-US" sz="1050" baseline="-25000">
                          <a:effectLst/>
                          <a:latin typeface="+mn-lt"/>
                        </a:rPr>
                        <a:t>3</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mg/l</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45</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45</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Times New Roman" panose="02020603050405020304" pitchFamily="18" charset="0"/>
                        </a:rPr>
                        <a:t>7</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61286932"/>
                  </a:ext>
                </a:extLst>
              </a:tr>
              <a:tr h="237646">
                <a:tc>
                  <a:txBody>
                    <a:bodyPr/>
                    <a:lstStyle/>
                    <a:p>
                      <a:pPr marL="0" marR="0" algn="ctr">
                        <a:lnSpc>
                          <a:spcPct val="115000"/>
                        </a:lnSpc>
                        <a:spcBef>
                          <a:spcPts val="0"/>
                        </a:spcBef>
                        <a:spcAft>
                          <a:spcPts val="0"/>
                        </a:spcAft>
                      </a:pPr>
                      <a:r>
                        <a:rPr lang="en-US" sz="1050">
                          <a:effectLst/>
                          <a:latin typeface="+mn-lt"/>
                        </a:rPr>
                        <a:t>15</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rPr>
                        <a:t>Iron as Fe</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mg/l</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1</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r>
                        <a:rPr lang="en-US" sz="1050">
                          <a:effectLst/>
                          <a:latin typeface="+mn-lt"/>
                        </a:rPr>
                        <a:t>1</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0.05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Times New Roman" panose="02020603050405020304" pitchFamily="18" charset="0"/>
                        </a:rPr>
                        <a:t>0.25</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Times New Roman" panose="02020603050405020304" pitchFamily="18" charset="0"/>
                        </a:rPr>
                        <a:t>0.05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0.10</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375600685"/>
                  </a:ext>
                </a:extLst>
              </a:tr>
              <a:tr h="194603">
                <a:tc>
                  <a:txBody>
                    <a:bodyPr/>
                    <a:lstStyle/>
                    <a:p>
                      <a:pPr marL="0" marR="0" algn="ctr">
                        <a:lnSpc>
                          <a:spcPct val="115000"/>
                        </a:lnSpc>
                        <a:spcBef>
                          <a:spcPts val="0"/>
                        </a:spcBef>
                        <a:spcAft>
                          <a:spcPts val="0"/>
                        </a:spcAft>
                      </a:pPr>
                      <a:r>
                        <a:rPr lang="en-US" sz="1050">
                          <a:effectLst/>
                          <a:latin typeface="+mn-lt"/>
                        </a:rPr>
                        <a:t>16</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rPr>
                        <a:t>Manganese as Mn</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mg/l</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0.10</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0.3</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smtClean="0">
                          <a:solidFill>
                            <a:srgbClr val="000000"/>
                          </a:solidFill>
                          <a:effectLst/>
                          <a:latin typeface="+mn-lt"/>
                          <a:ea typeface="Times New Roman" panose="02020603050405020304" pitchFamily="18" charset="0"/>
                          <a:cs typeface="Times New Roman" panose="02020603050405020304" pitchFamily="18" charset="0"/>
                        </a:rPr>
                        <a:t>BDL</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smtClean="0">
                          <a:solidFill>
                            <a:srgbClr val="000000"/>
                          </a:solidFill>
                          <a:effectLst/>
                          <a:latin typeface="+mn-lt"/>
                          <a:ea typeface="Times New Roman" panose="02020603050405020304" pitchFamily="18" charset="0"/>
                          <a:cs typeface="Times New Roman" panose="02020603050405020304" pitchFamily="18" charset="0"/>
                        </a:rPr>
                        <a:t>BDL</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smtClean="0">
                          <a:solidFill>
                            <a:srgbClr val="000000"/>
                          </a:solidFill>
                          <a:effectLst/>
                          <a:latin typeface="+mn-lt"/>
                          <a:ea typeface="Times New Roman" panose="02020603050405020304" pitchFamily="18" charset="0"/>
                          <a:cs typeface="Times New Roman" panose="02020603050405020304" pitchFamily="18" charset="0"/>
                        </a:rPr>
                        <a:t>BDL</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smtClean="0">
                          <a:solidFill>
                            <a:srgbClr val="000000"/>
                          </a:solidFill>
                          <a:effectLst/>
                          <a:latin typeface="+mn-lt"/>
                          <a:ea typeface="Times New Roman" panose="02020603050405020304" pitchFamily="18" charset="0"/>
                          <a:cs typeface="Times New Roman" panose="02020603050405020304" pitchFamily="18" charset="0"/>
                        </a:rPr>
                        <a:t>BDL</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187618441"/>
                  </a:ext>
                </a:extLst>
              </a:tr>
              <a:tr h="194603">
                <a:tc>
                  <a:txBody>
                    <a:bodyPr/>
                    <a:lstStyle/>
                    <a:p>
                      <a:pPr marL="0" marR="0" algn="ctr">
                        <a:lnSpc>
                          <a:spcPct val="115000"/>
                        </a:lnSpc>
                        <a:spcBef>
                          <a:spcPts val="0"/>
                        </a:spcBef>
                        <a:spcAft>
                          <a:spcPts val="0"/>
                        </a:spcAft>
                      </a:pPr>
                      <a:r>
                        <a:rPr lang="en-US" sz="1050">
                          <a:effectLst/>
                          <a:latin typeface="+mn-lt"/>
                        </a:rPr>
                        <a:t>17</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rPr>
                        <a:t>Fluoride as F</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mg/l</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1.00</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1.5</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0.19</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0.31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Times New Roman" panose="02020603050405020304" pitchFamily="18" charset="0"/>
                        </a:rPr>
                        <a:t>0.22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0.31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520001861"/>
                  </a:ext>
                </a:extLst>
              </a:tr>
              <a:tr h="391159">
                <a:tc>
                  <a:txBody>
                    <a:bodyPr/>
                    <a:lstStyle/>
                    <a:p>
                      <a:pPr marL="0" marR="0" algn="ctr">
                        <a:lnSpc>
                          <a:spcPct val="115000"/>
                        </a:lnSpc>
                        <a:spcBef>
                          <a:spcPts val="0"/>
                        </a:spcBef>
                        <a:spcAft>
                          <a:spcPts val="0"/>
                        </a:spcAft>
                      </a:pPr>
                      <a:r>
                        <a:rPr lang="en-US" sz="1050">
                          <a:effectLst/>
                          <a:latin typeface="+mn-lt"/>
                        </a:rPr>
                        <a:t>18</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rPr>
                        <a:t>Sodium as Na</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rPr>
                        <a:t>mg/l</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304800" algn="l"/>
                        </a:tabLst>
                      </a:pPr>
                      <a:r>
                        <a:rPr lang="en-US" sz="1050">
                          <a:effectLst/>
                          <a:latin typeface="+mn-lt"/>
                        </a:rPr>
                        <a:t>Not Specified</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304800" algn="l"/>
                        </a:tabLst>
                      </a:pPr>
                      <a:r>
                        <a:rPr lang="en-US" sz="1050">
                          <a:effectLst/>
                          <a:latin typeface="+mn-lt"/>
                        </a:rPr>
                        <a:t>Not Specified</a:t>
                      </a:r>
                      <a:endParaRPr lang="en-US" sz="1050">
                        <a:effectLst/>
                        <a:latin typeface="+mn-lt"/>
                        <a:ea typeface="Times New Roman" panose="02020603050405020304" pitchFamily="18" charset="0"/>
                        <a:cs typeface="Times New Roman" panose="02020603050405020304" pitchFamily="18" charset="0"/>
                      </a:endParaRPr>
                    </a:p>
                  </a:txBody>
                  <a:tcPr marL="65473" marR="6547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200"/>
                        </a:spcBef>
                        <a:spcAft>
                          <a:spcPts val="20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96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Times New Roman" panose="02020603050405020304" pitchFamily="18" charset="0"/>
                        </a:rPr>
                        <a:t>148</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200"/>
                        </a:spcBef>
                        <a:spcAft>
                          <a:spcPts val="200"/>
                        </a:spcAft>
                      </a:pPr>
                      <a:r>
                        <a:rPr lang="en-US" sz="1050" kern="1200" dirty="0">
                          <a:solidFill>
                            <a:srgbClr val="000000"/>
                          </a:solidFill>
                          <a:effectLst/>
                          <a:latin typeface="+mn-lt"/>
                          <a:ea typeface="Times New Roman" panose="02020603050405020304" pitchFamily="18" charset="0"/>
                          <a:cs typeface="Times New Roman" panose="02020603050405020304" pitchFamily="18" charset="0"/>
                        </a:rPr>
                        <a:t>48</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Times New Roman" panose="02020603050405020304" pitchFamily="18" charset="0"/>
                        </a:rPr>
                        <a:t>84</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343306952"/>
                  </a:ext>
                </a:extLst>
              </a:tr>
            </a:tbl>
          </a:graphicData>
        </a:graphic>
      </p:graphicFrame>
      <p:graphicFrame>
        <p:nvGraphicFramePr>
          <p:cNvPr id="6" name="Table 5"/>
          <p:cNvGraphicFramePr>
            <a:graphicFrameLocks noGrp="1"/>
          </p:cNvGraphicFramePr>
          <p:nvPr>
            <p:extLst/>
          </p:nvPr>
        </p:nvGraphicFramePr>
        <p:xfrm>
          <a:off x="534992" y="541275"/>
          <a:ext cx="7924800" cy="332035"/>
        </p:xfrm>
        <a:graphic>
          <a:graphicData uri="http://schemas.openxmlformats.org/drawingml/2006/table">
            <a:tbl>
              <a:tblPr firstRow="1" bandRow="1">
                <a:tableStyleId>{5940675A-B579-460E-94D1-54222C63F5DA}</a:tableStyleId>
              </a:tblPr>
              <a:tblGrid>
                <a:gridCol w="685800">
                  <a:extLst>
                    <a:ext uri="{9D8B030D-6E8A-4147-A177-3AD203B41FA5}">
                      <a16:colId xmlns:a16="http://schemas.microsoft.com/office/drawing/2014/main" xmlns="" val="20000"/>
                    </a:ext>
                  </a:extLst>
                </a:gridCol>
                <a:gridCol w="1257300">
                  <a:extLst>
                    <a:ext uri="{9D8B030D-6E8A-4147-A177-3AD203B41FA5}">
                      <a16:colId xmlns:a16="http://schemas.microsoft.com/office/drawing/2014/main" xmlns="" val="20001"/>
                    </a:ext>
                  </a:extLst>
                </a:gridCol>
                <a:gridCol w="647700">
                  <a:extLst>
                    <a:ext uri="{9D8B030D-6E8A-4147-A177-3AD203B41FA5}">
                      <a16:colId xmlns:a16="http://schemas.microsoft.com/office/drawing/2014/main" xmlns="" val="20002"/>
                    </a:ext>
                  </a:extLst>
                </a:gridCol>
                <a:gridCol w="1295400">
                  <a:extLst>
                    <a:ext uri="{9D8B030D-6E8A-4147-A177-3AD203B41FA5}">
                      <a16:colId xmlns:a16="http://schemas.microsoft.com/office/drawing/2014/main" xmlns="" val="20003"/>
                    </a:ext>
                  </a:extLst>
                </a:gridCol>
                <a:gridCol w="685800">
                  <a:extLst>
                    <a:ext uri="{9D8B030D-6E8A-4147-A177-3AD203B41FA5}">
                      <a16:colId xmlns:a16="http://schemas.microsoft.com/office/drawing/2014/main" xmlns="" val="20004"/>
                    </a:ext>
                  </a:extLst>
                </a:gridCol>
                <a:gridCol w="1257300">
                  <a:extLst>
                    <a:ext uri="{9D8B030D-6E8A-4147-A177-3AD203B41FA5}">
                      <a16:colId xmlns:a16="http://schemas.microsoft.com/office/drawing/2014/main" xmlns="" val="20005"/>
                    </a:ext>
                  </a:extLst>
                </a:gridCol>
                <a:gridCol w="647700">
                  <a:extLst>
                    <a:ext uri="{9D8B030D-6E8A-4147-A177-3AD203B41FA5}">
                      <a16:colId xmlns:a16="http://schemas.microsoft.com/office/drawing/2014/main" xmlns="" val="20006"/>
                    </a:ext>
                  </a:extLst>
                </a:gridCol>
                <a:gridCol w="1447800">
                  <a:extLst>
                    <a:ext uri="{9D8B030D-6E8A-4147-A177-3AD203B41FA5}">
                      <a16:colId xmlns:a16="http://schemas.microsoft.com/office/drawing/2014/main" xmlns="" val="20007"/>
                    </a:ext>
                  </a:extLst>
                </a:gridCol>
              </a:tblGrid>
              <a:tr h="332035">
                <a:tc>
                  <a:txBody>
                    <a:bodyPr/>
                    <a:lstStyle/>
                    <a:p>
                      <a:r>
                        <a:rPr lang="en-IN" sz="1400" dirty="0" smtClean="0"/>
                        <a:t>GW5</a:t>
                      </a:r>
                      <a:endParaRPr lang="en-IN" sz="1400" dirty="0"/>
                    </a:p>
                  </a:txBody>
                  <a:tcPr/>
                </a:tc>
                <a:tc>
                  <a:txBody>
                    <a:bodyPr/>
                    <a:lstStyle/>
                    <a:p>
                      <a:r>
                        <a:rPr lang="en-IN" sz="1400" dirty="0" err="1" smtClean="0"/>
                        <a:t>Kot</a:t>
                      </a:r>
                      <a:r>
                        <a:rPr lang="en-IN" sz="1400" dirty="0" smtClean="0"/>
                        <a:t> </a:t>
                      </a:r>
                      <a:r>
                        <a:rPr lang="en-IN" sz="1400" dirty="0" err="1" smtClean="0"/>
                        <a:t>Saray</a:t>
                      </a:r>
                      <a:endParaRPr lang="en-IN" sz="1400" dirty="0"/>
                    </a:p>
                  </a:txBody>
                  <a:tcPr/>
                </a:tc>
                <a:tc>
                  <a:txBody>
                    <a:bodyPr/>
                    <a:lstStyle/>
                    <a:p>
                      <a:r>
                        <a:rPr lang="en-IN" sz="1400" dirty="0" smtClean="0"/>
                        <a:t>GW6</a:t>
                      </a:r>
                      <a:endParaRPr lang="en-IN" sz="1400" dirty="0"/>
                    </a:p>
                  </a:txBody>
                  <a:tcPr/>
                </a:tc>
                <a:tc>
                  <a:txBody>
                    <a:bodyPr/>
                    <a:lstStyle/>
                    <a:p>
                      <a:r>
                        <a:rPr lang="en-IN" sz="1400" dirty="0" err="1" smtClean="0"/>
                        <a:t>Khurdabad</a:t>
                      </a:r>
                      <a:endParaRPr lang="en-IN" sz="1400" dirty="0"/>
                    </a:p>
                  </a:txBody>
                  <a:tcPr/>
                </a:tc>
                <a:tc>
                  <a:txBody>
                    <a:bodyPr/>
                    <a:lstStyle/>
                    <a:p>
                      <a:r>
                        <a:rPr lang="en-IN" sz="1400" dirty="0" smtClean="0"/>
                        <a:t>GW7</a:t>
                      </a:r>
                      <a:endParaRPr lang="en-IN" sz="1400" dirty="0"/>
                    </a:p>
                  </a:txBody>
                  <a:tcPr/>
                </a:tc>
                <a:tc>
                  <a:txBody>
                    <a:bodyPr/>
                    <a:lstStyle/>
                    <a:p>
                      <a:r>
                        <a:rPr lang="en-IN" sz="1400" dirty="0" err="1" smtClean="0"/>
                        <a:t>Arwawa</a:t>
                      </a:r>
                      <a:endParaRPr lang="en-IN"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400" dirty="0" smtClean="0"/>
                        <a:t>GW8</a:t>
                      </a:r>
                      <a:endParaRPr lang="en-IN" sz="1400" dirty="0"/>
                    </a:p>
                  </a:txBody>
                  <a:tcPr/>
                </a:tc>
                <a:tc>
                  <a:txBody>
                    <a:bodyPr/>
                    <a:lstStyle/>
                    <a:p>
                      <a:r>
                        <a:rPr lang="en-IN" sz="1400" dirty="0" smtClean="0"/>
                        <a:t>Ayodhya</a:t>
                      </a:r>
                      <a:endParaRPr lang="en-IN" sz="1400" dirty="0"/>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15977591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xmlns="" id="{E94BC8D3-0813-4630-A031-FBDEC2D15300}"/>
              </a:ext>
            </a:extLst>
          </p:cNvPr>
          <p:cNvSpPr>
            <a:spLocks noGrp="1"/>
          </p:cNvSpPr>
          <p:nvPr>
            <p:ph type="sldNum" sz="quarter" idx="12"/>
          </p:nvPr>
        </p:nvSpPr>
        <p:spPr>
          <a:xfrm>
            <a:off x="7010400" y="6514590"/>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07CB2E81-64FA-4342-AD72-0B34B342A47E}" type="slidenum">
              <a:rPr lang="en-US" altLang="en-US" sz="1400"/>
              <a:pPr/>
              <a:t>27</a:t>
            </a:fld>
            <a:endParaRPr lang="en-US" altLang="en-US" sz="1400" dirty="0"/>
          </a:p>
        </p:txBody>
      </p:sp>
      <p:sp>
        <p:nvSpPr>
          <p:cNvPr id="21507" name="Text Box 4">
            <a:extLst>
              <a:ext uri="{FF2B5EF4-FFF2-40B4-BE49-F238E27FC236}">
                <a16:creationId xmlns:a16="http://schemas.microsoft.com/office/drawing/2014/main" xmlns="" id="{7E288CD5-02F3-47E6-9D52-D33B160ABB89}"/>
              </a:ext>
            </a:extLst>
          </p:cNvPr>
          <p:cNvSpPr txBox="1">
            <a:spLocks noChangeArrowheads="1"/>
          </p:cNvSpPr>
          <p:nvPr/>
        </p:nvSpPr>
        <p:spPr bwMode="auto">
          <a:xfrm>
            <a:off x="509592" y="0"/>
            <a:ext cx="832960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800" b="1" dirty="0"/>
              <a:t>Ground Water Quality in the Study Area </a:t>
            </a:r>
          </a:p>
        </p:txBody>
      </p:sp>
      <p:graphicFrame>
        <p:nvGraphicFramePr>
          <p:cNvPr id="5" name="Table 4"/>
          <p:cNvGraphicFramePr>
            <a:graphicFrameLocks noGrp="1"/>
          </p:cNvGraphicFramePr>
          <p:nvPr>
            <p:extLst/>
          </p:nvPr>
        </p:nvGraphicFramePr>
        <p:xfrm>
          <a:off x="104775" y="978594"/>
          <a:ext cx="8963025" cy="5650509"/>
        </p:xfrm>
        <a:graphic>
          <a:graphicData uri="http://schemas.openxmlformats.org/drawingml/2006/table">
            <a:tbl>
              <a:tblPr firstRow="1" firstCol="1" lastRow="1" lastCol="1" bandRow="1" bandCol="1">
                <a:tableStyleId>{2D5ABB26-0587-4C30-8999-92F81FD0307C}</a:tableStyleId>
              </a:tblPr>
              <a:tblGrid>
                <a:gridCol w="906393">
                  <a:extLst>
                    <a:ext uri="{9D8B030D-6E8A-4147-A177-3AD203B41FA5}">
                      <a16:colId xmlns:a16="http://schemas.microsoft.com/office/drawing/2014/main" xmlns="" val="1244827371"/>
                    </a:ext>
                  </a:extLst>
                </a:gridCol>
                <a:gridCol w="1862745">
                  <a:extLst>
                    <a:ext uri="{9D8B030D-6E8A-4147-A177-3AD203B41FA5}">
                      <a16:colId xmlns:a16="http://schemas.microsoft.com/office/drawing/2014/main" xmlns="" val="3134542261"/>
                    </a:ext>
                  </a:extLst>
                </a:gridCol>
                <a:gridCol w="592447">
                  <a:extLst>
                    <a:ext uri="{9D8B030D-6E8A-4147-A177-3AD203B41FA5}">
                      <a16:colId xmlns:a16="http://schemas.microsoft.com/office/drawing/2014/main" xmlns="" val="495808783"/>
                    </a:ext>
                  </a:extLst>
                </a:gridCol>
                <a:gridCol w="931074">
                  <a:extLst>
                    <a:ext uri="{9D8B030D-6E8A-4147-A177-3AD203B41FA5}">
                      <a16:colId xmlns:a16="http://schemas.microsoft.com/office/drawing/2014/main" xmlns="" val="543278966"/>
                    </a:ext>
                  </a:extLst>
                </a:gridCol>
                <a:gridCol w="860366">
                  <a:extLst>
                    <a:ext uri="{9D8B030D-6E8A-4147-A177-3AD203B41FA5}">
                      <a16:colId xmlns:a16="http://schemas.microsoft.com/office/drawing/2014/main" xmlns="" val="3396977237"/>
                    </a:ext>
                  </a:extLst>
                </a:gridCol>
                <a:gridCol w="917574">
                  <a:extLst>
                    <a:ext uri="{9D8B030D-6E8A-4147-A177-3AD203B41FA5}">
                      <a16:colId xmlns:a16="http://schemas.microsoft.com/office/drawing/2014/main" xmlns="" val="204256353"/>
                    </a:ext>
                  </a:extLst>
                </a:gridCol>
                <a:gridCol w="987426">
                  <a:extLst>
                    <a:ext uri="{9D8B030D-6E8A-4147-A177-3AD203B41FA5}">
                      <a16:colId xmlns:a16="http://schemas.microsoft.com/office/drawing/2014/main" xmlns="" val="4133968521"/>
                    </a:ext>
                  </a:extLst>
                </a:gridCol>
                <a:gridCol w="990600">
                  <a:extLst>
                    <a:ext uri="{9D8B030D-6E8A-4147-A177-3AD203B41FA5}">
                      <a16:colId xmlns:a16="http://schemas.microsoft.com/office/drawing/2014/main" xmlns="" val="1673546527"/>
                    </a:ext>
                  </a:extLst>
                </a:gridCol>
                <a:gridCol w="914400">
                  <a:extLst>
                    <a:ext uri="{9D8B030D-6E8A-4147-A177-3AD203B41FA5}">
                      <a16:colId xmlns:a16="http://schemas.microsoft.com/office/drawing/2014/main" xmlns="" val="3499200575"/>
                    </a:ext>
                  </a:extLst>
                </a:gridCol>
              </a:tblGrid>
              <a:tr h="391159">
                <a:tc rowSpan="2">
                  <a:txBody>
                    <a:bodyPr/>
                    <a:lstStyle/>
                    <a:p>
                      <a:pPr marL="0" marR="0" algn="ctr">
                        <a:lnSpc>
                          <a:spcPct val="115000"/>
                        </a:lnSpc>
                        <a:spcBef>
                          <a:spcPts val="0"/>
                        </a:spcBef>
                        <a:spcAft>
                          <a:spcPts val="0"/>
                        </a:spcAft>
                      </a:pPr>
                      <a:r>
                        <a:rPr lang="en-US" sz="1050" b="1" i="0" dirty="0">
                          <a:effectLst/>
                          <a:latin typeface="+mn-lt"/>
                        </a:rPr>
                        <a:t>S.</a:t>
                      </a:r>
                    </a:p>
                    <a:p>
                      <a:pPr marL="0" marR="0" algn="ctr">
                        <a:lnSpc>
                          <a:spcPct val="115000"/>
                        </a:lnSpc>
                        <a:spcBef>
                          <a:spcPts val="0"/>
                        </a:spcBef>
                        <a:spcAft>
                          <a:spcPts val="0"/>
                        </a:spcAft>
                      </a:pPr>
                      <a:r>
                        <a:rPr lang="en-US" sz="1050" b="1" i="0" dirty="0">
                          <a:effectLst/>
                          <a:latin typeface="+mn-lt"/>
                        </a:rPr>
                        <a:t>No.</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050" b="1" i="0" dirty="0">
                          <a:effectLst/>
                          <a:latin typeface="+mn-lt"/>
                        </a:rPr>
                        <a:t>Parameter</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050" b="1" i="0" dirty="0">
                          <a:effectLst/>
                          <a:latin typeface="+mn-lt"/>
                        </a:rPr>
                        <a:t>Unit</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1050" b="1" i="0" dirty="0">
                          <a:effectLst/>
                          <a:latin typeface="+mn-lt"/>
                        </a:rPr>
                        <a:t>Limit as per IS 10500 : 2012</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4">
                  <a:txBody>
                    <a:bodyPr/>
                    <a:lstStyle/>
                    <a:p>
                      <a:pPr marL="0" marR="0" algn="ctr">
                        <a:lnSpc>
                          <a:spcPct val="115000"/>
                        </a:lnSpc>
                        <a:spcBef>
                          <a:spcPts val="0"/>
                        </a:spcBef>
                        <a:spcAft>
                          <a:spcPts val="0"/>
                        </a:spcAft>
                      </a:pPr>
                      <a:r>
                        <a:rPr lang="en-US" sz="1050" b="1" i="0" dirty="0">
                          <a:effectLst/>
                          <a:latin typeface="+mn-lt"/>
                        </a:rPr>
                        <a:t>Results</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46271864"/>
                  </a:ext>
                </a:extLst>
              </a:tr>
              <a:tr h="39115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050" b="1" i="0" dirty="0">
                          <a:effectLst/>
                          <a:latin typeface="+mn-lt"/>
                        </a:rPr>
                        <a:t>Acceptable limit</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i="0" dirty="0">
                          <a:effectLst/>
                          <a:latin typeface="+mn-lt"/>
                        </a:rPr>
                        <a:t>Permissible limit</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i="0" dirty="0">
                          <a:effectLst/>
                          <a:latin typeface="+mn-lt"/>
                        </a:rPr>
                        <a:t>GW1</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i="0" dirty="0">
                          <a:effectLst/>
                          <a:latin typeface="+mn-lt"/>
                        </a:rPr>
                        <a:t>GW2</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i="0" dirty="0">
                          <a:effectLst/>
                          <a:latin typeface="+mn-lt"/>
                        </a:rPr>
                        <a:t>GW3</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b="1" i="0" dirty="0">
                          <a:effectLst/>
                          <a:latin typeface="+mn-lt"/>
                        </a:rPr>
                        <a:t>GW4</a:t>
                      </a:r>
                      <a:endParaRPr lang="en-US" sz="1050" b="1" i="0" dirty="0">
                        <a:effectLst/>
                        <a:latin typeface="+mn-lt"/>
                        <a:ea typeface="Times New Roman" panose="02020603050405020304" pitchFamily="18" charset="0"/>
                        <a:cs typeface="Times New Roman" panose="02020603050405020304" pitchFamily="18" charset="0"/>
                      </a:endParaRPr>
                    </a:p>
                  </a:txBody>
                  <a:tcPr marL="65473" marR="6547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053266638"/>
                  </a:ext>
                </a:extLst>
              </a:tr>
              <a:tr h="194603">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19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dirty="0">
                          <a:effectLst/>
                          <a:latin typeface="+mn-lt"/>
                          <a:ea typeface="Times New Roman" panose="02020603050405020304" pitchFamily="18" charset="0"/>
                          <a:cs typeface="Times New Roman" panose="02020603050405020304" pitchFamily="18" charset="0"/>
                        </a:rPr>
                        <a:t>Potassium as K</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solidFill>
                            <a:srgbClr val="000000"/>
                          </a:solidFill>
                          <a:effectLst/>
                          <a:latin typeface="+mn-lt"/>
                          <a:ea typeface="Times New Roman" panose="02020603050405020304" pitchFamily="18" charset="0"/>
                          <a:cs typeface="Times New Roman" panose="02020603050405020304" pitchFamily="18" charset="0"/>
                        </a:rPr>
                        <a:t>mg/l</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304800" algn="l"/>
                        </a:tabLst>
                      </a:pPr>
                      <a:r>
                        <a:rPr lang="en-US" sz="1050">
                          <a:solidFill>
                            <a:srgbClr val="000000"/>
                          </a:solidFill>
                          <a:effectLst/>
                          <a:latin typeface="+mn-lt"/>
                          <a:ea typeface="Times New Roman" panose="02020603050405020304" pitchFamily="18" charset="0"/>
                          <a:cs typeface="Times New Roman" panose="02020603050405020304" pitchFamily="18" charset="0"/>
                        </a:rPr>
                        <a:t>Not Specified</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304800" algn="l"/>
                        </a:tabLst>
                      </a:pPr>
                      <a:r>
                        <a:rPr lang="en-US" sz="1050">
                          <a:solidFill>
                            <a:srgbClr val="000000"/>
                          </a:solidFill>
                          <a:effectLst/>
                          <a:latin typeface="+mn-lt"/>
                          <a:ea typeface="Times New Roman" panose="02020603050405020304" pitchFamily="18" charset="0"/>
                          <a:cs typeface="Times New Roman" panose="02020603050405020304" pitchFamily="18" charset="0"/>
                        </a:rPr>
                        <a:t>Not Specified</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200"/>
                        </a:spcBef>
                        <a:spcAft>
                          <a:spcPts val="200"/>
                        </a:spcAft>
                      </a:pPr>
                      <a:r>
                        <a:rPr lang="en-US" sz="1050" kern="1200">
                          <a:solidFill>
                            <a:srgbClr val="000000"/>
                          </a:solidFill>
                          <a:effectLst/>
                          <a:latin typeface="+mn-lt"/>
                          <a:ea typeface="Times New Roman" panose="02020603050405020304" pitchFamily="18" charset="0"/>
                          <a:cs typeface="Arial" panose="020B0604020202020204" pitchFamily="34" charset="0"/>
                        </a:rPr>
                        <a:t>2.8</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3.9</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200"/>
                        </a:spcBef>
                        <a:spcAft>
                          <a:spcPts val="200"/>
                        </a:spcAft>
                      </a:pPr>
                      <a:r>
                        <a:rPr lang="en-US" sz="1050" kern="1200">
                          <a:solidFill>
                            <a:srgbClr val="000000"/>
                          </a:solidFill>
                          <a:effectLst/>
                          <a:latin typeface="+mn-lt"/>
                          <a:ea typeface="Times New Roman" panose="02020603050405020304" pitchFamily="18" charset="0"/>
                          <a:cs typeface="Arial" panose="020B0604020202020204" pitchFamily="34" charset="0"/>
                        </a:rPr>
                        <a:t>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1.9</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125366830"/>
                  </a:ext>
                </a:extLst>
              </a:tr>
              <a:tr h="32227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Barium as Ba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589636554"/>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Residual Free Chlorine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304800" algn="l"/>
                        </a:tabLst>
                      </a:pPr>
                      <a:r>
                        <a:rPr lang="en-US" sz="1050">
                          <a:effectLst/>
                          <a:latin typeface="+mn-lt"/>
                          <a:ea typeface="Times New Roman" panose="02020603050405020304" pitchFamily="18" charset="0"/>
                          <a:cs typeface="Times New Roman" panose="02020603050405020304" pitchFamily="18" charset="0"/>
                        </a:rPr>
                        <a:t>0.20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644676009"/>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Aluminum as Al</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508213165"/>
                  </a:ext>
                </a:extLst>
              </a:tr>
              <a:tr h="391159">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Cadmium as Cd</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0.003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187960" algn="l"/>
                        </a:tabLst>
                      </a:pPr>
                      <a:r>
                        <a:rPr lang="en-US" sz="1050">
                          <a:effectLst/>
                          <a:latin typeface="+mn-lt"/>
                          <a:ea typeface="Times New Roman" panose="02020603050405020304" pitchFamily="18" charset="0"/>
                          <a:cs typeface="Times New Roman" panose="02020603050405020304" pitchFamily="18" charset="0"/>
                        </a:rPr>
                        <a:t>0.003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187960" algn="l"/>
                        </a:tabLst>
                      </a:pPr>
                      <a:r>
                        <a:rPr lang="en-US" sz="1050" kern="1200">
                          <a:solidFill>
                            <a:srgbClr val="000000"/>
                          </a:solidFill>
                          <a:effectLst/>
                          <a:latin typeface="+mn-lt"/>
                          <a:ea typeface="Times New Roman" panose="02020603050405020304" pitchFamily="18" charset="0"/>
                          <a:cs typeface="Arial" panose="020B0604020202020204" pitchFamily="34" charset="0"/>
                        </a:rPr>
                        <a:t>BDL(&lt;0.003)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187960" algn="l"/>
                        </a:tabLst>
                      </a:pPr>
                      <a:r>
                        <a:rPr lang="en-US" sz="1050" kern="1200">
                          <a:solidFill>
                            <a:srgbClr val="000000"/>
                          </a:solidFill>
                          <a:effectLst/>
                          <a:latin typeface="+mn-lt"/>
                          <a:ea typeface="Times New Roman" panose="02020603050405020304" pitchFamily="18" charset="0"/>
                          <a:cs typeface="Arial" panose="020B0604020202020204" pitchFamily="34" charset="0"/>
                        </a:rPr>
                        <a:t>BDL(&lt;0.003)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187960" algn="l"/>
                        </a:tabLst>
                      </a:pPr>
                      <a:r>
                        <a:rPr lang="en-US" sz="1050" kern="1200">
                          <a:solidFill>
                            <a:srgbClr val="000000"/>
                          </a:solidFill>
                          <a:effectLst/>
                          <a:latin typeface="+mn-lt"/>
                          <a:ea typeface="Times New Roman" panose="02020603050405020304" pitchFamily="18" charset="0"/>
                          <a:cs typeface="Arial" panose="020B0604020202020204" pitchFamily="34" charset="0"/>
                        </a:rPr>
                        <a:t>BDL(&lt;0.003)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187960" algn="l"/>
                        </a:tabLst>
                      </a:pPr>
                      <a:r>
                        <a:rPr lang="en-US" sz="1050" kern="1200">
                          <a:solidFill>
                            <a:srgbClr val="000000"/>
                          </a:solidFill>
                          <a:effectLst/>
                          <a:latin typeface="+mn-lt"/>
                          <a:ea typeface="Times New Roman" panose="02020603050405020304" pitchFamily="18" charset="0"/>
                          <a:cs typeface="Arial" panose="020B0604020202020204" pitchFamily="34" charset="0"/>
                        </a:rPr>
                        <a:t>BDL(&lt;0.003)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804948570"/>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Lead as Pb</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0.01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36502833"/>
                  </a:ext>
                </a:extLst>
              </a:tr>
              <a:tr h="391159">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Copper as Cu</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0.05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1.5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214343174"/>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Zinc as Zn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5.00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15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0.11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0.11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0.06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0.08</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982714563"/>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Total Chromium as Cr</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0.05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377023784"/>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Arsenic as As</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dirty="0">
                          <a:effectLst/>
                          <a:latin typeface="+mn-lt"/>
                          <a:ea typeface="Times New Roman" panose="02020603050405020304" pitchFamily="18" charset="0"/>
                          <a:cs typeface="Times New Roman" panose="02020603050405020304" pitchFamily="18" charset="0"/>
                        </a:rPr>
                        <a:t>0.05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724488689"/>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29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Cyanide as CN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314325" algn="l"/>
                        </a:tabLst>
                      </a:pPr>
                      <a:r>
                        <a:rPr lang="en-US" sz="1050">
                          <a:effectLst/>
                          <a:latin typeface="+mn-lt"/>
                          <a:ea typeface="Times New Roman" panose="02020603050405020304" pitchFamily="18" charset="0"/>
                          <a:cs typeface="Times New Roman" panose="02020603050405020304" pitchFamily="18" charset="0"/>
                        </a:rPr>
                        <a:t>0.05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813352213"/>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Selenium as Se</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04383989"/>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31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Mercury as Hg</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934491454"/>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32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Anionic Surfactants as MBAS</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520700" algn="ctr"/>
                        </a:tabLst>
                      </a:pPr>
                      <a:r>
                        <a:rPr lang="en-US" sz="1050">
                          <a:effectLst/>
                          <a:latin typeface="+mn-lt"/>
                          <a:ea typeface="Times New Roman" panose="02020603050405020304" pitchFamily="18" charset="0"/>
                          <a:cs typeface="Times New Roman" panose="02020603050405020304" pitchFamily="18" charset="0"/>
                        </a:rPr>
                        <a:t>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520700" algn="ctr"/>
                        </a:tabLst>
                      </a:pPr>
                      <a:r>
                        <a:rPr lang="en-US" sz="1050" kern="1200" dirty="0">
                          <a:solidFill>
                            <a:srgbClr val="000000"/>
                          </a:solidFill>
                          <a:effectLst/>
                          <a:latin typeface="+mn-lt"/>
                          <a:ea typeface="Times New Roman" panose="02020603050405020304" pitchFamily="18" charset="0"/>
                          <a:cs typeface="Arial" panose="020B0604020202020204" pitchFamily="34" charset="0"/>
                        </a:rPr>
                        <a:t>BDL(&lt;0.025)</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520700" algn="ctr"/>
                        </a:tabLst>
                      </a:pPr>
                      <a:r>
                        <a:rPr lang="en-US" sz="1050" kern="1200" dirty="0">
                          <a:solidFill>
                            <a:srgbClr val="000000"/>
                          </a:solidFill>
                          <a:effectLst/>
                          <a:latin typeface="+mn-lt"/>
                          <a:ea typeface="Times New Roman" panose="02020603050405020304" pitchFamily="18" charset="0"/>
                          <a:cs typeface="Arial" panose="020B0604020202020204" pitchFamily="34" charset="0"/>
                        </a:rPr>
                        <a:t>BDL(&lt;0.025)</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520700" algn="ctr"/>
                        </a:tabLst>
                      </a:pPr>
                      <a:r>
                        <a:rPr lang="en-US" sz="1050" kern="1200">
                          <a:solidFill>
                            <a:srgbClr val="000000"/>
                          </a:solidFill>
                          <a:effectLst/>
                          <a:latin typeface="+mn-lt"/>
                          <a:ea typeface="Times New Roman" panose="02020603050405020304" pitchFamily="18" charset="0"/>
                          <a:cs typeface="Arial" panose="020B0604020202020204" pitchFamily="34" charset="0"/>
                        </a:rPr>
                        <a:t>BDL(&lt;0.025)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tabLst>
                          <a:tab pos="520700" algn="ctr"/>
                        </a:tabLst>
                      </a:pPr>
                      <a:r>
                        <a:rPr lang="en-US" sz="1050" kern="1200" dirty="0">
                          <a:solidFill>
                            <a:srgbClr val="000000"/>
                          </a:solidFill>
                          <a:effectLst/>
                          <a:latin typeface="+mn-lt"/>
                          <a:ea typeface="Times New Roman" panose="02020603050405020304" pitchFamily="18" charset="0"/>
                          <a:cs typeface="Arial" panose="020B0604020202020204" pitchFamily="34" charset="0"/>
                        </a:rPr>
                        <a:t>BDL(&lt;0.025)</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61286932"/>
                  </a:ext>
                </a:extLst>
              </a:tr>
              <a:tr h="32227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33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Phenolic Compounds</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0.002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375600685"/>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34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Pesticides</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pt-BR" sz="1050">
                          <a:effectLst/>
                          <a:latin typeface="+mn-lt"/>
                          <a:ea typeface="Times New Roman" panose="02020603050405020304" pitchFamily="18" charset="0"/>
                          <a:cs typeface="Times New Roman" panose="02020603050405020304" pitchFamily="18" charset="0"/>
                        </a:rPr>
                        <a:t>mg/l</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tabLst>
                          <a:tab pos="257175" algn="l"/>
                        </a:tabLst>
                      </a:pPr>
                      <a:r>
                        <a:rPr lang="en-US" sz="1050">
                          <a:effectLst/>
                          <a:latin typeface="+mn-lt"/>
                          <a:ea typeface="Times New Roman" panose="02020603050405020304" pitchFamily="18" charset="0"/>
                          <a:cs typeface="Times New Roman" panose="02020603050405020304" pitchFamily="18" charset="0"/>
                        </a:rPr>
                        <a:t>Absent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Absent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Absent</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Absent</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Absent</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Absent</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187618441"/>
                  </a:ext>
                </a:extLst>
              </a:tr>
              <a:tr h="194603">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35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Total Coliforms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MPN/</a:t>
                      </a:r>
                    </a:p>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100ml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Absent /100ml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Absent /100ml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&lt;2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4</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&lt;2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&lt;2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520001861"/>
                  </a:ext>
                </a:extLst>
              </a:tr>
              <a:tr h="391159">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36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E. Coli</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MPN/</a:t>
                      </a:r>
                    </a:p>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100ml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Absent /100ml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50">
                          <a:effectLst/>
                          <a:latin typeface="+mn-lt"/>
                          <a:ea typeface="Times New Roman" panose="02020603050405020304" pitchFamily="18" charset="0"/>
                          <a:cs typeface="Times New Roman" panose="02020603050405020304" pitchFamily="18" charset="0"/>
                        </a:rPr>
                        <a:t>Absent /100ml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&lt;2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&lt;2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&lt;2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&lt;2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343306952"/>
                  </a:ext>
                </a:extLst>
              </a:tr>
            </a:tbl>
          </a:graphicData>
        </a:graphic>
      </p:graphicFrame>
      <p:graphicFrame>
        <p:nvGraphicFramePr>
          <p:cNvPr id="8" name="Table 7"/>
          <p:cNvGraphicFramePr>
            <a:graphicFrameLocks noGrp="1"/>
          </p:cNvGraphicFramePr>
          <p:nvPr>
            <p:extLst/>
          </p:nvPr>
        </p:nvGraphicFramePr>
        <p:xfrm>
          <a:off x="711996" y="502344"/>
          <a:ext cx="7924800" cy="332035"/>
        </p:xfrm>
        <a:graphic>
          <a:graphicData uri="http://schemas.openxmlformats.org/drawingml/2006/table">
            <a:tbl>
              <a:tblPr firstRow="1" bandRow="1">
                <a:tableStyleId>{5940675A-B579-460E-94D1-54222C63F5DA}</a:tableStyleId>
              </a:tblPr>
              <a:tblGrid>
                <a:gridCol w="685800">
                  <a:extLst>
                    <a:ext uri="{9D8B030D-6E8A-4147-A177-3AD203B41FA5}">
                      <a16:colId xmlns:a16="http://schemas.microsoft.com/office/drawing/2014/main" xmlns="" val="20000"/>
                    </a:ext>
                  </a:extLst>
                </a:gridCol>
                <a:gridCol w="1257300">
                  <a:extLst>
                    <a:ext uri="{9D8B030D-6E8A-4147-A177-3AD203B41FA5}">
                      <a16:colId xmlns:a16="http://schemas.microsoft.com/office/drawing/2014/main" xmlns="" val="20001"/>
                    </a:ext>
                  </a:extLst>
                </a:gridCol>
                <a:gridCol w="647700">
                  <a:extLst>
                    <a:ext uri="{9D8B030D-6E8A-4147-A177-3AD203B41FA5}">
                      <a16:colId xmlns:a16="http://schemas.microsoft.com/office/drawing/2014/main" xmlns="" val="20002"/>
                    </a:ext>
                  </a:extLst>
                </a:gridCol>
                <a:gridCol w="1295400">
                  <a:extLst>
                    <a:ext uri="{9D8B030D-6E8A-4147-A177-3AD203B41FA5}">
                      <a16:colId xmlns:a16="http://schemas.microsoft.com/office/drawing/2014/main" xmlns="" val="20003"/>
                    </a:ext>
                  </a:extLst>
                </a:gridCol>
                <a:gridCol w="685800">
                  <a:extLst>
                    <a:ext uri="{9D8B030D-6E8A-4147-A177-3AD203B41FA5}">
                      <a16:colId xmlns:a16="http://schemas.microsoft.com/office/drawing/2014/main" xmlns="" val="20004"/>
                    </a:ext>
                  </a:extLst>
                </a:gridCol>
                <a:gridCol w="1257300">
                  <a:extLst>
                    <a:ext uri="{9D8B030D-6E8A-4147-A177-3AD203B41FA5}">
                      <a16:colId xmlns:a16="http://schemas.microsoft.com/office/drawing/2014/main" xmlns="" val="20005"/>
                    </a:ext>
                  </a:extLst>
                </a:gridCol>
                <a:gridCol w="647700">
                  <a:extLst>
                    <a:ext uri="{9D8B030D-6E8A-4147-A177-3AD203B41FA5}">
                      <a16:colId xmlns:a16="http://schemas.microsoft.com/office/drawing/2014/main" xmlns="" val="20006"/>
                    </a:ext>
                  </a:extLst>
                </a:gridCol>
                <a:gridCol w="1447800">
                  <a:extLst>
                    <a:ext uri="{9D8B030D-6E8A-4147-A177-3AD203B41FA5}">
                      <a16:colId xmlns:a16="http://schemas.microsoft.com/office/drawing/2014/main" xmlns="" val="20007"/>
                    </a:ext>
                  </a:extLst>
                </a:gridCol>
              </a:tblGrid>
              <a:tr h="332035">
                <a:tc>
                  <a:txBody>
                    <a:bodyPr/>
                    <a:lstStyle/>
                    <a:p>
                      <a:r>
                        <a:rPr lang="en-IN" sz="1400" dirty="0" smtClean="0"/>
                        <a:t>GW5</a:t>
                      </a:r>
                      <a:endParaRPr lang="en-IN" sz="1400" dirty="0"/>
                    </a:p>
                  </a:txBody>
                  <a:tcPr/>
                </a:tc>
                <a:tc>
                  <a:txBody>
                    <a:bodyPr/>
                    <a:lstStyle/>
                    <a:p>
                      <a:r>
                        <a:rPr lang="en-IN" sz="1400" dirty="0" err="1" smtClean="0"/>
                        <a:t>Kot</a:t>
                      </a:r>
                      <a:r>
                        <a:rPr lang="en-IN" sz="1400" dirty="0" smtClean="0"/>
                        <a:t> </a:t>
                      </a:r>
                      <a:r>
                        <a:rPr lang="en-IN" sz="1400" dirty="0" err="1" smtClean="0"/>
                        <a:t>Saray</a:t>
                      </a:r>
                      <a:endParaRPr lang="en-IN" sz="1400" dirty="0"/>
                    </a:p>
                  </a:txBody>
                  <a:tcPr/>
                </a:tc>
                <a:tc>
                  <a:txBody>
                    <a:bodyPr/>
                    <a:lstStyle/>
                    <a:p>
                      <a:r>
                        <a:rPr lang="en-IN" sz="1400" dirty="0" smtClean="0"/>
                        <a:t>GW6</a:t>
                      </a:r>
                      <a:endParaRPr lang="en-IN" sz="1400" dirty="0"/>
                    </a:p>
                  </a:txBody>
                  <a:tcPr/>
                </a:tc>
                <a:tc>
                  <a:txBody>
                    <a:bodyPr/>
                    <a:lstStyle/>
                    <a:p>
                      <a:r>
                        <a:rPr lang="en-IN" sz="1400" dirty="0" err="1" smtClean="0"/>
                        <a:t>Khurdabad</a:t>
                      </a:r>
                      <a:endParaRPr lang="en-IN" sz="1400" dirty="0"/>
                    </a:p>
                  </a:txBody>
                  <a:tcPr/>
                </a:tc>
                <a:tc>
                  <a:txBody>
                    <a:bodyPr/>
                    <a:lstStyle/>
                    <a:p>
                      <a:r>
                        <a:rPr lang="en-IN" sz="1400" dirty="0" smtClean="0"/>
                        <a:t>GW7</a:t>
                      </a:r>
                      <a:endParaRPr lang="en-IN" sz="1400" dirty="0"/>
                    </a:p>
                  </a:txBody>
                  <a:tcPr/>
                </a:tc>
                <a:tc>
                  <a:txBody>
                    <a:bodyPr/>
                    <a:lstStyle/>
                    <a:p>
                      <a:r>
                        <a:rPr lang="en-IN" sz="1400" dirty="0" err="1" smtClean="0"/>
                        <a:t>Arwawa</a:t>
                      </a:r>
                      <a:endParaRPr lang="en-IN"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400" dirty="0" smtClean="0"/>
                        <a:t>GW8</a:t>
                      </a:r>
                      <a:endParaRPr lang="en-IN" sz="1400" dirty="0"/>
                    </a:p>
                  </a:txBody>
                  <a:tcPr/>
                </a:tc>
                <a:tc>
                  <a:txBody>
                    <a:bodyPr/>
                    <a:lstStyle/>
                    <a:p>
                      <a:r>
                        <a:rPr lang="en-IN" sz="1400" dirty="0" smtClean="0"/>
                        <a:t>Ayodhya</a:t>
                      </a:r>
                      <a:endParaRPr lang="en-IN" sz="1400" dirty="0"/>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36424272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4">
            <a:extLst>
              <a:ext uri="{FF2B5EF4-FFF2-40B4-BE49-F238E27FC236}">
                <a16:creationId xmlns:a16="http://schemas.microsoft.com/office/drawing/2014/main" xmlns="" id="{45AD8B94-5D4D-4734-981F-60B5BC72AE88}"/>
              </a:ext>
            </a:extLst>
          </p:cNvPr>
          <p:cNvSpPr txBox="1">
            <a:spLocks noChangeArrowheads="1"/>
          </p:cNvSpPr>
          <p:nvPr/>
        </p:nvSpPr>
        <p:spPr bwMode="auto">
          <a:xfrm>
            <a:off x="304799" y="125144"/>
            <a:ext cx="8382001"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800" b="1" dirty="0" smtClean="0"/>
              <a:t>Surface </a:t>
            </a:r>
            <a:r>
              <a:rPr lang="en-US" altLang="en-US" sz="1800" b="1" dirty="0"/>
              <a:t>Water Quality in the Study Area </a:t>
            </a:r>
          </a:p>
        </p:txBody>
      </p:sp>
      <p:sp>
        <p:nvSpPr>
          <p:cNvPr id="7" name="Slide Number Placeholder 5">
            <a:extLst>
              <a:ext uri="{FF2B5EF4-FFF2-40B4-BE49-F238E27FC236}">
                <a16:creationId xmlns:a16="http://schemas.microsoft.com/office/drawing/2014/main" xmlns="" id="{E941921C-892A-42D1-A7EC-351D741EE499}"/>
              </a:ext>
            </a:extLst>
          </p:cNvPr>
          <p:cNvSpPr>
            <a:spLocks noGrp="1"/>
          </p:cNvSpPr>
          <p:nvPr>
            <p:ph type="sldNum" sz="quarter" idx="12"/>
          </p:nvPr>
        </p:nvSpPr>
        <p:spPr>
          <a:xfrm>
            <a:off x="7010400" y="6357937"/>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CB708A6C-9A42-43B1-8F56-D2F3A57BBABF}" type="slidenum">
              <a:rPr lang="en-US" altLang="en-US" sz="1400"/>
              <a:pPr/>
              <a:t>28</a:t>
            </a:fld>
            <a:endParaRPr lang="en-US" altLang="en-US" sz="1400" dirty="0"/>
          </a:p>
        </p:txBody>
      </p:sp>
      <p:graphicFrame>
        <p:nvGraphicFramePr>
          <p:cNvPr id="2" name="Table 1"/>
          <p:cNvGraphicFramePr>
            <a:graphicFrameLocks noGrp="1"/>
          </p:cNvGraphicFramePr>
          <p:nvPr>
            <p:extLst/>
          </p:nvPr>
        </p:nvGraphicFramePr>
        <p:xfrm>
          <a:off x="152398" y="1093815"/>
          <a:ext cx="8839202" cy="4992354"/>
        </p:xfrm>
        <a:graphic>
          <a:graphicData uri="http://schemas.openxmlformats.org/drawingml/2006/table">
            <a:tbl>
              <a:tblPr>
                <a:tableStyleId>{616DA210-FB5B-4158-B5E0-FEB733F419BA}</a:tableStyleId>
              </a:tblPr>
              <a:tblGrid>
                <a:gridCol w="533401">
                  <a:extLst>
                    <a:ext uri="{9D8B030D-6E8A-4147-A177-3AD203B41FA5}">
                      <a16:colId xmlns:a16="http://schemas.microsoft.com/office/drawing/2014/main" xmlns="" val="531907661"/>
                    </a:ext>
                  </a:extLst>
                </a:gridCol>
                <a:gridCol w="2057400">
                  <a:extLst>
                    <a:ext uri="{9D8B030D-6E8A-4147-A177-3AD203B41FA5}">
                      <a16:colId xmlns:a16="http://schemas.microsoft.com/office/drawing/2014/main" xmlns="" val="3973336417"/>
                    </a:ext>
                  </a:extLst>
                </a:gridCol>
                <a:gridCol w="723901">
                  <a:extLst>
                    <a:ext uri="{9D8B030D-6E8A-4147-A177-3AD203B41FA5}">
                      <a16:colId xmlns:a16="http://schemas.microsoft.com/office/drawing/2014/main" xmlns="" val="1839733485"/>
                    </a:ext>
                  </a:extLst>
                </a:gridCol>
                <a:gridCol w="1104900">
                  <a:extLst>
                    <a:ext uri="{9D8B030D-6E8A-4147-A177-3AD203B41FA5}">
                      <a16:colId xmlns:a16="http://schemas.microsoft.com/office/drawing/2014/main" xmlns="" val="2247348598"/>
                    </a:ext>
                  </a:extLst>
                </a:gridCol>
                <a:gridCol w="1219198">
                  <a:extLst>
                    <a:ext uri="{9D8B030D-6E8A-4147-A177-3AD203B41FA5}">
                      <a16:colId xmlns:a16="http://schemas.microsoft.com/office/drawing/2014/main" xmlns="" val="4074151567"/>
                    </a:ext>
                  </a:extLst>
                </a:gridCol>
                <a:gridCol w="990602">
                  <a:extLst>
                    <a:ext uri="{9D8B030D-6E8A-4147-A177-3AD203B41FA5}">
                      <a16:colId xmlns:a16="http://schemas.microsoft.com/office/drawing/2014/main" xmlns="" val="934141717"/>
                    </a:ext>
                  </a:extLst>
                </a:gridCol>
                <a:gridCol w="1104900">
                  <a:extLst>
                    <a:ext uri="{9D8B030D-6E8A-4147-A177-3AD203B41FA5}">
                      <a16:colId xmlns:a16="http://schemas.microsoft.com/office/drawing/2014/main" xmlns="" val="468524203"/>
                    </a:ext>
                  </a:extLst>
                </a:gridCol>
                <a:gridCol w="1104900">
                  <a:extLst>
                    <a:ext uri="{9D8B030D-6E8A-4147-A177-3AD203B41FA5}">
                      <a16:colId xmlns:a16="http://schemas.microsoft.com/office/drawing/2014/main" xmlns="" val="4022399019"/>
                    </a:ext>
                  </a:extLst>
                </a:gridCol>
              </a:tblGrid>
              <a:tr h="183370">
                <a:tc rowSpan="2">
                  <a:txBody>
                    <a:bodyPr/>
                    <a:lstStyle/>
                    <a:p>
                      <a:pPr algn="ctr" fontAlgn="ctr"/>
                      <a:r>
                        <a:rPr lang="en-US" sz="1050" b="1" u="none" strike="noStrike" dirty="0">
                          <a:effectLst/>
                          <a:latin typeface="+mn-lt"/>
                        </a:rPr>
                        <a:t>S. No.</a:t>
                      </a:r>
                      <a:endParaRPr lang="en-US" sz="1050" b="1" i="0" u="none" strike="noStrike" dirty="0">
                        <a:solidFill>
                          <a:srgbClr val="000000"/>
                        </a:solidFill>
                        <a:effectLst/>
                        <a:latin typeface="+mn-lt"/>
                      </a:endParaRPr>
                    </a:p>
                  </a:txBody>
                  <a:tcPr marL="4103" marR="4103" marT="4103" marB="0" anchor="ctr"/>
                </a:tc>
                <a:tc rowSpan="2">
                  <a:txBody>
                    <a:bodyPr/>
                    <a:lstStyle/>
                    <a:p>
                      <a:pPr algn="ctr" fontAlgn="ctr"/>
                      <a:r>
                        <a:rPr lang="en-US" sz="1050" b="1" u="none" strike="noStrike" dirty="0">
                          <a:effectLst/>
                          <a:latin typeface="+mn-lt"/>
                        </a:rPr>
                        <a:t>Parameter</a:t>
                      </a:r>
                      <a:endParaRPr lang="en-US" sz="1050" b="1" i="0" u="none" strike="noStrike" dirty="0">
                        <a:solidFill>
                          <a:srgbClr val="000000"/>
                        </a:solidFill>
                        <a:effectLst/>
                        <a:latin typeface="+mn-lt"/>
                      </a:endParaRPr>
                    </a:p>
                  </a:txBody>
                  <a:tcPr marL="4103" marR="4103" marT="4103" marB="0" anchor="ctr"/>
                </a:tc>
                <a:tc rowSpan="2">
                  <a:txBody>
                    <a:bodyPr/>
                    <a:lstStyle/>
                    <a:p>
                      <a:pPr algn="ctr" fontAlgn="ctr"/>
                      <a:r>
                        <a:rPr lang="en-US" sz="1050" b="1" u="none" strike="noStrike" dirty="0">
                          <a:effectLst/>
                          <a:latin typeface="+mn-lt"/>
                        </a:rPr>
                        <a:t>Unit</a:t>
                      </a:r>
                      <a:endParaRPr lang="en-US" sz="1050" b="1" i="0" u="none" strike="noStrike" dirty="0">
                        <a:solidFill>
                          <a:srgbClr val="000000"/>
                        </a:solidFill>
                        <a:effectLst/>
                        <a:latin typeface="+mn-lt"/>
                      </a:endParaRPr>
                    </a:p>
                  </a:txBody>
                  <a:tcPr marL="4103" marR="4103" marT="4103" marB="0" anchor="ctr"/>
                </a:tc>
                <a:tc gridSpan="2">
                  <a:txBody>
                    <a:bodyPr/>
                    <a:lstStyle/>
                    <a:p>
                      <a:pPr algn="ctr" fontAlgn="ctr"/>
                      <a:r>
                        <a:rPr lang="en-US" sz="1050" b="1" u="none" strike="noStrike">
                          <a:effectLst/>
                          <a:latin typeface="+mj-lt"/>
                        </a:rPr>
                        <a:t>Limit as per IS 10500 : 2012</a:t>
                      </a:r>
                      <a:endParaRPr lang="en-US" sz="1050" b="1" i="0" u="none" strike="noStrike">
                        <a:solidFill>
                          <a:srgbClr val="000000"/>
                        </a:solidFill>
                        <a:effectLst/>
                        <a:latin typeface="+mj-lt"/>
                      </a:endParaRPr>
                    </a:p>
                  </a:txBody>
                  <a:tcPr marL="4103" marR="4103" marT="4103" marB="0" anchor="ctr"/>
                </a:tc>
                <a:tc hMerge="1">
                  <a:txBody>
                    <a:bodyPr/>
                    <a:lstStyle/>
                    <a:p>
                      <a:endParaRPr lang="en-US"/>
                    </a:p>
                  </a:txBody>
                  <a:tcPr/>
                </a:tc>
                <a:tc gridSpan="3">
                  <a:txBody>
                    <a:bodyPr/>
                    <a:lstStyle/>
                    <a:p>
                      <a:pPr algn="ctr" fontAlgn="ctr"/>
                      <a:r>
                        <a:rPr lang="en-US" sz="1050" b="1" u="none" strike="noStrike" dirty="0">
                          <a:effectLst/>
                          <a:latin typeface="+mj-lt"/>
                        </a:rPr>
                        <a:t>Results</a:t>
                      </a:r>
                      <a:endParaRPr lang="en-US" sz="1050" b="1" i="0" u="none" strike="noStrike" dirty="0">
                        <a:solidFill>
                          <a:srgbClr val="000000"/>
                        </a:solidFill>
                        <a:effectLst/>
                        <a:latin typeface="+mj-lt"/>
                      </a:endParaRPr>
                    </a:p>
                  </a:txBody>
                  <a:tcPr marL="4103" marR="4103" marT="4103"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77898129"/>
                  </a:ext>
                </a:extLst>
              </a:tr>
              <a:tr h="279881">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1050" b="1" u="none" strike="noStrike" dirty="0">
                          <a:effectLst/>
                          <a:latin typeface="+mn-lt"/>
                        </a:rPr>
                        <a:t>Acceptable limit</a:t>
                      </a:r>
                      <a:endParaRPr lang="en-US" sz="1050" b="1" i="0" u="none" strike="noStrike" dirty="0">
                        <a:solidFill>
                          <a:srgbClr val="000000"/>
                        </a:solidFill>
                        <a:effectLst/>
                        <a:latin typeface="+mn-lt"/>
                      </a:endParaRPr>
                    </a:p>
                  </a:txBody>
                  <a:tcPr marL="4103" marR="4103" marT="4103" marB="0" anchor="ctr"/>
                </a:tc>
                <a:tc>
                  <a:txBody>
                    <a:bodyPr/>
                    <a:lstStyle/>
                    <a:p>
                      <a:pPr algn="ctr" fontAlgn="ctr"/>
                      <a:r>
                        <a:rPr lang="en-US" sz="1050" b="1" u="none" strike="noStrike" dirty="0">
                          <a:effectLst/>
                          <a:latin typeface="+mn-lt"/>
                        </a:rPr>
                        <a:t>Permissible limit</a:t>
                      </a:r>
                      <a:endParaRPr lang="en-US" sz="1050" b="1" i="0" u="none" strike="noStrike" dirty="0">
                        <a:solidFill>
                          <a:srgbClr val="000000"/>
                        </a:solidFill>
                        <a:effectLst/>
                        <a:latin typeface="+mn-lt"/>
                      </a:endParaRPr>
                    </a:p>
                  </a:txBody>
                  <a:tcPr marL="4103" marR="4103" marT="4103" marB="0" anchor="ctr"/>
                </a:tc>
                <a:tc>
                  <a:txBody>
                    <a:bodyPr/>
                    <a:lstStyle/>
                    <a:p>
                      <a:pPr algn="ctr" fontAlgn="ctr"/>
                      <a:r>
                        <a:rPr lang="en-US" sz="1050" b="1" u="none" strike="noStrike" dirty="0">
                          <a:effectLst/>
                          <a:latin typeface="+mn-lt"/>
                        </a:rPr>
                        <a:t>SW1</a:t>
                      </a:r>
                      <a:endParaRPr lang="en-US" sz="1050" b="1" i="0" u="none" strike="noStrike" dirty="0">
                        <a:solidFill>
                          <a:srgbClr val="000000"/>
                        </a:solidFill>
                        <a:effectLst/>
                        <a:latin typeface="+mn-lt"/>
                      </a:endParaRPr>
                    </a:p>
                  </a:txBody>
                  <a:tcPr marL="4103" marR="4103" marT="4103" marB="0" anchor="ctr"/>
                </a:tc>
                <a:tc>
                  <a:txBody>
                    <a:bodyPr/>
                    <a:lstStyle/>
                    <a:p>
                      <a:pPr algn="ctr" fontAlgn="ctr"/>
                      <a:r>
                        <a:rPr lang="en-US" sz="1050" b="1" u="none" strike="noStrike" dirty="0">
                          <a:effectLst/>
                          <a:latin typeface="+mn-lt"/>
                        </a:rPr>
                        <a:t>SW2</a:t>
                      </a:r>
                      <a:endParaRPr lang="en-US" sz="1050" b="1" i="0" u="none" strike="noStrike" dirty="0">
                        <a:solidFill>
                          <a:srgbClr val="000000"/>
                        </a:solidFill>
                        <a:effectLst/>
                        <a:latin typeface="+mn-lt"/>
                      </a:endParaRPr>
                    </a:p>
                  </a:txBody>
                  <a:tcPr marL="4103" marR="4103" marT="4103" marB="0" anchor="ctr"/>
                </a:tc>
                <a:tc>
                  <a:txBody>
                    <a:bodyPr/>
                    <a:lstStyle/>
                    <a:p>
                      <a:pPr algn="ctr" fontAlgn="ctr"/>
                      <a:r>
                        <a:rPr lang="en-US" sz="1050" b="1" u="none" strike="noStrike" dirty="0">
                          <a:effectLst/>
                          <a:latin typeface="+mn-lt"/>
                        </a:rPr>
                        <a:t>SW3</a:t>
                      </a:r>
                      <a:endParaRPr lang="en-US" sz="1050" b="1" i="0" u="none" strike="noStrike" dirty="0">
                        <a:solidFill>
                          <a:srgbClr val="000000"/>
                        </a:solidFill>
                        <a:effectLst/>
                        <a:latin typeface="+mn-lt"/>
                      </a:endParaRPr>
                    </a:p>
                  </a:txBody>
                  <a:tcPr marL="4103" marR="4103" marT="4103" marB="0" anchor="ctr"/>
                </a:tc>
                <a:extLst>
                  <a:ext uri="{0D108BD9-81ED-4DB2-BD59-A6C34878D82A}">
                    <a16:rowId xmlns:a16="http://schemas.microsoft.com/office/drawing/2014/main" xmlns="" val="2264567043"/>
                  </a:ext>
                </a:extLst>
              </a:tr>
              <a:tr h="188196">
                <a:tc>
                  <a:txBody>
                    <a:bodyPr/>
                    <a:lstStyle/>
                    <a:p>
                      <a:pPr algn="ctr" fontAlgn="ctr"/>
                      <a:r>
                        <a:rPr lang="en-US" sz="1050" u="none" strike="noStrike" dirty="0">
                          <a:effectLst/>
                          <a:latin typeface="+mn-lt"/>
                        </a:rPr>
                        <a:t>1</a:t>
                      </a:r>
                      <a:endParaRPr lang="en-US" sz="1050" b="0" i="0" u="none" strike="noStrike" dirty="0">
                        <a:solidFill>
                          <a:srgbClr val="000000"/>
                        </a:solidFill>
                        <a:effectLst/>
                        <a:latin typeface="+mn-lt"/>
                      </a:endParaRPr>
                    </a:p>
                  </a:txBody>
                  <a:tcPr marL="4103" marR="4103" marT="4103" marB="0" anchor="ctr"/>
                </a:tc>
                <a:tc>
                  <a:txBody>
                    <a:bodyPr/>
                    <a:lstStyle/>
                    <a:p>
                      <a:pPr algn="l" fontAlgn="ctr"/>
                      <a:r>
                        <a:rPr lang="en-US" sz="1050" u="none" strike="noStrike" dirty="0">
                          <a:effectLst/>
                          <a:latin typeface="+mn-lt"/>
                        </a:rPr>
                        <a:t>Temperature</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sym typeface="Symbol" panose="05050102010706020507" pitchFamily="18" charset="2"/>
                        </a:rPr>
                        <a:t>C</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a:t>
                      </a:r>
                      <a:endParaRPr lang="en-US" sz="1050" b="0" i="0" u="none" strike="noStrike">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26.6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27</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25.6</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815727550"/>
                  </a:ext>
                </a:extLst>
              </a:tr>
              <a:tr h="101336">
                <a:tc>
                  <a:txBody>
                    <a:bodyPr/>
                    <a:lstStyle/>
                    <a:p>
                      <a:pPr algn="ctr" fontAlgn="ctr"/>
                      <a:r>
                        <a:rPr lang="en-US" sz="1050" u="none" strike="noStrike">
                          <a:effectLst/>
                          <a:latin typeface="+mn-lt"/>
                        </a:rPr>
                        <a:t>2</a:t>
                      </a:r>
                      <a:endParaRPr lang="en-US" sz="1050" b="0" i="0" u="none" strike="noStrike">
                        <a:solidFill>
                          <a:srgbClr val="000000"/>
                        </a:solidFill>
                        <a:effectLst/>
                        <a:latin typeface="+mn-lt"/>
                      </a:endParaRPr>
                    </a:p>
                  </a:txBody>
                  <a:tcPr marL="4103" marR="4103" marT="4103" marB="0" anchor="ctr"/>
                </a:tc>
                <a:tc>
                  <a:txBody>
                    <a:bodyPr/>
                    <a:lstStyle/>
                    <a:p>
                      <a:pPr algn="l" fontAlgn="ctr"/>
                      <a:r>
                        <a:rPr lang="en-US" sz="1050" u="none" strike="noStrike" dirty="0">
                          <a:effectLst/>
                          <a:latin typeface="+mn-lt"/>
                        </a:rPr>
                        <a:t>Colour</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Hazen</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5</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15</a:t>
                      </a:r>
                      <a:endParaRPr lang="en-US" sz="1050" b="0" i="0" u="none" strike="noStrike">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10</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365031342"/>
                  </a:ext>
                </a:extLst>
              </a:tr>
              <a:tr h="371567">
                <a:tc>
                  <a:txBody>
                    <a:bodyPr/>
                    <a:lstStyle/>
                    <a:p>
                      <a:pPr algn="ctr" fontAlgn="ctr"/>
                      <a:r>
                        <a:rPr lang="en-US" sz="1050" u="none" strike="noStrike">
                          <a:effectLst/>
                          <a:latin typeface="+mn-lt"/>
                        </a:rPr>
                        <a:t>3</a:t>
                      </a:r>
                      <a:endParaRPr lang="en-US" sz="1050" b="0" i="0" u="none" strike="noStrike">
                        <a:solidFill>
                          <a:srgbClr val="000000"/>
                        </a:solidFill>
                        <a:effectLst/>
                        <a:latin typeface="+mn-lt"/>
                      </a:endParaRPr>
                    </a:p>
                  </a:txBody>
                  <a:tcPr marL="4103" marR="4103" marT="4103" marB="0" anchor="ctr"/>
                </a:tc>
                <a:tc>
                  <a:txBody>
                    <a:bodyPr/>
                    <a:lstStyle/>
                    <a:p>
                      <a:pPr algn="l" fontAlgn="ctr"/>
                      <a:r>
                        <a:rPr lang="en-US" sz="1050" u="none" strike="noStrike" dirty="0">
                          <a:effectLst/>
                          <a:latin typeface="+mn-lt"/>
                        </a:rPr>
                        <a:t>Odour</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Agreeable</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Agreeable</a:t>
                      </a:r>
                      <a:endParaRPr lang="en-US" sz="1050" b="0" i="0" u="none" strike="noStrike">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No Odour Observed</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No Odour</a:t>
                      </a:r>
                      <a:endParaRPr lang="en-US" sz="1050">
                        <a:effectLst/>
                        <a:latin typeface="+mn-lt"/>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Observed</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No Odour</a:t>
                      </a:r>
                      <a:endParaRPr lang="en-US" sz="1050" dirty="0">
                        <a:effectLst/>
                        <a:latin typeface="+mn-lt"/>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Observed</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264848263"/>
                  </a:ext>
                </a:extLst>
              </a:tr>
              <a:tr h="188196">
                <a:tc>
                  <a:txBody>
                    <a:bodyPr/>
                    <a:lstStyle/>
                    <a:p>
                      <a:pPr algn="ctr" fontAlgn="ctr"/>
                      <a:r>
                        <a:rPr lang="en-US" sz="1050" u="none" strike="noStrike">
                          <a:effectLst/>
                          <a:latin typeface="+mn-lt"/>
                        </a:rPr>
                        <a:t>4</a:t>
                      </a:r>
                      <a:endParaRPr lang="en-US" sz="1050" b="0" i="0" u="none" strike="noStrike">
                        <a:solidFill>
                          <a:srgbClr val="000000"/>
                        </a:solidFill>
                        <a:effectLst/>
                        <a:latin typeface="+mn-lt"/>
                      </a:endParaRPr>
                    </a:p>
                  </a:txBody>
                  <a:tcPr marL="4103" marR="4103" marT="4103" marB="0" anchor="ctr"/>
                </a:tc>
                <a:tc>
                  <a:txBody>
                    <a:bodyPr/>
                    <a:lstStyle/>
                    <a:p>
                      <a:pPr algn="l" fontAlgn="ctr"/>
                      <a:r>
                        <a:rPr lang="en-US" sz="1050" u="none" strike="noStrike" dirty="0">
                          <a:effectLst/>
                          <a:latin typeface="+mn-lt"/>
                        </a:rPr>
                        <a:t>pH at 25°C</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6.5-8.5</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6.5-8.5</a:t>
                      </a:r>
                      <a:endParaRPr lang="en-US" sz="1050" b="0" i="0" u="none" strike="noStrike">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7.94</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7.54</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7.82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157851617"/>
                  </a:ext>
                </a:extLst>
              </a:tr>
              <a:tr h="232487">
                <a:tc>
                  <a:txBody>
                    <a:bodyPr/>
                    <a:lstStyle/>
                    <a:p>
                      <a:pPr algn="ctr" fontAlgn="ctr"/>
                      <a:r>
                        <a:rPr lang="en-US" sz="1050" u="none" strike="noStrike" dirty="0">
                          <a:effectLst/>
                          <a:latin typeface="+mn-lt"/>
                        </a:rPr>
                        <a:t>5</a:t>
                      </a:r>
                      <a:endParaRPr lang="en-US" sz="1050" b="0" i="0" u="none" strike="noStrike" dirty="0">
                        <a:solidFill>
                          <a:srgbClr val="000000"/>
                        </a:solidFill>
                        <a:effectLst/>
                        <a:latin typeface="+mn-lt"/>
                      </a:endParaRPr>
                    </a:p>
                  </a:txBody>
                  <a:tcPr marL="4103" marR="4103" marT="4103" marB="0" anchor="ctr"/>
                </a:tc>
                <a:tc>
                  <a:txBody>
                    <a:bodyPr/>
                    <a:lstStyle/>
                    <a:p>
                      <a:pPr algn="l" fontAlgn="ctr"/>
                      <a:r>
                        <a:rPr lang="en-US" sz="1050" u="none" strike="noStrike">
                          <a:effectLst/>
                          <a:latin typeface="+mn-lt"/>
                        </a:rPr>
                        <a:t>Electrical Conductivity</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dirty="0" err="1">
                          <a:effectLst/>
                          <a:latin typeface="+mn-lt"/>
                        </a:rPr>
                        <a:t>μS</a:t>
                      </a:r>
                      <a:r>
                        <a:rPr lang="en-US" sz="1050" u="none" strike="noStrike" dirty="0">
                          <a:effectLst/>
                          <a:latin typeface="+mn-lt"/>
                        </a:rPr>
                        <a:t>/cm</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Not Specified</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Not Specified</a:t>
                      </a:r>
                      <a:endParaRPr lang="en-US" sz="1050" b="0" i="0" u="none" strike="noStrike" dirty="0">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278</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352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206</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993648928"/>
                  </a:ext>
                </a:extLst>
              </a:tr>
              <a:tr h="188196">
                <a:tc>
                  <a:txBody>
                    <a:bodyPr/>
                    <a:lstStyle/>
                    <a:p>
                      <a:pPr algn="ctr" fontAlgn="ctr"/>
                      <a:r>
                        <a:rPr lang="en-US" sz="1050" u="none" strike="noStrike">
                          <a:effectLst/>
                          <a:latin typeface="+mn-lt"/>
                        </a:rPr>
                        <a:t>6</a:t>
                      </a:r>
                      <a:endParaRPr lang="en-US" sz="1050" b="0" i="0" u="none" strike="noStrike">
                        <a:solidFill>
                          <a:srgbClr val="000000"/>
                        </a:solidFill>
                        <a:effectLst/>
                        <a:latin typeface="+mn-lt"/>
                      </a:endParaRPr>
                    </a:p>
                  </a:txBody>
                  <a:tcPr marL="4103" marR="4103" marT="4103" marB="0" anchor="ctr"/>
                </a:tc>
                <a:tc>
                  <a:txBody>
                    <a:bodyPr/>
                    <a:lstStyle/>
                    <a:p>
                      <a:pPr algn="l" fontAlgn="ctr"/>
                      <a:r>
                        <a:rPr lang="en-US" sz="1050" u="none" strike="noStrike">
                          <a:effectLst/>
                          <a:latin typeface="+mn-lt"/>
                        </a:rPr>
                        <a:t>Turbidity</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NTU</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1</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5</a:t>
                      </a:r>
                      <a:endParaRPr lang="en-US" sz="1050" b="0" i="0" u="none" strike="noStrike" dirty="0">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3.3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2.1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1.5</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085364794"/>
                  </a:ext>
                </a:extLst>
              </a:tr>
              <a:tr h="279881">
                <a:tc>
                  <a:txBody>
                    <a:bodyPr/>
                    <a:lstStyle/>
                    <a:p>
                      <a:pPr algn="ctr" fontAlgn="ctr"/>
                      <a:r>
                        <a:rPr lang="en-US" sz="1050" u="none" strike="noStrike">
                          <a:effectLst/>
                          <a:latin typeface="+mn-lt"/>
                        </a:rPr>
                        <a:t>7</a:t>
                      </a:r>
                      <a:endParaRPr lang="en-US" sz="1050" b="0" i="0" u="none" strike="noStrike">
                        <a:solidFill>
                          <a:srgbClr val="000000"/>
                        </a:solidFill>
                        <a:effectLst/>
                        <a:latin typeface="+mn-lt"/>
                      </a:endParaRPr>
                    </a:p>
                  </a:txBody>
                  <a:tcPr marL="4103" marR="4103" marT="4103" marB="0" anchor="ctr"/>
                </a:tc>
                <a:tc>
                  <a:txBody>
                    <a:bodyPr/>
                    <a:lstStyle/>
                    <a:p>
                      <a:pPr algn="l" fontAlgn="ctr"/>
                      <a:r>
                        <a:rPr lang="en-US" sz="1050" u="none" strike="noStrike">
                          <a:effectLst/>
                          <a:latin typeface="+mn-lt"/>
                        </a:rPr>
                        <a:t>Total Dissolved Solids</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mg/l</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500</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2000</a:t>
                      </a:r>
                      <a:endParaRPr lang="en-US" sz="1050" b="0" i="0" u="none" strike="noStrike" dirty="0">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156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193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115</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1576808783"/>
                  </a:ext>
                </a:extLst>
              </a:tr>
              <a:tr h="231043">
                <a:tc>
                  <a:txBody>
                    <a:bodyPr/>
                    <a:lstStyle/>
                    <a:p>
                      <a:pPr algn="ctr" fontAlgn="ctr"/>
                      <a:r>
                        <a:rPr lang="en-US" sz="1050" u="none" strike="noStrike">
                          <a:effectLst/>
                          <a:latin typeface="+mn-lt"/>
                        </a:rPr>
                        <a:t>8</a:t>
                      </a:r>
                      <a:endParaRPr lang="en-US" sz="1050" b="0" i="0" u="none" strike="noStrike">
                        <a:solidFill>
                          <a:srgbClr val="000000"/>
                        </a:solidFill>
                        <a:effectLst/>
                        <a:latin typeface="+mn-lt"/>
                      </a:endParaRPr>
                    </a:p>
                  </a:txBody>
                  <a:tcPr marL="4103" marR="4103" marT="4103" marB="0" anchor="ctr"/>
                </a:tc>
                <a:tc>
                  <a:txBody>
                    <a:bodyPr/>
                    <a:lstStyle/>
                    <a:p>
                      <a:pPr algn="l" fontAlgn="ctr"/>
                      <a:r>
                        <a:rPr lang="en-US" sz="1050" u="none" strike="noStrike">
                          <a:effectLst/>
                          <a:latin typeface="+mn-lt"/>
                        </a:rPr>
                        <a:t>Total Hardness as CaCO3</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200</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600</a:t>
                      </a:r>
                      <a:endParaRPr lang="en-US" sz="1050" b="0" i="0" u="none" strike="noStrike" dirty="0">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58</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70</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40</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042073522"/>
                  </a:ext>
                </a:extLst>
              </a:tr>
              <a:tr h="228600">
                <a:tc>
                  <a:txBody>
                    <a:bodyPr/>
                    <a:lstStyle/>
                    <a:p>
                      <a:pPr algn="ctr" fontAlgn="ctr"/>
                      <a:r>
                        <a:rPr lang="en-US" sz="1050" u="none" strike="noStrike">
                          <a:effectLst/>
                          <a:latin typeface="+mn-lt"/>
                        </a:rPr>
                        <a:t>9</a:t>
                      </a:r>
                      <a:endParaRPr lang="en-US" sz="1050" b="0" i="0" u="none" strike="noStrike">
                        <a:solidFill>
                          <a:srgbClr val="000000"/>
                        </a:solidFill>
                        <a:effectLst/>
                        <a:latin typeface="+mn-lt"/>
                      </a:endParaRPr>
                    </a:p>
                  </a:txBody>
                  <a:tcPr marL="4103" marR="4103" marT="4103" marB="0" anchor="ctr"/>
                </a:tc>
                <a:tc>
                  <a:txBody>
                    <a:bodyPr/>
                    <a:lstStyle/>
                    <a:p>
                      <a:pPr algn="l" fontAlgn="ctr"/>
                      <a:r>
                        <a:rPr lang="en-US" sz="1050" u="none" strike="noStrike">
                          <a:effectLst/>
                          <a:latin typeface="+mn-lt"/>
                        </a:rPr>
                        <a:t>Total Alkalinity as CaCO3</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200</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600</a:t>
                      </a:r>
                      <a:endParaRPr lang="en-US" sz="1050" b="0" i="0" u="none" strike="noStrike" dirty="0">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60</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68</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48</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254982539"/>
                  </a:ext>
                </a:extLst>
              </a:tr>
              <a:tr h="188196">
                <a:tc>
                  <a:txBody>
                    <a:bodyPr/>
                    <a:lstStyle/>
                    <a:p>
                      <a:pPr algn="ctr" fontAlgn="ctr"/>
                      <a:r>
                        <a:rPr lang="en-US" sz="1050" u="none" strike="noStrike">
                          <a:effectLst/>
                          <a:latin typeface="+mn-lt"/>
                        </a:rPr>
                        <a:t>10</a:t>
                      </a:r>
                      <a:endParaRPr lang="en-US" sz="1050" b="0" i="0" u="none" strike="noStrike">
                        <a:solidFill>
                          <a:srgbClr val="000000"/>
                        </a:solidFill>
                        <a:effectLst/>
                        <a:latin typeface="+mn-lt"/>
                      </a:endParaRPr>
                    </a:p>
                  </a:txBody>
                  <a:tcPr marL="4103" marR="4103" marT="4103" marB="0" anchor="ctr"/>
                </a:tc>
                <a:tc>
                  <a:txBody>
                    <a:bodyPr/>
                    <a:lstStyle/>
                    <a:p>
                      <a:pPr algn="l" fontAlgn="ctr"/>
                      <a:r>
                        <a:rPr lang="pt-BR" sz="1050" u="none" strike="noStrike">
                          <a:effectLst/>
                          <a:latin typeface="+mn-lt"/>
                        </a:rPr>
                        <a:t>Chloride as Cl</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250</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1000</a:t>
                      </a:r>
                      <a:endParaRPr lang="en-US" sz="1050" b="0" i="0" u="none" strike="noStrike" dirty="0">
                        <a:solidFill>
                          <a:srgbClr val="000000"/>
                        </a:solidFill>
                        <a:effectLst/>
                        <a:latin typeface="+mn-lt"/>
                      </a:endParaRPr>
                    </a:p>
                  </a:txBody>
                  <a:tcPr marL="4103" marR="4103" marT="4103" marB="0" anchor="ctr"/>
                </a:tc>
                <a:tc>
                  <a:txBody>
                    <a:bodyPr/>
                    <a:lstStyle/>
                    <a:p>
                      <a:pPr marL="0" marR="0" algn="ctr">
                        <a:spcBef>
                          <a:spcPts val="0"/>
                        </a:spcBef>
                        <a:spcAft>
                          <a:spcPts val="0"/>
                        </a:spcAft>
                        <a:tabLst>
                          <a:tab pos="259080" algn="l"/>
                          <a:tab pos="474345" algn="ctr"/>
                        </a:tabLst>
                      </a:pPr>
                      <a:r>
                        <a:rPr lang="en-US" sz="1050" kern="1200" dirty="0">
                          <a:solidFill>
                            <a:srgbClr val="000000"/>
                          </a:solidFill>
                          <a:effectLst/>
                          <a:latin typeface="+mn-lt"/>
                          <a:ea typeface="Times New Roman" panose="02020603050405020304" pitchFamily="18" charset="0"/>
                          <a:cs typeface="Arial" panose="020B0604020202020204" pitchFamily="34" charset="0"/>
                        </a:rPr>
                        <a:t>48</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61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35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270675627"/>
                  </a:ext>
                </a:extLst>
              </a:tr>
              <a:tr h="207498">
                <a:tc>
                  <a:txBody>
                    <a:bodyPr/>
                    <a:lstStyle/>
                    <a:p>
                      <a:pPr algn="ctr" fontAlgn="ctr"/>
                      <a:r>
                        <a:rPr lang="en-US" sz="1050" u="none" strike="noStrike">
                          <a:effectLst/>
                          <a:latin typeface="+mn-lt"/>
                        </a:rPr>
                        <a:t>11</a:t>
                      </a:r>
                      <a:endParaRPr lang="en-US" sz="1050" b="0" i="0" u="none" strike="noStrike">
                        <a:solidFill>
                          <a:srgbClr val="000000"/>
                        </a:solidFill>
                        <a:effectLst/>
                        <a:latin typeface="+mn-lt"/>
                      </a:endParaRPr>
                    </a:p>
                  </a:txBody>
                  <a:tcPr marL="4103" marR="4103" marT="4103" marB="0" anchor="ctr"/>
                </a:tc>
                <a:tc>
                  <a:txBody>
                    <a:bodyPr/>
                    <a:lstStyle/>
                    <a:p>
                      <a:pPr algn="l" fontAlgn="ctr"/>
                      <a:r>
                        <a:rPr lang="en-US" sz="1050" u="none" strike="noStrike">
                          <a:effectLst/>
                          <a:latin typeface="+mn-lt"/>
                        </a:rPr>
                        <a:t>Sulphate as SO</a:t>
                      </a:r>
                      <a:r>
                        <a:rPr lang="en-US" sz="1050" u="none" strike="noStrike" baseline="-25000">
                          <a:effectLst/>
                          <a:latin typeface="+mn-lt"/>
                        </a:rPr>
                        <a:t>4</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200</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pt-BR" sz="1050" u="none" strike="noStrike" dirty="0">
                          <a:effectLst/>
                          <a:latin typeface="+mn-lt"/>
                        </a:rPr>
                        <a:t>400</a:t>
                      </a:r>
                      <a:endParaRPr lang="en-US" sz="1050" b="0" i="0" u="none" strike="noStrike" dirty="0">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6</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12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4</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483402836"/>
                  </a:ext>
                </a:extLst>
              </a:tr>
              <a:tr h="188196">
                <a:tc>
                  <a:txBody>
                    <a:bodyPr/>
                    <a:lstStyle/>
                    <a:p>
                      <a:pPr algn="ctr" fontAlgn="ctr"/>
                      <a:r>
                        <a:rPr lang="en-US" sz="1050" u="none" strike="noStrike">
                          <a:effectLst/>
                          <a:latin typeface="+mn-lt"/>
                        </a:rPr>
                        <a:t>12</a:t>
                      </a:r>
                      <a:endParaRPr lang="en-US" sz="1050" b="0" i="0" u="none" strike="noStrike">
                        <a:solidFill>
                          <a:srgbClr val="000000"/>
                        </a:solidFill>
                        <a:effectLst/>
                        <a:latin typeface="+mn-lt"/>
                      </a:endParaRPr>
                    </a:p>
                  </a:txBody>
                  <a:tcPr marL="4103" marR="4103" marT="4103" marB="0" anchor="ctr"/>
                </a:tc>
                <a:tc>
                  <a:txBody>
                    <a:bodyPr/>
                    <a:lstStyle/>
                    <a:p>
                      <a:pPr algn="l" fontAlgn="ctr"/>
                      <a:r>
                        <a:rPr lang="en-US" sz="1050" u="none" strike="noStrike">
                          <a:effectLst/>
                          <a:latin typeface="+mn-lt"/>
                        </a:rPr>
                        <a:t>Fluoride as F</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1</a:t>
                      </a:r>
                      <a:endParaRPr lang="en-US" sz="1050" b="0" i="0" u="none" strike="noStrike" dirty="0">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1.5</a:t>
                      </a:r>
                      <a:endParaRPr lang="en-US" sz="1050" b="0" i="0" u="none" strike="noStrike" dirty="0">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0.14</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0.11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287476955"/>
                  </a:ext>
                </a:extLst>
              </a:tr>
              <a:tr h="207498">
                <a:tc>
                  <a:txBody>
                    <a:bodyPr/>
                    <a:lstStyle/>
                    <a:p>
                      <a:pPr algn="ctr" fontAlgn="ctr"/>
                      <a:r>
                        <a:rPr lang="en-US" sz="1050" u="none" strike="noStrike">
                          <a:effectLst/>
                          <a:latin typeface="+mn-lt"/>
                        </a:rPr>
                        <a:t>13</a:t>
                      </a:r>
                      <a:endParaRPr lang="en-US" sz="1050" b="0" i="0" u="none" strike="noStrike">
                        <a:solidFill>
                          <a:srgbClr val="000000"/>
                        </a:solidFill>
                        <a:effectLst/>
                        <a:latin typeface="+mn-lt"/>
                      </a:endParaRPr>
                    </a:p>
                  </a:txBody>
                  <a:tcPr marL="4103" marR="4103" marT="4103" marB="0" anchor="ctr"/>
                </a:tc>
                <a:tc>
                  <a:txBody>
                    <a:bodyPr/>
                    <a:lstStyle/>
                    <a:p>
                      <a:pPr algn="l" fontAlgn="ctr"/>
                      <a:r>
                        <a:rPr lang="en-US" sz="1050" u="none" strike="noStrike">
                          <a:effectLst/>
                          <a:latin typeface="+mn-lt"/>
                        </a:rPr>
                        <a:t>Nitrate as NO</a:t>
                      </a:r>
                      <a:r>
                        <a:rPr lang="en-US" sz="1050" u="none" strike="noStrike" baseline="-25000">
                          <a:effectLst/>
                          <a:latin typeface="+mn-lt"/>
                        </a:rPr>
                        <a:t>3</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45</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45</a:t>
                      </a:r>
                      <a:endParaRPr lang="en-US" sz="1050" b="0" i="0" u="none" strike="noStrike" dirty="0">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4</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970167834"/>
                  </a:ext>
                </a:extLst>
              </a:tr>
              <a:tr h="207498">
                <a:tc>
                  <a:txBody>
                    <a:bodyPr/>
                    <a:lstStyle/>
                    <a:p>
                      <a:pPr algn="ctr" fontAlgn="ctr"/>
                      <a:r>
                        <a:rPr lang="en-US" sz="1050" u="none" strike="noStrike">
                          <a:effectLst/>
                          <a:latin typeface="+mn-lt"/>
                        </a:rPr>
                        <a:t>14</a:t>
                      </a:r>
                      <a:endParaRPr lang="en-US" sz="1050" b="0" i="0" u="none" strike="noStrike">
                        <a:solidFill>
                          <a:srgbClr val="000000"/>
                        </a:solidFill>
                        <a:effectLst/>
                        <a:latin typeface="+mn-lt"/>
                      </a:endParaRPr>
                    </a:p>
                  </a:txBody>
                  <a:tcPr marL="4103" marR="4103" marT="4103" marB="0" anchor="ctr"/>
                </a:tc>
                <a:tc>
                  <a:txBody>
                    <a:bodyPr/>
                    <a:lstStyle/>
                    <a:p>
                      <a:pPr algn="l" fontAlgn="ctr"/>
                      <a:r>
                        <a:rPr lang="en-US" sz="1050" u="none" strike="noStrike">
                          <a:effectLst/>
                          <a:latin typeface="+mn-lt"/>
                        </a:rPr>
                        <a:t>Ammonia as NH</a:t>
                      </a:r>
                      <a:r>
                        <a:rPr lang="en-US" sz="1050" u="none" strike="noStrike" baseline="-25000">
                          <a:effectLst/>
                          <a:latin typeface="+mn-lt"/>
                        </a:rPr>
                        <a:t>3</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0.5</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0.5</a:t>
                      </a:r>
                      <a:endParaRPr lang="en-US" sz="1050" b="0" i="0" u="none" strike="noStrike" dirty="0">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0.05</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0.11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a:t>
                      </a:r>
                      <a:endParaRPr lang="en-US" sz="1050" dirty="0">
                        <a:effectLst/>
                        <a:latin typeface="+mn-lt"/>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&lt;0.05)</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628483486"/>
                  </a:ext>
                </a:extLst>
              </a:tr>
              <a:tr h="207498">
                <a:tc>
                  <a:txBody>
                    <a:bodyPr/>
                    <a:lstStyle/>
                    <a:p>
                      <a:pPr algn="ctr" fontAlgn="ctr"/>
                      <a:r>
                        <a:rPr lang="en-US" sz="1050" u="none" strike="noStrike">
                          <a:effectLst/>
                          <a:latin typeface="+mn-lt"/>
                        </a:rPr>
                        <a:t>15</a:t>
                      </a:r>
                      <a:endParaRPr lang="en-US" sz="1050" b="0" i="0" u="none" strike="noStrike">
                        <a:solidFill>
                          <a:srgbClr val="000000"/>
                        </a:solidFill>
                        <a:effectLst/>
                        <a:latin typeface="+mn-lt"/>
                      </a:endParaRPr>
                    </a:p>
                  </a:txBody>
                  <a:tcPr marL="4103" marR="4103" marT="4103" marB="0" anchor="ctr"/>
                </a:tc>
                <a:tc>
                  <a:txBody>
                    <a:bodyPr/>
                    <a:lstStyle/>
                    <a:p>
                      <a:pPr algn="l" fontAlgn="ctr"/>
                      <a:r>
                        <a:rPr lang="pt-BR" sz="1050" u="none" strike="noStrike">
                          <a:effectLst/>
                          <a:latin typeface="+mn-lt"/>
                        </a:rPr>
                        <a:t>Phosphate as PO</a:t>
                      </a:r>
                      <a:r>
                        <a:rPr lang="pt-BR" sz="1050" u="none" strike="noStrike" baseline="-25000">
                          <a:effectLst/>
                          <a:latin typeface="+mn-lt"/>
                        </a:rPr>
                        <a:t>4</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a:t>
                      </a:r>
                      <a:endParaRPr lang="en-US" sz="1050" b="0" i="0" u="none" strike="noStrike" dirty="0">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0.12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0.16</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0.05</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107933482"/>
                  </a:ext>
                </a:extLst>
              </a:tr>
              <a:tr h="188196">
                <a:tc>
                  <a:txBody>
                    <a:bodyPr/>
                    <a:lstStyle/>
                    <a:p>
                      <a:pPr algn="ctr" fontAlgn="ctr"/>
                      <a:r>
                        <a:rPr lang="en-US" sz="1050" u="none" strike="noStrike">
                          <a:effectLst/>
                          <a:latin typeface="+mn-lt"/>
                        </a:rPr>
                        <a:t>16</a:t>
                      </a:r>
                      <a:endParaRPr lang="en-US" sz="1050" b="0" i="0" u="none" strike="noStrike">
                        <a:solidFill>
                          <a:srgbClr val="000000"/>
                        </a:solidFill>
                        <a:effectLst/>
                        <a:latin typeface="+mn-lt"/>
                      </a:endParaRPr>
                    </a:p>
                  </a:txBody>
                  <a:tcPr marL="4103" marR="4103" marT="4103" marB="0" anchor="ctr"/>
                </a:tc>
                <a:tc>
                  <a:txBody>
                    <a:bodyPr/>
                    <a:lstStyle/>
                    <a:p>
                      <a:pPr algn="l" fontAlgn="ctr"/>
                      <a:r>
                        <a:rPr lang="pt-BR" sz="1050" u="none" strike="noStrike">
                          <a:effectLst/>
                          <a:latin typeface="+mn-lt"/>
                        </a:rPr>
                        <a:t>Sodium as Na</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Not Specified</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Not Specified</a:t>
                      </a:r>
                      <a:endParaRPr lang="en-US" sz="1050" b="0" i="0" u="none" strike="noStrike" dirty="0">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35</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44</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27</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257982877"/>
                  </a:ext>
                </a:extLst>
              </a:tr>
              <a:tr h="188196">
                <a:tc>
                  <a:txBody>
                    <a:bodyPr/>
                    <a:lstStyle/>
                    <a:p>
                      <a:pPr algn="ctr" fontAlgn="ctr"/>
                      <a:r>
                        <a:rPr lang="en-US" sz="1050" u="none" strike="noStrike">
                          <a:effectLst/>
                          <a:latin typeface="+mn-lt"/>
                        </a:rPr>
                        <a:t>17</a:t>
                      </a:r>
                      <a:endParaRPr lang="en-US" sz="1050" b="0" i="0" u="none" strike="noStrike">
                        <a:solidFill>
                          <a:srgbClr val="000000"/>
                        </a:solidFill>
                        <a:effectLst/>
                        <a:latin typeface="+mn-lt"/>
                      </a:endParaRPr>
                    </a:p>
                  </a:txBody>
                  <a:tcPr marL="4103" marR="4103" marT="4103" marB="0" anchor="ctr"/>
                </a:tc>
                <a:tc>
                  <a:txBody>
                    <a:bodyPr/>
                    <a:lstStyle/>
                    <a:p>
                      <a:pPr algn="l" fontAlgn="ctr"/>
                      <a:r>
                        <a:rPr lang="pt-BR" sz="1050" u="none" strike="noStrike">
                          <a:effectLst/>
                          <a:latin typeface="+mn-lt"/>
                        </a:rPr>
                        <a:t>Potassium as K</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Not Specified</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Not Specified</a:t>
                      </a:r>
                      <a:endParaRPr lang="en-US" sz="1050" b="0" i="0" u="none" strike="noStrike">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2.2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3.6</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1.5</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627369496"/>
                  </a:ext>
                </a:extLst>
              </a:tr>
              <a:tr h="188196">
                <a:tc>
                  <a:txBody>
                    <a:bodyPr/>
                    <a:lstStyle/>
                    <a:p>
                      <a:pPr algn="ctr" fontAlgn="ctr"/>
                      <a:r>
                        <a:rPr lang="en-US" sz="1050" u="none" strike="noStrike">
                          <a:effectLst/>
                          <a:latin typeface="+mn-lt"/>
                        </a:rPr>
                        <a:t>18</a:t>
                      </a:r>
                      <a:endParaRPr lang="en-US" sz="1050" b="0" i="0" u="none" strike="noStrike">
                        <a:solidFill>
                          <a:srgbClr val="000000"/>
                        </a:solidFill>
                        <a:effectLst/>
                        <a:latin typeface="+mn-lt"/>
                      </a:endParaRPr>
                    </a:p>
                  </a:txBody>
                  <a:tcPr marL="4103" marR="4103" marT="4103" marB="0" anchor="ctr"/>
                </a:tc>
                <a:tc>
                  <a:txBody>
                    <a:bodyPr/>
                    <a:lstStyle/>
                    <a:p>
                      <a:pPr algn="l" fontAlgn="ctr"/>
                      <a:r>
                        <a:rPr lang="pt-BR" sz="1050" u="none" strike="noStrike">
                          <a:effectLst/>
                          <a:latin typeface="+mn-lt"/>
                        </a:rPr>
                        <a:t>Calcium as Ca</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75</a:t>
                      </a:r>
                      <a:endParaRPr lang="en-US" sz="1050" b="0" i="0" u="none" strike="noStrike">
                        <a:solidFill>
                          <a:srgbClr val="000000"/>
                        </a:solidFill>
                        <a:effectLst/>
                        <a:latin typeface="+mn-lt"/>
                      </a:endParaRPr>
                    </a:p>
                  </a:txBody>
                  <a:tcPr marL="4103" marR="4103" marT="4103" marB="0" anchor="ctr"/>
                </a:tc>
                <a:tc>
                  <a:txBody>
                    <a:bodyPr/>
                    <a:lstStyle/>
                    <a:p>
                      <a:pPr algn="ctr" fontAlgn="ctr"/>
                      <a:r>
                        <a:rPr lang="pt-BR" sz="1050" u="none" strike="noStrike">
                          <a:effectLst/>
                          <a:latin typeface="+mn-lt"/>
                        </a:rPr>
                        <a:t>200</a:t>
                      </a:r>
                      <a:endParaRPr lang="en-US" sz="1050" b="0" i="0" u="none" strike="noStrike">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18</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23</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13</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106867478"/>
                  </a:ext>
                </a:extLst>
              </a:tr>
              <a:tr h="196908">
                <a:tc>
                  <a:txBody>
                    <a:bodyPr/>
                    <a:lstStyle/>
                    <a:p>
                      <a:pPr algn="ctr" fontAlgn="ctr"/>
                      <a:r>
                        <a:rPr lang="en-US" sz="1050" u="none" strike="noStrike">
                          <a:effectLst/>
                          <a:latin typeface="+mn-lt"/>
                        </a:rPr>
                        <a:t>19</a:t>
                      </a:r>
                      <a:endParaRPr lang="en-US" sz="1050" b="0" i="0" u="none" strike="noStrike">
                        <a:solidFill>
                          <a:srgbClr val="000000"/>
                        </a:solidFill>
                        <a:effectLst/>
                        <a:latin typeface="+mn-lt"/>
                      </a:endParaRPr>
                    </a:p>
                  </a:txBody>
                  <a:tcPr marL="4103" marR="4103" marT="4103" marB="0" anchor="ctr"/>
                </a:tc>
                <a:tc>
                  <a:txBody>
                    <a:bodyPr/>
                    <a:lstStyle/>
                    <a:p>
                      <a:pPr algn="l" fontAlgn="ctr"/>
                      <a:r>
                        <a:rPr lang="en-US" sz="1050" u="none" strike="noStrike">
                          <a:effectLst/>
                          <a:latin typeface="+mn-lt"/>
                        </a:rPr>
                        <a:t>Magnesium as Mg</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75</a:t>
                      </a:r>
                      <a:endParaRPr lang="en-US" sz="1050" b="0" i="0" u="none" strike="noStrike">
                        <a:solidFill>
                          <a:srgbClr val="000000"/>
                        </a:solidFill>
                        <a:effectLst/>
                        <a:latin typeface="+mn-lt"/>
                      </a:endParaRPr>
                    </a:p>
                  </a:txBody>
                  <a:tcPr marL="4103" marR="4103" marT="4103" marB="0" anchor="ctr"/>
                </a:tc>
                <a:tc>
                  <a:txBody>
                    <a:bodyPr/>
                    <a:lstStyle/>
                    <a:p>
                      <a:pPr algn="ctr" fontAlgn="ctr"/>
                      <a:r>
                        <a:rPr lang="pt-BR" sz="1050" u="none" strike="noStrike">
                          <a:effectLst/>
                          <a:latin typeface="+mn-lt"/>
                        </a:rPr>
                        <a:t>200</a:t>
                      </a:r>
                      <a:endParaRPr lang="en-US" sz="1050" b="0" i="0" u="none" strike="noStrike">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3.1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3</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6625905"/>
                  </a:ext>
                </a:extLst>
              </a:tr>
              <a:tr h="188196">
                <a:tc>
                  <a:txBody>
                    <a:bodyPr/>
                    <a:lstStyle/>
                    <a:p>
                      <a:pPr algn="ctr" fontAlgn="ctr"/>
                      <a:r>
                        <a:rPr lang="en-US" sz="1050" u="none" strike="noStrike">
                          <a:effectLst/>
                          <a:latin typeface="+mn-lt"/>
                        </a:rPr>
                        <a:t>20</a:t>
                      </a:r>
                      <a:endParaRPr lang="en-US" sz="1050" b="0" i="0" u="none" strike="noStrike">
                        <a:solidFill>
                          <a:srgbClr val="000000"/>
                        </a:solidFill>
                        <a:effectLst/>
                        <a:latin typeface="+mn-lt"/>
                      </a:endParaRPr>
                    </a:p>
                  </a:txBody>
                  <a:tcPr marL="4103" marR="4103" marT="4103" marB="0" anchor="ctr"/>
                </a:tc>
                <a:tc>
                  <a:txBody>
                    <a:bodyPr/>
                    <a:lstStyle/>
                    <a:p>
                      <a:pPr algn="l" fontAlgn="ctr"/>
                      <a:r>
                        <a:rPr lang="en-US" sz="1050" u="none" strike="noStrike">
                          <a:effectLst/>
                          <a:latin typeface="+mn-lt"/>
                        </a:rPr>
                        <a:t>Iron as Fe</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0.3</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0.3</a:t>
                      </a:r>
                      <a:endParaRPr lang="en-US" sz="1050" b="0" i="0" u="none" strike="noStrike">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0.13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0.21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0.05</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382058475"/>
                  </a:ext>
                </a:extLst>
              </a:tr>
              <a:tr h="188196">
                <a:tc>
                  <a:txBody>
                    <a:bodyPr/>
                    <a:lstStyle/>
                    <a:p>
                      <a:pPr algn="ctr" fontAlgn="ctr"/>
                      <a:r>
                        <a:rPr lang="en-US" sz="1050" u="none" strike="noStrike">
                          <a:effectLst/>
                          <a:latin typeface="+mn-lt"/>
                        </a:rPr>
                        <a:t>21</a:t>
                      </a:r>
                      <a:endParaRPr lang="en-US" sz="1050" b="0" i="0" u="none" strike="noStrike">
                        <a:solidFill>
                          <a:srgbClr val="000000"/>
                        </a:solidFill>
                        <a:effectLst/>
                        <a:latin typeface="+mn-lt"/>
                      </a:endParaRPr>
                    </a:p>
                  </a:txBody>
                  <a:tcPr marL="4103" marR="4103" marT="4103" marB="0" anchor="ctr"/>
                </a:tc>
                <a:tc>
                  <a:txBody>
                    <a:bodyPr/>
                    <a:lstStyle/>
                    <a:p>
                      <a:pPr algn="l" fontAlgn="ctr"/>
                      <a:r>
                        <a:rPr lang="en-US" sz="1050" u="none" strike="noStrike">
                          <a:effectLst/>
                          <a:latin typeface="+mn-lt"/>
                        </a:rPr>
                        <a:t>Manganese as Mn</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a:effectLst/>
                          <a:latin typeface="+mn-lt"/>
                        </a:rPr>
                        <a:t>0.1</a:t>
                      </a:r>
                      <a:endParaRPr lang="en-US" sz="1050" b="0" i="0" u="none" strike="noStrike">
                        <a:solidFill>
                          <a:srgbClr val="000000"/>
                        </a:solidFill>
                        <a:effectLst/>
                        <a:latin typeface="+mn-lt"/>
                      </a:endParaRPr>
                    </a:p>
                  </a:txBody>
                  <a:tcPr marL="4103" marR="4103" marT="4103" marB="0" anchor="ctr"/>
                </a:tc>
                <a:tc>
                  <a:txBody>
                    <a:bodyPr/>
                    <a:lstStyle/>
                    <a:p>
                      <a:pPr algn="ctr" fontAlgn="ctr"/>
                      <a:r>
                        <a:rPr lang="en-US" sz="1050" u="none" strike="noStrike" dirty="0">
                          <a:effectLst/>
                          <a:latin typeface="+mn-lt"/>
                        </a:rPr>
                        <a:t>0.3</a:t>
                      </a:r>
                      <a:endParaRPr lang="en-US" sz="1050" b="0" i="0" u="none" strike="noStrike" dirty="0">
                        <a:solidFill>
                          <a:srgbClr val="000000"/>
                        </a:solidFill>
                        <a:effectLst/>
                        <a:latin typeface="+mn-lt"/>
                      </a:endParaRPr>
                    </a:p>
                  </a:txBody>
                  <a:tcPr marL="4103" marR="4103" marT="4103"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558123393"/>
                  </a:ext>
                </a:extLst>
              </a:tr>
            </a:tbl>
          </a:graphicData>
        </a:graphic>
      </p:graphicFrame>
      <p:graphicFrame>
        <p:nvGraphicFramePr>
          <p:cNvPr id="8" name="Table 7"/>
          <p:cNvGraphicFramePr>
            <a:graphicFrameLocks noGrp="1"/>
          </p:cNvGraphicFramePr>
          <p:nvPr>
            <p:extLst/>
          </p:nvPr>
        </p:nvGraphicFramePr>
        <p:xfrm>
          <a:off x="1181099" y="626465"/>
          <a:ext cx="6629400" cy="274320"/>
        </p:xfrm>
        <a:graphic>
          <a:graphicData uri="http://schemas.openxmlformats.org/drawingml/2006/table">
            <a:tbl>
              <a:tblPr firstRow="1" bandRow="1">
                <a:tableStyleId>{5940675A-B579-460E-94D1-54222C63F5DA}</a:tableStyleId>
              </a:tblPr>
              <a:tblGrid>
                <a:gridCol w="779929">
                  <a:extLst>
                    <a:ext uri="{9D8B030D-6E8A-4147-A177-3AD203B41FA5}">
                      <a16:colId xmlns:a16="http://schemas.microsoft.com/office/drawing/2014/main" xmlns="" val="20000"/>
                    </a:ext>
                  </a:extLst>
                </a:gridCol>
                <a:gridCol w="1429871">
                  <a:extLst>
                    <a:ext uri="{9D8B030D-6E8A-4147-A177-3AD203B41FA5}">
                      <a16:colId xmlns:a16="http://schemas.microsoft.com/office/drawing/2014/main" xmlns="" val="20001"/>
                    </a:ext>
                  </a:extLst>
                </a:gridCol>
                <a:gridCol w="736600">
                  <a:extLst>
                    <a:ext uri="{9D8B030D-6E8A-4147-A177-3AD203B41FA5}">
                      <a16:colId xmlns:a16="http://schemas.microsoft.com/office/drawing/2014/main" xmlns="" val="20002"/>
                    </a:ext>
                  </a:extLst>
                </a:gridCol>
                <a:gridCol w="1473200">
                  <a:extLst>
                    <a:ext uri="{9D8B030D-6E8A-4147-A177-3AD203B41FA5}">
                      <a16:colId xmlns:a16="http://schemas.microsoft.com/office/drawing/2014/main" xmlns="" val="20003"/>
                    </a:ext>
                  </a:extLst>
                </a:gridCol>
                <a:gridCol w="779929">
                  <a:extLst>
                    <a:ext uri="{9D8B030D-6E8A-4147-A177-3AD203B41FA5}">
                      <a16:colId xmlns:a16="http://schemas.microsoft.com/office/drawing/2014/main" xmlns="" val="20004"/>
                    </a:ext>
                  </a:extLst>
                </a:gridCol>
                <a:gridCol w="1429871">
                  <a:extLst>
                    <a:ext uri="{9D8B030D-6E8A-4147-A177-3AD203B41FA5}">
                      <a16:colId xmlns:a16="http://schemas.microsoft.com/office/drawing/2014/main" xmlns="" val="20005"/>
                    </a:ext>
                  </a:extLst>
                </a:gridCol>
              </a:tblGrid>
              <a:tr h="187569">
                <a:tc>
                  <a:txBody>
                    <a:bodyPr/>
                    <a:lstStyle/>
                    <a:p>
                      <a:r>
                        <a:rPr lang="en-IN" sz="1200" dirty="0" smtClean="0"/>
                        <a:t>SW1</a:t>
                      </a:r>
                      <a:endParaRPr lang="en-IN" sz="1200" dirty="0"/>
                    </a:p>
                  </a:txBody>
                  <a:tcPr/>
                </a:tc>
                <a:tc>
                  <a:txBody>
                    <a:bodyPr/>
                    <a:lstStyle/>
                    <a:p>
                      <a:r>
                        <a:rPr lang="en-IN" sz="1200" dirty="0" err="1" smtClean="0"/>
                        <a:t>Gaddoupur</a:t>
                      </a:r>
                      <a:r>
                        <a:rPr lang="en-IN" sz="1200" dirty="0" smtClean="0"/>
                        <a:t> Lake</a:t>
                      </a:r>
                      <a:endParaRPr lang="en-IN" sz="1200" dirty="0"/>
                    </a:p>
                  </a:txBody>
                  <a:tcPr/>
                </a:tc>
                <a:tc>
                  <a:txBody>
                    <a:bodyPr/>
                    <a:lstStyle/>
                    <a:p>
                      <a:r>
                        <a:rPr lang="en-IN" sz="1200" dirty="0" smtClean="0"/>
                        <a:t>SW2</a:t>
                      </a:r>
                      <a:endParaRPr lang="en-IN" sz="1200" dirty="0"/>
                    </a:p>
                  </a:txBody>
                  <a:tcPr/>
                </a:tc>
                <a:tc>
                  <a:txBody>
                    <a:bodyPr/>
                    <a:lstStyle/>
                    <a:p>
                      <a:r>
                        <a:rPr lang="en-IN" sz="1200" dirty="0" err="1" smtClean="0"/>
                        <a:t>Bhadokhar</a:t>
                      </a:r>
                      <a:r>
                        <a:rPr lang="en-IN" sz="1200" dirty="0" smtClean="0"/>
                        <a:t> Lake</a:t>
                      </a:r>
                      <a:endParaRPr lang="en-IN" sz="1200" dirty="0"/>
                    </a:p>
                  </a:txBody>
                  <a:tcPr/>
                </a:tc>
                <a:tc>
                  <a:txBody>
                    <a:bodyPr/>
                    <a:lstStyle/>
                    <a:p>
                      <a:r>
                        <a:rPr lang="en-IN" sz="1200" dirty="0" smtClean="0"/>
                        <a:t>SW3</a:t>
                      </a:r>
                      <a:endParaRPr lang="en-IN" sz="1200" dirty="0"/>
                    </a:p>
                  </a:txBody>
                  <a:tcPr/>
                </a:tc>
                <a:tc>
                  <a:txBody>
                    <a:bodyPr/>
                    <a:lstStyle/>
                    <a:p>
                      <a:r>
                        <a:rPr lang="en-IN" sz="1200" dirty="0" smtClean="0"/>
                        <a:t>Ghaghara River</a:t>
                      </a:r>
                      <a:endParaRPr lang="en-IN" sz="1200" dirty="0"/>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41035697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4">
            <a:extLst>
              <a:ext uri="{FF2B5EF4-FFF2-40B4-BE49-F238E27FC236}">
                <a16:creationId xmlns:a16="http://schemas.microsoft.com/office/drawing/2014/main" xmlns="" id="{45AD8B94-5D4D-4734-981F-60B5BC72AE88}"/>
              </a:ext>
            </a:extLst>
          </p:cNvPr>
          <p:cNvSpPr txBox="1">
            <a:spLocks noChangeArrowheads="1"/>
          </p:cNvSpPr>
          <p:nvPr/>
        </p:nvSpPr>
        <p:spPr bwMode="auto">
          <a:xfrm>
            <a:off x="304798" y="90076"/>
            <a:ext cx="8382001"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800" b="1" dirty="0" smtClean="0"/>
              <a:t>Surface </a:t>
            </a:r>
            <a:r>
              <a:rPr lang="en-US" altLang="en-US" sz="1800" b="1" dirty="0"/>
              <a:t>Water Quality in the Study Area </a:t>
            </a:r>
          </a:p>
        </p:txBody>
      </p:sp>
      <p:sp>
        <p:nvSpPr>
          <p:cNvPr id="7" name="Slide Number Placeholder 5">
            <a:extLst>
              <a:ext uri="{FF2B5EF4-FFF2-40B4-BE49-F238E27FC236}">
                <a16:creationId xmlns:a16="http://schemas.microsoft.com/office/drawing/2014/main" xmlns="" id="{E941921C-892A-42D1-A7EC-351D741EE499}"/>
              </a:ext>
            </a:extLst>
          </p:cNvPr>
          <p:cNvSpPr>
            <a:spLocks noGrp="1"/>
          </p:cNvSpPr>
          <p:nvPr>
            <p:ph type="sldNum" sz="quarter" idx="12"/>
          </p:nvPr>
        </p:nvSpPr>
        <p:spPr>
          <a:xfrm>
            <a:off x="7010400" y="6357937"/>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CB708A6C-9A42-43B1-8F56-D2F3A57BBABF}" type="slidenum">
              <a:rPr lang="en-US" altLang="en-US" sz="1400"/>
              <a:pPr/>
              <a:t>29</a:t>
            </a:fld>
            <a:endParaRPr lang="en-US" altLang="en-US" sz="1400" dirty="0"/>
          </a:p>
        </p:txBody>
      </p:sp>
      <p:graphicFrame>
        <p:nvGraphicFramePr>
          <p:cNvPr id="4" name="Table 3"/>
          <p:cNvGraphicFramePr>
            <a:graphicFrameLocks noGrp="1"/>
          </p:cNvGraphicFramePr>
          <p:nvPr>
            <p:extLst/>
          </p:nvPr>
        </p:nvGraphicFramePr>
        <p:xfrm>
          <a:off x="114298" y="1219200"/>
          <a:ext cx="8801104" cy="5138736"/>
        </p:xfrm>
        <a:graphic>
          <a:graphicData uri="http://schemas.openxmlformats.org/drawingml/2006/table">
            <a:tbl>
              <a:tblPr>
                <a:tableStyleId>{616DA210-FB5B-4158-B5E0-FEB733F419BA}</a:tableStyleId>
              </a:tblPr>
              <a:tblGrid>
                <a:gridCol w="382658">
                  <a:extLst>
                    <a:ext uri="{9D8B030D-6E8A-4147-A177-3AD203B41FA5}">
                      <a16:colId xmlns:a16="http://schemas.microsoft.com/office/drawing/2014/main" xmlns="" val="3935860606"/>
                    </a:ext>
                  </a:extLst>
                </a:gridCol>
                <a:gridCol w="2142877">
                  <a:extLst>
                    <a:ext uri="{9D8B030D-6E8A-4147-A177-3AD203B41FA5}">
                      <a16:colId xmlns:a16="http://schemas.microsoft.com/office/drawing/2014/main" xmlns="" val="3510006839"/>
                    </a:ext>
                  </a:extLst>
                </a:gridCol>
                <a:gridCol w="774879">
                  <a:extLst>
                    <a:ext uri="{9D8B030D-6E8A-4147-A177-3AD203B41FA5}">
                      <a16:colId xmlns:a16="http://schemas.microsoft.com/office/drawing/2014/main" xmlns="" val="2641021553"/>
                    </a:ext>
                  </a:extLst>
                </a:gridCol>
                <a:gridCol w="1100138">
                  <a:extLst>
                    <a:ext uri="{9D8B030D-6E8A-4147-A177-3AD203B41FA5}">
                      <a16:colId xmlns:a16="http://schemas.microsoft.com/office/drawing/2014/main" xmlns="" val="1844622718"/>
                    </a:ext>
                  </a:extLst>
                </a:gridCol>
                <a:gridCol w="1100138">
                  <a:extLst>
                    <a:ext uri="{9D8B030D-6E8A-4147-A177-3AD203B41FA5}">
                      <a16:colId xmlns:a16="http://schemas.microsoft.com/office/drawing/2014/main" xmlns="" val="326138519"/>
                    </a:ext>
                  </a:extLst>
                </a:gridCol>
                <a:gridCol w="1100138">
                  <a:extLst>
                    <a:ext uri="{9D8B030D-6E8A-4147-A177-3AD203B41FA5}">
                      <a16:colId xmlns:a16="http://schemas.microsoft.com/office/drawing/2014/main" xmlns="" val="3151492128"/>
                    </a:ext>
                  </a:extLst>
                </a:gridCol>
                <a:gridCol w="1100138">
                  <a:extLst>
                    <a:ext uri="{9D8B030D-6E8A-4147-A177-3AD203B41FA5}">
                      <a16:colId xmlns:a16="http://schemas.microsoft.com/office/drawing/2014/main" xmlns="" val="253761222"/>
                    </a:ext>
                  </a:extLst>
                </a:gridCol>
                <a:gridCol w="1100138">
                  <a:extLst>
                    <a:ext uri="{9D8B030D-6E8A-4147-A177-3AD203B41FA5}">
                      <a16:colId xmlns:a16="http://schemas.microsoft.com/office/drawing/2014/main" xmlns="" val="2407275422"/>
                    </a:ext>
                  </a:extLst>
                </a:gridCol>
              </a:tblGrid>
              <a:tr h="301170">
                <a:tc rowSpan="2">
                  <a:txBody>
                    <a:bodyPr/>
                    <a:lstStyle/>
                    <a:p>
                      <a:pPr algn="ctr" fontAlgn="ctr"/>
                      <a:r>
                        <a:rPr lang="en-US" sz="1050" b="1" u="none" strike="noStrike" dirty="0">
                          <a:effectLst/>
                          <a:latin typeface="+mn-lt"/>
                        </a:rPr>
                        <a:t>S. No.</a:t>
                      </a:r>
                      <a:endParaRPr lang="en-US" sz="1050" b="1" i="0" u="none" strike="noStrike" dirty="0">
                        <a:solidFill>
                          <a:srgbClr val="000000"/>
                        </a:solidFill>
                        <a:effectLst/>
                        <a:latin typeface="+mn-lt"/>
                      </a:endParaRPr>
                    </a:p>
                  </a:txBody>
                  <a:tcPr marL="3239" marR="3239" marT="3239" marB="0" anchor="ctr"/>
                </a:tc>
                <a:tc rowSpan="2">
                  <a:txBody>
                    <a:bodyPr/>
                    <a:lstStyle/>
                    <a:p>
                      <a:pPr algn="ctr" fontAlgn="ctr"/>
                      <a:r>
                        <a:rPr lang="en-US" sz="1050" b="1" u="none" strike="noStrike" dirty="0">
                          <a:effectLst/>
                          <a:latin typeface="+mn-lt"/>
                        </a:rPr>
                        <a:t>Parameter</a:t>
                      </a:r>
                      <a:endParaRPr lang="en-US" sz="1050" b="1" i="0" u="none" strike="noStrike" dirty="0">
                        <a:solidFill>
                          <a:srgbClr val="000000"/>
                        </a:solidFill>
                        <a:effectLst/>
                        <a:latin typeface="+mn-lt"/>
                      </a:endParaRPr>
                    </a:p>
                  </a:txBody>
                  <a:tcPr marL="3239" marR="3239" marT="3239" marB="0" anchor="ctr"/>
                </a:tc>
                <a:tc rowSpan="2">
                  <a:txBody>
                    <a:bodyPr/>
                    <a:lstStyle/>
                    <a:p>
                      <a:pPr algn="ctr" fontAlgn="ctr"/>
                      <a:r>
                        <a:rPr lang="en-US" sz="1050" b="1" u="none" strike="noStrike" dirty="0">
                          <a:effectLst/>
                          <a:latin typeface="+mn-lt"/>
                        </a:rPr>
                        <a:t>Unit</a:t>
                      </a:r>
                      <a:endParaRPr lang="en-US" sz="1050" b="1" i="0" u="none" strike="noStrike" dirty="0">
                        <a:solidFill>
                          <a:srgbClr val="000000"/>
                        </a:solidFill>
                        <a:effectLst/>
                        <a:latin typeface="+mn-lt"/>
                      </a:endParaRPr>
                    </a:p>
                  </a:txBody>
                  <a:tcPr marL="3239" marR="3239" marT="3239" marB="0" anchor="ctr"/>
                </a:tc>
                <a:tc gridSpan="2">
                  <a:txBody>
                    <a:bodyPr/>
                    <a:lstStyle/>
                    <a:p>
                      <a:pPr algn="ctr" fontAlgn="ctr"/>
                      <a:r>
                        <a:rPr lang="en-GB" sz="1050" b="1" u="none" strike="noStrike" dirty="0">
                          <a:effectLst/>
                        </a:rPr>
                        <a:t>Limit as per IS 10500 : 2012</a:t>
                      </a:r>
                      <a:endParaRPr lang="en-GB" sz="1050" b="1" i="0" u="none" strike="noStrike" dirty="0">
                        <a:solidFill>
                          <a:srgbClr val="000000"/>
                        </a:solidFill>
                        <a:effectLst/>
                        <a:latin typeface="Cambria" panose="02040503050406030204" pitchFamily="18" charset="0"/>
                      </a:endParaRPr>
                    </a:p>
                  </a:txBody>
                  <a:tcPr marL="3239" marR="3239" marT="3239" marB="0" anchor="ctr"/>
                </a:tc>
                <a:tc hMerge="1">
                  <a:txBody>
                    <a:bodyPr/>
                    <a:lstStyle/>
                    <a:p>
                      <a:endParaRPr lang="en-US"/>
                    </a:p>
                  </a:txBody>
                  <a:tcPr/>
                </a:tc>
                <a:tc gridSpan="3">
                  <a:txBody>
                    <a:bodyPr/>
                    <a:lstStyle/>
                    <a:p>
                      <a:pPr algn="ctr" fontAlgn="ctr"/>
                      <a:r>
                        <a:rPr lang="en-US" sz="1050" b="1" u="none" strike="noStrike" dirty="0">
                          <a:effectLst/>
                        </a:rPr>
                        <a:t>Results</a:t>
                      </a:r>
                      <a:endParaRPr lang="en-US" sz="1050" b="1" i="0" u="none" strike="noStrike" dirty="0">
                        <a:solidFill>
                          <a:srgbClr val="000000"/>
                        </a:solidFill>
                        <a:effectLst/>
                        <a:latin typeface="Cambria" panose="02040503050406030204" pitchFamily="18" charset="0"/>
                      </a:endParaRPr>
                    </a:p>
                  </a:txBody>
                  <a:tcPr marL="3239" marR="3239" marT="3239"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489606643"/>
                  </a:ext>
                </a:extLst>
              </a:tr>
              <a:tr h="297734">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1050" b="1" u="none" strike="noStrike">
                          <a:effectLst/>
                          <a:latin typeface="+mn-lt"/>
                        </a:rPr>
                        <a:t>Acceptable limit</a:t>
                      </a:r>
                      <a:endParaRPr lang="en-US" sz="1050" b="1" i="0" u="none" strike="noStrike">
                        <a:solidFill>
                          <a:srgbClr val="000000"/>
                        </a:solidFill>
                        <a:effectLst/>
                        <a:latin typeface="+mn-lt"/>
                      </a:endParaRPr>
                    </a:p>
                  </a:txBody>
                  <a:tcPr marL="3239" marR="3239" marT="3239" marB="0" anchor="ctr"/>
                </a:tc>
                <a:tc>
                  <a:txBody>
                    <a:bodyPr/>
                    <a:lstStyle/>
                    <a:p>
                      <a:pPr algn="ctr" fontAlgn="ctr"/>
                      <a:r>
                        <a:rPr lang="en-US" sz="1050" b="1" u="none" strike="noStrike" dirty="0">
                          <a:effectLst/>
                          <a:latin typeface="+mn-lt"/>
                        </a:rPr>
                        <a:t>Permissible limit</a:t>
                      </a:r>
                      <a:endParaRPr lang="en-US" sz="1050" b="1" i="0" u="none" strike="noStrike" dirty="0">
                        <a:solidFill>
                          <a:srgbClr val="000000"/>
                        </a:solidFill>
                        <a:effectLst/>
                        <a:latin typeface="+mn-lt"/>
                      </a:endParaRPr>
                    </a:p>
                  </a:txBody>
                  <a:tcPr marL="3239" marR="3239" marT="3239" marB="0" anchor="ctr"/>
                </a:tc>
                <a:tc>
                  <a:txBody>
                    <a:bodyPr/>
                    <a:lstStyle/>
                    <a:p>
                      <a:pPr algn="ctr" fontAlgn="ctr"/>
                      <a:r>
                        <a:rPr lang="en-US" sz="1050" b="1" u="none" strike="noStrike" dirty="0">
                          <a:effectLst/>
                          <a:latin typeface="+mn-lt"/>
                        </a:rPr>
                        <a:t>SW1</a:t>
                      </a:r>
                      <a:endParaRPr lang="en-US" sz="1050" b="1" i="0" u="none" strike="noStrike" dirty="0">
                        <a:solidFill>
                          <a:srgbClr val="000000"/>
                        </a:solidFill>
                        <a:effectLst/>
                        <a:latin typeface="+mn-lt"/>
                      </a:endParaRPr>
                    </a:p>
                  </a:txBody>
                  <a:tcPr marL="3239" marR="3239" marT="3239" marB="0" anchor="ctr"/>
                </a:tc>
                <a:tc>
                  <a:txBody>
                    <a:bodyPr/>
                    <a:lstStyle/>
                    <a:p>
                      <a:pPr algn="ctr" fontAlgn="ctr"/>
                      <a:r>
                        <a:rPr lang="en-US" sz="1050" b="1" u="none" strike="noStrike" dirty="0">
                          <a:effectLst/>
                          <a:latin typeface="+mn-lt"/>
                        </a:rPr>
                        <a:t>SW2</a:t>
                      </a:r>
                      <a:endParaRPr lang="en-US" sz="1050" b="1" i="0" u="none" strike="noStrike" dirty="0">
                        <a:solidFill>
                          <a:srgbClr val="000000"/>
                        </a:solidFill>
                        <a:effectLst/>
                        <a:latin typeface="+mn-lt"/>
                      </a:endParaRPr>
                    </a:p>
                  </a:txBody>
                  <a:tcPr marL="3239" marR="3239" marT="3239" marB="0" anchor="ctr"/>
                </a:tc>
                <a:tc>
                  <a:txBody>
                    <a:bodyPr/>
                    <a:lstStyle/>
                    <a:p>
                      <a:pPr algn="ctr" fontAlgn="ctr"/>
                      <a:r>
                        <a:rPr lang="en-US" sz="1050" b="1" u="none" strike="noStrike" dirty="0">
                          <a:effectLst/>
                          <a:latin typeface="+mn-lt"/>
                        </a:rPr>
                        <a:t>SW3</a:t>
                      </a:r>
                      <a:endParaRPr lang="en-US" sz="1050" b="1" i="0" u="none" strike="noStrike" dirty="0">
                        <a:solidFill>
                          <a:srgbClr val="000000"/>
                        </a:solidFill>
                        <a:effectLst/>
                        <a:latin typeface="+mn-lt"/>
                      </a:endParaRPr>
                    </a:p>
                  </a:txBody>
                  <a:tcPr marL="3239" marR="3239" marT="3239" marB="0" anchor="ctr"/>
                </a:tc>
                <a:extLst>
                  <a:ext uri="{0D108BD9-81ED-4DB2-BD59-A6C34878D82A}">
                    <a16:rowId xmlns:a16="http://schemas.microsoft.com/office/drawing/2014/main" xmlns="" val="88979528"/>
                  </a:ext>
                </a:extLst>
              </a:tr>
              <a:tr h="259993">
                <a:tc>
                  <a:txBody>
                    <a:bodyPr/>
                    <a:lstStyle/>
                    <a:p>
                      <a:pPr algn="ctr" fontAlgn="ctr"/>
                      <a:r>
                        <a:rPr lang="en-US" sz="1050" u="none" strike="noStrike" dirty="0">
                          <a:effectLst/>
                          <a:latin typeface="+mn-lt"/>
                        </a:rPr>
                        <a:t>22</a:t>
                      </a:r>
                      <a:endParaRPr lang="en-US" sz="1050" b="0" i="0" u="none" strike="noStrike" dirty="0">
                        <a:solidFill>
                          <a:srgbClr val="000000"/>
                        </a:solidFill>
                        <a:effectLst/>
                        <a:latin typeface="+mn-lt"/>
                      </a:endParaRPr>
                    </a:p>
                  </a:txBody>
                  <a:tcPr marL="3239" marR="3239" marT="3239" marB="0" anchor="ctr"/>
                </a:tc>
                <a:tc>
                  <a:txBody>
                    <a:bodyPr/>
                    <a:lstStyle/>
                    <a:p>
                      <a:pPr algn="l" fontAlgn="ctr"/>
                      <a:r>
                        <a:rPr lang="pt-BR" sz="1050" u="none" strike="noStrike" dirty="0">
                          <a:effectLst/>
                          <a:latin typeface="+mn-lt"/>
                        </a:rPr>
                        <a:t>Anionic Surfactants as MBAS</a:t>
                      </a:r>
                      <a:endParaRPr lang="pt-BR" sz="1050" b="0" i="0" u="none" strike="noStrike" dirty="0">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mg/l</a:t>
                      </a:r>
                      <a:endParaRPr lang="en-US" sz="1050" b="0" i="0" u="none" strike="noStrike" dirty="0">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0.2</a:t>
                      </a:r>
                      <a:endParaRPr lang="en-US" sz="1050" b="0" i="0" u="none" strike="noStrike" dirty="0">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1</a:t>
                      </a:r>
                      <a:endParaRPr lang="en-US" sz="1050" b="0" i="0" u="none" strike="noStrike" dirty="0">
                        <a:solidFill>
                          <a:srgbClr val="000000"/>
                        </a:solidFill>
                        <a:effectLst/>
                        <a:latin typeface="+mn-lt"/>
                      </a:endParaRPr>
                    </a:p>
                  </a:txBody>
                  <a:tcPr marL="3239" marR="3239" marT="3239" marB="0" anchor="ct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Arial" panose="020B0604020202020204" pitchFamily="34" charset="0"/>
                        </a:rPr>
                        <a:t>BDL(&lt;0.025)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Arial" panose="020B0604020202020204" pitchFamily="34" charset="0"/>
                        </a:rPr>
                        <a:t>BDL(&lt;0.025)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tabLst>
                          <a:tab pos="2743200" algn="ctr"/>
                          <a:tab pos="5486400" algn="r"/>
                        </a:tabLst>
                      </a:pPr>
                      <a:r>
                        <a:rPr lang="en-US" sz="1050" kern="1200">
                          <a:solidFill>
                            <a:srgbClr val="000000"/>
                          </a:solidFill>
                          <a:effectLst/>
                          <a:latin typeface="+mn-lt"/>
                          <a:ea typeface="Times New Roman" panose="02020603050405020304" pitchFamily="18" charset="0"/>
                          <a:cs typeface="Arial" panose="020B0604020202020204" pitchFamily="34" charset="0"/>
                        </a:rPr>
                        <a:t>BDL(&lt;0.025)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70355327"/>
                  </a:ext>
                </a:extLst>
              </a:tr>
              <a:tr h="237737">
                <a:tc>
                  <a:txBody>
                    <a:bodyPr/>
                    <a:lstStyle/>
                    <a:p>
                      <a:pPr algn="ctr" fontAlgn="ctr"/>
                      <a:r>
                        <a:rPr lang="en-US" sz="1050" u="none" strike="noStrike">
                          <a:effectLst/>
                          <a:latin typeface="+mn-lt"/>
                        </a:rPr>
                        <a:t>23</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dirty="0">
                          <a:effectLst/>
                          <a:latin typeface="+mn-lt"/>
                        </a:rPr>
                        <a:t>Total Suspended Solids</a:t>
                      </a:r>
                      <a:endParaRPr lang="en-US" sz="1050" b="0" i="0" u="none" strike="noStrike" dirty="0">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mg/l</a:t>
                      </a:r>
                      <a:endParaRPr lang="en-US" sz="1050" b="0" i="0" u="none" strike="noStrike" dirty="0">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a:t>
                      </a:r>
                      <a:endParaRPr lang="en-US" sz="1050" b="0" i="0" u="none" strike="noStrike" dirty="0">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4</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621290557"/>
                  </a:ext>
                </a:extLst>
              </a:tr>
              <a:tr h="272468">
                <a:tc>
                  <a:txBody>
                    <a:bodyPr/>
                    <a:lstStyle/>
                    <a:p>
                      <a:pPr algn="ctr" fontAlgn="ctr"/>
                      <a:r>
                        <a:rPr lang="en-US" sz="1050" u="none" strike="noStrike">
                          <a:effectLst/>
                          <a:latin typeface="+mn-lt"/>
                        </a:rPr>
                        <a:t>24</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dirty="0">
                          <a:effectLst/>
                          <a:latin typeface="+mn-lt"/>
                        </a:rPr>
                        <a:t>Dissolved Oxygen as O</a:t>
                      </a:r>
                      <a:r>
                        <a:rPr lang="en-US" sz="1050" u="none" strike="noStrike" baseline="-25000" dirty="0">
                          <a:effectLst/>
                          <a:latin typeface="+mn-lt"/>
                        </a:rPr>
                        <a:t>2</a:t>
                      </a:r>
                      <a:endParaRPr lang="en-US" sz="1050" b="0" i="0" u="none" strike="noStrike" dirty="0">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mg/l</a:t>
                      </a:r>
                      <a:endParaRPr lang="en-US" sz="1050" b="0" i="0" u="none" strike="noStrike" dirty="0">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a:t>
                      </a:r>
                      <a:endParaRPr lang="en-US" sz="1050" b="0" i="0" u="none" strike="noStrike" dirty="0">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a:t>
                      </a:r>
                      <a:endParaRPr lang="en-US" sz="1050" b="0" i="0" u="none" strike="noStrike" dirty="0">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6.7</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6.1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6.9</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827209911"/>
                  </a:ext>
                </a:extLst>
              </a:tr>
              <a:tr h="237737">
                <a:tc>
                  <a:txBody>
                    <a:bodyPr/>
                    <a:lstStyle/>
                    <a:p>
                      <a:pPr algn="ctr" fontAlgn="ctr"/>
                      <a:r>
                        <a:rPr lang="en-US" sz="1050" u="none" strike="noStrike">
                          <a:effectLst/>
                          <a:latin typeface="+mn-lt"/>
                        </a:rPr>
                        <a:t>25</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a:effectLst/>
                          <a:latin typeface="+mn-lt"/>
                        </a:rPr>
                        <a:t>Chemical Oxygen Demand</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mg/l</a:t>
                      </a:r>
                      <a:endParaRPr lang="en-US" sz="1050" b="0" i="0" u="none" strike="noStrike" dirty="0">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a:t>
                      </a:r>
                      <a:endParaRPr lang="en-US" sz="1050" b="0" i="0" u="none" strike="noStrike" dirty="0">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a:t>
                      </a:r>
                      <a:endParaRPr lang="en-US" sz="1050" b="0" i="0" u="none" strike="noStrike">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12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15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8</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203510153"/>
                  </a:ext>
                </a:extLst>
              </a:tr>
              <a:tr h="349381">
                <a:tc>
                  <a:txBody>
                    <a:bodyPr/>
                    <a:lstStyle/>
                    <a:p>
                      <a:pPr algn="ctr" fontAlgn="ctr"/>
                      <a:r>
                        <a:rPr lang="en-US" sz="1050" u="none" strike="noStrike">
                          <a:effectLst/>
                          <a:latin typeface="+mn-lt"/>
                        </a:rPr>
                        <a:t>26</a:t>
                      </a:r>
                      <a:endParaRPr lang="en-US" sz="1050" b="0" i="0" u="none" strike="noStrike">
                        <a:solidFill>
                          <a:srgbClr val="000000"/>
                        </a:solidFill>
                        <a:effectLst/>
                        <a:latin typeface="+mn-lt"/>
                      </a:endParaRPr>
                    </a:p>
                  </a:txBody>
                  <a:tcPr marL="3239" marR="3239" marT="3239" marB="0" anchor="ctr"/>
                </a:tc>
                <a:tc>
                  <a:txBody>
                    <a:bodyPr/>
                    <a:lstStyle/>
                    <a:p>
                      <a:pPr algn="l" fontAlgn="ctr"/>
                      <a:r>
                        <a:rPr lang="en-GB" sz="1050" u="none" strike="noStrike">
                          <a:effectLst/>
                          <a:latin typeface="+mn-lt"/>
                        </a:rPr>
                        <a:t>Bio-Chemical  Oxygen Demand @ 27°C for 3 days</a:t>
                      </a:r>
                      <a:endParaRPr lang="en-GB"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mg/l</a:t>
                      </a:r>
                      <a:endParaRPr lang="en-US" sz="1050" b="0" i="0" u="none" strike="noStrike" dirty="0">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a:t>
                      </a:r>
                      <a:endParaRPr lang="en-US" sz="1050" b="0" i="0" u="none" strike="noStrike" dirty="0">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a:t>
                      </a:r>
                      <a:endParaRPr lang="en-US" sz="1050" b="0" i="0" u="none" strike="noStrike" dirty="0">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&lt;2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&lt;2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&lt;2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597342067"/>
                  </a:ext>
                </a:extLst>
              </a:tr>
              <a:tr h="173184">
                <a:tc>
                  <a:txBody>
                    <a:bodyPr/>
                    <a:lstStyle/>
                    <a:p>
                      <a:pPr algn="ctr" fontAlgn="ctr"/>
                      <a:r>
                        <a:rPr lang="en-US" sz="1050" u="none" strike="noStrike">
                          <a:effectLst/>
                          <a:latin typeface="+mn-lt"/>
                        </a:rPr>
                        <a:t>27</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dirty="0">
                          <a:effectLst/>
                          <a:latin typeface="+mn-lt"/>
                        </a:rPr>
                        <a:t>Phenolic compounds as C</a:t>
                      </a:r>
                      <a:r>
                        <a:rPr lang="en-US" sz="1050" u="none" strike="noStrike" baseline="-25000" dirty="0">
                          <a:effectLst/>
                          <a:latin typeface="+mn-lt"/>
                        </a:rPr>
                        <a:t>6</a:t>
                      </a:r>
                      <a:r>
                        <a:rPr lang="en-US" sz="1050" u="none" strike="noStrike" dirty="0">
                          <a:effectLst/>
                          <a:latin typeface="+mn-lt"/>
                        </a:rPr>
                        <a:t>H</a:t>
                      </a:r>
                      <a:r>
                        <a:rPr lang="en-US" sz="1050" u="none" strike="noStrike" baseline="-25000" dirty="0">
                          <a:effectLst/>
                          <a:latin typeface="+mn-lt"/>
                        </a:rPr>
                        <a:t>5</a:t>
                      </a:r>
                      <a:r>
                        <a:rPr lang="en-US" sz="1050" u="none" strike="noStrike" dirty="0">
                          <a:effectLst/>
                          <a:latin typeface="+mn-lt"/>
                        </a:rPr>
                        <a:t>OH</a:t>
                      </a:r>
                      <a:endParaRPr lang="en-US" sz="1050" b="0" i="0" u="none" strike="noStrike" dirty="0">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0.001</a:t>
                      </a:r>
                      <a:endParaRPr lang="en-US" sz="1050" b="0" i="0" u="none" strike="noStrike" dirty="0">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0.002</a:t>
                      </a:r>
                      <a:endParaRPr lang="en-US" sz="1050" b="0" i="0" u="none" strike="noStrike" dirty="0">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018644415"/>
                  </a:ext>
                </a:extLst>
              </a:tr>
              <a:tr h="173184">
                <a:tc>
                  <a:txBody>
                    <a:bodyPr/>
                    <a:lstStyle/>
                    <a:p>
                      <a:pPr algn="ctr" fontAlgn="ctr"/>
                      <a:r>
                        <a:rPr lang="en-US" sz="1050" u="none" strike="noStrike">
                          <a:effectLst/>
                          <a:latin typeface="+mn-lt"/>
                        </a:rPr>
                        <a:t>28</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a:effectLst/>
                          <a:latin typeface="+mn-lt"/>
                        </a:rPr>
                        <a:t>Copper as Cu</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0.05</a:t>
                      </a:r>
                      <a:endParaRPr lang="en-US" sz="1050" b="0" i="0" u="none" strike="noStrike" dirty="0">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1.5</a:t>
                      </a:r>
                      <a:endParaRPr lang="en-US" sz="1050" b="0" i="0" u="none" strike="noStrike" dirty="0">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894467615"/>
                  </a:ext>
                </a:extLst>
              </a:tr>
              <a:tr h="173184">
                <a:tc>
                  <a:txBody>
                    <a:bodyPr/>
                    <a:lstStyle/>
                    <a:p>
                      <a:pPr algn="ctr" fontAlgn="ctr"/>
                      <a:r>
                        <a:rPr lang="en-US" sz="1050" u="none" strike="noStrike">
                          <a:effectLst/>
                          <a:latin typeface="+mn-lt"/>
                        </a:rPr>
                        <a:t>29</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a:effectLst/>
                          <a:latin typeface="+mn-lt"/>
                        </a:rPr>
                        <a:t>Mercury as Hg</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0.001</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0.001</a:t>
                      </a:r>
                      <a:endParaRPr lang="en-US" sz="1050" b="0" i="0" u="none" strike="noStrike" dirty="0">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578890712"/>
                  </a:ext>
                </a:extLst>
              </a:tr>
              <a:tr h="173184">
                <a:tc>
                  <a:txBody>
                    <a:bodyPr/>
                    <a:lstStyle/>
                    <a:p>
                      <a:pPr algn="ctr" fontAlgn="ctr"/>
                      <a:r>
                        <a:rPr lang="en-US" sz="1050" u="none" strike="noStrike">
                          <a:effectLst/>
                          <a:latin typeface="+mn-lt"/>
                        </a:rPr>
                        <a:t>30</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a:effectLst/>
                          <a:latin typeface="+mn-lt"/>
                        </a:rPr>
                        <a:t>Cadmium as Cd</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0.003</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0.003</a:t>
                      </a:r>
                      <a:endParaRPr lang="en-US" sz="1050" b="0" i="0" u="none" strike="noStrike" dirty="0">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373289123"/>
                  </a:ext>
                </a:extLst>
              </a:tr>
              <a:tr h="173184">
                <a:tc>
                  <a:txBody>
                    <a:bodyPr/>
                    <a:lstStyle/>
                    <a:p>
                      <a:pPr algn="ctr" fontAlgn="ctr"/>
                      <a:r>
                        <a:rPr lang="en-US" sz="1050" u="none" strike="noStrike">
                          <a:effectLst/>
                          <a:latin typeface="+mn-lt"/>
                        </a:rPr>
                        <a:t>31</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a:effectLst/>
                          <a:latin typeface="+mn-lt"/>
                        </a:rPr>
                        <a:t>Selenium as Se</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0.01</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0.01</a:t>
                      </a:r>
                      <a:endParaRPr lang="en-US" sz="1050" b="0" i="0" u="none" strike="noStrike" dirty="0">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864685591"/>
                  </a:ext>
                </a:extLst>
              </a:tr>
              <a:tr h="173184">
                <a:tc>
                  <a:txBody>
                    <a:bodyPr/>
                    <a:lstStyle/>
                    <a:p>
                      <a:pPr algn="ctr" fontAlgn="ctr"/>
                      <a:r>
                        <a:rPr lang="en-US" sz="1050" u="none" strike="noStrike">
                          <a:effectLst/>
                          <a:latin typeface="+mn-lt"/>
                        </a:rPr>
                        <a:t>32</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a:effectLst/>
                          <a:latin typeface="+mn-lt"/>
                        </a:rPr>
                        <a:t>Total Arsenic as As</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0.01</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0.05</a:t>
                      </a:r>
                      <a:endParaRPr lang="en-US" sz="1050" b="0" i="0" u="none" strike="noStrike" dirty="0">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677017292"/>
                  </a:ext>
                </a:extLst>
              </a:tr>
              <a:tr h="173184">
                <a:tc>
                  <a:txBody>
                    <a:bodyPr/>
                    <a:lstStyle/>
                    <a:p>
                      <a:pPr algn="ctr" fontAlgn="ctr"/>
                      <a:r>
                        <a:rPr lang="en-US" sz="1050" u="none" strike="noStrike">
                          <a:effectLst/>
                          <a:latin typeface="+mn-lt"/>
                        </a:rPr>
                        <a:t>33</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a:effectLst/>
                          <a:latin typeface="+mn-lt"/>
                        </a:rPr>
                        <a:t>Cyanide as CN</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0.05</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dirty="0">
                          <a:effectLst/>
                          <a:latin typeface="+mn-lt"/>
                        </a:rPr>
                        <a:t>0.05</a:t>
                      </a:r>
                      <a:endParaRPr lang="en-US" sz="1050" b="0" i="0" u="none" strike="noStrike" dirty="0">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848871533"/>
                  </a:ext>
                </a:extLst>
              </a:tr>
              <a:tr h="173184">
                <a:tc>
                  <a:txBody>
                    <a:bodyPr/>
                    <a:lstStyle/>
                    <a:p>
                      <a:pPr algn="ctr" fontAlgn="ctr"/>
                      <a:r>
                        <a:rPr lang="en-US" sz="1050" u="none" strike="noStrike">
                          <a:effectLst/>
                          <a:latin typeface="+mn-lt"/>
                        </a:rPr>
                        <a:t>34</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a:effectLst/>
                          <a:latin typeface="+mn-lt"/>
                        </a:rPr>
                        <a:t>Lead as Pb</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0.01</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0.01</a:t>
                      </a:r>
                      <a:endParaRPr lang="en-US" sz="1050" b="0" i="0" u="none" strike="noStrike">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713856291"/>
                  </a:ext>
                </a:extLst>
              </a:tr>
              <a:tr h="173184">
                <a:tc>
                  <a:txBody>
                    <a:bodyPr/>
                    <a:lstStyle/>
                    <a:p>
                      <a:pPr algn="ctr" fontAlgn="ctr"/>
                      <a:r>
                        <a:rPr lang="en-US" sz="1050" u="none" strike="noStrike">
                          <a:effectLst/>
                          <a:latin typeface="+mn-lt"/>
                        </a:rPr>
                        <a:t>35</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a:effectLst/>
                          <a:latin typeface="+mn-lt"/>
                        </a:rPr>
                        <a:t>Zinc as Zn</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5</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15</a:t>
                      </a:r>
                      <a:endParaRPr lang="en-US" sz="1050" b="0" i="0" u="none" strike="noStrike">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0.05</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0.14</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0.05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13239905"/>
                  </a:ext>
                </a:extLst>
              </a:tr>
              <a:tr h="237737">
                <a:tc>
                  <a:txBody>
                    <a:bodyPr/>
                    <a:lstStyle/>
                    <a:p>
                      <a:pPr algn="ctr" fontAlgn="ctr"/>
                      <a:r>
                        <a:rPr lang="en-US" sz="1050" u="none" strike="noStrike">
                          <a:effectLst/>
                          <a:latin typeface="+mn-lt"/>
                        </a:rPr>
                        <a:t>36</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a:effectLst/>
                          <a:latin typeface="+mn-lt"/>
                        </a:rPr>
                        <a:t>Total Chromium as Cr</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0.05</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0.05</a:t>
                      </a:r>
                      <a:endParaRPr lang="en-US" sz="1050" b="0" i="0" u="none" strike="noStrike">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BDL(&lt;0.03)</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BDL(&lt;0.03)</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836551001"/>
                  </a:ext>
                </a:extLst>
              </a:tr>
              <a:tr h="173184">
                <a:tc>
                  <a:txBody>
                    <a:bodyPr/>
                    <a:lstStyle/>
                    <a:p>
                      <a:pPr algn="ctr" fontAlgn="ctr"/>
                      <a:r>
                        <a:rPr lang="en-US" sz="1050" u="none" strike="noStrike">
                          <a:effectLst/>
                          <a:latin typeface="+mn-lt"/>
                        </a:rPr>
                        <a:t>37</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a:effectLst/>
                          <a:latin typeface="+mn-lt"/>
                        </a:rPr>
                        <a:t>Nickel as Ni</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0.02</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0.02</a:t>
                      </a:r>
                      <a:endParaRPr lang="en-US" sz="1050" b="0" i="0" u="none" strike="noStrike">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BDL(&lt;0.02)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BDL(&lt;0.02)</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839680848"/>
                  </a:ext>
                </a:extLst>
              </a:tr>
              <a:tr h="173184">
                <a:tc>
                  <a:txBody>
                    <a:bodyPr/>
                    <a:lstStyle/>
                    <a:p>
                      <a:pPr algn="ctr" fontAlgn="ctr"/>
                      <a:r>
                        <a:rPr lang="en-US" sz="1050" u="none" strike="noStrike">
                          <a:effectLst/>
                          <a:latin typeface="+mn-lt"/>
                        </a:rPr>
                        <a:t>38</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a:effectLst/>
                          <a:latin typeface="+mn-lt"/>
                        </a:rPr>
                        <a:t>Oil &amp; Grease</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a:t>
                      </a:r>
                      <a:endParaRPr lang="en-US" sz="1050" b="0" i="0" u="none" strike="noStrike">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488271639"/>
                  </a:ext>
                </a:extLst>
              </a:tr>
              <a:tr h="173184">
                <a:tc>
                  <a:txBody>
                    <a:bodyPr/>
                    <a:lstStyle/>
                    <a:p>
                      <a:pPr algn="ctr" fontAlgn="ctr"/>
                      <a:r>
                        <a:rPr lang="en-US" sz="1050" u="none" strike="noStrike">
                          <a:effectLst/>
                          <a:latin typeface="+mn-lt"/>
                        </a:rPr>
                        <a:t>39</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a:effectLst/>
                          <a:latin typeface="+mn-lt"/>
                        </a:rPr>
                        <a:t>Mineral oil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a:t>
                      </a:r>
                      <a:endParaRPr lang="en-US" sz="1050" b="0" i="0" u="none" strike="noStrike">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BDL(&lt;0.5)</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BDL(&lt;0.5)</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231120458"/>
                  </a:ext>
                </a:extLst>
              </a:tr>
              <a:tr h="177271">
                <a:tc>
                  <a:txBody>
                    <a:bodyPr/>
                    <a:lstStyle/>
                    <a:p>
                      <a:pPr algn="ctr" fontAlgn="ctr"/>
                      <a:r>
                        <a:rPr lang="en-US" sz="1050" u="none" strike="noStrike">
                          <a:effectLst/>
                          <a:latin typeface="+mn-lt"/>
                        </a:rPr>
                        <a:t>40</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dirty="0">
                          <a:effectLst/>
                          <a:latin typeface="+mn-lt"/>
                        </a:rPr>
                        <a:t>Poly Chlorinated Biphenyls (PCBs)</a:t>
                      </a:r>
                      <a:endParaRPr lang="en-US" sz="1050" b="0" i="0" u="none" strike="noStrike" dirty="0">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0.0005</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0.0005</a:t>
                      </a:r>
                      <a:endParaRPr lang="en-US" sz="1050" b="0" i="0" u="none" strike="noStrike">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 (&lt;0.0001)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 (&lt;0.0001)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 (&lt;0.0001)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915987670"/>
                  </a:ext>
                </a:extLst>
              </a:tr>
              <a:tr h="342932">
                <a:tc>
                  <a:txBody>
                    <a:bodyPr/>
                    <a:lstStyle/>
                    <a:p>
                      <a:pPr algn="ctr" fontAlgn="ctr"/>
                      <a:r>
                        <a:rPr lang="en-US" sz="1050" u="none" strike="noStrike">
                          <a:effectLst/>
                          <a:latin typeface="+mn-lt"/>
                        </a:rPr>
                        <a:t>41</a:t>
                      </a:r>
                      <a:endParaRPr lang="en-US" sz="1050" b="0" i="0" u="none" strike="noStrike">
                        <a:solidFill>
                          <a:srgbClr val="000000"/>
                        </a:solidFill>
                        <a:effectLst/>
                        <a:latin typeface="+mn-lt"/>
                      </a:endParaRPr>
                    </a:p>
                  </a:txBody>
                  <a:tcPr marL="3239" marR="3239" marT="3239" marB="0" anchor="ctr"/>
                </a:tc>
                <a:tc>
                  <a:txBody>
                    <a:bodyPr/>
                    <a:lstStyle/>
                    <a:p>
                      <a:pPr algn="l" fontAlgn="ctr"/>
                      <a:r>
                        <a:rPr lang="en-GB" sz="1050" u="none" strike="noStrike">
                          <a:effectLst/>
                          <a:latin typeface="+mn-lt"/>
                        </a:rPr>
                        <a:t>Poly  Nuclear Aromatic Hydrocarbon as PAH</a:t>
                      </a:r>
                      <a:endParaRPr lang="en-GB"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mg/l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0.0001</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0.0001</a:t>
                      </a:r>
                      <a:endParaRPr lang="en-US" sz="1050" b="0" i="0" u="none" strike="noStrike">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 (&lt;0.0001)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BDL (&lt;0.0001)</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BDL (&lt;0.0001)</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521503177"/>
                  </a:ext>
                </a:extLst>
              </a:tr>
              <a:tr h="173184">
                <a:tc>
                  <a:txBody>
                    <a:bodyPr/>
                    <a:lstStyle/>
                    <a:p>
                      <a:pPr algn="ctr" fontAlgn="ctr"/>
                      <a:r>
                        <a:rPr lang="en-US" sz="1050" u="none" strike="noStrike">
                          <a:effectLst/>
                          <a:latin typeface="+mn-lt"/>
                        </a:rPr>
                        <a:t>42</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a:effectLst/>
                          <a:latin typeface="+mn-lt"/>
                        </a:rPr>
                        <a:t>Total Coliform</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MPN/ 100ml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Absent /100ml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Absent /100ml</a:t>
                      </a:r>
                      <a:endParaRPr lang="en-US" sz="1050" b="0" i="0" u="none" strike="noStrike">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40</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70</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8</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666211630"/>
                  </a:ext>
                </a:extLst>
              </a:tr>
              <a:tr h="173184">
                <a:tc>
                  <a:txBody>
                    <a:bodyPr/>
                    <a:lstStyle/>
                    <a:p>
                      <a:pPr algn="ctr" fontAlgn="ctr"/>
                      <a:r>
                        <a:rPr lang="en-US" sz="1050" u="none" strike="noStrike">
                          <a:effectLst/>
                          <a:latin typeface="+mn-lt"/>
                        </a:rPr>
                        <a:t>43</a:t>
                      </a:r>
                      <a:endParaRPr lang="en-US" sz="1050" b="0" i="0" u="none" strike="noStrike">
                        <a:solidFill>
                          <a:srgbClr val="000000"/>
                        </a:solidFill>
                        <a:effectLst/>
                        <a:latin typeface="+mn-lt"/>
                      </a:endParaRPr>
                    </a:p>
                  </a:txBody>
                  <a:tcPr marL="3239" marR="3239" marT="3239" marB="0" anchor="ctr"/>
                </a:tc>
                <a:tc>
                  <a:txBody>
                    <a:bodyPr/>
                    <a:lstStyle/>
                    <a:p>
                      <a:pPr algn="l" fontAlgn="ctr"/>
                      <a:r>
                        <a:rPr lang="en-US" sz="1050" u="none" strike="noStrike">
                          <a:effectLst/>
                          <a:latin typeface="+mn-lt"/>
                        </a:rPr>
                        <a:t>Faecal Coliform</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MPN/ 100ml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Absent /100ml</a:t>
                      </a:r>
                      <a:endParaRPr lang="en-US" sz="1050" b="0" i="0" u="none" strike="noStrike">
                        <a:solidFill>
                          <a:srgbClr val="000000"/>
                        </a:solidFill>
                        <a:effectLst/>
                        <a:latin typeface="+mn-lt"/>
                      </a:endParaRPr>
                    </a:p>
                  </a:txBody>
                  <a:tcPr marL="3239" marR="3239" marT="3239" marB="0" anchor="ctr"/>
                </a:tc>
                <a:tc>
                  <a:txBody>
                    <a:bodyPr/>
                    <a:lstStyle/>
                    <a:p>
                      <a:pPr algn="ctr" fontAlgn="ctr"/>
                      <a:r>
                        <a:rPr lang="en-US" sz="1050" u="none" strike="noStrike">
                          <a:effectLst/>
                          <a:latin typeface="+mn-lt"/>
                        </a:rPr>
                        <a:t>Absent /100ml</a:t>
                      </a:r>
                      <a:endParaRPr lang="en-US" sz="1050" b="0" i="0" u="none" strike="noStrike">
                        <a:solidFill>
                          <a:srgbClr val="000000"/>
                        </a:solidFill>
                        <a:effectLst/>
                        <a:latin typeface="+mn-lt"/>
                      </a:endParaRPr>
                    </a:p>
                  </a:txBody>
                  <a:tcPr marL="3239" marR="3239" marT="3239" marB="0" anchor="ctr"/>
                </a:tc>
                <a:tc>
                  <a:txBody>
                    <a:bodyPr/>
                    <a:lstStyle/>
                    <a:p>
                      <a:pPr marL="0" marR="0" algn="ctr">
                        <a:spcBef>
                          <a:spcPts val="0"/>
                        </a:spcBef>
                        <a:spcAft>
                          <a:spcPts val="0"/>
                        </a:spcAft>
                      </a:pPr>
                      <a:r>
                        <a:rPr lang="en-US" sz="1050" kern="1200">
                          <a:solidFill>
                            <a:srgbClr val="000000"/>
                          </a:solidFill>
                          <a:effectLst/>
                          <a:latin typeface="+mn-lt"/>
                          <a:ea typeface="Times New Roman" panose="02020603050405020304" pitchFamily="18" charset="0"/>
                          <a:cs typeface="Arial" panose="020B0604020202020204" pitchFamily="34" charset="0"/>
                        </a:rPr>
                        <a:t>6</a:t>
                      </a:r>
                      <a:endParaRPr lang="en-US" sz="105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40</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050" kern="1200" dirty="0">
                          <a:solidFill>
                            <a:srgbClr val="000000"/>
                          </a:solidFill>
                          <a:effectLst/>
                          <a:latin typeface="+mn-lt"/>
                          <a:ea typeface="Times New Roman" panose="02020603050405020304" pitchFamily="18" charset="0"/>
                          <a:cs typeface="Arial" panose="020B0604020202020204" pitchFamily="34" charset="0"/>
                        </a:rPr>
                        <a:t>&lt;2</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750478692"/>
                  </a:ext>
                </a:extLst>
              </a:tr>
            </a:tbl>
          </a:graphicData>
        </a:graphic>
      </p:graphicFrame>
      <p:graphicFrame>
        <p:nvGraphicFramePr>
          <p:cNvPr id="9" name="Table 8"/>
          <p:cNvGraphicFramePr>
            <a:graphicFrameLocks noGrp="1"/>
          </p:cNvGraphicFramePr>
          <p:nvPr>
            <p:extLst/>
          </p:nvPr>
        </p:nvGraphicFramePr>
        <p:xfrm>
          <a:off x="1181098" y="670772"/>
          <a:ext cx="6629400" cy="274320"/>
        </p:xfrm>
        <a:graphic>
          <a:graphicData uri="http://schemas.openxmlformats.org/drawingml/2006/table">
            <a:tbl>
              <a:tblPr firstRow="1" bandRow="1">
                <a:tableStyleId>{5940675A-B579-460E-94D1-54222C63F5DA}</a:tableStyleId>
              </a:tblPr>
              <a:tblGrid>
                <a:gridCol w="779929">
                  <a:extLst>
                    <a:ext uri="{9D8B030D-6E8A-4147-A177-3AD203B41FA5}">
                      <a16:colId xmlns:a16="http://schemas.microsoft.com/office/drawing/2014/main" xmlns="" val="20000"/>
                    </a:ext>
                  </a:extLst>
                </a:gridCol>
                <a:gridCol w="1429871">
                  <a:extLst>
                    <a:ext uri="{9D8B030D-6E8A-4147-A177-3AD203B41FA5}">
                      <a16:colId xmlns:a16="http://schemas.microsoft.com/office/drawing/2014/main" xmlns="" val="20001"/>
                    </a:ext>
                  </a:extLst>
                </a:gridCol>
                <a:gridCol w="736600">
                  <a:extLst>
                    <a:ext uri="{9D8B030D-6E8A-4147-A177-3AD203B41FA5}">
                      <a16:colId xmlns:a16="http://schemas.microsoft.com/office/drawing/2014/main" xmlns="" val="20002"/>
                    </a:ext>
                  </a:extLst>
                </a:gridCol>
                <a:gridCol w="1473200">
                  <a:extLst>
                    <a:ext uri="{9D8B030D-6E8A-4147-A177-3AD203B41FA5}">
                      <a16:colId xmlns:a16="http://schemas.microsoft.com/office/drawing/2014/main" xmlns="" val="20003"/>
                    </a:ext>
                  </a:extLst>
                </a:gridCol>
                <a:gridCol w="779929">
                  <a:extLst>
                    <a:ext uri="{9D8B030D-6E8A-4147-A177-3AD203B41FA5}">
                      <a16:colId xmlns:a16="http://schemas.microsoft.com/office/drawing/2014/main" xmlns="" val="20004"/>
                    </a:ext>
                  </a:extLst>
                </a:gridCol>
                <a:gridCol w="1429871">
                  <a:extLst>
                    <a:ext uri="{9D8B030D-6E8A-4147-A177-3AD203B41FA5}">
                      <a16:colId xmlns:a16="http://schemas.microsoft.com/office/drawing/2014/main" xmlns="" val="20005"/>
                    </a:ext>
                  </a:extLst>
                </a:gridCol>
              </a:tblGrid>
              <a:tr h="187569">
                <a:tc>
                  <a:txBody>
                    <a:bodyPr/>
                    <a:lstStyle/>
                    <a:p>
                      <a:r>
                        <a:rPr lang="en-IN" sz="1200" dirty="0" smtClean="0"/>
                        <a:t>SW1</a:t>
                      </a:r>
                      <a:endParaRPr lang="en-IN" sz="1200" dirty="0"/>
                    </a:p>
                  </a:txBody>
                  <a:tcPr/>
                </a:tc>
                <a:tc>
                  <a:txBody>
                    <a:bodyPr/>
                    <a:lstStyle/>
                    <a:p>
                      <a:r>
                        <a:rPr lang="en-IN" sz="1200" dirty="0" err="1" smtClean="0"/>
                        <a:t>Gaddoupur</a:t>
                      </a:r>
                      <a:r>
                        <a:rPr lang="en-IN" sz="1200" dirty="0" smtClean="0"/>
                        <a:t> Lake</a:t>
                      </a:r>
                      <a:endParaRPr lang="en-IN" sz="1200" dirty="0"/>
                    </a:p>
                  </a:txBody>
                  <a:tcPr/>
                </a:tc>
                <a:tc>
                  <a:txBody>
                    <a:bodyPr/>
                    <a:lstStyle/>
                    <a:p>
                      <a:r>
                        <a:rPr lang="en-IN" sz="1200" dirty="0" smtClean="0"/>
                        <a:t>SW2</a:t>
                      </a:r>
                      <a:endParaRPr lang="en-IN" sz="1200" dirty="0"/>
                    </a:p>
                  </a:txBody>
                  <a:tcPr/>
                </a:tc>
                <a:tc>
                  <a:txBody>
                    <a:bodyPr/>
                    <a:lstStyle/>
                    <a:p>
                      <a:r>
                        <a:rPr lang="en-IN" sz="1200" dirty="0" err="1" smtClean="0"/>
                        <a:t>Bhadokhar</a:t>
                      </a:r>
                      <a:r>
                        <a:rPr lang="en-IN" sz="1200" dirty="0" smtClean="0"/>
                        <a:t> Lake</a:t>
                      </a:r>
                      <a:endParaRPr lang="en-IN" sz="1200" dirty="0"/>
                    </a:p>
                  </a:txBody>
                  <a:tcPr/>
                </a:tc>
                <a:tc>
                  <a:txBody>
                    <a:bodyPr/>
                    <a:lstStyle/>
                    <a:p>
                      <a:r>
                        <a:rPr lang="en-IN" sz="1200" dirty="0" smtClean="0"/>
                        <a:t>SW3</a:t>
                      </a:r>
                      <a:endParaRPr lang="en-IN" sz="1200" dirty="0"/>
                    </a:p>
                  </a:txBody>
                  <a:tcPr/>
                </a:tc>
                <a:tc>
                  <a:txBody>
                    <a:bodyPr/>
                    <a:lstStyle/>
                    <a:p>
                      <a:r>
                        <a:rPr lang="en-IN" sz="1200" dirty="0" smtClean="0"/>
                        <a:t>Ghaghara River</a:t>
                      </a:r>
                      <a:endParaRPr lang="en-IN" sz="1200" dirty="0"/>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9523787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ext Box 4">
            <a:extLst>
              <a:ext uri="{FF2B5EF4-FFF2-40B4-BE49-F238E27FC236}">
                <a16:creationId xmlns:a16="http://schemas.microsoft.com/office/drawing/2014/main" xmlns="" id="{EA48FC9A-A81D-4886-A1E4-39BE5DBDE6E3}"/>
              </a:ext>
            </a:extLst>
          </p:cNvPr>
          <p:cNvSpPr txBox="1">
            <a:spLocks noChangeArrowheads="1"/>
          </p:cNvSpPr>
          <p:nvPr/>
        </p:nvSpPr>
        <p:spPr bwMode="auto">
          <a:xfrm>
            <a:off x="345245" y="617576"/>
            <a:ext cx="769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b="1" dirty="0"/>
              <a:t>Background</a:t>
            </a:r>
            <a:endParaRPr lang="en-IN" altLang="en-US" sz="2400" b="1" dirty="0"/>
          </a:p>
        </p:txBody>
      </p:sp>
      <p:sp>
        <p:nvSpPr>
          <p:cNvPr id="3" name="TextBox 2">
            <a:extLst>
              <a:ext uri="{FF2B5EF4-FFF2-40B4-BE49-F238E27FC236}">
                <a16:creationId xmlns:a16="http://schemas.microsoft.com/office/drawing/2014/main" xmlns="" id="{72AEB0FF-4A26-451E-B811-C7278883A276}"/>
              </a:ext>
            </a:extLst>
          </p:cNvPr>
          <p:cNvSpPr txBox="1"/>
          <p:nvPr/>
        </p:nvSpPr>
        <p:spPr>
          <a:xfrm>
            <a:off x="345245" y="1295400"/>
            <a:ext cx="8553897" cy="5441490"/>
          </a:xfrm>
          <a:prstGeom prst="rect">
            <a:avLst/>
          </a:prstGeom>
          <a:noFill/>
        </p:spPr>
        <p:txBody>
          <a:bodyPr wrap="square" rtlCol="0">
            <a:spAutoFit/>
          </a:bodyPr>
          <a:lstStyle/>
          <a:p>
            <a:pPr marL="287338" indent="-287338" algn="just">
              <a:lnSpc>
                <a:spcPct val="130000"/>
              </a:lnSpc>
              <a:spcAft>
                <a:spcPts val="600"/>
              </a:spcAft>
              <a:buFont typeface="Arial" panose="020B0604020202020204" pitchFamily="34" charset="0"/>
              <a:buChar char="•"/>
            </a:pPr>
            <a:r>
              <a:rPr lang="en-US" dirty="0" err="1"/>
              <a:t>Maryada</a:t>
            </a:r>
            <a:r>
              <a:rPr lang="en-US" dirty="0"/>
              <a:t> </a:t>
            </a:r>
            <a:r>
              <a:rPr lang="en-US" dirty="0" err="1"/>
              <a:t>Purushottam</a:t>
            </a:r>
            <a:r>
              <a:rPr lang="en-US" dirty="0"/>
              <a:t> </a:t>
            </a:r>
            <a:r>
              <a:rPr lang="en-US" dirty="0" err="1"/>
              <a:t>Shriram</a:t>
            </a:r>
            <a:r>
              <a:rPr lang="en-IN" dirty="0" smtClean="0"/>
              <a:t> Airport </a:t>
            </a:r>
            <a:r>
              <a:rPr lang="en-IN" dirty="0"/>
              <a:t>is an upcoming International airport in Ayodhya city that will be upgraded from the existing government </a:t>
            </a:r>
            <a:r>
              <a:rPr lang="en-IN" dirty="0" smtClean="0"/>
              <a:t>airstrip</a:t>
            </a:r>
            <a:r>
              <a:rPr lang="en-IN" dirty="0"/>
              <a:t>,</a:t>
            </a:r>
            <a:r>
              <a:rPr lang="en-US" dirty="0" smtClean="0"/>
              <a:t> </a:t>
            </a:r>
          </a:p>
          <a:p>
            <a:pPr marL="287338" indent="-287338" algn="just">
              <a:lnSpc>
                <a:spcPct val="130000"/>
              </a:lnSpc>
              <a:spcAft>
                <a:spcPts val="600"/>
              </a:spcAft>
              <a:buFont typeface="Arial" panose="020B0604020202020204" pitchFamily="34" charset="0"/>
              <a:buChar char="•"/>
            </a:pPr>
            <a:r>
              <a:rPr lang="en-GB" dirty="0" smtClean="0"/>
              <a:t>Existing</a:t>
            </a:r>
            <a:r>
              <a:rPr lang="en-GB" dirty="0" smtClean="0"/>
              <a:t>: </a:t>
            </a:r>
          </a:p>
          <a:p>
            <a:pPr marL="744538" lvl="1" indent="-287338" algn="just">
              <a:lnSpc>
                <a:spcPct val="130000"/>
              </a:lnSpc>
              <a:buFont typeface="Arial" panose="020B0604020202020204" pitchFamily="34" charset="0"/>
              <a:buChar char="•"/>
            </a:pPr>
            <a:r>
              <a:rPr lang="en-IN" dirty="0"/>
              <a:t>Current government airstrip is spread over an area of </a:t>
            </a:r>
            <a:r>
              <a:rPr lang="en-IN" b="1" dirty="0"/>
              <a:t>177.62 acres </a:t>
            </a:r>
            <a:r>
              <a:rPr lang="en-IN" dirty="0"/>
              <a:t>(71.88 ha</a:t>
            </a:r>
            <a:r>
              <a:rPr lang="en-IN" dirty="0" smtClean="0"/>
              <a:t>).</a:t>
            </a:r>
          </a:p>
          <a:p>
            <a:pPr marL="744538" lvl="1" indent="-287338" algn="just">
              <a:lnSpc>
                <a:spcPct val="130000"/>
              </a:lnSpc>
              <a:buFont typeface="Arial" panose="020B0604020202020204" pitchFamily="34" charset="0"/>
              <a:buChar char="•"/>
            </a:pPr>
            <a:r>
              <a:rPr lang="en-IN" dirty="0"/>
              <a:t>About 170 acres (68.79 ha) of additional land will be utilized for the proposed </a:t>
            </a:r>
            <a:r>
              <a:rPr lang="en-IN" dirty="0" smtClean="0"/>
              <a:t>project which has </a:t>
            </a:r>
            <a:r>
              <a:rPr lang="en-US" dirty="0" smtClean="0"/>
              <a:t>already </a:t>
            </a:r>
            <a:r>
              <a:rPr lang="en-US" dirty="0"/>
              <a:t>been handed over by the district administration. </a:t>
            </a:r>
            <a:r>
              <a:rPr lang="en-IN" dirty="0" smtClean="0"/>
              <a:t> </a:t>
            </a:r>
          </a:p>
          <a:p>
            <a:pPr lvl="1" algn="just">
              <a:lnSpc>
                <a:spcPct val="130000"/>
              </a:lnSpc>
            </a:pPr>
            <a:endParaRPr lang="en-US" dirty="0" smtClean="0"/>
          </a:p>
          <a:p>
            <a:pPr marL="287338" indent="-287338" algn="just">
              <a:lnSpc>
                <a:spcPct val="130000"/>
              </a:lnSpc>
              <a:spcAft>
                <a:spcPts val="600"/>
              </a:spcAft>
              <a:buFont typeface="Arial" panose="020B0604020202020204" pitchFamily="34" charset="0"/>
              <a:buChar char="•"/>
            </a:pPr>
            <a:r>
              <a:rPr lang="en-US" dirty="0" smtClean="0"/>
              <a:t>TOR </a:t>
            </a:r>
            <a:r>
              <a:rPr lang="en-US" dirty="0"/>
              <a:t>for proposed works at the </a:t>
            </a:r>
            <a:r>
              <a:rPr lang="en-US" dirty="0" smtClean="0"/>
              <a:t>Proposed </a:t>
            </a:r>
            <a:r>
              <a:rPr lang="en-US" dirty="0"/>
              <a:t>Airport was finalized by MOEF&amp;CC vide letter F. No. </a:t>
            </a:r>
            <a:r>
              <a:rPr lang="en-US" dirty="0" smtClean="0"/>
              <a:t>21</a:t>
            </a:r>
            <a:r>
              <a:rPr lang="en-US" dirty="0" smtClean="0"/>
              <a:t>-67/2021-IA-III </a:t>
            </a:r>
            <a:r>
              <a:rPr lang="en-US" dirty="0"/>
              <a:t>Dated </a:t>
            </a:r>
            <a:r>
              <a:rPr lang="en-US" b="1" dirty="0" smtClean="0"/>
              <a:t>14 </a:t>
            </a:r>
            <a:r>
              <a:rPr lang="en-US" b="1" dirty="0" smtClean="0"/>
              <a:t>August, </a:t>
            </a:r>
            <a:r>
              <a:rPr lang="en-US" b="1" dirty="0" smtClean="0"/>
              <a:t>2021</a:t>
            </a:r>
            <a:r>
              <a:rPr lang="en-US" dirty="0" smtClean="0"/>
              <a:t>. </a:t>
            </a:r>
            <a:endParaRPr lang="en-US" dirty="0" smtClean="0"/>
          </a:p>
          <a:p>
            <a:pPr algn="just">
              <a:lnSpc>
                <a:spcPct val="130000"/>
              </a:lnSpc>
              <a:spcAft>
                <a:spcPts val="600"/>
              </a:spcAft>
            </a:pPr>
            <a:endParaRPr lang="en-IN" dirty="0"/>
          </a:p>
          <a:p>
            <a:pPr marL="287338" indent="-287338" algn="just">
              <a:lnSpc>
                <a:spcPct val="130000"/>
              </a:lnSpc>
              <a:buFont typeface="Arial" panose="020B0604020202020204" pitchFamily="34" charset="0"/>
              <a:buChar char="•"/>
            </a:pPr>
            <a:r>
              <a:rPr lang="en-IN" dirty="0"/>
              <a:t>Based on revised proposal Public Hearing was conducted by </a:t>
            </a:r>
            <a:r>
              <a:rPr lang="en-IN" dirty="0" smtClean="0"/>
              <a:t>Uttar Pradesh Pollution </a:t>
            </a:r>
            <a:r>
              <a:rPr lang="en-IN" dirty="0"/>
              <a:t>Control Board on </a:t>
            </a:r>
            <a:r>
              <a:rPr lang="en-IN" b="1" dirty="0" smtClean="0"/>
              <a:t>20</a:t>
            </a:r>
            <a:r>
              <a:rPr lang="en-IN" b="1" baseline="30000" dirty="0" smtClean="0"/>
              <a:t>th</a:t>
            </a:r>
            <a:r>
              <a:rPr lang="en-IN" b="1" dirty="0" smtClean="0"/>
              <a:t> September </a:t>
            </a:r>
            <a:r>
              <a:rPr lang="en-IN" b="1" dirty="0" smtClean="0"/>
              <a:t>2021</a:t>
            </a:r>
            <a:r>
              <a:rPr lang="en-IN" dirty="0" smtClean="0"/>
              <a:t>. </a:t>
            </a:r>
            <a:endParaRPr lang="en-US" dirty="0"/>
          </a:p>
        </p:txBody>
      </p:sp>
      <p:sp>
        <p:nvSpPr>
          <p:cNvPr id="5" name="Slide Number Placeholder 5">
            <a:extLst>
              <a:ext uri="{FF2B5EF4-FFF2-40B4-BE49-F238E27FC236}">
                <a16:creationId xmlns:a16="http://schemas.microsoft.com/office/drawing/2014/main" xmlns="" id="{C2835971-21AC-44E6-920A-81B12CEEA772}"/>
              </a:ext>
            </a:extLst>
          </p:cNvPr>
          <p:cNvSpPr>
            <a:spLocks noGrp="1"/>
          </p:cNvSpPr>
          <p:nvPr>
            <p:ph type="sldNum" sz="quarter" idx="12"/>
          </p:nvPr>
        </p:nvSpPr>
        <p:spPr>
          <a:xfrm>
            <a:off x="7010400" y="6381750"/>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401E4C70-F388-410D-8A74-ABED94EB63E6}" type="slidenum">
              <a:rPr lang="en-US" altLang="en-US" sz="1400"/>
              <a:pPr/>
              <a:t>3</a:t>
            </a:fld>
            <a:endParaRPr lang="en-US" altLang="en-US" sz="1400" dirty="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4">
            <a:extLst>
              <a:ext uri="{FF2B5EF4-FFF2-40B4-BE49-F238E27FC236}">
                <a16:creationId xmlns:a16="http://schemas.microsoft.com/office/drawing/2014/main" xmlns="" id="{F0B62595-595F-4F55-BA87-FC24934DBE8E}"/>
              </a:ext>
            </a:extLst>
          </p:cNvPr>
          <p:cNvSpPr txBox="1">
            <a:spLocks noChangeArrowheads="1"/>
          </p:cNvSpPr>
          <p:nvPr/>
        </p:nvSpPr>
        <p:spPr bwMode="auto">
          <a:xfrm>
            <a:off x="201640" y="263075"/>
            <a:ext cx="853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800" b="1" dirty="0"/>
              <a:t>Ambient Air Quality in the Study Area </a:t>
            </a:r>
          </a:p>
        </p:txBody>
      </p:sp>
      <p:graphicFrame>
        <p:nvGraphicFramePr>
          <p:cNvPr id="3" name="Table 2"/>
          <p:cNvGraphicFramePr>
            <a:graphicFrameLocks noGrp="1"/>
          </p:cNvGraphicFramePr>
          <p:nvPr>
            <p:extLst/>
          </p:nvPr>
        </p:nvGraphicFramePr>
        <p:xfrm>
          <a:off x="266699" y="899324"/>
          <a:ext cx="8659841" cy="2352100"/>
        </p:xfrm>
        <a:graphic>
          <a:graphicData uri="http://schemas.openxmlformats.org/drawingml/2006/table">
            <a:tbl>
              <a:tblPr firstRow="1" firstCol="1" bandRow="1">
                <a:tableStyleId>{5940675A-B579-460E-94D1-54222C63F5DA}</a:tableStyleId>
              </a:tblPr>
              <a:tblGrid>
                <a:gridCol w="749524">
                  <a:extLst>
                    <a:ext uri="{9D8B030D-6E8A-4147-A177-3AD203B41FA5}">
                      <a16:colId xmlns:a16="http://schemas.microsoft.com/office/drawing/2014/main" xmlns="" val="3927670190"/>
                    </a:ext>
                  </a:extLst>
                </a:gridCol>
                <a:gridCol w="1724718">
                  <a:extLst>
                    <a:ext uri="{9D8B030D-6E8A-4147-A177-3AD203B41FA5}">
                      <a16:colId xmlns:a16="http://schemas.microsoft.com/office/drawing/2014/main" xmlns="" val="2271484045"/>
                    </a:ext>
                  </a:extLst>
                </a:gridCol>
                <a:gridCol w="618560">
                  <a:extLst>
                    <a:ext uri="{9D8B030D-6E8A-4147-A177-3AD203B41FA5}">
                      <a16:colId xmlns:a16="http://schemas.microsoft.com/office/drawing/2014/main" xmlns="" val="3371405361"/>
                    </a:ext>
                  </a:extLst>
                </a:gridCol>
                <a:gridCol w="463920">
                  <a:extLst>
                    <a:ext uri="{9D8B030D-6E8A-4147-A177-3AD203B41FA5}">
                      <a16:colId xmlns:a16="http://schemas.microsoft.com/office/drawing/2014/main" xmlns="" val="3106241601"/>
                    </a:ext>
                  </a:extLst>
                </a:gridCol>
                <a:gridCol w="541240">
                  <a:extLst>
                    <a:ext uri="{9D8B030D-6E8A-4147-A177-3AD203B41FA5}">
                      <a16:colId xmlns:a16="http://schemas.microsoft.com/office/drawing/2014/main" xmlns="" val="2456226751"/>
                    </a:ext>
                  </a:extLst>
                </a:gridCol>
                <a:gridCol w="504051">
                  <a:extLst>
                    <a:ext uri="{9D8B030D-6E8A-4147-A177-3AD203B41FA5}">
                      <a16:colId xmlns:a16="http://schemas.microsoft.com/office/drawing/2014/main" xmlns="" val="2098152368"/>
                    </a:ext>
                  </a:extLst>
                </a:gridCol>
                <a:gridCol w="548948">
                  <a:extLst>
                    <a:ext uri="{9D8B030D-6E8A-4147-A177-3AD203B41FA5}">
                      <a16:colId xmlns:a16="http://schemas.microsoft.com/office/drawing/2014/main" xmlns="" val="864613441"/>
                    </a:ext>
                  </a:extLst>
                </a:gridCol>
                <a:gridCol w="548948">
                  <a:extLst>
                    <a:ext uri="{9D8B030D-6E8A-4147-A177-3AD203B41FA5}">
                      <a16:colId xmlns:a16="http://schemas.microsoft.com/office/drawing/2014/main" xmlns="" val="2717891006"/>
                    </a:ext>
                  </a:extLst>
                </a:gridCol>
                <a:gridCol w="548948">
                  <a:extLst>
                    <a:ext uri="{9D8B030D-6E8A-4147-A177-3AD203B41FA5}">
                      <a16:colId xmlns:a16="http://schemas.microsoft.com/office/drawing/2014/main" xmlns="" val="2642447144"/>
                    </a:ext>
                  </a:extLst>
                </a:gridCol>
                <a:gridCol w="477983">
                  <a:extLst>
                    <a:ext uri="{9D8B030D-6E8A-4147-A177-3AD203B41FA5}">
                      <a16:colId xmlns:a16="http://schemas.microsoft.com/office/drawing/2014/main" xmlns="" val="3034469556"/>
                    </a:ext>
                  </a:extLst>
                </a:gridCol>
                <a:gridCol w="463920">
                  <a:extLst>
                    <a:ext uri="{9D8B030D-6E8A-4147-A177-3AD203B41FA5}">
                      <a16:colId xmlns:a16="http://schemas.microsoft.com/office/drawing/2014/main" xmlns="" val="3932053885"/>
                    </a:ext>
                  </a:extLst>
                </a:gridCol>
                <a:gridCol w="535046">
                  <a:extLst>
                    <a:ext uri="{9D8B030D-6E8A-4147-A177-3AD203B41FA5}">
                      <a16:colId xmlns:a16="http://schemas.microsoft.com/office/drawing/2014/main" xmlns="" val="2839473260"/>
                    </a:ext>
                  </a:extLst>
                </a:gridCol>
                <a:gridCol w="470114">
                  <a:extLst>
                    <a:ext uri="{9D8B030D-6E8A-4147-A177-3AD203B41FA5}">
                      <a16:colId xmlns:a16="http://schemas.microsoft.com/office/drawing/2014/main" xmlns="" val="4271383544"/>
                    </a:ext>
                  </a:extLst>
                </a:gridCol>
                <a:gridCol w="463921">
                  <a:extLst>
                    <a:ext uri="{9D8B030D-6E8A-4147-A177-3AD203B41FA5}">
                      <a16:colId xmlns:a16="http://schemas.microsoft.com/office/drawing/2014/main" xmlns="" val="953483803"/>
                    </a:ext>
                  </a:extLst>
                </a:gridCol>
              </a:tblGrid>
              <a:tr h="263082">
                <a:tc rowSpan="2">
                  <a:txBody>
                    <a:bodyPr/>
                    <a:lstStyle/>
                    <a:p>
                      <a:pPr marL="0" marR="0" algn="ctr">
                        <a:spcBef>
                          <a:spcPts val="0"/>
                        </a:spcBef>
                        <a:spcAft>
                          <a:spcPts val="0"/>
                        </a:spcAft>
                      </a:pPr>
                      <a:r>
                        <a:rPr lang="en-US" sz="1100" b="1" dirty="0">
                          <a:effectLst/>
                        </a:rPr>
                        <a:t>Code</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US" sz="1100" b="1">
                          <a:effectLst/>
                        </a:rPr>
                        <a:t>Location</a:t>
                      </a:r>
                      <a:endParaRPr lang="en-US" sz="11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4">
                  <a:txBody>
                    <a:bodyPr/>
                    <a:lstStyle/>
                    <a:p>
                      <a:pPr marL="0" marR="0" algn="ctr">
                        <a:spcBef>
                          <a:spcPts val="0"/>
                        </a:spcBef>
                        <a:spcAft>
                          <a:spcPts val="0"/>
                        </a:spcAft>
                      </a:pPr>
                      <a:r>
                        <a:rPr lang="en-US" sz="1100" b="1" dirty="0">
                          <a:effectLst/>
                        </a:rPr>
                        <a:t>PM</a:t>
                      </a:r>
                      <a:r>
                        <a:rPr lang="en-US" sz="1100" b="1" baseline="-25000" dirty="0">
                          <a:effectLst/>
                        </a:rPr>
                        <a:t>10</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spcBef>
                          <a:spcPts val="0"/>
                        </a:spcBef>
                        <a:spcAft>
                          <a:spcPts val="0"/>
                        </a:spcAft>
                      </a:pPr>
                      <a:r>
                        <a:rPr lang="en-US" sz="1100" b="1">
                          <a:effectLst/>
                        </a:rPr>
                        <a:t>PM</a:t>
                      </a:r>
                      <a:r>
                        <a:rPr lang="en-US" sz="1100" b="1" baseline="-25000">
                          <a:effectLst/>
                        </a:rPr>
                        <a:t>2.5</a:t>
                      </a:r>
                      <a:endParaRPr lang="en-US" sz="11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spcBef>
                          <a:spcPts val="0"/>
                        </a:spcBef>
                        <a:spcAft>
                          <a:spcPts val="0"/>
                        </a:spcAft>
                      </a:pPr>
                      <a:r>
                        <a:rPr lang="en-US" sz="1100" b="1" dirty="0" smtClean="0">
                          <a:effectLst/>
                        </a:rPr>
                        <a:t>SO</a:t>
                      </a:r>
                      <a:r>
                        <a:rPr lang="en-US" sz="1100" b="1" baseline="-25000" dirty="0" smtClean="0">
                          <a:effectLst/>
                        </a:rPr>
                        <a:t>2</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3283942484"/>
                  </a:ext>
                </a:extLst>
              </a:tr>
              <a:tr h="201528">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100" b="1" dirty="0">
                          <a:effectLst/>
                        </a:rPr>
                        <a:t>Min</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b="1" dirty="0">
                          <a:effectLst/>
                        </a:rPr>
                        <a:t>Max</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b="1" dirty="0">
                          <a:effectLst/>
                        </a:rPr>
                        <a:t>Avg</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b="1" dirty="0">
                          <a:effectLst/>
                        </a:rPr>
                        <a:t>98%</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b="1" dirty="0">
                          <a:effectLst/>
                        </a:rPr>
                        <a:t>Min</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b="1" dirty="0">
                          <a:effectLst/>
                        </a:rPr>
                        <a:t>Max</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b="1" dirty="0">
                          <a:effectLst/>
                        </a:rPr>
                        <a:t>Avg</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b="1" dirty="0">
                          <a:effectLst/>
                        </a:rPr>
                        <a:t>98%</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b="1" dirty="0">
                          <a:effectLst/>
                        </a:rPr>
                        <a:t>Min</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b="1" dirty="0">
                          <a:effectLst/>
                        </a:rPr>
                        <a:t>Max</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b="1" dirty="0">
                          <a:effectLst/>
                        </a:rPr>
                        <a:t>Avg</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b="1" dirty="0">
                          <a:effectLst/>
                        </a:rPr>
                        <a:t>98%</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718501805"/>
                  </a:ext>
                </a:extLst>
              </a:tr>
              <a:tr h="201528">
                <a:tc>
                  <a:txBody>
                    <a:bodyPr/>
                    <a:lstStyle/>
                    <a:p>
                      <a:pPr marL="0" marR="0" algn="ctr">
                        <a:spcBef>
                          <a:spcPts val="0"/>
                        </a:spcBef>
                        <a:spcAft>
                          <a:spcPts val="0"/>
                        </a:spcAft>
                        <a:tabLst>
                          <a:tab pos="-457200" algn="l"/>
                        </a:tabLst>
                      </a:pPr>
                      <a:r>
                        <a:rPr lang="en-US" sz="1100" spc="-5" dirty="0">
                          <a:effectLst/>
                        </a:rPr>
                        <a:t> AAQ1</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100">
                          <a:solidFill>
                            <a:srgbClr val="000000"/>
                          </a:solidFill>
                          <a:effectLst/>
                          <a:latin typeface="+mn-lt"/>
                          <a:ea typeface="Times New Roman" panose="02020603050405020304" pitchFamily="18" charset="0"/>
                          <a:cs typeface="Calibri" panose="020F0502020204030204" pitchFamily="34" charset="0"/>
                        </a:rPr>
                        <a:t>Project site</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47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66</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58</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65</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23</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32</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27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32</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9</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8</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9</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892003252"/>
                  </a:ext>
                </a:extLst>
              </a:tr>
              <a:tr h="212062">
                <a:tc>
                  <a:txBody>
                    <a:bodyPr/>
                    <a:lstStyle/>
                    <a:p>
                      <a:pPr marL="0" marR="0" algn="ctr">
                        <a:spcBef>
                          <a:spcPts val="0"/>
                        </a:spcBef>
                        <a:spcAft>
                          <a:spcPts val="0"/>
                        </a:spcAft>
                        <a:tabLst>
                          <a:tab pos="-457200" algn="l"/>
                        </a:tabLst>
                      </a:pPr>
                      <a:r>
                        <a:rPr lang="en-US" sz="1100" spc="-5" dirty="0">
                          <a:effectLst/>
                        </a:rPr>
                        <a:t>AAQ2</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100">
                          <a:solidFill>
                            <a:srgbClr val="000000"/>
                          </a:solidFill>
                          <a:effectLst/>
                          <a:latin typeface="+mn-lt"/>
                          <a:ea typeface="Times New Roman" panose="02020603050405020304" pitchFamily="18" charset="0"/>
                          <a:cs typeface="Calibri" panose="020F0502020204030204" pitchFamily="34" charset="0"/>
                        </a:rPr>
                        <a:t>Faizabad</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53</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69</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62</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69</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25</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34</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29</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34</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8</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11</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9</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11</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3363129146"/>
                  </a:ext>
                </a:extLst>
              </a:tr>
              <a:tr h="212062">
                <a:tc>
                  <a:txBody>
                    <a:bodyPr/>
                    <a:lstStyle/>
                    <a:p>
                      <a:pPr marL="0" marR="0" algn="ctr">
                        <a:spcBef>
                          <a:spcPts val="0"/>
                        </a:spcBef>
                        <a:spcAft>
                          <a:spcPts val="0"/>
                        </a:spcAft>
                        <a:tabLst>
                          <a:tab pos="-457200" algn="l"/>
                        </a:tabLst>
                      </a:pPr>
                      <a:r>
                        <a:rPr lang="en-US" sz="1100" spc="-5" dirty="0">
                          <a:effectLst/>
                        </a:rPr>
                        <a:t>AAQ3</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100" dirty="0" err="1">
                          <a:solidFill>
                            <a:srgbClr val="000000"/>
                          </a:solidFill>
                          <a:effectLst/>
                          <a:latin typeface="+mn-lt"/>
                          <a:ea typeface="Times New Roman" panose="02020603050405020304" pitchFamily="18" charset="0"/>
                          <a:cs typeface="Calibri" panose="020F0502020204030204" pitchFamily="34" charset="0"/>
                        </a:rPr>
                        <a:t>Jagdishpur</a:t>
                      </a:r>
                      <a:endParaRPr lang="en-US" sz="11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47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61</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54</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61</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21</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30</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26</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30</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9</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8</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9</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1723849598"/>
                  </a:ext>
                </a:extLst>
              </a:tr>
              <a:tr h="212062">
                <a:tc>
                  <a:txBody>
                    <a:bodyPr/>
                    <a:lstStyle/>
                    <a:p>
                      <a:pPr marL="0" marR="0" algn="ctr">
                        <a:spcBef>
                          <a:spcPts val="0"/>
                        </a:spcBef>
                        <a:spcAft>
                          <a:spcPts val="0"/>
                        </a:spcAft>
                        <a:tabLst>
                          <a:tab pos="-457200" algn="l"/>
                        </a:tabLst>
                      </a:pPr>
                      <a:r>
                        <a:rPr lang="en-US" sz="1100" spc="-5" dirty="0">
                          <a:effectLst/>
                        </a:rPr>
                        <a:t>AAQ4</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100">
                          <a:solidFill>
                            <a:srgbClr val="000000"/>
                          </a:solidFill>
                          <a:effectLst/>
                          <a:latin typeface="+mn-lt"/>
                          <a:ea typeface="Times New Roman" panose="02020603050405020304" pitchFamily="18" charset="0"/>
                          <a:cs typeface="Calibri" panose="020F0502020204030204" pitchFamily="34" charset="0"/>
                        </a:rPr>
                        <a:t>Bhikhapur</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dirty="0">
                          <a:solidFill>
                            <a:srgbClr val="000000"/>
                          </a:solidFill>
                          <a:effectLst/>
                          <a:latin typeface="+mn-lt"/>
                          <a:ea typeface="Times New Roman" panose="02020603050405020304" pitchFamily="18" charset="0"/>
                          <a:cs typeface="Arial" panose="020B0604020202020204" pitchFamily="34" charset="0"/>
                        </a:rPr>
                        <a:t>45</a:t>
                      </a:r>
                      <a:endParaRPr lang="en-US" sz="11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57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50</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57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21</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27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24</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27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5</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8</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8</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3069151890"/>
                  </a:ext>
                </a:extLst>
              </a:tr>
              <a:tr h="212062">
                <a:tc>
                  <a:txBody>
                    <a:bodyPr/>
                    <a:lstStyle/>
                    <a:p>
                      <a:pPr marL="0" marR="0" algn="ctr">
                        <a:spcBef>
                          <a:spcPts val="0"/>
                        </a:spcBef>
                        <a:spcAft>
                          <a:spcPts val="0"/>
                        </a:spcAft>
                        <a:tabLst>
                          <a:tab pos="-457200" algn="l"/>
                        </a:tabLst>
                      </a:pPr>
                      <a:r>
                        <a:rPr lang="en-US" sz="1100" spc="-5" dirty="0">
                          <a:effectLst/>
                        </a:rPr>
                        <a:t>AAQ5</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100">
                          <a:solidFill>
                            <a:srgbClr val="000000"/>
                          </a:solidFill>
                          <a:effectLst/>
                          <a:latin typeface="+mn-lt"/>
                          <a:ea typeface="Times New Roman" panose="02020603050405020304" pitchFamily="18" charset="0"/>
                          <a:cs typeface="Calibri" panose="020F0502020204030204" pitchFamily="34" charset="0"/>
                        </a:rPr>
                        <a:t>Kot Saray</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43</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57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49</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57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20</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27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23</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27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5</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8</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8</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2643218739"/>
                  </a:ext>
                </a:extLst>
              </a:tr>
              <a:tr h="212062">
                <a:tc>
                  <a:txBody>
                    <a:bodyPr/>
                    <a:lstStyle/>
                    <a:p>
                      <a:pPr marL="0" marR="0" algn="ctr">
                        <a:spcBef>
                          <a:spcPts val="0"/>
                        </a:spcBef>
                        <a:spcAft>
                          <a:spcPts val="0"/>
                        </a:spcAft>
                        <a:tabLst>
                          <a:tab pos="-457200" algn="l"/>
                        </a:tabLst>
                      </a:pPr>
                      <a:r>
                        <a:rPr lang="en-US" sz="1100" spc="-5" dirty="0">
                          <a:effectLst/>
                        </a:rPr>
                        <a:t>AAQ6</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100">
                          <a:solidFill>
                            <a:srgbClr val="000000"/>
                          </a:solidFill>
                          <a:effectLst/>
                          <a:latin typeface="+mn-lt"/>
                          <a:ea typeface="Times New Roman" panose="02020603050405020304" pitchFamily="18" charset="0"/>
                          <a:cs typeface="Calibri" panose="020F0502020204030204" pitchFamily="34" charset="0"/>
                        </a:rPr>
                        <a:t>Khurdabad</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51</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69</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61</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69</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25</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34</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30</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34</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8</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11</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10</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11</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249336827"/>
                  </a:ext>
                </a:extLst>
              </a:tr>
              <a:tr h="212062">
                <a:tc>
                  <a:txBody>
                    <a:bodyPr/>
                    <a:lstStyle/>
                    <a:p>
                      <a:pPr marL="0" marR="0" algn="ctr">
                        <a:spcBef>
                          <a:spcPts val="0"/>
                        </a:spcBef>
                        <a:spcAft>
                          <a:spcPts val="0"/>
                        </a:spcAft>
                      </a:pPr>
                      <a:r>
                        <a:rPr lang="en-US" sz="1100" dirty="0">
                          <a:effectLst/>
                        </a:rPr>
                        <a:t>AAQ7</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100">
                          <a:solidFill>
                            <a:srgbClr val="000000"/>
                          </a:solidFill>
                          <a:effectLst/>
                          <a:latin typeface="+mn-lt"/>
                          <a:ea typeface="Times New Roman" panose="02020603050405020304" pitchFamily="18" charset="0"/>
                          <a:cs typeface="Calibri" panose="020F0502020204030204" pitchFamily="34" charset="0"/>
                        </a:rPr>
                        <a:t>Arwawa</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42</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57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49</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57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20</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27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23</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dirty="0">
                          <a:solidFill>
                            <a:srgbClr val="000000"/>
                          </a:solidFill>
                          <a:effectLst/>
                          <a:latin typeface="+mn-lt"/>
                          <a:ea typeface="Times New Roman" panose="02020603050405020304" pitchFamily="18" charset="0"/>
                          <a:cs typeface="Times New Roman" panose="02020603050405020304" pitchFamily="18" charset="0"/>
                        </a:rPr>
                        <a:t>27</a:t>
                      </a:r>
                      <a:endParaRPr lang="en-US" sz="1100"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5</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8</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8</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2649469318"/>
                  </a:ext>
                </a:extLst>
              </a:tr>
              <a:tr h="212062">
                <a:tc>
                  <a:txBody>
                    <a:bodyPr/>
                    <a:lstStyle/>
                    <a:p>
                      <a:pPr marL="0" marR="0" algn="ctr">
                        <a:spcBef>
                          <a:spcPts val="0"/>
                        </a:spcBef>
                        <a:spcAft>
                          <a:spcPts val="0"/>
                        </a:spcAft>
                      </a:pPr>
                      <a:r>
                        <a:rPr lang="en-US" sz="1100" dirty="0">
                          <a:effectLst/>
                        </a:rPr>
                        <a:t>AAQ8</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100">
                          <a:solidFill>
                            <a:srgbClr val="000000"/>
                          </a:solidFill>
                          <a:effectLst/>
                          <a:latin typeface="+mn-lt"/>
                          <a:ea typeface="Times New Roman" panose="02020603050405020304" pitchFamily="18" charset="0"/>
                          <a:cs typeface="Calibri" panose="020F0502020204030204" pitchFamily="34" charset="0"/>
                        </a:rPr>
                        <a:t>Ayodhya</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48</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66</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58</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65</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22</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31</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27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31</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7</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10</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8</a:t>
                      </a:r>
                      <a:endParaRPr lang="en-US" sz="11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dirty="0">
                          <a:solidFill>
                            <a:srgbClr val="000000"/>
                          </a:solidFill>
                          <a:effectLst/>
                          <a:latin typeface="+mn-lt"/>
                          <a:ea typeface="Times New Roman" panose="02020603050405020304" pitchFamily="18" charset="0"/>
                          <a:cs typeface="Times New Roman" panose="02020603050405020304" pitchFamily="18" charset="0"/>
                        </a:rPr>
                        <a:t>10</a:t>
                      </a:r>
                      <a:endParaRPr lang="en-US" sz="1100" dirty="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xmlns="" val="924481305"/>
                  </a:ext>
                </a:extLst>
              </a:tr>
              <a:tr h="201528">
                <a:tc gridSpan="2">
                  <a:txBody>
                    <a:bodyPr/>
                    <a:lstStyle/>
                    <a:p>
                      <a:pPr marL="0" marR="0" algn="ctr">
                        <a:spcBef>
                          <a:spcPts val="0"/>
                        </a:spcBef>
                        <a:spcAft>
                          <a:spcPts val="0"/>
                        </a:spcAft>
                      </a:pPr>
                      <a:r>
                        <a:rPr lang="en-US" sz="1100" b="1" dirty="0">
                          <a:effectLst/>
                        </a:rPr>
                        <a:t>CPCB </a:t>
                      </a:r>
                      <a:r>
                        <a:rPr lang="en-US" sz="1100" b="1" dirty="0" smtClean="0">
                          <a:effectLst/>
                        </a:rPr>
                        <a:t>Standards</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gridSpan="4">
                  <a:txBody>
                    <a:bodyPr/>
                    <a:lstStyle/>
                    <a:p>
                      <a:pPr marL="0" marR="0" algn="ctr">
                        <a:spcBef>
                          <a:spcPts val="0"/>
                        </a:spcBef>
                        <a:spcAft>
                          <a:spcPts val="0"/>
                        </a:spcAft>
                      </a:pPr>
                      <a:r>
                        <a:rPr lang="en-US" sz="1100" b="1">
                          <a:effectLst/>
                        </a:rPr>
                        <a:t>100</a:t>
                      </a:r>
                      <a:endParaRPr lang="en-US" sz="11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spcBef>
                          <a:spcPts val="0"/>
                        </a:spcBef>
                        <a:spcAft>
                          <a:spcPts val="0"/>
                        </a:spcAft>
                      </a:pPr>
                      <a:r>
                        <a:rPr lang="en-US" sz="1100" b="1" dirty="0">
                          <a:effectLst/>
                        </a:rPr>
                        <a:t>60</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spcBef>
                          <a:spcPts val="0"/>
                        </a:spcBef>
                        <a:spcAft>
                          <a:spcPts val="0"/>
                        </a:spcAft>
                      </a:pPr>
                      <a:r>
                        <a:rPr lang="en-US" sz="1100" b="1" dirty="0">
                          <a:effectLst/>
                        </a:rPr>
                        <a:t>80</a:t>
                      </a:r>
                      <a:endParaRPr lang="en-US" sz="11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231722050"/>
                  </a:ext>
                </a:extLst>
              </a:tr>
            </a:tbl>
          </a:graphicData>
        </a:graphic>
      </p:graphicFrame>
      <p:graphicFrame>
        <p:nvGraphicFramePr>
          <p:cNvPr id="5" name="Table 4"/>
          <p:cNvGraphicFramePr>
            <a:graphicFrameLocks noGrp="1"/>
          </p:cNvGraphicFramePr>
          <p:nvPr>
            <p:extLst/>
          </p:nvPr>
        </p:nvGraphicFramePr>
        <p:xfrm>
          <a:off x="457200" y="3429000"/>
          <a:ext cx="8278840" cy="2307365"/>
        </p:xfrm>
        <a:graphic>
          <a:graphicData uri="http://schemas.openxmlformats.org/drawingml/2006/table">
            <a:tbl>
              <a:tblPr firstRow="1" firstCol="1" bandRow="1">
                <a:tableStyleId>{5940675A-B579-460E-94D1-54222C63F5DA}</a:tableStyleId>
              </a:tblPr>
              <a:tblGrid>
                <a:gridCol w="925574">
                  <a:extLst>
                    <a:ext uri="{9D8B030D-6E8A-4147-A177-3AD203B41FA5}">
                      <a16:colId xmlns:a16="http://schemas.microsoft.com/office/drawing/2014/main" xmlns="" val="551295946"/>
                    </a:ext>
                  </a:extLst>
                </a:gridCol>
                <a:gridCol w="2010102">
                  <a:extLst>
                    <a:ext uri="{9D8B030D-6E8A-4147-A177-3AD203B41FA5}">
                      <a16:colId xmlns:a16="http://schemas.microsoft.com/office/drawing/2014/main" xmlns="" val="681734626"/>
                    </a:ext>
                  </a:extLst>
                </a:gridCol>
                <a:gridCol w="657341">
                  <a:extLst>
                    <a:ext uri="{9D8B030D-6E8A-4147-A177-3AD203B41FA5}">
                      <a16:colId xmlns:a16="http://schemas.microsoft.com/office/drawing/2014/main" xmlns="" val="4187152458"/>
                    </a:ext>
                  </a:extLst>
                </a:gridCol>
                <a:gridCol w="670586">
                  <a:extLst>
                    <a:ext uri="{9D8B030D-6E8A-4147-A177-3AD203B41FA5}">
                      <a16:colId xmlns:a16="http://schemas.microsoft.com/office/drawing/2014/main" xmlns="" val="2523357316"/>
                    </a:ext>
                  </a:extLst>
                </a:gridCol>
                <a:gridCol w="723571">
                  <a:extLst>
                    <a:ext uri="{9D8B030D-6E8A-4147-A177-3AD203B41FA5}">
                      <a16:colId xmlns:a16="http://schemas.microsoft.com/office/drawing/2014/main" xmlns="" val="1430067703"/>
                    </a:ext>
                  </a:extLst>
                </a:gridCol>
                <a:gridCol w="723571">
                  <a:extLst>
                    <a:ext uri="{9D8B030D-6E8A-4147-A177-3AD203B41FA5}">
                      <a16:colId xmlns:a16="http://schemas.microsoft.com/office/drawing/2014/main" xmlns="" val="4088558699"/>
                    </a:ext>
                  </a:extLst>
                </a:gridCol>
                <a:gridCol w="655684">
                  <a:extLst>
                    <a:ext uri="{9D8B030D-6E8A-4147-A177-3AD203B41FA5}">
                      <a16:colId xmlns:a16="http://schemas.microsoft.com/office/drawing/2014/main" xmlns="" val="1040395228"/>
                    </a:ext>
                  </a:extLst>
                </a:gridCol>
                <a:gridCol w="730193">
                  <a:extLst>
                    <a:ext uri="{9D8B030D-6E8A-4147-A177-3AD203B41FA5}">
                      <a16:colId xmlns:a16="http://schemas.microsoft.com/office/drawing/2014/main" xmlns="" val="362889102"/>
                    </a:ext>
                  </a:extLst>
                </a:gridCol>
                <a:gridCol w="614062">
                  <a:extLst>
                    <a:ext uri="{9D8B030D-6E8A-4147-A177-3AD203B41FA5}">
                      <a16:colId xmlns:a16="http://schemas.microsoft.com/office/drawing/2014/main" xmlns="" val="3545844029"/>
                    </a:ext>
                  </a:extLst>
                </a:gridCol>
                <a:gridCol w="568156">
                  <a:extLst>
                    <a:ext uri="{9D8B030D-6E8A-4147-A177-3AD203B41FA5}">
                      <a16:colId xmlns:a16="http://schemas.microsoft.com/office/drawing/2014/main" xmlns="" val="1718814036"/>
                    </a:ext>
                  </a:extLst>
                </a:gridCol>
              </a:tblGrid>
              <a:tr h="200678">
                <a:tc rowSpan="2">
                  <a:txBody>
                    <a:bodyPr/>
                    <a:lstStyle/>
                    <a:p>
                      <a:pPr marL="0" marR="0" algn="ctr">
                        <a:spcBef>
                          <a:spcPts val="0"/>
                        </a:spcBef>
                        <a:spcAft>
                          <a:spcPts val="0"/>
                        </a:spcAft>
                      </a:pPr>
                      <a:r>
                        <a:rPr lang="en-US" sz="1200" b="1" dirty="0">
                          <a:effectLst/>
                        </a:rPr>
                        <a:t>Code</a:t>
                      </a:r>
                      <a:endPar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algn="ctr">
                        <a:spcBef>
                          <a:spcPts val="0"/>
                        </a:spcBef>
                        <a:spcAft>
                          <a:spcPts val="0"/>
                        </a:spcAft>
                      </a:pPr>
                      <a:r>
                        <a:rPr lang="en-US" sz="1200" b="1" dirty="0">
                          <a:effectLst/>
                        </a:rPr>
                        <a:t>Location</a:t>
                      </a:r>
                      <a:endPar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4">
                  <a:txBody>
                    <a:bodyPr/>
                    <a:lstStyle/>
                    <a:p>
                      <a:pPr marL="0" marR="0" algn="ctr">
                        <a:spcBef>
                          <a:spcPts val="0"/>
                        </a:spcBef>
                        <a:spcAft>
                          <a:spcPts val="0"/>
                        </a:spcAft>
                      </a:pPr>
                      <a:r>
                        <a:rPr lang="en-US" sz="1200" b="1">
                          <a:effectLst/>
                        </a:rPr>
                        <a:t>NO</a:t>
                      </a:r>
                      <a:r>
                        <a:rPr lang="en-US" sz="1200" b="1" baseline="-25000">
                          <a:effectLst/>
                        </a:rPr>
                        <a:t>2</a:t>
                      </a:r>
                      <a:endParaRPr lang="en-US" sz="12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spcBef>
                          <a:spcPts val="0"/>
                        </a:spcBef>
                        <a:spcAft>
                          <a:spcPts val="0"/>
                        </a:spcAft>
                      </a:pPr>
                      <a:r>
                        <a:rPr lang="en-US" sz="1200" b="1" dirty="0">
                          <a:effectLst/>
                        </a:rPr>
                        <a:t>CO</a:t>
                      </a:r>
                      <a:endPar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4168529717"/>
                  </a:ext>
                </a:extLst>
              </a:tr>
              <a:tr h="200678">
                <a:tc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200" b="1" dirty="0">
                          <a:effectLst/>
                        </a:rPr>
                        <a:t>Min</a:t>
                      </a:r>
                      <a:endPar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b="1" dirty="0">
                          <a:effectLst/>
                        </a:rPr>
                        <a:t>Max</a:t>
                      </a:r>
                      <a:endPar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b="1" dirty="0">
                          <a:effectLst/>
                        </a:rPr>
                        <a:t>Avg</a:t>
                      </a:r>
                      <a:endPar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b="1" dirty="0">
                          <a:effectLst/>
                        </a:rPr>
                        <a:t>98%</a:t>
                      </a:r>
                      <a:endPar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b="1" dirty="0">
                          <a:effectLst/>
                        </a:rPr>
                        <a:t>Min</a:t>
                      </a:r>
                      <a:endPar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b="1" dirty="0">
                          <a:effectLst/>
                        </a:rPr>
                        <a:t>Max</a:t>
                      </a:r>
                      <a:endPar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b="1" dirty="0">
                          <a:effectLst/>
                        </a:rPr>
                        <a:t>Avg</a:t>
                      </a:r>
                      <a:endPar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200" b="1" dirty="0">
                          <a:effectLst/>
                        </a:rPr>
                        <a:t>98%</a:t>
                      </a:r>
                      <a:endPar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975048056"/>
                  </a:ext>
                </a:extLst>
              </a:tr>
              <a:tr h="219660">
                <a:tc>
                  <a:txBody>
                    <a:bodyPr/>
                    <a:lstStyle/>
                    <a:p>
                      <a:pPr marL="0" marR="0" algn="ctr">
                        <a:spcBef>
                          <a:spcPts val="0"/>
                        </a:spcBef>
                        <a:spcAft>
                          <a:spcPts val="0"/>
                        </a:spcAft>
                        <a:tabLst>
                          <a:tab pos="-457200" algn="l"/>
                        </a:tabLst>
                      </a:pPr>
                      <a:r>
                        <a:rPr lang="en-US" sz="1200" spc="-5">
                          <a:effectLst/>
                        </a:rPr>
                        <a:t>AAQ1</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100">
                          <a:solidFill>
                            <a:srgbClr val="000000"/>
                          </a:solidFill>
                          <a:effectLst/>
                          <a:latin typeface="+mn-lt"/>
                          <a:ea typeface="Times New Roman" panose="02020603050405020304" pitchFamily="18" charset="0"/>
                          <a:cs typeface="Calibri" panose="020F0502020204030204" pitchFamily="34" charset="0"/>
                        </a:rPr>
                        <a:t>Project site</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16</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19</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17</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19</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0.12</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0.26</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0.17</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0.25</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0802620"/>
                  </a:ext>
                </a:extLst>
              </a:tr>
              <a:tr h="211549">
                <a:tc>
                  <a:txBody>
                    <a:bodyPr/>
                    <a:lstStyle/>
                    <a:p>
                      <a:pPr marL="0" marR="0" algn="ctr">
                        <a:spcBef>
                          <a:spcPts val="0"/>
                        </a:spcBef>
                        <a:spcAft>
                          <a:spcPts val="0"/>
                        </a:spcAft>
                        <a:tabLst>
                          <a:tab pos="-457200" algn="l"/>
                        </a:tabLst>
                      </a:pPr>
                      <a:r>
                        <a:rPr lang="en-US" sz="1200" spc="-5">
                          <a:effectLst/>
                        </a:rPr>
                        <a:t>AAQ2</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100">
                          <a:solidFill>
                            <a:srgbClr val="000000"/>
                          </a:solidFill>
                          <a:effectLst/>
                          <a:latin typeface="+mn-lt"/>
                          <a:ea typeface="Times New Roman" panose="02020603050405020304" pitchFamily="18" charset="0"/>
                          <a:cs typeface="Calibri" panose="020F0502020204030204" pitchFamily="34" charset="0"/>
                        </a:rPr>
                        <a:t>Faizabad</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16</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22</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19</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22</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0.17</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0.32</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0.26</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0.32</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738454117"/>
                  </a:ext>
                </a:extLst>
              </a:tr>
              <a:tr h="211549">
                <a:tc>
                  <a:txBody>
                    <a:bodyPr/>
                    <a:lstStyle/>
                    <a:p>
                      <a:pPr marL="0" marR="0" algn="ctr">
                        <a:spcBef>
                          <a:spcPts val="0"/>
                        </a:spcBef>
                        <a:spcAft>
                          <a:spcPts val="0"/>
                        </a:spcAft>
                        <a:tabLst>
                          <a:tab pos="-457200" algn="l"/>
                        </a:tabLst>
                      </a:pPr>
                      <a:r>
                        <a:rPr lang="en-US" sz="1200" spc="-5">
                          <a:effectLst/>
                        </a:rPr>
                        <a:t>AAQ3</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100">
                          <a:solidFill>
                            <a:srgbClr val="000000"/>
                          </a:solidFill>
                          <a:effectLst/>
                          <a:latin typeface="+mn-lt"/>
                          <a:ea typeface="Times New Roman" panose="02020603050405020304" pitchFamily="18" charset="0"/>
                          <a:cs typeface="Calibri" panose="020F0502020204030204" pitchFamily="34" charset="0"/>
                        </a:rPr>
                        <a:t>Jagdishpur</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15</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19</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17</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19</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0.12</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0.29</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0.2</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0.29</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998489608"/>
                  </a:ext>
                </a:extLst>
              </a:tr>
              <a:tr h="215862">
                <a:tc>
                  <a:txBody>
                    <a:bodyPr/>
                    <a:lstStyle/>
                    <a:p>
                      <a:pPr marL="0" marR="0" algn="ctr">
                        <a:spcBef>
                          <a:spcPts val="0"/>
                        </a:spcBef>
                        <a:spcAft>
                          <a:spcPts val="0"/>
                        </a:spcAft>
                        <a:tabLst>
                          <a:tab pos="-457200" algn="l"/>
                        </a:tabLst>
                      </a:pPr>
                      <a:r>
                        <a:rPr lang="en-US" sz="1200" spc="-5">
                          <a:effectLst/>
                        </a:rPr>
                        <a:t>AAQ4</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100">
                          <a:solidFill>
                            <a:srgbClr val="000000"/>
                          </a:solidFill>
                          <a:effectLst/>
                          <a:latin typeface="+mn-lt"/>
                          <a:ea typeface="Times New Roman" panose="02020603050405020304" pitchFamily="18" charset="0"/>
                          <a:cs typeface="Calibri" panose="020F0502020204030204" pitchFamily="34" charset="0"/>
                        </a:rPr>
                        <a:t>Bhikhapur</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14</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17</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16</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17</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0.11</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0.21</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0.16</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0.2</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758066983"/>
                  </a:ext>
                </a:extLst>
              </a:tr>
              <a:tr h="211549">
                <a:tc>
                  <a:txBody>
                    <a:bodyPr/>
                    <a:lstStyle/>
                    <a:p>
                      <a:pPr marL="0" marR="0" algn="ctr">
                        <a:spcBef>
                          <a:spcPts val="0"/>
                        </a:spcBef>
                        <a:spcAft>
                          <a:spcPts val="0"/>
                        </a:spcAft>
                        <a:tabLst>
                          <a:tab pos="-457200" algn="l"/>
                        </a:tabLst>
                      </a:pPr>
                      <a:r>
                        <a:rPr lang="en-US" sz="1200" spc="-5">
                          <a:effectLst/>
                        </a:rPr>
                        <a:t>AAQ5</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100">
                          <a:solidFill>
                            <a:srgbClr val="000000"/>
                          </a:solidFill>
                          <a:effectLst/>
                          <a:latin typeface="+mn-lt"/>
                          <a:ea typeface="Times New Roman" panose="02020603050405020304" pitchFamily="18" charset="0"/>
                          <a:cs typeface="Calibri" panose="020F0502020204030204" pitchFamily="34" charset="0"/>
                        </a:rPr>
                        <a:t>Kot Saray</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14</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17</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15</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17</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0.11</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0.19</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0.15</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0.19</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658359675"/>
                  </a:ext>
                </a:extLst>
              </a:tr>
              <a:tr h="211549">
                <a:tc>
                  <a:txBody>
                    <a:bodyPr/>
                    <a:lstStyle/>
                    <a:p>
                      <a:pPr marL="0" marR="0" algn="ctr">
                        <a:spcBef>
                          <a:spcPts val="0"/>
                        </a:spcBef>
                        <a:spcAft>
                          <a:spcPts val="0"/>
                        </a:spcAft>
                        <a:tabLst>
                          <a:tab pos="-457200" algn="l"/>
                        </a:tabLst>
                      </a:pPr>
                      <a:r>
                        <a:rPr lang="en-US" sz="1200" spc="-5">
                          <a:effectLst/>
                        </a:rPr>
                        <a:t>AAQ6</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100">
                          <a:solidFill>
                            <a:srgbClr val="000000"/>
                          </a:solidFill>
                          <a:effectLst/>
                          <a:latin typeface="+mn-lt"/>
                          <a:ea typeface="Times New Roman" panose="02020603050405020304" pitchFamily="18" charset="0"/>
                          <a:cs typeface="Calibri" panose="020F0502020204030204" pitchFamily="34" charset="0"/>
                        </a:rPr>
                        <a:t>Khurdabad</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17</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22</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19</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22</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0.16</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0.31</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0.24</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0.3</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050300390"/>
                  </a:ext>
                </a:extLst>
              </a:tr>
              <a:tr h="212064">
                <a:tc>
                  <a:txBody>
                    <a:bodyPr/>
                    <a:lstStyle/>
                    <a:p>
                      <a:pPr marL="0" marR="0" algn="ctr">
                        <a:spcBef>
                          <a:spcPts val="0"/>
                        </a:spcBef>
                        <a:spcAft>
                          <a:spcPts val="0"/>
                        </a:spcAft>
                      </a:pPr>
                      <a:r>
                        <a:rPr lang="en-US" sz="1200">
                          <a:effectLst/>
                        </a:rPr>
                        <a:t>AAQ7</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100">
                          <a:solidFill>
                            <a:srgbClr val="000000"/>
                          </a:solidFill>
                          <a:effectLst/>
                          <a:latin typeface="+mn-lt"/>
                          <a:ea typeface="Times New Roman" panose="02020603050405020304" pitchFamily="18" charset="0"/>
                          <a:cs typeface="Calibri" panose="020F0502020204030204" pitchFamily="34" charset="0"/>
                        </a:rPr>
                        <a:t>Arwawa</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13</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17</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15</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17</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0.11</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0.21</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0.15</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0.2</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094376954"/>
                  </a:ext>
                </a:extLst>
              </a:tr>
              <a:tr h="211549">
                <a:tc>
                  <a:txBody>
                    <a:bodyPr/>
                    <a:lstStyle/>
                    <a:p>
                      <a:pPr marL="0" marR="0" algn="ctr">
                        <a:spcBef>
                          <a:spcPts val="0"/>
                        </a:spcBef>
                        <a:spcAft>
                          <a:spcPts val="0"/>
                        </a:spcAft>
                      </a:pPr>
                      <a:r>
                        <a:rPr lang="en-US" sz="1200">
                          <a:effectLst/>
                        </a:rPr>
                        <a:t>AAQ8</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spcBef>
                          <a:spcPts val="0"/>
                        </a:spcBef>
                        <a:spcAft>
                          <a:spcPts val="0"/>
                        </a:spcAft>
                      </a:pPr>
                      <a:r>
                        <a:rPr lang="en-US" sz="1100">
                          <a:solidFill>
                            <a:srgbClr val="000000"/>
                          </a:solidFill>
                          <a:effectLst/>
                          <a:latin typeface="+mn-lt"/>
                          <a:ea typeface="Times New Roman" panose="02020603050405020304" pitchFamily="18" charset="0"/>
                          <a:cs typeface="Calibri" panose="020F0502020204030204" pitchFamily="34" charset="0"/>
                        </a:rPr>
                        <a:t>Ayodhya</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15</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19</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17</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a:solidFill>
                            <a:srgbClr val="000000"/>
                          </a:solidFill>
                          <a:effectLst/>
                          <a:latin typeface="+mn-lt"/>
                          <a:ea typeface="Times New Roman" panose="02020603050405020304" pitchFamily="18" charset="0"/>
                          <a:cs typeface="Times New Roman" panose="02020603050405020304" pitchFamily="18" charset="0"/>
                        </a:rPr>
                        <a:t>19</a:t>
                      </a:r>
                      <a:endParaRPr lang="en-US" sz="12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0.14</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0.29</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a:solidFill>
                            <a:srgbClr val="000000"/>
                          </a:solidFill>
                          <a:effectLst/>
                          <a:latin typeface="+mn-lt"/>
                          <a:ea typeface="Times New Roman" panose="02020603050405020304" pitchFamily="18" charset="0"/>
                          <a:cs typeface="Arial" panose="020B0604020202020204" pitchFamily="34" charset="0"/>
                        </a:rPr>
                        <a:t>0.22</a:t>
                      </a:r>
                      <a:endParaRPr lang="en-US" sz="10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100" kern="1200" dirty="0">
                          <a:solidFill>
                            <a:srgbClr val="000000"/>
                          </a:solidFill>
                          <a:effectLst/>
                          <a:latin typeface="+mn-lt"/>
                          <a:ea typeface="Times New Roman" panose="02020603050405020304" pitchFamily="18" charset="0"/>
                          <a:cs typeface="Arial" panose="020B0604020202020204" pitchFamily="34" charset="0"/>
                        </a:rPr>
                        <a:t>0.29</a:t>
                      </a:r>
                      <a:endParaRPr lang="en-US" sz="10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139958421"/>
                  </a:ext>
                </a:extLst>
              </a:tr>
              <a:tr h="200678">
                <a:tc gridSpan="2">
                  <a:txBody>
                    <a:bodyPr/>
                    <a:lstStyle/>
                    <a:p>
                      <a:pPr marL="0" marR="0" algn="ctr">
                        <a:spcBef>
                          <a:spcPts val="0"/>
                        </a:spcBef>
                        <a:spcAft>
                          <a:spcPts val="0"/>
                        </a:spcAft>
                      </a:pPr>
                      <a:r>
                        <a:rPr lang="en-US" sz="1200" b="1" dirty="0">
                          <a:effectLst/>
                        </a:rPr>
                        <a:t>CPCB </a:t>
                      </a:r>
                      <a:r>
                        <a:rPr lang="en-US" sz="1200" b="1" dirty="0" smtClean="0">
                          <a:effectLst/>
                        </a:rPr>
                        <a:t>Standards</a:t>
                      </a:r>
                      <a:endPar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gridSpan="4">
                  <a:txBody>
                    <a:bodyPr/>
                    <a:lstStyle/>
                    <a:p>
                      <a:pPr marL="0" marR="0" algn="ctr">
                        <a:spcBef>
                          <a:spcPts val="0"/>
                        </a:spcBef>
                        <a:spcAft>
                          <a:spcPts val="0"/>
                        </a:spcAft>
                      </a:pPr>
                      <a:r>
                        <a:rPr lang="en-US" sz="1200" b="1">
                          <a:effectLst/>
                        </a:rPr>
                        <a:t>80</a:t>
                      </a:r>
                      <a:endParaRPr lang="en-US" sz="1200" b="1">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spcBef>
                          <a:spcPts val="0"/>
                        </a:spcBef>
                        <a:spcAft>
                          <a:spcPts val="0"/>
                        </a:spcAft>
                      </a:pPr>
                      <a:r>
                        <a:rPr lang="en-US" sz="1200" b="1" dirty="0">
                          <a:effectLst/>
                        </a:rPr>
                        <a:t>2</a:t>
                      </a:r>
                      <a:endPar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395337675"/>
                  </a:ext>
                </a:extLst>
              </a:tr>
            </a:tbl>
          </a:graphicData>
        </a:graphic>
      </p:graphicFrame>
      <p:sp>
        <p:nvSpPr>
          <p:cNvPr id="6" name="TextBox 5">
            <a:extLst>
              <a:ext uri="{FF2B5EF4-FFF2-40B4-BE49-F238E27FC236}">
                <a16:creationId xmlns:a16="http://schemas.microsoft.com/office/drawing/2014/main" xmlns="" id="{5106AD8E-68EE-413B-B921-4D4A8A831BDE}"/>
              </a:ext>
            </a:extLst>
          </p:cNvPr>
          <p:cNvSpPr txBox="1"/>
          <p:nvPr/>
        </p:nvSpPr>
        <p:spPr>
          <a:xfrm>
            <a:off x="607598" y="5811402"/>
            <a:ext cx="7456902" cy="276999"/>
          </a:xfrm>
          <a:prstGeom prst="rect">
            <a:avLst/>
          </a:prstGeom>
          <a:noFill/>
        </p:spPr>
        <p:txBody>
          <a:bodyPr wrap="square" rtlCol="0">
            <a:spAutoFit/>
          </a:bodyPr>
          <a:lstStyle/>
          <a:p>
            <a:r>
              <a:rPr lang="en-US" sz="1200" dirty="0"/>
              <a:t>Concentration of NH</a:t>
            </a:r>
            <a:r>
              <a:rPr lang="en-US" sz="1200" baseline="-25000" dirty="0"/>
              <a:t>3</a:t>
            </a:r>
            <a:r>
              <a:rPr lang="en-US" sz="1200" dirty="0"/>
              <a:t>, O</a:t>
            </a:r>
            <a:r>
              <a:rPr lang="en-US" sz="1200" baseline="-25000" dirty="0"/>
              <a:t>3</a:t>
            </a:r>
            <a:r>
              <a:rPr lang="en-US" sz="1200" dirty="0"/>
              <a:t>, Lead, Benzene, Bap, </a:t>
            </a:r>
            <a:r>
              <a:rPr lang="en-US" sz="1200" dirty="0" err="1"/>
              <a:t>Ar</a:t>
            </a:r>
            <a:r>
              <a:rPr lang="en-US" sz="1200" dirty="0"/>
              <a:t> and Ni were below detection limit.</a:t>
            </a:r>
          </a:p>
        </p:txBody>
      </p:sp>
      <p:sp>
        <p:nvSpPr>
          <p:cNvPr id="7" name="Slide Number Placeholder 5">
            <a:extLst>
              <a:ext uri="{FF2B5EF4-FFF2-40B4-BE49-F238E27FC236}">
                <a16:creationId xmlns:a16="http://schemas.microsoft.com/office/drawing/2014/main" xmlns="" id="{E941921C-892A-42D1-A7EC-351D741EE499}"/>
              </a:ext>
            </a:extLst>
          </p:cNvPr>
          <p:cNvSpPr>
            <a:spLocks noGrp="1"/>
          </p:cNvSpPr>
          <p:nvPr>
            <p:ph type="sldNum" sz="quarter" idx="12"/>
          </p:nvPr>
        </p:nvSpPr>
        <p:spPr>
          <a:xfrm>
            <a:off x="7010400" y="6357937"/>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CB708A6C-9A42-43B1-8F56-D2F3A57BBABF}" type="slidenum">
              <a:rPr lang="en-US" altLang="en-US" sz="1400"/>
              <a:pPr/>
              <a:t>30</a:t>
            </a:fld>
            <a:endParaRPr lang="en-US" altLang="en-US" sz="1400" dirty="0"/>
          </a:p>
        </p:txBody>
      </p:sp>
    </p:spTree>
    <p:extLst>
      <p:ext uri="{BB962C8B-B14F-4D97-AF65-F5344CB8AC3E}">
        <p14:creationId xmlns:p14="http://schemas.microsoft.com/office/powerpoint/2010/main" val="32239263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4">
            <a:extLst>
              <a:ext uri="{FF2B5EF4-FFF2-40B4-BE49-F238E27FC236}">
                <a16:creationId xmlns:a16="http://schemas.microsoft.com/office/drawing/2014/main" xmlns="" id="{FCF2E7B2-D1B8-4766-94A2-40724F0C88B8}"/>
              </a:ext>
            </a:extLst>
          </p:cNvPr>
          <p:cNvSpPr>
            <a:spLocks noChangeArrowheads="1"/>
          </p:cNvSpPr>
          <p:nvPr/>
        </p:nvSpPr>
        <p:spPr bwMode="auto">
          <a:xfrm>
            <a:off x="385859" y="304800"/>
            <a:ext cx="8273902"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ctr" eaLnBrk="1" hangingPunct="1"/>
            <a:r>
              <a:rPr lang="en-US" altLang="en-US" sz="1800" b="1" dirty="0">
                <a:solidFill>
                  <a:srgbClr val="000000"/>
                </a:solidFill>
                <a:latin typeface="+mj-lt"/>
                <a:cs typeface="+mn-cs"/>
              </a:rPr>
              <a:t>Ambient Noise Measurements </a:t>
            </a:r>
          </a:p>
        </p:txBody>
      </p:sp>
      <p:graphicFrame>
        <p:nvGraphicFramePr>
          <p:cNvPr id="6" name="Table 5">
            <a:extLst>
              <a:ext uri="{FF2B5EF4-FFF2-40B4-BE49-F238E27FC236}">
                <a16:creationId xmlns:a16="http://schemas.microsoft.com/office/drawing/2014/main" xmlns="" id="{C71C3758-A6B4-475F-974B-67CB4EAE849C}"/>
              </a:ext>
            </a:extLst>
          </p:cNvPr>
          <p:cNvGraphicFramePr>
            <a:graphicFrameLocks noGrp="1"/>
          </p:cNvGraphicFramePr>
          <p:nvPr>
            <p:extLst/>
          </p:nvPr>
        </p:nvGraphicFramePr>
        <p:xfrm>
          <a:off x="377392" y="838200"/>
          <a:ext cx="8399692" cy="4343400"/>
        </p:xfrm>
        <a:graphic>
          <a:graphicData uri="http://schemas.openxmlformats.org/drawingml/2006/table">
            <a:tbl>
              <a:tblPr>
                <a:tableStyleId>{5940675A-B579-460E-94D1-54222C63F5DA}</a:tableStyleId>
              </a:tblPr>
              <a:tblGrid>
                <a:gridCol w="2344036">
                  <a:extLst>
                    <a:ext uri="{9D8B030D-6E8A-4147-A177-3AD203B41FA5}">
                      <a16:colId xmlns:a16="http://schemas.microsoft.com/office/drawing/2014/main" xmlns="" val="1947457794"/>
                    </a:ext>
                  </a:extLst>
                </a:gridCol>
                <a:gridCol w="1241184">
                  <a:extLst>
                    <a:ext uri="{9D8B030D-6E8A-4147-A177-3AD203B41FA5}">
                      <a16:colId xmlns:a16="http://schemas.microsoft.com/office/drawing/2014/main" xmlns="" val="3666403439"/>
                    </a:ext>
                  </a:extLst>
                </a:gridCol>
                <a:gridCol w="1705126">
                  <a:extLst>
                    <a:ext uri="{9D8B030D-6E8A-4147-A177-3AD203B41FA5}">
                      <a16:colId xmlns:a16="http://schemas.microsoft.com/office/drawing/2014/main" xmlns="" val="2507713741"/>
                    </a:ext>
                  </a:extLst>
                </a:gridCol>
                <a:gridCol w="1604824">
                  <a:extLst>
                    <a:ext uri="{9D8B030D-6E8A-4147-A177-3AD203B41FA5}">
                      <a16:colId xmlns:a16="http://schemas.microsoft.com/office/drawing/2014/main" xmlns="" val="1765704222"/>
                    </a:ext>
                  </a:extLst>
                </a:gridCol>
                <a:gridCol w="1504522">
                  <a:extLst>
                    <a:ext uri="{9D8B030D-6E8A-4147-A177-3AD203B41FA5}">
                      <a16:colId xmlns:a16="http://schemas.microsoft.com/office/drawing/2014/main" xmlns="" val="3958112364"/>
                    </a:ext>
                  </a:extLst>
                </a:gridCol>
              </a:tblGrid>
              <a:tr h="259113">
                <a:tc rowSpan="2">
                  <a:txBody>
                    <a:bodyPr/>
                    <a:lstStyle/>
                    <a:p>
                      <a:pPr marL="0" marR="0" algn="ctr">
                        <a:lnSpc>
                          <a:spcPct val="110000"/>
                        </a:lnSpc>
                        <a:spcBef>
                          <a:spcPts val="0"/>
                        </a:spcBef>
                        <a:spcAft>
                          <a:spcPts val="0"/>
                        </a:spcAft>
                      </a:pPr>
                      <a:r>
                        <a:rPr lang="en-US" sz="1600" b="1" dirty="0">
                          <a:effectLst/>
                        </a:rPr>
                        <a:t>Locations</a:t>
                      </a:r>
                      <a:endParaRPr lang="en-US" sz="1600" b="1" dirty="0">
                        <a:effectLst/>
                        <a:latin typeface="Times New Roman" panose="02020603050405020304" pitchFamily="18" charset="0"/>
                        <a:ea typeface="Times New Roman" panose="02020603050405020304" pitchFamily="18" charset="0"/>
                      </a:endParaRPr>
                    </a:p>
                  </a:txBody>
                  <a:tcPr marL="68580" marR="68580" marT="0" marB="0" anchor="ctr"/>
                </a:tc>
                <a:tc rowSpan="2">
                  <a:txBody>
                    <a:bodyPr/>
                    <a:lstStyle/>
                    <a:p>
                      <a:pPr marL="0" marR="0" algn="ctr">
                        <a:lnSpc>
                          <a:spcPct val="110000"/>
                        </a:lnSpc>
                        <a:spcBef>
                          <a:spcPts val="0"/>
                        </a:spcBef>
                        <a:spcAft>
                          <a:spcPts val="0"/>
                        </a:spcAft>
                      </a:pPr>
                      <a:r>
                        <a:rPr lang="en-US" sz="1600" b="1" dirty="0">
                          <a:effectLst/>
                        </a:rPr>
                        <a:t>Day Time dB(A)</a:t>
                      </a:r>
                      <a:endParaRPr lang="en-US" sz="1600" b="1" dirty="0">
                        <a:effectLst/>
                        <a:latin typeface="Times New Roman" panose="02020603050405020304" pitchFamily="18" charset="0"/>
                        <a:ea typeface="Times New Roman" panose="02020603050405020304" pitchFamily="18" charset="0"/>
                      </a:endParaRPr>
                    </a:p>
                  </a:txBody>
                  <a:tcPr marL="68580" marR="68580" marT="0" marB="0" anchor="ctr"/>
                </a:tc>
                <a:tc rowSpan="2">
                  <a:txBody>
                    <a:bodyPr/>
                    <a:lstStyle/>
                    <a:p>
                      <a:pPr marL="0" marR="0" algn="ctr">
                        <a:lnSpc>
                          <a:spcPct val="110000"/>
                        </a:lnSpc>
                        <a:spcBef>
                          <a:spcPts val="0"/>
                        </a:spcBef>
                        <a:spcAft>
                          <a:spcPts val="0"/>
                        </a:spcAft>
                      </a:pPr>
                      <a:r>
                        <a:rPr lang="en-US" sz="1600" b="1" dirty="0">
                          <a:effectLst/>
                        </a:rPr>
                        <a:t>Night Time dB(A)</a:t>
                      </a:r>
                      <a:endParaRPr lang="en-US" sz="1600" b="1" dirty="0">
                        <a:effectLst/>
                        <a:latin typeface="Times New Roman" panose="02020603050405020304" pitchFamily="18" charset="0"/>
                        <a:ea typeface="Times New Roman" panose="02020603050405020304" pitchFamily="18" charset="0"/>
                      </a:endParaRPr>
                    </a:p>
                  </a:txBody>
                  <a:tcPr marL="68580" marR="68580" marT="0" marB="0" anchor="ctr"/>
                </a:tc>
                <a:tc gridSpan="2">
                  <a:txBody>
                    <a:bodyPr/>
                    <a:lstStyle/>
                    <a:p>
                      <a:pPr marL="0" marR="0" algn="ctr">
                        <a:lnSpc>
                          <a:spcPct val="110000"/>
                        </a:lnSpc>
                        <a:spcBef>
                          <a:spcPts val="0"/>
                        </a:spcBef>
                        <a:spcAft>
                          <a:spcPts val="0"/>
                        </a:spcAft>
                      </a:pPr>
                      <a:r>
                        <a:rPr lang="en-US" sz="1600" b="1">
                          <a:effectLst/>
                        </a:rPr>
                        <a:t>Prescribed Standards dB(A)</a:t>
                      </a:r>
                      <a:endParaRPr lang="en-US" sz="1600" b="1">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xmlns="" val="3691961815"/>
                  </a:ext>
                </a:extLst>
              </a:tr>
              <a:tr h="35600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10000"/>
                        </a:lnSpc>
                        <a:spcBef>
                          <a:spcPts val="0"/>
                        </a:spcBef>
                        <a:spcAft>
                          <a:spcPts val="0"/>
                        </a:spcAft>
                      </a:pPr>
                      <a:r>
                        <a:rPr lang="en-US" sz="1600" b="1" dirty="0">
                          <a:effectLst/>
                        </a:rPr>
                        <a:t>Day Time</a:t>
                      </a:r>
                      <a:endParaRPr lang="en-US" sz="1600" b="1"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10000"/>
                        </a:lnSpc>
                        <a:spcBef>
                          <a:spcPts val="0"/>
                        </a:spcBef>
                        <a:spcAft>
                          <a:spcPts val="0"/>
                        </a:spcAft>
                      </a:pPr>
                      <a:r>
                        <a:rPr lang="en-US" sz="1600" b="1" dirty="0">
                          <a:effectLst/>
                        </a:rPr>
                        <a:t>Night Time </a:t>
                      </a:r>
                      <a:endParaRPr lang="en-US" sz="1600" b="1"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2323091953"/>
                  </a:ext>
                </a:extLst>
              </a:tr>
              <a:tr h="366376">
                <a:tc>
                  <a:txBody>
                    <a:bodyPr/>
                    <a:lstStyle/>
                    <a:p>
                      <a:pPr marL="0" marR="0" algn="l">
                        <a:lnSpc>
                          <a:spcPct val="115000"/>
                        </a:lnSpc>
                        <a:spcBef>
                          <a:spcPts val="0"/>
                        </a:spcBef>
                        <a:spcAft>
                          <a:spcPts val="0"/>
                        </a:spcAft>
                      </a:pPr>
                      <a:r>
                        <a:rPr lang="en-US" sz="1600">
                          <a:solidFill>
                            <a:srgbClr val="000000"/>
                          </a:solidFill>
                          <a:effectLst/>
                          <a:latin typeface="+mn-lt"/>
                          <a:ea typeface="Times New Roman" panose="02020603050405020304" pitchFamily="18" charset="0"/>
                          <a:cs typeface="Calibri" panose="020F0502020204030204" pitchFamily="34" charset="0"/>
                        </a:rPr>
                        <a:t>Project site</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54.1</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46.9</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a:effectLst/>
                        </a:rPr>
                        <a:t>55</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a:effectLst/>
                        </a:rPr>
                        <a:t>45</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3535304268"/>
                  </a:ext>
                </a:extLst>
              </a:tr>
              <a:tr h="381000">
                <a:tc>
                  <a:txBody>
                    <a:bodyPr/>
                    <a:lstStyle/>
                    <a:p>
                      <a:pPr marL="0" marR="0" algn="l">
                        <a:spcBef>
                          <a:spcPts val="0"/>
                        </a:spcBef>
                        <a:spcAft>
                          <a:spcPts val="0"/>
                        </a:spcAft>
                      </a:pPr>
                      <a:r>
                        <a:rPr lang="en-US" sz="1600">
                          <a:solidFill>
                            <a:srgbClr val="000000"/>
                          </a:solidFill>
                          <a:effectLst/>
                          <a:latin typeface="+mn-lt"/>
                          <a:ea typeface="Times New Roman" panose="02020603050405020304" pitchFamily="18" charset="0"/>
                          <a:cs typeface="Times New Roman" panose="02020603050405020304" pitchFamily="18" charset="0"/>
                        </a:rPr>
                        <a:t>Faizabad</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56.7</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46.9</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a:effectLst/>
                        </a:rPr>
                        <a:t>55</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a:effectLst/>
                        </a:rPr>
                        <a:t>45</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490813034"/>
                  </a:ext>
                </a:extLst>
              </a:tr>
              <a:tr h="304800">
                <a:tc>
                  <a:txBody>
                    <a:bodyPr/>
                    <a:lstStyle/>
                    <a:p>
                      <a:pPr marL="0" marR="0" algn="l">
                        <a:spcBef>
                          <a:spcPts val="0"/>
                        </a:spcBef>
                        <a:spcAft>
                          <a:spcPts val="0"/>
                        </a:spcAft>
                      </a:pPr>
                      <a:r>
                        <a:rPr lang="en-US" sz="1600">
                          <a:solidFill>
                            <a:srgbClr val="000000"/>
                          </a:solidFill>
                          <a:effectLst/>
                          <a:latin typeface="+mn-lt"/>
                          <a:ea typeface="Times New Roman" panose="02020603050405020304" pitchFamily="18" charset="0"/>
                          <a:cs typeface="Times New Roman" panose="02020603050405020304" pitchFamily="18" charset="0"/>
                        </a:rPr>
                        <a:t>Jagdishpur</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53.9</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44.5</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55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a:effectLst/>
                        </a:rPr>
                        <a:t>45</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3641557067"/>
                  </a:ext>
                </a:extLst>
              </a:tr>
              <a:tr h="381000">
                <a:tc>
                  <a:txBody>
                    <a:bodyPr/>
                    <a:lstStyle/>
                    <a:p>
                      <a:pPr marL="0" marR="0" algn="l">
                        <a:spcBef>
                          <a:spcPts val="0"/>
                        </a:spcBef>
                        <a:spcAft>
                          <a:spcPts val="0"/>
                        </a:spcAft>
                      </a:pPr>
                      <a:r>
                        <a:rPr lang="en-US" sz="1600">
                          <a:solidFill>
                            <a:srgbClr val="000000"/>
                          </a:solidFill>
                          <a:effectLst/>
                          <a:latin typeface="+mn-lt"/>
                          <a:ea typeface="Times New Roman" panose="02020603050405020304" pitchFamily="18" charset="0"/>
                          <a:cs typeface="Times New Roman" panose="02020603050405020304" pitchFamily="18" charset="0"/>
                        </a:rPr>
                        <a:t>Bhikhapur</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51.7</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44</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55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a:effectLst/>
                        </a:rPr>
                        <a:t>45</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819865265"/>
                  </a:ext>
                </a:extLst>
              </a:tr>
              <a:tr h="304800">
                <a:tc>
                  <a:txBody>
                    <a:bodyPr/>
                    <a:lstStyle/>
                    <a:p>
                      <a:pPr marL="0" marR="0" algn="l">
                        <a:spcBef>
                          <a:spcPts val="0"/>
                        </a:spcBef>
                        <a:spcAft>
                          <a:spcPts val="0"/>
                        </a:spcAft>
                      </a:pPr>
                      <a:r>
                        <a:rPr lang="en-US" sz="1600">
                          <a:solidFill>
                            <a:srgbClr val="000000"/>
                          </a:solidFill>
                          <a:effectLst/>
                          <a:latin typeface="+mn-lt"/>
                          <a:ea typeface="Times New Roman" panose="02020603050405020304" pitchFamily="18" charset="0"/>
                          <a:cs typeface="Times New Roman" panose="02020603050405020304" pitchFamily="18" charset="0"/>
                        </a:rPr>
                        <a:t>Kot Saray</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49.7</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43.6</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55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45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2252943963"/>
                  </a:ext>
                </a:extLst>
              </a:tr>
              <a:tr h="338736">
                <a:tc>
                  <a:txBody>
                    <a:bodyPr/>
                    <a:lstStyle/>
                    <a:p>
                      <a:pPr marL="0" marR="0" algn="l">
                        <a:spcBef>
                          <a:spcPts val="0"/>
                        </a:spcBef>
                        <a:spcAft>
                          <a:spcPts val="0"/>
                        </a:spcAft>
                      </a:pPr>
                      <a:r>
                        <a:rPr lang="en-US" sz="1600">
                          <a:solidFill>
                            <a:srgbClr val="000000"/>
                          </a:solidFill>
                          <a:effectLst/>
                          <a:latin typeface="+mn-lt"/>
                          <a:ea typeface="Times New Roman" panose="02020603050405020304" pitchFamily="18" charset="0"/>
                          <a:cs typeface="Times New Roman" panose="02020603050405020304" pitchFamily="18" charset="0"/>
                        </a:rPr>
                        <a:t>Khurdabad</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57.8</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47.8</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55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45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2938309658"/>
                  </a:ext>
                </a:extLst>
              </a:tr>
              <a:tr h="347064">
                <a:tc>
                  <a:txBody>
                    <a:bodyPr/>
                    <a:lstStyle/>
                    <a:p>
                      <a:pPr marL="0" marR="0" algn="l">
                        <a:spcBef>
                          <a:spcPts val="0"/>
                        </a:spcBef>
                        <a:spcAft>
                          <a:spcPts val="0"/>
                        </a:spcAft>
                      </a:pPr>
                      <a:r>
                        <a:rPr lang="en-US" sz="1600">
                          <a:solidFill>
                            <a:srgbClr val="000000"/>
                          </a:solidFill>
                          <a:effectLst/>
                          <a:latin typeface="+mn-lt"/>
                          <a:ea typeface="Times New Roman" panose="02020603050405020304" pitchFamily="18" charset="0"/>
                          <a:cs typeface="Times New Roman" panose="02020603050405020304" pitchFamily="18" charset="0"/>
                        </a:rPr>
                        <a:t>Arwawa</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52.6</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44.8</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55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45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1496460056"/>
                  </a:ext>
                </a:extLst>
              </a:tr>
              <a:tr h="304800">
                <a:tc>
                  <a:txBody>
                    <a:bodyPr/>
                    <a:lstStyle/>
                    <a:p>
                      <a:pPr marL="0" marR="0" algn="l">
                        <a:spcBef>
                          <a:spcPts val="0"/>
                        </a:spcBef>
                        <a:spcAft>
                          <a:spcPts val="0"/>
                        </a:spcAft>
                      </a:pPr>
                      <a:r>
                        <a:rPr lang="en-US" sz="1600">
                          <a:solidFill>
                            <a:srgbClr val="000000"/>
                          </a:solidFill>
                          <a:effectLst/>
                          <a:latin typeface="+mn-lt"/>
                          <a:ea typeface="Times New Roman" panose="02020603050405020304" pitchFamily="18" charset="0"/>
                          <a:cs typeface="Times New Roman" panose="02020603050405020304" pitchFamily="18" charset="0"/>
                        </a:rPr>
                        <a:t>Ayodhya</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55.6</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46.3</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55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45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1494968745"/>
                  </a:ext>
                </a:extLst>
              </a:tr>
              <a:tr h="304800">
                <a:tc>
                  <a:txBody>
                    <a:bodyPr/>
                    <a:lstStyle/>
                    <a:p>
                      <a:pPr marL="0" marR="0" algn="l">
                        <a:lnSpc>
                          <a:spcPct val="115000"/>
                        </a:lnSpc>
                        <a:spcBef>
                          <a:spcPts val="0"/>
                        </a:spcBef>
                        <a:spcAft>
                          <a:spcPts val="0"/>
                        </a:spcAft>
                      </a:pPr>
                      <a:r>
                        <a:rPr lang="en-US" sz="1600">
                          <a:solidFill>
                            <a:srgbClr val="000000"/>
                          </a:solidFill>
                          <a:effectLst/>
                          <a:latin typeface="+mn-lt"/>
                          <a:ea typeface="Times New Roman" panose="02020603050405020304" pitchFamily="18" charset="0"/>
                          <a:cs typeface="Calibri" panose="020F0502020204030204" pitchFamily="34" charset="0"/>
                        </a:rPr>
                        <a:t>Project site</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54.1</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46.9</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55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45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3391118602"/>
                  </a:ext>
                </a:extLst>
              </a:tr>
              <a:tr h="304800">
                <a:tc>
                  <a:txBody>
                    <a:bodyPr/>
                    <a:lstStyle/>
                    <a:p>
                      <a:pPr marL="0" marR="0" algn="l">
                        <a:spcBef>
                          <a:spcPts val="0"/>
                        </a:spcBef>
                        <a:spcAft>
                          <a:spcPts val="0"/>
                        </a:spcAft>
                      </a:pPr>
                      <a:r>
                        <a:rPr lang="en-US" sz="1600">
                          <a:solidFill>
                            <a:srgbClr val="000000"/>
                          </a:solidFill>
                          <a:effectLst/>
                          <a:latin typeface="+mn-lt"/>
                          <a:ea typeface="Times New Roman" panose="02020603050405020304" pitchFamily="18" charset="0"/>
                          <a:cs typeface="Times New Roman" panose="02020603050405020304" pitchFamily="18" charset="0"/>
                        </a:rPr>
                        <a:t>Faizabad</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56.7</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46.9</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55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45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3182777910"/>
                  </a:ext>
                </a:extLst>
              </a:tr>
              <a:tr h="381000">
                <a:tc>
                  <a:txBody>
                    <a:bodyPr/>
                    <a:lstStyle/>
                    <a:p>
                      <a:pPr marL="0" marR="0" algn="l">
                        <a:spcBef>
                          <a:spcPts val="0"/>
                        </a:spcBef>
                        <a:spcAft>
                          <a:spcPts val="0"/>
                        </a:spcAft>
                      </a:pPr>
                      <a:r>
                        <a:rPr lang="en-US" sz="1600">
                          <a:solidFill>
                            <a:srgbClr val="000000"/>
                          </a:solidFill>
                          <a:effectLst/>
                          <a:latin typeface="+mn-lt"/>
                          <a:ea typeface="Times New Roman" panose="02020603050405020304" pitchFamily="18" charset="0"/>
                          <a:cs typeface="Times New Roman" panose="02020603050405020304" pitchFamily="18" charset="0"/>
                        </a:rPr>
                        <a:t>Jagdishpur</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1600" kern="1200">
                          <a:solidFill>
                            <a:srgbClr val="000000"/>
                          </a:solidFill>
                          <a:effectLst/>
                          <a:latin typeface="+mn-lt"/>
                          <a:ea typeface="Times New Roman" panose="02020603050405020304" pitchFamily="18" charset="0"/>
                          <a:cs typeface="Arial" panose="020B0604020202020204" pitchFamily="34" charset="0"/>
                        </a:rPr>
                        <a:t>53.9</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600" kern="1200" dirty="0">
                          <a:solidFill>
                            <a:srgbClr val="000000"/>
                          </a:solidFill>
                          <a:effectLst/>
                          <a:latin typeface="+mn-lt"/>
                          <a:ea typeface="Times New Roman" panose="02020603050405020304" pitchFamily="18" charset="0"/>
                          <a:cs typeface="Arial" panose="020B0604020202020204" pitchFamily="34" charset="0"/>
                        </a:rPr>
                        <a:t>44.5</a:t>
                      </a:r>
                      <a:endParaRPr lang="en-US" sz="16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55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ctr">
                        <a:lnSpc>
                          <a:spcPct val="120000"/>
                        </a:lnSpc>
                        <a:spcBef>
                          <a:spcPts val="0"/>
                        </a:spcBef>
                        <a:spcAft>
                          <a:spcPts val="0"/>
                        </a:spcAft>
                      </a:pPr>
                      <a:r>
                        <a:rPr lang="en-US" sz="1600" dirty="0">
                          <a:effectLst/>
                        </a:rPr>
                        <a:t>45</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1999528074"/>
                  </a:ext>
                </a:extLst>
              </a:tr>
            </a:tbl>
          </a:graphicData>
        </a:graphic>
      </p:graphicFrame>
      <p:sp>
        <p:nvSpPr>
          <p:cNvPr id="5" name="Slide Number Placeholder 5">
            <a:extLst>
              <a:ext uri="{FF2B5EF4-FFF2-40B4-BE49-F238E27FC236}">
                <a16:creationId xmlns:a16="http://schemas.microsoft.com/office/drawing/2014/main" xmlns="" id="{E941921C-892A-42D1-A7EC-351D741EE499}"/>
              </a:ext>
            </a:extLst>
          </p:cNvPr>
          <p:cNvSpPr>
            <a:spLocks noGrp="1"/>
          </p:cNvSpPr>
          <p:nvPr>
            <p:ph type="sldNum" sz="quarter" idx="12"/>
          </p:nvPr>
        </p:nvSpPr>
        <p:spPr>
          <a:xfrm>
            <a:off x="7010400" y="6357937"/>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CB708A6C-9A42-43B1-8F56-D2F3A57BBABF}" type="slidenum">
              <a:rPr lang="en-US" altLang="en-US" sz="1400"/>
              <a:pPr/>
              <a:t>31</a:t>
            </a:fld>
            <a:endParaRPr lang="en-US" altLang="en-US" sz="1400" dirty="0"/>
          </a:p>
        </p:txBody>
      </p:sp>
    </p:spTree>
    <p:extLst>
      <p:ext uri="{BB962C8B-B14F-4D97-AF65-F5344CB8AC3E}">
        <p14:creationId xmlns:p14="http://schemas.microsoft.com/office/powerpoint/2010/main" val="207148156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2">
            <a:extLst>
              <a:ext uri="{FF2B5EF4-FFF2-40B4-BE49-F238E27FC236}">
                <a16:creationId xmlns:a16="http://schemas.microsoft.com/office/drawing/2014/main" xmlns="" id="{D012628E-8BBF-4A7E-AA6A-7C8556D8A8E5}"/>
              </a:ext>
            </a:extLst>
          </p:cNvPr>
          <p:cNvSpPr txBox="1">
            <a:spLocks noChangeArrowheads="1"/>
          </p:cNvSpPr>
          <p:nvPr/>
        </p:nvSpPr>
        <p:spPr bwMode="auto">
          <a:xfrm>
            <a:off x="228600" y="304800"/>
            <a:ext cx="861060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latin typeface="+mj-lt"/>
              </a:rPr>
              <a:t>TOR Point  ix: Examine and submit details of levels, quantity required for filling, source of filling material and transportation details etc. Submit details of a comprehensive Risk Assessment and Disaster Management Plan including emergency evacuation during natural and man-made disaster integrating with existing airport. </a:t>
            </a:r>
          </a:p>
        </p:txBody>
      </p:sp>
      <p:sp>
        <p:nvSpPr>
          <p:cNvPr id="6" name="Rectangle 4">
            <a:extLst>
              <a:ext uri="{FF2B5EF4-FFF2-40B4-BE49-F238E27FC236}">
                <a16:creationId xmlns:a16="http://schemas.microsoft.com/office/drawing/2014/main" xmlns="" id="{2BAEC8FA-F7DC-404C-8B48-4A38C89C6798}"/>
              </a:ext>
            </a:extLst>
          </p:cNvPr>
          <p:cNvSpPr>
            <a:spLocks noChangeArrowheads="1"/>
          </p:cNvSpPr>
          <p:nvPr/>
        </p:nvSpPr>
        <p:spPr bwMode="auto">
          <a:xfrm>
            <a:off x="308391" y="1770063"/>
            <a:ext cx="14927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dirty="0">
                <a:latin typeface="+mj-lt"/>
              </a:rPr>
              <a:t>Compliance</a:t>
            </a:r>
          </a:p>
        </p:txBody>
      </p:sp>
      <p:sp>
        <p:nvSpPr>
          <p:cNvPr id="11" name="Slide Number Placeholder 5">
            <a:extLst>
              <a:ext uri="{FF2B5EF4-FFF2-40B4-BE49-F238E27FC236}">
                <a16:creationId xmlns:a16="http://schemas.microsoft.com/office/drawing/2014/main" xmlns="" id="{E941921C-892A-42D1-A7EC-351D741EE499}"/>
              </a:ext>
            </a:extLst>
          </p:cNvPr>
          <p:cNvSpPr>
            <a:spLocks noGrp="1"/>
          </p:cNvSpPr>
          <p:nvPr>
            <p:ph type="sldNum" sz="quarter" idx="12"/>
          </p:nvPr>
        </p:nvSpPr>
        <p:spPr>
          <a:xfrm>
            <a:off x="7010400" y="6357937"/>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CB708A6C-9A42-43B1-8F56-D2F3A57BBABF}" type="slidenum">
              <a:rPr lang="en-US" altLang="en-US" sz="1400"/>
              <a:pPr/>
              <a:t>32</a:t>
            </a:fld>
            <a:endParaRPr lang="en-US" altLang="en-US" sz="1400" dirty="0"/>
          </a:p>
        </p:txBody>
      </p:sp>
      <p:sp>
        <p:nvSpPr>
          <p:cNvPr id="12" name="Text Box 5">
            <a:extLst>
              <a:ext uri="{FF2B5EF4-FFF2-40B4-BE49-F238E27FC236}">
                <a16:creationId xmlns:a16="http://schemas.microsoft.com/office/drawing/2014/main" xmlns="" id="{921579F8-F08F-49A5-AEB4-4CA2CEBEE2E6}"/>
              </a:ext>
            </a:extLst>
          </p:cNvPr>
          <p:cNvSpPr txBox="1">
            <a:spLocks noChangeArrowheads="1"/>
          </p:cNvSpPr>
          <p:nvPr/>
        </p:nvSpPr>
        <p:spPr bwMode="auto">
          <a:xfrm>
            <a:off x="377825" y="3525589"/>
            <a:ext cx="8461375" cy="3308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0"/>
              </a:spcBef>
              <a:spcAft>
                <a:spcPts val="600"/>
              </a:spcAft>
              <a:buFontTx/>
              <a:buNone/>
            </a:pPr>
            <a:r>
              <a:rPr lang="en-US" altLang="en-US" sz="1800" dirty="0" smtClean="0">
                <a:latin typeface="+mj-lt"/>
                <a:ea typeface="Tahoma" panose="020B0604030504040204" pitchFamily="34" charset="0"/>
                <a:cs typeface="Tahoma" panose="020B0604030504040204" pitchFamily="34" charset="0"/>
              </a:rPr>
              <a:t>Hazard </a:t>
            </a:r>
            <a:r>
              <a:rPr lang="en-US" altLang="en-US" sz="1800" dirty="0">
                <a:latin typeface="+mj-lt"/>
                <a:ea typeface="Tahoma" panose="020B0604030504040204" pitchFamily="34" charset="0"/>
                <a:cs typeface="Tahoma" panose="020B0604030504040204" pitchFamily="34" charset="0"/>
              </a:rPr>
              <a:t>occurrence at the airport may result in on-site </a:t>
            </a:r>
            <a:r>
              <a:rPr lang="en-US" altLang="en-US" sz="1800" dirty="0" smtClean="0">
                <a:latin typeface="+mj-lt"/>
                <a:ea typeface="Tahoma" panose="020B0604030504040204" pitchFamily="34" charset="0"/>
                <a:cs typeface="Tahoma" panose="020B0604030504040204" pitchFamily="34" charset="0"/>
              </a:rPr>
              <a:t>implications:</a:t>
            </a:r>
            <a:endParaRPr lang="en-US" altLang="en-US" sz="1800" dirty="0">
              <a:latin typeface="+mj-lt"/>
              <a:ea typeface="Tahoma" panose="020B0604030504040204" pitchFamily="34" charset="0"/>
              <a:cs typeface="Tahoma" panose="020B0604030504040204" pitchFamily="34" charset="0"/>
            </a:endParaRPr>
          </a:p>
          <a:p>
            <a:pPr marL="628650" indent="-285750" algn="just" eaLnBrk="1" hangingPunct="1">
              <a:spcBef>
                <a:spcPct val="0"/>
              </a:spcBef>
            </a:pPr>
            <a:r>
              <a:rPr lang="en-US" altLang="en-US" sz="1800" dirty="0" smtClean="0">
                <a:latin typeface="+mj-lt"/>
                <a:ea typeface="Tahoma" panose="020B0604030504040204" pitchFamily="34" charset="0"/>
                <a:cs typeface="Tahoma" panose="020B0604030504040204" pitchFamily="34" charset="0"/>
              </a:rPr>
              <a:t>Leakage </a:t>
            </a:r>
            <a:r>
              <a:rPr lang="en-US" altLang="en-US" sz="1800" dirty="0">
                <a:latin typeface="+mj-lt"/>
                <a:ea typeface="Tahoma" panose="020B0604030504040204" pitchFamily="34" charset="0"/>
                <a:cs typeface="Tahoma" panose="020B0604030504040204" pitchFamily="34" charset="0"/>
              </a:rPr>
              <a:t>of flammable </a:t>
            </a:r>
            <a:r>
              <a:rPr lang="en-US" altLang="en-US" sz="1800" dirty="0" smtClean="0">
                <a:latin typeface="+mj-lt"/>
                <a:ea typeface="Tahoma" panose="020B0604030504040204" pitchFamily="34" charset="0"/>
                <a:cs typeface="Tahoma" panose="020B0604030504040204" pitchFamily="34" charset="0"/>
              </a:rPr>
              <a:t>materials (HSD) </a:t>
            </a:r>
            <a:r>
              <a:rPr lang="en-US" altLang="en-US" sz="1800" dirty="0">
                <a:latin typeface="+mj-lt"/>
                <a:ea typeface="Tahoma" panose="020B0604030504040204" pitchFamily="34" charset="0"/>
                <a:cs typeface="Tahoma" panose="020B0604030504040204" pitchFamily="34" charset="0"/>
              </a:rPr>
              <a:t>followed by </a:t>
            </a:r>
            <a:r>
              <a:rPr lang="en-US" altLang="en-US" sz="1800" dirty="0" smtClean="0">
                <a:latin typeface="+mj-lt"/>
                <a:ea typeface="Tahoma" panose="020B0604030504040204" pitchFamily="34" charset="0"/>
                <a:cs typeface="Tahoma" panose="020B0604030504040204" pitchFamily="34" charset="0"/>
              </a:rPr>
              <a:t>fire</a:t>
            </a:r>
            <a:endParaRPr lang="en-US" altLang="en-US" sz="1800" dirty="0">
              <a:latin typeface="+mj-lt"/>
              <a:ea typeface="Tahoma" panose="020B0604030504040204" pitchFamily="34" charset="0"/>
              <a:cs typeface="Tahoma" panose="020B0604030504040204" pitchFamily="34" charset="0"/>
            </a:endParaRPr>
          </a:p>
          <a:p>
            <a:pPr marL="628650" indent="-285750" algn="just" eaLnBrk="1" hangingPunct="1">
              <a:spcBef>
                <a:spcPct val="0"/>
              </a:spcBef>
            </a:pPr>
            <a:r>
              <a:rPr lang="en-US" altLang="en-US" sz="1800" dirty="0">
                <a:latin typeface="+mj-lt"/>
                <a:ea typeface="Tahoma" panose="020B0604030504040204" pitchFamily="34" charset="0"/>
                <a:cs typeface="Tahoma" panose="020B0604030504040204" pitchFamily="34" charset="0"/>
              </a:rPr>
              <a:t>Bomb threat at terminal building or in </a:t>
            </a:r>
            <a:r>
              <a:rPr lang="en-US" altLang="en-US" sz="1800" dirty="0" smtClean="0">
                <a:latin typeface="+mj-lt"/>
                <a:ea typeface="Tahoma" panose="020B0604030504040204" pitchFamily="34" charset="0"/>
                <a:cs typeface="Tahoma" panose="020B0604030504040204" pitchFamily="34" charset="0"/>
              </a:rPr>
              <a:t>aircraft</a:t>
            </a:r>
          </a:p>
          <a:p>
            <a:pPr marL="628650" indent="-285750" algn="just" eaLnBrk="1" hangingPunct="1">
              <a:spcBef>
                <a:spcPct val="0"/>
              </a:spcBef>
              <a:spcAft>
                <a:spcPts val="1200"/>
              </a:spcAft>
            </a:pPr>
            <a:r>
              <a:rPr lang="en-US" altLang="en-US" sz="1800" dirty="0" smtClean="0">
                <a:latin typeface="+mj-lt"/>
                <a:ea typeface="Tahoma" panose="020B0604030504040204" pitchFamily="34" charset="0"/>
                <a:cs typeface="Tahoma" panose="020B0604030504040204" pitchFamily="34" charset="0"/>
              </a:rPr>
              <a:t>Natural </a:t>
            </a:r>
            <a:r>
              <a:rPr lang="en-US" altLang="en-US" sz="1800" dirty="0">
                <a:latin typeface="+mj-lt"/>
                <a:ea typeface="Tahoma" panose="020B0604030504040204" pitchFamily="34" charset="0"/>
                <a:cs typeface="Tahoma" panose="020B0604030504040204" pitchFamily="34" charset="0"/>
              </a:rPr>
              <a:t>calamities like, earthquake, etc</a:t>
            </a:r>
            <a:r>
              <a:rPr lang="en-US" altLang="en-US" sz="1800" dirty="0" smtClean="0">
                <a:latin typeface="+mj-lt"/>
                <a:ea typeface="Tahoma" panose="020B0604030504040204" pitchFamily="34" charset="0"/>
                <a:cs typeface="Tahoma" panose="020B0604030504040204" pitchFamily="34" charset="0"/>
              </a:rPr>
              <a:t>.</a:t>
            </a:r>
          </a:p>
          <a:p>
            <a:pPr marL="0" indent="0" algn="just" eaLnBrk="1" hangingPunct="1">
              <a:spcBef>
                <a:spcPct val="0"/>
              </a:spcBef>
              <a:spcAft>
                <a:spcPts val="600"/>
              </a:spcAft>
              <a:buFontTx/>
              <a:buNone/>
            </a:pPr>
            <a:r>
              <a:rPr lang="en-US" altLang="en-US" sz="1800" dirty="0" smtClean="0">
                <a:ea typeface="Tahoma" panose="020B0604030504040204" pitchFamily="34" charset="0"/>
                <a:cs typeface="Tahoma" panose="020B0604030504040204" pitchFamily="34" charset="0"/>
              </a:rPr>
              <a:t>Other </a:t>
            </a:r>
            <a:r>
              <a:rPr lang="en-US" altLang="en-US" sz="1800" dirty="0">
                <a:ea typeface="Tahoma" panose="020B0604030504040204" pitchFamily="34" charset="0"/>
                <a:cs typeface="Tahoma" panose="020B0604030504040204" pitchFamily="34" charset="0"/>
              </a:rPr>
              <a:t>incidents, which can also result in a disaster at </a:t>
            </a:r>
            <a:r>
              <a:rPr lang="en-US" altLang="en-US" sz="1800" dirty="0" smtClean="0">
                <a:ea typeface="Tahoma" panose="020B0604030504040204" pitchFamily="34" charset="0"/>
                <a:cs typeface="Tahoma" panose="020B0604030504040204" pitchFamily="34" charset="0"/>
              </a:rPr>
              <a:t>the </a:t>
            </a:r>
            <a:r>
              <a:rPr lang="en-US" sz="1800" dirty="0"/>
              <a:t>proposed </a:t>
            </a:r>
            <a:r>
              <a:rPr lang="en-IN" altLang="en-US" sz="1800" dirty="0" smtClean="0">
                <a:ea typeface="Tahoma" panose="020B0604030504040204" pitchFamily="34" charset="0"/>
                <a:cs typeface="Tahoma" panose="020B0604030504040204" pitchFamily="34" charset="0"/>
              </a:rPr>
              <a:t>Airport</a:t>
            </a:r>
            <a:r>
              <a:rPr lang="en-US" altLang="en-US" sz="1800" dirty="0" smtClean="0">
                <a:ea typeface="Tahoma" panose="020B0604030504040204" pitchFamily="34" charset="0"/>
                <a:cs typeface="Tahoma" panose="020B0604030504040204" pitchFamily="34" charset="0"/>
              </a:rPr>
              <a:t>: </a:t>
            </a:r>
            <a:endParaRPr lang="en-US" altLang="en-US" sz="1800" dirty="0">
              <a:ea typeface="Tahoma" panose="020B0604030504040204" pitchFamily="34" charset="0"/>
              <a:cs typeface="Tahoma" panose="020B0604030504040204" pitchFamily="34" charset="0"/>
            </a:endParaRPr>
          </a:p>
          <a:p>
            <a:pPr marL="628650" indent="-285750" algn="just" eaLnBrk="1" hangingPunct="1">
              <a:spcBef>
                <a:spcPct val="0"/>
              </a:spcBef>
            </a:pPr>
            <a:r>
              <a:rPr lang="en-US" altLang="en-US" sz="1800" dirty="0">
                <a:ea typeface="Tahoma" panose="020B0604030504040204" pitchFamily="34" charset="0"/>
                <a:cs typeface="Tahoma" panose="020B0604030504040204" pitchFamily="34" charset="0"/>
              </a:rPr>
              <a:t>Agitation/ forced entry by external group of </a:t>
            </a:r>
            <a:r>
              <a:rPr lang="en-US" altLang="en-US" sz="1800" dirty="0" smtClean="0">
                <a:ea typeface="Tahoma" panose="020B0604030504040204" pitchFamily="34" charset="0"/>
                <a:cs typeface="Tahoma" panose="020B0604030504040204" pitchFamily="34" charset="0"/>
              </a:rPr>
              <a:t>people</a:t>
            </a:r>
            <a:endParaRPr lang="en-US" altLang="en-US" sz="1800" dirty="0">
              <a:ea typeface="Tahoma" panose="020B0604030504040204" pitchFamily="34" charset="0"/>
              <a:cs typeface="Tahoma" panose="020B0604030504040204" pitchFamily="34" charset="0"/>
            </a:endParaRPr>
          </a:p>
          <a:p>
            <a:pPr marL="628650" indent="-285750" algn="just" eaLnBrk="1" hangingPunct="1">
              <a:spcBef>
                <a:spcPct val="0"/>
              </a:spcBef>
            </a:pPr>
            <a:r>
              <a:rPr lang="en-US" altLang="en-US" sz="1800" dirty="0" smtClean="0">
                <a:ea typeface="Tahoma" panose="020B0604030504040204" pitchFamily="34" charset="0"/>
                <a:cs typeface="Tahoma" panose="020B0604030504040204" pitchFamily="34" charset="0"/>
              </a:rPr>
              <a:t>Sabotage</a:t>
            </a:r>
            <a:endParaRPr lang="en-US" altLang="en-US" sz="1800" dirty="0">
              <a:ea typeface="Tahoma" panose="020B0604030504040204" pitchFamily="34" charset="0"/>
              <a:cs typeface="Tahoma" panose="020B0604030504040204" pitchFamily="34" charset="0"/>
            </a:endParaRPr>
          </a:p>
          <a:p>
            <a:pPr marL="628650" indent="-285750" algn="just" eaLnBrk="1" hangingPunct="1">
              <a:spcBef>
                <a:spcPct val="0"/>
              </a:spcBef>
            </a:pPr>
            <a:r>
              <a:rPr lang="en-US" altLang="en-US" sz="1800" dirty="0">
                <a:ea typeface="Tahoma" panose="020B0604030504040204" pitchFamily="34" charset="0"/>
                <a:cs typeface="Tahoma" panose="020B0604030504040204" pitchFamily="34" charset="0"/>
              </a:rPr>
              <a:t>Air </a:t>
            </a:r>
            <a:r>
              <a:rPr lang="en-US" altLang="en-US" sz="1800" dirty="0" smtClean="0">
                <a:ea typeface="Tahoma" panose="020B0604030504040204" pitchFamily="34" charset="0"/>
                <a:cs typeface="Tahoma" panose="020B0604030504040204" pitchFamily="34" charset="0"/>
              </a:rPr>
              <a:t>raids</a:t>
            </a:r>
            <a:endParaRPr lang="en-US" altLang="en-US" sz="1800" dirty="0">
              <a:ea typeface="Tahoma" panose="020B0604030504040204" pitchFamily="34" charset="0"/>
              <a:cs typeface="Tahoma" panose="020B0604030504040204" pitchFamily="34" charset="0"/>
            </a:endParaRPr>
          </a:p>
          <a:p>
            <a:pPr marL="628650" indent="-285750" algn="just" eaLnBrk="1" hangingPunct="1">
              <a:spcBef>
                <a:spcPct val="0"/>
              </a:spcBef>
            </a:pPr>
            <a:r>
              <a:rPr lang="en-US" altLang="en-US" sz="1800" dirty="0">
                <a:ea typeface="Tahoma" panose="020B0604030504040204" pitchFamily="34" charset="0"/>
                <a:cs typeface="Tahoma" panose="020B0604030504040204" pitchFamily="34" charset="0"/>
              </a:rPr>
              <a:t>Crashing of aircraft </a:t>
            </a:r>
            <a:r>
              <a:rPr lang="en-US" altLang="en-US" sz="1800" i="1" dirty="0">
                <a:ea typeface="Tahoma" panose="020B0604030504040204" pitchFamily="34" charset="0"/>
                <a:cs typeface="Tahoma" panose="020B0604030504040204" pitchFamily="34" charset="0"/>
              </a:rPr>
              <a:t>i.e. </a:t>
            </a:r>
            <a:r>
              <a:rPr lang="en-US" altLang="en-US" sz="1800" dirty="0">
                <a:ea typeface="Tahoma" panose="020B0604030504040204" pitchFamily="34" charset="0"/>
                <a:cs typeface="Tahoma" panose="020B0604030504040204" pitchFamily="34" charset="0"/>
              </a:rPr>
              <a:t>while landing or </a:t>
            </a:r>
            <a:r>
              <a:rPr lang="en-US" altLang="en-US" sz="1800" dirty="0" smtClean="0">
                <a:ea typeface="Tahoma" panose="020B0604030504040204" pitchFamily="34" charset="0"/>
                <a:cs typeface="Tahoma" panose="020B0604030504040204" pitchFamily="34" charset="0"/>
              </a:rPr>
              <a:t>take-off</a:t>
            </a:r>
            <a:endParaRPr lang="en-US" altLang="en-US" sz="1800" dirty="0">
              <a:ea typeface="Tahoma" panose="020B0604030504040204" pitchFamily="34" charset="0"/>
              <a:cs typeface="Tahoma" panose="020B0604030504040204" pitchFamily="34" charset="0"/>
            </a:endParaRPr>
          </a:p>
          <a:p>
            <a:pPr algn="just" eaLnBrk="1" hangingPunct="1">
              <a:spcBef>
                <a:spcPct val="50000"/>
              </a:spcBef>
              <a:buFontTx/>
              <a:buNone/>
            </a:pPr>
            <a:endParaRPr lang="en-IN" altLang="en-US" sz="1800" dirty="0">
              <a:latin typeface="+mj-lt"/>
              <a:ea typeface="Tahoma" panose="020B0604030504040204" pitchFamily="34" charset="0"/>
              <a:cs typeface="Tahoma" panose="020B0604030504040204" pitchFamily="34" charset="0"/>
            </a:endParaRPr>
          </a:p>
        </p:txBody>
      </p:sp>
      <p:sp>
        <p:nvSpPr>
          <p:cNvPr id="2" name="Rectangle 1"/>
          <p:cNvSpPr/>
          <p:nvPr/>
        </p:nvSpPr>
        <p:spPr>
          <a:xfrm>
            <a:off x="228600" y="2177495"/>
            <a:ext cx="8229600" cy="1200329"/>
          </a:xfrm>
          <a:prstGeom prst="rect">
            <a:avLst/>
          </a:prstGeom>
        </p:spPr>
        <p:txBody>
          <a:bodyPr wrap="square">
            <a:spAutoFit/>
          </a:bodyPr>
          <a:lstStyle/>
          <a:p>
            <a:pPr marL="285750" indent="-285750" algn="just">
              <a:buFont typeface="Arial" panose="020B0604020202020204" pitchFamily="34" charset="0"/>
              <a:buChar char="•"/>
            </a:pPr>
            <a:r>
              <a:rPr lang="en-US" dirty="0"/>
              <a:t>The new terminal building and allied facilities at </a:t>
            </a:r>
            <a:r>
              <a:rPr lang="en-US" dirty="0" smtClean="0"/>
              <a:t>proposed </a:t>
            </a:r>
            <a:r>
              <a:rPr lang="en-US" dirty="0"/>
              <a:t>Airport will be above ground. </a:t>
            </a:r>
          </a:p>
          <a:p>
            <a:pPr marL="285750" indent="-285750" algn="just">
              <a:buFont typeface="Arial" panose="020B0604020202020204" pitchFamily="34" charset="0"/>
              <a:buChar char="•"/>
            </a:pPr>
            <a:r>
              <a:rPr lang="en-US" dirty="0"/>
              <a:t>For the development of all the facilities at the </a:t>
            </a:r>
            <a:r>
              <a:rPr lang="en-US" dirty="0" smtClean="0"/>
              <a:t>proposed </a:t>
            </a:r>
            <a:r>
              <a:rPr lang="en-US" dirty="0"/>
              <a:t>Airport, required quantity of filling material will be procured in authorized quarries.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2">
            <a:extLst>
              <a:ext uri="{FF2B5EF4-FFF2-40B4-BE49-F238E27FC236}">
                <a16:creationId xmlns:a16="http://schemas.microsoft.com/office/drawing/2014/main" xmlns="" id="{5A3D332D-F3B3-4A0F-BD33-C4480B54BE24}"/>
              </a:ext>
            </a:extLst>
          </p:cNvPr>
          <p:cNvSpPr txBox="1">
            <a:spLocks noChangeArrowheads="1"/>
          </p:cNvSpPr>
          <p:nvPr/>
        </p:nvSpPr>
        <p:spPr bwMode="auto">
          <a:xfrm>
            <a:off x="319617" y="730720"/>
            <a:ext cx="86106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latin typeface="+mj-lt"/>
              </a:rPr>
              <a:t>TOR Point  x:</a:t>
            </a:r>
            <a:r>
              <a:rPr lang="en-US" altLang="en-US" sz="1800" dirty="0">
                <a:latin typeface="+mj-lt"/>
              </a:rPr>
              <a:t> </a:t>
            </a:r>
            <a:r>
              <a:rPr lang="en-US" altLang="en-US" sz="1800" b="1" dirty="0">
                <a:latin typeface="+mj-lt"/>
              </a:rPr>
              <a:t>Examine road/rail connectivity to the project site and impact on the existing traffic network due to the proposed project/ activities. A detailed traffic and transportation study should be made for existing and projected passenger and cargo traffic. </a:t>
            </a:r>
          </a:p>
        </p:txBody>
      </p:sp>
      <p:sp>
        <p:nvSpPr>
          <p:cNvPr id="10" name="Rectangle 4">
            <a:extLst>
              <a:ext uri="{FF2B5EF4-FFF2-40B4-BE49-F238E27FC236}">
                <a16:creationId xmlns:a16="http://schemas.microsoft.com/office/drawing/2014/main" xmlns="" id="{EF1B23E6-A907-4900-A6D1-5978CE6669C7}"/>
              </a:ext>
            </a:extLst>
          </p:cNvPr>
          <p:cNvSpPr>
            <a:spLocks noChangeArrowheads="1"/>
          </p:cNvSpPr>
          <p:nvPr/>
        </p:nvSpPr>
        <p:spPr bwMode="auto">
          <a:xfrm>
            <a:off x="292100" y="2110816"/>
            <a:ext cx="1479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dirty="0">
                <a:latin typeface="+mj-lt"/>
              </a:rPr>
              <a:t>Compliance</a:t>
            </a:r>
          </a:p>
        </p:txBody>
      </p:sp>
      <p:sp>
        <p:nvSpPr>
          <p:cNvPr id="11" name="Slide Number Placeholder 5">
            <a:extLst>
              <a:ext uri="{FF2B5EF4-FFF2-40B4-BE49-F238E27FC236}">
                <a16:creationId xmlns:a16="http://schemas.microsoft.com/office/drawing/2014/main" xmlns="" id="{E941921C-892A-42D1-A7EC-351D741EE499}"/>
              </a:ext>
            </a:extLst>
          </p:cNvPr>
          <p:cNvSpPr>
            <a:spLocks noGrp="1"/>
          </p:cNvSpPr>
          <p:nvPr>
            <p:ph type="sldNum" sz="quarter" idx="12"/>
          </p:nvPr>
        </p:nvSpPr>
        <p:spPr>
          <a:xfrm>
            <a:off x="7010400" y="6357937"/>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CB708A6C-9A42-43B1-8F56-D2F3A57BBABF}" type="slidenum">
              <a:rPr lang="en-US" altLang="en-US" sz="1400"/>
              <a:pPr/>
              <a:t>33</a:t>
            </a:fld>
            <a:endParaRPr lang="en-US" altLang="en-US" sz="1400" dirty="0"/>
          </a:p>
        </p:txBody>
      </p:sp>
      <p:sp>
        <p:nvSpPr>
          <p:cNvPr id="12" name="Text Box 3">
            <a:extLst>
              <a:ext uri="{FF2B5EF4-FFF2-40B4-BE49-F238E27FC236}">
                <a16:creationId xmlns:a16="http://schemas.microsoft.com/office/drawing/2014/main" xmlns="" id="{E9CA9EBB-DC1A-41F0-8938-E2FE06B97DA0}"/>
              </a:ext>
            </a:extLst>
          </p:cNvPr>
          <p:cNvSpPr txBox="1">
            <a:spLocks noChangeArrowheads="1"/>
          </p:cNvSpPr>
          <p:nvPr/>
        </p:nvSpPr>
        <p:spPr bwMode="auto">
          <a:xfrm>
            <a:off x="270933" y="2667000"/>
            <a:ext cx="8534400"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a:lnSpc>
                <a:spcPct val="120000"/>
              </a:lnSpc>
            </a:pPr>
            <a:r>
              <a:rPr lang="en-GB" sz="1800" dirty="0">
                <a:latin typeface="+mj-lt"/>
              </a:rPr>
              <a:t>The </a:t>
            </a:r>
            <a:r>
              <a:rPr lang="en-GB" sz="1800" dirty="0" smtClean="0">
                <a:latin typeface="+mj-lt"/>
              </a:rPr>
              <a:t>proposed Airport </a:t>
            </a:r>
            <a:r>
              <a:rPr lang="en-GB" sz="1800" dirty="0">
                <a:latin typeface="+mj-lt"/>
              </a:rPr>
              <a:t>is well connected by the National Highway 27 and State Highway </a:t>
            </a:r>
            <a:r>
              <a:rPr lang="en-GB" sz="1800" dirty="0" smtClean="0">
                <a:latin typeface="+mj-lt"/>
              </a:rPr>
              <a:t>34</a:t>
            </a:r>
            <a:r>
              <a:rPr lang="en-GB" sz="1800" dirty="0">
                <a:latin typeface="+mj-lt"/>
              </a:rPr>
              <a:t>.</a:t>
            </a:r>
            <a:r>
              <a:rPr lang="en-IN" sz="1800" dirty="0" smtClean="0">
                <a:latin typeface="+mj-lt"/>
              </a:rPr>
              <a:t> The </a:t>
            </a:r>
            <a:r>
              <a:rPr lang="en-IN" sz="1800" dirty="0">
                <a:latin typeface="+mj-lt"/>
              </a:rPr>
              <a:t>construction materials and filling earth will be transported through existing road only</a:t>
            </a:r>
            <a:r>
              <a:rPr lang="en-IN" sz="1800" dirty="0" smtClean="0">
                <a:latin typeface="+mj-lt"/>
              </a:rPr>
              <a:t>. </a:t>
            </a:r>
            <a:r>
              <a:rPr lang="en-IN" sz="1800" dirty="0">
                <a:latin typeface="+mj-lt"/>
              </a:rPr>
              <a:t>Earth and construction materials will be transported during non-peak hours or night time. </a:t>
            </a:r>
            <a:endParaRPr lang="en-US" sz="1800" dirty="0">
              <a:latin typeface="+mj-lt"/>
            </a:endParaRPr>
          </a:p>
        </p:txBody>
      </p:sp>
    </p:spTree>
    <p:extLst>
      <p:ext uri="{BB962C8B-B14F-4D97-AF65-F5344CB8AC3E}">
        <p14:creationId xmlns:p14="http://schemas.microsoft.com/office/powerpoint/2010/main" val="273378091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ext Box 2">
            <a:extLst>
              <a:ext uri="{FF2B5EF4-FFF2-40B4-BE49-F238E27FC236}">
                <a16:creationId xmlns:a16="http://schemas.microsoft.com/office/drawing/2014/main" xmlns="" id="{9B0C9840-32FD-4FFB-BE76-9B1013477233}"/>
              </a:ext>
            </a:extLst>
          </p:cNvPr>
          <p:cNvSpPr txBox="1">
            <a:spLocks noChangeArrowheads="1"/>
          </p:cNvSpPr>
          <p:nvPr/>
        </p:nvSpPr>
        <p:spPr bwMode="auto">
          <a:xfrm>
            <a:off x="146050" y="140378"/>
            <a:ext cx="84582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800" b="1" dirty="0">
                <a:latin typeface="+mj-lt"/>
              </a:rPr>
              <a:t>TOR Point xi: Submit Details Regarding R&amp;R involved in the project </a:t>
            </a:r>
          </a:p>
        </p:txBody>
      </p:sp>
      <p:sp>
        <p:nvSpPr>
          <p:cNvPr id="31748" name="Text Box 3">
            <a:extLst>
              <a:ext uri="{FF2B5EF4-FFF2-40B4-BE49-F238E27FC236}">
                <a16:creationId xmlns:a16="http://schemas.microsoft.com/office/drawing/2014/main" xmlns="" id="{BA033690-FD0E-4DC1-A20C-DFB7F1C5185C}"/>
              </a:ext>
            </a:extLst>
          </p:cNvPr>
          <p:cNvSpPr txBox="1">
            <a:spLocks noChangeArrowheads="1"/>
          </p:cNvSpPr>
          <p:nvPr/>
        </p:nvSpPr>
        <p:spPr bwMode="auto">
          <a:xfrm>
            <a:off x="223837" y="845198"/>
            <a:ext cx="8567737" cy="70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a:lnSpc>
                <a:spcPct val="110000"/>
              </a:lnSpc>
            </a:pPr>
            <a:r>
              <a:rPr lang="en-IN" sz="1800" dirty="0">
                <a:latin typeface="+mj-lt"/>
                <a:ea typeface="Tahoma" panose="020B0604030504040204" pitchFamily="34" charset="0"/>
                <a:cs typeface="Tahoma" panose="020B0604030504040204" pitchFamily="34" charset="0"/>
              </a:rPr>
              <a:t>No land acquisition is proposed by AAI for the proposed project and therefore, R&amp;R is not involved in the project. </a:t>
            </a:r>
            <a:endParaRPr lang="en-US" sz="1800" dirty="0">
              <a:latin typeface="+mj-lt"/>
              <a:ea typeface="Tahoma" panose="020B0604030504040204" pitchFamily="34" charset="0"/>
              <a:cs typeface="Tahoma" panose="020B0604030504040204" pitchFamily="34" charset="0"/>
            </a:endParaRPr>
          </a:p>
        </p:txBody>
      </p:sp>
      <p:sp>
        <p:nvSpPr>
          <p:cNvPr id="31749" name="Rectangle 4">
            <a:extLst>
              <a:ext uri="{FF2B5EF4-FFF2-40B4-BE49-F238E27FC236}">
                <a16:creationId xmlns:a16="http://schemas.microsoft.com/office/drawing/2014/main" xmlns="" id="{186B21C2-2428-4754-80C6-CE23E62A43A6}"/>
              </a:ext>
            </a:extLst>
          </p:cNvPr>
          <p:cNvSpPr>
            <a:spLocks noChangeArrowheads="1"/>
          </p:cNvSpPr>
          <p:nvPr/>
        </p:nvSpPr>
        <p:spPr bwMode="auto">
          <a:xfrm>
            <a:off x="146050" y="502669"/>
            <a:ext cx="16144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dirty="0">
                <a:latin typeface="+mj-lt"/>
              </a:rPr>
              <a:t>Compliance</a:t>
            </a:r>
          </a:p>
        </p:txBody>
      </p:sp>
      <p:sp>
        <p:nvSpPr>
          <p:cNvPr id="6" name="Text Box 2">
            <a:extLst>
              <a:ext uri="{FF2B5EF4-FFF2-40B4-BE49-F238E27FC236}">
                <a16:creationId xmlns:a16="http://schemas.microsoft.com/office/drawing/2014/main" xmlns="" id="{A7250E9B-9BD0-4504-9862-8AA4B9C3710A}"/>
              </a:ext>
            </a:extLst>
          </p:cNvPr>
          <p:cNvSpPr txBox="1">
            <a:spLocks noChangeArrowheads="1"/>
          </p:cNvSpPr>
          <p:nvPr/>
        </p:nvSpPr>
        <p:spPr bwMode="auto">
          <a:xfrm>
            <a:off x="146050" y="1537512"/>
            <a:ext cx="85344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latin typeface="+mj-lt"/>
              </a:rPr>
              <a:t>TOR Point xii:</a:t>
            </a:r>
            <a:r>
              <a:rPr lang="en-US" altLang="en-US" sz="1800" dirty="0">
                <a:latin typeface="+mj-lt"/>
              </a:rPr>
              <a:t> </a:t>
            </a:r>
            <a:r>
              <a:rPr lang="en-US" altLang="en-US" sz="1800" b="1" dirty="0">
                <a:latin typeface="+mj-lt"/>
              </a:rPr>
              <a:t>Examine the details of water requirement, use of treated waste water and prepare a water balance chart. Source of water vis-à-vis waste water to be generated along with treatment facilities to be proposed. </a:t>
            </a:r>
          </a:p>
        </p:txBody>
      </p:sp>
      <p:sp>
        <p:nvSpPr>
          <p:cNvPr id="7" name="Rectangle 6">
            <a:extLst>
              <a:ext uri="{FF2B5EF4-FFF2-40B4-BE49-F238E27FC236}">
                <a16:creationId xmlns:a16="http://schemas.microsoft.com/office/drawing/2014/main" xmlns="" id="{4DE41A4C-39F4-4443-9852-201E7BF78942}"/>
              </a:ext>
            </a:extLst>
          </p:cNvPr>
          <p:cNvSpPr/>
          <p:nvPr/>
        </p:nvSpPr>
        <p:spPr>
          <a:xfrm>
            <a:off x="52839" y="2501840"/>
            <a:ext cx="8738735" cy="1421928"/>
          </a:xfrm>
          <a:prstGeom prst="rect">
            <a:avLst/>
          </a:prstGeom>
        </p:spPr>
        <p:txBody>
          <a:bodyPr wrap="square">
            <a:spAutoFit/>
          </a:bodyPr>
          <a:lstStyle/>
          <a:p>
            <a:pPr marL="285750" indent="-285750" algn="just">
              <a:lnSpc>
                <a:spcPct val="120000"/>
              </a:lnSpc>
              <a:buFont typeface="Arial" panose="020B0604020202020204" pitchFamily="34" charset="0"/>
              <a:buChar char="•"/>
            </a:pPr>
            <a:r>
              <a:rPr lang="en-US" dirty="0">
                <a:latin typeface="+mj-lt"/>
                <a:ea typeface="Tahoma" panose="020B0604030504040204" pitchFamily="34" charset="0"/>
                <a:cs typeface="Tahoma" panose="020B0604030504040204" pitchFamily="34" charset="0"/>
              </a:rPr>
              <a:t>Total water requirement is estimated as </a:t>
            </a:r>
            <a:r>
              <a:rPr lang="en-US" dirty="0" smtClean="0">
                <a:latin typeface="+mj-lt"/>
                <a:ea typeface="Tahoma" panose="020B0604030504040204" pitchFamily="34" charset="0"/>
                <a:cs typeface="Tahoma" panose="020B0604030504040204" pitchFamily="34" charset="0"/>
              </a:rPr>
              <a:t>35 KLD, </a:t>
            </a:r>
            <a:r>
              <a:rPr lang="en-US" dirty="0">
                <a:latin typeface="+mj-lt"/>
                <a:ea typeface="Tahoma" panose="020B0604030504040204" pitchFamily="34" charset="0"/>
                <a:cs typeface="Tahoma" panose="020B0604030504040204" pitchFamily="34" charset="0"/>
              </a:rPr>
              <a:t>while fresh water requirement will be </a:t>
            </a:r>
            <a:r>
              <a:rPr lang="en-US" dirty="0" smtClean="0">
                <a:latin typeface="+mj-lt"/>
                <a:ea typeface="Tahoma" panose="020B0604030504040204" pitchFamily="34" charset="0"/>
                <a:cs typeface="Tahoma" panose="020B0604030504040204" pitchFamily="34" charset="0"/>
              </a:rPr>
              <a:t>15 KL per </a:t>
            </a:r>
            <a:r>
              <a:rPr lang="en-US" dirty="0">
                <a:latin typeface="+mj-lt"/>
                <a:ea typeface="Tahoma" panose="020B0604030504040204" pitchFamily="34" charset="0"/>
                <a:cs typeface="Tahoma" panose="020B0604030504040204" pitchFamily="34" charset="0"/>
              </a:rPr>
              <a:t>day.  </a:t>
            </a:r>
            <a:r>
              <a:rPr lang="en-US" dirty="0" smtClean="0">
                <a:latin typeface="+mj-lt"/>
                <a:ea typeface="Tahoma" panose="020B0604030504040204" pitchFamily="34" charset="0"/>
                <a:cs typeface="Tahoma" panose="020B0604030504040204" pitchFamily="34" charset="0"/>
              </a:rPr>
              <a:t>Fresh Water</a:t>
            </a:r>
            <a:r>
              <a:rPr lang="en-IN" dirty="0" smtClean="0">
                <a:latin typeface="+mj-lt"/>
                <a:ea typeface="Tahoma" panose="020B0604030504040204" pitchFamily="34" charset="0"/>
                <a:cs typeface="Tahoma" panose="020B0604030504040204" pitchFamily="34" charset="0"/>
              </a:rPr>
              <a:t> </a:t>
            </a:r>
            <a:r>
              <a:rPr lang="en-IN" dirty="0">
                <a:latin typeface="+mj-lt"/>
                <a:ea typeface="Tahoma" panose="020B0604030504040204" pitchFamily="34" charset="0"/>
                <a:cs typeface="Tahoma" panose="020B0604030504040204" pitchFamily="34" charset="0"/>
              </a:rPr>
              <a:t>requirement will be met through </a:t>
            </a:r>
            <a:r>
              <a:rPr lang="en-IN" dirty="0" smtClean="0">
                <a:latin typeface="+mj-lt"/>
                <a:ea typeface="Tahoma" panose="020B0604030504040204" pitchFamily="34" charset="0"/>
                <a:cs typeface="Tahoma" panose="020B0604030504040204" pitchFamily="34" charset="0"/>
              </a:rPr>
              <a:t>Ayodhya Municipal Corporation. </a:t>
            </a:r>
          </a:p>
          <a:p>
            <a:pPr marL="285750" indent="-285750" algn="just">
              <a:lnSpc>
                <a:spcPct val="120000"/>
              </a:lnSpc>
              <a:buFont typeface="Arial" panose="020B0604020202020204" pitchFamily="34" charset="0"/>
              <a:buChar char="•"/>
            </a:pPr>
            <a:r>
              <a:rPr lang="en-IN" dirty="0" smtClean="0">
                <a:latin typeface="+mj-lt"/>
                <a:ea typeface="Tahoma" panose="020B0604030504040204" pitchFamily="34" charset="0"/>
                <a:cs typeface="Tahoma" panose="020B0604030504040204" pitchFamily="34" charset="0"/>
              </a:rPr>
              <a:t>Water balance chart is given below</a:t>
            </a:r>
          </a:p>
        </p:txBody>
      </p:sp>
      <p:sp>
        <p:nvSpPr>
          <p:cNvPr id="8" name="Slide Number Placeholder 5">
            <a:extLst>
              <a:ext uri="{FF2B5EF4-FFF2-40B4-BE49-F238E27FC236}">
                <a16:creationId xmlns:a16="http://schemas.microsoft.com/office/drawing/2014/main" xmlns="" id="{E941921C-892A-42D1-A7EC-351D741EE499}"/>
              </a:ext>
            </a:extLst>
          </p:cNvPr>
          <p:cNvSpPr>
            <a:spLocks noGrp="1"/>
          </p:cNvSpPr>
          <p:nvPr>
            <p:ph type="sldNum" sz="quarter" idx="12"/>
          </p:nvPr>
        </p:nvSpPr>
        <p:spPr>
          <a:xfrm>
            <a:off x="7010400" y="6357937"/>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CB708A6C-9A42-43B1-8F56-D2F3A57BBABF}" type="slidenum">
              <a:rPr lang="en-US" altLang="en-US" sz="1400"/>
              <a:pPr/>
              <a:t>34</a:t>
            </a:fld>
            <a:endParaRPr lang="en-US" altLang="en-US" sz="1400" dirty="0"/>
          </a:p>
        </p:txBody>
      </p:sp>
      <p:sp>
        <p:nvSpPr>
          <p:cNvPr id="2" name="Rectangle 1"/>
          <p:cNvSpPr/>
          <p:nvPr/>
        </p:nvSpPr>
        <p:spPr>
          <a:xfrm>
            <a:off x="146050" y="4305666"/>
            <a:ext cx="8997950" cy="2031325"/>
          </a:xfrm>
          <a:prstGeom prst="rect">
            <a:avLst/>
          </a:prstGeom>
        </p:spPr>
        <p:txBody>
          <a:bodyPr wrap="square">
            <a:spAutoFit/>
          </a:bodyPr>
          <a:lstStyle/>
          <a:p>
            <a:r>
              <a:rPr lang="en-GB" dirty="0"/>
              <a:t>Sewage will be collected and treated in well-designed sewage treatment plant.</a:t>
            </a:r>
          </a:p>
          <a:p>
            <a:r>
              <a:rPr lang="en-GB" dirty="0" smtClean="0"/>
              <a:t>21 </a:t>
            </a:r>
            <a:r>
              <a:rPr lang="en-GB" dirty="0"/>
              <a:t>KLD sewage will be generated from the </a:t>
            </a:r>
            <a:r>
              <a:rPr lang="en-GB" dirty="0" smtClean="0"/>
              <a:t>proposed Airport </a:t>
            </a:r>
            <a:r>
              <a:rPr lang="en-GB" dirty="0"/>
              <a:t>which will be treated in MBBR based STP of </a:t>
            </a:r>
            <a:r>
              <a:rPr lang="en-GB" dirty="0" smtClean="0"/>
              <a:t>25 </a:t>
            </a:r>
            <a:r>
              <a:rPr lang="en-GB" dirty="0"/>
              <a:t>KLD capacity. </a:t>
            </a:r>
          </a:p>
          <a:p>
            <a:r>
              <a:rPr lang="en-GB" dirty="0"/>
              <a:t>After meeting stipulated standards, treated waste water will be utilized for Flushing and greenery /landscaping.</a:t>
            </a:r>
          </a:p>
          <a:p>
            <a:r>
              <a:rPr lang="en-GB" dirty="0"/>
              <a:t>STP will be operated properly to avoid generation of odour.    </a:t>
            </a:r>
          </a:p>
          <a:p>
            <a:r>
              <a:rPr lang="en-GB" dirty="0"/>
              <a:t>Conditions imposed by </a:t>
            </a:r>
            <a:r>
              <a:rPr lang="en-GB" dirty="0" smtClean="0"/>
              <a:t>UPPCB </a:t>
            </a:r>
            <a:r>
              <a:rPr lang="en-GB" dirty="0"/>
              <a:t>for operation of STP will be followed. </a:t>
            </a:r>
          </a:p>
        </p:txBody>
      </p:sp>
      <p:sp>
        <p:nvSpPr>
          <p:cNvPr id="3" name="Rectangle 2"/>
          <p:cNvSpPr/>
          <p:nvPr/>
        </p:nvSpPr>
        <p:spPr>
          <a:xfrm>
            <a:off x="146050" y="3880934"/>
            <a:ext cx="4467890" cy="424732"/>
          </a:xfrm>
          <a:prstGeom prst="rect">
            <a:avLst/>
          </a:prstGeom>
        </p:spPr>
        <p:txBody>
          <a:bodyPr wrap="none">
            <a:spAutoFit/>
          </a:bodyPr>
          <a:lstStyle/>
          <a:p>
            <a:pPr algn="just">
              <a:lnSpc>
                <a:spcPct val="120000"/>
              </a:lnSpc>
            </a:pPr>
            <a:r>
              <a:rPr lang="en-US" b="1" dirty="0">
                <a:ea typeface="Tahoma" panose="020B0604030504040204" pitchFamily="34" charset="0"/>
                <a:cs typeface="Tahoma" panose="020B0604030504040204" pitchFamily="34" charset="0"/>
              </a:rPr>
              <a:t>Effluents Generation and Management </a:t>
            </a:r>
          </a:p>
        </p:txBody>
      </p:sp>
    </p:spTree>
    <p:extLst>
      <p:ext uri="{BB962C8B-B14F-4D97-AF65-F5344CB8AC3E}">
        <p14:creationId xmlns:p14="http://schemas.microsoft.com/office/powerpoint/2010/main" val="264616036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B4D1752-2D29-4B91-987D-36B6E5F3AE96}" type="slidenum">
              <a:rPr lang="en-IN" altLang="en-US" smtClean="0"/>
              <a:pPr/>
              <a:t>35</a:t>
            </a:fld>
            <a:endParaRPr lang="en-IN" altLang="en-US"/>
          </a:p>
        </p:txBody>
      </p:sp>
      <p:grpSp>
        <p:nvGrpSpPr>
          <p:cNvPr id="5" name="Group 4"/>
          <p:cNvGrpSpPr/>
          <p:nvPr/>
        </p:nvGrpSpPr>
        <p:grpSpPr>
          <a:xfrm>
            <a:off x="245110" y="986036"/>
            <a:ext cx="8263255" cy="5410784"/>
            <a:chOff x="1799995" y="1852071"/>
            <a:chExt cx="6701068" cy="4154551"/>
          </a:xfrm>
        </p:grpSpPr>
        <p:sp>
          <p:nvSpPr>
            <p:cNvPr id="6" name="Text Box 15"/>
            <p:cNvSpPr txBox="1">
              <a:spLocks noChangeArrowheads="1"/>
            </p:cNvSpPr>
            <p:nvPr/>
          </p:nvSpPr>
          <p:spPr bwMode="auto">
            <a:xfrm>
              <a:off x="1906480" y="1852071"/>
              <a:ext cx="1200151" cy="781050"/>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Water Supply from Municipal Corporation </a:t>
              </a:r>
              <a:endParaRPr kumimoji="0" lang="en-US" altLang="en-US" sz="1200" b="0" i="0" u="none" strike="noStrike" cap="none" normalizeH="0" baseline="0" dirty="0" smtClean="0">
                <a:ln>
                  <a:noFill/>
                </a:ln>
                <a:effectLst/>
                <a:latin typeface="Cambria" panose="020405030504060302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(15 KLD)</a:t>
              </a:r>
              <a:endParaRPr kumimoji="0" lang="en-US" altLang="en-US" sz="1200" b="0" i="0" u="none" strike="noStrike" cap="none" normalizeH="0" baseline="0" dirty="0" smtClean="0">
                <a:ln>
                  <a:noFill/>
                </a:ln>
                <a:effectLst/>
                <a:latin typeface="Cambria" panose="020405030504060302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cxnSp>
          <p:nvCxnSpPr>
            <p:cNvPr id="7" name="Line 14"/>
            <p:cNvCxnSpPr>
              <a:cxnSpLocks noChangeShapeType="1"/>
            </p:cNvCxnSpPr>
            <p:nvPr/>
          </p:nvCxnSpPr>
          <p:spPr bwMode="auto">
            <a:xfrm>
              <a:off x="2767013" y="5319552"/>
              <a:ext cx="2099310" cy="0"/>
            </a:xfrm>
            <a:prstGeom prst="line">
              <a:avLst/>
            </a:prstGeom>
            <a:noFill/>
            <a:ln w="19050">
              <a:solidFill>
                <a:srgbClr val="000000"/>
              </a:solidFill>
              <a:prstDash val="dash"/>
              <a:round/>
              <a:headEnd/>
              <a:tailEnd type="triangle" w="med" len="med"/>
            </a:ln>
            <a:extLst>
              <a:ext uri="{909E8E84-426E-40DD-AFC4-6F175D3DCCD1}">
                <a14:hiddenFill xmlns:a14="http://schemas.microsoft.com/office/drawing/2010/main">
                  <a:noFill/>
                </a14:hiddenFill>
              </a:ext>
            </a:extLst>
          </p:spPr>
        </p:cxnSp>
        <p:sp>
          <p:nvSpPr>
            <p:cNvPr id="8" name="Text Box 18"/>
            <p:cNvSpPr txBox="1">
              <a:spLocks noChangeArrowheads="1"/>
            </p:cNvSpPr>
            <p:nvPr/>
          </p:nvSpPr>
          <p:spPr bwMode="auto">
            <a:xfrm>
              <a:off x="4866323" y="4966692"/>
              <a:ext cx="1543050" cy="542925"/>
            </a:xfrm>
            <a:prstGeom prst="rect">
              <a:avLst/>
            </a:prstGeom>
            <a:solidFill>
              <a:srgbClr val="FFFFFF"/>
            </a:solidFill>
            <a:ln w="19050">
              <a:solidFill>
                <a:srgbClr val="000000"/>
              </a:solidFill>
              <a:miter lim="800000"/>
              <a:headEnd/>
              <a:tailEnd/>
            </a:ln>
          </p:spPr>
          <p:txBody>
            <a:bodyPr vert="horz" wrap="square" lIns="61265" tIns="30632" rIns="61265" bIns="30632"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Water for Green Belt &amp; Landscaping </a:t>
              </a:r>
              <a:endParaRPr kumimoji="0" lang="en-US" altLang="en-US" sz="1200" b="1" i="0" u="none" strike="noStrike" cap="none" normalizeH="0" baseline="0" dirty="0" smtClean="0">
                <a:ln>
                  <a:noFill/>
                </a:ln>
                <a:effectLst/>
                <a:latin typeface="Cambria" panose="020405030504060302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a:t>
              </a:r>
              <a:r>
                <a:rPr lang="en-US" altLang="en-US" sz="1200" b="1" dirty="0" smtClean="0">
                  <a:latin typeface="Cambria" panose="02040503050406030204" pitchFamily="18" charset="0"/>
                  <a:ea typeface="Times New Roman" panose="02020603050405020304" pitchFamily="18" charset="0"/>
                </a:rPr>
                <a:t>10</a:t>
              </a: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 KLD)</a:t>
              </a:r>
              <a:endParaRPr kumimoji="0" lang="en-US" altLang="en-US" sz="1200" b="1" i="0" u="none" strike="noStrike" cap="none" normalizeH="0" baseline="0" dirty="0" smtClean="0">
                <a:ln>
                  <a:noFill/>
                </a:ln>
                <a:effectLst/>
                <a:latin typeface="Cambria" panose="020405030504060302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Text Box 22"/>
            <p:cNvSpPr txBox="1">
              <a:spLocks noChangeArrowheads="1"/>
            </p:cNvSpPr>
            <p:nvPr/>
          </p:nvSpPr>
          <p:spPr bwMode="auto">
            <a:xfrm>
              <a:off x="6329583" y="3717995"/>
              <a:ext cx="977900" cy="742950"/>
            </a:xfrm>
            <a:prstGeom prst="rect">
              <a:avLst/>
            </a:prstGeom>
            <a:solidFill>
              <a:srgbClr val="FFFFFF"/>
            </a:solidFill>
            <a:ln w="19050">
              <a:solidFill>
                <a:srgbClr val="000000"/>
              </a:solidFill>
              <a:miter lim="800000"/>
              <a:headEnd/>
              <a:tailEnd/>
            </a:ln>
          </p:spPr>
          <p:txBody>
            <a:bodyPr vert="horz" wrap="square" lIns="61265" tIns="30632" rIns="61265" bIns="30632"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nb-NO" altLang="en-US" sz="1200" b="1" i="0" u="none" strike="noStrike" cap="none" normalizeH="0" baseline="0" dirty="0" smtClean="0">
                <a:ln>
                  <a:noFill/>
                </a:ln>
                <a:solidFill>
                  <a:srgbClr val="006600"/>
                </a:solidFill>
                <a:effectLst/>
                <a:latin typeface="Cambria" panose="02040503050406030204" pitchFamily="18" charset="0"/>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nb-NO" altLang="en-US" sz="1200" b="1" i="0" u="none" strike="noStrike" cap="none" normalizeH="0" baseline="0" dirty="0" smtClean="0">
                  <a:ln>
                    <a:noFill/>
                  </a:ln>
                  <a:effectLst/>
                  <a:latin typeface="Cambria" panose="02040503050406030204" pitchFamily="18" charset="0"/>
                  <a:ea typeface="Times New Roman" panose="02020603050405020304" pitchFamily="18" charset="0"/>
                </a:rPr>
                <a:t>STP</a:t>
              </a:r>
              <a:endParaRPr kumimoji="0" lang="nb-NO" altLang="en-US" sz="1200" b="1" i="0" u="none" strike="noStrike" cap="none" normalizeH="0" baseline="0" dirty="0" smtClean="0">
                <a:ln>
                  <a:noFill/>
                </a:ln>
                <a:effectLst/>
                <a:latin typeface="Cambria" panose="020405030504060302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nb-NO" altLang="en-US" sz="1200" b="1" i="0" u="none" strike="noStrike" cap="none" normalizeH="0" baseline="0" dirty="0" smtClean="0">
                  <a:ln>
                    <a:noFill/>
                  </a:ln>
                  <a:effectLst/>
                  <a:latin typeface="Cambria" panose="02040503050406030204" pitchFamily="18" charset="0"/>
                  <a:ea typeface="Times New Roman" panose="02020603050405020304" pitchFamily="18" charset="0"/>
                </a:rPr>
                <a:t>(25 KLD)</a:t>
              </a:r>
              <a:endParaRPr kumimoji="0" lang="nb-NO" altLang="en-US" sz="1200" b="1" i="0" u="none" strike="noStrike" cap="none" normalizeH="0" baseline="0" dirty="0" smtClean="0">
                <a:ln>
                  <a:noFill/>
                </a:ln>
                <a:effectLst/>
                <a:latin typeface="Cambria" panose="02040503050406030204" pitchFamily="18" charset="0"/>
              </a:endParaRPr>
            </a:p>
          </p:txBody>
        </p:sp>
        <p:sp>
          <p:nvSpPr>
            <p:cNvPr id="10" name="Text Box 17"/>
            <p:cNvSpPr txBox="1">
              <a:spLocks noChangeArrowheads="1"/>
            </p:cNvSpPr>
            <p:nvPr/>
          </p:nvSpPr>
          <p:spPr bwMode="auto">
            <a:xfrm>
              <a:off x="3505200" y="3190875"/>
              <a:ext cx="1254125" cy="847725"/>
            </a:xfrm>
            <a:prstGeom prst="rect">
              <a:avLst/>
            </a:prstGeom>
            <a:solidFill>
              <a:srgbClr val="FFFFFF"/>
            </a:solidFill>
            <a:ln w="19050">
              <a:solidFill>
                <a:srgbClr val="000000"/>
              </a:solidFill>
              <a:miter lim="800000"/>
              <a:headEnd/>
              <a:tailEnd/>
            </a:ln>
          </p:spPr>
          <p:txBody>
            <a:bodyPr vert="horz" wrap="square" lIns="61265" tIns="30632" rIns="61265" bIns="30632"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Water for Drinking, Hand Washing, Food, etc. </a:t>
              </a:r>
              <a:endParaRPr kumimoji="0" lang="en-US" altLang="en-US" sz="1200" b="0" i="0" u="none" strike="noStrike" cap="none" normalizeH="0" baseline="0" dirty="0" smtClean="0">
                <a:ln>
                  <a:noFill/>
                </a:ln>
                <a:effectLst/>
                <a:latin typeface="Cambria" panose="020405030504060302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(15 KLD)</a:t>
              </a:r>
              <a:endParaRPr kumimoji="0" lang="en-US" altLang="en-US" sz="1200" b="0" i="0" u="none" strike="noStrike" cap="none" normalizeH="0" baseline="0" dirty="0" smtClean="0">
                <a:ln>
                  <a:noFill/>
                </a:ln>
                <a:effectLst/>
                <a:latin typeface="Cambria" panose="02040503050406030204" pitchFamily="18" charset="0"/>
              </a:endParaRPr>
            </a:p>
          </p:txBody>
        </p:sp>
        <p:cxnSp>
          <p:nvCxnSpPr>
            <p:cNvPr id="11" name="Line 23"/>
            <p:cNvCxnSpPr>
              <a:cxnSpLocks noChangeShapeType="1"/>
            </p:cNvCxnSpPr>
            <p:nvPr/>
          </p:nvCxnSpPr>
          <p:spPr bwMode="auto">
            <a:xfrm flipH="1" flipV="1">
              <a:off x="2481263" y="5995827"/>
              <a:ext cx="5284470"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grpSp>
          <p:nvGrpSpPr>
            <p:cNvPr id="12" name="Group 11"/>
            <p:cNvGrpSpPr>
              <a:grpSpLocks/>
            </p:cNvGrpSpPr>
            <p:nvPr/>
          </p:nvGrpSpPr>
          <p:grpSpPr bwMode="auto">
            <a:xfrm>
              <a:off x="4760913" y="2959257"/>
              <a:ext cx="549910" cy="579755"/>
              <a:chOff x="5400" y="1440"/>
              <a:chExt cx="515" cy="540"/>
            </a:xfrm>
          </p:grpSpPr>
          <p:cxnSp>
            <p:nvCxnSpPr>
              <p:cNvPr id="33" name="Line 20"/>
              <p:cNvCxnSpPr>
                <a:cxnSpLocks noChangeShapeType="1"/>
              </p:cNvCxnSpPr>
              <p:nvPr/>
            </p:nvCxnSpPr>
            <p:spPr bwMode="auto">
              <a:xfrm>
                <a:off x="5400" y="1980"/>
                <a:ext cx="515"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cxnSp>
          <p:cxnSp>
            <p:nvCxnSpPr>
              <p:cNvPr id="34" name="Line 21"/>
              <p:cNvCxnSpPr>
                <a:cxnSpLocks noChangeShapeType="1"/>
              </p:cNvCxnSpPr>
              <p:nvPr/>
            </p:nvCxnSpPr>
            <p:spPr bwMode="auto">
              <a:xfrm flipV="1">
                <a:off x="5915" y="1440"/>
                <a:ext cx="0" cy="54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grpSp>
        <p:sp>
          <p:nvSpPr>
            <p:cNvPr id="13" name="Rectangle 26"/>
            <p:cNvSpPr>
              <a:spLocks noChangeArrowheads="1"/>
            </p:cNvSpPr>
            <p:nvPr/>
          </p:nvSpPr>
          <p:spPr bwMode="auto">
            <a:xfrm>
              <a:off x="7158038" y="4888925"/>
              <a:ext cx="1343025" cy="571500"/>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Treated Water Storage Tank </a:t>
              </a:r>
              <a:endParaRPr kumimoji="0" lang="en-US" altLang="en-US" sz="1200" b="1" i="0" u="none" strike="noStrike" cap="none" normalizeH="0" baseline="0" dirty="0" smtClean="0">
                <a:ln>
                  <a:noFill/>
                </a:ln>
                <a:effectLst/>
                <a:latin typeface="Cambria" panose="020405030504060302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(20 KLD)</a:t>
              </a:r>
              <a:endParaRPr kumimoji="0" lang="en-US" altLang="en-US" sz="1200" b="1" i="0" u="none" strike="noStrike" cap="none" normalizeH="0" baseline="0" dirty="0" smtClean="0">
                <a:ln>
                  <a:noFill/>
                </a:ln>
                <a:effectLst/>
                <a:latin typeface="Cambria" panose="02040503050406030204" pitchFamily="18" charset="0"/>
              </a:endParaRPr>
            </a:p>
          </p:txBody>
        </p:sp>
        <p:sp>
          <p:nvSpPr>
            <p:cNvPr id="14" name="Text Box 27"/>
            <p:cNvSpPr txBox="1">
              <a:spLocks noChangeArrowheads="1"/>
            </p:cNvSpPr>
            <p:nvPr/>
          </p:nvSpPr>
          <p:spPr bwMode="auto">
            <a:xfrm>
              <a:off x="4912878" y="2552442"/>
              <a:ext cx="882650" cy="419100"/>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Consumed </a:t>
              </a:r>
              <a:endParaRPr kumimoji="0" lang="en-US" altLang="en-US" sz="1200" b="0" i="0" u="none" strike="noStrike" cap="none" normalizeH="0" baseline="0" dirty="0" smtClean="0">
                <a:ln>
                  <a:noFill/>
                </a:ln>
                <a:effectLst/>
                <a:latin typeface="Cambria" panose="020405030504060302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(4 KLD)</a:t>
              </a:r>
              <a:endParaRPr kumimoji="0" lang="en-US" altLang="en-US" sz="1200" b="0" i="0" u="none" strike="noStrike" cap="none" normalizeH="0" baseline="0" dirty="0" smtClean="0">
                <a:ln>
                  <a:noFill/>
                </a:ln>
                <a:effectLst/>
                <a:latin typeface="Cambria" panose="02040503050406030204" pitchFamily="18" charset="0"/>
              </a:endParaRPr>
            </a:p>
          </p:txBody>
        </p:sp>
        <p:sp>
          <p:nvSpPr>
            <p:cNvPr id="15" name="Text Box 28"/>
            <p:cNvSpPr txBox="1">
              <a:spLocks noChangeArrowheads="1"/>
            </p:cNvSpPr>
            <p:nvPr/>
          </p:nvSpPr>
          <p:spPr bwMode="auto">
            <a:xfrm>
              <a:off x="6599360" y="2894501"/>
              <a:ext cx="1255713" cy="457200"/>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Treatment Loss</a:t>
              </a:r>
              <a:endParaRPr kumimoji="0" lang="en-US" altLang="en-US" sz="1200" b="0" i="0" u="none" strike="noStrike" cap="none" normalizeH="0" baseline="0" dirty="0" smtClean="0">
                <a:ln>
                  <a:noFill/>
                </a:ln>
                <a:effectLst/>
                <a:latin typeface="Cambria" panose="020405030504060302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(1 KLD)</a:t>
              </a:r>
              <a:endParaRPr kumimoji="0" lang="en-US" altLang="en-US" sz="1200" b="0" i="0" u="none" strike="noStrike" cap="none" normalizeH="0" baseline="0" dirty="0" smtClean="0">
                <a:ln>
                  <a:noFill/>
                </a:ln>
                <a:effectLst/>
                <a:latin typeface="Cambria" panose="02040503050406030204" pitchFamily="18" charset="0"/>
              </a:endParaRPr>
            </a:p>
          </p:txBody>
        </p:sp>
        <p:cxnSp>
          <p:nvCxnSpPr>
            <p:cNvPr id="16" name="Straight Connector 15"/>
            <p:cNvCxnSpPr>
              <a:cxnSpLocks noChangeShapeType="1"/>
            </p:cNvCxnSpPr>
            <p:nvPr/>
          </p:nvCxnSpPr>
          <p:spPr bwMode="auto">
            <a:xfrm>
              <a:off x="7321868" y="4078127"/>
              <a:ext cx="445770"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cxnSp>
        <p:cxnSp>
          <p:nvCxnSpPr>
            <p:cNvPr id="17" name="Line 13"/>
            <p:cNvCxnSpPr>
              <a:cxnSpLocks noChangeShapeType="1"/>
            </p:cNvCxnSpPr>
            <p:nvPr/>
          </p:nvCxnSpPr>
          <p:spPr bwMode="auto">
            <a:xfrm flipV="1">
              <a:off x="4765358" y="3846987"/>
              <a:ext cx="1557655"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8" name="Text Box 24"/>
            <p:cNvSpPr txBox="1">
              <a:spLocks noChangeArrowheads="1"/>
            </p:cNvSpPr>
            <p:nvPr/>
          </p:nvSpPr>
          <p:spPr bwMode="auto">
            <a:xfrm>
              <a:off x="1852466" y="4248114"/>
              <a:ext cx="627062"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1265" tIns="30632" rIns="61265" bIns="30632"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000000"/>
                  </a:solidFill>
                  <a:effectLst/>
                  <a:latin typeface="Cambria" panose="02040503050406030204" pitchFamily="18" charset="0"/>
                  <a:ea typeface="Times New Roman" panose="02020603050405020304" pitchFamily="18" charset="0"/>
                </a:rPr>
                <a:t>20 KLD </a:t>
              </a:r>
              <a:endParaRPr kumimoji="0" lang="en-US" altLang="en-US" sz="2800" b="0" i="0" u="none" strike="noStrike" cap="none" normalizeH="0" baseline="0" dirty="0" smtClean="0">
                <a:ln>
                  <a:noFill/>
                </a:ln>
                <a:solidFill>
                  <a:schemeClr val="tx1"/>
                </a:solidFill>
                <a:effectLst/>
                <a:latin typeface="Arial" panose="020B0604020202020204" pitchFamily="34" charset="0"/>
              </a:endParaRPr>
            </a:p>
          </p:txBody>
        </p:sp>
        <p:sp>
          <p:nvSpPr>
            <p:cNvPr id="19" name="Text Box 15"/>
            <p:cNvSpPr txBox="1">
              <a:spLocks noChangeArrowheads="1"/>
            </p:cNvSpPr>
            <p:nvPr/>
          </p:nvSpPr>
          <p:spPr bwMode="auto">
            <a:xfrm>
              <a:off x="3556655" y="4155279"/>
              <a:ext cx="1211262" cy="571500"/>
            </a:xfrm>
            <a:prstGeom prst="rect">
              <a:avLst/>
            </a:prstGeom>
            <a:solidFill>
              <a:srgbClr val="FFFFFF"/>
            </a:solidFill>
            <a:ln w="19050">
              <a:solidFill>
                <a:srgbClr val="000000"/>
              </a:solidFill>
              <a:miter lim="800000"/>
              <a:headEnd/>
              <a:tailEnd/>
            </a:ln>
          </p:spPr>
          <p:txBody>
            <a:bodyPr vert="horz" wrap="square" lIns="61265" tIns="30632" rIns="61265" bIns="30632"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Water for Toilet Flushing</a:t>
              </a:r>
              <a:endParaRPr kumimoji="0" lang="en-US" altLang="en-US" sz="1200" b="0" i="0" u="none" strike="noStrike" cap="none" normalizeH="0" baseline="0" dirty="0" smtClean="0">
                <a:ln>
                  <a:noFill/>
                </a:ln>
                <a:effectLst/>
                <a:latin typeface="Cambria" panose="020405030504060302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(10 KLD)</a:t>
              </a:r>
              <a:endParaRPr kumimoji="0" lang="en-US" altLang="en-US" sz="1200" b="0" i="0" u="none" strike="noStrike" cap="none" normalizeH="0" baseline="0" dirty="0" smtClean="0">
                <a:ln>
                  <a:noFill/>
                </a:ln>
                <a:effectLst/>
                <a:latin typeface="Cambria" panose="02040503050406030204" pitchFamily="18" charset="0"/>
              </a:endParaRPr>
            </a:p>
          </p:txBody>
        </p:sp>
        <p:sp>
          <p:nvSpPr>
            <p:cNvPr id="20" name="Text Box 32"/>
            <p:cNvSpPr txBox="1">
              <a:spLocks noChangeArrowheads="1"/>
            </p:cNvSpPr>
            <p:nvPr/>
          </p:nvSpPr>
          <p:spPr bwMode="auto">
            <a:xfrm>
              <a:off x="5123498" y="3846986"/>
              <a:ext cx="695325"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1265" tIns="30632" rIns="61265" bIns="30632"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b-NO" altLang="en-US" sz="1200" b="1" i="0" u="none" strike="noStrike" cap="none" normalizeH="0" baseline="0" dirty="0" smtClean="0">
                  <a:ln>
                    <a:noFill/>
                  </a:ln>
                  <a:solidFill>
                    <a:srgbClr val="000000"/>
                  </a:solidFill>
                  <a:effectLst/>
                  <a:latin typeface="Cambria" panose="02040503050406030204" pitchFamily="18" charset="0"/>
                  <a:ea typeface="Times New Roman" panose="02020603050405020304" pitchFamily="18" charset="0"/>
                </a:rPr>
                <a:t>11 KLD</a:t>
              </a:r>
              <a:endParaRPr kumimoji="0" lang="nb-NO" altLang="en-US" sz="2800" b="0" i="0" u="none" strike="noStrike" cap="none" normalizeH="0" baseline="0" dirty="0" smtClean="0">
                <a:ln>
                  <a:noFill/>
                </a:ln>
                <a:solidFill>
                  <a:schemeClr val="tx1"/>
                </a:solidFill>
                <a:effectLst/>
                <a:latin typeface="Arial" panose="020B0604020202020204" pitchFamily="34" charset="0"/>
              </a:endParaRPr>
            </a:p>
          </p:txBody>
        </p:sp>
        <p:cxnSp>
          <p:nvCxnSpPr>
            <p:cNvPr id="21" name="Line 38"/>
            <p:cNvCxnSpPr>
              <a:cxnSpLocks noChangeShapeType="1"/>
            </p:cNvCxnSpPr>
            <p:nvPr/>
          </p:nvCxnSpPr>
          <p:spPr bwMode="auto">
            <a:xfrm>
              <a:off x="2500313" y="2653187"/>
              <a:ext cx="9525" cy="619125"/>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2" name="Line 38"/>
            <p:cNvCxnSpPr>
              <a:cxnSpLocks noChangeShapeType="1"/>
            </p:cNvCxnSpPr>
            <p:nvPr/>
          </p:nvCxnSpPr>
          <p:spPr bwMode="auto">
            <a:xfrm flipV="1">
              <a:off x="2506554" y="3862862"/>
              <a:ext cx="0" cy="2132965"/>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3" name="Line 38"/>
            <p:cNvCxnSpPr>
              <a:cxnSpLocks noChangeShapeType="1"/>
            </p:cNvCxnSpPr>
            <p:nvPr/>
          </p:nvCxnSpPr>
          <p:spPr bwMode="auto">
            <a:xfrm>
              <a:off x="2767013" y="3871117"/>
              <a:ext cx="0" cy="1447800"/>
            </a:xfrm>
            <a:prstGeom prst="line">
              <a:avLst/>
            </a:prstGeom>
            <a:noFill/>
            <a:ln w="19050">
              <a:solidFill>
                <a:srgbClr val="000000"/>
              </a:solidFill>
              <a:prstDash val="dash"/>
              <a:round/>
              <a:headEnd/>
              <a:tailEnd type="triangle" w="med" len="med"/>
            </a:ln>
            <a:extLst>
              <a:ext uri="{909E8E84-426E-40DD-AFC4-6F175D3DCCD1}">
                <a14:hiddenFill xmlns:a14="http://schemas.microsoft.com/office/drawing/2010/main">
                  <a:noFill/>
                </a14:hiddenFill>
              </a:ext>
            </a:extLst>
          </p:spPr>
        </p:cxnSp>
        <p:cxnSp>
          <p:nvCxnSpPr>
            <p:cNvPr id="24" name="Line 29"/>
            <p:cNvCxnSpPr>
              <a:cxnSpLocks noChangeShapeType="1"/>
            </p:cNvCxnSpPr>
            <p:nvPr/>
          </p:nvCxnSpPr>
          <p:spPr bwMode="auto">
            <a:xfrm flipV="1">
              <a:off x="7158038" y="3358037"/>
              <a:ext cx="0" cy="324485"/>
            </a:xfrm>
            <a:prstGeom prst="line">
              <a:avLst/>
            </a:prstGeom>
            <a:noFill/>
            <a:ln w="12700">
              <a:solidFill>
                <a:srgbClr val="000000"/>
              </a:solidFill>
              <a:prstDash val="solid"/>
              <a:round/>
              <a:headEnd/>
              <a:tailEnd type="triangle" w="med" len="med"/>
            </a:ln>
            <a:extLst>
              <a:ext uri="{909E8E84-426E-40DD-AFC4-6F175D3DCCD1}">
                <a14:hiddenFill xmlns:a14="http://schemas.microsoft.com/office/drawing/2010/main">
                  <a:noFill/>
                </a14:hiddenFill>
              </a:ext>
            </a:extLst>
          </p:spPr>
        </p:cxnSp>
        <p:cxnSp>
          <p:nvCxnSpPr>
            <p:cNvPr id="25" name="Line 38"/>
            <p:cNvCxnSpPr>
              <a:cxnSpLocks noChangeShapeType="1"/>
            </p:cNvCxnSpPr>
            <p:nvPr/>
          </p:nvCxnSpPr>
          <p:spPr bwMode="auto">
            <a:xfrm>
              <a:off x="3033713" y="3851432"/>
              <a:ext cx="0" cy="600075"/>
            </a:xfrm>
            <a:prstGeom prst="line">
              <a:avLst/>
            </a:prstGeom>
            <a:noFill/>
            <a:ln w="19050">
              <a:solidFill>
                <a:srgbClr val="000000"/>
              </a:solidFill>
              <a:prstDash val="dash"/>
              <a:round/>
              <a:headEnd/>
              <a:tailEnd type="triangle" w="med" len="med"/>
            </a:ln>
            <a:extLst>
              <a:ext uri="{909E8E84-426E-40DD-AFC4-6F175D3DCCD1}">
                <a14:hiddenFill xmlns:a14="http://schemas.microsoft.com/office/drawing/2010/main">
                  <a:noFill/>
                </a14:hiddenFill>
              </a:ext>
            </a:extLst>
          </p:spPr>
        </p:cxnSp>
        <p:sp>
          <p:nvSpPr>
            <p:cNvPr id="26" name="Text Box 8"/>
            <p:cNvSpPr txBox="1">
              <a:spLocks noChangeArrowheads="1"/>
            </p:cNvSpPr>
            <p:nvPr/>
          </p:nvSpPr>
          <p:spPr bwMode="auto">
            <a:xfrm>
              <a:off x="1799995" y="3250976"/>
              <a:ext cx="1370013" cy="600075"/>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Total Water Requirement</a:t>
              </a:r>
              <a:endParaRPr kumimoji="0" lang="en-US" altLang="en-US" sz="1200" b="0" i="0" u="none" strike="noStrike" cap="none" normalizeH="0" baseline="0" dirty="0" smtClean="0">
                <a:ln>
                  <a:noFill/>
                </a:ln>
                <a:effectLst/>
                <a:latin typeface="Cambria" panose="020405030504060302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effectLst/>
                  <a:latin typeface="Cambria" panose="02040503050406030204" pitchFamily="18" charset="0"/>
                  <a:ea typeface="Times New Roman" panose="02020603050405020304" pitchFamily="18" charset="0"/>
                </a:rPr>
                <a:t>35 KLD</a:t>
              </a:r>
              <a:endParaRPr kumimoji="0" lang="en-US" altLang="en-US" sz="1200" b="0" i="0" u="none" strike="noStrike" cap="none" normalizeH="0" baseline="0" dirty="0" smtClean="0">
                <a:ln>
                  <a:noFill/>
                </a:ln>
                <a:effectLst/>
                <a:latin typeface="Cambria" panose="020405030504060302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7" name="Text Box 7"/>
            <p:cNvSpPr txBox="1">
              <a:spLocks noChangeArrowheads="1"/>
            </p:cNvSpPr>
            <p:nvPr/>
          </p:nvSpPr>
          <p:spPr bwMode="auto">
            <a:xfrm>
              <a:off x="5123498" y="4412669"/>
              <a:ext cx="695325"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1265" tIns="30632" rIns="61265" bIns="30632"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b-NO" altLang="en-US" sz="1200" b="1" i="0" u="none" strike="noStrike" cap="none" normalizeH="0" baseline="0" dirty="0" smtClean="0">
                  <a:ln>
                    <a:noFill/>
                  </a:ln>
                  <a:solidFill>
                    <a:srgbClr val="000000"/>
                  </a:solidFill>
                  <a:effectLst/>
                  <a:latin typeface="Cambria" panose="02040503050406030204" pitchFamily="18" charset="0"/>
                  <a:ea typeface="Times New Roman" panose="02020603050405020304" pitchFamily="18" charset="0"/>
                </a:rPr>
                <a:t>10 KLD</a:t>
              </a:r>
              <a:endParaRPr kumimoji="0" lang="nb-NO" altLang="en-US" sz="2800" b="0" i="0" u="none" strike="noStrike" cap="none" normalizeH="0" baseline="0" dirty="0" smtClean="0">
                <a:ln>
                  <a:noFill/>
                </a:ln>
                <a:solidFill>
                  <a:schemeClr val="tx1"/>
                </a:solidFill>
                <a:effectLst/>
                <a:latin typeface="Arial" panose="020B0604020202020204" pitchFamily="34" charset="0"/>
              </a:endParaRPr>
            </a:p>
          </p:txBody>
        </p:sp>
        <p:cxnSp>
          <p:nvCxnSpPr>
            <p:cNvPr id="28" name="Line 30"/>
            <p:cNvCxnSpPr>
              <a:cxnSpLocks noChangeShapeType="1"/>
            </p:cNvCxnSpPr>
            <p:nvPr/>
          </p:nvCxnSpPr>
          <p:spPr bwMode="auto">
            <a:xfrm>
              <a:off x="7758113" y="5452902"/>
              <a:ext cx="0" cy="55372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9" name="Line 31"/>
            <p:cNvCxnSpPr>
              <a:cxnSpLocks noChangeShapeType="1"/>
            </p:cNvCxnSpPr>
            <p:nvPr/>
          </p:nvCxnSpPr>
          <p:spPr bwMode="auto">
            <a:xfrm flipH="1">
              <a:off x="7758113" y="4081302"/>
              <a:ext cx="2540" cy="81026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0" name="Line 33"/>
            <p:cNvCxnSpPr>
              <a:cxnSpLocks noChangeShapeType="1"/>
            </p:cNvCxnSpPr>
            <p:nvPr/>
          </p:nvCxnSpPr>
          <p:spPr bwMode="auto">
            <a:xfrm flipV="1">
              <a:off x="3206433" y="3594257"/>
              <a:ext cx="299720" cy="635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31" name="Line 14"/>
            <p:cNvCxnSpPr>
              <a:cxnSpLocks noChangeShapeType="1"/>
            </p:cNvCxnSpPr>
            <p:nvPr/>
          </p:nvCxnSpPr>
          <p:spPr bwMode="auto">
            <a:xfrm>
              <a:off x="3038158" y="4452142"/>
              <a:ext cx="500380" cy="0"/>
            </a:xfrm>
            <a:prstGeom prst="line">
              <a:avLst/>
            </a:prstGeom>
            <a:noFill/>
            <a:ln w="19050">
              <a:solidFill>
                <a:srgbClr val="000000"/>
              </a:solidFill>
              <a:prstDash val="dash"/>
              <a:round/>
              <a:headEnd/>
              <a:tailEnd type="triangle" w="med" len="med"/>
            </a:ln>
            <a:extLst>
              <a:ext uri="{909E8E84-426E-40DD-AFC4-6F175D3DCCD1}">
                <a14:hiddenFill xmlns:a14="http://schemas.microsoft.com/office/drawing/2010/main">
                  <a:noFill/>
                </a14:hiddenFill>
              </a:ext>
            </a:extLst>
          </p:spPr>
        </p:cxnSp>
        <p:cxnSp>
          <p:nvCxnSpPr>
            <p:cNvPr id="32" name="Line 14"/>
            <p:cNvCxnSpPr>
              <a:cxnSpLocks noChangeShapeType="1"/>
            </p:cNvCxnSpPr>
            <p:nvPr/>
          </p:nvCxnSpPr>
          <p:spPr bwMode="auto">
            <a:xfrm>
              <a:off x="4754563" y="4368322"/>
              <a:ext cx="1569085" cy="0"/>
            </a:xfrm>
            <a:prstGeom prst="line">
              <a:avLst/>
            </a:prstGeom>
            <a:noFill/>
            <a:ln w="19050">
              <a:solidFill>
                <a:srgbClr val="000000"/>
              </a:solidFill>
              <a:prstDash val="dash"/>
              <a:round/>
              <a:headEnd/>
              <a:tailEnd type="triangle" w="med" len="med"/>
            </a:ln>
            <a:extLst>
              <a:ext uri="{909E8E84-426E-40DD-AFC4-6F175D3DCCD1}">
                <a14:hiddenFill xmlns:a14="http://schemas.microsoft.com/office/drawing/2010/main">
                  <a:noFill/>
                </a14:hiddenFill>
              </a:ext>
            </a:extLst>
          </p:spPr>
        </p:cxnSp>
      </p:grpSp>
      <p:sp>
        <p:nvSpPr>
          <p:cNvPr id="35" name="Rectangle 34"/>
          <p:cNvSpPr/>
          <p:nvPr/>
        </p:nvSpPr>
        <p:spPr>
          <a:xfrm>
            <a:off x="1882970" y="330559"/>
            <a:ext cx="5410200" cy="400110"/>
          </a:xfrm>
          <a:prstGeom prst="rect">
            <a:avLst/>
          </a:prstGeom>
        </p:spPr>
        <p:txBody>
          <a:bodyPr wrap="square">
            <a:spAutoFit/>
          </a:bodyPr>
          <a:lstStyle/>
          <a:p>
            <a:pPr algn="ctr"/>
            <a:r>
              <a:rPr lang="en-US" sz="2000" b="1" dirty="0" smtClean="0">
                <a:latin typeface="+mn-lt"/>
                <a:ea typeface="Gill Sans MT" panose="020B0502020104020203" pitchFamily="34" charset="0"/>
              </a:rPr>
              <a:t>Water Balance Chart</a:t>
            </a:r>
            <a:endParaRPr lang="en-US" sz="2000" dirty="0">
              <a:latin typeface="+mn-lt"/>
            </a:endParaRPr>
          </a:p>
        </p:txBody>
      </p:sp>
    </p:spTree>
    <p:extLst>
      <p:ext uri="{BB962C8B-B14F-4D97-AF65-F5344CB8AC3E}">
        <p14:creationId xmlns:p14="http://schemas.microsoft.com/office/powerpoint/2010/main" val="421133351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Text Box 2">
            <a:extLst>
              <a:ext uri="{FF2B5EF4-FFF2-40B4-BE49-F238E27FC236}">
                <a16:creationId xmlns:a16="http://schemas.microsoft.com/office/drawing/2014/main" xmlns="" id="{2A44A041-F4AE-401D-870A-A8BD285A1999}"/>
              </a:ext>
            </a:extLst>
          </p:cNvPr>
          <p:cNvSpPr txBox="1">
            <a:spLocks noChangeArrowheads="1"/>
          </p:cNvSpPr>
          <p:nvPr/>
        </p:nvSpPr>
        <p:spPr bwMode="auto">
          <a:xfrm>
            <a:off x="228600" y="171156"/>
            <a:ext cx="86106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t>TOR Point xiii:</a:t>
            </a:r>
            <a:r>
              <a:rPr lang="en-US" altLang="en-US" sz="1800" dirty="0"/>
              <a:t> </a:t>
            </a:r>
            <a:r>
              <a:rPr lang="en-US" altLang="en-US" sz="1800" b="1" dirty="0"/>
              <a:t>Rain water harvesting proposals should be made with due safeguards for ground water quality. Maximize recycling of water and utilization of rain water. </a:t>
            </a:r>
          </a:p>
        </p:txBody>
      </p:sp>
      <p:sp>
        <p:nvSpPr>
          <p:cNvPr id="7" name="Rectangle 4">
            <a:extLst>
              <a:ext uri="{FF2B5EF4-FFF2-40B4-BE49-F238E27FC236}">
                <a16:creationId xmlns:a16="http://schemas.microsoft.com/office/drawing/2014/main" xmlns="" id="{0AC58364-7CA4-4535-BE6C-85FFAA8897BC}"/>
              </a:ext>
            </a:extLst>
          </p:cNvPr>
          <p:cNvSpPr>
            <a:spLocks noChangeArrowheads="1"/>
          </p:cNvSpPr>
          <p:nvPr/>
        </p:nvSpPr>
        <p:spPr bwMode="auto">
          <a:xfrm>
            <a:off x="237067" y="1156826"/>
            <a:ext cx="16144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dirty="0"/>
              <a:t>Compliance</a:t>
            </a:r>
          </a:p>
        </p:txBody>
      </p:sp>
      <p:sp>
        <p:nvSpPr>
          <p:cNvPr id="3" name="Rectangle 2">
            <a:extLst>
              <a:ext uri="{FF2B5EF4-FFF2-40B4-BE49-F238E27FC236}">
                <a16:creationId xmlns:a16="http://schemas.microsoft.com/office/drawing/2014/main" xmlns="" id="{45EB55C9-C949-42BB-BB5D-F27AB50D7388}"/>
              </a:ext>
            </a:extLst>
          </p:cNvPr>
          <p:cNvSpPr/>
          <p:nvPr/>
        </p:nvSpPr>
        <p:spPr>
          <a:xfrm>
            <a:off x="302155" y="1547700"/>
            <a:ext cx="8534400" cy="1754326"/>
          </a:xfrm>
          <a:prstGeom prst="rect">
            <a:avLst/>
          </a:prstGeom>
        </p:spPr>
        <p:txBody>
          <a:bodyPr wrap="square">
            <a:spAutoFit/>
          </a:bodyPr>
          <a:lstStyle/>
          <a:p>
            <a:pPr algn="just">
              <a:lnSpc>
                <a:spcPct val="120000"/>
              </a:lnSpc>
            </a:pPr>
            <a:r>
              <a:rPr lang="en-GB" dirty="0">
                <a:ea typeface="Calibri" panose="020F0502020204030204" pitchFamily="34" charset="0"/>
              </a:rPr>
              <a:t>Total run off available for recharging the ground water = 736762.91 cu.m.</a:t>
            </a:r>
          </a:p>
          <a:p>
            <a:pPr algn="just">
              <a:lnSpc>
                <a:spcPct val="120000"/>
              </a:lnSpc>
            </a:pPr>
            <a:r>
              <a:rPr lang="en-GB" dirty="0">
                <a:ea typeface="Calibri" panose="020F0502020204030204" pitchFamily="34" charset="0"/>
              </a:rPr>
              <a:t>As per the CPWD rainwater harvesting calculations, the maximum volume of Rainwater derived is 17796.19 cu. m/15 min. As per soil lithology, 50 No of Recharge </a:t>
            </a:r>
            <a:r>
              <a:rPr lang="en-GB" dirty="0" smtClean="0">
                <a:ea typeface="Calibri" panose="020F0502020204030204" pitchFamily="34" charset="0"/>
              </a:rPr>
              <a:t>pits</a:t>
            </a:r>
            <a:r>
              <a:rPr lang="en-GB" dirty="0">
                <a:ea typeface="Calibri" panose="020F0502020204030204" pitchFamily="34" charset="0"/>
              </a:rPr>
              <a:t> </a:t>
            </a:r>
            <a:r>
              <a:rPr lang="en-GB" dirty="0" smtClean="0">
                <a:ea typeface="Calibri" panose="020F0502020204030204" pitchFamily="34" charset="0"/>
              </a:rPr>
              <a:t>will be provided.</a:t>
            </a:r>
            <a:endParaRPr lang="en-GB" dirty="0">
              <a:ea typeface="Calibri" panose="020F0502020204030204" pitchFamily="34" charset="0"/>
            </a:endParaRPr>
          </a:p>
          <a:p>
            <a:pPr algn="just">
              <a:lnSpc>
                <a:spcPct val="120000"/>
              </a:lnSpc>
            </a:pPr>
            <a:endParaRPr lang="en-GB" dirty="0">
              <a:ea typeface="Calibri" panose="020F0502020204030204" pitchFamily="34" charset="0"/>
            </a:endParaRPr>
          </a:p>
        </p:txBody>
      </p:sp>
      <p:sp>
        <p:nvSpPr>
          <p:cNvPr id="14" name="Slide Number Placeholder 5">
            <a:extLst>
              <a:ext uri="{FF2B5EF4-FFF2-40B4-BE49-F238E27FC236}">
                <a16:creationId xmlns:a16="http://schemas.microsoft.com/office/drawing/2014/main" xmlns="" id="{E941921C-892A-42D1-A7EC-351D741EE499}"/>
              </a:ext>
            </a:extLst>
          </p:cNvPr>
          <p:cNvSpPr>
            <a:spLocks noGrp="1"/>
          </p:cNvSpPr>
          <p:nvPr>
            <p:ph type="sldNum" sz="quarter" idx="12"/>
          </p:nvPr>
        </p:nvSpPr>
        <p:spPr>
          <a:xfrm>
            <a:off x="7010400" y="6357937"/>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CB708A6C-9A42-43B1-8F56-D2F3A57BBABF}" type="slidenum">
              <a:rPr lang="en-US" altLang="en-US" sz="1400"/>
              <a:pPr/>
              <a:t>36</a:t>
            </a:fld>
            <a:endParaRPr lang="en-US" altLang="en-US" sz="1400" dirty="0"/>
          </a:p>
        </p:txBody>
      </p:sp>
    </p:spTree>
    <p:extLst>
      <p:ext uri="{BB962C8B-B14F-4D97-AF65-F5344CB8AC3E}">
        <p14:creationId xmlns:p14="http://schemas.microsoft.com/office/powerpoint/2010/main" val="57499759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xmlns="" id="{4EB3D67F-CC92-4996-AD9D-BA540F408B76}"/>
              </a:ext>
            </a:extLst>
          </p:cNvPr>
          <p:cNvSpPr txBox="1">
            <a:spLocks noChangeArrowheads="1"/>
          </p:cNvSpPr>
          <p:nvPr/>
        </p:nvSpPr>
        <p:spPr bwMode="auto">
          <a:xfrm>
            <a:off x="260513" y="304800"/>
            <a:ext cx="8610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t>TOR Point xiv:</a:t>
            </a:r>
            <a:r>
              <a:rPr lang="en-US" altLang="en-US" sz="1800" dirty="0"/>
              <a:t> </a:t>
            </a:r>
            <a:r>
              <a:rPr lang="en-US" altLang="en-US" sz="1800" b="1" dirty="0"/>
              <a:t>Examine details of Solid waste generation treatment and its disposal. </a:t>
            </a:r>
          </a:p>
        </p:txBody>
      </p:sp>
      <p:sp>
        <p:nvSpPr>
          <p:cNvPr id="11" name="Rectangle 4">
            <a:extLst>
              <a:ext uri="{FF2B5EF4-FFF2-40B4-BE49-F238E27FC236}">
                <a16:creationId xmlns:a16="http://schemas.microsoft.com/office/drawing/2014/main" xmlns="" id="{A460556B-B372-4446-ACC5-817524CE7D15}"/>
              </a:ext>
            </a:extLst>
          </p:cNvPr>
          <p:cNvSpPr>
            <a:spLocks noChangeArrowheads="1"/>
          </p:cNvSpPr>
          <p:nvPr/>
        </p:nvSpPr>
        <p:spPr bwMode="auto">
          <a:xfrm>
            <a:off x="285131" y="991031"/>
            <a:ext cx="16144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dirty="0"/>
              <a:t>Compliance</a:t>
            </a:r>
          </a:p>
        </p:txBody>
      </p:sp>
      <p:sp>
        <p:nvSpPr>
          <p:cNvPr id="14" name="Slide Number Placeholder 5">
            <a:extLst>
              <a:ext uri="{FF2B5EF4-FFF2-40B4-BE49-F238E27FC236}">
                <a16:creationId xmlns:a16="http://schemas.microsoft.com/office/drawing/2014/main" xmlns="" id="{E941921C-892A-42D1-A7EC-351D741EE499}"/>
              </a:ext>
            </a:extLst>
          </p:cNvPr>
          <p:cNvSpPr>
            <a:spLocks noGrp="1"/>
          </p:cNvSpPr>
          <p:nvPr>
            <p:ph type="sldNum" sz="quarter" idx="12"/>
          </p:nvPr>
        </p:nvSpPr>
        <p:spPr>
          <a:xfrm>
            <a:off x="7010400" y="6357937"/>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CB708A6C-9A42-43B1-8F56-D2F3A57BBABF}" type="slidenum">
              <a:rPr lang="en-US" altLang="en-US" sz="1400"/>
              <a:pPr/>
              <a:t>37</a:t>
            </a:fld>
            <a:endParaRPr lang="en-US" altLang="en-US" sz="1400" dirty="0"/>
          </a:p>
        </p:txBody>
      </p:sp>
      <p:sp>
        <p:nvSpPr>
          <p:cNvPr id="15" name="Rectangle 14">
            <a:extLst>
              <a:ext uri="{FF2B5EF4-FFF2-40B4-BE49-F238E27FC236}">
                <a16:creationId xmlns:a16="http://schemas.microsoft.com/office/drawing/2014/main" xmlns="" id="{044E7DCA-ACCE-4391-B801-8E4884FC9D69}"/>
              </a:ext>
            </a:extLst>
          </p:cNvPr>
          <p:cNvSpPr/>
          <p:nvPr/>
        </p:nvSpPr>
        <p:spPr>
          <a:xfrm>
            <a:off x="253479" y="1402625"/>
            <a:ext cx="8534400" cy="1815882"/>
          </a:xfrm>
          <a:prstGeom prst="rect">
            <a:avLst/>
          </a:prstGeom>
        </p:spPr>
        <p:txBody>
          <a:bodyPr wrap="square">
            <a:spAutoFit/>
          </a:bodyPr>
          <a:lstStyle/>
          <a:p>
            <a:pPr marL="285750" indent="-285750" algn="just">
              <a:buFont typeface="Arial" panose="020B0604020202020204" pitchFamily="34" charset="0"/>
              <a:buChar char="•"/>
            </a:pPr>
            <a:r>
              <a:rPr lang="en-IN" sz="1600" dirty="0">
                <a:solidFill>
                  <a:srgbClr val="000000"/>
                </a:solidFill>
                <a:latin typeface="+mj-lt"/>
                <a:ea typeface="Times New Roman" panose="02020603050405020304" pitchFamily="18" charset="0"/>
              </a:rPr>
              <a:t>About </a:t>
            </a:r>
            <a:r>
              <a:rPr lang="en-IN" sz="1600" dirty="0" smtClean="0">
                <a:solidFill>
                  <a:srgbClr val="000000"/>
                </a:solidFill>
                <a:latin typeface="+mj-lt"/>
                <a:ea typeface="Times New Roman" panose="02020603050405020304" pitchFamily="18" charset="0"/>
              </a:rPr>
              <a:t>100 </a:t>
            </a:r>
            <a:r>
              <a:rPr lang="en-IN" sz="1600" dirty="0">
                <a:solidFill>
                  <a:srgbClr val="000000"/>
                </a:solidFill>
                <a:latin typeface="+mj-lt"/>
                <a:ea typeface="Times New Roman" panose="02020603050405020304" pitchFamily="18" charset="0"/>
              </a:rPr>
              <a:t>kg per day municipal solid waste will be generated during operation of the airport including waste generated from shops / eateries / office of airport premises and deplane waste generated from aircraft. </a:t>
            </a:r>
            <a:endParaRPr lang="en-IN" sz="1600" dirty="0" smtClean="0">
              <a:solidFill>
                <a:srgbClr val="000000"/>
              </a:solidFill>
              <a:latin typeface="+mj-lt"/>
              <a:ea typeface="Times New Roman" panose="02020603050405020304" pitchFamily="18" charset="0"/>
            </a:endParaRPr>
          </a:p>
          <a:p>
            <a:pPr marL="285750" indent="-285750" algn="just">
              <a:buFont typeface="Arial" panose="020B0604020202020204" pitchFamily="34" charset="0"/>
              <a:buChar char="•"/>
            </a:pPr>
            <a:r>
              <a:rPr lang="en-IN" sz="1600" dirty="0" smtClean="0">
                <a:solidFill>
                  <a:srgbClr val="000000"/>
                </a:solidFill>
                <a:latin typeface="+mj-lt"/>
                <a:ea typeface="Times New Roman" panose="02020603050405020304" pitchFamily="18" charset="0"/>
              </a:rPr>
              <a:t>The </a:t>
            </a:r>
            <a:r>
              <a:rPr lang="en-IN" sz="1600" dirty="0">
                <a:solidFill>
                  <a:srgbClr val="000000"/>
                </a:solidFill>
                <a:latin typeface="+mj-lt"/>
                <a:ea typeface="Times New Roman" panose="02020603050405020304" pitchFamily="18" charset="0"/>
              </a:rPr>
              <a:t>same will be collected, segregated and managed by external agency for disposal as per Solid Waste Management Rules, 2016. </a:t>
            </a:r>
            <a:endParaRPr lang="en-IN" sz="1600" dirty="0" smtClean="0">
              <a:solidFill>
                <a:srgbClr val="000000"/>
              </a:solidFill>
              <a:latin typeface="+mj-lt"/>
              <a:ea typeface="Times New Roman" panose="02020603050405020304" pitchFamily="18" charset="0"/>
            </a:endParaRPr>
          </a:p>
          <a:p>
            <a:pPr marL="285750" indent="-285750" algn="just">
              <a:buFont typeface="Arial" panose="020B0604020202020204" pitchFamily="34" charset="0"/>
              <a:buChar char="•"/>
            </a:pPr>
            <a:r>
              <a:rPr lang="en-IN" sz="1600" dirty="0" smtClean="0">
                <a:solidFill>
                  <a:srgbClr val="000000"/>
                </a:solidFill>
                <a:latin typeface="+mj-lt"/>
                <a:ea typeface="Times New Roman" panose="02020603050405020304" pitchFamily="18" charset="0"/>
              </a:rPr>
              <a:t>Toilet </a:t>
            </a:r>
            <a:r>
              <a:rPr lang="en-IN" sz="1600" dirty="0">
                <a:solidFill>
                  <a:srgbClr val="000000"/>
                </a:solidFill>
                <a:latin typeface="+mj-lt"/>
                <a:ea typeface="Times New Roman" panose="02020603050405020304" pitchFamily="18" charset="0"/>
              </a:rPr>
              <a:t>wastes and sewage collected from aircrafts will be treated in Sewage treatment plant to be installed at the </a:t>
            </a:r>
            <a:r>
              <a:rPr lang="en-IN" sz="1600" dirty="0" smtClean="0">
                <a:solidFill>
                  <a:srgbClr val="000000"/>
                </a:solidFill>
                <a:latin typeface="+mj-lt"/>
                <a:ea typeface="Times New Roman" panose="02020603050405020304" pitchFamily="18" charset="0"/>
              </a:rPr>
              <a:t>proposed </a:t>
            </a:r>
            <a:r>
              <a:rPr lang="en-IN" sz="1600" dirty="0" smtClean="0">
                <a:solidFill>
                  <a:srgbClr val="000000"/>
                </a:solidFill>
                <a:latin typeface="+mj-lt"/>
                <a:ea typeface="Times New Roman" panose="02020603050405020304" pitchFamily="18" charset="0"/>
              </a:rPr>
              <a:t>Airport.</a:t>
            </a:r>
          </a:p>
        </p:txBody>
      </p:sp>
      <p:graphicFrame>
        <p:nvGraphicFramePr>
          <p:cNvPr id="16" name="Table 15">
            <a:extLst>
              <a:ext uri="{FF2B5EF4-FFF2-40B4-BE49-F238E27FC236}">
                <a16:creationId xmlns:a16="http://schemas.microsoft.com/office/drawing/2014/main" xmlns="" id="{783CD5C8-C874-400B-995C-4AD24DC4EFD1}"/>
              </a:ext>
            </a:extLst>
          </p:cNvPr>
          <p:cNvGraphicFramePr>
            <a:graphicFrameLocks noGrp="1"/>
          </p:cNvGraphicFramePr>
          <p:nvPr>
            <p:extLst>
              <p:ext uri="{D42A27DB-BD31-4B8C-83A1-F6EECF244321}">
                <p14:modId xmlns:p14="http://schemas.microsoft.com/office/powerpoint/2010/main" val="3490915872"/>
              </p:ext>
            </p:extLst>
          </p:nvPr>
        </p:nvGraphicFramePr>
        <p:xfrm>
          <a:off x="714652" y="3304926"/>
          <a:ext cx="7667348" cy="2791075"/>
        </p:xfrm>
        <a:graphic>
          <a:graphicData uri="http://schemas.openxmlformats.org/drawingml/2006/table">
            <a:tbl>
              <a:tblPr/>
              <a:tblGrid>
                <a:gridCol w="5856544">
                  <a:extLst>
                    <a:ext uri="{9D8B030D-6E8A-4147-A177-3AD203B41FA5}">
                      <a16:colId xmlns:a16="http://schemas.microsoft.com/office/drawing/2014/main" xmlns="" val="174287064"/>
                    </a:ext>
                  </a:extLst>
                </a:gridCol>
                <a:gridCol w="1810804">
                  <a:extLst>
                    <a:ext uri="{9D8B030D-6E8A-4147-A177-3AD203B41FA5}">
                      <a16:colId xmlns:a16="http://schemas.microsoft.com/office/drawing/2014/main" xmlns="" val="740024723"/>
                    </a:ext>
                  </a:extLst>
                </a:gridCol>
              </a:tblGrid>
              <a:tr h="504778">
                <a:tc>
                  <a:txBody>
                    <a:bodyPr/>
                    <a:lstStyle/>
                    <a:p>
                      <a:pPr algn="ctr">
                        <a:lnSpc>
                          <a:spcPct val="115000"/>
                        </a:lnSpc>
                        <a:spcAft>
                          <a:spcPts val="0"/>
                        </a:spcAft>
                      </a:pPr>
                      <a:r>
                        <a:rPr lang="en-IN" sz="1600" b="1" dirty="0">
                          <a:solidFill>
                            <a:srgbClr val="000000"/>
                          </a:solidFill>
                          <a:effectLst/>
                          <a:latin typeface="+mj-lt"/>
                          <a:ea typeface="Times New Roman" panose="02020603050405020304" pitchFamily="18" charset="0"/>
                          <a:cs typeface="Tahoma" panose="020B0604030504040204" pitchFamily="34" charset="0"/>
                        </a:rPr>
                        <a:t>Waste Source</a:t>
                      </a:r>
                      <a:endParaRPr lang="en-IN" sz="1600" dirty="0">
                        <a:effectLst/>
                        <a:latin typeface="+mj-lt"/>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600" b="1" dirty="0">
                          <a:solidFill>
                            <a:srgbClr val="000000"/>
                          </a:solidFill>
                          <a:effectLst/>
                          <a:latin typeface="+mj-lt"/>
                          <a:ea typeface="Times New Roman" panose="02020603050405020304" pitchFamily="18" charset="0"/>
                          <a:cs typeface="Tahoma" panose="020B0604030504040204" pitchFamily="34" charset="0"/>
                        </a:rPr>
                        <a:t>Proposed</a:t>
                      </a:r>
                      <a:endParaRPr lang="en-IN" sz="1600" dirty="0">
                        <a:effectLst/>
                        <a:latin typeface="+mj-lt"/>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43104752"/>
                  </a:ext>
                </a:extLst>
              </a:tr>
              <a:tr h="412079">
                <a:tc>
                  <a:txBody>
                    <a:bodyPr/>
                    <a:lstStyle/>
                    <a:p>
                      <a:pPr algn="just">
                        <a:lnSpc>
                          <a:spcPct val="115000"/>
                        </a:lnSpc>
                        <a:spcAft>
                          <a:spcPts val="0"/>
                        </a:spcAft>
                      </a:pPr>
                      <a:r>
                        <a:rPr lang="en-IN" sz="1600" dirty="0">
                          <a:solidFill>
                            <a:srgbClr val="000000"/>
                          </a:solidFill>
                          <a:effectLst/>
                          <a:latin typeface="+mj-lt"/>
                          <a:ea typeface="Times New Roman" panose="02020603050405020304" pitchFamily="18" charset="0"/>
                          <a:cs typeface="Tahoma" panose="020B0604030504040204" pitchFamily="34" charset="0"/>
                        </a:rPr>
                        <a:t>Trash collected in flight and disposed at the Airport.</a:t>
                      </a:r>
                      <a:endParaRPr lang="en-IN" sz="1600" dirty="0">
                        <a:effectLst/>
                        <a:latin typeface="+mj-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600" dirty="0" smtClean="0">
                          <a:solidFill>
                            <a:srgbClr val="000000"/>
                          </a:solidFill>
                          <a:effectLst/>
                          <a:latin typeface="+mj-lt"/>
                          <a:ea typeface="Times New Roman" panose="02020603050405020304" pitchFamily="18" charset="0"/>
                          <a:cs typeface="Tahoma" panose="020B0604030504040204" pitchFamily="34" charset="0"/>
                        </a:rPr>
                        <a:t>10</a:t>
                      </a:r>
                      <a:endParaRPr lang="en-IN" sz="1600" dirty="0">
                        <a:effectLst/>
                        <a:latin typeface="+mj-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57153346"/>
                  </a:ext>
                </a:extLst>
              </a:tr>
              <a:tr h="317652">
                <a:tc>
                  <a:txBody>
                    <a:bodyPr/>
                    <a:lstStyle/>
                    <a:p>
                      <a:pPr algn="just">
                        <a:lnSpc>
                          <a:spcPct val="115000"/>
                        </a:lnSpc>
                        <a:spcAft>
                          <a:spcPts val="0"/>
                        </a:spcAft>
                      </a:pPr>
                      <a:r>
                        <a:rPr lang="en-IN" sz="1600" dirty="0">
                          <a:solidFill>
                            <a:srgbClr val="000000"/>
                          </a:solidFill>
                          <a:effectLst/>
                          <a:latin typeface="+mj-lt"/>
                          <a:ea typeface="Times New Roman" panose="02020603050405020304" pitchFamily="18" charset="0"/>
                          <a:cs typeface="Tahoma" panose="020B0604030504040204" pitchFamily="34" charset="0"/>
                        </a:rPr>
                        <a:t>Maintenance and workshop wastes</a:t>
                      </a:r>
                      <a:endParaRPr lang="en-IN" sz="1600" dirty="0">
                        <a:effectLst/>
                        <a:latin typeface="+mj-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600" dirty="0" smtClean="0">
                          <a:solidFill>
                            <a:srgbClr val="000000"/>
                          </a:solidFill>
                          <a:effectLst/>
                          <a:latin typeface="+mj-lt"/>
                          <a:ea typeface="Times New Roman" panose="02020603050405020304" pitchFamily="18" charset="0"/>
                          <a:cs typeface="Tahoma" panose="020B0604030504040204" pitchFamily="34" charset="0"/>
                        </a:rPr>
                        <a:t>20</a:t>
                      </a:r>
                      <a:endParaRPr lang="en-IN" sz="1600" dirty="0">
                        <a:effectLst/>
                        <a:latin typeface="+mj-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69900723"/>
                  </a:ext>
                </a:extLst>
              </a:tr>
              <a:tr h="695251">
                <a:tc>
                  <a:txBody>
                    <a:bodyPr/>
                    <a:lstStyle/>
                    <a:p>
                      <a:pPr algn="just">
                        <a:lnSpc>
                          <a:spcPct val="115000"/>
                        </a:lnSpc>
                        <a:spcAft>
                          <a:spcPts val="0"/>
                        </a:spcAft>
                      </a:pPr>
                      <a:r>
                        <a:rPr lang="en-IN" sz="1600">
                          <a:solidFill>
                            <a:srgbClr val="000000"/>
                          </a:solidFill>
                          <a:effectLst/>
                          <a:latin typeface="+mj-lt"/>
                          <a:ea typeface="Times New Roman" panose="02020603050405020304" pitchFamily="18" charset="0"/>
                          <a:cs typeface="Tahoma" panose="020B0604030504040204" pitchFamily="34" charset="0"/>
                        </a:rPr>
                        <a:t>Wastes arising out of eateries and shops situated within the airport.</a:t>
                      </a:r>
                      <a:endParaRPr lang="en-IN" sz="1600">
                        <a:effectLst/>
                        <a:latin typeface="+mj-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600" dirty="0" smtClean="0">
                          <a:solidFill>
                            <a:srgbClr val="000000"/>
                          </a:solidFill>
                          <a:effectLst/>
                          <a:latin typeface="+mj-lt"/>
                          <a:ea typeface="Times New Roman" panose="02020603050405020304" pitchFamily="18" charset="0"/>
                          <a:cs typeface="Tahoma" panose="020B0604030504040204" pitchFamily="34" charset="0"/>
                        </a:rPr>
                        <a:t>25</a:t>
                      </a:r>
                      <a:endParaRPr lang="en-IN" sz="1600" dirty="0">
                        <a:effectLst/>
                        <a:latin typeface="+mj-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35193390"/>
                  </a:ext>
                </a:extLst>
              </a:tr>
              <a:tr h="449236">
                <a:tc>
                  <a:txBody>
                    <a:bodyPr/>
                    <a:lstStyle/>
                    <a:p>
                      <a:pPr algn="just">
                        <a:lnSpc>
                          <a:spcPct val="115000"/>
                        </a:lnSpc>
                        <a:spcAft>
                          <a:spcPts val="0"/>
                        </a:spcAft>
                      </a:pPr>
                      <a:r>
                        <a:rPr lang="en-IN" sz="1600" dirty="0">
                          <a:solidFill>
                            <a:srgbClr val="000000"/>
                          </a:solidFill>
                          <a:effectLst/>
                          <a:latin typeface="+mj-lt"/>
                          <a:ea typeface="Times New Roman" panose="02020603050405020304" pitchFamily="18" charset="0"/>
                          <a:cs typeface="Tahoma" panose="020B0604030504040204" pitchFamily="34" charset="0"/>
                        </a:rPr>
                        <a:t>Waste generated by passengers  </a:t>
                      </a:r>
                      <a:endParaRPr lang="en-IN" sz="1600" dirty="0">
                        <a:effectLst/>
                        <a:latin typeface="+mj-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600" dirty="0" smtClean="0">
                          <a:effectLst/>
                          <a:latin typeface="+mj-lt"/>
                          <a:ea typeface="Times New Roman" panose="02020603050405020304" pitchFamily="18" charset="0"/>
                        </a:rPr>
                        <a:t>20</a:t>
                      </a:r>
                      <a:endParaRPr lang="en-IN" sz="1600" dirty="0">
                        <a:effectLst/>
                        <a:latin typeface="+mj-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61016431"/>
                  </a:ext>
                </a:extLst>
              </a:tr>
              <a:tr h="412079">
                <a:tc>
                  <a:txBody>
                    <a:bodyPr/>
                    <a:lstStyle/>
                    <a:p>
                      <a:pPr algn="just">
                        <a:lnSpc>
                          <a:spcPct val="115000"/>
                        </a:lnSpc>
                        <a:spcAft>
                          <a:spcPts val="0"/>
                        </a:spcAft>
                      </a:pPr>
                      <a:r>
                        <a:rPr lang="en-IN" sz="1600" dirty="0">
                          <a:solidFill>
                            <a:srgbClr val="000000"/>
                          </a:solidFill>
                          <a:effectLst/>
                          <a:latin typeface="+mj-lt"/>
                          <a:ea typeface="Times New Roman" panose="02020603050405020304" pitchFamily="18" charset="0"/>
                          <a:cs typeface="Tahoma" panose="020B0604030504040204" pitchFamily="34" charset="0"/>
                        </a:rPr>
                        <a:t>Waste generated by the employees</a:t>
                      </a:r>
                      <a:endParaRPr lang="en-IN" sz="1600" dirty="0">
                        <a:effectLst/>
                        <a:latin typeface="+mj-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600" dirty="0" smtClean="0">
                          <a:effectLst/>
                          <a:latin typeface="+mj-lt"/>
                          <a:ea typeface="Times New Roman" panose="02020603050405020304" pitchFamily="18" charset="0"/>
                        </a:rPr>
                        <a:t>25</a:t>
                      </a:r>
                      <a:endParaRPr lang="en-IN" sz="1600" dirty="0">
                        <a:effectLst/>
                        <a:latin typeface="+mj-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84078334"/>
                  </a:ext>
                </a:extLst>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Text Box 2">
            <a:extLst>
              <a:ext uri="{FF2B5EF4-FFF2-40B4-BE49-F238E27FC236}">
                <a16:creationId xmlns:a16="http://schemas.microsoft.com/office/drawing/2014/main" xmlns="" id="{D63EFF84-9124-456E-92C6-5174243A6D91}"/>
              </a:ext>
            </a:extLst>
          </p:cNvPr>
          <p:cNvSpPr txBox="1">
            <a:spLocks noChangeArrowheads="1"/>
          </p:cNvSpPr>
          <p:nvPr/>
        </p:nvSpPr>
        <p:spPr bwMode="auto">
          <a:xfrm>
            <a:off x="223684" y="2410859"/>
            <a:ext cx="86106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t>TOR Point xvi:</a:t>
            </a:r>
            <a:r>
              <a:rPr lang="en-US" altLang="en-US" sz="1800" dirty="0"/>
              <a:t> </a:t>
            </a:r>
            <a:r>
              <a:rPr lang="en-US" altLang="en-US" sz="1800" b="1" dirty="0"/>
              <a:t>Examine separately the details for construction and operation phases both for Environmental Management Plan and Environmental Monitoring Plan with cost and parameters. </a:t>
            </a:r>
          </a:p>
        </p:txBody>
      </p:sp>
      <p:sp>
        <p:nvSpPr>
          <p:cNvPr id="37892" name="Text Box 3">
            <a:extLst>
              <a:ext uri="{FF2B5EF4-FFF2-40B4-BE49-F238E27FC236}">
                <a16:creationId xmlns:a16="http://schemas.microsoft.com/office/drawing/2014/main" xmlns="" id="{08F475AB-61EE-4537-9A07-18E36774FC70}"/>
              </a:ext>
            </a:extLst>
          </p:cNvPr>
          <p:cNvSpPr txBox="1">
            <a:spLocks noChangeArrowheads="1"/>
          </p:cNvSpPr>
          <p:nvPr/>
        </p:nvSpPr>
        <p:spPr bwMode="auto">
          <a:xfrm>
            <a:off x="276437" y="3519124"/>
            <a:ext cx="8534401"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600" dirty="0"/>
              <a:t>Environmental Management Plan and Environmental Monitoring Plan for construction and operation phases with cost and parameters have been prepared and are presented in Chapter 6 &amp; Chapter 10 of EIA Report. </a:t>
            </a:r>
          </a:p>
        </p:txBody>
      </p:sp>
      <p:sp>
        <p:nvSpPr>
          <p:cNvPr id="37893" name="Rectangle 4">
            <a:extLst>
              <a:ext uri="{FF2B5EF4-FFF2-40B4-BE49-F238E27FC236}">
                <a16:creationId xmlns:a16="http://schemas.microsoft.com/office/drawing/2014/main" xmlns="" id="{ABB65E3F-DC0E-4BA6-A640-8C58C679DF44}"/>
              </a:ext>
            </a:extLst>
          </p:cNvPr>
          <p:cNvSpPr>
            <a:spLocks noChangeArrowheads="1"/>
          </p:cNvSpPr>
          <p:nvPr/>
        </p:nvSpPr>
        <p:spPr bwMode="auto">
          <a:xfrm>
            <a:off x="276437" y="4568188"/>
            <a:ext cx="8605684" cy="877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tabLst>
                <a:tab pos="457200" algn="l"/>
              </a:tabLst>
              <a:defRPr sz="1700">
                <a:solidFill>
                  <a:schemeClr val="tx1"/>
                </a:solidFill>
                <a:latin typeface="Arial" panose="020B0604020202020204" pitchFamily="34" charset="0"/>
                <a:cs typeface="Arial" panose="020B0604020202020204" pitchFamily="34" charset="0"/>
              </a:defRPr>
            </a:lvl1pPr>
            <a:lvl2pPr marL="742950" indent="-285750">
              <a:tabLst>
                <a:tab pos="457200" algn="l"/>
              </a:tabLst>
              <a:defRPr sz="1700">
                <a:solidFill>
                  <a:schemeClr val="tx1"/>
                </a:solidFill>
                <a:latin typeface="Arial" panose="020B0604020202020204" pitchFamily="34" charset="0"/>
                <a:cs typeface="Arial" panose="020B0604020202020204" pitchFamily="34" charset="0"/>
              </a:defRPr>
            </a:lvl2pPr>
            <a:lvl3pPr marL="1143000" indent="-228600">
              <a:tabLst>
                <a:tab pos="457200" algn="l"/>
              </a:tabLst>
              <a:defRPr sz="1700">
                <a:solidFill>
                  <a:schemeClr val="tx1"/>
                </a:solidFill>
                <a:latin typeface="Arial" panose="020B0604020202020204" pitchFamily="34" charset="0"/>
                <a:cs typeface="Arial" panose="020B0604020202020204" pitchFamily="34" charset="0"/>
              </a:defRPr>
            </a:lvl3pPr>
            <a:lvl4pPr marL="1600200" indent="-228600">
              <a:tabLst>
                <a:tab pos="457200" algn="l"/>
              </a:tabLst>
              <a:defRPr sz="1700">
                <a:solidFill>
                  <a:schemeClr val="tx1"/>
                </a:solidFill>
                <a:latin typeface="Arial" panose="020B0604020202020204" pitchFamily="34" charset="0"/>
                <a:cs typeface="Arial" panose="020B0604020202020204" pitchFamily="34" charset="0"/>
              </a:defRPr>
            </a:lvl4pPr>
            <a:lvl5pPr marL="2057400" indent="-228600">
              <a:tabLst>
                <a:tab pos="457200" algn="l"/>
              </a:tabLst>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457200" algn="l"/>
              </a:tabLs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457200" algn="l"/>
              </a:tabLs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457200" algn="l"/>
              </a:tabLs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457200" algn="l"/>
              </a:tabLst>
              <a:defRPr sz="1700">
                <a:solidFill>
                  <a:schemeClr val="tx1"/>
                </a:solidFill>
                <a:latin typeface="Arial" panose="020B0604020202020204" pitchFamily="34" charset="0"/>
                <a:cs typeface="Arial" panose="020B0604020202020204" pitchFamily="34" charset="0"/>
              </a:defRPr>
            </a:lvl9pPr>
          </a:lstStyle>
          <a:p>
            <a:pPr algn="just"/>
            <a:r>
              <a:rPr lang="en-IN" dirty="0" smtClean="0"/>
              <a:t>Total </a:t>
            </a:r>
            <a:r>
              <a:rPr lang="en-IN" dirty="0"/>
              <a:t>budget of </a:t>
            </a:r>
            <a:r>
              <a:rPr lang="en-IN" b="1" dirty="0"/>
              <a:t>Rs </a:t>
            </a:r>
            <a:r>
              <a:rPr lang="en-IN" b="1" dirty="0" smtClean="0"/>
              <a:t>1.3 </a:t>
            </a:r>
            <a:r>
              <a:rPr lang="en-IN" b="1" dirty="0"/>
              <a:t>Crores</a:t>
            </a:r>
            <a:r>
              <a:rPr lang="en-IN" dirty="0"/>
              <a:t> has been kept for implementation of environmental management plan during construction and operation phases of new terminal building and associated facilities. </a:t>
            </a:r>
            <a:endParaRPr lang="en-US" altLang="en-US" sz="1600" dirty="0"/>
          </a:p>
        </p:txBody>
      </p:sp>
      <p:sp>
        <p:nvSpPr>
          <p:cNvPr id="4" name="Rectangle 1">
            <a:extLst>
              <a:ext uri="{FF2B5EF4-FFF2-40B4-BE49-F238E27FC236}">
                <a16:creationId xmlns:a16="http://schemas.microsoft.com/office/drawing/2014/main" xmlns="" id="{033D78B7-2F1C-4A59-B179-FA73D8F5A694}"/>
              </a:ext>
            </a:extLst>
          </p:cNvPr>
          <p:cNvSpPr>
            <a:spLocks noChangeArrowheads="1"/>
          </p:cNvSpPr>
          <p:nvPr/>
        </p:nvSpPr>
        <p:spPr bwMode="auto">
          <a:xfrm>
            <a:off x="299883" y="5638800"/>
            <a:ext cx="853440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hangingPunct="0">
              <a:tabLst>
                <a:tab pos="1039813" algn="l"/>
                <a:tab pos="2011363" algn="l"/>
                <a:tab pos="4926013" algn="l"/>
                <a:tab pos="5516563" algn="l"/>
                <a:tab pos="6659563" algn="l"/>
                <a:tab pos="7993063" algn="l"/>
                <a:tab pos="8936038" algn="l"/>
              </a:tabLst>
              <a:defRPr>
                <a:solidFill>
                  <a:schemeClr val="tx1"/>
                </a:solidFill>
                <a:latin typeface="Arial" panose="020B0604020202020204" pitchFamily="34" charset="0"/>
              </a:defRPr>
            </a:lvl1pPr>
            <a:lvl2pPr eaLnBrk="0" hangingPunct="0">
              <a:tabLst>
                <a:tab pos="1039813" algn="l"/>
                <a:tab pos="2011363" algn="l"/>
                <a:tab pos="4926013" algn="l"/>
                <a:tab pos="5516563" algn="l"/>
                <a:tab pos="6659563" algn="l"/>
                <a:tab pos="7993063" algn="l"/>
                <a:tab pos="8936038" algn="l"/>
              </a:tabLst>
              <a:defRPr>
                <a:solidFill>
                  <a:schemeClr val="tx1"/>
                </a:solidFill>
                <a:latin typeface="Arial" panose="020B0604020202020204" pitchFamily="34" charset="0"/>
              </a:defRPr>
            </a:lvl2pPr>
            <a:lvl3pPr eaLnBrk="0" hangingPunct="0">
              <a:tabLst>
                <a:tab pos="1039813" algn="l"/>
                <a:tab pos="2011363" algn="l"/>
                <a:tab pos="4926013" algn="l"/>
                <a:tab pos="5516563" algn="l"/>
                <a:tab pos="6659563" algn="l"/>
                <a:tab pos="7993063" algn="l"/>
                <a:tab pos="8936038" algn="l"/>
              </a:tabLst>
              <a:defRPr>
                <a:solidFill>
                  <a:schemeClr val="tx1"/>
                </a:solidFill>
                <a:latin typeface="Arial" panose="020B0604020202020204" pitchFamily="34" charset="0"/>
              </a:defRPr>
            </a:lvl3pPr>
            <a:lvl4pPr eaLnBrk="0" hangingPunct="0">
              <a:tabLst>
                <a:tab pos="1039813" algn="l"/>
                <a:tab pos="2011363" algn="l"/>
                <a:tab pos="4926013" algn="l"/>
                <a:tab pos="5516563" algn="l"/>
                <a:tab pos="6659563" algn="l"/>
                <a:tab pos="7993063" algn="l"/>
                <a:tab pos="8936038" algn="l"/>
              </a:tabLst>
              <a:defRPr>
                <a:solidFill>
                  <a:schemeClr val="tx1"/>
                </a:solidFill>
                <a:latin typeface="Arial" panose="020B0604020202020204" pitchFamily="34" charset="0"/>
              </a:defRPr>
            </a:lvl4pPr>
            <a:lvl5pPr eaLnBrk="0" hangingPunct="0">
              <a:tabLst>
                <a:tab pos="1039813" algn="l"/>
                <a:tab pos="2011363" algn="l"/>
                <a:tab pos="4926013" algn="l"/>
                <a:tab pos="5516563" algn="l"/>
                <a:tab pos="6659563" algn="l"/>
                <a:tab pos="7993063" algn="l"/>
                <a:tab pos="8936038" algn="l"/>
              </a:tabLst>
              <a:defRPr>
                <a:solidFill>
                  <a:schemeClr val="tx1"/>
                </a:solidFill>
                <a:latin typeface="Arial" panose="020B0604020202020204" pitchFamily="34" charset="0"/>
              </a:defRPr>
            </a:lvl5pPr>
            <a:lvl6pPr eaLnBrk="0" fontAlgn="base" hangingPunct="0">
              <a:spcBef>
                <a:spcPct val="0"/>
              </a:spcBef>
              <a:spcAft>
                <a:spcPct val="0"/>
              </a:spcAft>
              <a:tabLst>
                <a:tab pos="1039813" algn="l"/>
                <a:tab pos="2011363" algn="l"/>
                <a:tab pos="4926013" algn="l"/>
                <a:tab pos="5516563" algn="l"/>
                <a:tab pos="6659563" algn="l"/>
                <a:tab pos="7993063" algn="l"/>
                <a:tab pos="8936038" algn="l"/>
              </a:tabLst>
              <a:defRPr>
                <a:solidFill>
                  <a:schemeClr val="tx1"/>
                </a:solidFill>
                <a:latin typeface="Arial" panose="020B0604020202020204" pitchFamily="34" charset="0"/>
              </a:defRPr>
            </a:lvl6pPr>
            <a:lvl7pPr eaLnBrk="0" fontAlgn="base" hangingPunct="0">
              <a:spcBef>
                <a:spcPct val="0"/>
              </a:spcBef>
              <a:spcAft>
                <a:spcPct val="0"/>
              </a:spcAft>
              <a:tabLst>
                <a:tab pos="1039813" algn="l"/>
                <a:tab pos="2011363" algn="l"/>
                <a:tab pos="4926013" algn="l"/>
                <a:tab pos="5516563" algn="l"/>
                <a:tab pos="6659563" algn="l"/>
                <a:tab pos="7993063" algn="l"/>
                <a:tab pos="8936038" algn="l"/>
              </a:tabLst>
              <a:defRPr>
                <a:solidFill>
                  <a:schemeClr val="tx1"/>
                </a:solidFill>
                <a:latin typeface="Arial" panose="020B0604020202020204" pitchFamily="34" charset="0"/>
              </a:defRPr>
            </a:lvl7pPr>
            <a:lvl8pPr eaLnBrk="0" fontAlgn="base" hangingPunct="0">
              <a:spcBef>
                <a:spcPct val="0"/>
              </a:spcBef>
              <a:spcAft>
                <a:spcPct val="0"/>
              </a:spcAft>
              <a:tabLst>
                <a:tab pos="1039813" algn="l"/>
                <a:tab pos="2011363" algn="l"/>
                <a:tab pos="4926013" algn="l"/>
                <a:tab pos="5516563" algn="l"/>
                <a:tab pos="6659563" algn="l"/>
                <a:tab pos="7993063" algn="l"/>
                <a:tab pos="8936038" algn="l"/>
              </a:tabLst>
              <a:defRPr>
                <a:solidFill>
                  <a:schemeClr val="tx1"/>
                </a:solidFill>
                <a:latin typeface="Arial" panose="020B0604020202020204" pitchFamily="34" charset="0"/>
              </a:defRPr>
            </a:lvl8pPr>
            <a:lvl9pPr eaLnBrk="0" fontAlgn="base" hangingPunct="0">
              <a:spcBef>
                <a:spcPct val="0"/>
              </a:spcBef>
              <a:spcAft>
                <a:spcPct val="0"/>
              </a:spcAft>
              <a:tabLst>
                <a:tab pos="1039813" algn="l"/>
                <a:tab pos="2011363" algn="l"/>
                <a:tab pos="4926013" algn="l"/>
                <a:tab pos="5516563" algn="l"/>
                <a:tab pos="6659563" algn="l"/>
                <a:tab pos="7993063" algn="l"/>
                <a:tab pos="8936038"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039813" algn="l"/>
                <a:tab pos="2011363" algn="l"/>
                <a:tab pos="4926013" algn="l"/>
                <a:tab pos="5516563" algn="l"/>
                <a:tab pos="6659563" algn="l"/>
                <a:tab pos="7993063" algn="l"/>
                <a:tab pos="8936038" algn="l"/>
              </a:tabLst>
            </a:pPr>
            <a:r>
              <a:rPr lang="en-US" altLang="en-US" sz="1600" dirty="0"/>
              <a:t>Note: For recurring cost per annum for Environmental Management, fund of Rs </a:t>
            </a:r>
            <a:r>
              <a:rPr lang="en-US" altLang="en-US" sz="1600" dirty="0" smtClean="0"/>
              <a:t>30.00 </a:t>
            </a:r>
            <a:r>
              <a:rPr lang="en-US" altLang="en-US" sz="1600" dirty="0"/>
              <a:t>has been allocated.  </a:t>
            </a:r>
          </a:p>
        </p:txBody>
      </p:sp>
      <p:sp>
        <p:nvSpPr>
          <p:cNvPr id="7" name="Slide Number Placeholder 5">
            <a:extLst>
              <a:ext uri="{FF2B5EF4-FFF2-40B4-BE49-F238E27FC236}">
                <a16:creationId xmlns:a16="http://schemas.microsoft.com/office/drawing/2014/main" xmlns="" id="{E941921C-892A-42D1-A7EC-351D741EE499}"/>
              </a:ext>
            </a:extLst>
          </p:cNvPr>
          <p:cNvSpPr>
            <a:spLocks noGrp="1"/>
          </p:cNvSpPr>
          <p:nvPr>
            <p:ph type="sldNum" sz="quarter" idx="12"/>
          </p:nvPr>
        </p:nvSpPr>
        <p:spPr>
          <a:xfrm>
            <a:off x="7010400" y="6357937"/>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CB708A6C-9A42-43B1-8F56-D2F3A57BBABF}" type="slidenum">
              <a:rPr lang="en-US" altLang="en-US" sz="1400"/>
              <a:pPr/>
              <a:t>38</a:t>
            </a:fld>
            <a:endParaRPr lang="en-US" altLang="en-US" sz="1400" dirty="0"/>
          </a:p>
        </p:txBody>
      </p:sp>
      <p:sp>
        <p:nvSpPr>
          <p:cNvPr id="9" name="Text Box 4">
            <a:extLst>
              <a:ext uri="{FF2B5EF4-FFF2-40B4-BE49-F238E27FC236}">
                <a16:creationId xmlns:a16="http://schemas.microsoft.com/office/drawing/2014/main" xmlns="" id="{C5C45400-ABD1-4CCA-A1B1-AB3B7532AEAE}"/>
              </a:ext>
            </a:extLst>
          </p:cNvPr>
          <p:cNvSpPr txBox="1">
            <a:spLocks noChangeArrowheads="1"/>
          </p:cNvSpPr>
          <p:nvPr/>
        </p:nvSpPr>
        <p:spPr bwMode="auto">
          <a:xfrm>
            <a:off x="223684" y="254899"/>
            <a:ext cx="8610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lnSpc>
                <a:spcPct val="115000"/>
              </a:lnSpc>
              <a:spcBef>
                <a:spcPct val="50000"/>
              </a:spcBef>
            </a:pPr>
            <a:r>
              <a:rPr lang="en-US" altLang="en-US" sz="1800" b="1" dirty="0"/>
              <a:t>TOR Point xv:</a:t>
            </a:r>
            <a:r>
              <a:rPr lang="en-US" altLang="en-US" sz="1800" dirty="0"/>
              <a:t> </a:t>
            </a:r>
            <a:r>
              <a:rPr lang="en-US" altLang="en-US" sz="1800" b="1" dirty="0"/>
              <a:t>Submit the present land use and permission required for any conversion such as forest, agriculture etc. </a:t>
            </a:r>
          </a:p>
        </p:txBody>
      </p:sp>
      <p:sp>
        <p:nvSpPr>
          <p:cNvPr id="10" name="Text Box 5">
            <a:extLst>
              <a:ext uri="{FF2B5EF4-FFF2-40B4-BE49-F238E27FC236}">
                <a16:creationId xmlns:a16="http://schemas.microsoft.com/office/drawing/2014/main" xmlns="" id="{6F08095D-C3F9-41C1-B82E-26D9087BD160}"/>
              </a:ext>
            </a:extLst>
          </p:cNvPr>
          <p:cNvSpPr txBox="1">
            <a:spLocks noChangeArrowheads="1"/>
          </p:cNvSpPr>
          <p:nvPr/>
        </p:nvSpPr>
        <p:spPr bwMode="auto">
          <a:xfrm>
            <a:off x="257551" y="1510119"/>
            <a:ext cx="857673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r>
              <a:rPr lang="en-IN" sz="1800" dirty="0"/>
              <a:t>No land use conversion required as no forest / agriculture land is involved in the proposed project. </a:t>
            </a:r>
            <a:endParaRPr lang="en-US" sz="1800" dirty="0"/>
          </a:p>
        </p:txBody>
      </p:sp>
      <p:sp>
        <p:nvSpPr>
          <p:cNvPr id="11" name="Rectangle 4">
            <a:extLst>
              <a:ext uri="{FF2B5EF4-FFF2-40B4-BE49-F238E27FC236}">
                <a16:creationId xmlns:a16="http://schemas.microsoft.com/office/drawing/2014/main" xmlns="" id="{745E0DD2-C16E-4673-92F5-7B67B4513B1F}"/>
              </a:ext>
            </a:extLst>
          </p:cNvPr>
          <p:cNvSpPr>
            <a:spLocks noChangeArrowheads="1"/>
          </p:cNvSpPr>
          <p:nvPr/>
        </p:nvSpPr>
        <p:spPr bwMode="auto">
          <a:xfrm>
            <a:off x="236384" y="1095555"/>
            <a:ext cx="16144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dirty="0"/>
              <a:t>Compliance</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Text Box 2">
            <a:extLst>
              <a:ext uri="{FF2B5EF4-FFF2-40B4-BE49-F238E27FC236}">
                <a16:creationId xmlns:a16="http://schemas.microsoft.com/office/drawing/2014/main" xmlns="" id="{D63EFF84-9124-456E-92C6-5174243A6D91}"/>
              </a:ext>
            </a:extLst>
          </p:cNvPr>
          <p:cNvSpPr txBox="1">
            <a:spLocks noChangeArrowheads="1"/>
          </p:cNvSpPr>
          <p:nvPr/>
        </p:nvSpPr>
        <p:spPr bwMode="auto">
          <a:xfrm>
            <a:off x="228600" y="152400"/>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1800" b="1" dirty="0" smtClean="0"/>
              <a:t>Environmental </a:t>
            </a:r>
            <a:r>
              <a:rPr lang="en-US" altLang="en-US" sz="1800" b="1" dirty="0"/>
              <a:t>Management </a:t>
            </a:r>
            <a:r>
              <a:rPr lang="en-US" altLang="en-US" sz="1800" b="1" dirty="0" smtClean="0"/>
              <a:t>Plan</a:t>
            </a:r>
            <a:endParaRPr lang="en-US" altLang="en-US" sz="1800" b="1" dirty="0"/>
          </a:p>
        </p:txBody>
      </p:sp>
      <p:sp>
        <p:nvSpPr>
          <p:cNvPr id="7" name="Slide Number Placeholder 5">
            <a:extLst>
              <a:ext uri="{FF2B5EF4-FFF2-40B4-BE49-F238E27FC236}">
                <a16:creationId xmlns:a16="http://schemas.microsoft.com/office/drawing/2014/main" xmlns="" id="{E941921C-892A-42D1-A7EC-351D741EE499}"/>
              </a:ext>
            </a:extLst>
          </p:cNvPr>
          <p:cNvSpPr>
            <a:spLocks noGrp="1"/>
          </p:cNvSpPr>
          <p:nvPr>
            <p:ph type="sldNum" sz="quarter" idx="12"/>
          </p:nvPr>
        </p:nvSpPr>
        <p:spPr>
          <a:xfrm>
            <a:off x="7010400" y="6357937"/>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CB708A6C-9A42-43B1-8F56-D2F3A57BBABF}" type="slidenum">
              <a:rPr lang="en-US" altLang="en-US" sz="1400"/>
              <a:pPr/>
              <a:t>39</a:t>
            </a:fld>
            <a:endParaRPr lang="en-US" altLang="en-US" sz="1400" dirty="0"/>
          </a:p>
        </p:txBody>
      </p:sp>
      <p:graphicFrame>
        <p:nvGraphicFramePr>
          <p:cNvPr id="3" name="Table 2"/>
          <p:cNvGraphicFramePr>
            <a:graphicFrameLocks noGrp="1"/>
          </p:cNvGraphicFramePr>
          <p:nvPr>
            <p:extLst>
              <p:ext uri="{D42A27DB-BD31-4B8C-83A1-F6EECF244321}">
                <p14:modId xmlns:p14="http://schemas.microsoft.com/office/powerpoint/2010/main" val="431114228"/>
              </p:ext>
            </p:extLst>
          </p:nvPr>
        </p:nvGraphicFramePr>
        <p:xfrm>
          <a:off x="457199" y="658407"/>
          <a:ext cx="8153401" cy="5956795"/>
        </p:xfrm>
        <a:graphic>
          <a:graphicData uri="http://schemas.openxmlformats.org/drawingml/2006/table">
            <a:tbl>
              <a:tblPr>
                <a:tableStyleId>{5940675A-B579-460E-94D1-54222C63F5DA}</a:tableStyleId>
              </a:tblPr>
              <a:tblGrid>
                <a:gridCol w="2398710"/>
                <a:gridCol w="2398710"/>
                <a:gridCol w="2398710"/>
                <a:gridCol w="957271"/>
              </a:tblGrid>
              <a:tr h="309728">
                <a:tc>
                  <a:txBody>
                    <a:bodyPr/>
                    <a:lstStyle/>
                    <a:p>
                      <a:pPr algn="ctr">
                        <a:lnSpc>
                          <a:spcPct val="115000"/>
                        </a:lnSpc>
                        <a:spcAft>
                          <a:spcPts val="0"/>
                        </a:spcAft>
                      </a:pPr>
                      <a:r>
                        <a:rPr lang="en-IN" sz="1050" b="1" dirty="0">
                          <a:effectLst/>
                        </a:rPr>
                        <a:t>Components</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Stage</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dirty="0">
                          <a:effectLst/>
                        </a:rPr>
                        <a:t>Items</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Total Cost (Rs)</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309728">
                <a:tc rowSpan="4">
                  <a:txBody>
                    <a:bodyPr/>
                    <a:lstStyle/>
                    <a:p>
                      <a:pPr>
                        <a:lnSpc>
                          <a:spcPct val="115000"/>
                        </a:lnSpc>
                        <a:spcAft>
                          <a:spcPts val="0"/>
                        </a:spcAft>
                      </a:pPr>
                      <a:r>
                        <a:rPr lang="en-IN" sz="1050" b="1" dirty="0">
                          <a:effectLst/>
                        </a:rPr>
                        <a:t>Air</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rowSpan="3">
                  <a:txBody>
                    <a:bodyPr/>
                    <a:lstStyle/>
                    <a:p>
                      <a:pPr>
                        <a:lnSpc>
                          <a:spcPct val="115000"/>
                        </a:lnSpc>
                        <a:spcAft>
                          <a:spcPts val="0"/>
                        </a:spcAft>
                      </a:pPr>
                      <a:r>
                        <a:rPr lang="en-IN" sz="1050" b="1">
                          <a:effectLst/>
                        </a:rPr>
                        <a:t>Construction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Dust Management with Sprinkling of Water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1000000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309728">
                <a:tc vMerge="1">
                  <a:txBody>
                    <a:bodyPr/>
                    <a:lstStyle/>
                    <a:p>
                      <a:endParaRPr lang="en-IN"/>
                    </a:p>
                  </a:txBody>
                  <a:tcPr/>
                </a:tc>
                <a:tc vMerge="1">
                  <a:txBody>
                    <a:bodyPr/>
                    <a:lstStyle/>
                    <a:p>
                      <a:endParaRPr lang="en-IN"/>
                    </a:p>
                  </a:txBody>
                  <a:tcPr/>
                </a:tc>
                <a:tc>
                  <a:txBody>
                    <a:bodyPr/>
                    <a:lstStyle/>
                    <a:p>
                      <a:pPr>
                        <a:lnSpc>
                          <a:spcPct val="115000"/>
                        </a:lnSpc>
                        <a:spcAft>
                          <a:spcPts val="0"/>
                        </a:spcAft>
                      </a:pPr>
                      <a:r>
                        <a:rPr lang="en-IN" sz="1050" b="1" dirty="0">
                          <a:effectLst/>
                        </a:rPr>
                        <a:t>Covers for Vehicles Transporting, Construction Materials</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500000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309728">
                <a:tc vMerge="1">
                  <a:txBody>
                    <a:bodyPr/>
                    <a:lstStyle/>
                    <a:p>
                      <a:endParaRPr lang="en-IN"/>
                    </a:p>
                  </a:txBody>
                  <a:tcPr/>
                </a:tc>
                <a:tc vMerge="1">
                  <a:txBody>
                    <a:bodyPr/>
                    <a:lstStyle/>
                    <a:p>
                      <a:endParaRPr lang="en-IN"/>
                    </a:p>
                  </a:txBody>
                  <a:tcPr/>
                </a:tc>
                <a:tc>
                  <a:txBody>
                    <a:bodyPr/>
                    <a:lstStyle/>
                    <a:p>
                      <a:pPr>
                        <a:lnSpc>
                          <a:spcPct val="115000"/>
                        </a:lnSpc>
                        <a:spcAft>
                          <a:spcPts val="0"/>
                        </a:spcAft>
                      </a:pPr>
                      <a:r>
                        <a:rPr lang="en-IN" sz="1050" b="1">
                          <a:effectLst/>
                        </a:rPr>
                        <a:t>Shed for de-dusting of cements bags</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50000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148314">
                <a:tc vMerge="1">
                  <a:txBody>
                    <a:bodyPr/>
                    <a:lstStyle/>
                    <a:p>
                      <a:endParaRPr lang="en-IN"/>
                    </a:p>
                  </a:txBody>
                  <a:tcPr/>
                </a:tc>
                <a:tc>
                  <a:txBody>
                    <a:bodyPr/>
                    <a:lstStyle/>
                    <a:p>
                      <a:pPr>
                        <a:lnSpc>
                          <a:spcPct val="115000"/>
                        </a:lnSpc>
                        <a:spcAft>
                          <a:spcPts val="0"/>
                        </a:spcAft>
                      </a:pPr>
                      <a:r>
                        <a:rPr lang="en-IN" sz="1050" b="1">
                          <a:effectLst/>
                        </a:rPr>
                        <a:t>Operation</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Stack to DG set</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200000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309728">
                <a:tc rowSpan="4">
                  <a:txBody>
                    <a:bodyPr/>
                    <a:lstStyle/>
                    <a:p>
                      <a:pPr>
                        <a:lnSpc>
                          <a:spcPct val="115000"/>
                        </a:lnSpc>
                        <a:spcAft>
                          <a:spcPts val="0"/>
                        </a:spcAft>
                      </a:pPr>
                      <a:r>
                        <a:rPr lang="en-IN" sz="1050" b="1" dirty="0">
                          <a:effectLst/>
                        </a:rPr>
                        <a:t>Water</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rowSpan="2">
                  <a:txBody>
                    <a:bodyPr/>
                    <a:lstStyle/>
                    <a:p>
                      <a:pPr>
                        <a:lnSpc>
                          <a:spcPct val="115000"/>
                        </a:lnSpc>
                        <a:spcAft>
                          <a:spcPts val="0"/>
                        </a:spcAft>
                      </a:pPr>
                      <a:r>
                        <a:rPr lang="en-IN" sz="1050" b="1">
                          <a:effectLst/>
                        </a:rPr>
                        <a:t>Construction</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Sanitary Facilities for Construction Workers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200000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148314">
                <a:tc vMerge="1">
                  <a:txBody>
                    <a:bodyPr/>
                    <a:lstStyle/>
                    <a:p>
                      <a:endParaRPr lang="en-IN"/>
                    </a:p>
                  </a:txBody>
                  <a:tcPr/>
                </a:tc>
                <a:tc vMerge="1">
                  <a:txBody>
                    <a:bodyPr/>
                    <a:lstStyle/>
                    <a:p>
                      <a:endParaRPr lang="en-IN"/>
                    </a:p>
                  </a:txBody>
                  <a:tcPr/>
                </a:tc>
                <a:tc>
                  <a:txBody>
                    <a:bodyPr/>
                    <a:lstStyle/>
                    <a:p>
                      <a:pPr>
                        <a:lnSpc>
                          <a:spcPct val="115000"/>
                        </a:lnSpc>
                        <a:spcAft>
                          <a:spcPts val="0"/>
                        </a:spcAft>
                      </a:pPr>
                      <a:r>
                        <a:rPr lang="en-IN" sz="1050" b="1">
                          <a:effectLst/>
                        </a:rPr>
                        <a:t>Silt Fencing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500000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148314">
                <a:tc vMerge="1">
                  <a:txBody>
                    <a:bodyPr/>
                    <a:lstStyle/>
                    <a:p>
                      <a:endParaRPr lang="en-IN"/>
                    </a:p>
                  </a:txBody>
                  <a:tcPr/>
                </a:tc>
                <a:tc rowSpan="2">
                  <a:txBody>
                    <a:bodyPr/>
                    <a:lstStyle/>
                    <a:p>
                      <a:pPr>
                        <a:lnSpc>
                          <a:spcPct val="115000"/>
                        </a:lnSpc>
                        <a:spcAft>
                          <a:spcPts val="0"/>
                        </a:spcAft>
                      </a:pPr>
                      <a:r>
                        <a:rPr lang="en-IN" sz="1050" b="1">
                          <a:effectLst/>
                        </a:rPr>
                        <a:t>Operation</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Oil &amp; Grease Traps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85000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148314">
                <a:tc vMerge="1">
                  <a:txBody>
                    <a:bodyPr/>
                    <a:lstStyle/>
                    <a:p>
                      <a:endParaRPr lang="en-IN"/>
                    </a:p>
                  </a:txBody>
                  <a:tcPr/>
                </a:tc>
                <a:tc vMerge="1">
                  <a:txBody>
                    <a:bodyPr/>
                    <a:lstStyle/>
                    <a:p>
                      <a:endParaRPr lang="en-IN"/>
                    </a:p>
                  </a:txBody>
                  <a:tcPr/>
                </a:tc>
                <a:tc>
                  <a:txBody>
                    <a:bodyPr/>
                    <a:lstStyle/>
                    <a:p>
                      <a:pPr>
                        <a:lnSpc>
                          <a:spcPct val="115000"/>
                        </a:lnSpc>
                        <a:spcAft>
                          <a:spcPts val="0"/>
                        </a:spcAft>
                      </a:pPr>
                      <a:r>
                        <a:rPr lang="en-IN" sz="1050" b="1">
                          <a:effectLst/>
                        </a:rPr>
                        <a:t>Installation of STP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500000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148314">
                <a:tc>
                  <a:txBody>
                    <a:bodyPr/>
                    <a:lstStyle/>
                    <a:p>
                      <a:pPr>
                        <a:lnSpc>
                          <a:spcPct val="115000"/>
                        </a:lnSpc>
                        <a:spcAft>
                          <a:spcPts val="0"/>
                        </a:spcAft>
                      </a:pPr>
                      <a:r>
                        <a:rPr lang="en-IN" sz="1050" b="1" dirty="0">
                          <a:effectLst/>
                        </a:rPr>
                        <a:t>Construction Safety</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Construction</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Facilities to Workers</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1250000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148314">
                <a:tc rowSpan="2">
                  <a:txBody>
                    <a:bodyPr/>
                    <a:lstStyle/>
                    <a:p>
                      <a:pPr>
                        <a:lnSpc>
                          <a:spcPct val="115000"/>
                        </a:lnSpc>
                        <a:spcAft>
                          <a:spcPts val="0"/>
                        </a:spcAft>
                      </a:pPr>
                      <a:r>
                        <a:rPr lang="en-IN" sz="1050" b="1" dirty="0">
                          <a:effectLst/>
                        </a:rPr>
                        <a:t>Soil</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rowSpan="2">
                  <a:txBody>
                    <a:bodyPr/>
                    <a:lstStyle/>
                    <a:p>
                      <a:pPr>
                        <a:lnSpc>
                          <a:spcPct val="115000"/>
                        </a:lnSpc>
                        <a:spcAft>
                          <a:spcPts val="0"/>
                        </a:spcAft>
                      </a:pPr>
                      <a:r>
                        <a:rPr lang="en-IN" sz="1050" b="1">
                          <a:effectLst/>
                        </a:rPr>
                        <a:t>Construction</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Preservation of top soils</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400000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309728">
                <a:tc vMerge="1">
                  <a:txBody>
                    <a:bodyPr/>
                    <a:lstStyle/>
                    <a:p>
                      <a:endParaRPr lang="en-IN"/>
                    </a:p>
                  </a:txBody>
                  <a:tcPr/>
                </a:tc>
                <a:tc vMerge="1">
                  <a:txBody>
                    <a:bodyPr/>
                    <a:lstStyle/>
                    <a:p>
                      <a:endParaRPr lang="en-IN"/>
                    </a:p>
                  </a:txBody>
                  <a:tcPr/>
                </a:tc>
                <a:tc>
                  <a:txBody>
                    <a:bodyPr/>
                    <a:lstStyle/>
                    <a:p>
                      <a:pPr>
                        <a:lnSpc>
                          <a:spcPct val="115000"/>
                        </a:lnSpc>
                        <a:spcAft>
                          <a:spcPts val="0"/>
                        </a:spcAft>
                      </a:pPr>
                      <a:r>
                        <a:rPr lang="en-IN" sz="1050" b="1">
                          <a:effectLst/>
                        </a:rPr>
                        <a:t>Cement Flooring at Fuel Storage Yard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50000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309728">
                <a:tc>
                  <a:txBody>
                    <a:bodyPr/>
                    <a:lstStyle/>
                    <a:p>
                      <a:pPr>
                        <a:lnSpc>
                          <a:spcPct val="115000"/>
                        </a:lnSpc>
                        <a:spcAft>
                          <a:spcPts val="0"/>
                        </a:spcAft>
                      </a:pPr>
                      <a:r>
                        <a:rPr lang="en-IN" sz="1050" b="1" dirty="0">
                          <a:effectLst/>
                        </a:rPr>
                        <a:t>Compensatory afforestation </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Construction/Operation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Plantation of 1750 trees @ Rs 1500/- tree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2625000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309728">
                <a:tc rowSpan="2">
                  <a:txBody>
                    <a:bodyPr/>
                    <a:lstStyle/>
                    <a:p>
                      <a:pPr>
                        <a:lnSpc>
                          <a:spcPct val="115000"/>
                        </a:lnSpc>
                        <a:spcAft>
                          <a:spcPts val="0"/>
                        </a:spcAft>
                      </a:pPr>
                      <a:r>
                        <a:rPr lang="en-IN" sz="1050" b="1" dirty="0">
                          <a:effectLst/>
                        </a:rPr>
                        <a:t>Waste Management</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Construction</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Bins for collection of waste from sites</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25000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153745">
                <a:tc vMerge="1">
                  <a:txBody>
                    <a:bodyPr/>
                    <a:lstStyle/>
                    <a:p>
                      <a:endParaRPr lang="en-IN"/>
                    </a:p>
                  </a:txBody>
                  <a:tcPr/>
                </a:tc>
                <a:tc>
                  <a:txBody>
                    <a:bodyPr/>
                    <a:lstStyle/>
                    <a:p>
                      <a:pPr>
                        <a:lnSpc>
                          <a:spcPct val="115000"/>
                        </a:lnSpc>
                        <a:spcAft>
                          <a:spcPts val="0"/>
                        </a:spcAft>
                      </a:pPr>
                      <a:r>
                        <a:rPr lang="en-IN" sz="1050" b="1">
                          <a:effectLst/>
                        </a:rPr>
                        <a:t>Operation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Waste collection and segregation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200000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148314">
                <a:tc rowSpan="2">
                  <a:txBody>
                    <a:bodyPr/>
                    <a:lstStyle/>
                    <a:p>
                      <a:pPr>
                        <a:lnSpc>
                          <a:spcPct val="115000"/>
                        </a:lnSpc>
                        <a:spcAft>
                          <a:spcPts val="0"/>
                        </a:spcAft>
                      </a:pPr>
                      <a:r>
                        <a:rPr lang="en-IN" sz="1050" b="1" dirty="0">
                          <a:effectLst/>
                        </a:rPr>
                        <a:t>Noise</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Construction</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Ear plugs and muff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20000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148314">
                <a:tc vMerge="1">
                  <a:txBody>
                    <a:bodyPr/>
                    <a:lstStyle/>
                    <a:p>
                      <a:endParaRPr lang="en-IN"/>
                    </a:p>
                  </a:txBody>
                  <a:tcPr/>
                </a:tc>
                <a:tc>
                  <a:txBody>
                    <a:bodyPr/>
                    <a:lstStyle/>
                    <a:p>
                      <a:pPr>
                        <a:lnSpc>
                          <a:spcPct val="115000"/>
                        </a:lnSpc>
                        <a:spcAft>
                          <a:spcPts val="0"/>
                        </a:spcAft>
                      </a:pPr>
                      <a:r>
                        <a:rPr lang="en-IN" sz="1050" b="1">
                          <a:effectLst/>
                        </a:rPr>
                        <a:t>Operation</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Ear plugs and muff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20000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148314">
                <a:tc>
                  <a:txBody>
                    <a:bodyPr/>
                    <a:lstStyle/>
                    <a:p>
                      <a:pPr>
                        <a:lnSpc>
                          <a:spcPct val="115000"/>
                        </a:lnSpc>
                        <a:spcAft>
                          <a:spcPts val="0"/>
                        </a:spcAft>
                      </a:pPr>
                      <a:r>
                        <a:rPr lang="en-IN" sz="1050" b="1" dirty="0">
                          <a:effectLst/>
                        </a:rPr>
                        <a:t>Energy Conservations</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Operation Phase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just">
                        <a:lnSpc>
                          <a:spcPct val="115000"/>
                        </a:lnSpc>
                        <a:spcAft>
                          <a:spcPts val="0"/>
                        </a:spcAft>
                      </a:pPr>
                      <a:r>
                        <a:rPr lang="en-IN" sz="1050" b="1">
                          <a:effectLst/>
                        </a:rPr>
                        <a:t>Energy conservation measures  </a:t>
                      </a:r>
                      <a:endParaRPr lang="en-IN" sz="1050" b="1">
                        <a:effectLst/>
                        <a:latin typeface="Times New Roman" panose="02020603050405020304" pitchFamily="18" charset="0"/>
                        <a:ea typeface="Times New Roman" panose="02020603050405020304" pitchFamily="18" charset="0"/>
                      </a:endParaRPr>
                    </a:p>
                  </a:txBody>
                  <a:tcPr marL="35139" marR="35139" marT="0" marB="0" anchor="ctr"/>
                </a:tc>
                <a:tc>
                  <a:txBody>
                    <a:bodyPr/>
                    <a:lstStyle/>
                    <a:p>
                      <a:pPr algn="ctr">
                        <a:lnSpc>
                          <a:spcPct val="115000"/>
                        </a:lnSpc>
                        <a:spcAft>
                          <a:spcPts val="0"/>
                        </a:spcAft>
                      </a:pPr>
                      <a:r>
                        <a:rPr lang="en-IN" sz="1050" b="1">
                          <a:effectLst/>
                        </a:rPr>
                        <a:t>1000000</a:t>
                      </a:r>
                      <a:endParaRPr lang="en-IN" sz="1050" b="1">
                        <a:effectLst/>
                        <a:latin typeface="Times New Roman" panose="02020603050405020304" pitchFamily="18" charset="0"/>
                        <a:ea typeface="Times New Roman" panose="02020603050405020304" pitchFamily="18" charset="0"/>
                      </a:endParaRPr>
                    </a:p>
                  </a:txBody>
                  <a:tcPr marL="35139" marR="35139" marT="0" marB="0" anchor="ctr"/>
                </a:tc>
              </a:tr>
              <a:tr h="148314">
                <a:tc rowSpan="2">
                  <a:txBody>
                    <a:bodyPr/>
                    <a:lstStyle/>
                    <a:p>
                      <a:pPr>
                        <a:lnSpc>
                          <a:spcPct val="115000"/>
                        </a:lnSpc>
                        <a:spcAft>
                          <a:spcPts val="0"/>
                        </a:spcAft>
                      </a:pPr>
                      <a:r>
                        <a:rPr lang="en-IN" sz="1050" b="1" dirty="0">
                          <a:effectLst/>
                        </a:rPr>
                        <a:t>Occupational Health &amp; Safety </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rowSpan="2">
                  <a:txBody>
                    <a:bodyPr/>
                    <a:lstStyle/>
                    <a:p>
                      <a:pPr>
                        <a:lnSpc>
                          <a:spcPct val="115000"/>
                        </a:lnSpc>
                        <a:spcAft>
                          <a:spcPts val="0"/>
                        </a:spcAft>
                      </a:pPr>
                      <a:r>
                        <a:rPr lang="en-IN" sz="1050" b="1">
                          <a:effectLst/>
                        </a:rPr>
                        <a:t>Construction</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just">
                        <a:lnSpc>
                          <a:spcPct val="115000"/>
                        </a:lnSpc>
                        <a:spcAft>
                          <a:spcPts val="0"/>
                        </a:spcAft>
                      </a:pPr>
                      <a:r>
                        <a:rPr lang="en-IN" sz="1050" b="1">
                          <a:effectLst/>
                        </a:rPr>
                        <a:t>PPEs for workers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500000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309728">
                <a:tc vMerge="1">
                  <a:txBody>
                    <a:bodyPr/>
                    <a:lstStyle/>
                    <a:p>
                      <a:endParaRPr lang="en-IN"/>
                    </a:p>
                  </a:txBody>
                  <a:tcPr/>
                </a:tc>
                <a:tc vMerge="1">
                  <a:txBody>
                    <a:bodyPr/>
                    <a:lstStyle/>
                    <a:p>
                      <a:endParaRPr lang="en-IN"/>
                    </a:p>
                  </a:txBody>
                  <a:tcPr/>
                </a:tc>
                <a:tc>
                  <a:txBody>
                    <a:bodyPr/>
                    <a:lstStyle/>
                    <a:p>
                      <a:pPr>
                        <a:lnSpc>
                          <a:spcPct val="115000"/>
                        </a:lnSpc>
                        <a:spcAft>
                          <a:spcPts val="0"/>
                        </a:spcAft>
                      </a:pPr>
                      <a:r>
                        <a:rPr lang="en-IN" sz="1050" b="1">
                          <a:effectLst/>
                        </a:rPr>
                        <a:t>Workers facilities as per BOCW Regulations</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1000000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471142">
                <a:tc>
                  <a:txBody>
                    <a:bodyPr/>
                    <a:lstStyle/>
                    <a:p>
                      <a:pPr>
                        <a:lnSpc>
                          <a:spcPct val="115000"/>
                        </a:lnSpc>
                        <a:spcAft>
                          <a:spcPts val="0"/>
                        </a:spcAft>
                      </a:pPr>
                      <a:r>
                        <a:rPr lang="en-IN" sz="1050" b="1" dirty="0">
                          <a:effectLst/>
                        </a:rPr>
                        <a:t>Landscaping</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Operation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just">
                        <a:lnSpc>
                          <a:spcPct val="115000"/>
                        </a:lnSpc>
                        <a:spcAft>
                          <a:spcPts val="0"/>
                        </a:spcAft>
                      </a:pPr>
                      <a:r>
                        <a:rPr lang="en-IN" sz="1050" b="1">
                          <a:effectLst/>
                        </a:rPr>
                        <a:t>Landscaping within Airport and Green Belt/plantation in nearby settlement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3000000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148314">
                <a:tc>
                  <a:txBody>
                    <a:bodyPr/>
                    <a:lstStyle/>
                    <a:p>
                      <a:pPr>
                        <a:lnSpc>
                          <a:spcPct val="115000"/>
                        </a:lnSpc>
                        <a:spcAft>
                          <a:spcPts val="0"/>
                        </a:spcAft>
                      </a:pPr>
                      <a:r>
                        <a:rPr lang="en-IN" sz="1050" b="1" dirty="0">
                          <a:effectLst/>
                        </a:rPr>
                        <a:t> </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a:effectLst/>
                        </a:rPr>
                        <a:t> </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Total</a:t>
                      </a:r>
                      <a:endParaRPr lang="en-IN" sz="1050" b="1">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a:effectLst/>
                        </a:rPr>
                        <a:t>1,31,25,000</a:t>
                      </a:r>
                      <a:endParaRPr lang="en-IN" sz="1050" b="1">
                        <a:effectLst/>
                        <a:latin typeface="Times New Roman" panose="02020603050405020304" pitchFamily="18" charset="0"/>
                        <a:ea typeface="Times New Roman" panose="02020603050405020304" pitchFamily="18" charset="0"/>
                      </a:endParaRPr>
                    </a:p>
                  </a:txBody>
                  <a:tcPr marL="35139" marR="35139" marT="0" marB="0"/>
                </a:tc>
              </a:tr>
              <a:tr h="212320">
                <a:tc>
                  <a:txBody>
                    <a:bodyPr/>
                    <a:lstStyle/>
                    <a:p>
                      <a:pPr>
                        <a:lnSpc>
                          <a:spcPct val="115000"/>
                        </a:lnSpc>
                        <a:spcAft>
                          <a:spcPts val="0"/>
                        </a:spcAft>
                      </a:pPr>
                      <a:r>
                        <a:rPr lang="en-IN" sz="1050" b="1" dirty="0">
                          <a:effectLst/>
                        </a:rPr>
                        <a:t> </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a:txBody>
                    <a:bodyPr/>
                    <a:lstStyle/>
                    <a:p>
                      <a:pPr>
                        <a:lnSpc>
                          <a:spcPct val="115000"/>
                        </a:lnSpc>
                        <a:spcAft>
                          <a:spcPts val="0"/>
                        </a:spcAft>
                      </a:pPr>
                      <a:r>
                        <a:rPr lang="en-IN" sz="1050" b="1" dirty="0">
                          <a:effectLst/>
                        </a:rPr>
                        <a:t> </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dirty="0">
                          <a:effectLst/>
                        </a:rPr>
                        <a:t>Say</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c>
                  <a:txBody>
                    <a:bodyPr/>
                    <a:lstStyle/>
                    <a:p>
                      <a:pPr algn="ctr">
                        <a:lnSpc>
                          <a:spcPct val="115000"/>
                        </a:lnSpc>
                        <a:spcAft>
                          <a:spcPts val="0"/>
                        </a:spcAft>
                      </a:pPr>
                      <a:r>
                        <a:rPr lang="en-IN" sz="1050" b="1" dirty="0">
                          <a:effectLst/>
                        </a:rPr>
                        <a:t>Rs 1.3 Crores </a:t>
                      </a:r>
                      <a:endParaRPr lang="en-IN" sz="1050" b="1" dirty="0">
                        <a:effectLst/>
                        <a:latin typeface="Times New Roman" panose="02020603050405020304" pitchFamily="18" charset="0"/>
                        <a:ea typeface="Times New Roman" panose="02020603050405020304" pitchFamily="18" charset="0"/>
                      </a:endParaRPr>
                    </a:p>
                  </a:txBody>
                  <a:tcPr marL="35139" marR="35139" marT="0" marB="0"/>
                </a:tc>
              </a:tr>
            </a:tbl>
          </a:graphicData>
        </a:graphic>
      </p:graphicFrame>
    </p:spTree>
    <p:extLst>
      <p:ext uri="{BB962C8B-B14F-4D97-AF65-F5344CB8AC3E}">
        <p14:creationId xmlns:p14="http://schemas.microsoft.com/office/powerpoint/2010/main" val="22399037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533400"/>
            <a:ext cx="8534400" cy="4062651"/>
          </a:xfrm>
          <a:prstGeom prst="rect">
            <a:avLst/>
          </a:prstGeom>
        </p:spPr>
        <p:txBody>
          <a:bodyPr wrap="square">
            <a:spAutoFit/>
          </a:bodyPr>
          <a:lstStyle/>
          <a:p>
            <a:pPr algn="just">
              <a:lnSpc>
                <a:spcPct val="150000"/>
              </a:lnSpc>
              <a:spcAft>
                <a:spcPts val="600"/>
              </a:spcAft>
            </a:pPr>
            <a:r>
              <a:rPr lang="en-IN" b="1" dirty="0"/>
              <a:t>2. </a:t>
            </a:r>
            <a:r>
              <a:rPr lang="en-IN" b="1" dirty="0" smtClean="0"/>
              <a:t>Location of the project</a:t>
            </a:r>
          </a:p>
          <a:p>
            <a:pPr algn="just">
              <a:lnSpc>
                <a:spcPct val="150000"/>
              </a:lnSpc>
              <a:spcAft>
                <a:spcPts val="600"/>
              </a:spcAft>
            </a:pPr>
            <a:endParaRPr lang="en-IN" b="1" dirty="0" smtClean="0"/>
          </a:p>
          <a:p>
            <a:pPr marL="342900" indent="-342900" algn="just">
              <a:lnSpc>
                <a:spcPct val="150000"/>
              </a:lnSpc>
              <a:spcAft>
                <a:spcPts val="600"/>
              </a:spcAft>
              <a:buFont typeface="Arial" panose="020B0604020202020204" pitchFamily="34" charset="0"/>
              <a:buChar char="•"/>
            </a:pPr>
            <a:r>
              <a:rPr lang="en-US" dirty="0">
                <a:latin typeface="+mj-lt"/>
                <a:ea typeface="Times New Roman" panose="02020603050405020304" pitchFamily="18" charset="0"/>
                <a:cs typeface="Times New Roman" panose="02020603050405020304" pitchFamily="18" charset="0"/>
              </a:rPr>
              <a:t>The proposed project site is located at </a:t>
            </a:r>
            <a:r>
              <a:rPr lang="en-US" dirty="0" err="1">
                <a:latin typeface="+mj-lt"/>
                <a:ea typeface="Times New Roman" panose="02020603050405020304" pitchFamily="18" charset="0"/>
                <a:cs typeface="Times New Roman" panose="02020603050405020304" pitchFamily="18" charset="0"/>
              </a:rPr>
              <a:t>Dharampur</a:t>
            </a:r>
            <a:r>
              <a:rPr lang="en-US" dirty="0">
                <a:latin typeface="+mj-lt"/>
                <a:ea typeface="Times New Roman" panose="02020603050405020304" pitchFamily="18" charset="0"/>
                <a:cs typeface="Times New Roman" panose="02020603050405020304" pitchFamily="18" charset="0"/>
              </a:rPr>
              <a:t> </a:t>
            </a:r>
            <a:r>
              <a:rPr lang="en-US" dirty="0" err="1">
                <a:latin typeface="+mj-lt"/>
                <a:ea typeface="Times New Roman" panose="02020603050405020304" pitchFamily="18" charset="0"/>
                <a:cs typeface="Times New Roman" panose="02020603050405020304" pitchFamily="18" charset="0"/>
              </a:rPr>
              <a:t>Sahadat</a:t>
            </a:r>
            <a:r>
              <a:rPr lang="en-US" dirty="0">
                <a:latin typeface="+mj-lt"/>
                <a:ea typeface="Times New Roman" panose="02020603050405020304" pitchFamily="18" charset="0"/>
                <a:cs typeface="Times New Roman" panose="02020603050405020304" pitchFamily="18" charset="0"/>
              </a:rPr>
              <a:t>, </a:t>
            </a:r>
            <a:r>
              <a:rPr lang="en-US" dirty="0" err="1">
                <a:latin typeface="+mj-lt"/>
                <a:ea typeface="Times New Roman" panose="02020603050405020304" pitchFamily="18" charset="0"/>
                <a:cs typeface="Times New Roman" panose="02020603050405020304" pitchFamily="18" charset="0"/>
              </a:rPr>
              <a:t>Firozpur</a:t>
            </a:r>
            <a:r>
              <a:rPr lang="en-US" dirty="0">
                <a:latin typeface="+mj-lt"/>
                <a:ea typeface="Times New Roman" panose="02020603050405020304" pitchFamily="18" charset="0"/>
                <a:cs typeface="Times New Roman" panose="02020603050405020304" pitchFamily="18" charset="0"/>
              </a:rPr>
              <a:t>, Ganja, </a:t>
            </a:r>
            <a:r>
              <a:rPr lang="en-US" dirty="0" err="1">
                <a:latin typeface="+mj-lt"/>
                <a:ea typeface="Times New Roman" panose="02020603050405020304" pitchFamily="18" charset="0"/>
                <a:cs typeface="Times New Roman" panose="02020603050405020304" pitchFamily="18" charset="0"/>
              </a:rPr>
              <a:t>Janaura</a:t>
            </a:r>
            <a:r>
              <a:rPr lang="en-US" dirty="0">
                <a:latin typeface="+mj-lt"/>
                <a:ea typeface="Times New Roman" panose="02020603050405020304" pitchFamily="18" charset="0"/>
                <a:cs typeface="Times New Roman" panose="02020603050405020304" pitchFamily="18" charset="0"/>
              </a:rPr>
              <a:t>, </a:t>
            </a:r>
            <a:r>
              <a:rPr lang="en-US" dirty="0" err="1">
                <a:latin typeface="+mj-lt"/>
                <a:ea typeface="Times New Roman" panose="02020603050405020304" pitchFamily="18" charset="0"/>
                <a:cs typeface="Times New Roman" panose="02020603050405020304" pitchFamily="18" charset="0"/>
              </a:rPr>
              <a:t>Kushmaha</a:t>
            </a:r>
            <a:r>
              <a:rPr lang="en-US" dirty="0">
                <a:latin typeface="+mj-lt"/>
                <a:ea typeface="Times New Roman" panose="02020603050405020304" pitchFamily="18" charset="0"/>
                <a:cs typeface="Times New Roman" panose="02020603050405020304" pitchFamily="18" charset="0"/>
              </a:rPr>
              <a:t>, </a:t>
            </a:r>
            <a:r>
              <a:rPr lang="en-US" dirty="0" err="1">
                <a:latin typeface="+mj-lt"/>
                <a:ea typeface="Times New Roman" panose="02020603050405020304" pitchFamily="18" charset="0"/>
                <a:cs typeface="Times New Roman" panose="02020603050405020304" pitchFamily="18" charset="0"/>
              </a:rPr>
              <a:t>Nandapur</a:t>
            </a:r>
            <a:r>
              <a:rPr lang="en-US" dirty="0">
                <a:latin typeface="+mj-lt"/>
                <a:ea typeface="Times New Roman" panose="02020603050405020304" pitchFamily="18" charset="0"/>
                <a:cs typeface="Times New Roman" panose="02020603050405020304" pitchFamily="18" charset="0"/>
              </a:rPr>
              <a:t>, Pure </a:t>
            </a:r>
            <a:r>
              <a:rPr lang="en-US" dirty="0" err="1">
                <a:latin typeface="+mj-lt"/>
                <a:ea typeface="Times New Roman" panose="02020603050405020304" pitchFamily="18" charset="0"/>
                <a:cs typeface="Times New Roman" panose="02020603050405020304" pitchFamily="18" charset="0"/>
              </a:rPr>
              <a:t>Husan</a:t>
            </a:r>
            <a:r>
              <a:rPr lang="en-US" dirty="0">
                <a:latin typeface="+mj-lt"/>
                <a:ea typeface="Times New Roman" panose="02020603050405020304" pitchFamily="18" charset="0"/>
                <a:cs typeface="Times New Roman" panose="02020603050405020304" pitchFamily="18" charset="0"/>
              </a:rPr>
              <a:t> Khan, </a:t>
            </a:r>
            <a:r>
              <a:rPr lang="en-US" dirty="0" err="1">
                <a:latin typeface="+mj-lt"/>
                <a:ea typeface="Times New Roman" panose="02020603050405020304" pitchFamily="18" charset="0"/>
                <a:cs typeface="Times New Roman" panose="02020603050405020304" pitchFamily="18" charset="0"/>
              </a:rPr>
              <a:t>Sarethi</a:t>
            </a:r>
            <a:r>
              <a:rPr lang="en-US" dirty="0">
                <a:latin typeface="+mj-lt"/>
                <a:ea typeface="Times New Roman" panose="02020603050405020304" pitchFamily="18" charset="0"/>
                <a:cs typeface="Times New Roman" panose="02020603050405020304" pitchFamily="18" charset="0"/>
              </a:rPr>
              <a:t> villages of </a:t>
            </a:r>
            <a:r>
              <a:rPr lang="en-US" dirty="0" err="1">
                <a:latin typeface="+mj-lt"/>
                <a:ea typeface="Times New Roman" panose="02020603050405020304" pitchFamily="18" charset="0"/>
                <a:cs typeface="Times New Roman" panose="02020603050405020304" pitchFamily="18" charset="0"/>
              </a:rPr>
              <a:t>Faizabad</a:t>
            </a:r>
            <a:r>
              <a:rPr lang="en-US" dirty="0">
                <a:latin typeface="+mj-lt"/>
                <a:ea typeface="Times New Roman" panose="02020603050405020304" pitchFamily="18" charset="0"/>
                <a:cs typeface="Times New Roman" panose="02020603050405020304" pitchFamily="18" charset="0"/>
              </a:rPr>
              <a:t> Taluk and </a:t>
            </a:r>
            <a:r>
              <a:rPr lang="en-US" dirty="0" err="1">
                <a:latin typeface="+mj-lt"/>
                <a:ea typeface="Times New Roman" panose="02020603050405020304" pitchFamily="18" charset="0"/>
                <a:cs typeface="Times New Roman" panose="02020603050405020304" pitchFamily="18" charset="0"/>
              </a:rPr>
              <a:t>Faziabad</a:t>
            </a:r>
            <a:r>
              <a:rPr lang="en-US" dirty="0">
                <a:latin typeface="+mj-lt"/>
                <a:ea typeface="Times New Roman" panose="02020603050405020304" pitchFamily="18" charset="0"/>
                <a:cs typeface="Times New Roman" panose="02020603050405020304" pitchFamily="18" charset="0"/>
              </a:rPr>
              <a:t> District. </a:t>
            </a:r>
            <a:endParaRPr lang="en-US" dirty="0" smtClean="0">
              <a:latin typeface="+mj-lt"/>
              <a:ea typeface="Times New Roman" panose="02020603050405020304" pitchFamily="18" charset="0"/>
            </a:endParaRPr>
          </a:p>
          <a:p>
            <a:pPr marL="342900" indent="-342900" algn="just">
              <a:lnSpc>
                <a:spcPct val="150000"/>
              </a:lnSpc>
              <a:buFont typeface="Arial" panose="020B0604020202020204" pitchFamily="34" charset="0"/>
              <a:buChar char="•"/>
            </a:pPr>
            <a:r>
              <a:rPr lang="en-US" dirty="0" smtClean="0">
                <a:latin typeface="+mj-lt"/>
                <a:ea typeface="Times New Roman" panose="02020603050405020304" pitchFamily="18" charset="0"/>
                <a:cs typeface="Times New Roman" panose="02020603050405020304" pitchFamily="18" charset="0"/>
              </a:rPr>
              <a:t>Geographical </a:t>
            </a:r>
            <a:r>
              <a:rPr lang="en-US" dirty="0" smtClean="0">
                <a:latin typeface="+mj-lt"/>
                <a:ea typeface="Times New Roman" panose="02020603050405020304" pitchFamily="18" charset="0"/>
                <a:cs typeface="Times New Roman" panose="02020603050405020304" pitchFamily="18" charset="0"/>
              </a:rPr>
              <a:t>location:</a:t>
            </a:r>
          </a:p>
          <a:p>
            <a:pPr marL="800100" lvl="1" indent="-342900" algn="just">
              <a:lnSpc>
                <a:spcPct val="150000"/>
              </a:lnSpc>
              <a:buFont typeface="Arial" panose="020B0604020202020204" pitchFamily="34" charset="0"/>
              <a:buChar char="•"/>
            </a:pPr>
            <a:r>
              <a:rPr lang="en-US" dirty="0" smtClean="0">
                <a:latin typeface="+mj-lt"/>
                <a:ea typeface="Times New Roman" panose="02020603050405020304" pitchFamily="18" charset="0"/>
                <a:cs typeface="Times New Roman" panose="02020603050405020304" pitchFamily="18" charset="0"/>
              </a:rPr>
              <a:t>Latitude		: </a:t>
            </a:r>
            <a:r>
              <a:rPr lang="en-US" dirty="0"/>
              <a:t>26°44'55.58"N to </a:t>
            </a:r>
            <a:r>
              <a:rPr lang="en-US" dirty="0" smtClean="0"/>
              <a:t>26°45'22.25"N</a:t>
            </a:r>
          </a:p>
          <a:p>
            <a:pPr marL="800100" lvl="1" indent="-342900" algn="just">
              <a:lnSpc>
                <a:spcPct val="150000"/>
              </a:lnSpc>
              <a:buFont typeface="Arial" panose="020B0604020202020204" pitchFamily="34" charset="0"/>
              <a:buChar char="•"/>
            </a:pPr>
            <a:r>
              <a:rPr lang="en-US" dirty="0" smtClean="0">
                <a:latin typeface="+mj-lt"/>
                <a:ea typeface="Times New Roman" panose="02020603050405020304" pitchFamily="18" charset="0"/>
                <a:cs typeface="Times New Roman" panose="02020603050405020304" pitchFamily="18" charset="0"/>
              </a:rPr>
              <a:t>Longitude</a:t>
            </a:r>
            <a:r>
              <a:rPr lang="en-US" dirty="0" smtClean="0">
                <a:latin typeface="+mj-lt"/>
                <a:ea typeface="Times New Roman" panose="02020603050405020304" pitchFamily="18" charset="0"/>
                <a:cs typeface="Times New Roman" panose="02020603050405020304" pitchFamily="18" charset="0"/>
              </a:rPr>
              <a:t>		: </a:t>
            </a:r>
            <a:r>
              <a:rPr lang="en-US" dirty="0"/>
              <a:t>82° 8'35.94"E to 82° 9'39.62"E </a:t>
            </a:r>
            <a:endParaRPr lang="en-US" dirty="0" smtClean="0">
              <a:latin typeface="+mj-lt"/>
              <a:ea typeface="Times New Roman" panose="02020603050405020304" pitchFamily="18" charset="0"/>
              <a:cs typeface="Times New Roman" panose="02020603050405020304" pitchFamily="18" charset="0"/>
            </a:endParaRPr>
          </a:p>
          <a:p>
            <a:pPr marL="800100" lvl="1" indent="-342900" algn="just">
              <a:lnSpc>
                <a:spcPct val="150000"/>
              </a:lnSpc>
              <a:buFont typeface="Arial" panose="020B0604020202020204" pitchFamily="34" charset="0"/>
              <a:buChar char="•"/>
            </a:pPr>
            <a:r>
              <a:rPr lang="en-US" dirty="0" smtClean="0">
                <a:latin typeface="+mj-lt"/>
                <a:ea typeface="Times New Roman" panose="02020603050405020304" pitchFamily="18" charset="0"/>
                <a:cs typeface="Times New Roman" panose="02020603050405020304" pitchFamily="18" charset="0"/>
              </a:rPr>
              <a:t>Altitude 		: </a:t>
            </a:r>
            <a:r>
              <a:rPr lang="en-US" dirty="0" smtClean="0">
                <a:latin typeface="+mj-lt"/>
                <a:ea typeface="Times New Roman" panose="02020603050405020304" pitchFamily="18" charset="0"/>
                <a:cs typeface="Times New Roman" panose="02020603050405020304" pitchFamily="18" charset="0"/>
              </a:rPr>
              <a:t>99 - 106 </a:t>
            </a:r>
            <a:r>
              <a:rPr lang="en-US" dirty="0">
                <a:latin typeface="+mj-lt"/>
                <a:ea typeface="Times New Roman" panose="02020603050405020304" pitchFamily="18" charset="0"/>
                <a:cs typeface="Times New Roman" panose="02020603050405020304" pitchFamily="18" charset="0"/>
              </a:rPr>
              <a:t>m above </a:t>
            </a:r>
            <a:r>
              <a:rPr lang="en-US" dirty="0" smtClean="0">
                <a:latin typeface="+mj-lt"/>
                <a:ea typeface="Times New Roman" panose="02020603050405020304" pitchFamily="18" charset="0"/>
                <a:cs typeface="Times New Roman" panose="02020603050405020304" pitchFamily="18" charset="0"/>
              </a:rPr>
              <a:t>MSL</a:t>
            </a:r>
            <a:endParaRPr lang="en-IN" dirty="0">
              <a:latin typeface="+mj-lt"/>
            </a:endParaRPr>
          </a:p>
        </p:txBody>
      </p:sp>
      <p:sp>
        <p:nvSpPr>
          <p:cNvPr id="4" name="Slide Number Placeholder 5">
            <a:extLst>
              <a:ext uri="{FF2B5EF4-FFF2-40B4-BE49-F238E27FC236}">
                <a16:creationId xmlns:a16="http://schemas.microsoft.com/office/drawing/2014/main" xmlns="" id="{C2835971-21AC-44E6-920A-81B12CEEA772}"/>
              </a:ext>
            </a:extLst>
          </p:cNvPr>
          <p:cNvSpPr>
            <a:spLocks noGrp="1"/>
          </p:cNvSpPr>
          <p:nvPr>
            <p:ph type="sldNum" sz="quarter" idx="12"/>
          </p:nvPr>
        </p:nvSpPr>
        <p:spPr>
          <a:xfrm>
            <a:off x="7010400" y="6381750"/>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401E4C70-F388-410D-8A74-ABED94EB63E6}" type="slidenum">
              <a:rPr lang="en-US" altLang="en-US" sz="1400"/>
              <a:pPr/>
              <a:t>4</a:t>
            </a:fld>
            <a:endParaRPr lang="en-US" altLang="en-US" sz="1400"/>
          </a:p>
        </p:txBody>
      </p:sp>
    </p:spTree>
    <p:extLst>
      <p:ext uri="{BB962C8B-B14F-4D97-AF65-F5344CB8AC3E}">
        <p14:creationId xmlns:p14="http://schemas.microsoft.com/office/powerpoint/2010/main" val="297113000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5">
            <a:extLst>
              <a:ext uri="{FF2B5EF4-FFF2-40B4-BE49-F238E27FC236}">
                <a16:creationId xmlns:a16="http://schemas.microsoft.com/office/drawing/2014/main" xmlns="" id="{F3C6E67A-7BBD-4B86-B841-B2AF8684CCF1}"/>
              </a:ext>
            </a:extLst>
          </p:cNvPr>
          <p:cNvSpPr>
            <a:spLocks noGrp="1"/>
          </p:cNvSpPr>
          <p:nvPr>
            <p:ph type="sldNum" sz="quarter" idx="12"/>
          </p:nvPr>
        </p:nvSpPr>
        <p:spPr>
          <a:xfrm>
            <a:off x="6553200" y="6346218"/>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965B86B7-958E-43BE-82DA-797D7BECDCD2}" type="slidenum">
              <a:rPr lang="en-US" altLang="en-US" sz="1400"/>
              <a:pPr/>
              <a:t>40</a:t>
            </a:fld>
            <a:endParaRPr lang="en-US" altLang="en-US" sz="1400"/>
          </a:p>
        </p:txBody>
      </p:sp>
      <p:sp>
        <p:nvSpPr>
          <p:cNvPr id="38915" name="Rectangle 4">
            <a:extLst>
              <a:ext uri="{FF2B5EF4-FFF2-40B4-BE49-F238E27FC236}">
                <a16:creationId xmlns:a16="http://schemas.microsoft.com/office/drawing/2014/main" xmlns="" id="{A257B0CF-8AC9-4FAA-8DF4-EF8F3C448338}"/>
              </a:ext>
            </a:extLst>
          </p:cNvPr>
          <p:cNvSpPr>
            <a:spLocks noChangeArrowheads="1"/>
          </p:cNvSpPr>
          <p:nvPr/>
        </p:nvSpPr>
        <p:spPr bwMode="auto">
          <a:xfrm>
            <a:off x="1671032" y="280436"/>
            <a:ext cx="56388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ctr" eaLnBrk="1" hangingPunct="1"/>
            <a:r>
              <a:rPr lang="en-US" altLang="en-US" sz="1800" b="1" dirty="0"/>
              <a:t>Environmental Monitoring Plan</a:t>
            </a:r>
          </a:p>
        </p:txBody>
      </p:sp>
      <p:graphicFrame>
        <p:nvGraphicFramePr>
          <p:cNvPr id="2" name="Table 1"/>
          <p:cNvGraphicFramePr>
            <a:graphicFrameLocks noGrp="1"/>
          </p:cNvGraphicFramePr>
          <p:nvPr>
            <p:extLst>
              <p:ext uri="{D42A27DB-BD31-4B8C-83A1-F6EECF244321}">
                <p14:modId xmlns:p14="http://schemas.microsoft.com/office/powerpoint/2010/main" val="1857263664"/>
              </p:ext>
            </p:extLst>
          </p:nvPr>
        </p:nvGraphicFramePr>
        <p:xfrm>
          <a:off x="380999" y="907778"/>
          <a:ext cx="8305801" cy="5155327"/>
        </p:xfrm>
        <a:graphic>
          <a:graphicData uri="http://schemas.openxmlformats.org/drawingml/2006/table">
            <a:tbl>
              <a:tblPr>
                <a:tableStyleId>{616DA210-FB5B-4158-B5E0-FEB733F419BA}</a:tableStyleId>
              </a:tblPr>
              <a:tblGrid>
                <a:gridCol w="1245551">
                  <a:extLst>
                    <a:ext uri="{9D8B030D-6E8A-4147-A177-3AD203B41FA5}">
                      <a16:colId xmlns:a16="http://schemas.microsoft.com/office/drawing/2014/main" xmlns="" val="3306993388"/>
                    </a:ext>
                  </a:extLst>
                </a:gridCol>
                <a:gridCol w="1345250">
                  <a:extLst>
                    <a:ext uri="{9D8B030D-6E8A-4147-A177-3AD203B41FA5}">
                      <a16:colId xmlns:a16="http://schemas.microsoft.com/office/drawing/2014/main" xmlns="" val="348979673"/>
                    </a:ext>
                  </a:extLst>
                </a:gridCol>
                <a:gridCol w="1752600">
                  <a:extLst>
                    <a:ext uri="{9D8B030D-6E8A-4147-A177-3AD203B41FA5}">
                      <a16:colId xmlns:a16="http://schemas.microsoft.com/office/drawing/2014/main" xmlns="" val="446964021"/>
                    </a:ext>
                  </a:extLst>
                </a:gridCol>
                <a:gridCol w="2209800">
                  <a:extLst>
                    <a:ext uri="{9D8B030D-6E8A-4147-A177-3AD203B41FA5}">
                      <a16:colId xmlns:a16="http://schemas.microsoft.com/office/drawing/2014/main" xmlns="" val="1050922509"/>
                    </a:ext>
                  </a:extLst>
                </a:gridCol>
                <a:gridCol w="1752600">
                  <a:extLst>
                    <a:ext uri="{9D8B030D-6E8A-4147-A177-3AD203B41FA5}">
                      <a16:colId xmlns:a16="http://schemas.microsoft.com/office/drawing/2014/main" xmlns="" val="3494148712"/>
                    </a:ext>
                  </a:extLst>
                </a:gridCol>
              </a:tblGrid>
              <a:tr h="274301">
                <a:tc>
                  <a:txBody>
                    <a:bodyPr/>
                    <a:lstStyle/>
                    <a:p>
                      <a:pPr marL="0" marR="0" algn="ctr">
                        <a:lnSpc>
                          <a:spcPct val="115000"/>
                        </a:lnSpc>
                        <a:spcBef>
                          <a:spcPts val="0"/>
                        </a:spcBef>
                        <a:spcAft>
                          <a:spcPts val="0"/>
                        </a:spcAft>
                        <a:tabLst>
                          <a:tab pos="2743200" algn="ctr"/>
                          <a:tab pos="5486400" algn="r"/>
                          <a:tab pos="5760720" algn="l"/>
                        </a:tabLst>
                      </a:pPr>
                      <a:r>
                        <a:rPr lang="en-US" sz="1400" b="1" dirty="0">
                          <a:effectLst/>
                        </a:rPr>
                        <a:t>Component</a:t>
                      </a:r>
                      <a:endParaRPr lang="en-US" sz="1600" b="1" dirty="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ctr">
                        <a:lnSpc>
                          <a:spcPct val="115000"/>
                        </a:lnSpc>
                        <a:spcBef>
                          <a:spcPts val="0"/>
                        </a:spcBef>
                        <a:spcAft>
                          <a:spcPts val="0"/>
                        </a:spcAft>
                        <a:tabLst>
                          <a:tab pos="5760720" algn="l"/>
                        </a:tabLst>
                      </a:pPr>
                      <a:r>
                        <a:rPr lang="en-US" sz="1400" b="1">
                          <a:effectLst/>
                        </a:rPr>
                        <a:t>Stage</a:t>
                      </a:r>
                      <a:endParaRPr lang="en-US" sz="1600" b="1">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ctr">
                        <a:lnSpc>
                          <a:spcPct val="115000"/>
                        </a:lnSpc>
                        <a:spcBef>
                          <a:spcPts val="0"/>
                        </a:spcBef>
                        <a:spcAft>
                          <a:spcPts val="0"/>
                        </a:spcAft>
                        <a:tabLst>
                          <a:tab pos="5760720" algn="l"/>
                        </a:tabLst>
                      </a:pPr>
                      <a:r>
                        <a:rPr lang="en-US" sz="1400" b="1">
                          <a:effectLst/>
                        </a:rPr>
                        <a:t>Parameter</a:t>
                      </a:r>
                      <a:endParaRPr lang="en-US" sz="1600" b="1">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ctr">
                        <a:lnSpc>
                          <a:spcPct val="115000"/>
                        </a:lnSpc>
                        <a:spcBef>
                          <a:spcPts val="0"/>
                        </a:spcBef>
                        <a:spcAft>
                          <a:spcPts val="0"/>
                        </a:spcAft>
                        <a:tabLst>
                          <a:tab pos="5760720" algn="l"/>
                        </a:tabLst>
                      </a:pPr>
                      <a:r>
                        <a:rPr lang="en-US" sz="1400" b="1">
                          <a:effectLst/>
                        </a:rPr>
                        <a:t>Locations</a:t>
                      </a:r>
                      <a:endParaRPr lang="en-US" sz="1600" b="1">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ctr">
                        <a:lnSpc>
                          <a:spcPct val="115000"/>
                        </a:lnSpc>
                        <a:spcBef>
                          <a:spcPts val="0"/>
                        </a:spcBef>
                        <a:spcAft>
                          <a:spcPts val="0"/>
                        </a:spcAft>
                        <a:tabLst>
                          <a:tab pos="5760720" algn="l"/>
                        </a:tabLst>
                      </a:pPr>
                      <a:r>
                        <a:rPr lang="en-US" sz="1400" b="1" dirty="0">
                          <a:effectLst/>
                        </a:rPr>
                        <a:t>Duration/ Frequency</a:t>
                      </a:r>
                      <a:endParaRPr lang="en-US" sz="1600" b="1" dirty="0">
                        <a:effectLst/>
                        <a:latin typeface="Times New Roman" panose="02020603050405020304" pitchFamily="18" charset="0"/>
                        <a:ea typeface="Times New Roman" panose="02020603050405020304" pitchFamily="18" charset="0"/>
                      </a:endParaRPr>
                    </a:p>
                  </a:txBody>
                  <a:tcPr marL="48789" marR="48789" marT="0" marB="0"/>
                </a:tc>
                <a:extLst>
                  <a:ext uri="{0D108BD9-81ED-4DB2-BD59-A6C34878D82A}">
                    <a16:rowId xmlns:a16="http://schemas.microsoft.com/office/drawing/2014/main" xmlns="" val="424165960"/>
                  </a:ext>
                </a:extLst>
              </a:tr>
              <a:tr h="411451">
                <a:tc rowSpan="2">
                  <a:txBody>
                    <a:bodyPr/>
                    <a:lstStyle/>
                    <a:p>
                      <a:pPr marL="0" marR="0" algn="just">
                        <a:lnSpc>
                          <a:spcPct val="115000"/>
                        </a:lnSpc>
                        <a:spcBef>
                          <a:spcPts val="0"/>
                        </a:spcBef>
                        <a:spcAft>
                          <a:spcPts val="0"/>
                        </a:spcAft>
                        <a:tabLst>
                          <a:tab pos="5760720" algn="l"/>
                        </a:tabLst>
                      </a:pPr>
                      <a:r>
                        <a:rPr lang="en-US" sz="1400" b="1">
                          <a:effectLst/>
                        </a:rPr>
                        <a:t>Air</a:t>
                      </a:r>
                      <a:endParaRPr lang="en-US" sz="1600" b="1">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nSpc>
                          <a:spcPct val="115000"/>
                        </a:lnSpc>
                        <a:spcBef>
                          <a:spcPts val="0"/>
                        </a:spcBef>
                        <a:spcAft>
                          <a:spcPts val="0"/>
                        </a:spcAft>
                        <a:tabLst>
                          <a:tab pos="5760720" algn="l"/>
                        </a:tabLst>
                      </a:pPr>
                      <a:r>
                        <a:rPr lang="en-US" sz="1200">
                          <a:effectLst/>
                        </a:rPr>
                        <a:t>Construction Phase</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a:effectLst/>
                        </a:rPr>
                        <a:t>PM</a:t>
                      </a:r>
                      <a:r>
                        <a:rPr lang="en-US" sz="1200" baseline="-25000">
                          <a:effectLst/>
                        </a:rPr>
                        <a:t>2.5</a:t>
                      </a:r>
                      <a:r>
                        <a:rPr lang="en-US" sz="1200">
                          <a:effectLst/>
                        </a:rPr>
                        <a:t>, PM</a:t>
                      </a:r>
                      <a:r>
                        <a:rPr lang="en-US" sz="1200" baseline="-25000">
                          <a:effectLst/>
                        </a:rPr>
                        <a:t>10</a:t>
                      </a:r>
                      <a:r>
                        <a:rPr lang="en-US" sz="1200">
                          <a:effectLst/>
                        </a:rPr>
                        <a:t>, SO</a:t>
                      </a:r>
                      <a:r>
                        <a:rPr lang="en-US" sz="1200" baseline="-25000">
                          <a:effectLst/>
                        </a:rPr>
                        <a:t>2</a:t>
                      </a:r>
                      <a:r>
                        <a:rPr lang="en-US" sz="1200">
                          <a:effectLst/>
                        </a:rPr>
                        <a:t>, NO</a:t>
                      </a:r>
                      <a:r>
                        <a:rPr lang="en-US" sz="1200" baseline="-25000">
                          <a:effectLst/>
                        </a:rPr>
                        <a:t>2</a:t>
                      </a:r>
                      <a:r>
                        <a:rPr lang="en-US" sz="1200">
                          <a:effectLst/>
                        </a:rPr>
                        <a:t>, CO</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2743200" algn="ctr"/>
                          <a:tab pos="5486400" algn="r"/>
                          <a:tab pos="5760720" algn="l"/>
                        </a:tabLst>
                      </a:pPr>
                      <a:r>
                        <a:rPr lang="en-US" sz="1200">
                          <a:effectLst/>
                        </a:rPr>
                        <a:t>Airport  site corners </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a:effectLst/>
                        </a:rPr>
                        <a:t>Continuous 24-hourly, once in a season</a:t>
                      </a:r>
                      <a:endParaRPr lang="en-US" sz="1400">
                        <a:effectLst/>
                        <a:latin typeface="Times New Roman" panose="02020603050405020304" pitchFamily="18" charset="0"/>
                        <a:ea typeface="Times New Roman" panose="02020603050405020304" pitchFamily="18" charset="0"/>
                      </a:endParaRPr>
                    </a:p>
                  </a:txBody>
                  <a:tcPr marL="48789" marR="48789" marT="0" marB="0"/>
                </a:tc>
                <a:extLst>
                  <a:ext uri="{0D108BD9-81ED-4DB2-BD59-A6C34878D82A}">
                    <a16:rowId xmlns:a16="http://schemas.microsoft.com/office/drawing/2014/main" xmlns="" val="1102859235"/>
                  </a:ext>
                </a:extLst>
              </a:tr>
              <a:tr h="411451">
                <a:tc vMerge="1">
                  <a:txBody>
                    <a:bodyPr/>
                    <a:lstStyle/>
                    <a:p>
                      <a:endParaRPr lang="en-US"/>
                    </a:p>
                  </a:txBody>
                  <a:tcPr/>
                </a:tc>
                <a:tc>
                  <a:txBody>
                    <a:bodyPr/>
                    <a:lstStyle/>
                    <a:p>
                      <a:pPr marL="0" marR="0">
                        <a:lnSpc>
                          <a:spcPct val="115000"/>
                        </a:lnSpc>
                        <a:spcBef>
                          <a:spcPts val="0"/>
                        </a:spcBef>
                        <a:spcAft>
                          <a:spcPts val="0"/>
                        </a:spcAft>
                        <a:tabLst>
                          <a:tab pos="5760720" algn="l"/>
                        </a:tabLst>
                      </a:pPr>
                      <a:r>
                        <a:rPr lang="en-US" sz="1200">
                          <a:effectLst/>
                        </a:rPr>
                        <a:t>Operation Phase</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a:effectLst/>
                        </a:rPr>
                        <a:t>PM</a:t>
                      </a:r>
                      <a:r>
                        <a:rPr lang="en-US" sz="1200" baseline="-25000">
                          <a:effectLst/>
                        </a:rPr>
                        <a:t>2.5</a:t>
                      </a:r>
                      <a:r>
                        <a:rPr lang="en-US" sz="1200">
                          <a:effectLst/>
                        </a:rPr>
                        <a:t>, PM</a:t>
                      </a:r>
                      <a:r>
                        <a:rPr lang="en-US" sz="1200" baseline="-25000">
                          <a:effectLst/>
                        </a:rPr>
                        <a:t>10</a:t>
                      </a:r>
                      <a:r>
                        <a:rPr lang="en-US" sz="1200">
                          <a:effectLst/>
                        </a:rPr>
                        <a:t>, SO</a:t>
                      </a:r>
                      <a:r>
                        <a:rPr lang="en-US" sz="1200" baseline="-25000">
                          <a:effectLst/>
                        </a:rPr>
                        <a:t>2</a:t>
                      </a:r>
                      <a:r>
                        <a:rPr lang="en-US" sz="1200">
                          <a:effectLst/>
                        </a:rPr>
                        <a:t>, NO</a:t>
                      </a:r>
                      <a:r>
                        <a:rPr lang="en-US" sz="1200" baseline="-25000">
                          <a:effectLst/>
                        </a:rPr>
                        <a:t>2</a:t>
                      </a:r>
                      <a:r>
                        <a:rPr lang="en-US" sz="1200">
                          <a:effectLst/>
                        </a:rPr>
                        <a:t>, CO</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2743200" algn="ctr"/>
                          <a:tab pos="5486400" algn="r"/>
                          <a:tab pos="5760720" algn="l"/>
                        </a:tabLst>
                      </a:pPr>
                      <a:r>
                        <a:rPr lang="en-US" sz="1200">
                          <a:effectLst/>
                        </a:rPr>
                        <a:t>Airport &amp; surrounding villages</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a:effectLst/>
                        </a:rPr>
                        <a:t>Continuous 24-hourly, once in month</a:t>
                      </a:r>
                      <a:endParaRPr lang="en-US" sz="1400">
                        <a:effectLst/>
                        <a:latin typeface="Times New Roman" panose="02020603050405020304" pitchFamily="18" charset="0"/>
                        <a:ea typeface="Times New Roman" panose="02020603050405020304" pitchFamily="18" charset="0"/>
                      </a:endParaRPr>
                    </a:p>
                  </a:txBody>
                  <a:tcPr marL="48789" marR="48789" marT="0" marB="0"/>
                </a:tc>
                <a:extLst>
                  <a:ext uri="{0D108BD9-81ED-4DB2-BD59-A6C34878D82A}">
                    <a16:rowId xmlns:a16="http://schemas.microsoft.com/office/drawing/2014/main" xmlns="" val="3977956576"/>
                  </a:ext>
                </a:extLst>
              </a:tr>
              <a:tr h="274301">
                <a:tc rowSpan="2">
                  <a:txBody>
                    <a:bodyPr/>
                    <a:lstStyle/>
                    <a:p>
                      <a:pPr marL="0" marR="0" algn="just">
                        <a:lnSpc>
                          <a:spcPct val="115000"/>
                        </a:lnSpc>
                        <a:spcBef>
                          <a:spcPts val="0"/>
                        </a:spcBef>
                        <a:spcAft>
                          <a:spcPts val="0"/>
                        </a:spcAft>
                        <a:tabLst>
                          <a:tab pos="5760720" algn="l"/>
                        </a:tabLst>
                      </a:pPr>
                      <a:r>
                        <a:rPr lang="en-US" sz="1400" b="1">
                          <a:effectLst/>
                        </a:rPr>
                        <a:t>Water Quality </a:t>
                      </a:r>
                      <a:endParaRPr lang="en-US" sz="1600" b="1">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nSpc>
                          <a:spcPct val="115000"/>
                        </a:lnSpc>
                        <a:spcBef>
                          <a:spcPts val="0"/>
                        </a:spcBef>
                        <a:spcAft>
                          <a:spcPts val="0"/>
                        </a:spcAft>
                        <a:tabLst>
                          <a:tab pos="5760720" algn="l"/>
                        </a:tabLst>
                      </a:pPr>
                      <a:r>
                        <a:rPr lang="en-US" sz="1200">
                          <a:effectLst/>
                        </a:rPr>
                        <a:t>Construction Stage</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a:effectLst/>
                        </a:rPr>
                        <a:t>Parameters as per IS 10500:2012</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dirty="0">
                          <a:effectLst/>
                        </a:rPr>
                        <a:t>One sample at the </a:t>
                      </a:r>
                      <a:r>
                        <a:rPr lang="en-US" sz="1200" dirty="0" smtClean="0">
                          <a:effectLst/>
                        </a:rPr>
                        <a:t>Proposed Airport  </a:t>
                      </a:r>
                      <a:endParaRPr lang="en-US" sz="1400" dirty="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a:effectLst/>
                        </a:rPr>
                        <a:t>Once in 6 months  </a:t>
                      </a:r>
                      <a:endParaRPr lang="en-US" sz="1400">
                        <a:effectLst/>
                        <a:latin typeface="Times New Roman" panose="02020603050405020304" pitchFamily="18" charset="0"/>
                        <a:ea typeface="Times New Roman" panose="02020603050405020304" pitchFamily="18" charset="0"/>
                      </a:endParaRPr>
                    </a:p>
                  </a:txBody>
                  <a:tcPr marL="48789" marR="48789" marT="0" marB="0"/>
                </a:tc>
                <a:extLst>
                  <a:ext uri="{0D108BD9-81ED-4DB2-BD59-A6C34878D82A}">
                    <a16:rowId xmlns:a16="http://schemas.microsoft.com/office/drawing/2014/main" xmlns="" val="921071116"/>
                  </a:ext>
                </a:extLst>
              </a:tr>
              <a:tr h="548602">
                <a:tc vMerge="1">
                  <a:txBody>
                    <a:bodyPr/>
                    <a:lstStyle/>
                    <a:p>
                      <a:endParaRPr lang="en-US"/>
                    </a:p>
                  </a:txBody>
                  <a:tcPr/>
                </a:tc>
                <a:tc>
                  <a:txBody>
                    <a:bodyPr/>
                    <a:lstStyle/>
                    <a:p>
                      <a:pPr marL="0" marR="0">
                        <a:lnSpc>
                          <a:spcPct val="115000"/>
                        </a:lnSpc>
                        <a:spcBef>
                          <a:spcPts val="0"/>
                        </a:spcBef>
                        <a:spcAft>
                          <a:spcPts val="0"/>
                        </a:spcAft>
                        <a:tabLst>
                          <a:tab pos="5760720" algn="l"/>
                        </a:tabLst>
                      </a:pPr>
                      <a:r>
                        <a:rPr lang="en-US" sz="1200">
                          <a:effectLst/>
                        </a:rPr>
                        <a:t>Operation Phase</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a:effectLst/>
                        </a:rPr>
                        <a:t>Parameters as per IS 10500:2012</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dirty="0">
                          <a:effectLst/>
                        </a:rPr>
                        <a:t>One sample at the </a:t>
                      </a:r>
                      <a:r>
                        <a:rPr lang="en-US" sz="1200" dirty="0" smtClean="0">
                          <a:effectLst/>
                        </a:rPr>
                        <a:t>Proposed </a:t>
                      </a:r>
                      <a:r>
                        <a:rPr lang="en-US" sz="1200" dirty="0">
                          <a:effectLst/>
                        </a:rPr>
                        <a:t>Airport  and 3 surrounding villages</a:t>
                      </a:r>
                      <a:endParaRPr lang="en-US" sz="1400" dirty="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a:effectLst/>
                        </a:rPr>
                        <a:t>Once in 6 months </a:t>
                      </a:r>
                      <a:endParaRPr lang="en-US" sz="1400">
                        <a:effectLst/>
                        <a:latin typeface="Times New Roman" panose="02020603050405020304" pitchFamily="18" charset="0"/>
                        <a:ea typeface="Times New Roman" panose="02020603050405020304" pitchFamily="18" charset="0"/>
                      </a:endParaRPr>
                    </a:p>
                  </a:txBody>
                  <a:tcPr marL="48789" marR="48789" marT="0" marB="0"/>
                </a:tc>
                <a:extLst>
                  <a:ext uri="{0D108BD9-81ED-4DB2-BD59-A6C34878D82A}">
                    <a16:rowId xmlns:a16="http://schemas.microsoft.com/office/drawing/2014/main" xmlns="" val="835327531"/>
                  </a:ext>
                </a:extLst>
              </a:tr>
              <a:tr h="411451">
                <a:tc>
                  <a:txBody>
                    <a:bodyPr/>
                    <a:lstStyle/>
                    <a:p>
                      <a:pPr marL="0" marR="0" algn="just">
                        <a:lnSpc>
                          <a:spcPct val="115000"/>
                        </a:lnSpc>
                        <a:spcBef>
                          <a:spcPts val="0"/>
                        </a:spcBef>
                        <a:spcAft>
                          <a:spcPts val="0"/>
                        </a:spcAft>
                        <a:tabLst>
                          <a:tab pos="5760720" algn="l"/>
                        </a:tabLst>
                      </a:pPr>
                      <a:r>
                        <a:rPr lang="en-US" sz="1400" b="1" dirty="0">
                          <a:effectLst/>
                        </a:rPr>
                        <a:t>Sewage </a:t>
                      </a:r>
                      <a:endParaRPr lang="en-US" sz="1600" b="1" dirty="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nSpc>
                          <a:spcPct val="115000"/>
                        </a:lnSpc>
                        <a:spcBef>
                          <a:spcPts val="0"/>
                        </a:spcBef>
                        <a:spcAft>
                          <a:spcPts val="0"/>
                        </a:spcAft>
                        <a:tabLst>
                          <a:tab pos="5760720" algn="l"/>
                        </a:tabLst>
                      </a:pPr>
                      <a:r>
                        <a:rPr lang="en-US" sz="1200">
                          <a:effectLst/>
                        </a:rPr>
                        <a:t>Operation Phase</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a:effectLst/>
                        </a:rPr>
                        <a:t>pH, TDS, TSS, BOD, COD, Oil &amp; Grease </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dirty="0">
                          <a:effectLst/>
                        </a:rPr>
                        <a:t>One sample of treated waste water at outlet of STP</a:t>
                      </a:r>
                      <a:endParaRPr lang="en-US" sz="1400" dirty="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a:effectLst/>
                        </a:rPr>
                        <a:t>Once in month </a:t>
                      </a:r>
                      <a:endParaRPr lang="en-US" sz="1400">
                        <a:effectLst/>
                        <a:latin typeface="Times New Roman" panose="02020603050405020304" pitchFamily="18" charset="0"/>
                        <a:ea typeface="Times New Roman" panose="02020603050405020304" pitchFamily="18" charset="0"/>
                      </a:endParaRPr>
                    </a:p>
                  </a:txBody>
                  <a:tcPr marL="48789" marR="48789" marT="0" marB="0"/>
                </a:tc>
                <a:extLst>
                  <a:ext uri="{0D108BD9-81ED-4DB2-BD59-A6C34878D82A}">
                    <a16:rowId xmlns:a16="http://schemas.microsoft.com/office/drawing/2014/main" xmlns="" val="389755682"/>
                  </a:ext>
                </a:extLst>
              </a:tr>
              <a:tr h="411451">
                <a:tc rowSpan="2">
                  <a:txBody>
                    <a:bodyPr/>
                    <a:lstStyle/>
                    <a:p>
                      <a:pPr marL="0" marR="0" algn="just">
                        <a:lnSpc>
                          <a:spcPct val="115000"/>
                        </a:lnSpc>
                        <a:spcBef>
                          <a:spcPts val="0"/>
                        </a:spcBef>
                        <a:spcAft>
                          <a:spcPts val="0"/>
                        </a:spcAft>
                        <a:tabLst>
                          <a:tab pos="5760720" algn="l"/>
                        </a:tabLst>
                      </a:pPr>
                      <a:r>
                        <a:rPr lang="en-US" sz="1400" b="1">
                          <a:effectLst/>
                        </a:rPr>
                        <a:t>Noise </a:t>
                      </a:r>
                      <a:endParaRPr lang="en-US" sz="1600" b="1">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nSpc>
                          <a:spcPct val="115000"/>
                        </a:lnSpc>
                        <a:spcBef>
                          <a:spcPts val="0"/>
                        </a:spcBef>
                        <a:spcAft>
                          <a:spcPts val="0"/>
                        </a:spcAft>
                        <a:tabLst>
                          <a:tab pos="5760720" algn="l"/>
                        </a:tabLst>
                      </a:pPr>
                      <a:r>
                        <a:rPr lang="en-US" sz="1200">
                          <a:effectLst/>
                        </a:rPr>
                        <a:t>Construction Phase</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a:effectLst/>
                        </a:rPr>
                        <a:t>Day and Night Time Noise Level in dB (A)</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dirty="0">
                          <a:effectLst/>
                        </a:rPr>
                        <a:t>4 locations on the boundary of </a:t>
                      </a:r>
                      <a:r>
                        <a:rPr lang="en-US" sz="1200" dirty="0" smtClean="0">
                          <a:effectLst/>
                        </a:rPr>
                        <a:t>Proposed  </a:t>
                      </a:r>
                      <a:r>
                        <a:rPr lang="en-US" sz="1200" dirty="0">
                          <a:effectLst/>
                        </a:rPr>
                        <a:t>Airport  </a:t>
                      </a:r>
                      <a:endParaRPr lang="en-US" sz="1400" dirty="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a:effectLst/>
                        </a:rPr>
                        <a:t>Once in a season</a:t>
                      </a:r>
                      <a:endParaRPr lang="en-US" sz="1400">
                        <a:effectLst/>
                        <a:latin typeface="Times New Roman" panose="02020603050405020304" pitchFamily="18" charset="0"/>
                        <a:ea typeface="Times New Roman" panose="02020603050405020304" pitchFamily="18" charset="0"/>
                      </a:endParaRPr>
                    </a:p>
                  </a:txBody>
                  <a:tcPr marL="48789" marR="48789" marT="0" marB="0"/>
                </a:tc>
                <a:extLst>
                  <a:ext uri="{0D108BD9-81ED-4DB2-BD59-A6C34878D82A}">
                    <a16:rowId xmlns:a16="http://schemas.microsoft.com/office/drawing/2014/main" xmlns="" val="3800797604"/>
                  </a:ext>
                </a:extLst>
              </a:tr>
              <a:tr h="685752">
                <a:tc vMerge="1">
                  <a:txBody>
                    <a:bodyPr/>
                    <a:lstStyle/>
                    <a:p>
                      <a:endParaRPr lang="en-US"/>
                    </a:p>
                  </a:txBody>
                  <a:tcPr/>
                </a:tc>
                <a:tc>
                  <a:txBody>
                    <a:bodyPr/>
                    <a:lstStyle/>
                    <a:p>
                      <a:pPr marL="0" marR="0">
                        <a:lnSpc>
                          <a:spcPct val="115000"/>
                        </a:lnSpc>
                        <a:spcBef>
                          <a:spcPts val="0"/>
                        </a:spcBef>
                        <a:spcAft>
                          <a:spcPts val="0"/>
                        </a:spcAft>
                        <a:tabLst>
                          <a:tab pos="5760720" algn="l"/>
                        </a:tabLst>
                      </a:pPr>
                      <a:r>
                        <a:rPr lang="en-US" sz="1200">
                          <a:effectLst/>
                        </a:rPr>
                        <a:t>Operation Phase</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a:effectLst/>
                        </a:rPr>
                        <a:t>Day and Night Time Noise Level in dB (A)</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2743200" algn="ctr"/>
                          <a:tab pos="5486400" algn="r"/>
                          <a:tab pos="5760720" algn="l"/>
                        </a:tabLst>
                      </a:pPr>
                      <a:r>
                        <a:rPr lang="en-US" sz="1200" dirty="0">
                          <a:effectLst/>
                        </a:rPr>
                        <a:t>Terminal building arrival and departure, boundary of </a:t>
                      </a:r>
                      <a:r>
                        <a:rPr lang="en-US" sz="1200" dirty="0" smtClean="0">
                          <a:effectLst/>
                        </a:rPr>
                        <a:t>Proposed Airport    </a:t>
                      </a:r>
                      <a:endParaRPr lang="en-US" sz="1400" dirty="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5760720" algn="l"/>
                        </a:tabLst>
                      </a:pPr>
                      <a:r>
                        <a:rPr lang="en-US" sz="1200">
                          <a:effectLst/>
                        </a:rPr>
                        <a:t>Once in a season </a:t>
                      </a:r>
                      <a:endParaRPr lang="en-US" sz="1400">
                        <a:effectLst/>
                        <a:latin typeface="Times New Roman" panose="02020603050405020304" pitchFamily="18" charset="0"/>
                        <a:ea typeface="Times New Roman" panose="02020603050405020304" pitchFamily="18" charset="0"/>
                      </a:endParaRPr>
                    </a:p>
                  </a:txBody>
                  <a:tcPr marL="48789" marR="48789" marT="0" marB="0"/>
                </a:tc>
                <a:extLst>
                  <a:ext uri="{0D108BD9-81ED-4DB2-BD59-A6C34878D82A}">
                    <a16:rowId xmlns:a16="http://schemas.microsoft.com/office/drawing/2014/main" xmlns="" val="4251641702"/>
                  </a:ext>
                </a:extLst>
              </a:tr>
              <a:tr h="548602">
                <a:tc rowSpan="2">
                  <a:txBody>
                    <a:bodyPr/>
                    <a:lstStyle/>
                    <a:p>
                      <a:pPr marL="0" marR="0" algn="just">
                        <a:lnSpc>
                          <a:spcPct val="115000"/>
                        </a:lnSpc>
                        <a:spcBef>
                          <a:spcPts val="0"/>
                        </a:spcBef>
                        <a:spcAft>
                          <a:spcPts val="0"/>
                        </a:spcAft>
                        <a:tabLst>
                          <a:tab pos="5760720" algn="l"/>
                        </a:tabLst>
                      </a:pPr>
                      <a:r>
                        <a:rPr lang="en-US" sz="1400" b="1" dirty="0">
                          <a:effectLst/>
                        </a:rPr>
                        <a:t>Soil</a:t>
                      </a:r>
                      <a:endParaRPr lang="en-US" sz="1600" b="1" dirty="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nSpc>
                          <a:spcPct val="115000"/>
                        </a:lnSpc>
                        <a:spcBef>
                          <a:spcPts val="0"/>
                        </a:spcBef>
                        <a:spcAft>
                          <a:spcPts val="0"/>
                        </a:spcAft>
                        <a:tabLst>
                          <a:tab pos="5760720" algn="l"/>
                        </a:tabLst>
                      </a:pPr>
                      <a:r>
                        <a:rPr lang="en-US" sz="1200">
                          <a:effectLst/>
                        </a:rPr>
                        <a:t>Construction </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2743200" algn="ctr"/>
                          <a:tab pos="5486400" algn="r"/>
                          <a:tab pos="5760720" algn="l"/>
                        </a:tabLst>
                      </a:pPr>
                      <a:r>
                        <a:rPr lang="en-US" sz="1200">
                          <a:effectLst/>
                        </a:rPr>
                        <a:t>Composite sample from the site  for Physio-chemical parameters </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2743200" algn="ctr"/>
                          <a:tab pos="5486400" algn="r"/>
                          <a:tab pos="5760720" algn="l"/>
                        </a:tabLst>
                      </a:pPr>
                      <a:r>
                        <a:rPr lang="en-US" sz="1200" dirty="0">
                          <a:effectLst/>
                        </a:rPr>
                        <a:t>At </a:t>
                      </a:r>
                      <a:r>
                        <a:rPr lang="en-US" sz="1200" dirty="0" smtClean="0">
                          <a:effectLst/>
                        </a:rPr>
                        <a:t>Proposed Airport  </a:t>
                      </a:r>
                      <a:endParaRPr lang="en-US" sz="1400" dirty="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nSpc>
                          <a:spcPct val="115000"/>
                        </a:lnSpc>
                        <a:spcBef>
                          <a:spcPts val="0"/>
                        </a:spcBef>
                        <a:spcAft>
                          <a:spcPts val="0"/>
                        </a:spcAft>
                        <a:tabLst>
                          <a:tab pos="5760720" algn="l"/>
                        </a:tabLst>
                      </a:pPr>
                      <a:r>
                        <a:rPr lang="en-US" sz="1200">
                          <a:effectLst/>
                        </a:rPr>
                        <a:t>Pre and Post Monsoon season</a:t>
                      </a:r>
                      <a:endParaRPr lang="en-US" sz="1400">
                        <a:effectLst/>
                        <a:latin typeface="Times New Roman" panose="02020603050405020304" pitchFamily="18" charset="0"/>
                        <a:ea typeface="Times New Roman" panose="02020603050405020304" pitchFamily="18" charset="0"/>
                      </a:endParaRPr>
                    </a:p>
                  </a:txBody>
                  <a:tcPr marL="48789" marR="48789" marT="0" marB="0"/>
                </a:tc>
                <a:extLst>
                  <a:ext uri="{0D108BD9-81ED-4DB2-BD59-A6C34878D82A}">
                    <a16:rowId xmlns:a16="http://schemas.microsoft.com/office/drawing/2014/main" xmlns="" val="3751351524"/>
                  </a:ext>
                </a:extLst>
              </a:tr>
              <a:tr h="548602">
                <a:tc vMerge="1">
                  <a:txBody>
                    <a:bodyPr/>
                    <a:lstStyle/>
                    <a:p>
                      <a:endParaRPr lang="en-US"/>
                    </a:p>
                  </a:txBody>
                  <a:tcPr/>
                </a:tc>
                <a:tc>
                  <a:txBody>
                    <a:bodyPr/>
                    <a:lstStyle/>
                    <a:p>
                      <a:pPr marL="0" marR="0">
                        <a:lnSpc>
                          <a:spcPct val="115000"/>
                        </a:lnSpc>
                        <a:spcBef>
                          <a:spcPts val="0"/>
                        </a:spcBef>
                        <a:spcAft>
                          <a:spcPts val="0"/>
                        </a:spcAft>
                        <a:tabLst>
                          <a:tab pos="5760720" algn="l"/>
                        </a:tabLst>
                      </a:pPr>
                      <a:r>
                        <a:rPr lang="en-US" sz="1200">
                          <a:effectLst/>
                        </a:rPr>
                        <a:t>Operation </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2743200" algn="ctr"/>
                          <a:tab pos="5486400" algn="r"/>
                          <a:tab pos="5760720" algn="l"/>
                        </a:tabLst>
                      </a:pPr>
                      <a:r>
                        <a:rPr lang="en-US" sz="1200">
                          <a:effectLst/>
                        </a:rPr>
                        <a:t>Composite sample  from the site for Physio-chemical parameters</a:t>
                      </a:r>
                      <a:endParaRPr lang="en-US" sz="140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gn="just">
                        <a:lnSpc>
                          <a:spcPct val="115000"/>
                        </a:lnSpc>
                        <a:spcBef>
                          <a:spcPts val="0"/>
                        </a:spcBef>
                        <a:spcAft>
                          <a:spcPts val="0"/>
                        </a:spcAft>
                        <a:tabLst>
                          <a:tab pos="2743200" algn="ctr"/>
                          <a:tab pos="5486400" algn="r"/>
                          <a:tab pos="5760720" algn="l"/>
                        </a:tabLst>
                      </a:pPr>
                      <a:r>
                        <a:rPr lang="en-US" sz="1200" dirty="0">
                          <a:effectLst/>
                        </a:rPr>
                        <a:t>At </a:t>
                      </a:r>
                      <a:r>
                        <a:rPr lang="en-US" sz="1200" dirty="0" smtClean="0">
                          <a:effectLst/>
                        </a:rPr>
                        <a:t>Proposed  </a:t>
                      </a:r>
                      <a:r>
                        <a:rPr lang="en-US" sz="1200" dirty="0">
                          <a:effectLst/>
                        </a:rPr>
                        <a:t>Airport  </a:t>
                      </a:r>
                      <a:endParaRPr lang="en-US" sz="1400" dirty="0">
                        <a:effectLst/>
                        <a:latin typeface="Times New Roman" panose="02020603050405020304" pitchFamily="18" charset="0"/>
                        <a:ea typeface="Times New Roman" panose="02020603050405020304" pitchFamily="18" charset="0"/>
                      </a:endParaRPr>
                    </a:p>
                  </a:txBody>
                  <a:tcPr marL="48789" marR="48789" marT="0" marB="0"/>
                </a:tc>
                <a:tc>
                  <a:txBody>
                    <a:bodyPr/>
                    <a:lstStyle/>
                    <a:p>
                      <a:pPr marL="0" marR="0">
                        <a:lnSpc>
                          <a:spcPct val="115000"/>
                        </a:lnSpc>
                        <a:spcBef>
                          <a:spcPts val="0"/>
                        </a:spcBef>
                        <a:spcAft>
                          <a:spcPts val="0"/>
                        </a:spcAft>
                        <a:tabLst>
                          <a:tab pos="5760720" algn="l"/>
                        </a:tabLst>
                      </a:pPr>
                      <a:r>
                        <a:rPr lang="en-US" sz="1200" dirty="0">
                          <a:effectLst/>
                        </a:rPr>
                        <a:t>Pre and Post Monsoon seasons</a:t>
                      </a:r>
                      <a:endParaRPr lang="en-US" sz="1400" dirty="0">
                        <a:effectLst/>
                        <a:latin typeface="Times New Roman" panose="02020603050405020304" pitchFamily="18" charset="0"/>
                        <a:ea typeface="Times New Roman" panose="02020603050405020304" pitchFamily="18" charset="0"/>
                      </a:endParaRPr>
                    </a:p>
                  </a:txBody>
                  <a:tcPr marL="48789" marR="48789" marT="0" marB="0"/>
                </a:tc>
                <a:extLst>
                  <a:ext uri="{0D108BD9-81ED-4DB2-BD59-A6C34878D82A}">
                    <a16:rowId xmlns:a16="http://schemas.microsoft.com/office/drawing/2014/main" xmlns="" val="2168577543"/>
                  </a:ext>
                </a:extLst>
              </a:tr>
            </a:tbl>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2">
            <a:extLst>
              <a:ext uri="{FF2B5EF4-FFF2-40B4-BE49-F238E27FC236}">
                <a16:creationId xmlns:a16="http://schemas.microsoft.com/office/drawing/2014/main" xmlns="" id="{26BAF7C9-D0AB-4087-B906-A77F948340F2}"/>
              </a:ext>
            </a:extLst>
          </p:cNvPr>
          <p:cNvSpPr txBox="1">
            <a:spLocks noChangeArrowheads="1"/>
          </p:cNvSpPr>
          <p:nvPr/>
        </p:nvSpPr>
        <p:spPr bwMode="auto">
          <a:xfrm>
            <a:off x="228600" y="304800"/>
            <a:ext cx="85344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t>TOR Point xvii: Submit details of a comprehensive Disaster Management Plan including emergency evacuation during natural and man-made disaster</a:t>
            </a:r>
            <a:r>
              <a:rPr lang="en-US" altLang="en-US" sz="1800" dirty="0"/>
              <a:t>. </a:t>
            </a:r>
          </a:p>
        </p:txBody>
      </p:sp>
      <p:sp>
        <p:nvSpPr>
          <p:cNvPr id="39940" name="Text Box 5">
            <a:extLst>
              <a:ext uri="{FF2B5EF4-FFF2-40B4-BE49-F238E27FC236}">
                <a16:creationId xmlns:a16="http://schemas.microsoft.com/office/drawing/2014/main" xmlns="" id="{46DF69F2-632F-4946-B867-0587DA2FF375}"/>
              </a:ext>
            </a:extLst>
          </p:cNvPr>
          <p:cNvSpPr txBox="1">
            <a:spLocks noChangeArrowheads="1"/>
          </p:cNvSpPr>
          <p:nvPr/>
        </p:nvSpPr>
        <p:spPr bwMode="auto">
          <a:xfrm>
            <a:off x="306388" y="1263650"/>
            <a:ext cx="84613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IN" sz="1800" dirty="0">
                <a:ea typeface="Calibri" panose="020F0502020204030204" pitchFamily="34" charset="0"/>
                <a:cs typeface="Tahoma" panose="020B0604030504040204" pitchFamily="34" charset="0"/>
              </a:rPr>
              <a:t>Complied in Point </a:t>
            </a:r>
            <a:r>
              <a:rPr lang="en-IN" sz="1800" dirty="0" smtClean="0">
                <a:ea typeface="Calibri" panose="020F0502020204030204" pitchFamily="34" charset="0"/>
                <a:cs typeface="Tahoma" panose="020B0604030504040204" pitchFamily="34" charset="0"/>
              </a:rPr>
              <a:t>No </a:t>
            </a:r>
            <a:r>
              <a:rPr lang="en-IN" sz="1800" dirty="0" smtClean="0">
                <a:ea typeface="Calibri" panose="020F0502020204030204" pitchFamily="34" charset="0"/>
                <a:cs typeface="Tahoma" panose="020B0604030504040204" pitchFamily="34" charset="0"/>
              </a:rPr>
              <a:t>(ix)</a:t>
            </a:r>
            <a:endParaRPr lang="en-IN" altLang="en-US" sz="1800" dirty="0"/>
          </a:p>
        </p:txBody>
      </p:sp>
      <p:sp>
        <p:nvSpPr>
          <p:cNvPr id="7" name="Text Box 2">
            <a:extLst>
              <a:ext uri="{FF2B5EF4-FFF2-40B4-BE49-F238E27FC236}">
                <a16:creationId xmlns:a16="http://schemas.microsoft.com/office/drawing/2014/main" xmlns="" id="{88311D90-5C8E-48C5-B8BB-4A09363EACF0}"/>
              </a:ext>
            </a:extLst>
          </p:cNvPr>
          <p:cNvSpPr txBox="1">
            <a:spLocks noChangeArrowheads="1"/>
          </p:cNvSpPr>
          <p:nvPr/>
        </p:nvSpPr>
        <p:spPr bwMode="auto">
          <a:xfrm>
            <a:off x="228600" y="1658355"/>
            <a:ext cx="8534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t>TOR Point xviii:</a:t>
            </a:r>
            <a:r>
              <a:rPr lang="en-US" altLang="en-US" sz="1800" dirty="0"/>
              <a:t> </a:t>
            </a:r>
            <a:r>
              <a:rPr lang="en-US" altLang="en-US" sz="1800" b="1" dirty="0"/>
              <a:t>Examine baseline environmental quality along with projected incremental load due to the proposed project/ activities. </a:t>
            </a:r>
          </a:p>
        </p:txBody>
      </p:sp>
      <p:sp>
        <p:nvSpPr>
          <p:cNvPr id="8" name="Text Box 3">
            <a:extLst>
              <a:ext uri="{FF2B5EF4-FFF2-40B4-BE49-F238E27FC236}">
                <a16:creationId xmlns:a16="http://schemas.microsoft.com/office/drawing/2014/main" xmlns="" id="{A13E0D0F-D01B-4A5B-B291-59B1A51D7F13}"/>
              </a:ext>
            </a:extLst>
          </p:cNvPr>
          <p:cNvSpPr txBox="1">
            <a:spLocks noChangeArrowheads="1"/>
          </p:cNvSpPr>
          <p:nvPr/>
        </p:nvSpPr>
        <p:spPr bwMode="auto">
          <a:xfrm>
            <a:off x="279400" y="2934705"/>
            <a:ext cx="845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800" dirty="0"/>
              <a:t>Complied in </a:t>
            </a:r>
            <a:r>
              <a:rPr lang="en-US" altLang="en-US" sz="1800" dirty="0" smtClean="0"/>
              <a:t>TOR Point </a:t>
            </a:r>
            <a:r>
              <a:rPr lang="en-US" altLang="en-US" sz="1800" dirty="0"/>
              <a:t>viii </a:t>
            </a:r>
          </a:p>
        </p:txBody>
      </p:sp>
      <p:sp>
        <p:nvSpPr>
          <p:cNvPr id="9" name="Rectangle 4">
            <a:extLst>
              <a:ext uri="{FF2B5EF4-FFF2-40B4-BE49-F238E27FC236}">
                <a16:creationId xmlns:a16="http://schemas.microsoft.com/office/drawing/2014/main" xmlns="" id="{44E0527D-A2F5-4637-AEF2-03F0D93784CC}"/>
              </a:ext>
            </a:extLst>
          </p:cNvPr>
          <p:cNvSpPr>
            <a:spLocks noChangeArrowheads="1"/>
          </p:cNvSpPr>
          <p:nvPr/>
        </p:nvSpPr>
        <p:spPr bwMode="auto">
          <a:xfrm>
            <a:off x="257175" y="2382255"/>
            <a:ext cx="1479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dirty="0"/>
              <a:t>Compliance</a:t>
            </a:r>
          </a:p>
        </p:txBody>
      </p:sp>
      <p:sp>
        <p:nvSpPr>
          <p:cNvPr id="10" name="Text Box 5">
            <a:extLst>
              <a:ext uri="{FF2B5EF4-FFF2-40B4-BE49-F238E27FC236}">
                <a16:creationId xmlns:a16="http://schemas.microsoft.com/office/drawing/2014/main" xmlns="" id="{90C6CBE2-6477-4E0C-9070-79115792392B}"/>
              </a:ext>
            </a:extLst>
          </p:cNvPr>
          <p:cNvSpPr txBox="1">
            <a:spLocks noChangeArrowheads="1"/>
          </p:cNvSpPr>
          <p:nvPr/>
        </p:nvSpPr>
        <p:spPr bwMode="auto">
          <a:xfrm>
            <a:off x="228600" y="3487155"/>
            <a:ext cx="8610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t>TOR Point xix:</a:t>
            </a:r>
            <a:r>
              <a:rPr lang="en-US" altLang="en-US" sz="1800" dirty="0"/>
              <a:t> </a:t>
            </a:r>
            <a:r>
              <a:rPr lang="en-US" altLang="en-US" sz="1800" b="1" dirty="0"/>
              <a:t>The air quality monitoring should be carried out as per the notification issued on 16th November, 2009. </a:t>
            </a:r>
          </a:p>
        </p:txBody>
      </p:sp>
      <p:sp>
        <p:nvSpPr>
          <p:cNvPr id="11" name="Rectangle 7">
            <a:extLst>
              <a:ext uri="{FF2B5EF4-FFF2-40B4-BE49-F238E27FC236}">
                <a16:creationId xmlns:a16="http://schemas.microsoft.com/office/drawing/2014/main" xmlns="" id="{B948AF48-DA74-423A-81DF-88ACCA9EA962}"/>
              </a:ext>
            </a:extLst>
          </p:cNvPr>
          <p:cNvSpPr>
            <a:spLocks noChangeArrowheads="1"/>
          </p:cNvSpPr>
          <p:nvPr/>
        </p:nvSpPr>
        <p:spPr bwMode="auto">
          <a:xfrm>
            <a:off x="242888" y="4249155"/>
            <a:ext cx="1479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a:t>Compliance</a:t>
            </a:r>
          </a:p>
        </p:txBody>
      </p:sp>
      <p:sp>
        <p:nvSpPr>
          <p:cNvPr id="12" name="Text Box 8">
            <a:extLst>
              <a:ext uri="{FF2B5EF4-FFF2-40B4-BE49-F238E27FC236}">
                <a16:creationId xmlns:a16="http://schemas.microsoft.com/office/drawing/2014/main" xmlns="" id="{96252B2E-853E-493D-B43C-714787B1D4D6}"/>
              </a:ext>
            </a:extLst>
          </p:cNvPr>
          <p:cNvSpPr txBox="1">
            <a:spLocks noChangeArrowheads="1"/>
          </p:cNvSpPr>
          <p:nvPr/>
        </p:nvSpPr>
        <p:spPr bwMode="auto">
          <a:xfrm>
            <a:off x="266700" y="5324573"/>
            <a:ext cx="845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800" dirty="0"/>
              <a:t>Complied in TOR Point viii </a:t>
            </a:r>
          </a:p>
        </p:txBody>
      </p:sp>
      <p:sp>
        <p:nvSpPr>
          <p:cNvPr id="16" name="Rectangle 15">
            <a:extLst>
              <a:ext uri="{FF2B5EF4-FFF2-40B4-BE49-F238E27FC236}">
                <a16:creationId xmlns:a16="http://schemas.microsoft.com/office/drawing/2014/main" xmlns="" id="{8CD34025-322D-4D56-ABB9-48846ACD87C0}"/>
              </a:ext>
            </a:extLst>
          </p:cNvPr>
          <p:cNvSpPr/>
          <p:nvPr/>
        </p:nvSpPr>
        <p:spPr>
          <a:xfrm>
            <a:off x="257175" y="4630155"/>
            <a:ext cx="8458200" cy="646331"/>
          </a:xfrm>
          <a:prstGeom prst="rect">
            <a:avLst/>
          </a:prstGeom>
        </p:spPr>
        <p:txBody>
          <a:bodyPr wrap="square">
            <a:spAutoFit/>
          </a:bodyPr>
          <a:lstStyle/>
          <a:p>
            <a:pPr algn="just">
              <a:buNone/>
            </a:pPr>
            <a:r>
              <a:rPr lang="en-IN" altLang="en-US" dirty="0">
                <a:latin typeface="Arial" panose="020B0604020202020204" pitchFamily="34" charset="0"/>
                <a:cs typeface="Arial" panose="020B0604020202020204" pitchFamily="34" charset="0"/>
              </a:rPr>
              <a:t>Baseline environmental quality was monitored during </a:t>
            </a:r>
            <a:r>
              <a:rPr lang="en-IN" altLang="en-US" dirty="0" smtClean="0">
                <a:latin typeface="Arial" panose="020B0604020202020204" pitchFamily="34" charset="0"/>
                <a:cs typeface="Arial" panose="020B0604020202020204" pitchFamily="34" charset="0"/>
              </a:rPr>
              <a:t>Summer season </a:t>
            </a:r>
            <a:r>
              <a:rPr lang="en-IN" altLang="en-US" dirty="0" smtClean="0">
                <a:latin typeface="Arial" panose="020B0604020202020204" pitchFamily="34" charset="0"/>
                <a:cs typeface="Arial" panose="020B0604020202020204" pitchFamily="34" charset="0"/>
              </a:rPr>
              <a:t>(From </a:t>
            </a:r>
            <a:r>
              <a:rPr lang="en-GB" dirty="0" smtClean="0"/>
              <a:t>1</a:t>
            </a:r>
            <a:r>
              <a:rPr lang="en-GB" baseline="30000" dirty="0" smtClean="0"/>
              <a:t>st</a:t>
            </a:r>
            <a:r>
              <a:rPr lang="en-GB" dirty="0" smtClean="0"/>
              <a:t>  May 2021 </a:t>
            </a:r>
            <a:r>
              <a:rPr lang="en-GB" dirty="0"/>
              <a:t>to </a:t>
            </a:r>
            <a:r>
              <a:rPr lang="en-GB" dirty="0" smtClean="0"/>
              <a:t>31</a:t>
            </a:r>
            <a:r>
              <a:rPr lang="en-GB" baseline="30000" dirty="0" smtClean="0"/>
              <a:t>st</a:t>
            </a:r>
            <a:r>
              <a:rPr lang="en-GB" dirty="0" smtClean="0"/>
              <a:t>  May 2021</a:t>
            </a:r>
            <a:r>
              <a:rPr lang="en-IN" altLang="en-US" dirty="0" smtClean="0">
                <a:latin typeface="Arial" panose="020B0604020202020204" pitchFamily="34" charset="0"/>
                <a:cs typeface="Arial" panose="020B0604020202020204" pitchFamily="34" charset="0"/>
              </a:rPr>
              <a:t>)</a:t>
            </a:r>
            <a:endParaRPr lang="en-IN" altLang="en-US"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a:extLst>
              <a:ext uri="{FF2B5EF4-FFF2-40B4-BE49-F238E27FC236}">
                <a16:creationId xmlns:a16="http://schemas.microsoft.com/office/drawing/2014/main" xmlns="" id="{3C67E7B4-94B3-4AE5-A5CC-ABDAF0E2ECEF}"/>
              </a:ext>
            </a:extLst>
          </p:cNvPr>
          <p:cNvSpPr>
            <a:spLocks noGrp="1"/>
          </p:cNvSpPr>
          <p:nvPr>
            <p:ph type="sldNum" sz="quarter" idx="12"/>
          </p:nvPr>
        </p:nvSpPr>
        <p:spPr>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15D4E392-958B-4095-9A00-0B8C26320B6B}" type="slidenum">
              <a:rPr lang="en-US" altLang="en-US" sz="1400"/>
              <a:pPr/>
              <a:t>42</a:t>
            </a:fld>
            <a:endParaRPr lang="en-US" altLang="en-US" sz="1400" dirty="0"/>
          </a:p>
        </p:txBody>
      </p:sp>
      <p:sp>
        <p:nvSpPr>
          <p:cNvPr id="41987" name="Text Box 5">
            <a:extLst>
              <a:ext uri="{FF2B5EF4-FFF2-40B4-BE49-F238E27FC236}">
                <a16:creationId xmlns:a16="http://schemas.microsoft.com/office/drawing/2014/main" xmlns="" id="{55049BF9-56E0-4A0B-B4D2-55DB5D10CAB2}"/>
              </a:ext>
            </a:extLst>
          </p:cNvPr>
          <p:cNvSpPr txBox="1">
            <a:spLocks noChangeArrowheads="1"/>
          </p:cNvSpPr>
          <p:nvPr/>
        </p:nvSpPr>
        <p:spPr bwMode="auto">
          <a:xfrm>
            <a:off x="406076" y="2286000"/>
            <a:ext cx="8534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800" b="1" dirty="0"/>
              <a:t>TOR Point xxi:</a:t>
            </a:r>
            <a:r>
              <a:rPr lang="en-US" altLang="en-US" sz="1800" dirty="0"/>
              <a:t> </a:t>
            </a:r>
            <a:r>
              <a:rPr lang="en-US" altLang="en-US" sz="1800" b="1" dirty="0"/>
              <a:t>Submit details of Corporate Social Responsibilities (CSR) </a:t>
            </a:r>
          </a:p>
        </p:txBody>
      </p:sp>
      <p:sp>
        <p:nvSpPr>
          <p:cNvPr id="3" name="Rectangle 2">
            <a:extLst>
              <a:ext uri="{FF2B5EF4-FFF2-40B4-BE49-F238E27FC236}">
                <a16:creationId xmlns:a16="http://schemas.microsoft.com/office/drawing/2014/main" xmlns="" id="{E5980200-6D89-4418-89D7-3FE652B4B4B3}"/>
              </a:ext>
            </a:extLst>
          </p:cNvPr>
          <p:cNvSpPr/>
          <p:nvPr/>
        </p:nvSpPr>
        <p:spPr>
          <a:xfrm>
            <a:off x="406076" y="3167287"/>
            <a:ext cx="8534400" cy="1089529"/>
          </a:xfrm>
          <a:prstGeom prst="rect">
            <a:avLst/>
          </a:prstGeom>
        </p:spPr>
        <p:txBody>
          <a:bodyPr wrap="square">
            <a:spAutoFit/>
          </a:bodyPr>
          <a:lstStyle/>
          <a:p>
            <a:pPr marL="0" marR="0" algn="just">
              <a:lnSpc>
                <a:spcPct val="120000"/>
              </a:lnSpc>
              <a:spcBef>
                <a:spcPts val="0"/>
              </a:spcBef>
              <a:spcAft>
                <a:spcPts val="0"/>
              </a:spcAft>
            </a:pPr>
            <a:r>
              <a:rPr lang="en-GB" dirty="0">
                <a:solidFill>
                  <a:srgbClr val="000000"/>
                </a:solidFill>
                <a:latin typeface="+mj-lt"/>
                <a:ea typeface="Tahoma" panose="020B0604030504040204" pitchFamily="34" charset="0"/>
                <a:cs typeface="Tahoma" panose="020B0604030504040204" pitchFamily="34" charset="0"/>
              </a:rPr>
              <a:t>The Corporate Social Responsibility </a:t>
            </a:r>
            <a:r>
              <a:rPr lang="en-GB" dirty="0" smtClean="0">
                <a:solidFill>
                  <a:srgbClr val="000000"/>
                </a:solidFill>
                <a:latin typeface="+mj-lt"/>
                <a:ea typeface="Tahoma" panose="020B0604030504040204" pitchFamily="34" charset="0"/>
                <a:cs typeface="Tahoma" panose="020B0604030504040204" pitchFamily="34" charset="0"/>
              </a:rPr>
              <a:t>(CSR</a:t>
            </a:r>
            <a:r>
              <a:rPr lang="en-GB" dirty="0">
                <a:solidFill>
                  <a:srgbClr val="000000"/>
                </a:solidFill>
                <a:latin typeface="+mj-lt"/>
                <a:ea typeface="Tahoma" panose="020B0604030504040204" pitchFamily="34" charset="0"/>
                <a:cs typeface="Tahoma" panose="020B0604030504040204" pitchFamily="34" charset="0"/>
              </a:rPr>
              <a:t>) Policy of the Airports Authority of India (AAI) is aligned with its overall commitment to maintaining the highest standards of business performance.</a:t>
            </a:r>
            <a:endParaRPr lang="en-US" sz="1800" dirty="0">
              <a:solidFill>
                <a:srgbClr val="000000"/>
              </a:solidFill>
              <a:latin typeface="+mj-lt"/>
              <a:ea typeface="Tahoma" panose="020B0604030504040204" pitchFamily="34" charset="0"/>
              <a:cs typeface="Tahoma" panose="020B0604030504040204" pitchFamily="34" charset="0"/>
            </a:endParaRPr>
          </a:p>
        </p:txBody>
      </p:sp>
      <p:sp>
        <p:nvSpPr>
          <p:cNvPr id="8" name="Rectangle 4">
            <a:extLst>
              <a:ext uri="{FF2B5EF4-FFF2-40B4-BE49-F238E27FC236}">
                <a16:creationId xmlns:a16="http://schemas.microsoft.com/office/drawing/2014/main" xmlns="" id="{6DE94DB5-7191-437D-B6EF-71C96E6F7ABD}"/>
              </a:ext>
            </a:extLst>
          </p:cNvPr>
          <p:cNvSpPr>
            <a:spLocks noChangeArrowheads="1"/>
          </p:cNvSpPr>
          <p:nvPr/>
        </p:nvSpPr>
        <p:spPr bwMode="auto">
          <a:xfrm>
            <a:off x="406076" y="2732085"/>
            <a:ext cx="1479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dirty="0"/>
              <a:t>Compliance</a:t>
            </a:r>
          </a:p>
        </p:txBody>
      </p:sp>
      <p:sp>
        <p:nvSpPr>
          <p:cNvPr id="2" name="Rectangle 1">
            <a:extLst>
              <a:ext uri="{FF2B5EF4-FFF2-40B4-BE49-F238E27FC236}">
                <a16:creationId xmlns:a16="http://schemas.microsoft.com/office/drawing/2014/main" xmlns="" id="{3EBA845D-1A14-4EE4-B2CE-B5D3D7493FCC}"/>
              </a:ext>
            </a:extLst>
          </p:cNvPr>
          <p:cNvSpPr/>
          <p:nvPr/>
        </p:nvSpPr>
        <p:spPr>
          <a:xfrm>
            <a:off x="406076" y="4303119"/>
            <a:ext cx="8534401" cy="1754326"/>
          </a:xfrm>
          <a:prstGeom prst="rect">
            <a:avLst/>
          </a:prstGeom>
        </p:spPr>
        <p:txBody>
          <a:bodyPr wrap="square">
            <a:spAutoFit/>
          </a:bodyPr>
          <a:lstStyle/>
          <a:p>
            <a:pPr algn="just">
              <a:lnSpc>
                <a:spcPct val="120000"/>
              </a:lnSpc>
            </a:pPr>
            <a:r>
              <a:rPr lang="en-GB" dirty="0">
                <a:solidFill>
                  <a:srgbClr val="000000"/>
                </a:solidFill>
                <a:latin typeface="+mj-lt"/>
                <a:ea typeface="Tahoma" panose="020B0604030504040204" pitchFamily="34" charset="0"/>
                <a:cs typeface="Tahoma" panose="020B0604030504040204" pitchFamily="34" charset="0"/>
              </a:rPr>
              <a:t>Under Corporate Environmental Responsibility (CER) as specified under Ministry of Environment, Forest and Climate Change (MOEFCC) Office Memorandums, AAI has allocated budget of Rs. </a:t>
            </a:r>
            <a:r>
              <a:rPr lang="en-GB" dirty="0" smtClean="0">
                <a:solidFill>
                  <a:srgbClr val="000000"/>
                </a:solidFill>
                <a:latin typeface="+mj-lt"/>
                <a:ea typeface="Tahoma" panose="020B0604030504040204" pitchFamily="34" charset="0"/>
                <a:cs typeface="Tahoma" panose="020B0604030504040204" pitchFamily="34" charset="0"/>
              </a:rPr>
              <a:t>3.632 </a:t>
            </a:r>
            <a:r>
              <a:rPr lang="en-GB" dirty="0">
                <a:solidFill>
                  <a:srgbClr val="000000"/>
                </a:solidFill>
                <a:latin typeface="+mj-lt"/>
                <a:ea typeface="Tahoma" panose="020B0604030504040204" pitchFamily="34" charset="0"/>
                <a:cs typeface="Tahoma" panose="020B0604030504040204" pitchFamily="34" charset="0"/>
              </a:rPr>
              <a:t>Crores </a:t>
            </a:r>
            <a:r>
              <a:rPr lang="en-GB" dirty="0" smtClean="0">
                <a:solidFill>
                  <a:srgbClr val="000000"/>
                </a:solidFill>
                <a:latin typeface="+mj-lt"/>
                <a:ea typeface="Tahoma" panose="020B0604030504040204" pitchFamily="34" charset="0"/>
                <a:cs typeface="Tahoma" panose="020B0604030504040204" pitchFamily="34" charset="0"/>
              </a:rPr>
              <a:t>(1.5</a:t>
            </a:r>
            <a:r>
              <a:rPr lang="en-GB" dirty="0">
                <a:solidFill>
                  <a:srgbClr val="000000"/>
                </a:solidFill>
                <a:latin typeface="+mj-lt"/>
                <a:ea typeface="Tahoma" panose="020B0604030504040204" pitchFamily="34" charset="0"/>
                <a:cs typeface="Tahoma" panose="020B0604030504040204" pitchFamily="34" charset="0"/>
              </a:rPr>
              <a:t>% of additional capital investment - </a:t>
            </a:r>
            <a:r>
              <a:rPr lang="en-GB" dirty="0" smtClean="0">
                <a:solidFill>
                  <a:srgbClr val="000000"/>
                </a:solidFill>
                <a:latin typeface="+mj-lt"/>
                <a:ea typeface="Tahoma" panose="020B0604030504040204" pitchFamily="34" charset="0"/>
                <a:cs typeface="Tahoma" panose="020B0604030504040204" pitchFamily="34" charset="0"/>
              </a:rPr>
              <a:t>Greenfield </a:t>
            </a:r>
            <a:r>
              <a:rPr lang="en-GB" dirty="0">
                <a:solidFill>
                  <a:srgbClr val="000000"/>
                </a:solidFill>
                <a:latin typeface="+mj-lt"/>
                <a:ea typeface="Tahoma" panose="020B0604030504040204" pitchFamily="34" charset="0"/>
                <a:cs typeface="Tahoma" panose="020B0604030504040204" pitchFamily="34" charset="0"/>
              </a:rPr>
              <a:t>Project) for surrounding villages. The proposed activities under CER will be undertaken in consultation District Collector.</a:t>
            </a:r>
            <a:endParaRPr lang="en-US" dirty="0">
              <a:solidFill>
                <a:srgbClr val="000000"/>
              </a:solidFill>
              <a:latin typeface="+mj-lt"/>
              <a:ea typeface="Tahoma" panose="020B0604030504040204" pitchFamily="34" charset="0"/>
              <a:cs typeface="Tahoma" panose="020B0604030504040204" pitchFamily="34" charset="0"/>
            </a:endParaRPr>
          </a:p>
        </p:txBody>
      </p:sp>
      <p:sp>
        <p:nvSpPr>
          <p:cNvPr id="7" name="Text Box 9">
            <a:extLst>
              <a:ext uri="{FF2B5EF4-FFF2-40B4-BE49-F238E27FC236}">
                <a16:creationId xmlns:a16="http://schemas.microsoft.com/office/drawing/2014/main" xmlns="" id="{5F5B9C94-4D60-4040-B6BD-256FDA67C015}"/>
              </a:ext>
            </a:extLst>
          </p:cNvPr>
          <p:cNvSpPr txBox="1">
            <a:spLocks noChangeArrowheads="1"/>
          </p:cNvSpPr>
          <p:nvPr/>
        </p:nvSpPr>
        <p:spPr bwMode="auto">
          <a:xfrm>
            <a:off x="434878" y="352185"/>
            <a:ext cx="8505598"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t>TOR Point xx: Examine separately the details for construction and operation phases both for Environmental Management Plan and Environmental Monitoring Plan with cost and parameters. </a:t>
            </a:r>
          </a:p>
        </p:txBody>
      </p:sp>
      <p:sp>
        <p:nvSpPr>
          <p:cNvPr id="9" name="Rectangle 10">
            <a:extLst>
              <a:ext uri="{FF2B5EF4-FFF2-40B4-BE49-F238E27FC236}">
                <a16:creationId xmlns:a16="http://schemas.microsoft.com/office/drawing/2014/main" xmlns="" id="{FA670DC1-3493-4CFA-9E6F-BD5F65EF3DB4}"/>
              </a:ext>
            </a:extLst>
          </p:cNvPr>
          <p:cNvSpPr>
            <a:spLocks noChangeArrowheads="1"/>
          </p:cNvSpPr>
          <p:nvPr/>
        </p:nvSpPr>
        <p:spPr bwMode="auto">
          <a:xfrm>
            <a:off x="434878" y="1861898"/>
            <a:ext cx="303608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dirty="0"/>
              <a:t>Complied in TOR Point </a:t>
            </a:r>
            <a:r>
              <a:rPr lang="en-US" altLang="en-US" sz="1800" dirty="0" smtClean="0"/>
              <a:t>(xvi)</a:t>
            </a:r>
            <a:endParaRPr lang="en-US" altLang="en-US" sz="1800" dirty="0"/>
          </a:p>
        </p:txBody>
      </p:sp>
      <p:sp>
        <p:nvSpPr>
          <p:cNvPr id="10" name="Rectangle 11">
            <a:extLst>
              <a:ext uri="{FF2B5EF4-FFF2-40B4-BE49-F238E27FC236}">
                <a16:creationId xmlns:a16="http://schemas.microsoft.com/office/drawing/2014/main" xmlns="" id="{8492FDCC-B93F-4A63-A993-BF6F647A852E}"/>
              </a:ext>
            </a:extLst>
          </p:cNvPr>
          <p:cNvSpPr>
            <a:spLocks noChangeArrowheads="1"/>
          </p:cNvSpPr>
          <p:nvPr/>
        </p:nvSpPr>
        <p:spPr bwMode="auto">
          <a:xfrm>
            <a:off x="434878" y="1418985"/>
            <a:ext cx="1479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dirty="0"/>
              <a:t>Compliance</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xmlns="" id="{6DE94DB5-7191-437D-B6EF-71C96E6F7ABD}"/>
              </a:ext>
            </a:extLst>
          </p:cNvPr>
          <p:cNvSpPr>
            <a:spLocks noChangeArrowheads="1"/>
          </p:cNvSpPr>
          <p:nvPr/>
        </p:nvSpPr>
        <p:spPr bwMode="auto">
          <a:xfrm>
            <a:off x="3048000" y="228600"/>
            <a:ext cx="288194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dirty="0" smtClean="0"/>
              <a:t>Proposed CER Activities</a:t>
            </a:r>
            <a:endParaRPr lang="en-US" altLang="en-US" sz="1800" b="1" dirty="0"/>
          </a:p>
        </p:txBody>
      </p:sp>
      <p:sp>
        <p:nvSpPr>
          <p:cNvPr id="2" name="Slide Number Placeholder 1"/>
          <p:cNvSpPr>
            <a:spLocks noGrp="1"/>
          </p:cNvSpPr>
          <p:nvPr>
            <p:ph type="sldNum" sz="quarter" idx="12"/>
          </p:nvPr>
        </p:nvSpPr>
        <p:spPr>
          <a:xfrm>
            <a:off x="7010400" y="6386512"/>
            <a:ext cx="2133600" cy="476250"/>
          </a:xfrm>
        </p:spPr>
        <p:txBody>
          <a:bodyPr/>
          <a:lstStyle/>
          <a:p>
            <a:fld id="{CB4D1752-2D29-4B91-987D-36B6E5F3AE96}" type="slidenum">
              <a:rPr lang="en-IN" altLang="en-US" smtClean="0"/>
              <a:pPr/>
              <a:t>43</a:t>
            </a:fld>
            <a:endParaRPr lang="en-IN" altLang="en-US" dirty="0"/>
          </a:p>
        </p:txBody>
      </p:sp>
      <p:graphicFrame>
        <p:nvGraphicFramePr>
          <p:cNvPr id="6" name="Table 5"/>
          <p:cNvGraphicFramePr>
            <a:graphicFrameLocks noGrp="1"/>
          </p:cNvGraphicFramePr>
          <p:nvPr>
            <p:extLst>
              <p:ext uri="{D42A27DB-BD31-4B8C-83A1-F6EECF244321}">
                <p14:modId xmlns:p14="http://schemas.microsoft.com/office/powerpoint/2010/main" val="2430069668"/>
              </p:ext>
            </p:extLst>
          </p:nvPr>
        </p:nvGraphicFramePr>
        <p:xfrm>
          <a:off x="880533" y="679640"/>
          <a:ext cx="7162800" cy="5706872"/>
        </p:xfrm>
        <a:graphic>
          <a:graphicData uri="http://schemas.openxmlformats.org/drawingml/2006/table">
            <a:tbl>
              <a:tblPr firstRow="1" firstCol="1" bandRow="1">
                <a:tableStyleId>{5940675A-B579-460E-94D1-54222C63F5DA}</a:tableStyleId>
              </a:tblPr>
              <a:tblGrid>
                <a:gridCol w="769222"/>
                <a:gridCol w="3641349"/>
                <a:gridCol w="1214562"/>
                <a:gridCol w="1537667"/>
              </a:tblGrid>
              <a:tr h="526516">
                <a:tc>
                  <a:txBody>
                    <a:bodyPr/>
                    <a:lstStyle/>
                    <a:p>
                      <a:pPr algn="ctr">
                        <a:lnSpc>
                          <a:spcPct val="115000"/>
                        </a:lnSpc>
                        <a:spcAft>
                          <a:spcPts val="0"/>
                        </a:spcAft>
                      </a:pPr>
                      <a:r>
                        <a:rPr lang="en-IN" sz="1600" dirty="0">
                          <a:effectLst/>
                        </a:rPr>
                        <a:t>Sr. No.</a:t>
                      </a:r>
                      <a:endParaRPr lang="en-IN" sz="16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15000"/>
                        </a:lnSpc>
                        <a:spcAft>
                          <a:spcPts val="0"/>
                        </a:spcAft>
                      </a:pPr>
                      <a:r>
                        <a:rPr lang="en-IN" sz="1600">
                          <a:effectLst/>
                        </a:rPr>
                        <a:t>Activities</a:t>
                      </a:r>
                      <a:endParaRPr lang="en-IN"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15000"/>
                        </a:lnSpc>
                        <a:spcAft>
                          <a:spcPts val="0"/>
                        </a:spcAft>
                      </a:pPr>
                      <a:r>
                        <a:rPr lang="en-IN" sz="1600">
                          <a:effectLst/>
                        </a:rPr>
                        <a:t>Target Year</a:t>
                      </a:r>
                      <a:endParaRPr lang="en-IN"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lnSpc>
                          <a:spcPct val="115000"/>
                        </a:lnSpc>
                        <a:spcAft>
                          <a:spcPts val="0"/>
                        </a:spcAft>
                      </a:pPr>
                      <a:r>
                        <a:rPr lang="en-IN" sz="1600">
                          <a:effectLst/>
                        </a:rPr>
                        <a:t>Amount          (Rs. Lakhs)</a:t>
                      </a:r>
                      <a:endParaRPr lang="en-IN" sz="1600">
                        <a:effectLst/>
                        <a:latin typeface="Times New Roman" panose="02020603050405020304" pitchFamily="18" charset="0"/>
                        <a:ea typeface="Times New Roman" panose="02020603050405020304" pitchFamily="18" charset="0"/>
                      </a:endParaRPr>
                    </a:p>
                  </a:txBody>
                  <a:tcPr marL="68580" marR="68580" marT="0" marB="0" anchor="ctr"/>
                </a:tc>
              </a:tr>
              <a:tr h="800915">
                <a:tc>
                  <a:txBody>
                    <a:bodyPr/>
                    <a:lstStyle/>
                    <a:p>
                      <a:pPr algn="ctr">
                        <a:lnSpc>
                          <a:spcPct val="115000"/>
                        </a:lnSpc>
                        <a:spcAft>
                          <a:spcPts val="0"/>
                        </a:spcAft>
                      </a:pPr>
                      <a:r>
                        <a:rPr lang="en-US" sz="1600">
                          <a:effectLst/>
                        </a:rPr>
                        <a:t>1.</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15000"/>
                        </a:lnSpc>
                        <a:spcAft>
                          <a:spcPts val="0"/>
                        </a:spcAft>
                        <a:tabLst>
                          <a:tab pos="651510" algn="l"/>
                          <a:tab pos="741045" algn="l"/>
                        </a:tabLst>
                      </a:pPr>
                      <a:r>
                        <a:rPr lang="en-US" sz="1600" dirty="0">
                          <a:effectLst/>
                        </a:rPr>
                        <a:t>Construction of community toilets at </a:t>
                      </a:r>
                      <a:r>
                        <a:rPr lang="en-US" sz="1600" dirty="0" err="1">
                          <a:effectLst/>
                        </a:rPr>
                        <a:t>Bhikapur</a:t>
                      </a:r>
                      <a:r>
                        <a:rPr lang="en-US" sz="1600" dirty="0">
                          <a:effectLst/>
                        </a:rPr>
                        <a:t>, Pure </a:t>
                      </a:r>
                      <a:r>
                        <a:rPr lang="en-US" sz="1600" dirty="0" err="1">
                          <a:effectLst/>
                        </a:rPr>
                        <a:t>Husan</a:t>
                      </a:r>
                      <a:r>
                        <a:rPr lang="en-US" sz="1600" dirty="0">
                          <a:effectLst/>
                        </a:rPr>
                        <a:t> Khan, </a:t>
                      </a:r>
                      <a:r>
                        <a:rPr lang="en-US" sz="1600" dirty="0" err="1">
                          <a:effectLst/>
                        </a:rPr>
                        <a:t>Janaura</a:t>
                      </a:r>
                      <a:r>
                        <a:rPr lang="en-US" sz="1600" dirty="0">
                          <a:effectLst/>
                        </a:rPr>
                        <a:t>, </a:t>
                      </a:r>
                      <a:r>
                        <a:rPr lang="en-US" sz="1600" dirty="0" err="1">
                          <a:effectLst/>
                        </a:rPr>
                        <a:t>Parwa</a:t>
                      </a:r>
                      <a:r>
                        <a:rPr lang="en-US" sz="1600" dirty="0">
                          <a:effectLst/>
                        </a:rPr>
                        <a:t>  Villages</a:t>
                      </a:r>
                      <a:endParaRPr lang="en-IN"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n-US" sz="1600">
                          <a:effectLst/>
                        </a:rPr>
                        <a:t>2021-2023</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n-US" sz="1600">
                          <a:effectLst/>
                        </a:rPr>
                        <a:t>61</a:t>
                      </a:r>
                      <a:endParaRPr lang="en-IN" sz="1600">
                        <a:effectLst/>
                        <a:latin typeface="Times New Roman" panose="02020603050405020304" pitchFamily="18" charset="0"/>
                        <a:ea typeface="Times New Roman" panose="02020603050405020304" pitchFamily="18" charset="0"/>
                      </a:endParaRPr>
                    </a:p>
                  </a:txBody>
                  <a:tcPr marL="68580" marR="68580" marT="0" marB="0"/>
                </a:tc>
              </a:tr>
              <a:tr h="800915">
                <a:tc>
                  <a:txBody>
                    <a:bodyPr/>
                    <a:lstStyle/>
                    <a:p>
                      <a:pPr algn="ctr">
                        <a:lnSpc>
                          <a:spcPct val="115000"/>
                        </a:lnSpc>
                        <a:spcAft>
                          <a:spcPts val="0"/>
                        </a:spcAft>
                      </a:pPr>
                      <a:r>
                        <a:rPr lang="en-US" sz="1600">
                          <a:effectLst/>
                        </a:rPr>
                        <a:t>2.</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15000"/>
                        </a:lnSpc>
                        <a:spcAft>
                          <a:spcPts val="0"/>
                        </a:spcAft>
                      </a:pPr>
                      <a:r>
                        <a:rPr lang="en-US" sz="1600">
                          <a:effectLst/>
                        </a:rPr>
                        <a:t>Desilting of Ponds in Bhikapur, Pure Husan Khan, Janaura, Parwa  villages for rain water accumulation   </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n-US" sz="1600">
                          <a:effectLst/>
                        </a:rPr>
                        <a:t>2022-2023</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n-US" sz="1600">
                          <a:effectLst/>
                        </a:rPr>
                        <a:t>52</a:t>
                      </a:r>
                      <a:endParaRPr lang="en-IN" sz="1600">
                        <a:effectLst/>
                        <a:latin typeface="Times New Roman" panose="02020603050405020304" pitchFamily="18" charset="0"/>
                        <a:ea typeface="Times New Roman" panose="02020603050405020304" pitchFamily="18" charset="0"/>
                      </a:endParaRPr>
                    </a:p>
                  </a:txBody>
                  <a:tcPr marL="68580" marR="68580" marT="0" marB="0"/>
                </a:tc>
              </a:tr>
              <a:tr h="825190">
                <a:tc>
                  <a:txBody>
                    <a:bodyPr/>
                    <a:lstStyle/>
                    <a:p>
                      <a:pPr algn="ctr">
                        <a:lnSpc>
                          <a:spcPct val="115000"/>
                        </a:lnSpc>
                        <a:spcAft>
                          <a:spcPts val="0"/>
                        </a:spcAft>
                      </a:pPr>
                      <a:r>
                        <a:rPr lang="en-US" sz="1600">
                          <a:effectLst/>
                        </a:rPr>
                        <a:t>3.</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15000"/>
                        </a:lnSpc>
                        <a:spcAft>
                          <a:spcPts val="0"/>
                        </a:spcAft>
                      </a:pPr>
                      <a:r>
                        <a:rPr lang="en-US" sz="1600">
                          <a:effectLst/>
                        </a:rPr>
                        <a:t>Rain water Harvesting Structure at Govt Building/Schools in at Bhikapur, Pure Husan Khan, Janaura, Parwa  Villages</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n-US" sz="1600">
                          <a:effectLst/>
                        </a:rPr>
                        <a:t>2023-2024</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n-US" sz="1600">
                          <a:effectLst/>
                        </a:rPr>
                        <a:t>65</a:t>
                      </a:r>
                      <a:endParaRPr lang="en-IN" sz="1600">
                        <a:effectLst/>
                        <a:latin typeface="Times New Roman" panose="02020603050405020304" pitchFamily="18" charset="0"/>
                        <a:ea typeface="Times New Roman" panose="02020603050405020304" pitchFamily="18" charset="0"/>
                      </a:endParaRPr>
                    </a:p>
                  </a:txBody>
                  <a:tcPr marL="68580" marR="68580" marT="0" marB="0"/>
                </a:tc>
              </a:tr>
              <a:tr h="800915">
                <a:tc>
                  <a:txBody>
                    <a:bodyPr/>
                    <a:lstStyle/>
                    <a:p>
                      <a:pPr algn="ctr">
                        <a:lnSpc>
                          <a:spcPct val="115000"/>
                        </a:lnSpc>
                        <a:spcAft>
                          <a:spcPts val="0"/>
                        </a:spcAft>
                      </a:pPr>
                      <a:r>
                        <a:rPr lang="en-US" sz="1600">
                          <a:effectLst/>
                        </a:rPr>
                        <a:t>4.</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15000"/>
                        </a:lnSpc>
                        <a:spcAft>
                          <a:spcPts val="0"/>
                        </a:spcAft>
                      </a:pPr>
                      <a:r>
                        <a:rPr lang="en-US" sz="1600">
                          <a:effectLst/>
                        </a:rPr>
                        <a:t>Solid waste collection and disposal     facilities at Bhikapur, Pure Husan Khan, Janaura, Parwa  Villages </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n-US" sz="1600">
                          <a:effectLst/>
                        </a:rPr>
                        <a:t>2023-2024</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n-US" sz="1600">
                          <a:effectLst/>
                        </a:rPr>
                        <a:t>65</a:t>
                      </a:r>
                      <a:endParaRPr lang="en-IN" sz="1600">
                        <a:effectLst/>
                        <a:latin typeface="Times New Roman" panose="02020603050405020304" pitchFamily="18" charset="0"/>
                        <a:ea typeface="Times New Roman" panose="02020603050405020304" pitchFamily="18" charset="0"/>
                      </a:endParaRPr>
                    </a:p>
                  </a:txBody>
                  <a:tcPr marL="68580" marR="68580" marT="0" marB="0"/>
                </a:tc>
              </a:tr>
              <a:tr h="800915">
                <a:tc>
                  <a:txBody>
                    <a:bodyPr/>
                    <a:lstStyle/>
                    <a:p>
                      <a:pPr algn="ctr">
                        <a:lnSpc>
                          <a:spcPct val="115000"/>
                        </a:lnSpc>
                        <a:spcAft>
                          <a:spcPts val="0"/>
                        </a:spcAft>
                      </a:pPr>
                      <a:r>
                        <a:rPr lang="en-US" sz="1600">
                          <a:effectLst/>
                        </a:rPr>
                        <a:t>5.</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15000"/>
                        </a:lnSpc>
                        <a:spcAft>
                          <a:spcPts val="0"/>
                        </a:spcAft>
                      </a:pPr>
                      <a:r>
                        <a:rPr lang="en-US" sz="1600">
                          <a:effectLst/>
                        </a:rPr>
                        <a:t>Construction of Drainage Channels in Bhikapur, Pure Husan Khan, Janaura, Parwa  Villages</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n-US" sz="1600">
                          <a:effectLst/>
                        </a:rPr>
                        <a:t>2024-2025</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n-US" sz="1600">
                          <a:effectLst/>
                        </a:rPr>
                        <a:t>70</a:t>
                      </a:r>
                      <a:endParaRPr lang="en-IN" sz="1600">
                        <a:effectLst/>
                        <a:latin typeface="Times New Roman" panose="02020603050405020304" pitchFamily="18" charset="0"/>
                        <a:ea typeface="Times New Roman" panose="02020603050405020304" pitchFamily="18" charset="0"/>
                      </a:endParaRPr>
                    </a:p>
                  </a:txBody>
                  <a:tcPr marL="68580" marR="68580" marT="0" marB="0"/>
                </a:tc>
              </a:tr>
              <a:tr h="526516">
                <a:tc>
                  <a:txBody>
                    <a:bodyPr/>
                    <a:lstStyle/>
                    <a:p>
                      <a:pPr algn="ctr">
                        <a:lnSpc>
                          <a:spcPct val="115000"/>
                        </a:lnSpc>
                        <a:spcAft>
                          <a:spcPts val="0"/>
                        </a:spcAft>
                      </a:pPr>
                      <a:r>
                        <a:rPr lang="en-US" sz="1600">
                          <a:effectLst/>
                        </a:rPr>
                        <a:t>6</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15000"/>
                        </a:lnSpc>
                        <a:spcAft>
                          <a:spcPts val="0"/>
                        </a:spcAft>
                      </a:pPr>
                      <a:r>
                        <a:rPr lang="en-US" sz="1600">
                          <a:effectLst/>
                        </a:rPr>
                        <a:t>Plantation in Bhikapur, Pure Husan Khan, Janaura, Parwa  Villages</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n-US" sz="1600">
                          <a:effectLst/>
                        </a:rPr>
                        <a:t>2024-2025</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n-US" sz="1600">
                          <a:effectLst/>
                        </a:rPr>
                        <a:t>50</a:t>
                      </a:r>
                      <a:endParaRPr lang="en-IN" sz="1600">
                        <a:effectLst/>
                        <a:latin typeface="Times New Roman" panose="02020603050405020304" pitchFamily="18" charset="0"/>
                        <a:ea typeface="Times New Roman" panose="02020603050405020304" pitchFamily="18" charset="0"/>
                      </a:endParaRPr>
                    </a:p>
                  </a:txBody>
                  <a:tcPr marL="68580" marR="68580" marT="0" marB="0"/>
                </a:tc>
              </a:tr>
              <a:tr h="252114">
                <a:tc>
                  <a:txBody>
                    <a:bodyPr/>
                    <a:lstStyle/>
                    <a:p>
                      <a:pPr algn="just">
                        <a:lnSpc>
                          <a:spcPct val="115000"/>
                        </a:lnSpc>
                        <a:spcAft>
                          <a:spcPts val="0"/>
                        </a:spcAft>
                      </a:pPr>
                      <a:r>
                        <a:rPr lang="en-IN" sz="1600">
                          <a:effectLst/>
                        </a:rPr>
                        <a:t> </a:t>
                      </a:r>
                      <a:endParaRPr lang="en-IN"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n-US" sz="1600" b="1" dirty="0">
                          <a:effectLst/>
                        </a:rPr>
                        <a:t>Total</a:t>
                      </a:r>
                      <a:endParaRPr lang="en-IN" sz="16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n-US" sz="1600" b="1" dirty="0">
                          <a:effectLst/>
                        </a:rPr>
                        <a:t> </a:t>
                      </a:r>
                      <a:endParaRPr lang="en-IN" sz="16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n-US" sz="1600" b="1" dirty="0">
                          <a:effectLst/>
                        </a:rPr>
                        <a:t>363</a:t>
                      </a:r>
                      <a:endParaRPr lang="en-IN" sz="1600" b="1"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973610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alpha val="99000"/>
          </a:schemeClr>
        </a:solidFill>
        <a:effectLst/>
      </p:bgPr>
    </p:bg>
    <p:spTree>
      <p:nvGrpSpPr>
        <p:cNvPr id="1" name=""/>
        <p:cNvGrpSpPr/>
        <p:nvPr/>
      </p:nvGrpSpPr>
      <p:grpSpPr>
        <a:xfrm>
          <a:off x="0" y="0"/>
          <a:ext cx="0" cy="0"/>
          <a:chOff x="0" y="0"/>
          <a:chExt cx="0" cy="0"/>
        </a:xfrm>
      </p:grpSpPr>
      <p:sp>
        <p:nvSpPr>
          <p:cNvPr id="43010" name="Slide Number Placeholder 5">
            <a:extLst>
              <a:ext uri="{FF2B5EF4-FFF2-40B4-BE49-F238E27FC236}">
                <a16:creationId xmlns:a16="http://schemas.microsoft.com/office/drawing/2014/main" xmlns="" id="{C9E49EED-4A71-40FE-9D47-134A5D1922EB}"/>
              </a:ext>
            </a:extLst>
          </p:cNvPr>
          <p:cNvSpPr>
            <a:spLocks noGrp="1"/>
          </p:cNvSpPr>
          <p:nvPr>
            <p:ph type="sldNum" sz="quarter" idx="12"/>
          </p:nvPr>
        </p:nvSpPr>
        <p:spPr>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DBAEA4A5-2759-452E-8014-334F5254D152}" type="slidenum">
              <a:rPr lang="en-US" altLang="en-US" sz="1400"/>
              <a:pPr/>
              <a:t>44</a:t>
            </a:fld>
            <a:endParaRPr lang="en-US" altLang="en-US" sz="1400"/>
          </a:p>
        </p:txBody>
      </p:sp>
      <p:sp>
        <p:nvSpPr>
          <p:cNvPr id="43011" name="Text Box 4">
            <a:extLst>
              <a:ext uri="{FF2B5EF4-FFF2-40B4-BE49-F238E27FC236}">
                <a16:creationId xmlns:a16="http://schemas.microsoft.com/office/drawing/2014/main" xmlns="" id="{DF4A98AE-0FD8-4BFA-9346-6E59A7223F07}"/>
              </a:ext>
            </a:extLst>
          </p:cNvPr>
          <p:cNvSpPr txBox="1">
            <a:spLocks noChangeArrowheads="1"/>
          </p:cNvSpPr>
          <p:nvPr/>
        </p:nvSpPr>
        <p:spPr bwMode="auto">
          <a:xfrm>
            <a:off x="228600" y="304800"/>
            <a:ext cx="861060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t>TOR Point xxii:</a:t>
            </a:r>
            <a:r>
              <a:rPr lang="en-US" altLang="en-US" sz="1800" dirty="0"/>
              <a:t> </a:t>
            </a:r>
            <a:r>
              <a:rPr lang="en-US" altLang="en-US" sz="1800" b="1" dirty="0"/>
              <a:t>Submit details of the trees to be cut including their species and whether it also involves any protected or endangered species. Measures taken to reduce the number of the trees to be removed should be explained in detail. Submit the details of compensatory plantation. Explore the possibilities of relocating the existing trees. </a:t>
            </a:r>
          </a:p>
        </p:txBody>
      </p:sp>
      <p:sp>
        <p:nvSpPr>
          <p:cNvPr id="43012" name="Text Box 5">
            <a:extLst>
              <a:ext uri="{FF2B5EF4-FFF2-40B4-BE49-F238E27FC236}">
                <a16:creationId xmlns:a16="http://schemas.microsoft.com/office/drawing/2014/main" xmlns="" id="{68DE23D1-371A-426E-BCE0-5F7C322A341D}"/>
              </a:ext>
            </a:extLst>
          </p:cNvPr>
          <p:cNvSpPr txBox="1">
            <a:spLocks noChangeArrowheads="1"/>
          </p:cNvSpPr>
          <p:nvPr/>
        </p:nvSpPr>
        <p:spPr bwMode="auto">
          <a:xfrm>
            <a:off x="228600" y="1731650"/>
            <a:ext cx="8610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a:r>
              <a:rPr lang="en-IN" sz="1800" dirty="0"/>
              <a:t>The additional </a:t>
            </a:r>
            <a:r>
              <a:rPr lang="en-IN" sz="1800" dirty="0" smtClean="0"/>
              <a:t>land for the proposed development activities </a:t>
            </a:r>
            <a:r>
              <a:rPr lang="en-IN" sz="1800" dirty="0"/>
              <a:t>is covered with trees in partial area. A total of 2800 trees will be cut down and compensation will be met in 1:5 ratio.</a:t>
            </a:r>
            <a:endParaRPr lang="en-US" sz="1800" dirty="0"/>
          </a:p>
        </p:txBody>
      </p:sp>
      <p:pic>
        <p:nvPicPr>
          <p:cNvPr id="7" name="Picture 6"/>
          <p:cNvPicPr/>
          <p:nvPr/>
        </p:nvPicPr>
        <p:blipFill>
          <a:blip r:embed="rId2"/>
          <a:stretch>
            <a:fillRect/>
          </a:stretch>
        </p:blipFill>
        <p:spPr>
          <a:xfrm>
            <a:off x="705485" y="2688847"/>
            <a:ext cx="7656830" cy="3590245"/>
          </a:xfrm>
          <a:prstGeom prst="rect">
            <a:avLst/>
          </a:prstGeom>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a:extLst>
              <a:ext uri="{FF2B5EF4-FFF2-40B4-BE49-F238E27FC236}">
                <a16:creationId xmlns:a16="http://schemas.microsoft.com/office/drawing/2014/main" xmlns="" id="{97044ADD-AC34-4890-82B9-8D5840BE793D}"/>
              </a:ext>
            </a:extLst>
          </p:cNvPr>
          <p:cNvSpPr>
            <a:spLocks noGrp="1"/>
          </p:cNvSpPr>
          <p:nvPr>
            <p:ph type="sldNum" sz="quarter" idx="12"/>
          </p:nvPr>
        </p:nvSpPr>
        <p:spPr>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0D5E36C7-25FD-4EE3-BFD3-D8E6B650F499}" type="slidenum">
              <a:rPr lang="en-US" altLang="en-US" sz="1400"/>
              <a:pPr/>
              <a:t>45</a:t>
            </a:fld>
            <a:endParaRPr lang="en-US" altLang="en-US" sz="1400" dirty="0"/>
          </a:p>
        </p:txBody>
      </p:sp>
      <p:sp>
        <p:nvSpPr>
          <p:cNvPr id="44035" name="Text Box 2">
            <a:extLst>
              <a:ext uri="{FF2B5EF4-FFF2-40B4-BE49-F238E27FC236}">
                <a16:creationId xmlns:a16="http://schemas.microsoft.com/office/drawing/2014/main" xmlns="" id="{612209B5-D26A-4769-877E-A3234EC2F175}"/>
              </a:ext>
            </a:extLst>
          </p:cNvPr>
          <p:cNvSpPr txBox="1">
            <a:spLocks noChangeArrowheads="1"/>
          </p:cNvSpPr>
          <p:nvPr/>
        </p:nvSpPr>
        <p:spPr bwMode="auto">
          <a:xfrm>
            <a:off x="216838" y="158257"/>
            <a:ext cx="8686800" cy="1465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t>TOR Point xxiii:</a:t>
            </a:r>
            <a:r>
              <a:rPr lang="en-US" altLang="en-US" sz="1800" dirty="0"/>
              <a:t> </a:t>
            </a:r>
            <a:r>
              <a:rPr lang="en-US" altLang="en-US" sz="1800" b="1" dirty="0"/>
              <a:t>Examine the details of afforestation measures indicating land and financial outlay. Landscape plan, green belts and open spaces may be described. A thick green belt should be planned all around the nearest settlement to mitigate noise and vibrations. The identification of species/ plants should be made based on the botanical studies. </a:t>
            </a:r>
          </a:p>
        </p:txBody>
      </p:sp>
      <p:sp>
        <p:nvSpPr>
          <p:cNvPr id="44039" name="Rectangle 7">
            <a:extLst>
              <a:ext uri="{FF2B5EF4-FFF2-40B4-BE49-F238E27FC236}">
                <a16:creationId xmlns:a16="http://schemas.microsoft.com/office/drawing/2014/main" xmlns="" id="{1FAA6842-0473-4D8B-879D-D3E9C96EF624}"/>
              </a:ext>
            </a:extLst>
          </p:cNvPr>
          <p:cNvSpPr>
            <a:spLocks noChangeArrowheads="1"/>
          </p:cNvSpPr>
          <p:nvPr/>
        </p:nvSpPr>
        <p:spPr bwMode="auto">
          <a:xfrm>
            <a:off x="216838" y="1693808"/>
            <a:ext cx="1479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dirty="0"/>
              <a:t>Compliance</a:t>
            </a:r>
          </a:p>
        </p:txBody>
      </p:sp>
      <p:sp>
        <p:nvSpPr>
          <p:cNvPr id="2" name="Rectangle 1">
            <a:extLst>
              <a:ext uri="{FF2B5EF4-FFF2-40B4-BE49-F238E27FC236}">
                <a16:creationId xmlns:a16="http://schemas.microsoft.com/office/drawing/2014/main" xmlns="" id="{2ED71B13-08FC-4415-8862-77B91404EE54}"/>
              </a:ext>
            </a:extLst>
          </p:cNvPr>
          <p:cNvSpPr/>
          <p:nvPr/>
        </p:nvSpPr>
        <p:spPr>
          <a:xfrm>
            <a:off x="216838" y="2079282"/>
            <a:ext cx="8539451" cy="1089529"/>
          </a:xfrm>
          <a:prstGeom prst="rect">
            <a:avLst/>
          </a:prstGeom>
        </p:spPr>
        <p:txBody>
          <a:bodyPr wrap="square">
            <a:spAutoFit/>
          </a:bodyPr>
          <a:lstStyle/>
          <a:p>
            <a:pPr algn="just">
              <a:lnSpc>
                <a:spcPct val="120000"/>
              </a:lnSpc>
            </a:pPr>
            <a:r>
              <a:rPr lang="en-US" dirty="0"/>
              <a:t>Green belt/plantation is proposed on </a:t>
            </a:r>
            <a:r>
              <a:rPr lang="en-US" dirty="0"/>
              <a:t>140668.73</a:t>
            </a:r>
            <a:r>
              <a:rPr lang="en-US" dirty="0" smtClean="0"/>
              <a:t> </a:t>
            </a:r>
            <a:r>
              <a:rPr lang="en-US" dirty="0"/>
              <a:t>sqm area at the </a:t>
            </a:r>
            <a:r>
              <a:rPr lang="en-US" dirty="0" err="1"/>
              <a:t>Maryada</a:t>
            </a:r>
            <a:r>
              <a:rPr lang="en-US" dirty="0"/>
              <a:t> </a:t>
            </a:r>
            <a:r>
              <a:rPr lang="en-US" dirty="0" err="1"/>
              <a:t>Purushottam</a:t>
            </a:r>
            <a:r>
              <a:rPr lang="en-US" dirty="0"/>
              <a:t> </a:t>
            </a:r>
            <a:r>
              <a:rPr lang="en-US" dirty="0" err="1"/>
              <a:t>Shriram</a:t>
            </a:r>
            <a:r>
              <a:rPr lang="en-US" dirty="0"/>
              <a:t> </a:t>
            </a:r>
            <a:r>
              <a:rPr lang="en-US" dirty="0" smtClean="0"/>
              <a:t>and </a:t>
            </a:r>
            <a:r>
              <a:rPr lang="en-US" dirty="0"/>
              <a:t>open area will be covered with landscaping and grasses. It is proposed to plant </a:t>
            </a:r>
            <a:r>
              <a:rPr lang="en-US" dirty="0" smtClean="0"/>
              <a:t>1750 trees </a:t>
            </a:r>
            <a:r>
              <a:rPr lang="en-US" dirty="0"/>
              <a:t>sapling at the </a:t>
            </a:r>
            <a:r>
              <a:rPr lang="en-US" dirty="0" smtClean="0"/>
              <a:t>Ayodhya </a:t>
            </a:r>
            <a:r>
              <a:rPr lang="en-US" dirty="0"/>
              <a:t>airport. </a:t>
            </a:r>
            <a:endParaRPr lang="en-US" sz="1800" dirty="0">
              <a:latin typeface="Tahoma" panose="020B0604030504040204" pitchFamily="34" charset="0"/>
              <a:ea typeface="Tahoma" panose="020B0604030504040204" pitchFamily="34" charset="0"/>
              <a:cs typeface="Tahoma" panose="020B0604030504040204" pitchFamily="34" charset="0"/>
            </a:endParaRPr>
          </a:p>
        </p:txBody>
      </p:sp>
      <p:sp>
        <p:nvSpPr>
          <p:cNvPr id="4" name="Rectangle 3">
            <a:extLst>
              <a:ext uri="{FF2B5EF4-FFF2-40B4-BE49-F238E27FC236}">
                <a16:creationId xmlns:a16="http://schemas.microsoft.com/office/drawing/2014/main" xmlns="" id="{28EF70DC-3476-4F5E-973A-FB871CA1C686}"/>
              </a:ext>
            </a:extLst>
          </p:cNvPr>
          <p:cNvSpPr/>
          <p:nvPr/>
        </p:nvSpPr>
        <p:spPr>
          <a:xfrm>
            <a:off x="1524000" y="3099750"/>
            <a:ext cx="5558155" cy="394467"/>
          </a:xfrm>
          <a:prstGeom prst="rect">
            <a:avLst/>
          </a:prstGeom>
        </p:spPr>
        <p:txBody>
          <a:bodyPr wrap="square">
            <a:spAutoFit/>
          </a:bodyPr>
          <a:lstStyle/>
          <a:p>
            <a:pPr marL="457200" marR="0" algn="ctr">
              <a:lnSpc>
                <a:spcPct val="120000"/>
              </a:lnSpc>
              <a:spcBef>
                <a:spcPts val="0"/>
              </a:spcBef>
              <a:spcAft>
                <a:spcPts val="0"/>
              </a:spcAft>
            </a:pPr>
            <a:r>
              <a:rPr lang="en-US" b="1" dirty="0"/>
              <a:t>The List of Trees for Green Belt/Plantation  </a:t>
            </a:r>
          </a:p>
        </p:txBody>
      </p:sp>
      <p:graphicFrame>
        <p:nvGraphicFramePr>
          <p:cNvPr id="3" name="Table 2"/>
          <p:cNvGraphicFramePr>
            <a:graphicFrameLocks noGrp="1"/>
          </p:cNvGraphicFramePr>
          <p:nvPr>
            <p:extLst>
              <p:ext uri="{D42A27DB-BD31-4B8C-83A1-F6EECF244321}">
                <p14:modId xmlns:p14="http://schemas.microsoft.com/office/powerpoint/2010/main" val="3294440246"/>
              </p:ext>
            </p:extLst>
          </p:nvPr>
        </p:nvGraphicFramePr>
        <p:xfrm>
          <a:off x="1905000" y="3644915"/>
          <a:ext cx="5562600" cy="3076560"/>
        </p:xfrm>
        <a:graphic>
          <a:graphicData uri="http://schemas.openxmlformats.org/drawingml/2006/table">
            <a:tbl>
              <a:tblPr>
                <a:tableStyleId>{5940675A-B579-460E-94D1-54222C63F5DA}</a:tableStyleId>
              </a:tblPr>
              <a:tblGrid>
                <a:gridCol w="514761"/>
                <a:gridCol w="2226184"/>
                <a:gridCol w="1448958"/>
                <a:gridCol w="1372697"/>
              </a:tblGrid>
              <a:tr h="227880">
                <a:tc>
                  <a:txBody>
                    <a:bodyPr/>
                    <a:lstStyle/>
                    <a:p>
                      <a:pPr algn="ctr">
                        <a:lnSpc>
                          <a:spcPct val="115000"/>
                        </a:lnSpc>
                        <a:spcAft>
                          <a:spcPts val="0"/>
                        </a:spcAft>
                      </a:pPr>
                      <a:r>
                        <a:rPr lang="en-US" sz="1200">
                          <a:effectLst/>
                        </a:rPr>
                        <a:t>Sn.</a:t>
                      </a:r>
                      <a:endParaRPr lang="en-IN"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15000"/>
                        </a:lnSpc>
                        <a:spcAft>
                          <a:spcPts val="0"/>
                        </a:spcAft>
                      </a:pPr>
                      <a:r>
                        <a:rPr lang="en-US" sz="1200">
                          <a:effectLst/>
                        </a:rPr>
                        <a:t>Botanical Name </a:t>
                      </a:r>
                      <a:endParaRPr lang="en-IN"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15000"/>
                        </a:lnSpc>
                        <a:spcAft>
                          <a:spcPts val="0"/>
                        </a:spcAft>
                      </a:pPr>
                      <a:r>
                        <a:rPr lang="en-US" sz="1200">
                          <a:effectLst/>
                        </a:rPr>
                        <a:t>Common Name </a:t>
                      </a:r>
                      <a:endParaRPr lang="en-IN"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15000"/>
                        </a:lnSpc>
                        <a:spcAft>
                          <a:spcPts val="0"/>
                        </a:spcAft>
                      </a:pPr>
                      <a:r>
                        <a:rPr lang="en-US" sz="1200">
                          <a:effectLst/>
                        </a:rPr>
                        <a:t>Nos of Saplings</a:t>
                      </a:r>
                      <a:endParaRPr lang="en-IN" sz="1200">
                        <a:effectLst/>
                        <a:latin typeface="Times New Roman" panose="02020603050405020304" pitchFamily="18" charset="0"/>
                        <a:ea typeface="Times New Roman" panose="02020603050405020304" pitchFamily="18" charset="0"/>
                      </a:endParaRPr>
                    </a:p>
                  </a:txBody>
                  <a:tcPr marL="68580" marR="68580" marT="0" marB="0"/>
                </a:tc>
              </a:tr>
              <a:tr h="189912">
                <a:tc>
                  <a:txBody>
                    <a:bodyPr/>
                    <a:lstStyle/>
                    <a:p>
                      <a:pPr algn="ctr">
                        <a:lnSpc>
                          <a:spcPct val="115000"/>
                        </a:lnSpc>
                        <a:spcAft>
                          <a:spcPts val="0"/>
                        </a:spcAft>
                      </a:pPr>
                      <a:r>
                        <a:rPr lang="en-US" sz="1000">
                          <a:effectLst/>
                        </a:rPr>
                        <a:t>1.</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Acacia catechu </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Khair</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US" sz="1000">
                          <a:effectLst/>
                        </a:rPr>
                        <a:t>100</a:t>
                      </a:r>
                      <a:endParaRPr lang="en-IN" sz="1000">
                        <a:effectLst/>
                        <a:latin typeface="Times New Roman" panose="02020603050405020304" pitchFamily="18" charset="0"/>
                        <a:ea typeface="Times New Roman" panose="02020603050405020304" pitchFamily="18" charset="0"/>
                      </a:endParaRPr>
                    </a:p>
                  </a:txBody>
                  <a:tcPr marL="68580" marR="68580" marT="0" marB="0" anchor="ctr"/>
                </a:tc>
              </a:tr>
              <a:tr h="189912">
                <a:tc>
                  <a:txBody>
                    <a:bodyPr/>
                    <a:lstStyle/>
                    <a:p>
                      <a:pPr algn="ctr">
                        <a:lnSpc>
                          <a:spcPct val="115000"/>
                        </a:lnSpc>
                        <a:spcAft>
                          <a:spcPts val="0"/>
                        </a:spcAft>
                      </a:pPr>
                      <a:r>
                        <a:rPr lang="en-US" sz="1000">
                          <a:effectLst/>
                        </a:rPr>
                        <a:t>2.</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Bauhinia acuninata</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Kanchan</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US" sz="1000">
                          <a:effectLst/>
                        </a:rPr>
                        <a:t>95</a:t>
                      </a:r>
                      <a:endParaRPr lang="en-IN" sz="1000">
                        <a:effectLst/>
                        <a:latin typeface="Times New Roman" panose="02020603050405020304" pitchFamily="18" charset="0"/>
                        <a:ea typeface="Times New Roman" panose="02020603050405020304" pitchFamily="18" charset="0"/>
                      </a:endParaRPr>
                    </a:p>
                  </a:txBody>
                  <a:tcPr marL="68580" marR="68580" marT="0" marB="0" anchor="ctr"/>
                </a:tc>
              </a:tr>
              <a:tr h="189912">
                <a:tc>
                  <a:txBody>
                    <a:bodyPr/>
                    <a:lstStyle/>
                    <a:p>
                      <a:pPr algn="ctr">
                        <a:lnSpc>
                          <a:spcPct val="115000"/>
                        </a:lnSpc>
                        <a:spcAft>
                          <a:spcPts val="0"/>
                        </a:spcAft>
                      </a:pPr>
                      <a:r>
                        <a:rPr lang="en-US" sz="1000">
                          <a:effectLst/>
                        </a:rPr>
                        <a:t>3.</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Bauhinia Semla</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Semla</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US" sz="1000">
                          <a:effectLst/>
                        </a:rPr>
                        <a:t>120</a:t>
                      </a:r>
                      <a:endParaRPr lang="en-IN" sz="1000">
                        <a:effectLst/>
                        <a:latin typeface="Times New Roman" panose="02020603050405020304" pitchFamily="18" charset="0"/>
                        <a:ea typeface="Times New Roman" panose="02020603050405020304" pitchFamily="18" charset="0"/>
                      </a:endParaRPr>
                    </a:p>
                  </a:txBody>
                  <a:tcPr marL="68580" marR="68580" marT="0" marB="0" anchor="ctr"/>
                </a:tc>
              </a:tr>
              <a:tr h="189912">
                <a:tc>
                  <a:txBody>
                    <a:bodyPr/>
                    <a:lstStyle/>
                    <a:p>
                      <a:pPr algn="ctr">
                        <a:lnSpc>
                          <a:spcPct val="115000"/>
                        </a:lnSpc>
                        <a:spcAft>
                          <a:spcPts val="0"/>
                        </a:spcAft>
                      </a:pPr>
                      <a:r>
                        <a:rPr lang="en-US" sz="1000">
                          <a:effectLst/>
                        </a:rPr>
                        <a:t>4.</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Delonix Regia </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Gulmohar</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US" sz="1000">
                          <a:effectLst/>
                        </a:rPr>
                        <a:t>150</a:t>
                      </a:r>
                      <a:endParaRPr lang="en-IN" sz="1000">
                        <a:effectLst/>
                        <a:latin typeface="Times New Roman" panose="02020603050405020304" pitchFamily="18" charset="0"/>
                        <a:ea typeface="Times New Roman" panose="02020603050405020304" pitchFamily="18" charset="0"/>
                      </a:endParaRPr>
                    </a:p>
                  </a:txBody>
                  <a:tcPr marL="68580" marR="68580" marT="0" marB="0" anchor="ctr"/>
                </a:tc>
              </a:tr>
              <a:tr h="189912">
                <a:tc>
                  <a:txBody>
                    <a:bodyPr/>
                    <a:lstStyle/>
                    <a:p>
                      <a:pPr algn="ctr">
                        <a:lnSpc>
                          <a:spcPct val="115000"/>
                        </a:lnSpc>
                        <a:spcAft>
                          <a:spcPts val="0"/>
                        </a:spcAft>
                      </a:pPr>
                      <a:r>
                        <a:rPr lang="en-US" sz="1000">
                          <a:effectLst/>
                        </a:rPr>
                        <a:t>5.</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Albizia lebbeck</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Siras</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US" sz="1000">
                          <a:effectLst/>
                        </a:rPr>
                        <a:t>120</a:t>
                      </a:r>
                      <a:endParaRPr lang="en-IN" sz="1000">
                        <a:effectLst/>
                        <a:latin typeface="Times New Roman" panose="02020603050405020304" pitchFamily="18" charset="0"/>
                        <a:ea typeface="Times New Roman" panose="02020603050405020304" pitchFamily="18" charset="0"/>
                      </a:endParaRPr>
                    </a:p>
                  </a:txBody>
                  <a:tcPr marL="68580" marR="68580" marT="0" marB="0" anchor="ctr"/>
                </a:tc>
              </a:tr>
              <a:tr h="189912">
                <a:tc>
                  <a:txBody>
                    <a:bodyPr/>
                    <a:lstStyle/>
                    <a:p>
                      <a:pPr algn="ctr">
                        <a:lnSpc>
                          <a:spcPct val="115000"/>
                        </a:lnSpc>
                        <a:spcAft>
                          <a:spcPts val="0"/>
                        </a:spcAft>
                      </a:pPr>
                      <a:r>
                        <a:rPr lang="en-US" sz="1000">
                          <a:effectLst/>
                        </a:rPr>
                        <a:t>6.</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Grevillea robusta</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Silky Oak</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US" sz="1000">
                          <a:effectLst/>
                        </a:rPr>
                        <a:t>100</a:t>
                      </a:r>
                      <a:endParaRPr lang="en-IN" sz="1000">
                        <a:effectLst/>
                        <a:latin typeface="Times New Roman" panose="02020603050405020304" pitchFamily="18" charset="0"/>
                        <a:ea typeface="Times New Roman" panose="02020603050405020304" pitchFamily="18" charset="0"/>
                      </a:endParaRPr>
                    </a:p>
                  </a:txBody>
                  <a:tcPr marL="68580" marR="68580" marT="0" marB="0" anchor="ctr"/>
                </a:tc>
              </a:tr>
              <a:tr h="189912">
                <a:tc>
                  <a:txBody>
                    <a:bodyPr/>
                    <a:lstStyle/>
                    <a:p>
                      <a:pPr algn="ctr">
                        <a:lnSpc>
                          <a:spcPct val="115000"/>
                        </a:lnSpc>
                        <a:spcAft>
                          <a:spcPts val="0"/>
                        </a:spcAft>
                      </a:pPr>
                      <a:r>
                        <a:rPr lang="en-US" sz="1000">
                          <a:effectLst/>
                        </a:rPr>
                        <a:t>7.</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Albizia procera</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Kala Siras</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US" sz="1000">
                          <a:effectLst/>
                        </a:rPr>
                        <a:t>150</a:t>
                      </a:r>
                      <a:endParaRPr lang="en-IN" sz="1000">
                        <a:effectLst/>
                        <a:latin typeface="Times New Roman" panose="02020603050405020304" pitchFamily="18" charset="0"/>
                        <a:ea typeface="Times New Roman" panose="02020603050405020304" pitchFamily="18" charset="0"/>
                      </a:endParaRPr>
                    </a:p>
                  </a:txBody>
                  <a:tcPr marL="68580" marR="68580" marT="0" marB="0" anchor="ctr"/>
                </a:tc>
              </a:tr>
              <a:tr h="189912">
                <a:tc>
                  <a:txBody>
                    <a:bodyPr/>
                    <a:lstStyle/>
                    <a:p>
                      <a:pPr algn="ctr">
                        <a:lnSpc>
                          <a:spcPct val="115000"/>
                        </a:lnSpc>
                        <a:spcAft>
                          <a:spcPts val="0"/>
                        </a:spcAft>
                      </a:pPr>
                      <a:r>
                        <a:rPr lang="en-US" sz="1000">
                          <a:effectLst/>
                        </a:rPr>
                        <a:t>8.</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Anthocephalus cadamba</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Kadam</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US" sz="1000">
                          <a:effectLst/>
                        </a:rPr>
                        <a:t>150</a:t>
                      </a:r>
                      <a:endParaRPr lang="en-IN" sz="1000">
                        <a:effectLst/>
                        <a:latin typeface="Times New Roman" panose="02020603050405020304" pitchFamily="18" charset="0"/>
                        <a:ea typeface="Times New Roman" panose="02020603050405020304" pitchFamily="18" charset="0"/>
                      </a:endParaRPr>
                    </a:p>
                  </a:txBody>
                  <a:tcPr marL="68580" marR="68580" marT="0" marB="0" anchor="ctr"/>
                </a:tc>
              </a:tr>
              <a:tr h="189912">
                <a:tc>
                  <a:txBody>
                    <a:bodyPr/>
                    <a:lstStyle/>
                    <a:p>
                      <a:pPr algn="ctr">
                        <a:lnSpc>
                          <a:spcPct val="115000"/>
                        </a:lnSpc>
                        <a:spcAft>
                          <a:spcPts val="0"/>
                        </a:spcAft>
                      </a:pPr>
                      <a:r>
                        <a:rPr lang="en-US" sz="1000">
                          <a:effectLst/>
                        </a:rPr>
                        <a:t>9.</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Cassia fistula</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Amaltas</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US" sz="1000">
                          <a:effectLst/>
                        </a:rPr>
                        <a:t>90</a:t>
                      </a:r>
                      <a:endParaRPr lang="en-IN" sz="1000">
                        <a:effectLst/>
                        <a:latin typeface="Times New Roman" panose="02020603050405020304" pitchFamily="18" charset="0"/>
                        <a:ea typeface="Times New Roman" panose="02020603050405020304" pitchFamily="18" charset="0"/>
                      </a:endParaRPr>
                    </a:p>
                  </a:txBody>
                  <a:tcPr marL="68580" marR="68580" marT="0" marB="0" anchor="ctr"/>
                </a:tc>
              </a:tr>
              <a:tr h="189912">
                <a:tc>
                  <a:txBody>
                    <a:bodyPr/>
                    <a:lstStyle/>
                    <a:p>
                      <a:pPr algn="ctr">
                        <a:lnSpc>
                          <a:spcPct val="115000"/>
                        </a:lnSpc>
                        <a:spcAft>
                          <a:spcPts val="0"/>
                        </a:spcAft>
                      </a:pPr>
                      <a:r>
                        <a:rPr lang="en-US" sz="1000">
                          <a:effectLst/>
                        </a:rPr>
                        <a:t>10.</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Melia azadarach</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Bakain</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US" sz="1000">
                          <a:effectLst/>
                        </a:rPr>
                        <a:t>130</a:t>
                      </a:r>
                      <a:endParaRPr lang="en-IN" sz="1000">
                        <a:effectLst/>
                        <a:latin typeface="Times New Roman" panose="02020603050405020304" pitchFamily="18" charset="0"/>
                        <a:ea typeface="Times New Roman" panose="02020603050405020304" pitchFamily="18" charset="0"/>
                      </a:endParaRPr>
                    </a:p>
                  </a:txBody>
                  <a:tcPr marL="68580" marR="68580" marT="0" marB="0" anchor="ctr"/>
                </a:tc>
              </a:tr>
              <a:tr h="189912">
                <a:tc>
                  <a:txBody>
                    <a:bodyPr/>
                    <a:lstStyle/>
                    <a:p>
                      <a:pPr algn="ctr">
                        <a:lnSpc>
                          <a:spcPct val="115000"/>
                        </a:lnSpc>
                        <a:spcAft>
                          <a:spcPts val="0"/>
                        </a:spcAft>
                      </a:pPr>
                      <a:r>
                        <a:rPr lang="en-US" sz="1000">
                          <a:effectLst/>
                        </a:rPr>
                        <a:t>11.</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Oreodex Regia </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Bottle Palm </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US" sz="1000">
                          <a:effectLst/>
                        </a:rPr>
                        <a:t>50</a:t>
                      </a:r>
                      <a:endParaRPr lang="en-IN" sz="1000">
                        <a:effectLst/>
                        <a:latin typeface="Times New Roman" panose="02020603050405020304" pitchFamily="18" charset="0"/>
                        <a:ea typeface="Times New Roman" panose="02020603050405020304" pitchFamily="18" charset="0"/>
                      </a:endParaRPr>
                    </a:p>
                  </a:txBody>
                  <a:tcPr marL="68580" marR="68580" marT="0" marB="0" anchor="ctr"/>
                </a:tc>
              </a:tr>
              <a:tr h="189912">
                <a:tc>
                  <a:txBody>
                    <a:bodyPr/>
                    <a:lstStyle/>
                    <a:p>
                      <a:pPr algn="ctr">
                        <a:lnSpc>
                          <a:spcPct val="115000"/>
                        </a:lnSpc>
                        <a:spcAft>
                          <a:spcPts val="0"/>
                        </a:spcAft>
                      </a:pPr>
                      <a:r>
                        <a:rPr lang="en-US" sz="1000">
                          <a:effectLst/>
                        </a:rPr>
                        <a:t>12.</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Polyalthia longifolia</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Ashoka</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US" sz="1000">
                          <a:effectLst/>
                        </a:rPr>
                        <a:t>150</a:t>
                      </a:r>
                      <a:endParaRPr lang="en-IN" sz="1000">
                        <a:effectLst/>
                        <a:latin typeface="Times New Roman" panose="02020603050405020304" pitchFamily="18" charset="0"/>
                        <a:ea typeface="Times New Roman" panose="02020603050405020304" pitchFamily="18" charset="0"/>
                      </a:endParaRPr>
                    </a:p>
                  </a:txBody>
                  <a:tcPr marL="68580" marR="68580" marT="0" marB="0" anchor="ctr"/>
                </a:tc>
              </a:tr>
              <a:tr h="189912">
                <a:tc>
                  <a:txBody>
                    <a:bodyPr/>
                    <a:lstStyle/>
                    <a:p>
                      <a:pPr algn="ctr">
                        <a:lnSpc>
                          <a:spcPct val="115000"/>
                        </a:lnSpc>
                        <a:spcAft>
                          <a:spcPts val="0"/>
                        </a:spcAft>
                      </a:pPr>
                      <a:r>
                        <a:rPr lang="en-US" sz="1000">
                          <a:effectLst/>
                        </a:rPr>
                        <a:t>13.</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Terminalia arjuna</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Arjun</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US" sz="1000">
                          <a:effectLst/>
                        </a:rPr>
                        <a:t>85</a:t>
                      </a:r>
                      <a:endParaRPr lang="en-IN" sz="1000">
                        <a:effectLst/>
                        <a:latin typeface="Times New Roman" panose="02020603050405020304" pitchFamily="18" charset="0"/>
                        <a:ea typeface="Times New Roman" panose="02020603050405020304" pitchFamily="18" charset="0"/>
                      </a:endParaRPr>
                    </a:p>
                  </a:txBody>
                  <a:tcPr marL="68580" marR="68580" marT="0" marB="0" anchor="ctr"/>
                </a:tc>
              </a:tr>
              <a:tr h="189912">
                <a:tc>
                  <a:txBody>
                    <a:bodyPr/>
                    <a:lstStyle/>
                    <a:p>
                      <a:pPr algn="ctr">
                        <a:lnSpc>
                          <a:spcPct val="115000"/>
                        </a:lnSpc>
                        <a:spcAft>
                          <a:spcPts val="0"/>
                        </a:spcAft>
                      </a:pPr>
                      <a:r>
                        <a:rPr lang="en-US" sz="1000">
                          <a:effectLst/>
                        </a:rPr>
                        <a:t>14.</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Cordia dichotoma</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Lasoda</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US" sz="1000">
                          <a:effectLst/>
                        </a:rPr>
                        <a:t>210</a:t>
                      </a:r>
                      <a:endParaRPr lang="en-IN" sz="1000">
                        <a:effectLst/>
                        <a:latin typeface="Times New Roman" panose="02020603050405020304" pitchFamily="18" charset="0"/>
                        <a:ea typeface="Times New Roman" panose="02020603050405020304" pitchFamily="18" charset="0"/>
                      </a:endParaRPr>
                    </a:p>
                  </a:txBody>
                  <a:tcPr marL="68580" marR="68580" marT="0" marB="0" anchor="ctr"/>
                </a:tc>
              </a:tr>
              <a:tr h="189912">
                <a:tc>
                  <a:txBody>
                    <a:bodyPr/>
                    <a:lstStyle/>
                    <a:p>
                      <a:pPr algn="ctr">
                        <a:lnSpc>
                          <a:spcPct val="115000"/>
                        </a:lnSpc>
                        <a:spcAft>
                          <a:spcPts val="0"/>
                        </a:spcAft>
                      </a:pPr>
                      <a:r>
                        <a:rPr lang="en-US" sz="1000">
                          <a:effectLst/>
                        </a:rPr>
                        <a:t>15.</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Holoptelea integrifolia</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n-US" sz="1000">
                          <a:effectLst/>
                        </a:rPr>
                        <a:t>Papadi </a:t>
                      </a:r>
                      <a:endParaRPr lang="en-IN"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07000"/>
                        </a:lnSpc>
                        <a:spcAft>
                          <a:spcPts val="0"/>
                        </a:spcAft>
                      </a:pPr>
                      <a:r>
                        <a:rPr lang="en-US" sz="1000" dirty="0">
                          <a:effectLst/>
                        </a:rPr>
                        <a:t>50</a:t>
                      </a:r>
                      <a:endParaRPr lang="en-IN" sz="1000" dirty="0">
                        <a:effectLst/>
                        <a:latin typeface="Times New Roman" panose="02020603050405020304" pitchFamily="18" charset="0"/>
                        <a:ea typeface="Times New Roman" panose="02020603050405020304" pitchFamily="18" charset="0"/>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xmlns="" id="{55744853-A801-427B-B9BD-E4D230A787FE}"/>
              </a:ext>
            </a:extLst>
          </p:cNvPr>
          <p:cNvSpPr txBox="1">
            <a:spLocks noChangeArrowheads="1"/>
          </p:cNvSpPr>
          <p:nvPr/>
        </p:nvSpPr>
        <p:spPr bwMode="auto">
          <a:xfrm>
            <a:off x="152400" y="457200"/>
            <a:ext cx="86106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t>TOR Point xxiv:</a:t>
            </a:r>
            <a:r>
              <a:rPr lang="en-US" altLang="en-US" sz="1800" dirty="0"/>
              <a:t> </a:t>
            </a:r>
            <a:r>
              <a:rPr lang="en-GB" altLang="en-US" sz="1800" dirty="0"/>
              <a:t>Public Hearing to be conducted for the project in accordance with provisions of Environmental Impact Assessment Notification 2006 and the issues raised in the public hearing should be addressed in Environmental Management Plan. The public hearing should be conducted based on the TOR letters issued by Ministry and not on the basis of Minutes of Meetings available on the web-site. </a:t>
            </a:r>
            <a:endParaRPr lang="en-US" altLang="en-US" sz="1800" dirty="0"/>
          </a:p>
        </p:txBody>
      </p:sp>
      <p:sp>
        <p:nvSpPr>
          <p:cNvPr id="5" name="Text Box 3">
            <a:extLst>
              <a:ext uri="{FF2B5EF4-FFF2-40B4-BE49-F238E27FC236}">
                <a16:creationId xmlns:a16="http://schemas.microsoft.com/office/drawing/2014/main" xmlns="" id="{7C6C1726-1AAC-49FB-B9F6-3D0CFAEA205A}"/>
              </a:ext>
            </a:extLst>
          </p:cNvPr>
          <p:cNvSpPr txBox="1">
            <a:spLocks noChangeArrowheads="1"/>
          </p:cNvSpPr>
          <p:nvPr/>
        </p:nvSpPr>
        <p:spPr bwMode="auto">
          <a:xfrm>
            <a:off x="146648" y="2271193"/>
            <a:ext cx="838200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GB" altLang="en-US" sz="1800" dirty="0"/>
              <a:t>The public hearing for the </a:t>
            </a:r>
            <a:r>
              <a:rPr lang="en-GB" altLang="en-US" sz="1800" dirty="0" smtClean="0"/>
              <a:t>proposed </a:t>
            </a:r>
            <a:r>
              <a:rPr lang="en-IN" sz="1800" dirty="0" smtClean="0"/>
              <a:t>extension </a:t>
            </a:r>
            <a:r>
              <a:rPr lang="en-IN" sz="1800" dirty="0"/>
              <a:t>of </a:t>
            </a:r>
            <a:r>
              <a:rPr lang="en-US" sz="1800" dirty="0"/>
              <a:t>Runway, RESA, Taxiway, Apron, Isolation Bay, New Domestic Terminal Building &amp; </a:t>
            </a:r>
            <a:r>
              <a:rPr lang="en-US" sz="1800" dirty="0" err="1"/>
              <a:t>Miscellenious</a:t>
            </a:r>
            <a:r>
              <a:rPr lang="en-US" sz="1800" dirty="0"/>
              <a:t> Works </a:t>
            </a:r>
            <a:r>
              <a:rPr lang="en-GB" altLang="en-US" sz="1800" dirty="0" smtClean="0"/>
              <a:t>by </a:t>
            </a:r>
            <a:r>
              <a:rPr lang="en-GB" altLang="en-US" sz="1800" dirty="0"/>
              <a:t>Airports Authority of India </a:t>
            </a:r>
            <a:r>
              <a:rPr lang="en-GB" altLang="en-US" sz="1800" dirty="0" smtClean="0"/>
              <a:t>for proposed Airport </a:t>
            </a:r>
            <a:r>
              <a:rPr lang="en-GB" altLang="en-US" sz="1800" dirty="0"/>
              <a:t>was conducted on </a:t>
            </a:r>
            <a:r>
              <a:rPr lang="en-GB" altLang="en-US" sz="1800" dirty="0" smtClean="0"/>
              <a:t>20</a:t>
            </a:r>
            <a:r>
              <a:rPr lang="en-GB" altLang="en-US" sz="1800" baseline="30000" dirty="0" smtClean="0"/>
              <a:t>th</a:t>
            </a:r>
            <a:r>
              <a:rPr lang="en-GB" altLang="en-US" sz="1800" dirty="0" smtClean="0"/>
              <a:t>  September </a:t>
            </a:r>
            <a:r>
              <a:rPr lang="en-GB" altLang="en-US" sz="1800" dirty="0"/>
              <a:t>2021 at </a:t>
            </a:r>
            <a:r>
              <a:rPr lang="en-GB" altLang="en-US" sz="1800" dirty="0" smtClean="0"/>
              <a:t>Primary School, </a:t>
            </a:r>
            <a:r>
              <a:rPr lang="en-GB" altLang="en-US" sz="1800" dirty="0" err="1" smtClean="0"/>
              <a:t>Dharampur</a:t>
            </a:r>
            <a:r>
              <a:rPr lang="en-GB" altLang="en-US" sz="1800" dirty="0" smtClean="0"/>
              <a:t> </a:t>
            </a:r>
            <a:r>
              <a:rPr lang="en-GB" altLang="en-US" sz="1800" dirty="0"/>
              <a:t>conducted by </a:t>
            </a:r>
            <a:r>
              <a:rPr lang="en-GB" altLang="en-US" sz="1800" dirty="0" smtClean="0"/>
              <a:t>Uttar Pradesh Pollution </a:t>
            </a:r>
            <a:r>
              <a:rPr lang="en-GB" altLang="en-US" sz="1800" dirty="0"/>
              <a:t>Control Board.</a:t>
            </a:r>
            <a:endParaRPr lang="en-US" altLang="en-US" sz="1800" dirty="0"/>
          </a:p>
        </p:txBody>
      </p:sp>
      <p:sp>
        <p:nvSpPr>
          <p:cNvPr id="6" name="Rectangle 4">
            <a:extLst>
              <a:ext uri="{FF2B5EF4-FFF2-40B4-BE49-F238E27FC236}">
                <a16:creationId xmlns:a16="http://schemas.microsoft.com/office/drawing/2014/main" xmlns="" id="{FE1CD4CE-3BCA-4B82-A578-4C9261EA1372}"/>
              </a:ext>
            </a:extLst>
          </p:cNvPr>
          <p:cNvSpPr>
            <a:spLocks noChangeArrowheads="1"/>
          </p:cNvSpPr>
          <p:nvPr/>
        </p:nvSpPr>
        <p:spPr bwMode="auto">
          <a:xfrm>
            <a:off x="146648" y="1904481"/>
            <a:ext cx="1479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dirty="0"/>
              <a:t>Compliance</a:t>
            </a:r>
          </a:p>
        </p:txBody>
      </p:sp>
      <p:sp>
        <p:nvSpPr>
          <p:cNvPr id="2" name="Slide Number Placeholder 1"/>
          <p:cNvSpPr>
            <a:spLocks noGrp="1"/>
          </p:cNvSpPr>
          <p:nvPr>
            <p:ph type="sldNum" sz="quarter" idx="12"/>
          </p:nvPr>
        </p:nvSpPr>
        <p:spPr/>
        <p:txBody>
          <a:bodyPr/>
          <a:lstStyle/>
          <a:p>
            <a:fld id="{CB4D1752-2D29-4B91-987D-36B6E5F3AE96}" type="slidenum">
              <a:rPr lang="en-IN" altLang="en-US" smtClean="0"/>
              <a:pPr/>
              <a:t>46</a:t>
            </a:fld>
            <a:endParaRPr lang="en-IN" altLang="en-US" dirty="0"/>
          </a:p>
        </p:txBody>
      </p:sp>
      <p:sp>
        <p:nvSpPr>
          <p:cNvPr id="7" name="Text Box 2">
            <a:extLst>
              <a:ext uri="{FF2B5EF4-FFF2-40B4-BE49-F238E27FC236}">
                <a16:creationId xmlns:a16="http://schemas.microsoft.com/office/drawing/2014/main" xmlns="" id="{55744853-A801-427B-B9BD-E4D230A787FE}"/>
              </a:ext>
            </a:extLst>
          </p:cNvPr>
          <p:cNvSpPr txBox="1">
            <a:spLocks noChangeArrowheads="1"/>
          </p:cNvSpPr>
          <p:nvPr/>
        </p:nvSpPr>
        <p:spPr bwMode="auto">
          <a:xfrm>
            <a:off x="152400" y="3689490"/>
            <a:ext cx="8610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a:t>TOR Point </a:t>
            </a:r>
            <a:r>
              <a:rPr lang="en-US" altLang="en-US" sz="1800" b="1" dirty="0" smtClean="0"/>
              <a:t>xxv</a:t>
            </a:r>
            <a:r>
              <a:rPr lang="en-US" altLang="en-US" sz="1800" b="1" dirty="0"/>
              <a:t>:</a:t>
            </a:r>
            <a:r>
              <a:rPr lang="en-US" altLang="en-US" sz="1800" dirty="0"/>
              <a:t> </a:t>
            </a:r>
            <a:r>
              <a:rPr lang="en-GB" altLang="en-US" sz="1800" dirty="0"/>
              <a:t>A detailed draft EIA/EMP report should be prepared in accordance with additional TOR and should be submitted to the Ministry in accordance with Notification. </a:t>
            </a:r>
            <a:endParaRPr lang="en-US" altLang="en-US" sz="1800" dirty="0"/>
          </a:p>
        </p:txBody>
      </p:sp>
      <p:sp>
        <p:nvSpPr>
          <p:cNvPr id="8" name="Text Box 3">
            <a:extLst>
              <a:ext uri="{FF2B5EF4-FFF2-40B4-BE49-F238E27FC236}">
                <a16:creationId xmlns:a16="http://schemas.microsoft.com/office/drawing/2014/main" xmlns="" id="{7C6C1726-1AAC-49FB-B9F6-3D0CFAEA205A}"/>
              </a:ext>
            </a:extLst>
          </p:cNvPr>
          <p:cNvSpPr txBox="1">
            <a:spLocks noChangeArrowheads="1"/>
          </p:cNvSpPr>
          <p:nvPr/>
        </p:nvSpPr>
        <p:spPr bwMode="auto">
          <a:xfrm>
            <a:off x="146648" y="5019970"/>
            <a:ext cx="861635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GB" altLang="en-US" sz="1800" dirty="0"/>
              <a:t>Draft EIA/EMP report has been prepared in accordance with </a:t>
            </a:r>
            <a:r>
              <a:rPr lang="en-GB" altLang="en-US" sz="1800" dirty="0" smtClean="0"/>
              <a:t>Standard </a:t>
            </a:r>
            <a:r>
              <a:rPr lang="en-GB" altLang="en-US" sz="1800" dirty="0"/>
              <a:t>TOR and same has been submitted to MoEFCC after completion of public hearing.</a:t>
            </a:r>
            <a:endParaRPr lang="en-US" altLang="en-US" sz="1800" dirty="0"/>
          </a:p>
        </p:txBody>
      </p:sp>
      <p:sp>
        <p:nvSpPr>
          <p:cNvPr id="9" name="Rectangle 4">
            <a:extLst>
              <a:ext uri="{FF2B5EF4-FFF2-40B4-BE49-F238E27FC236}">
                <a16:creationId xmlns:a16="http://schemas.microsoft.com/office/drawing/2014/main" xmlns="" id="{FE1CD4CE-3BCA-4B82-A578-4C9261EA1372}"/>
              </a:ext>
            </a:extLst>
          </p:cNvPr>
          <p:cNvSpPr>
            <a:spLocks noChangeArrowheads="1"/>
          </p:cNvSpPr>
          <p:nvPr/>
        </p:nvSpPr>
        <p:spPr bwMode="auto">
          <a:xfrm>
            <a:off x="146649" y="4633039"/>
            <a:ext cx="1479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r>
              <a:rPr lang="en-US" altLang="en-US" sz="1800" b="1" dirty="0"/>
              <a:t>Compliance</a:t>
            </a:r>
          </a:p>
        </p:txBody>
      </p:sp>
    </p:spTree>
    <p:extLst>
      <p:ext uri="{BB962C8B-B14F-4D97-AF65-F5344CB8AC3E}">
        <p14:creationId xmlns:p14="http://schemas.microsoft.com/office/powerpoint/2010/main" val="125148990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xmlns="" id="{55744853-A801-427B-B9BD-E4D230A787FE}"/>
              </a:ext>
            </a:extLst>
          </p:cNvPr>
          <p:cNvSpPr txBox="1">
            <a:spLocks noChangeArrowheads="1"/>
          </p:cNvSpPr>
          <p:nvPr/>
        </p:nvSpPr>
        <p:spPr bwMode="auto">
          <a:xfrm>
            <a:off x="173497" y="587779"/>
            <a:ext cx="865776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smtClean="0"/>
              <a:t>10. a) (iii) </a:t>
            </a:r>
            <a:r>
              <a:rPr lang="en-US" sz="1800" b="1" dirty="0"/>
              <a:t>Impact of proposed project/activity on Air, Water, Noise, Ecology and proposed mitigation measures</a:t>
            </a:r>
            <a:endParaRPr lang="en-US" altLang="en-US" sz="1800" b="1" dirty="0"/>
          </a:p>
        </p:txBody>
      </p:sp>
      <p:sp>
        <p:nvSpPr>
          <p:cNvPr id="5" name="Text Box 3">
            <a:extLst>
              <a:ext uri="{FF2B5EF4-FFF2-40B4-BE49-F238E27FC236}">
                <a16:creationId xmlns:a16="http://schemas.microsoft.com/office/drawing/2014/main" xmlns="" id="{7C6C1726-1AAC-49FB-B9F6-3D0CFAEA205A}"/>
              </a:ext>
            </a:extLst>
          </p:cNvPr>
          <p:cNvSpPr txBox="1">
            <a:spLocks noChangeArrowheads="1"/>
          </p:cNvSpPr>
          <p:nvPr/>
        </p:nvSpPr>
        <p:spPr bwMode="auto">
          <a:xfrm>
            <a:off x="186796" y="1352770"/>
            <a:ext cx="864923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sz="1800" dirty="0"/>
              <a:t>Impact of proposed project/activity on Air, Water, Noise, Ecology and proposed mitigation measures are given in Chapter 4 of EIA Report</a:t>
            </a:r>
            <a:endParaRPr lang="en-US" altLang="en-US" sz="1800" dirty="0"/>
          </a:p>
        </p:txBody>
      </p:sp>
      <p:sp>
        <p:nvSpPr>
          <p:cNvPr id="7" name="Text Box 2">
            <a:extLst>
              <a:ext uri="{FF2B5EF4-FFF2-40B4-BE49-F238E27FC236}">
                <a16:creationId xmlns:a16="http://schemas.microsoft.com/office/drawing/2014/main" xmlns="" id="{55744853-A801-427B-B9BD-E4D230A787FE}"/>
              </a:ext>
            </a:extLst>
          </p:cNvPr>
          <p:cNvSpPr txBox="1">
            <a:spLocks noChangeArrowheads="1"/>
          </p:cNvSpPr>
          <p:nvPr/>
        </p:nvSpPr>
        <p:spPr bwMode="auto">
          <a:xfrm>
            <a:off x="186796" y="2059768"/>
            <a:ext cx="8610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smtClean="0"/>
              <a:t>(iv) </a:t>
            </a:r>
            <a:r>
              <a:rPr lang="en-GB" sz="1800" b="1" dirty="0"/>
              <a:t>Details of Public Hearing (PH)</a:t>
            </a:r>
            <a:endParaRPr lang="en-US" altLang="en-US" sz="1800" b="1" dirty="0"/>
          </a:p>
        </p:txBody>
      </p:sp>
      <p:sp>
        <p:nvSpPr>
          <p:cNvPr id="2" name="Slide Number Placeholder 1"/>
          <p:cNvSpPr>
            <a:spLocks noGrp="1"/>
          </p:cNvSpPr>
          <p:nvPr>
            <p:ph type="sldNum" sz="quarter" idx="12"/>
          </p:nvPr>
        </p:nvSpPr>
        <p:spPr/>
        <p:txBody>
          <a:bodyPr/>
          <a:lstStyle/>
          <a:p>
            <a:fld id="{CB4D1752-2D29-4B91-987D-36B6E5F3AE96}" type="slidenum">
              <a:rPr lang="en-IN" altLang="en-US" sz="1800" smtClean="0"/>
              <a:pPr/>
              <a:t>47</a:t>
            </a:fld>
            <a:endParaRPr lang="en-IN" altLang="en-US" sz="1800"/>
          </a:p>
        </p:txBody>
      </p:sp>
      <p:sp>
        <p:nvSpPr>
          <p:cNvPr id="6" name="Rectangle 5"/>
          <p:cNvSpPr/>
          <p:nvPr/>
        </p:nvSpPr>
        <p:spPr>
          <a:xfrm>
            <a:off x="148166" y="2697198"/>
            <a:ext cx="8564032" cy="1477328"/>
          </a:xfrm>
          <a:prstGeom prst="rect">
            <a:avLst/>
          </a:prstGeom>
        </p:spPr>
        <p:txBody>
          <a:bodyPr wrap="square">
            <a:spAutoFit/>
          </a:bodyPr>
          <a:lstStyle/>
          <a:p>
            <a:pPr algn="just"/>
            <a:r>
              <a:rPr lang="en-IN" dirty="0"/>
              <a:t>The public hearing for the proposed </a:t>
            </a:r>
            <a:r>
              <a:rPr lang="en-GB" dirty="0"/>
              <a:t>proposed extension of runway RESA, taxiway, apron, isolation, new domestic terminal building and miscellaneous works by Airports Authority of India at </a:t>
            </a:r>
            <a:r>
              <a:rPr lang="en-GB" dirty="0" err="1"/>
              <a:t>Maryada</a:t>
            </a:r>
            <a:r>
              <a:rPr lang="en-GB" dirty="0"/>
              <a:t> </a:t>
            </a:r>
            <a:r>
              <a:rPr lang="en-GB" dirty="0" err="1"/>
              <a:t>Purushottam</a:t>
            </a:r>
            <a:r>
              <a:rPr lang="en-GB" dirty="0"/>
              <a:t> </a:t>
            </a:r>
            <a:r>
              <a:rPr lang="en-GB" dirty="0" err="1"/>
              <a:t>Shriram</a:t>
            </a:r>
            <a:r>
              <a:rPr lang="en-GB" dirty="0"/>
              <a:t> Airport </a:t>
            </a:r>
            <a:r>
              <a:rPr lang="en-IN" dirty="0"/>
              <a:t>was conducted on </a:t>
            </a:r>
            <a:r>
              <a:rPr lang="en-US" dirty="0"/>
              <a:t>20</a:t>
            </a:r>
            <a:r>
              <a:rPr lang="en-US" baseline="30000" dirty="0"/>
              <a:t>th</a:t>
            </a:r>
            <a:r>
              <a:rPr lang="da-DK" dirty="0"/>
              <a:t>  Sep 2021 at </a:t>
            </a:r>
            <a:r>
              <a:rPr lang="en-GB" dirty="0"/>
              <a:t>the Primary School in </a:t>
            </a:r>
            <a:r>
              <a:rPr lang="en-GB" dirty="0" err="1"/>
              <a:t>Dharampur</a:t>
            </a:r>
            <a:r>
              <a:rPr lang="en-GB" dirty="0"/>
              <a:t> by Uttar Pradesh Pollution Control Board.</a:t>
            </a:r>
            <a:endParaRPr lang="en-IN" dirty="0"/>
          </a:p>
        </p:txBody>
      </p:sp>
    </p:spTree>
    <p:extLst>
      <p:ext uri="{BB962C8B-B14F-4D97-AF65-F5344CB8AC3E}">
        <p14:creationId xmlns:p14="http://schemas.microsoft.com/office/powerpoint/2010/main" val="74992007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B4D1752-2D29-4B91-987D-36B6E5F3AE96}" type="slidenum">
              <a:rPr lang="en-IN" altLang="en-US" smtClean="0"/>
              <a:pPr/>
              <a:t>48</a:t>
            </a:fld>
            <a:endParaRPr lang="en-IN" altLang="en-US"/>
          </a:p>
        </p:txBody>
      </p:sp>
      <p:sp>
        <p:nvSpPr>
          <p:cNvPr id="5" name="Text Box 2">
            <a:extLst>
              <a:ext uri="{FF2B5EF4-FFF2-40B4-BE49-F238E27FC236}">
                <a16:creationId xmlns:a16="http://schemas.microsoft.com/office/drawing/2014/main" xmlns="" id="{55744853-A801-427B-B9BD-E4D230A787FE}"/>
              </a:ext>
            </a:extLst>
          </p:cNvPr>
          <p:cNvSpPr txBox="1">
            <a:spLocks noChangeArrowheads="1"/>
          </p:cNvSpPr>
          <p:nvPr/>
        </p:nvSpPr>
        <p:spPr bwMode="auto">
          <a:xfrm>
            <a:off x="304800" y="228600"/>
            <a:ext cx="856191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smtClean="0"/>
              <a:t>(v) </a:t>
            </a:r>
            <a:r>
              <a:rPr lang="en-GB" altLang="en-US" sz="1800" b="1" dirty="0" smtClean="0"/>
              <a:t>Major </a:t>
            </a:r>
            <a:r>
              <a:rPr lang="en-GB" altLang="en-US" sz="1800" b="1" dirty="0"/>
              <a:t>issues raised during PH and response of PP in the form of implementable action plan</a:t>
            </a:r>
            <a:endParaRPr lang="en-US" altLang="en-US" sz="1800" b="1" dirty="0"/>
          </a:p>
        </p:txBody>
      </p:sp>
      <p:graphicFrame>
        <p:nvGraphicFramePr>
          <p:cNvPr id="6" name="Table 5"/>
          <p:cNvGraphicFramePr>
            <a:graphicFrameLocks noGrp="1"/>
          </p:cNvGraphicFramePr>
          <p:nvPr>
            <p:extLst>
              <p:ext uri="{D42A27DB-BD31-4B8C-83A1-F6EECF244321}">
                <p14:modId xmlns:p14="http://schemas.microsoft.com/office/powerpoint/2010/main" val="1498843527"/>
              </p:ext>
            </p:extLst>
          </p:nvPr>
        </p:nvGraphicFramePr>
        <p:xfrm>
          <a:off x="355601" y="874931"/>
          <a:ext cx="8762999" cy="5461685"/>
        </p:xfrm>
        <a:graphic>
          <a:graphicData uri="http://schemas.openxmlformats.org/drawingml/2006/table">
            <a:tbl>
              <a:tblPr firstRow="1" firstCol="1" bandRow="1">
                <a:tableStyleId>{2D5ABB26-0587-4C30-8999-92F81FD0307C}</a:tableStyleId>
              </a:tblPr>
              <a:tblGrid>
                <a:gridCol w="661358">
                  <a:extLst>
                    <a:ext uri="{9D8B030D-6E8A-4147-A177-3AD203B41FA5}">
                      <a16:colId xmlns:a16="http://schemas.microsoft.com/office/drawing/2014/main" xmlns="" val="3309075363"/>
                    </a:ext>
                  </a:extLst>
                </a:gridCol>
                <a:gridCol w="2264805">
                  <a:extLst>
                    <a:ext uri="{9D8B030D-6E8A-4147-A177-3AD203B41FA5}">
                      <a16:colId xmlns:a16="http://schemas.microsoft.com/office/drawing/2014/main" xmlns="" val="3135755067"/>
                    </a:ext>
                  </a:extLst>
                </a:gridCol>
                <a:gridCol w="2768557">
                  <a:extLst>
                    <a:ext uri="{9D8B030D-6E8A-4147-A177-3AD203B41FA5}">
                      <a16:colId xmlns:a16="http://schemas.microsoft.com/office/drawing/2014/main" xmlns="" val="3489174365"/>
                    </a:ext>
                  </a:extLst>
                </a:gridCol>
                <a:gridCol w="3068279">
                  <a:extLst>
                    <a:ext uri="{9D8B030D-6E8A-4147-A177-3AD203B41FA5}">
                      <a16:colId xmlns:a16="http://schemas.microsoft.com/office/drawing/2014/main" xmlns="" val="3057245481"/>
                    </a:ext>
                  </a:extLst>
                </a:gridCol>
              </a:tblGrid>
              <a:tr h="622426">
                <a:tc>
                  <a:txBody>
                    <a:bodyPr/>
                    <a:lstStyle/>
                    <a:p>
                      <a:pPr marL="0" marR="0" hangingPunct="0">
                        <a:spcBef>
                          <a:spcPts val="0"/>
                        </a:spcBef>
                        <a:spcAft>
                          <a:spcPts val="0"/>
                        </a:spcAft>
                      </a:pPr>
                      <a:r>
                        <a:rPr lang="en-US" sz="1400" b="1" dirty="0">
                          <a:effectLst/>
                        </a:rPr>
                        <a:t>S. </a:t>
                      </a:r>
                      <a:r>
                        <a:rPr lang="en-US" sz="1400" b="1" dirty="0" smtClean="0">
                          <a:effectLst/>
                        </a:rPr>
                        <a:t>No</a:t>
                      </a:r>
                      <a:endParaRPr lang="en-US" sz="1050" b="1"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US" sz="1400" b="1" dirty="0">
                          <a:effectLst/>
                        </a:rPr>
                        <a:t>Name of the Participant</a:t>
                      </a:r>
                      <a:endParaRPr lang="en-US" sz="1050" b="1"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118745" algn="ctr">
                        <a:spcBef>
                          <a:spcPts val="0"/>
                        </a:spcBef>
                      </a:pPr>
                      <a:r>
                        <a:rPr lang="en-US" sz="1400" b="1" dirty="0">
                          <a:effectLst/>
                        </a:rPr>
                        <a:t>Issues Raised</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118745" algn="ctr">
                        <a:spcBef>
                          <a:spcPts val="0"/>
                        </a:spcBef>
                      </a:pPr>
                      <a:r>
                        <a:rPr lang="en-US" sz="1400" b="1" dirty="0">
                          <a:effectLst/>
                        </a:rPr>
                        <a:t>Clarification/Action Taken</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596198348"/>
                  </a:ext>
                </a:extLst>
              </a:tr>
              <a:tr h="1152622">
                <a:tc>
                  <a:txBody>
                    <a:bodyPr/>
                    <a:lstStyle/>
                    <a:p>
                      <a:pPr marL="0" marR="0" algn="l" hangingPunct="0">
                        <a:spcBef>
                          <a:spcPts val="0"/>
                        </a:spcBef>
                        <a:spcAft>
                          <a:spcPts val="0"/>
                        </a:spcAft>
                      </a:pPr>
                      <a:r>
                        <a:rPr lang="en-US" sz="1400" dirty="0">
                          <a:effectLst/>
                        </a:rPr>
                        <a:t>1.</a:t>
                      </a:r>
                      <a:endParaRPr lang="en-US" sz="105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effectLst/>
                        </a:rPr>
                        <a:t>Shri Ram Milan </a:t>
                      </a:r>
                      <a:r>
                        <a:rPr lang="en-US" sz="1400" dirty="0" err="1">
                          <a:effectLst/>
                        </a:rPr>
                        <a:t>Dharampur</a:t>
                      </a:r>
                      <a:r>
                        <a:rPr lang="en-US" sz="1400" dirty="0">
                          <a:effectLst/>
                        </a:rPr>
                        <a:t> Village, Ayodhya district</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1125" marR="0" indent="0" algn="l">
                        <a:spcBef>
                          <a:spcPts val="0"/>
                        </a:spcBef>
                      </a:pPr>
                      <a:r>
                        <a:rPr lang="en-US" sz="1400" dirty="0">
                          <a:effectLst/>
                        </a:rPr>
                        <a:t>He said that on 5</a:t>
                      </a:r>
                      <a:r>
                        <a:rPr lang="en-US" sz="1400" baseline="30000" dirty="0">
                          <a:effectLst/>
                        </a:rPr>
                        <a:t>th</a:t>
                      </a:r>
                      <a:r>
                        <a:rPr lang="en-US" sz="1400" dirty="0">
                          <a:effectLst/>
                        </a:rPr>
                        <a:t> August the land transfer procedure has been completed but still has not received money.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33350" marR="0" indent="0" algn="l">
                        <a:spcBef>
                          <a:spcPts val="0"/>
                        </a:spcBef>
                      </a:pPr>
                      <a:r>
                        <a:rPr lang="en-US" sz="1400" dirty="0">
                          <a:effectLst/>
                        </a:rPr>
                        <a:t>The regional officer said that the public hearing is being held from environmental point of view and the question is related to district administration of Ayodhya district.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766838435"/>
                  </a:ext>
                </a:extLst>
              </a:tr>
              <a:tr h="1106533">
                <a:tc>
                  <a:txBody>
                    <a:bodyPr/>
                    <a:lstStyle/>
                    <a:p>
                      <a:pPr marL="0" marR="0" algn="l" hangingPunct="0">
                        <a:spcBef>
                          <a:spcPts val="0"/>
                        </a:spcBef>
                        <a:spcAft>
                          <a:spcPts val="0"/>
                        </a:spcAft>
                      </a:pPr>
                      <a:r>
                        <a:rPr lang="en-US" sz="1400">
                          <a:effectLst/>
                        </a:rPr>
                        <a:t>2.</a:t>
                      </a:r>
                      <a:endParaRPr lang="en-US" sz="105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effectLst/>
                        </a:rPr>
                        <a:t>Shri </a:t>
                      </a:r>
                      <a:r>
                        <a:rPr lang="en-US" sz="1400" dirty="0" err="1">
                          <a:effectLst/>
                        </a:rPr>
                        <a:t>Ramlot</a:t>
                      </a:r>
                      <a:r>
                        <a:rPr lang="en-US" sz="1400" dirty="0">
                          <a:effectLst/>
                        </a:rPr>
                        <a:t>, </a:t>
                      </a:r>
                      <a:r>
                        <a:rPr lang="en-US" sz="1400" dirty="0" err="1">
                          <a:effectLst/>
                        </a:rPr>
                        <a:t>Dharampur</a:t>
                      </a:r>
                      <a:r>
                        <a:rPr lang="en-US" sz="1400" dirty="0">
                          <a:effectLst/>
                        </a:rPr>
                        <a:t> Village, Ayodhya district</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1125" marR="0" indent="0" algn="l">
                        <a:spcBef>
                          <a:spcPts val="0"/>
                        </a:spcBef>
                      </a:pPr>
                      <a:r>
                        <a:rPr lang="en-US" sz="1400" dirty="0">
                          <a:effectLst/>
                        </a:rPr>
                        <a:t>He said that pollution is mainly caused due to dirt from roadside and asked if there are any arrangements followed for cleanliness.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33350" marR="0" indent="0" algn="l">
                        <a:spcBef>
                          <a:spcPts val="0"/>
                        </a:spcBef>
                      </a:pPr>
                      <a:r>
                        <a:rPr lang="en-US" sz="1400" dirty="0">
                          <a:effectLst/>
                        </a:rPr>
                        <a:t>The necessary actions will be taken up for the disposal of garbage by Municipal Corporation Ayodhya.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22023480"/>
                  </a:ext>
                </a:extLst>
              </a:tr>
              <a:tr h="1244851">
                <a:tc>
                  <a:txBody>
                    <a:bodyPr/>
                    <a:lstStyle/>
                    <a:p>
                      <a:pPr marL="0" marR="0" algn="l" hangingPunct="0">
                        <a:spcBef>
                          <a:spcPts val="0"/>
                        </a:spcBef>
                        <a:spcAft>
                          <a:spcPts val="0"/>
                        </a:spcAft>
                      </a:pPr>
                      <a:r>
                        <a:rPr lang="en-US" sz="1400">
                          <a:effectLst/>
                        </a:rPr>
                        <a:t>3.</a:t>
                      </a:r>
                      <a:endParaRPr lang="en-US" sz="105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effectLst/>
                        </a:rPr>
                        <a:t>Shri </a:t>
                      </a:r>
                      <a:r>
                        <a:rPr lang="en-US" sz="1400" dirty="0" err="1">
                          <a:effectLst/>
                        </a:rPr>
                        <a:t>Ramgopal</a:t>
                      </a:r>
                      <a:r>
                        <a:rPr lang="en-US" sz="1400" dirty="0">
                          <a:effectLst/>
                        </a:rPr>
                        <a:t> Tiwari, </a:t>
                      </a:r>
                      <a:r>
                        <a:rPr lang="en-US" sz="1400" dirty="0" err="1">
                          <a:effectLst/>
                        </a:rPr>
                        <a:t>Dharampur</a:t>
                      </a:r>
                      <a:r>
                        <a:rPr lang="en-US" sz="1400" dirty="0">
                          <a:effectLst/>
                        </a:rPr>
                        <a:t> Village, Ayodhya district </a:t>
                      </a:r>
                      <a:endParaRPr lang="en-US" sz="105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1130" marR="0" indent="0" algn="l">
                        <a:spcBef>
                          <a:spcPts val="0"/>
                        </a:spcBef>
                      </a:pPr>
                      <a:r>
                        <a:rPr lang="en-US" sz="1400" dirty="0">
                          <a:effectLst/>
                        </a:rPr>
                        <a:t>He asked whether the land acquisition will be continued after the airport development.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33350" marR="0" indent="0" algn="l">
                        <a:spcBef>
                          <a:spcPts val="0"/>
                        </a:spcBef>
                      </a:pPr>
                      <a:r>
                        <a:rPr lang="en-US" sz="1400" dirty="0">
                          <a:effectLst/>
                        </a:rPr>
                        <a:t>There is no near future expansion after the development and we agree not to cause any negative impacts on the livelihood of the people nearby.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761413239"/>
                  </a:ext>
                </a:extLst>
              </a:tr>
              <a:tr h="1335253">
                <a:tc>
                  <a:txBody>
                    <a:bodyPr/>
                    <a:lstStyle/>
                    <a:p>
                      <a:pPr marL="0" marR="0" algn="l" hangingPunct="0">
                        <a:spcBef>
                          <a:spcPts val="0"/>
                        </a:spcBef>
                        <a:spcAft>
                          <a:spcPts val="0"/>
                        </a:spcAft>
                      </a:pPr>
                      <a:r>
                        <a:rPr lang="en-US" sz="1400" dirty="0">
                          <a:effectLst/>
                        </a:rPr>
                        <a:t>4</a:t>
                      </a:r>
                      <a:r>
                        <a:rPr lang="en-US" sz="1400" dirty="0" smtClean="0">
                          <a:effectLst/>
                        </a:rPr>
                        <a:t>.</a:t>
                      </a:r>
                      <a:endParaRPr lang="en-US" sz="1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dirty="0">
                          <a:effectLst/>
                        </a:rPr>
                        <a:t>Shri Vishnu Prasad, </a:t>
                      </a:r>
                      <a:r>
                        <a:rPr lang="en-US" sz="1400" dirty="0" err="1">
                          <a:effectLst/>
                        </a:rPr>
                        <a:t>Dharampur</a:t>
                      </a:r>
                      <a:r>
                        <a:rPr lang="en-US" sz="1400" dirty="0">
                          <a:effectLst/>
                        </a:rPr>
                        <a:t> Village, Ayodhya district </a:t>
                      </a:r>
                      <a:endParaRPr lang="en-US" sz="1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1130" marR="0" indent="0" algn="just">
                        <a:spcBef>
                          <a:spcPts val="0"/>
                        </a:spcBef>
                      </a:pPr>
                      <a:r>
                        <a:rPr lang="en-US" sz="1400" dirty="0">
                          <a:effectLst/>
                        </a:rPr>
                        <a:t>He said that 9 rooms have been built on 2 </a:t>
                      </a:r>
                      <a:r>
                        <a:rPr lang="en-US" sz="1400" dirty="0" err="1">
                          <a:effectLst/>
                        </a:rPr>
                        <a:t>Biswa</a:t>
                      </a:r>
                      <a:r>
                        <a:rPr lang="en-US" sz="1400" dirty="0">
                          <a:effectLst/>
                        </a:rPr>
                        <a:t> land, and asked is it right to get </a:t>
                      </a:r>
                      <a:r>
                        <a:rPr lang="en-US" sz="1400" dirty="0" err="1">
                          <a:effectLst/>
                        </a:rPr>
                        <a:t>Biswa</a:t>
                      </a:r>
                      <a:r>
                        <a:rPr lang="en-US" sz="1400" dirty="0">
                          <a:effectLst/>
                        </a:rPr>
                        <a:t> land.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33350" marR="0" indent="0" algn="just">
                        <a:spcBef>
                          <a:spcPts val="0"/>
                        </a:spcBef>
                      </a:pPr>
                      <a:r>
                        <a:rPr lang="en-US" sz="1400" dirty="0">
                          <a:effectLst/>
                        </a:rPr>
                        <a:t>The public hearing is being held from environmental point of view and the question is related to district administration, Ayodhya District.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60870303"/>
                  </a:ext>
                </a:extLst>
              </a:tr>
            </a:tbl>
          </a:graphicData>
        </a:graphic>
      </p:graphicFrame>
    </p:spTree>
    <p:extLst>
      <p:ext uri="{BB962C8B-B14F-4D97-AF65-F5344CB8AC3E}">
        <p14:creationId xmlns:p14="http://schemas.microsoft.com/office/powerpoint/2010/main" val="317581934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B4D1752-2D29-4B91-987D-36B6E5F3AE96}" type="slidenum">
              <a:rPr lang="en-IN" altLang="en-US" smtClean="0"/>
              <a:pPr/>
              <a:t>49</a:t>
            </a:fld>
            <a:endParaRPr lang="en-IN" altLang="en-US" dirty="0"/>
          </a:p>
        </p:txBody>
      </p:sp>
      <p:sp>
        <p:nvSpPr>
          <p:cNvPr id="5" name="Text Box 2">
            <a:extLst>
              <a:ext uri="{FF2B5EF4-FFF2-40B4-BE49-F238E27FC236}">
                <a16:creationId xmlns:a16="http://schemas.microsoft.com/office/drawing/2014/main" xmlns="" id="{55744853-A801-427B-B9BD-E4D230A787FE}"/>
              </a:ext>
            </a:extLst>
          </p:cNvPr>
          <p:cNvSpPr txBox="1">
            <a:spLocks noChangeArrowheads="1"/>
          </p:cNvSpPr>
          <p:nvPr/>
        </p:nvSpPr>
        <p:spPr bwMode="auto">
          <a:xfrm>
            <a:off x="73023" y="3495983"/>
            <a:ext cx="8663517"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1800" b="1" dirty="0" smtClean="0"/>
              <a:t>(vi) </a:t>
            </a:r>
            <a:r>
              <a:rPr lang="en-GB" altLang="en-US" sz="1800" b="1" dirty="0" smtClean="0"/>
              <a:t>Environmental and Socio-Economic Impacts</a:t>
            </a:r>
          </a:p>
          <a:p>
            <a:pPr algn="just" eaLnBrk="1" hangingPunct="1">
              <a:spcBef>
                <a:spcPct val="50000"/>
              </a:spcBef>
            </a:pPr>
            <a:r>
              <a:rPr lang="en-GB" altLang="en-US" sz="1800" b="1" dirty="0" smtClean="0"/>
              <a:t>a</a:t>
            </a:r>
            <a:r>
              <a:rPr lang="en-GB" altLang="en-US" sz="1800" b="1" dirty="0"/>
              <a:t>. Period/ Season of baseline study and Number of Locations</a:t>
            </a:r>
            <a:endParaRPr lang="en-US" altLang="en-US" sz="1800" b="1" dirty="0"/>
          </a:p>
        </p:txBody>
      </p:sp>
      <p:sp>
        <p:nvSpPr>
          <p:cNvPr id="6" name="Text Box 3">
            <a:extLst>
              <a:ext uri="{FF2B5EF4-FFF2-40B4-BE49-F238E27FC236}">
                <a16:creationId xmlns:a16="http://schemas.microsoft.com/office/drawing/2014/main" xmlns="" id="{7C6C1726-1AAC-49FB-B9F6-3D0CFAEA205A}"/>
              </a:ext>
            </a:extLst>
          </p:cNvPr>
          <p:cNvSpPr txBox="1">
            <a:spLocks noChangeArrowheads="1"/>
          </p:cNvSpPr>
          <p:nvPr/>
        </p:nvSpPr>
        <p:spPr bwMode="auto">
          <a:xfrm>
            <a:off x="88899" y="4419600"/>
            <a:ext cx="8597899" cy="7463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dirty="0" smtClean="0"/>
              <a:t>Period </a:t>
            </a:r>
            <a:r>
              <a:rPr lang="en-GB" dirty="0"/>
              <a:t>of Baseline: 3 months </a:t>
            </a:r>
            <a:r>
              <a:rPr lang="en-GB" dirty="0" smtClean="0"/>
              <a:t>(March 2021 </a:t>
            </a:r>
            <a:r>
              <a:rPr lang="en-GB" dirty="0"/>
              <a:t>to </a:t>
            </a:r>
            <a:r>
              <a:rPr lang="en-GB" dirty="0" smtClean="0"/>
              <a:t>Ma</a:t>
            </a:r>
            <a:r>
              <a:rPr lang="en-GB" dirty="0" smtClean="0"/>
              <a:t>y </a:t>
            </a:r>
            <a:r>
              <a:rPr lang="en-GB" dirty="0"/>
              <a:t>2021)</a:t>
            </a:r>
          </a:p>
          <a:p>
            <a:pPr eaLnBrk="1" hangingPunct="1">
              <a:spcBef>
                <a:spcPct val="50000"/>
              </a:spcBef>
            </a:pPr>
            <a:r>
              <a:rPr lang="en-GB" dirty="0" smtClean="0"/>
              <a:t>Season </a:t>
            </a:r>
            <a:r>
              <a:rPr lang="en-GB" dirty="0"/>
              <a:t>of Baseline: </a:t>
            </a:r>
            <a:r>
              <a:rPr lang="en-GB" dirty="0" smtClean="0"/>
              <a:t>Summer</a:t>
            </a:r>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4192606259"/>
              </p:ext>
            </p:extLst>
          </p:nvPr>
        </p:nvGraphicFramePr>
        <p:xfrm>
          <a:off x="2371725" y="5282013"/>
          <a:ext cx="4191000" cy="1447632"/>
        </p:xfrm>
        <a:graphic>
          <a:graphicData uri="http://schemas.openxmlformats.org/drawingml/2006/table">
            <a:tbl>
              <a:tblPr firstRow="1" firstCol="1" bandRow="1"/>
              <a:tblGrid>
                <a:gridCol w="2062310">
                  <a:extLst>
                    <a:ext uri="{9D8B030D-6E8A-4147-A177-3AD203B41FA5}">
                      <a16:colId xmlns:a16="http://schemas.microsoft.com/office/drawing/2014/main" xmlns="" val="547551522"/>
                    </a:ext>
                  </a:extLst>
                </a:gridCol>
                <a:gridCol w="2128690">
                  <a:extLst>
                    <a:ext uri="{9D8B030D-6E8A-4147-A177-3AD203B41FA5}">
                      <a16:colId xmlns:a16="http://schemas.microsoft.com/office/drawing/2014/main" xmlns="" val="4163925597"/>
                    </a:ext>
                  </a:extLst>
                </a:gridCol>
              </a:tblGrid>
              <a:tr h="241272">
                <a:tc>
                  <a:txBody>
                    <a:bodyPr/>
                    <a:lstStyle/>
                    <a:p>
                      <a:pPr marL="0" marR="0" algn="just">
                        <a:lnSpc>
                          <a:spcPct val="107000"/>
                        </a:lnSpc>
                        <a:spcBef>
                          <a:spcPts val="0"/>
                        </a:spcBef>
                        <a:spcAft>
                          <a:spcPts val="0"/>
                        </a:spcAft>
                      </a:pPr>
                      <a:r>
                        <a:rPr lang="en-US" sz="1400" b="1" dirty="0">
                          <a:effectLst/>
                          <a:latin typeface="+mj-lt"/>
                          <a:ea typeface="Calibri" panose="020F0502020204030204" pitchFamily="34" charset="0"/>
                          <a:cs typeface="Arial" panose="020B0604020202020204" pitchFamily="34" charset="0"/>
                        </a:rPr>
                        <a:t>Parameter</a:t>
                      </a:r>
                      <a:endParaRPr lang="en-US" sz="1200" dirty="0">
                        <a:effectLst/>
                        <a:latin typeface="+mj-lt"/>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7000"/>
                        </a:lnSpc>
                        <a:spcBef>
                          <a:spcPts val="0"/>
                        </a:spcBef>
                        <a:spcAft>
                          <a:spcPts val="0"/>
                        </a:spcAft>
                      </a:pPr>
                      <a:r>
                        <a:rPr lang="en-US" sz="1400" b="1" dirty="0">
                          <a:solidFill>
                            <a:srgbClr val="000000"/>
                          </a:solidFill>
                          <a:effectLst/>
                          <a:latin typeface="+mj-lt"/>
                          <a:ea typeface="Calibri" panose="020F0502020204030204" pitchFamily="34" charset="0"/>
                          <a:cs typeface="Tahoma" panose="020B0604030504040204" pitchFamily="34" charset="0"/>
                        </a:rPr>
                        <a:t>Number of Locations</a:t>
                      </a:r>
                      <a:endParaRPr lang="en-US" sz="1200" dirty="0">
                        <a:effectLst/>
                        <a:latin typeface="+mj-lt"/>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354230"/>
                  </a:ext>
                </a:extLst>
              </a:tr>
              <a:tr h="241272">
                <a:tc>
                  <a:txBody>
                    <a:bodyPr/>
                    <a:lstStyle/>
                    <a:p>
                      <a:pPr marL="0" marR="0" algn="just">
                        <a:lnSpc>
                          <a:spcPct val="107000"/>
                        </a:lnSpc>
                        <a:spcBef>
                          <a:spcPts val="0"/>
                        </a:spcBef>
                        <a:spcAft>
                          <a:spcPts val="0"/>
                        </a:spcAft>
                      </a:pPr>
                      <a:r>
                        <a:rPr lang="en-US" sz="1400" dirty="0">
                          <a:effectLst/>
                          <a:latin typeface="+mj-lt"/>
                          <a:ea typeface="Calibri" panose="020F0502020204030204" pitchFamily="34" charset="0"/>
                          <a:cs typeface="Arial" panose="020B0604020202020204" pitchFamily="34" charset="0"/>
                        </a:rPr>
                        <a:t>Ambient Air Quality</a:t>
                      </a:r>
                      <a:endParaRPr lang="en-US" sz="1200" dirty="0">
                        <a:effectLst/>
                        <a:latin typeface="+mj-lt"/>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dirty="0">
                          <a:effectLst/>
                          <a:latin typeface="+mj-lt"/>
                          <a:ea typeface="Calibri" panose="020F0502020204030204" pitchFamily="34" charset="0"/>
                          <a:cs typeface="Arial" panose="020B0604020202020204" pitchFamily="34" charset="0"/>
                        </a:rPr>
                        <a:t>8</a:t>
                      </a:r>
                      <a:endParaRPr lang="en-US" sz="1200" dirty="0">
                        <a:effectLst/>
                        <a:latin typeface="+mj-lt"/>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38240004"/>
                  </a:ext>
                </a:extLst>
              </a:tr>
              <a:tr h="241272">
                <a:tc>
                  <a:txBody>
                    <a:bodyPr/>
                    <a:lstStyle/>
                    <a:p>
                      <a:pPr marL="0" marR="0" algn="just">
                        <a:lnSpc>
                          <a:spcPct val="107000"/>
                        </a:lnSpc>
                        <a:spcBef>
                          <a:spcPts val="0"/>
                        </a:spcBef>
                        <a:spcAft>
                          <a:spcPts val="0"/>
                        </a:spcAft>
                      </a:pPr>
                      <a:r>
                        <a:rPr lang="en-US" sz="1400" dirty="0">
                          <a:effectLst/>
                          <a:latin typeface="+mj-lt"/>
                          <a:ea typeface="Calibri" panose="020F0502020204030204" pitchFamily="34" charset="0"/>
                          <a:cs typeface="Arial" panose="020B0604020202020204" pitchFamily="34" charset="0"/>
                        </a:rPr>
                        <a:t>Noise</a:t>
                      </a:r>
                      <a:endParaRPr lang="en-US" sz="1200" dirty="0">
                        <a:effectLst/>
                        <a:latin typeface="+mj-lt"/>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dirty="0" smtClean="0">
                          <a:effectLst/>
                          <a:latin typeface="+mj-lt"/>
                          <a:ea typeface="Calibri" panose="020F0502020204030204" pitchFamily="34" charset="0"/>
                          <a:cs typeface="Mangal" panose="02040503050203030202" pitchFamily="18" charset="0"/>
                        </a:rPr>
                        <a:t>8</a:t>
                      </a:r>
                      <a:endParaRPr lang="en-US" sz="1200" dirty="0">
                        <a:effectLst/>
                        <a:latin typeface="+mj-lt"/>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65071565"/>
                  </a:ext>
                </a:extLst>
              </a:tr>
              <a:tr h="241272">
                <a:tc>
                  <a:txBody>
                    <a:bodyPr/>
                    <a:lstStyle/>
                    <a:p>
                      <a:pPr marL="0" marR="0" algn="just">
                        <a:lnSpc>
                          <a:spcPct val="107000"/>
                        </a:lnSpc>
                        <a:spcBef>
                          <a:spcPts val="0"/>
                        </a:spcBef>
                        <a:spcAft>
                          <a:spcPts val="0"/>
                        </a:spcAft>
                      </a:pPr>
                      <a:r>
                        <a:rPr lang="en-US" sz="1400">
                          <a:effectLst/>
                          <a:latin typeface="+mj-lt"/>
                          <a:ea typeface="Calibri" panose="020F0502020204030204" pitchFamily="34" charset="0"/>
                          <a:cs typeface="Arial" panose="020B0604020202020204" pitchFamily="34" charset="0"/>
                        </a:rPr>
                        <a:t>Ground water</a:t>
                      </a:r>
                      <a:endParaRPr lang="en-US" sz="1200">
                        <a:effectLst/>
                        <a:latin typeface="+mj-lt"/>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dirty="0">
                          <a:effectLst/>
                          <a:latin typeface="+mj-lt"/>
                          <a:ea typeface="Calibri" panose="020F0502020204030204" pitchFamily="34" charset="0"/>
                          <a:cs typeface="Arial" panose="020B0604020202020204" pitchFamily="34" charset="0"/>
                        </a:rPr>
                        <a:t>8</a:t>
                      </a:r>
                      <a:r>
                        <a:rPr lang="en-US" sz="1400" dirty="0" smtClean="0">
                          <a:effectLst/>
                          <a:latin typeface="+mj-lt"/>
                          <a:ea typeface="Calibri" panose="020F0502020204030204" pitchFamily="34" charset="0"/>
                          <a:cs typeface="Arial" panose="020B0604020202020204" pitchFamily="34" charset="0"/>
                        </a:rPr>
                        <a:t>  </a:t>
                      </a:r>
                      <a:endParaRPr lang="en-US" sz="1200" dirty="0">
                        <a:effectLst/>
                        <a:latin typeface="+mj-lt"/>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42531877"/>
                  </a:ext>
                </a:extLst>
              </a:tr>
              <a:tr h="241272">
                <a:tc>
                  <a:txBody>
                    <a:bodyPr/>
                    <a:lstStyle/>
                    <a:p>
                      <a:pPr marL="0" marR="0" algn="just">
                        <a:lnSpc>
                          <a:spcPct val="107000"/>
                        </a:lnSpc>
                        <a:spcBef>
                          <a:spcPts val="0"/>
                        </a:spcBef>
                        <a:spcAft>
                          <a:spcPts val="0"/>
                        </a:spcAft>
                      </a:pPr>
                      <a:r>
                        <a:rPr lang="en-US" sz="1400">
                          <a:effectLst/>
                          <a:latin typeface="+mj-lt"/>
                          <a:ea typeface="Calibri" panose="020F0502020204030204" pitchFamily="34" charset="0"/>
                          <a:cs typeface="Arial" panose="020B0604020202020204" pitchFamily="34" charset="0"/>
                        </a:rPr>
                        <a:t>surface water</a:t>
                      </a:r>
                      <a:endParaRPr lang="en-US" sz="1200">
                        <a:effectLst/>
                        <a:latin typeface="+mj-lt"/>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dirty="0">
                          <a:effectLst/>
                          <a:latin typeface="+mj-lt"/>
                          <a:ea typeface="Calibri" panose="020F0502020204030204" pitchFamily="34" charset="0"/>
                          <a:cs typeface="Arial" panose="020B0604020202020204" pitchFamily="34" charset="0"/>
                        </a:rPr>
                        <a:t>3</a:t>
                      </a:r>
                      <a:endParaRPr lang="en-US" sz="1200" dirty="0">
                        <a:effectLst/>
                        <a:latin typeface="+mj-lt"/>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3514215"/>
                  </a:ext>
                </a:extLst>
              </a:tr>
              <a:tr h="241272">
                <a:tc>
                  <a:txBody>
                    <a:bodyPr/>
                    <a:lstStyle/>
                    <a:p>
                      <a:pPr marL="0" marR="0" algn="just">
                        <a:lnSpc>
                          <a:spcPct val="107000"/>
                        </a:lnSpc>
                        <a:spcBef>
                          <a:spcPts val="0"/>
                        </a:spcBef>
                        <a:spcAft>
                          <a:spcPts val="0"/>
                        </a:spcAft>
                      </a:pPr>
                      <a:r>
                        <a:rPr lang="en-US" sz="1400">
                          <a:effectLst/>
                          <a:latin typeface="+mj-lt"/>
                          <a:ea typeface="Calibri" panose="020F0502020204030204" pitchFamily="34" charset="0"/>
                          <a:cs typeface="Arial" panose="020B0604020202020204" pitchFamily="34" charset="0"/>
                        </a:rPr>
                        <a:t>Soil</a:t>
                      </a:r>
                      <a:endParaRPr lang="en-US" sz="1200">
                        <a:effectLst/>
                        <a:latin typeface="+mj-lt"/>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dirty="0">
                          <a:effectLst/>
                          <a:latin typeface="+mj-lt"/>
                          <a:ea typeface="Calibri" panose="020F0502020204030204" pitchFamily="34" charset="0"/>
                          <a:cs typeface="Arial" panose="020B0604020202020204" pitchFamily="34" charset="0"/>
                        </a:rPr>
                        <a:t>8</a:t>
                      </a:r>
                      <a:endParaRPr lang="en-US" sz="1200" dirty="0">
                        <a:effectLst/>
                        <a:latin typeface="+mj-lt"/>
                        <a:ea typeface="Calibri" panose="020F0502020204030204" pitchFamily="34" charset="0"/>
                        <a:cs typeface="Mangal" panose="02040503050203030202"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198620521"/>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554614848"/>
              </p:ext>
            </p:extLst>
          </p:nvPr>
        </p:nvGraphicFramePr>
        <p:xfrm>
          <a:off x="125939" y="304800"/>
          <a:ext cx="8610601" cy="2895599"/>
        </p:xfrm>
        <a:graphic>
          <a:graphicData uri="http://schemas.openxmlformats.org/drawingml/2006/table">
            <a:tbl>
              <a:tblPr firstRow="1" firstCol="1" bandRow="1">
                <a:tableStyleId>{2D5ABB26-0587-4C30-8999-92F81FD0307C}</a:tableStyleId>
              </a:tblPr>
              <a:tblGrid>
                <a:gridCol w="734884">
                  <a:extLst>
                    <a:ext uri="{9D8B030D-6E8A-4147-A177-3AD203B41FA5}">
                      <a16:colId xmlns:a16="http://schemas.microsoft.com/office/drawing/2014/main" xmlns="" val="3252314840"/>
                    </a:ext>
                  </a:extLst>
                </a:gridCol>
                <a:gridCol w="2292655">
                  <a:extLst>
                    <a:ext uri="{9D8B030D-6E8A-4147-A177-3AD203B41FA5}">
                      <a16:colId xmlns:a16="http://schemas.microsoft.com/office/drawing/2014/main" xmlns="" val="3309032766"/>
                    </a:ext>
                  </a:extLst>
                </a:gridCol>
                <a:gridCol w="2648185">
                  <a:extLst>
                    <a:ext uri="{9D8B030D-6E8A-4147-A177-3AD203B41FA5}">
                      <a16:colId xmlns:a16="http://schemas.microsoft.com/office/drawing/2014/main" xmlns="" val="3480655080"/>
                    </a:ext>
                  </a:extLst>
                </a:gridCol>
                <a:gridCol w="2934877">
                  <a:extLst>
                    <a:ext uri="{9D8B030D-6E8A-4147-A177-3AD203B41FA5}">
                      <a16:colId xmlns:a16="http://schemas.microsoft.com/office/drawing/2014/main" xmlns="" val="345428608"/>
                    </a:ext>
                  </a:extLst>
                </a:gridCol>
              </a:tblGrid>
              <a:tr h="457199">
                <a:tc>
                  <a:txBody>
                    <a:bodyPr/>
                    <a:lstStyle/>
                    <a:p>
                      <a:pPr marL="0" marR="0" algn="ctr" hangingPunct="0">
                        <a:spcBef>
                          <a:spcPts val="0"/>
                        </a:spcBef>
                        <a:spcAft>
                          <a:spcPts val="0"/>
                        </a:spcAft>
                      </a:pPr>
                      <a:r>
                        <a:rPr lang="en-US" sz="1400" b="1" dirty="0">
                          <a:effectLst/>
                        </a:rPr>
                        <a:t>S. </a:t>
                      </a:r>
                      <a:r>
                        <a:rPr lang="en-US" sz="1400" b="1" dirty="0" smtClean="0">
                          <a:effectLst/>
                        </a:rPr>
                        <a:t>No</a:t>
                      </a:r>
                      <a:endParaRPr lang="en-US" sz="1400" b="1"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US" sz="1400" b="1" dirty="0">
                          <a:effectLst/>
                        </a:rPr>
                        <a:t>Name of the Participant</a:t>
                      </a:r>
                      <a:endParaRPr lang="en-US" sz="1400" b="1"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118745" algn="ctr">
                        <a:spcBef>
                          <a:spcPts val="0"/>
                        </a:spcBef>
                      </a:pPr>
                      <a:r>
                        <a:rPr lang="en-US" sz="1400" b="1" dirty="0">
                          <a:effectLst/>
                        </a:rPr>
                        <a:t>Issues Raised</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118745" algn="ctr">
                        <a:spcBef>
                          <a:spcPts val="0"/>
                        </a:spcBef>
                      </a:pPr>
                      <a:r>
                        <a:rPr lang="en-US" sz="1400" b="1" dirty="0">
                          <a:effectLst/>
                        </a:rPr>
                        <a:t>Clarification/Action Taken</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922983456"/>
                  </a:ext>
                </a:extLst>
              </a:tr>
              <a:tr h="2438400">
                <a:tc>
                  <a:txBody>
                    <a:bodyPr/>
                    <a:lstStyle/>
                    <a:p>
                      <a:pPr marL="0" marR="0" algn="l" hangingPunct="0">
                        <a:spcBef>
                          <a:spcPts val="0"/>
                        </a:spcBef>
                        <a:spcAft>
                          <a:spcPts val="0"/>
                        </a:spcAft>
                      </a:pPr>
                      <a:r>
                        <a:rPr lang="en-US" sz="1400" dirty="0" smtClean="0">
                          <a:effectLst/>
                        </a:rPr>
                        <a:t>5.</a:t>
                      </a:r>
                      <a:endParaRPr lang="en-US" sz="1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hangingPunct="0">
                        <a:spcBef>
                          <a:spcPts val="0"/>
                        </a:spcBef>
                        <a:spcAft>
                          <a:spcPts val="0"/>
                        </a:spcAft>
                      </a:pPr>
                      <a:r>
                        <a:rPr lang="en-US" sz="1400" smtClean="0">
                          <a:effectLst/>
                        </a:rPr>
                        <a:t>Shri Dwarkanath, Dharampur Village, Ayodhya district </a:t>
                      </a:r>
                      <a:endParaRPr lang="en-US" sz="1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51130" marR="0" indent="0" algn="just">
                        <a:spcBef>
                          <a:spcPts val="0"/>
                        </a:spcBef>
                      </a:pPr>
                      <a:r>
                        <a:rPr lang="en-US" sz="1400" smtClean="0">
                          <a:effectLst/>
                        </a:rPr>
                        <a:t>He said that noise pollution will occur due to operation of aircrafts. Other buildings will be constructed around airport which will also cause air and noise pollution. He asked to make some arrangements for the colony drainage and employment for nearby people.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33350" marR="0" indent="0" algn="just">
                        <a:spcBef>
                          <a:spcPts val="0"/>
                        </a:spcBef>
                      </a:pPr>
                      <a:r>
                        <a:rPr lang="en-US" sz="1400" dirty="0" smtClean="0">
                          <a:effectLst/>
                        </a:rPr>
                        <a:t>We will provide rubber pads, etc for DG Sets along with acoustic enclosures to subside the noise and vibration level. STP will be set up for the purification of domestic effluent generated from the colony. Drains will be constructed around the colony for managing drainage and this project will provide employment to the nearby people.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979827725"/>
                  </a:ext>
                </a:extLst>
              </a:tr>
            </a:tbl>
          </a:graphicData>
        </a:graphic>
      </p:graphicFrame>
    </p:spTree>
    <p:extLst>
      <p:ext uri="{BB962C8B-B14F-4D97-AF65-F5344CB8AC3E}">
        <p14:creationId xmlns:p14="http://schemas.microsoft.com/office/powerpoint/2010/main" val="21193454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67" y="0"/>
            <a:ext cx="8229600" cy="411162"/>
          </a:xfrm>
        </p:spPr>
        <p:txBody>
          <a:bodyPr/>
          <a:lstStyle/>
          <a:p>
            <a:r>
              <a:rPr lang="en-IN" sz="2000" b="1" dirty="0" smtClean="0">
                <a:solidFill>
                  <a:schemeClr val="tx1"/>
                </a:solidFill>
              </a:rPr>
              <a:t> </a:t>
            </a:r>
            <a:r>
              <a:rPr lang="en-IN" sz="2000" b="1" dirty="0">
                <a:solidFill>
                  <a:schemeClr val="tx1"/>
                </a:solidFill>
              </a:rPr>
              <a:t>Satellite Imagery showing the Project Site</a:t>
            </a:r>
            <a:endParaRPr lang="en-IN" sz="3600" b="1" dirty="0">
              <a:solidFill>
                <a:schemeClr val="tx1"/>
              </a:solidFill>
            </a:endParaRPr>
          </a:p>
        </p:txBody>
      </p:sp>
      <p:sp>
        <p:nvSpPr>
          <p:cNvPr id="8" name="Slide Number Placeholder 5">
            <a:extLst>
              <a:ext uri="{FF2B5EF4-FFF2-40B4-BE49-F238E27FC236}">
                <a16:creationId xmlns:a16="http://schemas.microsoft.com/office/drawing/2014/main" xmlns="" id="{C2835971-21AC-44E6-920A-81B12CEEA772}"/>
              </a:ext>
            </a:extLst>
          </p:cNvPr>
          <p:cNvSpPr>
            <a:spLocks noGrp="1"/>
          </p:cNvSpPr>
          <p:nvPr>
            <p:ph type="sldNum" sz="quarter" idx="12"/>
          </p:nvPr>
        </p:nvSpPr>
        <p:spPr>
          <a:xfrm>
            <a:off x="7010400" y="6381750"/>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401E4C70-F388-410D-8A74-ABED94EB63E6}" type="slidenum">
              <a:rPr lang="en-US" altLang="en-US" sz="1400"/>
              <a:pPr/>
              <a:t>5</a:t>
            </a:fld>
            <a:endParaRPr lang="en-US" altLang="en-US" sz="1400"/>
          </a:p>
        </p:txBody>
      </p:sp>
      <p:pic>
        <p:nvPicPr>
          <p:cNvPr id="12" name="Picture 11"/>
          <p:cNvPicPr/>
          <p:nvPr/>
        </p:nvPicPr>
        <p:blipFill>
          <a:blip r:embed="rId3">
            <a:extLst>
              <a:ext uri="{28A0092B-C50C-407E-A947-70E740481C1C}">
                <a14:useLocalDpi xmlns:a14="http://schemas.microsoft.com/office/drawing/2010/main" val="0"/>
              </a:ext>
            </a:extLst>
          </a:blip>
          <a:stretch>
            <a:fillRect/>
          </a:stretch>
        </p:blipFill>
        <p:spPr>
          <a:xfrm>
            <a:off x="971843" y="411162"/>
            <a:ext cx="7292567" cy="4278312"/>
          </a:xfrm>
          <a:prstGeom prst="rect">
            <a:avLst/>
          </a:prstGeom>
        </p:spPr>
      </p:pic>
      <p:graphicFrame>
        <p:nvGraphicFramePr>
          <p:cNvPr id="13" name="Table 12"/>
          <p:cNvGraphicFramePr>
            <a:graphicFrameLocks noGrp="1"/>
          </p:cNvGraphicFramePr>
          <p:nvPr>
            <p:extLst>
              <p:ext uri="{D42A27DB-BD31-4B8C-83A1-F6EECF244321}">
                <p14:modId xmlns:p14="http://schemas.microsoft.com/office/powerpoint/2010/main" val="3073470167"/>
              </p:ext>
            </p:extLst>
          </p:nvPr>
        </p:nvGraphicFramePr>
        <p:xfrm>
          <a:off x="350926" y="4712920"/>
          <a:ext cx="8534399" cy="1967926"/>
        </p:xfrm>
        <a:graphic>
          <a:graphicData uri="http://schemas.openxmlformats.org/drawingml/2006/table">
            <a:tbl>
              <a:tblPr firstRow="1" firstCol="1" bandRow="1">
                <a:tableStyleId>{5940675A-B579-460E-94D1-54222C63F5DA}</a:tableStyleId>
              </a:tblPr>
              <a:tblGrid>
                <a:gridCol w="281807"/>
                <a:gridCol w="972089"/>
                <a:gridCol w="1002303"/>
                <a:gridCol w="273672"/>
                <a:gridCol w="876217"/>
                <a:gridCol w="968022"/>
                <a:gridCol w="267281"/>
                <a:gridCol w="876217"/>
                <a:gridCol w="914567"/>
                <a:gridCol w="267281"/>
                <a:gridCol w="920376"/>
                <a:gridCol w="914567"/>
              </a:tblGrid>
              <a:tr h="151378">
                <a:tc>
                  <a:txBody>
                    <a:bodyPr/>
                    <a:lstStyle/>
                    <a:p>
                      <a:pPr algn="ctr">
                        <a:lnSpc>
                          <a:spcPct val="115000"/>
                        </a:lnSpc>
                        <a:spcAft>
                          <a:spcPts val="0"/>
                        </a:spcAft>
                      </a:pPr>
                      <a:r>
                        <a:rPr lang="en-US" sz="800" dirty="0" err="1">
                          <a:effectLst/>
                        </a:rPr>
                        <a:t>Pt</a:t>
                      </a:r>
                      <a:endParaRPr lang="en-IN" sz="800" dirty="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Latitude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Longitude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Pt</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Latitude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Longitude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Pt</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Latitude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Longitude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Pt</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Latitude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Longitude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r>
              <a:tr h="302758">
                <a:tc>
                  <a:txBody>
                    <a:bodyPr/>
                    <a:lstStyle/>
                    <a:p>
                      <a:pPr algn="ctr">
                        <a:lnSpc>
                          <a:spcPct val="115000"/>
                        </a:lnSpc>
                        <a:spcAft>
                          <a:spcPts val="0"/>
                        </a:spcAft>
                      </a:pPr>
                      <a:r>
                        <a:rPr lang="en-US" sz="800">
                          <a:effectLst/>
                        </a:rPr>
                        <a:t>1</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26°45'22.57"N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8'33.87"E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7</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26°45'16.97"N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9'29.62"E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13</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26°44'50.46"N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9'37.47"E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19</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26°44'49.69"N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9'2.77"E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r>
              <a:tr h="302758">
                <a:tc>
                  <a:txBody>
                    <a:bodyPr/>
                    <a:lstStyle/>
                    <a:p>
                      <a:pPr algn="ctr">
                        <a:lnSpc>
                          <a:spcPct val="115000"/>
                        </a:lnSpc>
                        <a:spcAft>
                          <a:spcPts val="0"/>
                        </a:spcAft>
                      </a:pPr>
                      <a:r>
                        <a:rPr lang="en-US" sz="800">
                          <a:effectLst/>
                        </a:rPr>
                        <a:t>2</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26°45'24.97"N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8'40.61"E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26°45'15.04"N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9'28.54"E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14</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26°44'47.68"N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9'35.31"E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20</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26°44'46.73"N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9'1.30"E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r>
              <a:tr h="302758">
                <a:tc>
                  <a:txBody>
                    <a:bodyPr/>
                    <a:lstStyle/>
                    <a:p>
                      <a:pPr algn="ctr">
                        <a:lnSpc>
                          <a:spcPct val="115000"/>
                        </a:lnSpc>
                        <a:spcAft>
                          <a:spcPts val="0"/>
                        </a:spcAft>
                      </a:pPr>
                      <a:r>
                        <a:rPr lang="en-US" sz="800">
                          <a:effectLst/>
                        </a:rPr>
                        <a:t>3</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26°45'14.33"N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9'6.69"E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9</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l">
                        <a:lnSpc>
                          <a:spcPct val="115000"/>
                        </a:lnSpc>
                        <a:spcAft>
                          <a:spcPts val="0"/>
                        </a:spcAft>
                      </a:pPr>
                      <a:r>
                        <a:rPr lang="en-US" sz="800">
                          <a:effectLst/>
                        </a:rPr>
                        <a:t>26°45'9.52"N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9'33.56"E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15</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26°44'48.90"N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9'30.51"E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21</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26°44'49.89"N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8'53.95"E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r>
              <a:tr h="302758">
                <a:tc>
                  <a:txBody>
                    <a:bodyPr/>
                    <a:lstStyle/>
                    <a:p>
                      <a:pPr algn="ctr">
                        <a:lnSpc>
                          <a:spcPct val="115000"/>
                        </a:lnSpc>
                        <a:spcAft>
                          <a:spcPts val="0"/>
                        </a:spcAft>
                      </a:pPr>
                      <a:r>
                        <a:rPr lang="en-US" sz="800">
                          <a:effectLst/>
                        </a:rPr>
                        <a:t>4</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26°45'15.60"N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9'7.38"E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10</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l">
                        <a:lnSpc>
                          <a:spcPct val="115000"/>
                        </a:lnSpc>
                        <a:spcAft>
                          <a:spcPts val="0"/>
                        </a:spcAft>
                      </a:pPr>
                      <a:r>
                        <a:rPr lang="en-US" sz="800">
                          <a:effectLst/>
                        </a:rPr>
                        <a:t>26°45'7.64"N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9'30.94"E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16</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26°44'47.26"N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9'30.43"E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22</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26°45'3.41"N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9'1.07"E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r>
              <a:tr h="302758">
                <a:tc>
                  <a:txBody>
                    <a:bodyPr/>
                    <a:lstStyle/>
                    <a:p>
                      <a:pPr algn="ctr">
                        <a:lnSpc>
                          <a:spcPct val="115000"/>
                        </a:lnSpc>
                        <a:spcAft>
                          <a:spcPts val="0"/>
                        </a:spcAft>
                      </a:pPr>
                      <a:r>
                        <a:rPr lang="en-US" sz="800">
                          <a:effectLst/>
                        </a:rPr>
                        <a:t>5</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26°45'11.34"N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9'17.24"E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11</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26°44'52.00"N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82°10'7.13"E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17</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26°44'47.65"N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9'26.90"E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23</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26°45'4.99"N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dirty="0">
                          <a:effectLst/>
                        </a:rPr>
                        <a:t>82° 8'57.04"E</a:t>
                      </a:r>
                      <a:endParaRPr lang="en-IN" sz="800" dirty="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r>
              <a:tr h="302758">
                <a:tc>
                  <a:txBody>
                    <a:bodyPr/>
                    <a:lstStyle/>
                    <a:p>
                      <a:pPr algn="ctr">
                        <a:lnSpc>
                          <a:spcPct val="115000"/>
                        </a:lnSpc>
                        <a:spcAft>
                          <a:spcPts val="0"/>
                        </a:spcAft>
                      </a:pPr>
                      <a:r>
                        <a:rPr lang="en-US" sz="800">
                          <a:effectLst/>
                        </a:rPr>
                        <a:t>6</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26°45'20.32"N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9'22.00"E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12</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dirty="0">
                          <a:effectLst/>
                        </a:rPr>
                        <a:t>26°44'39.46"N</a:t>
                      </a:r>
                      <a:endParaRPr lang="en-IN" sz="800" dirty="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82°10'0.07"E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18</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26°44'51.47"N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82° 9'28.00"E</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24</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a:effectLst/>
                        </a:rPr>
                        <a:t>26°45'17.59"N</a:t>
                      </a:r>
                      <a:endParaRPr lang="en-IN" sz="80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c>
                  <a:txBody>
                    <a:bodyPr/>
                    <a:lstStyle/>
                    <a:p>
                      <a:pPr algn="ctr">
                        <a:lnSpc>
                          <a:spcPct val="115000"/>
                        </a:lnSpc>
                        <a:spcAft>
                          <a:spcPts val="0"/>
                        </a:spcAft>
                      </a:pPr>
                      <a:r>
                        <a:rPr lang="en-US" sz="800" dirty="0">
                          <a:effectLst/>
                        </a:rPr>
                        <a:t>82° 8'34.71"E</a:t>
                      </a:r>
                      <a:endParaRPr lang="en-IN" sz="800" dirty="0">
                        <a:effectLst/>
                        <a:latin typeface="Calibri" panose="020F0502020204030204" pitchFamily="34" charset="0"/>
                        <a:ea typeface="Calibri" panose="020F0502020204030204" pitchFamily="34" charset="0"/>
                        <a:cs typeface="Latha" panose="020B0604020202020204" pitchFamily="34" charset="0"/>
                      </a:endParaRPr>
                    </a:p>
                  </a:txBody>
                  <a:tcPr marL="60512" marR="60512" marT="0" marB="0"/>
                </a:tc>
              </a:tr>
            </a:tbl>
          </a:graphicData>
        </a:graphic>
      </p:graphicFrame>
    </p:spTree>
    <p:extLst>
      <p:ext uri="{BB962C8B-B14F-4D97-AF65-F5344CB8AC3E}">
        <p14:creationId xmlns:p14="http://schemas.microsoft.com/office/powerpoint/2010/main" val="25068636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xmlns="" id="{55744853-A801-427B-B9BD-E4D230A787FE}"/>
              </a:ext>
            </a:extLst>
          </p:cNvPr>
          <p:cNvSpPr txBox="1">
            <a:spLocks noChangeArrowheads="1"/>
          </p:cNvSpPr>
          <p:nvPr/>
        </p:nvSpPr>
        <p:spPr bwMode="auto">
          <a:xfrm>
            <a:off x="156713" y="196968"/>
            <a:ext cx="8610600" cy="3277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GB" altLang="en-US" sz="1800" b="1" dirty="0"/>
              <a:t>b. Key Indications: The indicates that the maximum and </a:t>
            </a:r>
            <a:r>
              <a:rPr lang="en-GB" altLang="en-US" sz="1800" b="1" dirty="0" smtClean="0"/>
              <a:t>minimum values </a:t>
            </a:r>
            <a:r>
              <a:rPr lang="en-GB" altLang="en-US" sz="1800" b="1" dirty="0"/>
              <a:t>of PM10 are in the range of --------- to -----------, whereas the PM2.5 are in the range of ------- to ----------</a:t>
            </a:r>
            <a:r>
              <a:rPr lang="en-GB" altLang="en-US" sz="1800" b="1" dirty="0" err="1"/>
              <a:t>μg</a:t>
            </a:r>
            <a:r>
              <a:rPr lang="en-GB" altLang="en-US" sz="1800" b="1" dirty="0"/>
              <a:t>/m3. The SO2 concentrations within the study area are in the range of ------- to ---------- and the NOx are in the range of ----------- to --------------. Ozone concentrations were also monitored in the study area and are found to be in the range of ------------- to ---------------, CO are in the range of ------------ to ---------------, </a:t>
            </a:r>
            <a:r>
              <a:rPr lang="en-GB" altLang="en-US" sz="1800" b="1" dirty="0" smtClean="0"/>
              <a:t>Benzene observed </a:t>
            </a:r>
            <a:r>
              <a:rPr lang="en-GB" altLang="en-US" sz="1800" b="1" dirty="0"/>
              <a:t>are in the range of -------------- to ------------, </a:t>
            </a:r>
            <a:r>
              <a:rPr lang="en-GB" altLang="en-US" sz="1800" b="1" dirty="0" smtClean="0"/>
              <a:t>Ammonia observed </a:t>
            </a:r>
            <a:r>
              <a:rPr lang="en-GB" altLang="en-US" sz="1800" b="1" dirty="0"/>
              <a:t>are in the range of ------------- to --------------. The 12 observed pollutant levels were compared with CPCB National Ambient Air Quality Standards and found </a:t>
            </a:r>
            <a:r>
              <a:rPr lang="en-GB" altLang="en-US" sz="1800" b="1" dirty="0" smtClean="0"/>
              <a:t>to be……………………….</a:t>
            </a:r>
          </a:p>
          <a:p>
            <a:pPr algn="just" eaLnBrk="1" hangingPunct="1">
              <a:spcBef>
                <a:spcPct val="50000"/>
              </a:spcBef>
            </a:pPr>
            <a:endParaRPr lang="en-GB" altLang="en-US" sz="1800" b="1" dirty="0"/>
          </a:p>
        </p:txBody>
      </p:sp>
      <p:sp>
        <p:nvSpPr>
          <p:cNvPr id="5" name="Text Box 3">
            <a:extLst>
              <a:ext uri="{FF2B5EF4-FFF2-40B4-BE49-F238E27FC236}">
                <a16:creationId xmlns:a16="http://schemas.microsoft.com/office/drawing/2014/main" xmlns="" id="{7C6C1726-1AAC-49FB-B9F6-3D0CFAEA205A}"/>
              </a:ext>
            </a:extLst>
          </p:cNvPr>
          <p:cNvSpPr txBox="1">
            <a:spLocks noChangeArrowheads="1"/>
          </p:cNvSpPr>
          <p:nvPr/>
        </p:nvSpPr>
        <p:spPr bwMode="auto">
          <a:xfrm>
            <a:off x="171227" y="3474788"/>
            <a:ext cx="8610600"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sz="1800" dirty="0"/>
              <a:t>Baseline study indicates that the maximum and minimum values of PM</a:t>
            </a:r>
            <a:r>
              <a:rPr lang="en-US" sz="1800" baseline="-25000" dirty="0"/>
              <a:t>10</a:t>
            </a:r>
            <a:r>
              <a:rPr lang="en-US" sz="1800" dirty="0"/>
              <a:t> are in the range of 69 to </a:t>
            </a:r>
            <a:r>
              <a:rPr lang="en-US" sz="1800" dirty="0" smtClean="0"/>
              <a:t>42 </a:t>
            </a:r>
            <a:r>
              <a:rPr lang="en-US" sz="1800" dirty="0" err="1"/>
              <a:t>μg</a:t>
            </a:r>
            <a:r>
              <a:rPr lang="en-US" sz="1800" dirty="0"/>
              <a:t>/m</a:t>
            </a:r>
            <a:r>
              <a:rPr lang="en-US" sz="1800" baseline="30000" dirty="0"/>
              <a:t>3</a:t>
            </a:r>
            <a:r>
              <a:rPr lang="en-US" sz="1800" dirty="0"/>
              <a:t>, whereas the PM</a:t>
            </a:r>
            <a:r>
              <a:rPr lang="en-US" sz="1800" baseline="-25000" dirty="0"/>
              <a:t>2.5 </a:t>
            </a:r>
            <a:r>
              <a:rPr lang="en-US" sz="1800" dirty="0"/>
              <a:t>are in the range of </a:t>
            </a:r>
            <a:r>
              <a:rPr lang="en-US" sz="1800" dirty="0" smtClean="0"/>
              <a:t>34 </a:t>
            </a:r>
            <a:r>
              <a:rPr lang="en-US" sz="1800" dirty="0"/>
              <a:t>to 20 </a:t>
            </a:r>
            <a:r>
              <a:rPr lang="en-US" sz="1800" dirty="0" err="1"/>
              <a:t>μg</a:t>
            </a:r>
            <a:r>
              <a:rPr lang="en-US" sz="1800" dirty="0"/>
              <a:t>/m</a:t>
            </a:r>
            <a:r>
              <a:rPr lang="en-US" sz="1800" baseline="30000" dirty="0"/>
              <a:t>3</a:t>
            </a:r>
            <a:r>
              <a:rPr lang="en-US" sz="1800" dirty="0"/>
              <a:t>. The SO</a:t>
            </a:r>
            <a:r>
              <a:rPr lang="en-US" sz="1800" baseline="-25000" dirty="0"/>
              <a:t>2</a:t>
            </a:r>
            <a:r>
              <a:rPr lang="en-US" sz="1800" dirty="0"/>
              <a:t> concentrations within the study area are in the range of </a:t>
            </a:r>
            <a:r>
              <a:rPr lang="en-US" sz="1800" dirty="0" smtClean="0"/>
              <a:t>11 </a:t>
            </a:r>
            <a:r>
              <a:rPr lang="en-US" sz="1800" dirty="0"/>
              <a:t>to 5 </a:t>
            </a:r>
            <a:r>
              <a:rPr lang="en-US" sz="1800" dirty="0">
                <a:sym typeface="Symbol" panose="05050102010706020507" pitchFamily="18" charset="2"/>
              </a:rPr>
              <a:t></a:t>
            </a:r>
            <a:r>
              <a:rPr lang="en-US" sz="1800" dirty="0"/>
              <a:t>g/m</a:t>
            </a:r>
            <a:r>
              <a:rPr lang="en-US" sz="1800" baseline="30000" dirty="0"/>
              <a:t>3</a:t>
            </a:r>
            <a:r>
              <a:rPr lang="en-US" sz="1800" dirty="0"/>
              <a:t> and the NOx are in the range of </a:t>
            </a:r>
            <a:r>
              <a:rPr lang="en-US" sz="1800" dirty="0" smtClean="0"/>
              <a:t>22</a:t>
            </a:r>
            <a:r>
              <a:rPr lang="en-US" sz="1800" dirty="0" smtClean="0"/>
              <a:t> </a:t>
            </a:r>
            <a:r>
              <a:rPr lang="en-US" sz="1800" dirty="0"/>
              <a:t>to </a:t>
            </a:r>
            <a:r>
              <a:rPr lang="en-US" sz="1800" dirty="0" smtClean="0"/>
              <a:t>13 </a:t>
            </a:r>
            <a:r>
              <a:rPr lang="en-US" sz="1800" dirty="0">
                <a:sym typeface="Symbol" panose="05050102010706020507" pitchFamily="18" charset="2"/>
              </a:rPr>
              <a:t></a:t>
            </a:r>
            <a:r>
              <a:rPr lang="en-US" sz="1800" dirty="0"/>
              <a:t>g/m</a:t>
            </a:r>
            <a:r>
              <a:rPr lang="en-US" sz="1800" baseline="30000" dirty="0"/>
              <a:t>3</a:t>
            </a:r>
            <a:r>
              <a:rPr lang="en-US" sz="1800" dirty="0"/>
              <a:t>. Ozone concentrations were also monitored in the study area and are found to be below 5.0 </a:t>
            </a:r>
            <a:r>
              <a:rPr lang="en-US" sz="1800" dirty="0">
                <a:sym typeface="Symbol" panose="05050102010706020507" pitchFamily="18" charset="2"/>
              </a:rPr>
              <a:t></a:t>
            </a:r>
            <a:r>
              <a:rPr lang="en-US" sz="1800" dirty="0"/>
              <a:t>g/m</a:t>
            </a:r>
            <a:r>
              <a:rPr lang="en-US" sz="1800" baseline="30000" dirty="0"/>
              <a:t>3</a:t>
            </a:r>
            <a:r>
              <a:rPr lang="en-US" sz="1800" dirty="0"/>
              <a:t>, CO are in the range of </a:t>
            </a:r>
            <a:r>
              <a:rPr lang="en-US" sz="1800" dirty="0" smtClean="0"/>
              <a:t>0.32 </a:t>
            </a:r>
            <a:r>
              <a:rPr lang="en-US" sz="1800" dirty="0"/>
              <a:t>mg/m</a:t>
            </a:r>
            <a:r>
              <a:rPr lang="en-US" sz="1800" baseline="30000" dirty="0"/>
              <a:t>3</a:t>
            </a:r>
            <a:r>
              <a:rPr lang="en-US" sz="1800" dirty="0"/>
              <a:t> to </a:t>
            </a:r>
            <a:r>
              <a:rPr lang="en-US" sz="1800" dirty="0" smtClean="0"/>
              <a:t>0.11 </a:t>
            </a:r>
            <a:r>
              <a:rPr lang="en-US" sz="1800" dirty="0"/>
              <a:t>mg/m</a:t>
            </a:r>
            <a:r>
              <a:rPr lang="en-US" sz="1800" baseline="30000" dirty="0"/>
              <a:t>3</a:t>
            </a:r>
            <a:r>
              <a:rPr lang="en-US" sz="1800" dirty="0"/>
              <a:t>, Benzene observed are to be below 0.1 </a:t>
            </a:r>
            <a:r>
              <a:rPr lang="en-US" sz="1800" dirty="0">
                <a:sym typeface="Symbol" panose="05050102010706020507" pitchFamily="18" charset="2"/>
              </a:rPr>
              <a:t></a:t>
            </a:r>
            <a:r>
              <a:rPr lang="en-US" sz="1800" dirty="0"/>
              <a:t>g/m</a:t>
            </a:r>
            <a:r>
              <a:rPr lang="en-US" sz="1800" baseline="30000" dirty="0"/>
              <a:t>3</a:t>
            </a:r>
            <a:r>
              <a:rPr lang="en-US" sz="1800" dirty="0"/>
              <a:t>, Ammonia observed are be below 5.0 </a:t>
            </a:r>
            <a:r>
              <a:rPr lang="en-US" sz="1800" dirty="0">
                <a:sym typeface="Symbol" panose="05050102010706020507" pitchFamily="18" charset="2"/>
              </a:rPr>
              <a:t></a:t>
            </a:r>
            <a:r>
              <a:rPr lang="en-US" sz="1800" dirty="0"/>
              <a:t>g/m</a:t>
            </a:r>
            <a:r>
              <a:rPr lang="en-US" sz="1800" baseline="30000" dirty="0"/>
              <a:t>3</a:t>
            </a:r>
            <a:r>
              <a:rPr lang="en-US" sz="1800" dirty="0"/>
              <a:t>. The 12 observed pollutant levels were compared with CPCB National Ambient Air Quality Standards and found to be observed well within the standards.</a:t>
            </a:r>
            <a:endParaRPr lang="en-US" altLang="en-US" sz="2000" dirty="0"/>
          </a:p>
        </p:txBody>
      </p:sp>
      <p:sp>
        <p:nvSpPr>
          <p:cNvPr id="2" name="Slide Number Placeholder 1"/>
          <p:cNvSpPr>
            <a:spLocks noGrp="1"/>
          </p:cNvSpPr>
          <p:nvPr>
            <p:ph type="sldNum" sz="quarter" idx="12"/>
          </p:nvPr>
        </p:nvSpPr>
        <p:spPr/>
        <p:txBody>
          <a:bodyPr/>
          <a:lstStyle/>
          <a:p>
            <a:fld id="{CB4D1752-2D29-4B91-987D-36B6E5F3AE96}" type="slidenum">
              <a:rPr lang="en-IN" altLang="en-US" smtClean="0"/>
              <a:pPr/>
              <a:t>50</a:t>
            </a:fld>
            <a:endParaRPr lang="en-IN" altLang="en-US"/>
          </a:p>
        </p:txBody>
      </p:sp>
    </p:spTree>
    <p:extLst>
      <p:ext uri="{BB962C8B-B14F-4D97-AF65-F5344CB8AC3E}">
        <p14:creationId xmlns:p14="http://schemas.microsoft.com/office/powerpoint/2010/main" val="34151004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304800"/>
            <a:ext cx="3736920" cy="369332"/>
          </a:xfrm>
          <a:prstGeom prst="rect">
            <a:avLst/>
          </a:prstGeom>
        </p:spPr>
        <p:txBody>
          <a:bodyPr wrap="none">
            <a:spAutoFit/>
          </a:bodyPr>
          <a:lstStyle/>
          <a:p>
            <a:r>
              <a:rPr lang="en-IN" b="1" dirty="0" smtClean="0">
                <a:latin typeface="+mj-lt"/>
                <a:ea typeface="Calibri" panose="020F0502020204030204" pitchFamily="34" charset="0"/>
                <a:cs typeface="BookmanOldStyle-Bold"/>
              </a:rPr>
              <a:t>b) Second/subsequent </a:t>
            </a:r>
            <a:r>
              <a:rPr lang="en-IN" b="1" dirty="0">
                <a:latin typeface="+mj-lt"/>
                <a:ea typeface="Calibri" panose="020F0502020204030204" pitchFamily="34" charset="0"/>
                <a:cs typeface="BookmanOldStyle-Bold"/>
              </a:rPr>
              <a:t>appraisal</a:t>
            </a:r>
            <a:endParaRPr lang="en-US" dirty="0">
              <a:latin typeface="+mj-lt"/>
            </a:endParaRPr>
          </a:p>
        </p:txBody>
      </p:sp>
      <p:sp>
        <p:nvSpPr>
          <p:cNvPr id="6" name="Rectangle 5"/>
          <p:cNvSpPr/>
          <p:nvPr/>
        </p:nvSpPr>
        <p:spPr>
          <a:xfrm>
            <a:off x="447136" y="830766"/>
            <a:ext cx="3685624" cy="369332"/>
          </a:xfrm>
          <a:prstGeom prst="rect">
            <a:avLst/>
          </a:prstGeom>
        </p:spPr>
        <p:txBody>
          <a:bodyPr wrap="none">
            <a:spAutoFit/>
          </a:bodyPr>
          <a:lstStyle/>
          <a:p>
            <a:r>
              <a:rPr lang="en-GB" dirty="0" smtClean="0"/>
              <a:t>(</a:t>
            </a:r>
            <a:r>
              <a:rPr lang="en-GB" dirty="0" err="1" smtClean="0"/>
              <a:t>i</a:t>
            </a:r>
            <a:r>
              <a:rPr lang="en-GB" dirty="0" smtClean="0"/>
              <a:t>) Date </a:t>
            </a:r>
            <a:r>
              <a:rPr lang="en-GB" dirty="0"/>
              <a:t>of first /earlier appraisal(s)</a:t>
            </a:r>
            <a:endParaRPr lang="en-US" dirty="0"/>
          </a:p>
        </p:txBody>
      </p:sp>
      <p:sp>
        <p:nvSpPr>
          <p:cNvPr id="7" name="Rectangle 6"/>
          <p:cNvSpPr/>
          <p:nvPr/>
        </p:nvSpPr>
        <p:spPr>
          <a:xfrm>
            <a:off x="447136" y="1224540"/>
            <a:ext cx="8163464" cy="369332"/>
          </a:xfrm>
          <a:prstGeom prst="rect">
            <a:avLst/>
          </a:prstGeom>
        </p:spPr>
        <p:txBody>
          <a:bodyPr wrap="square">
            <a:spAutoFit/>
          </a:bodyPr>
          <a:lstStyle/>
          <a:p>
            <a:r>
              <a:rPr lang="en-GB" dirty="0" smtClean="0"/>
              <a:t>(ii) </a:t>
            </a:r>
            <a:r>
              <a:rPr lang="en-IN" dirty="0"/>
              <a:t>Details of the information sought by the EAC with the </a:t>
            </a:r>
            <a:r>
              <a:rPr lang="en-IN" dirty="0" smtClean="0"/>
              <a:t>responses of PP</a:t>
            </a:r>
            <a:endParaRPr lang="en-US" dirty="0"/>
          </a:p>
        </p:txBody>
      </p:sp>
      <p:sp>
        <p:nvSpPr>
          <p:cNvPr id="8" name="Rectangle 7"/>
          <p:cNvSpPr/>
          <p:nvPr/>
        </p:nvSpPr>
        <p:spPr>
          <a:xfrm>
            <a:off x="708312" y="1725076"/>
            <a:ext cx="3118161" cy="369332"/>
          </a:xfrm>
          <a:prstGeom prst="rect">
            <a:avLst/>
          </a:prstGeom>
        </p:spPr>
        <p:txBody>
          <a:bodyPr wrap="none">
            <a:spAutoFit/>
          </a:bodyPr>
          <a:lstStyle/>
          <a:p>
            <a:r>
              <a:rPr lang="en-US" dirty="0">
                <a:solidFill>
                  <a:srgbClr val="000000"/>
                </a:solidFill>
                <a:latin typeface="+mj-lt"/>
                <a:ea typeface="Calibri" panose="020F0502020204030204" pitchFamily="34" charset="0"/>
                <a:cs typeface="Tahoma" panose="020B0604030504040204" pitchFamily="34" charset="0"/>
              </a:rPr>
              <a:t>This is first appraisal in EAC</a:t>
            </a:r>
            <a:r>
              <a:rPr lang="en-US" dirty="0">
                <a:solidFill>
                  <a:srgbClr val="000000"/>
                </a:solidFill>
                <a:latin typeface="Cambria Math" panose="02040503050406030204" pitchFamily="18" charset="0"/>
                <a:ea typeface="Calibri" panose="020F0502020204030204" pitchFamily="34" charset="0"/>
                <a:cs typeface="Tahoma" panose="020B0604030504040204" pitchFamily="34" charset="0"/>
              </a:rPr>
              <a:t>.</a:t>
            </a:r>
            <a:endParaRPr lang="en-US" dirty="0"/>
          </a:p>
        </p:txBody>
      </p:sp>
      <p:sp>
        <p:nvSpPr>
          <p:cNvPr id="9" name="Rectangle 8"/>
          <p:cNvSpPr/>
          <p:nvPr/>
        </p:nvSpPr>
        <p:spPr>
          <a:xfrm>
            <a:off x="158494" y="2260626"/>
            <a:ext cx="8452105" cy="369332"/>
          </a:xfrm>
          <a:prstGeom prst="rect">
            <a:avLst/>
          </a:prstGeom>
        </p:spPr>
        <p:txBody>
          <a:bodyPr wrap="square">
            <a:spAutoFit/>
          </a:bodyPr>
          <a:lstStyle/>
          <a:p>
            <a:r>
              <a:rPr lang="en-IN" b="1" dirty="0" smtClean="0">
                <a:latin typeface="+mn-lt"/>
                <a:ea typeface="Calibri" panose="020F0502020204030204" pitchFamily="34" charset="0"/>
                <a:cs typeface="BookmanOldStyle-Bold"/>
              </a:rPr>
              <a:t>12. If </a:t>
            </a:r>
            <a:r>
              <a:rPr lang="en-IN" b="1" dirty="0">
                <a:latin typeface="+mn-lt"/>
                <a:ea typeface="Calibri" panose="020F0502020204030204" pitchFamily="34" charset="0"/>
                <a:cs typeface="BookmanOldStyle-Bold"/>
              </a:rPr>
              <a:t>the project is in CRZ area,</a:t>
            </a:r>
            <a:endParaRPr lang="en-US" b="1" dirty="0">
              <a:latin typeface="+mn-lt"/>
            </a:endParaRPr>
          </a:p>
        </p:txBody>
      </p:sp>
      <p:sp>
        <p:nvSpPr>
          <p:cNvPr id="12" name="Rectangle 11"/>
          <p:cNvSpPr/>
          <p:nvPr/>
        </p:nvSpPr>
        <p:spPr>
          <a:xfrm>
            <a:off x="447136" y="2693993"/>
            <a:ext cx="7834196" cy="923330"/>
          </a:xfrm>
          <a:prstGeom prst="rect">
            <a:avLst/>
          </a:prstGeom>
        </p:spPr>
        <p:txBody>
          <a:bodyPr wrap="none">
            <a:spAutoFit/>
          </a:bodyPr>
          <a:lstStyle/>
          <a:p>
            <a:pPr marL="400050" indent="-347663">
              <a:buFont typeface="+mj-lt"/>
              <a:buAutoNum type="romanLcPeriod"/>
            </a:pPr>
            <a:r>
              <a:rPr lang="en-IN" dirty="0"/>
              <a:t>Components in CRZ area</a:t>
            </a:r>
            <a:r>
              <a:rPr lang="en-US" dirty="0" smtClean="0">
                <a:solidFill>
                  <a:srgbClr val="000000"/>
                </a:solidFill>
                <a:latin typeface="Cambria Math" panose="02040503050406030204" pitchFamily="18" charset="0"/>
                <a:ea typeface="Calibri" panose="020F0502020204030204" pitchFamily="34" charset="0"/>
                <a:cs typeface="Tahoma" panose="020B0604030504040204" pitchFamily="34" charset="0"/>
              </a:rPr>
              <a:t>.</a:t>
            </a:r>
            <a:endParaRPr lang="en-US" dirty="0" smtClean="0">
              <a:solidFill>
                <a:srgbClr val="000000"/>
              </a:solidFill>
              <a:latin typeface="Cambria Math" panose="02040503050406030204" pitchFamily="18" charset="0"/>
              <a:cs typeface="Tahoma" panose="020B0604030504040204" pitchFamily="34" charset="0"/>
            </a:endParaRPr>
          </a:p>
          <a:p>
            <a:pPr marL="400050" indent="-347663">
              <a:buFont typeface="+mj-lt"/>
              <a:buAutoNum type="romanLcPeriod"/>
            </a:pPr>
            <a:r>
              <a:rPr lang="en-IN" dirty="0"/>
              <a:t>recommendation of Coastal Zone Management </a:t>
            </a:r>
            <a:r>
              <a:rPr lang="en-IN" dirty="0" smtClean="0"/>
              <a:t>Authority</a:t>
            </a:r>
          </a:p>
          <a:p>
            <a:pPr marL="400050" indent="-347663">
              <a:buFont typeface="+mj-lt"/>
              <a:buAutoNum type="romanLcPeriod"/>
            </a:pPr>
            <a:r>
              <a:rPr lang="en-IN" dirty="0"/>
              <a:t>layout on CRZ map of 1: 4000 scale prepared by an authorised agency</a:t>
            </a:r>
            <a:endParaRPr lang="en-US" dirty="0" smtClean="0">
              <a:solidFill>
                <a:srgbClr val="000000"/>
              </a:solidFill>
              <a:latin typeface="Cambria Math" panose="02040503050406030204" pitchFamily="18" charset="0"/>
              <a:ea typeface="Calibri" panose="020F0502020204030204" pitchFamily="34" charset="0"/>
              <a:cs typeface="Tahoma" panose="020B0604030504040204" pitchFamily="34" charset="0"/>
            </a:endParaRPr>
          </a:p>
        </p:txBody>
      </p:sp>
      <p:sp>
        <p:nvSpPr>
          <p:cNvPr id="13" name="Rectangle 12"/>
          <p:cNvSpPr/>
          <p:nvPr/>
        </p:nvSpPr>
        <p:spPr>
          <a:xfrm>
            <a:off x="730867" y="3708937"/>
            <a:ext cx="1646605" cy="369332"/>
          </a:xfrm>
          <a:prstGeom prst="rect">
            <a:avLst/>
          </a:prstGeom>
        </p:spPr>
        <p:txBody>
          <a:bodyPr wrap="none">
            <a:spAutoFit/>
          </a:bodyPr>
          <a:lstStyle/>
          <a:p>
            <a:r>
              <a:rPr lang="en-US" dirty="0">
                <a:latin typeface="+mn-lt"/>
                <a:ea typeface="Calibri" panose="020F0502020204030204" pitchFamily="34" charset="0"/>
              </a:rPr>
              <a:t>Not applicable</a:t>
            </a:r>
            <a:endParaRPr lang="en-US" dirty="0">
              <a:latin typeface="+mn-lt"/>
            </a:endParaRPr>
          </a:p>
        </p:txBody>
      </p:sp>
      <p:sp>
        <p:nvSpPr>
          <p:cNvPr id="14" name="Rectangle 13"/>
          <p:cNvSpPr/>
          <p:nvPr/>
        </p:nvSpPr>
        <p:spPr>
          <a:xfrm>
            <a:off x="158495" y="4206339"/>
            <a:ext cx="7162800" cy="369332"/>
          </a:xfrm>
          <a:prstGeom prst="rect">
            <a:avLst/>
          </a:prstGeom>
        </p:spPr>
        <p:txBody>
          <a:bodyPr wrap="square">
            <a:spAutoFit/>
          </a:bodyPr>
          <a:lstStyle/>
          <a:p>
            <a:r>
              <a:rPr lang="en-US" b="1" dirty="0" smtClean="0">
                <a:solidFill>
                  <a:srgbClr val="000000"/>
                </a:solidFill>
                <a:latin typeface="+mn-lt"/>
                <a:ea typeface="Calibri" panose="020F0502020204030204" pitchFamily="34" charset="0"/>
                <a:cs typeface="Tahoma" panose="020B0604030504040204" pitchFamily="34" charset="0"/>
              </a:rPr>
              <a:t>13. If </a:t>
            </a:r>
            <a:r>
              <a:rPr lang="en-US" b="1" dirty="0">
                <a:solidFill>
                  <a:srgbClr val="000000"/>
                </a:solidFill>
                <a:latin typeface="+mn-lt"/>
                <a:ea typeface="Calibri" panose="020F0502020204030204" pitchFamily="34" charset="0"/>
                <a:cs typeface="Tahoma" panose="020B0604030504040204" pitchFamily="34" charset="0"/>
              </a:rPr>
              <a:t>the project involves diversion of forest land</a:t>
            </a:r>
            <a:endParaRPr lang="en-US" b="1" dirty="0">
              <a:latin typeface="+mn-lt"/>
            </a:endParaRPr>
          </a:p>
        </p:txBody>
      </p:sp>
      <p:sp>
        <p:nvSpPr>
          <p:cNvPr id="15" name="Rectangle 14"/>
          <p:cNvSpPr/>
          <p:nvPr/>
        </p:nvSpPr>
        <p:spPr>
          <a:xfrm>
            <a:off x="253323" y="4577109"/>
            <a:ext cx="6400800" cy="646331"/>
          </a:xfrm>
          <a:prstGeom prst="rect">
            <a:avLst/>
          </a:prstGeom>
        </p:spPr>
        <p:txBody>
          <a:bodyPr wrap="square">
            <a:spAutoFit/>
          </a:bodyPr>
          <a:lstStyle/>
          <a:p>
            <a:pPr marL="633413" indent="-366713">
              <a:buFont typeface="+mj-lt"/>
              <a:buAutoNum type="romanLcPeriod"/>
            </a:pPr>
            <a:r>
              <a:rPr lang="en-US" dirty="0"/>
              <a:t>extent of the forest </a:t>
            </a:r>
            <a:r>
              <a:rPr lang="en-US" dirty="0" smtClean="0"/>
              <a:t>land</a:t>
            </a:r>
          </a:p>
          <a:p>
            <a:pPr marL="633413" indent="-366713">
              <a:buFont typeface="+mj-lt"/>
              <a:buAutoNum type="romanLcPeriod"/>
            </a:pPr>
            <a:r>
              <a:rPr lang="en-US" dirty="0"/>
              <a:t>status of forest clearance</a:t>
            </a:r>
            <a:endParaRPr lang="en-US" dirty="0" smtClean="0">
              <a:solidFill>
                <a:srgbClr val="000000"/>
              </a:solidFill>
              <a:latin typeface="Cambria Math" panose="02040503050406030204" pitchFamily="18" charset="0"/>
              <a:cs typeface="Tahoma" panose="020B0604030504040204" pitchFamily="34" charset="0"/>
            </a:endParaRPr>
          </a:p>
        </p:txBody>
      </p:sp>
      <p:sp>
        <p:nvSpPr>
          <p:cNvPr id="16" name="Rectangle 15"/>
          <p:cNvSpPr/>
          <p:nvPr/>
        </p:nvSpPr>
        <p:spPr>
          <a:xfrm>
            <a:off x="708312" y="5223440"/>
            <a:ext cx="8056575" cy="923330"/>
          </a:xfrm>
          <a:prstGeom prst="rect">
            <a:avLst/>
          </a:prstGeom>
        </p:spPr>
        <p:txBody>
          <a:bodyPr wrap="square">
            <a:spAutoFit/>
          </a:bodyPr>
          <a:lstStyle/>
          <a:p>
            <a:r>
              <a:rPr lang="en-IN" dirty="0"/>
              <a:t>No forest or agricultural land is required for the </a:t>
            </a:r>
            <a:r>
              <a:rPr lang="en-IN" dirty="0" smtClean="0"/>
              <a:t>extension of </a:t>
            </a:r>
            <a:r>
              <a:rPr lang="en-US" dirty="0" smtClean="0"/>
              <a:t>Runway</a:t>
            </a:r>
            <a:r>
              <a:rPr lang="en-US" dirty="0"/>
              <a:t>, RESA, Taxiway, Apron, Isolation Bay, New Domestic Terminal Building &amp; </a:t>
            </a:r>
            <a:r>
              <a:rPr lang="en-US" dirty="0" err="1"/>
              <a:t>Miscellenious</a:t>
            </a:r>
            <a:r>
              <a:rPr lang="en-US" dirty="0"/>
              <a:t> </a:t>
            </a:r>
            <a:r>
              <a:rPr lang="en-US" dirty="0" smtClean="0"/>
              <a:t>Works </a:t>
            </a:r>
            <a:r>
              <a:rPr lang="en-US" dirty="0" smtClean="0"/>
              <a:t>at </a:t>
            </a:r>
            <a:r>
              <a:rPr lang="en-US" dirty="0"/>
              <a:t>the </a:t>
            </a:r>
            <a:r>
              <a:rPr lang="en-US" dirty="0" smtClean="0"/>
              <a:t>proposed</a:t>
            </a:r>
            <a:r>
              <a:rPr lang="en-US" dirty="0" smtClean="0"/>
              <a:t> </a:t>
            </a:r>
            <a:r>
              <a:rPr lang="en-US" dirty="0"/>
              <a:t>Airport. </a:t>
            </a:r>
            <a:endParaRPr lang="en-US" dirty="0" smtClean="0">
              <a:solidFill>
                <a:srgbClr val="000000"/>
              </a:solidFill>
              <a:latin typeface="Cambria Math" panose="02040503050406030204" pitchFamily="18"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CB4D1752-2D29-4B91-987D-36B6E5F3AE96}" type="slidenum">
              <a:rPr lang="en-IN" altLang="en-US" smtClean="0"/>
              <a:pPr/>
              <a:t>51</a:t>
            </a:fld>
            <a:endParaRPr lang="en-IN" altLang="en-US"/>
          </a:p>
        </p:txBody>
      </p:sp>
    </p:spTree>
    <p:extLst>
      <p:ext uri="{BB962C8B-B14F-4D97-AF65-F5344CB8AC3E}">
        <p14:creationId xmlns:p14="http://schemas.microsoft.com/office/powerpoint/2010/main" val="352665801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58494" y="307022"/>
            <a:ext cx="6340197" cy="369332"/>
          </a:xfrm>
          <a:prstGeom prst="rect">
            <a:avLst/>
          </a:prstGeom>
        </p:spPr>
        <p:txBody>
          <a:bodyPr wrap="none">
            <a:spAutoFit/>
          </a:bodyPr>
          <a:lstStyle/>
          <a:p>
            <a:r>
              <a:rPr lang="en-IN" b="1" dirty="0" smtClean="0">
                <a:latin typeface="+mn-lt"/>
                <a:ea typeface="Calibri" panose="020F0502020204030204" pitchFamily="34" charset="0"/>
                <a:cs typeface="BookmanOldStyle-Bold"/>
              </a:rPr>
              <a:t>14. </a:t>
            </a:r>
            <a:r>
              <a:rPr lang="en-GB" b="1" dirty="0">
                <a:latin typeface="+mn-lt"/>
                <a:ea typeface="Calibri" panose="020F0502020204030204" pitchFamily="34" charset="0"/>
                <a:cs typeface="BookmanOldStyle-Bold"/>
              </a:rPr>
              <a:t>If the project falls within 10 km of eco- sensitive area</a:t>
            </a:r>
            <a:endParaRPr lang="en-US" b="1" dirty="0">
              <a:latin typeface="+mn-lt"/>
            </a:endParaRPr>
          </a:p>
        </p:txBody>
      </p:sp>
      <p:sp>
        <p:nvSpPr>
          <p:cNvPr id="12" name="Rectangle 11"/>
          <p:cNvSpPr/>
          <p:nvPr/>
        </p:nvSpPr>
        <p:spPr>
          <a:xfrm>
            <a:off x="333484" y="676354"/>
            <a:ext cx="6987810" cy="646331"/>
          </a:xfrm>
          <a:prstGeom prst="rect">
            <a:avLst/>
          </a:prstGeom>
        </p:spPr>
        <p:txBody>
          <a:bodyPr wrap="none">
            <a:spAutoFit/>
          </a:bodyPr>
          <a:lstStyle/>
          <a:p>
            <a:pPr marL="400050" indent="-347663">
              <a:buFont typeface="+mj-lt"/>
              <a:buAutoNum type="romanLcPeriod"/>
            </a:pPr>
            <a:r>
              <a:rPr lang="en-GB" dirty="0"/>
              <a:t>Name of eco- sensitive area and distance from the project site</a:t>
            </a:r>
            <a:r>
              <a:rPr lang="en-GB" dirty="0" smtClean="0"/>
              <a:t>,</a:t>
            </a:r>
          </a:p>
          <a:p>
            <a:pPr marL="400050" indent="-347663">
              <a:buFont typeface="+mj-lt"/>
              <a:buAutoNum type="romanLcPeriod"/>
            </a:pPr>
            <a:r>
              <a:rPr lang="en-US" dirty="0" smtClean="0"/>
              <a:t>Status </a:t>
            </a:r>
            <a:r>
              <a:rPr lang="en-US" dirty="0"/>
              <a:t>of clearance from National Board for wild life</a:t>
            </a:r>
            <a:endParaRPr lang="en-GB" dirty="0" smtClean="0"/>
          </a:p>
        </p:txBody>
      </p:sp>
      <p:sp>
        <p:nvSpPr>
          <p:cNvPr id="15" name="Rectangle 14"/>
          <p:cNvSpPr/>
          <p:nvPr/>
        </p:nvSpPr>
        <p:spPr>
          <a:xfrm>
            <a:off x="333484" y="2168033"/>
            <a:ext cx="5376215" cy="369332"/>
          </a:xfrm>
          <a:prstGeom prst="rect">
            <a:avLst/>
          </a:prstGeom>
        </p:spPr>
        <p:txBody>
          <a:bodyPr wrap="none">
            <a:spAutoFit/>
          </a:bodyPr>
          <a:lstStyle/>
          <a:p>
            <a:pPr marL="400050" indent="-315913">
              <a:buFont typeface="+mj-lt"/>
              <a:buAutoNum type="romanLcPeriod"/>
            </a:pPr>
            <a:r>
              <a:rPr lang="en-US" dirty="0"/>
              <a:t>Water requirement, source, status of </a:t>
            </a:r>
            <a:r>
              <a:rPr lang="en-US" dirty="0" smtClean="0"/>
              <a:t>clearance</a:t>
            </a:r>
          </a:p>
        </p:txBody>
      </p:sp>
      <p:sp>
        <p:nvSpPr>
          <p:cNvPr id="16" name="Rectangle 15"/>
          <p:cNvSpPr/>
          <p:nvPr/>
        </p:nvSpPr>
        <p:spPr>
          <a:xfrm>
            <a:off x="761999" y="2533949"/>
            <a:ext cx="8056575" cy="923330"/>
          </a:xfrm>
          <a:prstGeom prst="rect">
            <a:avLst/>
          </a:prstGeom>
        </p:spPr>
        <p:txBody>
          <a:bodyPr wrap="square">
            <a:spAutoFit/>
          </a:bodyPr>
          <a:lstStyle/>
          <a:p>
            <a:r>
              <a:rPr lang="en-US" dirty="0"/>
              <a:t>Water requirement: </a:t>
            </a:r>
            <a:r>
              <a:rPr lang="en-US" dirty="0" smtClean="0"/>
              <a:t>35 </a:t>
            </a:r>
            <a:r>
              <a:rPr lang="en-US" dirty="0"/>
              <a:t>KLD</a:t>
            </a:r>
          </a:p>
          <a:p>
            <a:r>
              <a:rPr lang="en-US" dirty="0"/>
              <a:t>Source: </a:t>
            </a:r>
            <a:r>
              <a:rPr lang="en-US" dirty="0" smtClean="0"/>
              <a:t>Ayodhya Municipal Corporation</a:t>
            </a:r>
            <a:endParaRPr lang="en-US" dirty="0"/>
          </a:p>
          <a:p>
            <a:endParaRPr lang="en-US" dirty="0" smtClean="0">
              <a:solidFill>
                <a:srgbClr val="FF0000"/>
              </a:solidFill>
              <a:latin typeface="Cambria Math" panose="02040503050406030204" pitchFamily="18" charset="0"/>
              <a:cs typeface="Tahoma" panose="020B0604030504040204" pitchFamily="34" charset="0"/>
            </a:endParaRPr>
          </a:p>
        </p:txBody>
      </p:sp>
      <p:sp>
        <p:nvSpPr>
          <p:cNvPr id="17" name="Rectangle 16"/>
          <p:cNvSpPr/>
          <p:nvPr/>
        </p:nvSpPr>
        <p:spPr>
          <a:xfrm>
            <a:off x="618177" y="1340452"/>
            <a:ext cx="6418424" cy="369332"/>
          </a:xfrm>
          <a:prstGeom prst="rect">
            <a:avLst/>
          </a:prstGeom>
        </p:spPr>
        <p:txBody>
          <a:bodyPr wrap="none">
            <a:spAutoFit/>
          </a:bodyPr>
          <a:lstStyle/>
          <a:p>
            <a:pPr marL="52387"/>
            <a:r>
              <a:rPr lang="en-US" dirty="0"/>
              <a:t>The project does not falls within 10 km of eco- sensitive area</a:t>
            </a:r>
            <a:endParaRPr lang="en-GB" dirty="0" smtClean="0"/>
          </a:p>
        </p:txBody>
      </p:sp>
      <p:sp>
        <p:nvSpPr>
          <p:cNvPr id="18" name="Rectangle 17"/>
          <p:cNvSpPr/>
          <p:nvPr/>
        </p:nvSpPr>
        <p:spPr>
          <a:xfrm>
            <a:off x="153732" y="1843688"/>
            <a:ext cx="2715230" cy="369332"/>
          </a:xfrm>
          <a:prstGeom prst="rect">
            <a:avLst/>
          </a:prstGeom>
        </p:spPr>
        <p:txBody>
          <a:bodyPr wrap="none">
            <a:spAutoFit/>
          </a:bodyPr>
          <a:lstStyle/>
          <a:p>
            <a:r>
              <a:rPr lang="en-IN" b="1" dirty="0" smtClean="0">
                <a:latin typeface="+mn-lt"/>
                <a:ea typeface="Calibri" panose="020F0502020204030204" pitchFamily="34" charset="0"/>
                <a:cs typeface="BookmanOldStyle-Bold"/>
              </a:rPr>
              <a:t>15. </a:t>
            </a:r>
            <a:r>
              <a:rPr lang="en-US" b="1" dirty="0"/>
              <a:t>Waste Management</a:t>
            </a:r>
            <a:endParaRPr lang="en-US" b="1" dirty="0">
              <a:latin typeface="+mn-lt"/>
            </a:endParaRPr>
          </a:p>
        </p:txBody>
      </p:sp>
      <p:sp>
        <p:nvSpPr>
          <p:cNvPr id="19" name="Rectangle 18"/>
          <p:cNvSpPr/>
          <p:nvPr/>
        </p:nvSpPr>
        <p:spPr>
          <a:xfrm>
            <a:off x="134682" y="3459173"/>
            <a:ext cx="5601918" cy="369332"/>
          </a:xfrm>
          <a:prstGeom prst="rect">
            <a:avLst/>
          </a:prstGeom>
        </p:spPr>
        <p:txBody>
          <a:bodyPr wrap="none">
            <a:spAutoFit/>
          </a:bodyPr>
          <a:lstStyle/>
          <a:p>
            <a:pPr marL="623887" indent="-400050">
              <a:buFont typeface="+mj-lt"/>
              <a:buAutoNum type="romanLcPeriod" startAt="2"/>
            </a:pPr>
            <a:r>
              <a:rPr lang="en-US" dirty="0"/>
              <a:t>Water requirement, source, status of </a:t>
            </a:r>
            <a:r>
              <a:rPr lang="en-US" dirty="0" smtClean="0"/>
              <a:t>clearance</a:t>
            </a:r>
          </a:p>
        </p:txBody>
      </p:sp>
      <p:sp>
        <p:nvSpPr>
          <p:cNvPr id="20" name="Rectangle 19"/>
          <p:cNvSpPr/>
          <p:nvPr/>
        </p:nvSpPr>
        <p:spPr>
          <a:xfrm>
            <a:off x="767105" y="3817534"/>
            <a:ext cx="8056575" cy="646331"/>
          </a:xfrm>
          <a:prstGeom prst="rect">
            <a:avLst/>
          </a:prstGeom>
        </p:spPr>
        <p:txBody>
          <a:bodyPr wrap="square">
            <a:spAutoFit/>
          </a:bodyPr>
          <a:lstStyle/>
          <a:p>
            <a:r>
              <a:rPr lang="en-US" dirty="0"/>
              <a:t>Waste water quantity: </a:t>
            </a:r>
            <a:r>
              <a:rPr lang="en-US" dirty="0" smtClean="0"/>
              <a:t>21 </a:t>
            </a:r>
            <a:r>
              <a:rPr lang="en-US" dirty="0"/>
              <a:t>KLD</a:t>
            </a:r>
          </a:p>
          <a:p>
            <a:r>
              <a:rPr lang="en-US" dirty="0"/>
              <a:t>STP treatment capacity: </a:t>
            </a:r>
            <a:r>
              <a:rPr lang="en-US" dirty="0" smtClean="0"/>
              <a:t>25 </a:t>
            </a:r>
            <a:r>
              <a:rPr lang="en-US" dirty="0"/>
              <a:t>KLD</a:t>
            </a:r>
            <a:endParaRPr lang="en-US" dirty="0" smtClean="0">
              <a:solidFill>
                <a:srgbClr val="FF0000"/>
              </a:solidFill>
              <a:latin typeface="Cambria Math" panose="02040503050406030204" pitchFamily="18" charset="0"/>
              <a:cs typeface="Tahoma" panose="020B0604030504040204" pitchFamily="34" charset="0"/>
            </a:endParaRPr>
          </a:p>
        </p:txBody>
      </p:sp>
      <p:sp>
        <p:nvSpPr>
          <p:cNvPr id="21" name="Rectangle 20"/>
          <p:cNvSpPr/>
          <p:nvPr/>
        </p:nvSpPr>
        <p:spPr>
          <a:xfrm>
            <a:off x="153732" y="4539980"/>
            <a:ext cx="5610510" cy="369332"/>
          </a:xfrm>
          <a:prstGeom prst="rect">
            <a:avLst/>
          </a:prstGeom>
        </p:spPr>
        <p:txBody>
          <a:bodyPr wrap="none">
            <a:spAutoFit/>
          </a:bodyPr>
          <a:lstStyle/>
          <a:p>
            <a:pPr marL="623887" indent="-400050">
              <a:buFont typeface="+mj-lt"/>
              <a:buAutoNum type="romanLcPeriod" startAt="3"/>
            </a:pPr>
            <a:r>
              <a:rPr lang="en-US" dirty="0"/>
              <a:t>Recycling / reuse of treated water and disposal</a:t>
            </a:r>
            <a:endParaRPr lang="en-US" dirty="0" smtClean="0"/>
          </a:p>
        </p:txBody>
      </p:sp>
      <p:sp>
        <p:nvSpPr>
          <p:cNvPr id="22" name="Rectangle 21"/>
          <p:cNvSpPr/>
          <p:nvPr/>
        </p:nvSpPr>
        <p:spPr>
          <a:xfrm>
            <a:off x="761999" y="4904189"/>
            <a:ext cx="8056575" cy="646331"/>
          </a:xfrm>
          <a:prstGeom prst="rect">
            <a:avLst/>
          </a:prstGeom>
        </p:spPr>
        <p:txBody>
          <a:bodyPr wrap="square">
            <a:spAutoFit/>
          </a:bodyPr>
          <a:lstStyle/>
          <a:p>
            <a:r>
              <a:rPr lang="en-US" dirty="0"/>
              <a:t>Recycling / reuse of treated water: </a:t>
            </a:r>
            <a:r>
              <a:rPr lang="en-US" dirty="0" smtClean="0"/>
              <a:t>20 </a:t>
            </a:r>
            <a:r>
              <a:rPr lang="en-US" dirty="0"/>
              <a:t>KLD</a:t>
            </a:r>
          </a:p>
          <a:p>
            <a:r>
              <a:rPr lang="en-US" dirty="0"/>
              <a:t>Disposal: Flushing and Greenbelt development</a:t>
            </a:r>
            <a:endParaRPr lang="en-US" dirty="0" smtClean="0">
              <a:solidFill>
                <a:srgbClr val="FF0000"/>
              </a:solidFill>
              <a:latin typeface="Cambria Math" panose="02040503050406030204" pitchFamily="18"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CB4D1752-2D29-4B91-987D-36B6E5F3AE96}" type="slidenum">
              <a:rPr lang="en-IN" altLang="en-US" smtClean="0"/>
              <a:pPr/>
              <a:t>52</a:t>
            </a:fld>
            <a:endParaRPr lang="en-IN" altLang="en-US"/>
          </a:p>
        </p:txBody>
      </p:sp>
    </p:spTree>
    <p:extLst>
      <p:ext uri="{BB962C8B-B14F-4D97-AF65-F5344CB8AC3E}">
        <p14:creationId xmlns:p14="http://schemas.microsoft.com/office/powerpoint/2010/main" val="267431940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19104"/>
            <a:ext cx="3447482" cy="369332"/>
          </a:xfrm>
          <a:prstGeom prst="rect">
            <a:avLst/>
          </a:prstGeom>
        </p:spPr>
        <p:txBody>
          <a:bodyPr wrap="none">
            <a:spAutoFit/>
          </a:bodyPr>
          <a:lstStyle/>
          <a:p>
            <a:pPr marL="623887" indent="-400050">
              <a:buFont typeface="+mj-lt"/>
              <a:buAutoNum type="romanLcPeriod" startAt="4"/>
            </a:pPr>
            <a:r>
              <a:rPr lang="en-US" dirty="0" smtClean="0"/>
              <a:t>Solid Waste Management</a:t>
            </a:r>
          </a:p>
        </p:txBody>
      </p:sp>
      <p:sp>
        <p:nvSpPr>
          <p:cNvPr id="5" name="Rectangle 4"/>
          <p:cNvSpPr/>
          <p:nvPr/>
        </p:nvSpPr>
        <p:spPr>
          <a:xfrm>
            <a:off x="0" y="1070619"/>
            <a:ext cx="4050211" cy="369332"/>
          </a:xfrm>
          <a:prstGeom prst="rect">
            <a:avLst/>
          </a:prstGeom>
        </p:spPr>
        <p:txBody>
          <a:bodyPr wrap="none">
            <a:spAutoFit/>
          </a:bodyPr>
          <a:lstStyle/>
          <a:p>
            <a:pPr marL="623887" indent="-400050">
              <a:buFont typeface="+mj-lt"/>
              <a:buAutoNum type="romanLcPeriod" startAt="5"/>
            </a:pPr>
            <a:r>
              <a:rPr lang="en-US" dirty="0"/>
              <a:t>Hazardous Waste Management</a:t>
            </a:r>
            <a:endParaRPr lang="en-US" dirty="0" smtClean="0"/>
          </a:p>
        </p:txBody>
      </p:sp>
      <p:sp>
        <p:nvSpPr>
          <p:cNvPr id="6" name="Text Box 3">
            <a:extLst>
              <a:ext uri="{FF2B5EF4-FFF2-40B4-BE49-F238E27FC236}">
                <a16:creationId xmlns:a16="http://schemas.microsoft.com/office/drawing/2014/main" xmlns="" id="{A13E0D0F-D01B-4A5B-B291-59B1A51D7F13}"/>
              </a:ext>
            </a:extLst>
          </p:cNvPr>
          <p:cNvSpPr txBox="1">
            <a:spLocks noChangeArrowheads="1"/>
          </p:cNvSpPr>
          <p:nvPr/>
        </p:nvSpPr>
        <p:spPr bwMode="auto">
          <a:xfrm>
            <a:off x="685800" y="668638"/>
            <a:ext cx="845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800" dirty="0"/>
              <a:t>Complied in </a:t>
            </a:r>
            <a:r>
              <a:rPr lang="en-US" altLang="en-US" sz="1800" dirty="0" smtClean="0"/>
              <a:t>Point </a:t>
            </a:r>
            <a:r>
              <a:rPr lang="en-US" altLang="en-US" sz="1800" dirty="0" smtClean="0"/>
              <a:t>xiv</a:t>
            </a:r>
            <a:endParaRPr lang="en-US" altLang="en-US" sz="1800" dirty="0"/>
          </a:p>
        </p:txBody>
      </p:sp>
      <p:sp>
        <p:nvSpPr>
          <p:cNvPr id="7" name="Text Box 3">
            <a:extLst>
              <a:ext uri="{FF2B5EF4-FFF2-40B4-BE49-F238E27FC236}">
                <a16:creationId xmlns:a16="http://schemas.microsoft.com/office/drawing/2014/main" xmlns="" id="{A13E0D0F-D01B-4A5B-B291-59B1A51D7F13}"/>
              </a:ext>
            </a:extLst>
          </p:cNvPr>
          <p:cNvSpPr txBox="1">
            <a:spLocks noChangeArrowheads="1"/>
          </p:cNvSpPr>
          <p:nvPr/>
        </p:nvSpPr>
        <p:spPr bwMode="auto">
          <a:xfrm>
            <a:off x="660400" y="1447580"/>
            <a:ext cx="845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1800" dirty="0"/>
              <a:t>Complied in </a:t>
            </a:r>
            <a:r>
              <a:rPr lang="en-US" altLang="en-US" sz="1800" dirty="0" smtClean="0"/>
              <a:t>Point </a:t>
            </a:r>
            <a:r>
              <a:rPr lang="en-US" altLang="en-US" sz="1800" dirty="0" smtClean="0"/>
              <a:t>xiv </a:t>
            </a:r>
            <a:endParaRPr lang="en-US" altLang="en-US" sz="1800" dirty="0"/>
          </a:p>
        </p:txBody>
      </p:sp>
      <p:sp>
        <p:nvSpPr>
          <p:cNvPr id="8" name="Rectangle 7"/>
          <p:cNvSpPr/>
          <p:nvPr/>
        </p:nvSpPr>
        <p:spPr>
          <a:xfrm>
            <a:off x="238255" y="1821922"/>
            <a:ext cx="1980029" cy="369332"/>
          </a:xfrm>
          <a:prstGeom prst="rect">
            <a:avLst/>
          </a:prstGeom>
        </p:spPr>
        <p:txBody>
          <a:bodyPr wrap="none">
            <a:spAutoFit/>
          </a:bodyPr>
          <a:lstStyle/>
          <a:p>
            <a:r>
              <a:rPr lang="en-IN" b="1" dirty="0" smtClean="0">
                <a:latin typeface="+mn-lt"/>
                <a:ea typeface="Calibri" panose="020F0502020204030204" pitchFamily="34" charset="0"/>
                <a:cs typeface="BookmanOldStyle-Bold"/>
              </a:rPr>
              <a:t>16. </a:t>
            </a:r>
            <a:r>
              <a:rPr lang="en-GB" b="1" dirty="0">
                <a:latin typeface="+mn-lt"/>
                <a:ea typeface="Calibri" panose="020F0502020204030204" pitchFamily="34" charset="0"/>
                <a:cs typeface="BookmanOldStyle-Bold"/>
              </a:rPr>
              <a:t>Other details</a:t>
            </a:r>
            <a:endParaRPr lang="en-US" b="1" dirty="0">
              <a:latin typeface="+mn-lt"/>
            </a:endParaRPr>
          </a:p>
        </p:txBody>
      </p:sp>
      <p:sp>
        <p:nvSpPr>
          <p:cNvPr id="9" name="Rectangle 8"/>
          <p:cNvSpPr/>
          <p:nvPr/>
        </p:nvSpPr>
        <p:spPr>
          <a:xfrm>
            <a:off x="98225" y="2281374"/>
            <a:ext cx="8414149" cy="369332"/>
          </a:xfrm>
          <a:prstGeom prst="rect">
            <a:avLst/>
          </a:prstGeom>
        </p:spPr>
        <p:txBody>
          <a:bodyPr wrap="square">
            <a:spAutoFit/>
          </a:bodyPr>
          <a:lstStyle/>
          <a:p>
            <a:pPr marL="400050" indent="-347663">
              <a:buFont typeface="+mj-lt"/>
              <a:buAutoNum type="romanLcPeriod"/>
            </a:pPr>
            <a:r>
              <a:rPr lang="en-GB" dirty="0"/>
              <a:t>Noise Modelling with noise control measures for </a:t>
            </a:r>
            <a:r>
              <a:rPr lang="en-GB" dirty="0" smtClean="0"/>
              <a:t>airports</a:t>
            </a:r>
          </a:p>
        </p:txBody>
      </p:sp>
      <p:sp>
        <p:nvSpPr>
          <p:cNvPr id="16" name="Slide Number Placeholder 15"/>
          <p:cNvSpPr>
            <a:spLocks noGrp="1"/>
          </p:cNvSpPr>
          <p:nvPr>
            <p:ph type="sldNum" sz="quarter" idx="12"/>
          </p:nvPr>
        </p:nvSpPr>
        <p:spPr/>
        <p:txBody>
          <a:bodyPr/>
          <a:lstStyle/>
          <a:p>
            <a:fld id="{CB4D1752-2D29-4B91-987D-36B6E5F3AE96}" type="slidenum">
              <a:rPr lang="en-IN" altLang="en-US" smtClean="0"/>
              <a:pPr/>
              <a:t>53</a:t>
            </a:fld>
            <a:endParaRPr lang="en-IN" altLang="en-US"/>
          </a:p>
        </p:txBody>
      </p:sp>
      <p:graphicFrame>
        <p:nvGraphicFramePr>
          <p:cNvPr id="2" name="Table 1"/>
          <p:cNvGraphicFramePr>
            <a:graphicFrameLocks noGrp="1"/>
          </p:cNvGraphicFramePr>
          <p:nvPr>
            <p:extLst>
              <p:ext uri="{D42A27DB-BD31-4B8C-83A1-F6EECF244321}">
                <p14:modId xmlns:p14="http://schemas.microsoft.com/office/powerpoint/2010/main" val="2590448473"/>
              </p:ext>
            </p:extLst>
          </p:nvPr>
        </p:nvGraphicFramePr>
        <p:xfrm>
          <a:off x="1053826" y="2800651"/>
          <a:ext cx="6502945" cy="1717548"/>
        </p:xfrm>
        <a:graphic>
          <a:graphicData uri="http://schemas.openxmlformats.org/drawingml/2006/table">
            <a:tbl>
              <a:tblPr>
                <a:tableStyleId>{5940675A-B579-460E-94D1-54222C63F5DA}</a:tableStyleId>
              </a:tblPr>
              <a:tblGrid>
                <a:gridCol w="1447481"/>
                <a:gridCol w="2929898"/>
                <a:gridCol w="2125566"/>
              </a:tblGrid>
              <a:tr h="114300">
                <a:tc>
                  <a:txBody>
                    <a:bodyPr/>
                    <a:lstStyle/>
                    <a:p>
                      <a:pPr marL="228600" algn="ctr">
                        <a:lnSpc>
                          <a:spcPct val="115000"/>
                        </a:lnSpc>
                        <a:spcAft>
                          <a:spcPts val="0"/>
                        </a:spcAft>
                      </a:pPr>
                      <a:r>
                        <a:rPr lang="en-US" sz="1400" dirty="0">
                          <a:effectLst/>
                        </a:rPr>
                        <a:t>Area</a:t>
                      </a:r>
                      <a:endParaRPr lang="en-IN"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228600" algn="ctr">
                        <a:lnSpc>
                          <a:spcPct val="115000"/>
                        </a:lnSpc>
                        <a:spcAft>
                          <a:spcPts val="0"/>
                        </a:spcAft>
                      </a:pPr>
                      <a:r>
                        <a:rPr lang="en-US" sz="1400" dirty="0">
                          <a:effectLst/>
                        </a:rPr>
                        <a:t>Permissible Limits</a:t>
                      </a:r>
                      <a:endParaRPr lang="en-IN" sz="1200" dirty="0">
                        <a:effectLst/>
                      </a:endParaRPr>
                    </a:p>
                    <a:p>
                      <a:pPr marL="228600" algn="ctr">
                        <a:lnSpc>
                          <a:spcPct val="115000"/>
                        </a:lnSpc>
                        <a:spcAft>
                          <a:spcPts val="0"/>
                        </a:spcAft>
                      </a:pPr>
                      <a:r>
                        <a:rPr lang="en-US" sz="1400" dirty="0">
                          <a:effectLst/>
                        </a:rPr>
                        <a:t>(Day Time)</a:t>
                      </a:r>
                      <a:endParaRPr lang="en-IN"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228600" algn="ctr">
                        <a:lnSpc>
                          <a:spcPct val="115000"/>
                        </a:lnSpc>
                        <a:spcAft>
                          <a:spcPts val="0"/>
                        </a:spcAft>
                      </a:pPr>
                      <a:r>
                        <a:rPr lang="en-US" sz="1400">
                          <a:effectLst/>
                        </a:rPr>
                        <a:t>Distance from source</a:t>
                      </a:r>
                      <a:endParaRPr lang="en-IN"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r>
              <a:tr h="114300">
                <a:tc>
                  <a:txBody>
                    <a:bodyPr/>
                    <a:lstStyle/>
                    <a:p>
                      <a:pPr marL="228600" algn="just">
                        <a:lnSpc>
                          <a:spcPct val="115000"/>
                        </a:lnSpc>
                        <a:spcAft>
                          <a:spcPts val="0"/>
                        </a:spcAft>
                      </a:pPr>
                      <a:r>
                        <a:rPr lang="en-US" sz="1400">
                          <a:effectLst/>
                        </a:rPr>
                        <a:t>Silence Zone	</a:t>
                      </a:r>
                      <a:endParaRPr lang="en-IN"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228600" algn="ctr">
                        <a:lnSpc>
                          <a:spcPct val="115000"/>
                        </a:lnSpc>
                        <a:spcAft>
                          <a:spcPts val="0"/>
                        </a:spcAft>
                      </a:pPr>
                      <a:r>
                        <a:rPr lang="en-US" sz="1400">
                          <a:effectLst/>
                        </a:rPr>
                        <a:t>50 dB (A)</a:t>
                      </a:r>
                      <a:endParaRPr lang="en-IN"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228600" algn="ctr">
                        <a:lnSpc>
                          <a:spcPct val="115000"/>
                        </a:lnSpc>
                        <a:spcAft>
                          <a:spcPts val="0"/>
                        </a:spcAft>
                      </a:pPr>
                      <a:r>
                        <a:rPr lang="en-US" sz="1400">
                          <a:effectLst/>
                        </a:rPr>
                        <a:t>110 m</a:t>
                      </a:r>
                      <a:endParaRPr lang="en-IN"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r>
              <a:tr h="114300">
                <a:tc>
                  <a:txBody>
                    <a:bodyPr/>
                    <a:lstStyle/>
                    <a:p>
                      <a:pPr marL="228600" algn="just">
                        <a:lnSpc>
                          <a:spcPct val="115000"/>
                        </a:lnSpc>
                        <a:spcAft>
                          <a:spcPts val="0"/>
                        </a:spcAft>
                      </a:pPr>
                      <a:r>
                        <a:rPr lang="en-US" sz="1400">
                          <a:effectLst/>
                        </a:rPr>
                        <a:t>Residential</a:t>
                      </a:r>
                      <a:endParaRPr lang="en-IN"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228600" algn="ctr">
                        <a:lnSpc>
                          <a:spcPct val="115000"/>
                        </a:lnSpc>
                        <a:spcAft>
                          <a:spcPts val="0"/>
                        </a:spcAft>
                      </a:pPr>
                      <a:r>
                        <a:rPr lang="en-US" sz="1400">
                          <a:effectLst/>
                        </a:rPr>
                        <a:t>55 dB (A)</a:t>
                      </a:r>
                      <a:endParaRPr lang="en-IN"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228600" algn="ctr">
                        <a:lnSpc>
                          <a:spcPct val="115000"/>
                        </a:lnSpc>
                        <a:spcAft>
                          <a:spcPts val="0"/>
                        </a:spcAft>
                      </a:pPr>
                      <a:r>
                        <a:rPr lang="en-US" sz="1400">
                          <a:effectLst/>
                        </a:rPr>
                        <a:t>90 m</a:t>
                      </a:r>
                      <a:endParaRPr lang="en-IN"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r>
              <a:tr h="114300">
                <a:tc>
                  <a:txBody>
                    <a:bodyPr/>
                    <a:lstStyle/>
                    <a:p>
                      <a:pPr marL="228600" algn="just">
                        <a:lnSpc>
                          <a:spcPct val="115000"/>
                        </a:lnSpc>
                        <a:spcAft>
                          <a:spcPts val="0"/>
                        </a:spcAft>
                      </a:pPr>
                      <a:r>
                        <a:rPr lang="en-US" sz="1400">
                          <a:effectLst/>
                        </a:rPr>
                        <a:t>Commercial</a:t>
                      </a:r>
                      <a:endParaRPr lang="en-IN"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228600" algn="ctr">
                        <a:lnSpc>
                          <a:spcPct val="115000"/>
                        </a:lnSpc>
                        <a:spcAft>
                          <a:spcPts val="0"/>
                        </a:spcAft>
                      </a:pPr>
                      <a:r>
                        <a:rPr lang="en-US" sz="1400" dirty="0">
                          <a:effectLst/>
                        </a:rPr>
                        <a:t>65 dB (A)</a:t>
                      </a:r>
                      <a:endParaRPr lang="en-IN"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228600" algn="ctr">
                        <a:lnSpc>
                          <a:spcPct val="115000"/>
                        </a:lnSpc>
                        <a:spcAft>
                          <a:spcPts val="0"/>
                        </a:spcAft>
                      </a:pPr>
                      <a:r>
                        <a:rPr lang="en-US" sz="1400">
                          <a:effectLst/>
                        </a:rPr>
                        <a:t>30 m</a:t>
                      </a:r>
                      <a:endParaRPr lang="en-IN"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r>
              <a:tr h="114300">
                <a:tc>
                  <a:txBody>
                    <a:bodyPr/>
                    <a:lstStyle/>
                    <a:p>
                      <a:pPr marL="228600" algn="just">
                        <a:lnSpc>
                          <a:spcPct val="115000"/>
                        </a:lnSpc>
                        <a:spcAft>
                          <a:spcPts val="0"/>
                        </a:spcAft>
                      </a:pPr>
                      <a:r>
                        <a:rPr lang="en-US" sz="1400">
                          <a:effectLst/>
                        </a:rPr>
                        <a:t>Industrial</a:t>
                      </a:r>
                      <a:endParaRPr lang="en-IN"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228600" algn="ctr">
                        <a:lnSpc>
                          <a:spcPct val="115000"/>
                        </a:lnSpc>
                        <a:spcAft>
                          <a:spcPts val="0"/>
                        </a:spcAft>
                      </a:pPr>
                      <a:r>
                        <a:rPr lang="en-US" sz="1400" dirty="0">
                          <a:effectLst/>
                        </a:rPr>
                        <a:t>75 dB (A)</a:t>
                      </a:r>
                      <a:endParaRPr lang="en-IN"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228600" algn="ctr">
                        <a:lnSpc>
                          <a:spcPct val="115000"/>
                        </a:lnSpc>
                        <a:spcAft>
                          <a:spcPts val="0"/>
                        </a:spcAft>
                      </a:pPr>
                      <a:r>
                        <a:rPr lang="en-US" sz="1400" dirty="0">
                          <a:effectLst/>
                        </a:rPr>
                        <a:t>10 m</a:t>
                      </a:r>
                      <a:endParaRPr lang="en-IN"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tc>
              </a:tr>
            </a:tbl>
          </a:graphicData>
        </a:graphic>
      </p:graphicFrame>
      <p:sp>
        <p:nvSpPr>
          <p:cNvPr id="3" name="Rectangle 2"/>
          <p:cNvSpPr/>
          <p:nvPr/>
        </p:nvSpPr>
        <p:spPr>
          <a:xfrm>
            <a:off x="838199" y="4795532"/>
            <a:ext cx="6934200" cy="1805559"/>
          </a:xfrm>
          <a:prstGeom prst="rect">
            <a:avLst/>
          </a:prstGeom>
        </p:spPr>
        <p:txBody>
          <a:bodyPr wrap="square">
            <a:spAutoFit/>
          </a:bodyPr>
          <a:lstStyle/>
          <a:p>
            <a:pPr marL="342900" lvl="0" indent="-342900" algn="just">
              <a:lnSpc>
                <a:spcPct val="115000"/>
              </a:lnSpc>
              <a:spcAft>
                <a:spcPts val="0"/>
              </a:spcAft>
              <a:buFont typeface="Symbol" panose="05050102010706020507" pitchFamily="18" charset="2"/>
              <a:buChar char=""/>
            </a:pPr>
            <a:r>
              <a:rPr lang="en-US" sz="1400" dirty="0">
                <a:solidFill>
                  <a:srgbClr val="000000"/>
                </a:solidFill>
                <a:latin typeface="+mj-lt"/>
                <a:ea typeface="Times New Roman" panose="02020603050405020304" pitchFamily="18" charset="0"/>
                <a:cs typeface="Tahoma" panose="020B0604030504040204" pitchFamily="34" charset="0"/>
              </a:rPr>
              <a:t>Provision of rubber padding / noise isolators to DG sets and construction machines</a:t>
            </a:r>
            <a:endParaRPr lang="en-IN" sz="1400" dirty="0">
              <a:latin typeface="+mj-lt"/>
              <a:ea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n-US" sz="1400" dirty="0">
                <a:solidFill>
                  <a:srgbClr val="000000"/>
                </a:solidFill>
                <a:latin typeface="+mj-lt"/>
                <a:ea typeface="Times New Roman" panose="02020603050405020304" pitchFamily="18" charset="0"/>
                <a:cs typeface="Tahoma" panose="020B0604030504040204" pitchFamily="34" charset="0"/>
              </a:rPr>
              <a:t>Preventive maintenance of the machine / </a:t>
            </a:r>
            <a:r>
              <a:rPr lang="en-US" sz="1400" dirty="0" err="1">
                <a:solidFill>
                  <a:srgbClr val="000000"/>
                </a:solidFill>
                <a:latin typeface="+mj-lt"/>
                <a:ea typeface="Times New Roman" panose="02020603050405020304" pitchFamily="18" charset="0"/>
                <a:cs typeface="Tahoma" panose="020B0604030504040204" pitchFamily="34" charset="0"/>
              </a:rPr>
              <a:t>equipments</a:t>
            </a:r>
            <a:r>
              <a:rPr lang="en-US" sz="1400" dirty="0">
                <a:solidFill>
                  <a:srgbClr val="000000"/>
                </a:solidFill>
                <a:latin typeface="+mj-lt"/>
                <a:ea typeface="Times New Roman" panose="02020603050405020304" pitchFamily="18" charset="0"/>
                <a:cs typeface="Tahoma" panose="020B0604030504040204" pitchFamily="34" charset="0"/>
              </a:rPr>
              <a:t> will be carried out;</a:t>
            </a:r>
            <a:endParaRPr lang="en-IN" sz="1400" dirty="0">
              <a:latin typeface="+mj-lt"/>
              <a:ea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n-US" sz="1400" dirty="0">
                <a:solidFill>
                  <a:srgbClr val="000000"/>
                </a:solidFill>
                <a:latin typeface="+mj-lt"/>
                <a:ea typeface="Times New Roman" panose="02020603050405020304" pitchFamily="18" charset="0"/>
                <a:cs typeface="Tahoma" panose="020B0604030504040204" pitchFamily="34" charset="0"/>
              </a:rPr>
              <a:t>Provision of silencers to modulate the noise generated by machines; </a:t>
            </a:r>
            <a:endParaRPr lang="en-IN" sz="1400" dirty="0">
              <a:latin typeface="+mj-lt"/>
              <a:ea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n-US" sz="1400" dirty="0">
                <a:solidFill>
                  <a:srgbClr val="000000"/>
                </a:solidFill>
                <a:latin typeface="+mj-lt"/>
                <a:ea typeface="Times New Roman" panose="02020603050405020304" pitchFamily="18" charset="0"/>
                <a:cs typeface="Tahoma" panose="020B0604030504040204" pitchFamily="34" charset="0"/>
              </a:rPr>
              <a:t>Provision of protective devices like ear muff / plugs to the workers; and</a:t>
            </a:r>
            <a:endParaRPr lang="en-IN" sz="1400" dirty="0">
              <a:latin typeface="+mj-lt"/>
              <a:ea typeface="Times New Roman" panose="02020603050405020304" pitchFamily="18" charset="0"/>
            </a:endParaRPr>
          </a:p>
          <a:p>
            <a:pPr marL="342900" lvl="0" indent="-342900" algn="just">
              <a:lnSpc>
                <a:spcPct val="115000"/>
              </a:lnSpc>
              <a:spcAft>
                <a:spcPts val="1200"/>
              </a:spcAft>
              <a:buFont typeface="Symbol" panose="05050102010706020507" pitchFamily="18" charset="2"/>
              <a:buChar char=""/>
            </a:pPr>
            <a:r>
              <a:rPr lang="en-US" sz="1400" dirty="0">
                <a:solidFill>
                  <a:srgbClr val="000000"/>
                </a:solidFill>
                <a:latin typeface="+mj-lt"/>
                <a:ea typeface="Times New Roman" panose="02020603050405020304" pitchFamily="18" charset="0"/>
                <a:cs typeface="Tahoma" panose="020B0604030504040204" pitchFamily="34" charset="0"/>
              </a:rPr>
              <a:t>Monitoring of ambient noise level / source emission will be carried out as per details given in </a:t>
            </a:r>
            <a:r>
              <a:rPr lang="en-US" sz="1400" i="1" dirty="0">
                <a:solidFill>
                  <a:srgbClr val="000000"/>
                </a:solidFill>
                <a:latin typeface="+mj-lt"/>
                <a:ea typeface="Times New Roman" panose="02020603050405020304" pitchFamily="18" charset="0"/>
                <a:cs typeface="Tahoma" panose="020B0604030504040204" pitchFamily="34" charset="0"/>
              </a:rPr>
              <a:t>Chapter 6</a:t>
            </a:r>
            <a:r>
              <a:rPr lang="en-US" sz="1400" dirty="0">
                <a:solidFill>
                  <a:srgbClr val="000000"/>
                </a:solidFill>
                <a:latin typeface="+mj-lt"/>
                <a:ea typeface="Times New Roman" panose="02020603050405020304" pitchFamily="18" charset="0"/>
                <a:cs typeface="Tahoma" panose="020B0604030504040204" pitchFamily="34" charset="0"/>
              </a:rPr>
              <a:t> or as stipulated by the CPCB/ UPPCB.</a:t>
            </a:r>
            <a:endParaRPr lang="en-IN" sz="1400" dirty="0">
              <a:effectLst/>
              <a:latin typeface="+mj-lt"/>
              <a:ea typeface="Times New Roman" panose="02020603050405020304" pitchFamily="18" charset="0"/>
            </a:endParaRPr>
          </a:p>
        </p:txBody>
      </p:sp>
    </p:spTree>
    <p:extLst>
      <p:ext uri="{BB962C8B-B14F-4D97-AF65-F5344CB8AC3E}">
        <p14:creationId xmlns:p14="http://schemas.microsoft.com/office/powerpoint/2010/main" val="406966947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93872" y="140440"/>
            <a:ext cx="5745163" cy="1554272"/>
          </a:xfrm>
          <a:prstGeom prst="rect">
            <a:avLst/>
          </a:prstGeom>
        </p:spPr>
        <p:txBody>
          <a:bodyPr wrap="none">
            <a:spAutoFit/>
          </a:bodyPr>
          <a:lstStyle/>
          <a:p>
            <a:pPr marL="452437" indent="-400050">
              <a:spcAft>
                <a:spcPts val="600"/>
              </a:spcAft>
              <a:buFont typeface="+mj-lt"/>
              <a:buAutoNum type="romanLcPeriod" startAt="2"/>
            </a:pPr>
            <a:r>
              <a:rPr lang="en-US" dirty="0" smtClean="0"/>
              <a:t>Details of water bodies, impact on drainage, if any</a:t>
            </a:r>
          </a:p>
          <a:p>
            <a:pPr marL="439738"/>
            <a:r>
              <a:rPr lang="en-US" dirty="0" err="1" smtClean="0"/>
              <a:t>Gaddour</a:t>
            </a:r>
            <a:r>
              <a:rPr lang="en-US" dirty="0" smtClean="0"/>
              <a:t> </a:t>
            </a:r>
            <a:r>
              <a:rPr lang="en-US" dirty="0" err="1"/>
              <a:t>Pur</a:t>
            </a:r>
            <a:r>
              <a:rPr lang="en-US" dirty="0"/>
              <a:t> Pond – 3.2 Km, NW</a:t>
            </a:r>
            <a:endParaRPr lang="en-IN" dirty="0"/>
          </a:p>
          <a:p>
            <a:pPr marL="439738"/>
            <a:r>
              <a:rPr lang="en-US" dirty="0" err="1"/>
              <a:t>Tajpur</a:t>
            </a:r>
            <a:r>
              <a:rPr lang="en-US" dirty="0"/>
              <a:t> </a:t>
            </a:r>
            <a:r>
              <a:rPr lang="en-US" dirty="0" err="1"/>
              <a:t>Kodara</a:t>
            </a:r>
            <a:r>
              <a:rPr lang="en-US" dirty="0"/>
              <a:t> Lake – 4.7 Km, SW</a:t>
            </a:r>
            <a:endParaRPr lang="en-IN" dirty="0"/>
          </a:p>
          <a:p>
            <a:pPr marL="439738"/>
            <a:r>
              <a:rPr lang="en-US" dirty="0" err="1"/>
              <a:t>Dharamdaspur</a:t>
            </a:r>
            <a:r>
              <a:rPr lang="en-US" dirty="0"/>
              <a:t> Lake – 5.2 Km, SSW</a:t>
            </a:r>
            <a:endParaRPr lang="en-IN" dirty="0"/>
          </a:p>
          <a:p>
            <a:pPr marL="439738"/>
            <a:r>
              <a:rPr lang="en-US" dirty="0" err="1"/>
              <a:t>Ghaghra</a:t>
            </a:r>
            <a:r>
              <a:rPr lang="en-US" dirty="0"/>
              <a:t> River – 5.5 Km, NW</a:t>
            </a:r>
            <a:endParaRPr lang="en-US" dirty="0" smtClean="0"/>
          </a:p>
        </p:txBody>
      </p:sp>
      <p:sp>
        <p:nvSpPr>
          <p:cNvPr id="15" name="Rectangle 14"/>
          <p:cNvSpPr/>
          <p:nvPr/>
        </p:nvSpPr>
        <p:spPr>
          <a:xfrm>
            <a:off x="0" y="1838266"/>
            <a:ext cx="8451210" cy="1277273"/>
          </a:xfrm>
          <a:prstGeom prst="rect">
            <a:avLst/>
          </a:prstGeom>
        </p:spPr>
        <p:txBody>
          <a:bodyPr wrap="square">
            <a:spAutoFit/>
          </a:bodyPr>
          <a:lstStyle/>
          <a:p>
            <a:pPr marL="439738" indent="-355600">
              <a:spcAft>
                <a:spcPts val="600"/>
              </a:spcAft>
              <a:buFont typeface="+mj-lt"/>
              <a:buAutoNum type="romanLcPeriod" startAt="3"/>
            </a:pPr>
            <a:r>
              <a:rPr lang="en-US" dirty="0" smtClean="0"/>
              <a:t>Green </a:t>
            </a:r>
            <a:r>
              <a:rPr lang="en-US" dirty="0"/>
              <a:t>belt development and Details of tree felling/transplantation</a:t>
            </a:r>
          </a:p>
          <a:p>
            <a:pPr marL="439738" algn="just"/>
            <a:r>
              <a:rPr lang="en-US" dirty="0" smtClean="0"/>
              <a:t>Green </a:t>
            </a:r>
            <a:r>
              <a:rPr lang="en-US" dirty="0"/>
              <a:t>belt/plantation is proposed on 18211 </a:t>
            </a:r>
            <a:r>
              <a:rPr lang="en-US" dirty="0" err="1"/>
              <a:t>sqm</a:t>
            </a:r>
            <a:r>
              <a:rPr lang="en-US" dirty="0"/>
              <a:t> area at the </a:t>
            </a:r>
            <a:r>
              <a:rPr lang="en-US" dirty="0" smtClean="0"/>
              <a:t>Proposed </a:t>
            </a:r>
            <a:r>
              <a:rPr lang="en-US" dirty="0"/>
              <a:t>Airport and open area will be covered with landscaping and grasses. It is proposed to plant 1500 trees sapling at the </a:t>
            </a:r>
            <a:r>
              <a:rPr lang="en-US" dirty="0" smtClean="0"/>
              <a:t>Proposed </a:t>
            </a:r>
            <a:r>
              <a:rPr lang="en-US" dirty="0"/>
              <a:t>airport.</a:t>
            </a:r>
            <a:endParaRPr lang="en-GB" dirty="0" smtClean="0"/>
          </a:p>
        </p:txBody>
      </p:sp>
      <p:sp>
        <p:nvSpPr>
          <p:cNvPr id="16" name="Slide Number Placeholder 15"/>
          <p:cNvSpPr>
            <a:spLocks noGrp="1"/>
          </p:cNvSpPr>
          <p:nvPr>
            <p:ph type="sldNum" sz="quarter" idx="12"/>
          </p:nvPr>
        </p:nvSpPr>
        <p:spPr/>
        <p:txBody>
          <a:bodyPr/>
          <a:lstStyle/>
          <a:p>
            <a:fld id="{CB4D1752-2D29-4B91-987D-36B6E5F3AE96}" type="slidenum">
              <a:rPr lang="en-IN" altLang="en-US" smtClean="0"/>
              <a:pPr/>
              <a:t>54</a:t>
            </a:fld>
            <a:endParaRPr lang="en-IN" altLang="en-US"/>
          </a:p>
        </p:txBody>
      </p:sp>
      <p:sp>
        <p:nvSpPr>
          <p:cNvPr id="12" name="Rectangle 11"/>
          <p:cNvSpPr/>
          <p:nvPr/>
        </p:nvSpPr>
        <p:spPr>
          <a:xfrm>
            <a:off x="59280" y="4058943"/>
            <a:ext cx="5373266" cy="369332"/>
          </a:xfrm>
          <a:prstGeom prst="rect">
            <a:avLst/>
          </a:prstGeom>
        </p:spPr>
        <p:txBody>
          <a:bodyPr wrap="none">
            <a:spAutoFit/>
          </a:bodyPr>
          <a:lstStyle/>
          <a:p>
            <a:pPr marL="452437" indent="-400050">
              <a:buFont typeface="+mj-lt"/>
              <a:buAutoNum type="romanLcPeriod" startAt="5"/>
            </a:pPr>
            <a:r>
              <a:rPr lang="en-US" dirty="0"/>
              <a:t>Expected timeline for completion of the project</a:t>
            </a:r>
            <a:endParaRPr lang="en-GB" dirty="0" smtClean="0"/>
          </a:p>
        </p:txBody>
      </p:sp>
      <p:sp>
        <p:nvSpPr>
          <p:cNvPr id="17" name="Rectangle 16"/>
          <p:cNvSpPr/>
          <p:nvPr/>
        </p:nvSpPr>
        <p:spPr>
          <a:xfrm>
            <a:off x="294106" y="4428275"/>
            <a:ext cx="8313658" cy="646331"/>
          </a:xfrm>
          <a:prstGeom prst="rect">
            <a:avLst/>
          </a:prstGeom>
        </p:spPr>
        <p:txBody>
          <a:bodyPr wrap="square">
            <a:spAutoFit/>
          </a:bodyPr>
          <a:lstStyle/>
          <a:p>
            <a:pPr marL="185738"/>
            <a:r>
              <a:rPr lang="en-IN" dirty="0"/>
              <a:t>The proposed </a:t>
            </a:r>
            <a:r>
              <a:rPr lang="en-IN" dirty="0" smtClean="0"/>
              <a:t>development </a:t>
            </a:r>
            <a:r>
              <a:rPr lang="en-IN" dirty="0"/>
              <a:t>activities will be completed within a period of </a:t>
            </a:r>
            <a:r>
              <a:rPr lang="en-US" dirty="0" smtClean="0"/>
              <a:t>2 years.</a:t>
            </a:r>
            <a:endParaRPr lang="en-GB" dirty="0" smtClean="0"/>
          </a:p>
        </p:txBody>
      </p:sp>
      <p:sp>
        <p:nvSpPr>
          <p:cNvPr id="18" name="Rectangle 17"/>
          <p:cNvSpPr/>
          <p:nvPr/>
        </p:nvSpPr>
        <p:spPr>
          <a:xfrm>
            <a:off x="8467" y="5061567"/>
            <a:ext cx="5975995" cy="369332"/>
          </a:xfrm>
          <a:prstGeom prst="rect">
            <a:avLst/>
          </a:prstGeom>
        </p:spPr>
        <p:txBody>
          <a:bodyPr wrap="none">
            <a:spAutoFit/>
          </a:bodyPr>
          <a:lstStyle/>
          <a:p>
            <a:pPr marL="452437" indent="-400050">
              <a:buFont typeface="+mj-lt"/>
              <a:buAutoNum type="romanLcPeriod" startAt="6"/>
            </a:pPr>
            <a:r>
              <a:rPr lang="en-US" dirty="0"/>
              <a:t>Investment/Cost of the project is Rs............(in crore)</a:t>
            </a:r>
            <a:endParaRPr lang="en-GB" dirty="0" smtClean="0"/>
          </a:p>
        </p:txBody>
      </p:sp>
      <p:sp>
        <p:nvSpPr>
          <p:cNvPr id="19" name="Rectangle 18"/>
          <p:cNvSpPr/>
          <p:nvPr/>
        </p:nvSpPr>
        <p:spPr>
          <a:xfrm>
            <a:off x="289344" y="5430899"/>
            <a:ext cx="8153400" cy="369332"/>
          </a:xfrm>
          <a:prstGeom prst="rect">
            <a:avLst/>
          </a:prstGeom>
        </p:spPr>
        <p:txBody>
          <a:bodyPr wrap="square">
            <a:spAutoFit/>
          </a:bodyPr>
          <a:lstStyle/>
          <a:p>
            <a:pPr marL="271463" indent="-85725"/>
            <a:r>
              <a:rPr lang="en-US" dirty="0"/>
              <a:t>Investment/Cost of the project is Approx. Rs. </a:t>
            </a:r>
            <a:r>
              <a:rPr lang="en-US" dirty="0" smtClean="0"/>
              <a:t>242.14 Crores</a:t>
            </a:r>
            <a:r>
              <a:rPr lang="en-US" dirty="0" smtClean="0"/>
              <a:t>.</a:t>
            </a:r>
            <a:endParaRPr lang="en-GB" dirty="0" smtClean="0"/>
          </a:p>
        </p:txBody>
      </p:sp>
      <p:sp>
        <p:nvSpPr>
          <p:cNvPr id="20" name="Rectangle 19"/>
          <p:cNvSpPr/>
          <p:nvPr/>
        </p:nvSpPr>
        <p:spPr>
          <a:xfrm>
            <a:off x="8467" y="5965878"/>
            <a:ext cx="2859757" cy="369332"/>
          </a:xfrm>
          <a:prstGeom prst="rect">
            <a:avLst/>
          </a:prstGeom>
        </p:spPr>
        <p:txBody>
          <a:bodyPr wrap="none">
            <a:spAutoFit/>
          </a:bodyPr>
          <a:lstStyle/>
          <a:p>
            <a:pPr marL="452437" indent="-400050">
              <a:buFont typeface="+mj-lt"/>
              <a:buAutoNum type="romanLcPeriod" startAt="7"/>
            </a:pPr>
            <a:r>
              <a:rPr lang="en-US" dirty="0"/>
              <a:t>Employment potential</a:t>
            </a:r>
            <a:endParaRPr lang="en-GB" dirty="0" smtClean="0"/>
          </a:p>
        </p:txBody>
      </p:sp>
      <p:sp>
        <p:nvSpPr>
          <p:cNvPr id="21" name="Rectangle 20"/>
          <p:cNvSpPr/>
          <p:nvPr/>
        </p:nvSpPr>
        <p:spPr>
          <a:xfrm>
            <a:off x="454364" y="6335210"/>
            <a:ext cx="8153400" cy="369332"/>
          </a:xfrm>
          <a:prstGeom prst="rect">
            <a:avLst/>
          </a:prstGeom>
        </p:spPr>
        <p:txBody>
          <a:bodyPr wrap="square">
            <a:spAutoFit/>
          </a:bodyPr>
          <a:lstStyle/>
          <a:p>
            <a:pPr marL="50800" indent="-50800"/>
            <a:r>
              <a:rPr lang="en-US" dirty="0" smtClean="0"/>
              <a:t>Direct: </a:t>
            </a:r>
            <a:r>
              <a:rPr lang="en-US" dirty="0" smtClean="0"/>
              <a:t>250 </a:t>
            </a:r>
            <a:r>
              <a:rPr lang="en-US" dirty="0"/>
              <a:t>persons, </a:t>
            </a:r>
            <a:r>
              <a:rPr lang="en-US" dirty="0" smtClean="0"/>
              <a:t>Indirect: </a:t>
            </a:r>
            <a:r>
              <a:rPr lang="en-US" dirty="0" smtClean="0"/>
              <a:t>180 </a:t>
            </a:r>
            <a:r>
              <a:rPr lang="en-US" dirty="0" smtClean="0"/>
              <a:t>persons.</a:t>
            </a:r>
            <a:endParaRPr lang="en-GB" dirty="0" smtClean="0"/>
          </a:p>
        </p:txBody>
      </p:sp>
      <p:sp>
        <p:nvSpPr>
          <p:cNvPr id="22" name="Rectangle 21"/>
          <p:cNvSpPr/>
          <p:nvPr/>
        </p:nvSpPr>
        <p:spPr>
          <a:xfrm>
            <a:off x="54518" y="3176725"/>
            <a:ext cx="7254230" cy="369332"/>
          </a:xfrm>
          <a:prstGeom prst="rect">
            <a:avLst/>
          </a:prstGeom>
        </p:spPr>
        <p:txBody>
          <a:bodyPr wrap="none">
            <a:spAutoFit/>
          </a:bodyPr>
          <a:lstStyle/>
          <a:p>
            <a:pPr marL="452437" indent="-400050">
              <a:buFont typeface="+mj-lt"/>
              <a:buAutoNum type="romanLcPeriod" startAt="4"/>
            </a:pPr>
            <a:r>
              <a:rPr lang="en-US" dirty="0"/>
              <a:t>Undertaking to the effect that no activity has since been taken up</a:t>
            </a:r>
            <a:endParaRPr lang="en-GB" dirty="0" smtClean="0"/>
          </a:p>
        </p:txBody>
      </p:sp>
      <p:sp>
        <p:nvSpPr>
          <p:cNvPr id="23" name="Rectangle 22"/>
          <p:cNvSpPr/>
          <p:nvPr/>
        </p:nvSpPr>
        <p:spPr>
          <a:xfrm>
            <a:off x="454364" y="3546057"/>
            <a:ext cx="8153400" cy="369332"/>
          </a:xfrm>
          <a:prstGeom prst="rect">
            <a:avLst/>
          </a:prstGeom>
        </p:spPr>
        <p:txBody>
          <a:bodyPr wrap="square">
            <a:spAutoFit/>
          </a:bodyPr>
          <a:lstStyle/>
          <a:p>
            <a:pPr marL="52387"/>
            <a:r>
              <a:rPr lang="en-US" dirty="0"/>
              <a:t>No construction has started. Affidavit is enclosed.</a:t>
            </a:r>
            <a:endParaRPr lang="en-GB" dirty="0" smtClean="0"/>
          </a:p>
        </p:txBody>
      </p:sp>
    </p:spTree>
    <p:extLst>
      <p:ext uri="{BB962C8B-B14F-4D97-AF65-F5344CB8AC3E}">
        <p14:creationId xmlns:p14="http://schemas.microsoft.com/office/powerpoint/2010/main" val="385011544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88950" y="1055132"/>
            <a:ext cx="8231717" cy="2262158"/>
          </a:xfrm>
          <a:prstGeom prst="rect">
            <a:avLst/>
          </a:prstGeom>
        </p:spPr>
        <p:txBody>
          <a:bodyPr wrap="square">
            <a:spAutoFit/>
          </a:bodyPr>
          <a:lstStyle/>
          <a:p>
            <a:pPr marL="355600" indent="-355600" defTabSz="439738">
              <a:spcAft>
                <a:spcPts val="600"/>
              </a:spcAft>
            </a:pPr>
            <a:r>
              <a:rPr lang="en-GB" dirty="0"/>
              <a:t>•	Air Connectivity to </a:t>
            </a:r>
            <a:r>
              <a:rPr lang="en-GB" dirty="0" smtClean="0"/>
              <a:t>Ayodhya city </a:t>
            </a:r>
            <a:r>
              <a:rPr lang="en-GB" dirty="0"/>
              <a:t>and </a:t>
            </a:r>
            <a:r>
              <a:rPr lang="en-IN" dirty="0"/>
              <a:t>its </a:t>
            </a:r>
            <a:r>
              <a:rPr lang="en-IN" dirty="0" smtClean="0"/>
              <a:t>surroundings.</a:t>
            </a:r>
            <a:endParaRPr lang="en-GB" dirty="0"/>
          </a:p>
          <a:p>
            <a:pPr marL="355600" indent="-355600" defTabSz="439738">
              <a:spcAft>
                <a:spcPts val="600"/>
              </a:spcAft>
            </a:pPr>
            <a:r>
              <a:rPr lang="en-GB" dirty="0"/>
              <a:t>•	Increase in regional economy as it will boost tourism, trade and commercial activities in the region.</a:t>
            </a:r>
          </a:p>
          <a:p>
            <a:pPr marL="355600" indent="-355600" defTabSz="439738">
              <a:spcAft>
                <a:spcPts val="600"/>
              </a:spcAft>
            </a:pPr>
            <a:r>
              <a:rPr lang="en-GB" dirty="0"/>
              <a:t>•	Generation of more revenue to the state, hence more development of the region.</a:t>
            </a:r>
          </a:p>
          <a:p>
            <a:pPr marL="355600" indent="-355600" defTabSz="439738"/>
            <a:r>
              <a:rPr lang="en-GB" dirty="0"/>
              <a:t>•	Employment opportunity to </a:t>
            </a:r>
            <a:r>
              <a:rPr lang="en-GB" dirty="0" smtClean="0"/>
              <a:t>people. More </a:t>
            </a:r>
            <a:r>
              <a:rPr lang="en-GB" dirty="0"/>
              <a:t>business and industrial </a:t>
            </a:r>
            <a:r>
              <a:rPr lang="en-GB" dirty="0" smtClean="0"/>
              <a:t>opportunities.</a:t>
            </a:r>
            <a:endParaRPr lang="en-GB" dirty="0"/>
          </a:p>
        </p:txBody>
      </p:sp>
      <p:sp>
        <p:nvSpPr>
          <p:cNvPr id="9" name="Rectangle 8"/>
          <p:cNvSpPr/>
          <p:nvPr/>
        </p:nvSpPr>
        <p:spPr>
          <a:xfrm>
            <a:off x="273567" y="685800"/>
            <a:ext cx="2872581" cy="369332"/>
          </a:xfrm>
          <a:prstGeom prst="rect">
            <a:avLst/>
          </a:prstGeom>
        </p:spPr>
        <p:txBody>
          <a:bodyPr wrap="none">
            <a:spAutoFit/>
          </a:bodyPr>
          <a:lstStyle/>
          <a:p>
            <a:pPr marL="452437" indent="-400050">
              <a:buFont typeface="+mj-lt"/>
              <a:buAutoNum type="romanLcPeriod" startAt="8"/>
            </a:pPr>
            <a:r>
              <a:rPr lang="en-US" dirty="0"/>
              <a:t>Benefits of the project</a:t>
            </a:r>
            <a:endParaRPr lang="en-GB" dirty="0" smtClean="0"/>
          </a:p>
        </p:txBody>
      </p:sp>
      <p:sp>
        <p:nvSpPr>
          <p:cNvPr id="2" name="Slide Number Placeholder 1"/>
          <p:cNvSpPr>
            <a:spLocks noGrp="1"/>
          </p:cNvSpPr>
          <p:nvPr>
            <p:ph type="sldNum" sz="quarter" idx="12"/>
          </p:nvPr>
        </p:nvSpPr>
        <p:spPr/>
        <p:txBody>
          <a:bodyPr/>
          <a:lstStyle/>
          <a:p>
            <a:fld id="{CB4D1752-2D29-4B91-987D-36B6E5F3AE96}" type="slidenum">
              <a:rPr lang="en-IN" altLang="en-US" smtClean="0"/>
              <a:pPr/>
              <a:t>55</a:t>
            </a:fld>
            <a:endParaRPr lang="en-IN" altLang="en-US"/>
          </a:p>
        </p:txBody>
      </p:sp>
    </p:spTree>
    <p:extLst>
      <p:ext uri="{BB962C8B-B14F-4D97-AF65-F5344CB8AC3E}">
        <p14:creationId xmlns:p14="http://schemas.microsoft.com/office/powerpoint/2010/main" val="128930969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ext Box 3"/>
          <p:cNvSpPr txBox="1">
            <a:spLocks noChangeArrowheads="1"/>
          </p:cNvSpPr>
          <p:nvPr/>
        </p:nvSpPr>
        <p:spPr bwMode="auto">
          <a:xfrm>
            <a:off x="685800" y="2514600"/>
            <a:ext cx="7543800" cy="1189038"/>
          </a:xfrm>
          <a:prstGeom prst="rect">
            <a:avLst/>
          </a:prstGeom>
          <a:noFill/>
          <a:ln w="9525">
            <a:noFill/>
            <a:miter lim="800000"/>
            <a:headEnd/>
            <a:tailEnd/>
          </a:ln>
          <a:effectLst/>
        </p:spPr>
        <p:txBody>
          <a:bodyPr>
            <a:spAutoFit/>
          </a:bodyPr>
          <a:lstStyle/>
          <a:p>
            <a:pPr algn="ctr">
              <a:spcBef>
                <a:spcPct val="50000"/>
              </a:spcBef>
            </a:pPr>
            <a:r>
              <a:rPr lang="en-US" sz="7200" b="1">
                <a:solidFill>
                  <a:srgbClr val="008000"/>
                </a:solidFill>
              </a:rPr>
              <a:t>Thank You </a:t>
            </a:r>
            <a:endParaRPr lang="en-IN" sz="7200" b="1">
              <a:solidFill>
                <a:srgbClr val="008000"/>
              </a:solidFill>
            </a:endParaRPr>
          </a:p>
        </p:txBody>
      </p:sp>
      <p:sp>
        <p:nvSpPr>
          <p:cNvPr id="2" name="Slide Number Placeholder 1"/>
          <p:cNvSpPr>
            <a:spLocks noGrp="1"/>
          </p:cNvSpPr>
          <p:nvPr>
            <p:ph type="sldNum" sz="quarter" idx="12"/>
          </p:nvPr>
        </p:nvSpPr>
        <p:spPr/>
        <p:txBody>
          <a:bodyPr/>
          <a:lstStyle/>
          <a:p>
            <a:fld id="{EC985020-B216-4590-B2A9-31E928127181}" type="slidenum">
              <a:rPr lang="en-IN" altLang="en-US" smtClean="0"/>
              <a:pPr/>
              <a:t>56</a:t>
            </a:fld>
            <a:endParaRPr lang="en-IN" altLang="en-US"/>
          </a:p>
        </p:txBody>
      </p:sp>
    </p:spTree>
    <p:extLst>
      <p:ext uri="{BB962C8B-B14F-4D97-AF65-F5344CB8AC3E}">
        <p14:creationId xmlns:p14="http://schemas.microsoft.com/office/powerpoint/2010/main" val="18561692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FEDF2D42-E76F-4C5D-9888-291A7C6D3250}"/>
              </a:ext>
            </a:extLst>
          </p:cNvPr>
          <p:cNvSpPr/>
          <p:nvPr/>
        </p:nvSpPr>
        <p:spPr>
          <a:xfrm>
            <a:off x="304800" y="228600"/>
            <a:ext cx="8686800" cy="384721"/>
          </a:xfrm>
          <a:prstGeom prst="rect">
            <a:avLst/>
          </a:prstGeom>
        </p:spPr>
        <p:txBody>
          <a:bodyPr wrap="square">
            <a:spAutoFit/>
          </a:bodyPr>
          <a:lstStyle/>
          <a:p>
            <a:pPr algn="ctr"/>
            <a:r>
              <a:rPr lang="en-IN" sz="1900" b="1" dirty="0">
                <a:ea typeface="Calibri" panose="020F0502020204030204" pitchFamily="34" charset="0"/>
              </a:rPr>
              <a:t>10 km</a:t>
            </a:r>
            <a:r>
              <a:rPr lang="en-US" sz="1900" b="1" dirty="0"/>
              <a:t> </a:t>
            </a:r>
            <a:r>
              <a:rPr lang="en-IN" sz="1900" b="1" dirty="0" err="1" smtClean="0">
                <a:latin typeface="+mj-lt"/>
                <a:ea typeface="Calibri" panose="020F0502020204030204" pitchFamily="34" charset="0"/>
              </a:rPr>
              <a:t>Toposheet</a:t>
            </a:r>
            <a:r>
              <a:rPr lang="en-IN" sz="1900" b="1" dirty="0" smtClean="0">
                <a:latin typeface="+mj-lt"/>
                <a:ea typeface="Calibri" panose="020F0502020204030204" pitchFamily="34" charset="0"/>
              </a:rPr>
              <a:t> - study area</a:t>
            </a:r>
            <a:endParaRPr lang="en-US" sz="1900" b="1" dirty="0">
              <a:latin typeface="+mj-lt"/>
            </a:endParaRPr>
          </a:p>
        </p:txBody>
      </p:sp>
      <p:pic>
        <p:nvPicPr>
          <p:cNvPr id="5" name="Picture 4" descr="Topomap"/>
          <p:cNvPicPr/>
          <p:nvPr/>
        </p:nvPicPr>
        <p:blipFill>
          <a:blip r:embed="rId2" cstate="print"/>
          <a:srcRect/>
          <a:stretch>
            <a:fillRect/>
          </a:stretch>
        </p:blipFill>
        <p:spPr bwMode="auto">
          <a:xfrm>
            <a:off x="762000" y="814979"/>
            <a:ext cx="7457725" cy="5642971"/>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fld id="{EC985020-B216-4590-B2A9-31E928127181}" type="slidenum">
              <a:rPr lang="en-IN" altLang="en-US" smtClean="0"/>
              <a:pPr/>
              <a:t>6</a:t>
            </a:fld>
            <a:endParaRPr lang="en-IN" altLang="en-US"/>
          </a:p>
        </p:txBody>
      </p:sp>
    </p:spTree>
    <p:extLst>
      <p:ext uri="{BB962C8B-B14F-4D97-AF65-F5344CB8AC3E}">
        <p14:creationId xmlns:p14="http://schemas.microsoft.com/office/powerpoint/2010/main" val="1545190170"/>
      </p:ext>
    </p:extLst>
  </p:cSld>
  <p:clrMapOvr>
    <a:masterClrMapping/>
  </p:clrMapOvr>
  <p:timing>
    <p:tnLst>
      <p:par>
        <p:cTn id="1" dur="indefinite" restart="never" nodeType="tmRoot"/>
      </p:par>
    </p:tnLst>
  </p:timing>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FEDF2D42-E76F-4C5D-9888-291A7C6D3250}"/>
              </a:ext>
            </a:extLst>
          </p:cNvPr>
          <p:cNvSpPr/>
          <p:nvPr/>
        </p:nvSpPr>
        <p:spPr>
          <a:xfrm>
            <a:off x="227900" y="188811"/>
            <a:ext cx="8686800" cy="384721"/>
          </a:xfrm>
          <a:prstGeom prst="rect">
            <a:avLst/>
          </a:prstGeom>
        </p:spPr>
        <p:txBody>
          <a:bodyPr wrap="square">
            <a:spAutoFit/>
          </a:bodyPr>
          <a:lstStyle/>
          <a:p>
            <a:pPr algn="ctr"/>
            <a:r>
              <a:rPr b="1" dirty="0" lang="en-IN" smtClean="0" sz="1900">
                <a:ea charset="0" panose="020F0502020204030204" pitchFamily="34" typeface="Calibri"/>
              </a:rPr>
              <a:t>Proposed Project Site Layout</a:t>
            </a:r>
            <a:endParaRPr b="1" dirty="0" lang="en-US" sz="1900">
              <a:latin typeface="+mj-lt"/>
            </a:endParaRPr>
          </a:p>
        </p:txBody>
      </p:sp>
      <p:sp>
        <p:nvSpPr>
          <p:cNvPr id="2" name="Slide Number Placeholder 1"/>
          <p:cNvSpPr>
            <a:spLocks noGrp="1"/>
          </p:cNvSpPr>
          <p:nvPr>
            <p:ph idx="12" sz="quarter" type="sldNum"/>
          </p:nvPr>
        </p:nvSpPr>
        <p:spPr/>
        <p:txBody>
          <a:bodyPr/>
          <a:lstStyle/>
          <a:p>
            <a:fld id="{EC985020-B216-4590-B2A9-31E928127181}" type="slidenum">
              <a:rPr altLang="en-US" lang="en-IN" smtClean="0"/>
              <a:pPr/>
              <a:t>7</a:t>
            </a:fld>
            <a:endParaRPr altLang="en-US" lang="en-IN"/>
          </a:p>
        </p:txBody>
      </p:sp>
      <p:pic>
        <p:nvPicPr>
          <p:cNvPr id="6" name="Picture 5"/>
          <p:cNvPicPr>
            <a:picLocks noChangeAspect="1"/>
          </p:cNvPicPr>
          <p:nvPr/>
        </p:nvPicPr>
        <p:blipFill rotWithShape="1">
          <a:blip cstate="print" r:embed="rId2">
            <a:extLst>
              <a:ext uri="{28A0092B-C50C-407E-A947-70E740481C1C}">
                <a14:useLocalDpi xmlns:a14="http://schemas.microsoft.com/office/drawing/2010/main" val="0"/>
              </a:ext>
            </a:extLst>
          </a:blip>
          <a:srcRect b="-13" r="-21"/>
          <a:stretch/>
        </p:blipFill>
        <p:spPr>
          <a:xfrm>
            <a:off x="455800" y="535432"/>
            <a:ext cx="8231000" cy="5709793"/>
          </a:xfrm>
          <a:prstGeom prst="rect">
            <a:avLst/>
          </a:prstGeom>
        </p:spPr>
      </p:pic>
    </p:spTree>
    <p:extLst>
      <p:ext uri="{BB962C8B-B14F-4D97-AF65-F5344CB8AC3E}">
        <p14:creationId xmlns:p14="http://schemas.microsoft.com/office/powerpoint/2010/main" val="2894353619"/>
      </p:ext>
    </p:extLst>
  </p:cSld>
  <p:clrMapOvr>
    <a:masterClrMapping/>
  </p:clrMapOvr>
  <p:timing>
    <p:tnLst>
      <p:par>
        <p:cTn dur="indefinite" id="1" nodeType="tmRoot" restart="never"/>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7145" y="381000"/>
            <a:ext cx="8534400" cy="4632037"/>
          </a:xfrm>
          <a:prstGeom prst="rect">
            <a:avLst/>
          </a:prstGeom>
        </p:spPr>
        <p:txBody>
          <a:bodyPr wrap="square">
            <a:spAutoFit/>
          </a:bodyPr>
          <a:lstStyle/>
          <a:p>
            <a:pPr algn="just">
              <a:lnSpc>
                <a:spcPct val="150000"/>
              </a:lnSpc>
            </a:pPr>
            <a:r>
              <a:rPr lang="en-IN" b="1" dirty="0"/>
              <a:t>3. Project/ activity covered under item of Schedule to the EIA </a:t>
            </a:r>
            <a:r>
              <a:rPr lang="en-IN" b="1" dirty="0" smtClean="0"/>
              <a:t>Notification, 2006 </a:t>
            </a:r>
            <a:r>
              <a:rPr lang="en-IN" b="1" dirty="0"/>
              <a:t>and </a:t>
            </a:r>
            <a:r>
              <a:rPr lang="en-IN" b="1" dirty="0" smtClean="0"/>
              <a:t>Category</a:t>
            </a:r>
          </a:p>
          <a:p>
            <a:pPr algn="just">
              <a:lnSpc>
                <a:spcPct val="150000"/>
              </a:lnSpc>
              <a:spcAft>
                <a:spcPts val="1200"/>
              </a:spcAft>
            </a:pPr>
            <a:r>
              <a:rPr lang="en-US" dirty="0" smtClean="0"/>
              <a:t>	7(a) </a:t>
            </a:r>
            <a:r>
              <a:rPr lang="en-US" dirty="0"/>
              <a:t>Category </a:t>
            </a:r>
            <a:r>
              <a:rPr lang="en-US" dirty="0" smtClean="0"/>
              <a:t>– A</a:t>
            </a:r>
          </a:p>
          <a:p>
            <a:pPr algn="just">
              <a:lnSpc>
                <a:spcPct val="150000"/>
              </a:lnSpc>
            </a:pPr>
            <a:r>
              <a:rPr lang="en-US" b="1" dirty="0" smtClean="0"/>
              <a:t>4. </a:t>
            </a:r>
            <a:r>
              <a:rPr lang="en-IN" b="1" dirty="0"/>
              <a:t>In case of Category B project/activity- Reason for appraisal at the </a:t>
            </a:r>
            <a:r>
              <a:rPr lang="en-IN" b="1" dirty="0" smtClean="0"/>
              <a:t>Central level</a:t>
            </a:r>
            <a:endParaRPr lang="en-IN" b="1" dirty="0"/>
          </a:p>
          <a:p>
            <a:pPr algn="just">
              <a:lnSpc>
                <a:spcPct val="150000"/>
              </a:lnSpc>
              <a:spcAft>
                <a:spcPts val="1200"/>
              </a:spcAft>
            </a:pPr>
            <a:r>
              <a:rPr lang="en-US" dirty="0" smtClean="0"/>
              <a:t>	Proposed </a:t>
            </a:r>
            <a:r>
              <a:rPr lang="en-US" dirty="0"/>
              <a:t>project belong to </a:t>
            </a:r>
            <a:r>
              <a:rPr lang="en-US" dirty="0" smtClean="0"/>
              <a:t>Category – A.</a:t>
            </a:r>
          </a:p>
          <a:p>
            <a:pPr algn="just">
              <a:lnSpc>
                <a:spcPct val="150000"/>
              </a:lnSpc>
              <a:spcAft>
                <a:spcPts val="600"/>
              </a:spcAft>
            </a:pPr>
            <a:r>
              <a:rPr lang="en-IN" b="1" dirty="0" smtClean="0"/>
              <a:t>5</a:t>
            </a:r>
            <a:r>
              <a:rPr lang="en-IN" b="1" dirty="0"/>
              <a:t>. Project Brief: </a:t>
            </a:r>
            <a:r>
              <a:rPr lang="en-IN" b="1" dirty="0" smtClean="0"/>
              <a:t>Nature of </a:t>
            </a:r>
            <a:r>
              <a:rPr lang="en-IN" b="1" dirty="0"/>
              <a:t>proposal (new/expansion,) total area- land use, project components, connectivity to the site etc</a:t>
            </a:r>
            <a:r>
              <a:rPr lang="en-IN" b="1" dirty="0" smtClean="0"/>
              <a:t>:</a:t>
            </a:r>
          </a:p>
          <a:p>
            <a:pPr algn="just">
              <a:lnSpc>
                <a:spcPct val="150000"/>
              </a:lnSpc>
            </a:pPr>
            <a:endParaRPr lang="en-IN" b="1" dirty="0"/>
          </a:p>
          <a:p>
            <a:pPr algn="just">
              <a:lnSpc>
                <a:spcPct val="150000"/>
              </a:lnSpc>
            </a:pPr>
            <a:endParaRPr lang="en-IN" b="1" dirty="0"/>
          </a:p>
        </p:txBody>
      </p:sp>
      <p:graphicFrame>
        <p:nvGraphicFramePr>
          <p:cNvPr id="2" name="Table 1"/>
          <p:cNvGraphicFramePr>
            <a:graphicFrameLocks noGrp="1"/>
          </p:cNvGraphicFramePr>
          <p:nvPr>
            <p:extLst>
              <p:ext uri="{D42A27DB-BD31-4B8C-83A1-F6EECF244321}">
                <p14:modId xmlns:p14="http://schemas.microsoft.com/office/powerpoint/2010/main" val="128494289"/>
              </p:ext>
            </p:extLst>
          </p:nvPr>
        </p:nvGraphicFramePr>
        <p:xfrm>
          <a:off x="459545" y="4505771"/>
          <a:ext cx="8229600" cy="1691640"/>
        </p:xfrm>
        <a:graphic>
          <a:graphicData uri="http://schemas.openxmlformats.org/drawingml/2006/table">
            <a:tbl>
              <a:tblPr firstRow="1" bandRow="1">
                <a:tableStyleId>{5940675A-B579-460E-94D1-54222C63F5DA}</a:tableStyleId>
              </a:tblPr>
              <a:tblGrid>
                <a:gridCol w="2590800">
                  <a:extLst>
                    <a:ext uri="{9D8B030D-6E8A-4147-A177-3AD203B41FA5}">
                      <a16:colId xmlns:a16="http://schemas.microsoft.com/office/drawing/2014/main" xmlns="" val="20000"/>
                    </a:ext>
                  </a:extLst>
                </a:gridCol>
                <a:gridCol w="5638800">
                  <a:extLst>
                    <a:ext uri="{9D8B030D-6E8A-4147-A177-3AD203B41FA5}">
                      <a16:colId xmlns:a16="http://schemas.microsoft.com/office/drawing/2014/main" xmlns="" val="20001"/>
                    </a:ext>
                  </a:extLst>
                </a:gridCol>
              </a:tblGrid>
              <a:tr h="370840">
                <a:tc>
                  <a:txBody>
                    <a:bodyPr/>
                    <a:lstStyle/>
                    <a:p>
                      <a:pPr algn="just"/>
                      <a:r>
                        <a:rPr lang="en-US" sz="1600" b="1" kern="1200" dirty="0" smtClean="0">
                          <a:solidFill>
                            <a:schemeClr val="tx1"/>
                          </a:solidFill>
                          <a:effectLst/>
                          <a:latin typeface="+mn-lt"/>
                          <a:ea typeface="+mn-ea"/>
                          <a:cs typeface="+mn-cs"/>
                        </a:rPr>
                        <a:t>Nature of proposal</a:t>
                      </a:r>
                      <a:endParaRPr lang="en-IN" sz="1600" b="1" dirty="0"/>
                    </a:p>
                  </a:txBody>
                  <a:tcPr/>
                </a:tc>
                <a:tc>
                  <a:txBody>
                    <a:bodyPr/>
                    <a:lstStyle/>
                    <a:p>
                      <a:pPr algn="just"/>
                      <a:r>
                        <a:rPr lang="en-US" sz="1600" kern="1200" dirty="0" smtClean="0">
                          <a:solidFill>
                            <a:schemeClr val="tx1"/>
                          </a:solidFill>
                          <a:effectLst/>
                          <a:latin typeface="+mn-lt"/>
                          <a:ea typeface="+mn-ea"/>
                          <a:cs typeface="+mn-cs"/>
                        </a:rPr>
                        <a:t>New</a:t>
                      </a:r>
                      <a:endParaRPr lang="en-IN" sz="1600" dirty="0"/>
                    </a:p>
                  </a:txBody>
                  <a:tcPr/>
                </a:tc>
                <a:extLst>
                  <a:ext uri="{0D108BD9-81ED-4DB2-BD59-A6C34878D82A}">
                    <a16:rowId xmlns:a16="http://schemas.microsoft.com/office/drawing/2014/main" xmlns="" val="10000"/>
                  </a:ext>
                </a:extLst>
              </a:tr>
              <a:tr h="370840">
                <a:tc>
                  <a:txBody>
                    <a:bodyPr/>
                    <a:lstStyle/>
                    <a:p>
                      <a:pPr algn="just"/>
                      <a:r>
                        <a:rPr lang="en-US" sz="1600" b="1" kern="1200" dirty="0" smtClean="0">
                          <a:solidFill>
                            <a:schemeClr val="tx1"/>
                          </a:solidFill>
                          <a:effectLst/>
                          <a:latin typeface="+mn-lt"/>
                          <a:ea typeface="+mn-ea"/>
                          <a:cs typeface="+mn-cs"/>
                        </a:rPr>
                        <a:t>Total area- land use</a:t>
                      </a:r>
                      <a:endParaRPr lang="en-IN" sz="1600" b="1" dirty="0"/>
                    </a:p>
                  </a:txBody>
                  <a:tcPr/>
                </a:tc>
                <a:tc>
                  <a:txBody>
                    <a:bodyPr/>
                    <a:lstStyle/>
                    <a:p>
                      <a:pPr algn="just"/>
                      <a:r>
                        <a:rPr lang="en-US" sz="1600" kern="1200" dirty="0" smtClean="0">
                          <a:solidFill>
                            <a:schemeClr val="tx1"/>
                          </a:solidFill>
                          <a:effectLst/>
                          <a:latin typeface="+mn-lt"/>
                          <a:ea typeface="+mn-ea"/>
                          <a:cs typeface="+mn-cs"/>
                        </a:rPr>
                        <a:t>140.67 </a:t>
                      </a:r>
                      <a:r>
                        <a:rPr lang="en-US" sz="1600" kern="1200" dirty="0" smtClean="0">
                          <a:solidFill>
                            <a:schemeClr val="tx1"/>
                          </a:solidFill>
                          <a:effectLst/>
                          <a:latin typeface="+mn-lt"/>
                          <a:ea typeface="+mn-ea"/>
                          <a:cs typeface="+mn-cs"/>
                        </a:rPr>
                        <a:t>ha </a:t>
                      </a:r>
                      <a:r>
                        <a:rPr lang="en-US" sz="1600" kern="1200" dirty="0" smtClean="0">
                          <a:solidFill>
                            <a:schemeClr val="tx1"/>
                          </a:solidFill>
                          <a:effectLst/>
                          <a:latin typeface="+mn-lt"/>
                          <a:ea typeface="+mn-ea"/>
                          <a:cs typeface="+mn-cs"/>
                        </a:rPr>
                        <a:t>(347.60 </a:t>
                      </a:r>
                      <a:r>
                        <a:rPr lang="en-US" sz="1600" kern="1200" dirty="0" smtClean="0">
                          <a:solidFill>
                            <a:schemeClr val="tx1"/>
                          </a:solidFill>
                          <a:effectLst/>
                          <a:latin typeface="+mn-lt"/>
                          <a:ea typeface="+mn-ea"/>
                          <a:cs typeface="+mn-cs"/>
                        </a:rPr>
                        <a:t>Acres) - </a:t>
                      </a:r>
                      <a:r>
                        <a:rPr lang="en-US" altLang="en-US" sz="1600" dirty="0" smtClean="0"/>
                        <a:t>Barren/ </a:t>
                      </a:r>
                      <a:r>
                        <a:rPr lang="en-US" altLang="en-US" sz="1600" dirty="0" err="1" smtClean="0"/>
                        <a:t>Unculturable</a:t>
                      </a:r>
                      <a:r>
                        <a:rPr lang="en-US" altLang="en-US" sz="1600" dirty="0" smtClean="0"/>
                        <a:t>/ Waste</a:t>
                      </a:r>
                      <a:r>
                        <a:rPr lang="en-US" sz="1600" dirty="0" smtClean="0"/>
                        <a:t> land</a:t>
                      </a:r>
                      <a:endParaRPr lang="en-IN" sz="1600" dirty="0"/>
                    </a:p>
                  </a:txBody>
                  <a:tcPr/>
                </a:tc>
                <a:extLst>
                  <a:ext uri="{0D108BD9-81ED-4DB2-BD59-A6C34878D82A}">
                    <a16:rowId xmlns:a16="http://schemas.microsoft.com/office/drawing/2014/main" xmlns="" val="10001"/>
                  </a:ext>
                </a:extLst>
              </a:tr>
              <a:tr h="370840">
                <a:tc>
                  <a:txBody>
                    <a:bodyPr/>
                    <a:lstStyle/>
                    <a:p>
                      <a:pPr algn="just"/>
                      <a:r>
                        <a:rPr lang="en-US" sz="1600" b="1" kern="1200" dirty="0" smtClean="0">
                          <a:solidFill>
                            <a:schemeClr val="tx1"/>
                          </a:solidFill>
                          <a:effectLst/>
                          <a:latin typeface="+mn-lt"/>
                          <a:ea typeface="+mn-ea"/>
                          <a:cs typeface="+mn-cs"/>
                        </a:rPr>
                        <a:t>Project components</a:t>
                      </a:r>
                      <a:endParaRPr lang="en-IN" sz="1600" b="1" dirty="0"/>
                    </a:p>
                  </a:txBody>
                  <a:tcPr/>
                </a:tc>
                <a:tc>
                  <a:txBody>
                    <a:bodyPr/>
                    <a:lstStyle/>
                    <a:p>
                      <a:pPr algn="just"/>
                      <a:r>
                        <a:rPr lang="en-IN" sz="1600" kern="1200" dirty="0" smtClean="0">
                          <a:solidFill>
                            <a:schemeClr val="tx1"/>
                          </a:solidFill>
                          <a:effectLst/>
                          <a:latin typeface="+mn-lt"/>
                          <a:ea typeface="+mn-ea"/>
                          <a:cs typeface="+mn-cs"/>
                        </a:rPr>
                        <a:t>Extension of Runway, RESA, Taxiway, Apron, Isolation Bay, New Domestic Terminal Building &amp; </a:t>
                      </a:r>
                      <a:r>
                        <a:rPr lang="en-IN" sz="1600" kern="1200" dirty="0" err="1" smtClean="0">
                          <a:solidFill>
                            <a:schemeClr val="tx1"/>
                          </a:solidFill>
                          <a:effectLst/>
                          <a:latin typeface="+mn-lt"/>
                          <a:ea typeface="+mn-ea"/>
                          <a:cs typeface="+mn-cs"/>
                        </a:rPr>
                        <a:t>Miscellenious</a:t>
                      </a:r>
                      <a:r>
                        <a:rPr lang="en-IN" sz="1600" kern="1200" dirty="0" smtClean="0">
                          <a:solidFill>
                            <a:schemeClr val="tx1"/>
                          </a:solidFill>
                          <a:effectLst/>
                          <a:latin typeface="+mn-lt"/>
                          <a:ea typeface="+mn-ea"/>
                          <a:cs typeface="+mn-cs"/>
                        </a:rPr>
                        <a:t> Works</a:t>
                      </a:r>
                      <a:endParaRPr lang="en-IN" sz="1600" dirty="0"/>
                    </a:p>
                  </a:txBody>
                  <a:tcPr/>
                </a:tc>
                <a:extLst>
                  <a:ext uri="{0D108BD9-81ED-4DB2-BD59-A6C34878D82A}">
                    <a16:rowId xmlns:a16="http://schemas.microsoft.com/office/drawing/2014/main" xmlns="" val="10002"/>
                  </a:ext>
                </a:extLst>
              </a:tr>
              <a:tr h="370840">
                <a:tc>
                  <a:txBody>
                    <a:bodyPr/>
                    <a:lstStyle/>
                    <a:p>
                      <a:pPr algn="just"/>
                      <a:r>
                        <a:rPr lang="en-US" sz="1600" b="1" kern="1200" dirty="0" smtClean="0">
                          <a:solidFill>
                            <a:schemeClr val="tx1"/>
                          </a:solidFill>
                          <a:effectLst/>
                          <a:latin typeface="+mn-lt"/>
                          <a:ea typeface="+mn-ea"/>
                          <a:cs typeface="+mn-cs"/>
                        </a:rPr>
                        <a:t>Connectivity to the site</a:t>
                      </a:r>
                      <a:endParaRPr lang="en-IN" sz="1600" b="1" dirty="0"/>
                    </a:p>
                  </a:txBody>
                  <a:tcPr/>
                </a:tc>
                <a:tc>
                  <a:txBody>
                    <a:bodyPr/>
                    <a:lstStyle/>
                    <a:p>
                      <a:pPr algn="just"/>
                      <a:r>
                        <a:rPr lang="en-IN" sz="1600" kern="1200" dirty="0" smtClean="0">
                          <a:solidFill>
                            <a:schemeClr val="tx1"/>
                          </a:solidFill>
                          <a:effectLst/>
                          <a:latin typeface="+mn-lt"/>
                          <a:ea typeface="+mn-ea"/>
                          <a:cs typeface="+mn-cs"/>
                        </a:rPr>
                        <a:t>NH – 27, </a:t>
                      </a:r>
                      <a:r>
                        <a:rPr lang="en-IN" sz="1600" kern="1200" dirty="0" err="1" smtClean="0">
                          <a:solidFill>
                            <a:schemeClr val="tx1"/>
                          </a:solidFill>
                          <a:effectLst/>
                          <a:latin typeface="+mn-lt"/>
                          <a:ea typeface="+mn-ea"/>
                          <a:cs typeface="+mn-cs"/>
                        </a:rPr>
                        <a:t>Basti</a:t>
                      </a:r>
                      <a:r>
                        <a:rPr lang="en-IN" sz="1600" kern="1200" dirty="0" smtClean="0">
                          <a:solidFill>
                            <a:schemeClr val="tx1"/>
                          </a:solidFill>
                          <a:effectLst/>
                          <a:latin typeface="+mn-lt"/>
                          <a:ea typeface="+mn-ea"/>
                          <a:cs typeface="+mn-cs"/>
                        </a:rPr>
                        <a:t> to </a:t>
                      </a:r>
                      <a:r>
                        <a:rPr lang="en-IN" sz="1600" kern="1200" dirty="0" err="1" smtClean="0">
                          <a:solidFill>
                            <a:schemeClr val="tx1"/>
                          </a:solidFill>
                          <a:effectLst/>
                          <a:latin typeface="+mn-lt"/>
                          <a:ea typeface="+mn-ea"/>
                          <a:cs typeface="+mn-cs"/>
                        </a:rPr>
                        <a:t>Lucknow</a:t>
                      </a:r>
                      <a:r>
                        <a:rPr lang="en-IN" sz="1600" kern="1200" dirty="0" smtClean="0">
                          <a:solidFill>
                            <a:schemeClr val="tx1"/>
                          </a:solidFill>
                          <a:effectLst/>
                          <a:latin typeface="+mn-lt"/>
                          <a:ea typeface="+mn-ea"/>
                          <a:cs typeface="+mn-cs"/>
                        </a:rPr>
                        <a:t> - Adjacent, NW</a:t>
                      </a:r>
                      <a:endParaRPr lang="en-IN" sz="1600" dirty="0"/>
                    </a:p>
                  </a:txBody>
                  <a:tcPr/>
                </a:tc>
                <a:extLst>
                  <a:ext uri="{0D108BD9-81ED-4DB2-BD59-A6C34878D82A}">
                    <a16:rowId xmlns:a16="http://schemas.microsoft.com/office/drawing/2014/main" xmlns="" val="10003"/>
                  </a:ext>
                </a:extLst>
              </a:tr>
            </a:tbl>
          </a:graphicData>
        </a:graphic>
      </p:graphicFrame>
      <p:sp>
        <p:nvSpPr>
          <p:cNvPr id="5" name="Slide Number Placeholder 5">
            <a:extLst>
              <a:ext uri="{FF2B5EF4-FFF2-40B4-BE49-F238E27FC236}">
                <a16:creationId xmlns:a16="http://schemas.microsoft.com/office/drawing/2014/main" xmlns="" id="{C2835971-21AC-44E6-920A-81B12CEEA772}"/>
              </a:ext>
            </a:extLst>
          </p:cNvPr>
          <p:cNvSpPr>
            <a:spLocks noGrp="1"/>
          </p:cNvSpPr>
          <p:nvPr>
            <p:ph type="sldNum" sz="quarter" idx="12"/>
          </p:nvPr>
        </p:nvSpPr>
        <p:spPr>
          <a:xfrm>
            <a:off x="7010400" y="6381750"/>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401E4C70-F388-410D-8A74-ABED94EB63E6}" type="slidenum">
              <a:rPr lang="en-US" altLang="en-US" sz="1400"/>
              <a:pPr/>
              <a:t>8</a:t>
            </a:fld>
            <a:endParaRPr lang="en-US" altLang="en-US" sz="1400"/>
          </a:p>
        </p:txBody>
      </p:sp>
    </p:spTree>
    <p:extLst>
      <p:ext uri="{BB962C8B-B14F-4D97-AF65-F5344CB8AC3E}">
        <p14:creationId xmlns:p14="http://schemas.microsoft.com/office/powerpoint/2010/main" val="15475381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001000" cy="5647700"/>
          </a:xfrm>
          <a:prstGeom prst="rect">
            <a:avLst/>
          </a:prstGeom>
        </p:spPr>
        <p:txBody>
          <a:bodyPr wrap="square">
            <a:spAutoFit/>
          </a:bodyPr>
          <a:lstStyle/>
          <a:p>
            <a:pPr marL="285750" indent="-285750" algn="just">
              <a:lnSpc>
                <a:spcPct val="150000"/>
              </a:lnSpc>
              <a:buFont typeface="Wingdings" panose="05000000000000000000" pitchFamily="2" charset="2"/>
              <a:buChar char="v"/>
            </a:pPr>
            <a:r>
              <a:rPr lang="en-US" b="1" dirty="0">
                <a:latin typeface="+mj-lt"/>
                <a:ea typeface="Calibri" panose="020F0502020204030204" pitchFamily="34" charset="0"/>
                <a:cs typeface="Tahoma" panose="020B0604030504040204" pitchFamily="34" charset="0"/>
              </a:rPr>
              <a:t>Land use pattern/ Total plot area/ built up </a:t>
            </a:r>
            <a:r>
              <a:rPr lang="en-US" b="1" dirty="0" smtClean="0">
                <a:latin typeface="+mj-lt"/>
                <a:ea typeface="Calibri" panose="020F0502020204030204" pitchFamily="34" charset="0"/>
                <a:cs typeface="Tahoma" panose="020B0604030504040204" pitchFamily="34" charset="0"/>
              </a:rPr>
              <a:t>area</a:t>
            </a:r>
          </a:p>
          <a:p>
            <a:pPr marL="342900" indent="-342900" algn="just">
              <a:lnSpc>
                <a:spcPct val="150000"/>
              </a:lnSpc>
              <a:buFont typeface="Arial" panose="020B0604020202020204" pitchFamily="34" charset="0"/>
              <a:buChar char="•"/>
            </a:pPr>
            <a:r>
              <a:rPr lang="en-US" dirty="0" smtClean="0"/>
              <a:t>Land </a:t>
            </a:r>
            <a:r>
              <a:rPr lang="en-US" dirty="0"/>
              <a:t>use </a:t>
            </a:r>
            <a:r>
              <a:rPr lang="en-US" dirty="0" smtClean="0"/>
              <a:t>pattern		 :</a:t>
            </a:r>
            <a:r>
              <a:rPr lang="en-US" altLang="en-US" dirty="0"/>
              <a:t> Barren/ Unculturable/ Waste</a:t>
            </a:r>
            <a:r>
              <a:rPr lang="en-US" dirty="0" smtClean="0"/>
              <a:t> </a:t>
            </a:r>
            <a:r>
              <a:rPr lang="en-US" dirty="0"/>
              <a:t>land. </a:t>
            </a:r>
            <a:endParaRPr lang="en-US" dirty="0" smtClean="0"/>
          </a:p>
          <a:p>
            <a:pPr marL="342900" indent="-342900" algn="just">
              <a:lnSpc>
                <a:spcPct val="150000"/>
              </a:lnSpc>
              <a:spcAft>
                <a:spcPts val="600"/>
              </a:spcAft>
              <a:buFont typeface="Arial" panose="020B0604020202020204" pitchFamily="34" charset="0"/>
              <a:buChar char="•"/>
            </a:pPr>
            <a:r>
              <a:rPr lang="en-US" dirty="0" smtClean="0"/>
              <a:t>Total </a:t>
            </a:r>
            <a:r>
              <a:rPr lang="en-US" dirty="0"/>
              <a:t>area of the project </a:t>
            </a:r>
            <a:r>
              <a:rPr lang="en-US" dirty="0" smtClean="0"/>
              <a:t>site	 : </a:t>
            </a:r>
            <a:r>
              <a:rPr lang="en-US" dirty="0" smtClean="0"/>
              <a:t>140.67 </a:t>
            </a:r>
            <a:r>
              <a:rPr lang="en-US" dirty="0"/>
              <a:t>ha </a:t>
            </a:r>
            <a:r>
              <a:rPr lang="en-US" dirty="0" smtClean="0"/>
              <a:t>(347.60 </a:t>
            </a:r>
            <a:r>
              <a:rPr lang="en-US" dirty="0"/>
              <a:t>Acres</a:t>
            </a:r>
            <a:r>
              <a:rPr lang="en-US" dirty="0" smtClean="0"/>
              <a:t>).</a:t>
            </a:r>
          </a:p>
          <a:p>
            <a:pPr marL="285750" indent="-285750" algn="just">
              <a:lnSpc>
                <a:spcPct val="150000"/>
              </a:lnSpc>
              <a:buFont typeface="Wingdings" panose="05000000000000000000" pitchFamily="2" charset="2"/>
              <a:buChar char="v"/>
            </a:pPr>
            <a:r>
              <a:rPr lang="en-IN" b="1" dirty="0"/>
              <a:t>Total water requirement and its source, Ground water </a:t>
            </a:r>
            <a:r>
              <a:rPr lang="en-IN" b="1" dirty="0" smtClean="0"/>
              <a:t>withdrawal approval </a:t>
            </a:r>
            <a:r>
              <a:rPr lang="en-IN" b="1" dirty="0"/>
              <a:t>from CGWA, if </a:t>
            </a:r>
            <a:r>
              <a:rPr lang="en-IN" b="1" dirty="0" smtClean="0"/>
              <a:t>any</a:t>
            </a:r>
          </a:p>
          <a:p>
            <a:pPr marL="342900" indent="-342900" algn="just">
              <a:lnSpc>
                <a:spcPct val="150000"/>
              </a:lnSpc>
              <a:buFont typeface="Arial" panose="020B0604020202020204" pitchFamily="34" charset="0"/>
              <a:buChar char="•"/>
            </a:pPr>
            <a:r>
              <a:rPr lang="en-US" dirty="0"/>
              <a:t>Total water </a:t>
            </a:r>
            <a:r>
              <a:rPr lang="en-US" dirty="0" smtClean="0"/>
              <a:t>requirement		 : </a:t>
            </a:r>
            <a:r>
              <a:rPr lang="en-US" dirty="0" smtClean="0"/>
              <a:t>35 </a:t>
            </a:r>
            <a:r>
              <a:rPr lang="en-US" dirty="0" smtClean="0"/>
              <a:t>KLD</a:t>
            </a:r>
          </a:p>
          <a:p>
            <a:pPr marL="342900" indent="-342900" algn="just">
              <a:lnSpc>
                <a:spcPct val="150000"/>
              </a:lnSpc>
              <a:spcAft>
                <a:spcPts val="600"/>
              </a:spcAft>
              <a:buFont typeface="Arial" panose="020B0604020202020204" pitchFamily="34" charset="0"/>
              <a:buChar char="•"/>
            </a:pPr>
            <a:r>
              <a:rPr lang="en-US" dirty="0" smtClean="0"/>
              <a:t>Source			 </a:t>
            </a:r>
            <a:r>
              <a:rPr lang="en-US" dirty="0" smtClean="0"/>
              <a:t>: Ayodhya Municipal Corporation</a:t>
            </a:r>
            <a:endParaRPr lang="en-US" dirty="0" smtClean="0"/>
          </a:p>
          <a:p>
            <a:pPr marL="285750" indent="-285750" algn="just">
              <a:lnSpc>
                <a:spcPct val="150000"/>
              </a:lnSpc>
              <a:buFont typeface="Wingdings" panose="05000000000000000000" pitchFamily="2" charset="2"/>
              <a:buChar char="v"/>
            </a:pPr>
            <a:r>
              <a:rPr lang="en-IN" b="1" dirty="0"/>
              <a:t>Waste water generation, treatment and </a:t>
            </a:r>
            <a:r>
              <a:rPr lang="en-IN" b="1" dirty="0" smtClean="0"/>
              <a:t>disposal</a:t>
            </a:r>
          </a:p>
          <a:p>
            <a:pPr marL="342900" indent="-342900" algn="just">
              <a:lnSpc>
                <a:spcPct val="150000"/>
              </a:lnSpc>
              <a:buFont typeface="Arial" panose="020B0604020202020204" pitchFamily="34" charset="0"/>
              <a:buChar char="•"/>
            </a:pPr>
            <a:r>
              <a:rPr lang="en-US" dirty="0" smtClean="0"/>
              <a:t>Generation			 : </a:t>
            </a:r>
            <a:r>
              <a:rPr lang="en-US" dirty="0" smtClean="0"/>
              <a:t>21 </a:t>
            </a:r>
            <a:r>
              <a:rPr lang="en-US" dirty="0" smtClean="0"/>
              <a:t>KLD of sewage </a:t>
            </a:r>
          </a:p>
          <a:p>
            <a:pPr marL="342900" indent="-342900" algn="just">
              <a:lnSpc>
                <a:spcPct val="150000"/>
              </a:lnSpc>
              <a:buFont typeface="Arial" panose="020B0604020202020204" pitchFamily="34" charset="0"/>
              <a:buChar char="•"/>
            </a:pPr>
            <a:r>
              <a:rPr lang="en-US" dirty="0" smtClean="0"/>
              <a:t>Treatment			 : MBBR </a:t>
            </a:r>
            <a:r>
              <a:rPr lang="en-US" dirty="0"/>
              <a:t>based </a:t>
            </a:r>
            <a:r>
              <a:rPr lang="en-US" dirty="0" smtClean="0"/>
              <a:t>Sewage Treatment plant</a:t>
            </a:r>
          </a:p>
          <a:p>
            <a:pPr marL="342900" indent="-342900" algn="just">
              <a:lnSpc>
                <a:spcPct val="150000"/>
              </a:lnSpc>
              <a:buFont typeface="Arial" panose="020B0604020202020204" pitchFamily="34" charset="0"/>
              <a:buChar char="•"/>
            </a:pPr>
            <a:r>
              <a:rPr lang="en-US" dirty="0" smtClean="0"/>
              <a:t>Disposal 			 : Used for flushing </a:t>
            </a:r>
            <a:r>
              <a:rPr lang="en-US" dirty="0"/>
              <a:t>and </a:t>
            </a:r>
            <a:r>
              <a:rPr lang="en-US" dirty="0" smtClean="0"/>
              <a:t>green belt 					   development at </a:t>
            </a:r>
            <a:r>
              <a:rPr lang="en-US" dirty="0" err="1"/>
              <a:t>Maryada</a:t>
            </a:r>
            <a:r>
              <a:rPr lang="en-US" dirty="0"/>
              <a:t> </a:t>
            </a:r>
            <a:r>
              <a:rPr lang="en-US" dirty="0" err="1"/>
              <a:t>Purushottam</a:t>
            </a:r>
            <a:r>
              <a:rPr lang="en-US" dirty="0"/>
              <a:t> </a:t>
            </a:r>
            <a:r>
              <a:rPr lang="en-US" dirty="0" smtClean="0"/>
              <a:t>   				   </a:t>
            </a:r>
            <a:r>
              <a:rPr lang="en-US" dirty="0" err="1" smtClean="0"/>
              <a:t>Shriram</a:t>
            </a:r>
            <a:r>
              <a:rPr lang="en-US" dirty="0" smtClean="0"/>
              <a:t> </a:t>
            </a:r>
            <a:r>
              <a:rPr lang="en-US" dirty="0" smtClean="0"/>
              <a:t>Airport</a:t>
            </a:r>
            <a:endParaRPr lang="en-US" dirty="0"/>
          </a:p>
        </p:txBody>
      </p:sp>
      <p:sp>
        <p:nvSpPr>
          <p:cNvPr id="4" name="Slide Number Placeholder 5">
            <a:extLst>
              <a:ext uri="{FF2B5EF4-FFF2-40B4-BE49-F238E27FC236}">
                <a16:creationId xmlns:a16="http://schemas.microsoft.com/office/drawing/2014/main" xmlns="" id="{C2835971-21AC-44E6-920A-81B12CEEA772}"/>
              </a:ext>
            </a:extLst>
          </p:cNvPr>
          <p:cNvSpPr>
            <a:spLocks noGrp="1"/>
          </p:cNvSpPr>
          <p:nvPr>
            <p:ph type="sldNum" sz="quarter" idx="12"/>
          </p:nvPr>
        </p:nvSpPr>
        <p:spPr>
          <a:xfrm>
            <a:off x="7010400" y="6381750"/>
            <a:ext cx="2133600" cy="476250"/>
          </a:xfrm>
          <a:noFill/>
        </p:spPr>
        <p:txBody>
          <a:bodyPr/>
          <a:lstStyle>
            <a:lvl1pPr>
              <a:defRPr sz="1700">
                <a:solidFill>
                  <a:schemeClr val="tx1"/>
                </a:solidFill>
                <a:latin typeface="Arial" panose="020B0604020202020204" pitchFamily="34" charset="0"/>
                <a:cs typeface="Arial" panose="020B0604020202020204" pitchFamily="34" charset="0"/>
              </a:defRPr>
            </a:lvl1pPr>
            <a:lvl2pPr marL="742950" indent="-285750">
              <a:defRPr sz="1700">
                <a:solidFill>
                  <a:schemeClr val="tx1"/>
                </a:solidFill>
                <a:latin typeface="Arial" panose="020B0604020202020204" pitchFamily="34" charset="0"/>
                <a:cs typeface="Arial" panose="020B0604020202020204" pitchFamily="34" charset="0"/>
              </a:defRPr>
            </a:lvl2pPr>
            <a:lvl3pPr marL="1143000" indent="-228600">
              <a:defRPr sz="1700">
                <a:solidFill>
                  <a:schemeClr val="tx1"/>
                </a:solidFill>
                <a:latin typeface="Arial" panose="020B0604020202020204" pitchFamily="34" charset="0"/>
                <a:cs typeface="Arial" panose="020B0604020202020204" pitchFamily="34" charset="0"/>
              </a:defRPr>
            </a:lvl3pPr>
            <a:lvl4pPr marL="1600200" indent="-228600">
              <a:defRPr sz="1700">
                <a:solidFill>
                  <a:schemeClr val="tx1"/>
                </a:solidFill>
                <a:latin typeface="Arial" panose="020B0604020202020204" pitchFamily="34" charset="0"/>
                <a:cs typeface="Arial" panose="020B0604020202020204" pitchFamily="34" charset="0"/>
              </a:defRPr>
            </a:lvl4pPr>
            <a:lvl5pPr marL="2057400" indent="-228600">
              <a:defRPr sz="17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700">
                <a:solidFill>
                  <a:schemeClr val="tx1"/>
                </a:solidFill>
                <a:latin typeface="Arial" panose="020B0604020202020204" pitchFamily="34" charset="0"/>
                <a:cs typeface="Arial" panose="020B0604020202020204" pitchFamily="34" charset="0"/>
              </a:defRPr>
            </a:lvl9pPr>
          </a:lstStyle>
          <a:p>
            <a:fld id="{401E4C70-F388-410D-8A74-ABED94EB63E6}" type="slidenum">
              <a:rPr lang="en-US" altLang="en-US" sz="1400"/>
              <a:pPr/>
              <a:t>9</a:t>
            </a:fld>
            <a:endParaRPr lang="en-US" altLang="en-US" sz="1400"/>
          </a:p>
        </p:txBody>
      </p:sp>
    </p:spTree>
    <p:extLst>
      <p:ext uri="{BB962C8B-B14F-4D97-AF65-F5344CB8AC3E}">
        <p14:creationId xmlns:p14="http://schemas.microsoft.com/office/powerpoint/2010/main" val="656810667"/>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4526</TotalTime>
  <Words>7958</Words>
  <Application>Microsoft Office PowerPoint</Application>
  <PresentationFormat>On-screen Show (4:3)</PresentationFormat>
  <Paragraphs>2250</Paragraphs>
  <Slides>56</Slides>
  <Notes>21</Notes>
  <HiddenSlides>0</HiddenSlides>
  <MMClips>0</MMClips>
  <ScaleCrop>false</ScaleCrop>
  <HeadingPairs>
    <vt:vector size="6" baseType="variant">
      <vt:variant>
        <vt:lpstr>Fonts Used</vt:lpstr>
      </vt:variant>
      <vt:variant>
        <vt:i4>16</vt:i4>
      </vt:variant>
      <vt:variant>
        <vt:lpstr>Theme</vt:lpstr>
      </vt:variant>
      <vt:variant>
        <vt:i4>2</vt:i4>
      </vt:variant>
      <vt:variant>
        <vt:lpstr>Slide Titles</vt:lpstr>
      </vt:variant>
      <vt:variant>
        <vt:i4>56</vt:i4>
      </vt:variant>
    </vt:vector>
  </HeadingPairs>
  <TitlesOfParts>
    <vt:vector size="74" baseType="lpstr">
      <vt:lpstr>Arial</vt:lpstr>
      <vt:lpstr>BookmanOldStyle-Bold</vt:lpstr>
      <vt:lpstr>Calibri</vt:lpstr>
      <vt:lpstr>Cambria</vt:lpstr>
      <vt:lpstr>Cambria Math</vt:lpstr>
      <vt:lpstr>Gill Sans MT</vt:lpstr>
      <vt:lpstr>Latha</vt:lpstr>
      <vt:lpstr>Lucida Sans Unicode</vt:lpstr>
      <vt:lpstr>Mangal</vt:lpstr>
      <vt:lpstr>Symbol</vt:lpstr>
      <vt:lpstr>Tahoma</vt:lpstr>
      <vt:lpstr>Times New Roman</vt:lpstr>
      <vt:lpstr>Verdana</vt:lpstr>
      <vt:lpstr>Wingdings</vt:lpstr>
      <vt:lpstr>Wingdings 2</vt:lpstr>
      <vt:lpstr>Wingdings 3</vt:lpstr>
      <vt:lpstr>Default Design</vt:lpstr>
      <vt:lpstr>1_Concourse</vt:lpstr>
      <vt:lpstr>PowerPoint Presentation</vt:lpstr>
      <vt:lpstr>PowerPoint Presentation</vt:lpstr>
      <vt:lpstr>PowerPoint Presentation</vt:lpstr>
      <vt:lpstr>PowerPoint Presentation</vt:lpstr>
      <vt:lpstr> Satellite Imagery showing the Project Site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Galaxy</dc:creator>
  <cp:lastModifiedBy>ABC-4</cp:lastModifiedBy>
  <cp:revision>547</cp:revision>
  <dcterms:created xsi:type="dcterms:W3CDTF">2015-02-24T09:30:17Z</dcterms:created>
  <dcterms:modified xsi:type="dcterms:W3CDTF">2021-10-11T13:04:44Z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994928</vt:lpwstr>
  </property>
  <property fmtid="{D5CDD505-2E9C-101B-9397-08002B2CF9AE}" name="NXPowerLiteSettings" pid="3">
    <vt:lpwstr>F7000400038000</vt:lpwstr>
  </property>
  <property fmtid="{D5CDD505-2E9C-101B-9397-08002B2CF9AE}" name="NXPowerLiteVersion" pid="4">
    <vt:lpwstr>S9.1.2</vt:lpwstr>
  </property>
</Properties>
</file>